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61" r:id="rId5"/>
    <p:sldId id="262" r:id="rId6"/>
    <p:sldId id="263" r:id="rId7"/>
    <p:sldId id="264" r:id="rId8"/>
    <p:sldId id="265" r:id="rId9"/>
    <p:sldId id="266" r:id="rId10"/>
    <p:sldId id="267" r:id="rId11"/>
    <p:sldId id="305" r:id="rId12"/>
    <p:sldId id="306" r:id="rId13"/>
    <p:sldId id="278" r:id="rId14"/>
    <p:sldId id="310" r:id="rId15"/>
    <p:sldId id="280" r:id="rId16"/>
    <p:sldId id="400" r:id="rId17"/>
    <p:sldId id="259" r:id="rId18"/>
    <p:sldId id="260"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94505"/>
  </p:normalViewPr>
  <p:slideViewPr>
    <p:cSldViewPr snapToGrid="0" snapToObjects="1">
      <p:cViewPr>
        <p:scale>
          <a:sx n="125" d="100"/>
          <a:sy n="125" d="100"/>
        </p:scale>
        <p:origin x="-28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60" b="1" dirty="0"/>
                  <a:t>Branch coverage (%)</a:t>
                </a:r>
                <a:endParaRPr lang="ja-JP" altLang="en-US" sz="1860" b="1"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7D49-2F45-83EC-78EB9D73990C}"/>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7D49-2F45-83EC-78EB9D73990C}"/>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r>
                  <a:rPr lang="en-US" altLang="ja-JP" sz="1860" b="1" i="0" baseline="0" dirty="0">
                    <a:effectLst/>
                  </a:rPr>
                  <a:t>Statement coverage (%)</a:t>
                </a:r>
                <a:endParaRPr lang="ja-JP" altLang="ja-JP" sz="186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191E-49AB-8496-B62C21862D46}"/>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191E-49AB-8496-B62C21862D46}"/>
            </c:ext>
          </c:extLst>
        </c:ser>
        <c:dLbls>
          <c:showLegendKey val="0"/>
          <c:showVal val="0"/>
          <c:showCatName val="0"/>
          <c:showSerName val="0"/>
          <c:showPercent val="0"/>
          <c:showBubbleSize val="0"/>
        </c:dLbls>
        <c:gapWidth val="183"/>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tickLblSkip val="1"/>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en-US" altLang="ja-JP" sz="1860" b="1" i="0" baseline="0" dirty="0">
                    <a:effectLst/>
                  </a:rPr>
                  <a:t># of test smells</a:t>
                </a:r>
                <a:endParaRPr lang="ja-JP" altLang="ja-JP" sz="1860" baseline="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Sheet1!$A$11</c:f>
              <c:strCache>
                <c:ptCount val="1"/>
                <c:pt idx="0">
                  <c:v>タスクA(類似度優先)</c:v>
                </c:pt>
              </c:strCache>
            </c:strRef>
          </c:tx>
          <c:spPr>
            <a:ln w="38100" cap="flat">
              <a:solidFill>
                <a:schemeClr val="accent1"/>
              </a:solidFill>
              <a:miter lim="800000"/>
            </a:ln>
            <a:effectLst/>
          </c:spPr>
          <c:marker>
            <c:symbol val="circle"/>
            <c:size val="5"/>
            <c:spPr>
              <a:solidFill>
                <a:schemeClr val="accent1"/>
              </a:solidFill>
              <a:ln w="9525">
                <a:solidFill>
                  <a:schemeClr val="accent1"/>
                </a:solidFill>
              </a:ln>
              <a:effectLst/>
            </c:spPr>
          </c:marker>
          <c:cat>
            <c:strRef>
              <c:f>Sheet1!$B$10:$K$10</c:f>
              <c:strCache>
                <c:ptCount val="10"/>
                <c:pt idx="0">
                  <c:v>top1</c:v>
                </c:pt>
                <c:pt idx="1">
                  <c:v>top2</c:v>
                </c:pt>
                <c:pt idx="2">
                  <c:v>top3</c:v>
                </c:pt>
                <c:pt idx="3">
                  <c:v>top4</c:v>
                </c:pt>
                <c:pt idx="4">
                  <c:v>top5</c:v>
                </c:pt>
                <c:pt idx="5">
                  <c:v>top6</c:v>
                </c:pt>
                <c:pt idx="6">
                  <c:v>top7</c:v>
                </c:pt>
                <c:pt idx="7">
                  <c:v>top8</c:v>
                </c:pt>
                <c:pt idx="8">
                  <c:v>top9</c:v>
                </c:pt>
                <c:pt idx="9">
                  <c:v>top10</c:v>
                </c:pt>
              </c:strCache>
            </c:strRef>
          </c:cat>
          <c:val>
            <c:numRef>
              <c:f>Sheet1!$B$11:$K$11</c:f>
              <c:numCache>
                <c:formatCode>General</c:formatCode>
                <c:ptCount val="10"/>
                <c:pt idx="0">
                  <c:v>14.2</c:v>
                </c:pt>
                <c:pt idx="1">
                  <c:v>33.299999999999997</c:v>
                </c:pt>
                <c:pt idx="2">
                  <c:v>50.9</c:v>
                </c:pt>
                <c:pt idx="3">
                  <c:v>71.7</c:v>
                </c:pt>
                <c:pt idx="4">
                  <c:v>89.2</c:v>
                </c:pt>
                <c:pt idx="5">
                  <c:v>92.4</c:v>
                </c:pt>
                <c:pt idx="6">
                  <c:v>92.4</c:v>
                </c:pt>
                <c:pt idx="7">
                  <c:v>92.4</c:v>
                </c:pt>
                <c:pt idx="8">
                  <c:v>92.4</c:v>
                </c:pt>
                <c:pt idx="9">
                  <c:v>93.3</c:v>
                </c:pt>
              </c:numCache>
            </c:numRef>
          </c:val>
          <c:smooth val="0"/>
          <c:extLst>
            <c:ext xmlns:c16="http://schemas.microsoft.com/office/drawing/2014/chart" uri="{C3380CC4-5D6E-409C-BE32-E72D297353CC}">
              <c16:uniqueId val="{00000000-BFF5-9B47-A11D-7996563BF6A2}"/>
            </c:ext>
          </c:extLst>
        </c:ser>
        <c:ser>
          <c:idx val="1"/>
          <c:order val="1"/>
          <c:tx>
            <c:strRef>
              <c:f>Sheet1!$A$12</c:f>
              <c:strCache>
                <c:ptCount val="1"/>
                <c:pt idx="0">
                  <c:v>タスクA(テストスメル優先)</c:v>
                </c:pt>
              </c:strCache>
            </c:strRef>
          </c:tx>
          <c:spPr>
            <a:ln w="38100" cap="rnd">
              <a:solidFill>
                <a:schemeClr val="accent2"/>
              </a:solidFill>
              <a:miter lim="800000"/>
            </a:ln>
            <a:effectLst/>
          </c:spPr>
          <c:marker>
            <c:symbol val="circle"/>
            <c:size val="5"/>
            <c:spPr>
              <a:solidFill>
                <a:schemeClr val="accent2"/>
              </a:solidFill>
              <a:ln w="9525">
                <a:solidFill>
                  <a:schemeClr val="accent2"/>
                </a:solidFill>
              </a:ln>
              <a:effectLst/>
            </c:spPr>
          </c:marker>
          <c:cat>
            <c:strRef>
              <c:f>Sheet1!$B$10:$K$10</c:f>
              <c:strCache>
                <c:ptCount val="10"/>
                <c:pt idx="0">
                  <c:v>top1</c:v>
                </c:pt>
                <c:pt idx="1">
                  <c:v>top2</c:v>
                </c:pt>
                <c:pt idx="2">
                  <c:v>top3</c:v>
                </c:pt>
                <c:pt idx="3">
                  <c:v>top4</c:v>
                </c:pt>
                <c:pt idx="4">
                  <c:v>top5</c:v>
                </c:pt>
                <c:pt idx="5">
                  <c:v>top6</c:v>
                </c:pt>
                <c:pt idx="6">
                  <c:v>top7</c:v>
                </c:pt>
                <c:pt idx="7">
                  <c:v>top8</c:v>
                </c:pt>
                <c:pt idx="8">
                  <c:v>top9</c:v>
                </c:pt>
                <c:pt idx="9">
                  <c:v>top10</c:v>
                </c:pt>
              </c:strCache>
            </c:strRef>
          </c:cat>
          <c:val>
            <c:numRef>
              <c:f>Sheet1!$B$12:$K$12</c:f>
              <c:numCache>
                <c:formatCode>General</c:formatCode>
                <c:ptCount val="10"/>
                <c:pt idx="0">
                  <c:v>19.2</c:v>
                </c:pt>
                <c:pt idx="1">
                  <c:v>40</c:v>
                </c:pt>
                <c:pt idx="2">
                  <c:v>54.2</c:v>
                </c:pt>
                <c:pt idx="3">
                  <c:v>71.7</c:v>
                </c:pt>
                <c:pt idx="4">
                  <c:v>89.2</c:v>
                </c:pt>
                <c:pt idx="5">
                  <c:v>92.4</c:v>
                </c:pt>
                <c:pt idx="6">
                  <c:v>92.4</c:v>
                </c:pt>
                <c:pt idx="7">
                  <c:v>92.4</c:v>
                </c:pt>
                <c:pt idx="8">
                  <c:v>92.4</c:v>
                </c:pt>
                <c:pt idx="9">
                  <c:v>93.3</c:v>
                </c:pt>
              </c:numCache>
            </c:numRef>
          </c:val>
          <c:smooth val="0"/>
          <c:extLst>
            <c:ext xmlns:c16="http://schemas.microsoft.com/office/drawing/2014/chart" uri="{C3380CC4-5D6E-409C-BE32-E72D297353CC}">
              <c16:uniqueId val="{00000001-BFF5-9B47-A11D-7996563BF6A2}"/>
            </c:ext>
          </c:extLst>
        </c:ser>
        <c:dLbls>
          <c:showLegendKey val="0"/>
          <c:showVal val="0"/>
          <c:showCatName val="0"/>
          <c:showSerName val="0"/>
          <c:showPercent val="0"/>
          <c:showBubbleSize val="0"/>
        </c:dLbls>
        <c:marker val="1"/>
        <c:smooth val="0"/>
        <c:axId val="1752300512"/>
        <c:axId val="1762938224"/>
      </c:lineChart>
      <c:catAx>
        <c:axId val="1752300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762938224"/>
        <c:crosses val="autoZero"/>
        <c:auto val="1"/>
        <c:lblAlgn val="ctr"/>
        <c:lblOffset val="100"/>
        <c:noMultiLvlLbl val="0"/>
      </c:catAx>
      <c:valAx>
        <c:axId val="1762938224"/>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752300512"/>
        <c:crosses val="autoZero"/>
        <c:crossBetween val="between"/>
      </c:valAx>
      <c:spPr>
        <a:noFill/>
        <a:ln cap="sq">
          <a:solidFill>
            <a:schemeClr val="accent1"/>
          </a:solidFill>
          <a:beve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Sheet1!$A$2</c:f>
              <c:strCache>
                <c:ptCount val="1"/>
                <c:pt idx="0">
                  <c:v>実験2 recall 
(類似度優先)</c:v>
                </c:pt>
              </c:strCache>
            </c:strRef>
          </c:tx>
          <c:spPr>
            <a:ln w="38100" cap="rnd">
              <a:solidFill>
                <a:schemeClr val="accent1"/>
              </a:solidFill>
              <a:round/>
            </a:ln>
            <a:effectLst/>
          </c:spPr>
          <c:marker>
            <c:symbol val="circle"/>
            <c:size val="5"/>
            <c:spPr>
              <a:solidFill>
                <a:schemeClr val="accent1"/>
              </a:solidFill>
              <a:ln w="9525">
                <a:solidFill>
                  <a:schemeClr val="accent1"/>
                </a:solidFill>
              </a:ln>
              <a:effectLst/>
            </c:spPr>
          </c:marker>
          <c:cat>
            <c:strRef>
              <c:f>Sheet1!$B$1:$K$1</c:f>
              <c:strCache>
                <c:ptCount val="10"/>
                <c:pt idx="0">
                  <c:v>top1</c:v>
                </c:pt>
                <c:pt idx="1">
                  <c:v>top2</c:v>
                </c:pt>
                <c:pt idx="2">
                  <c:v>top3</c:v>
                </c:pt>
                <c:pt idx="3">
                  <c:v>top4</c:v>
                </c:pt>
                <c:pt idx="4">
                  <c:v>top5</c:v>
                </c:pt>
                <c:pt idx="5">
                  <c:v>top6</c:v>
                </c:pt>
                <c:pt idx="6">
                  <c:v>top7</c:v>
                </c:pt>
                <c:pt idx="7">
                  <c:v>top8</c:v>
                </c:pt>
                <c:pt idx="8">
                  <c:v>top9</c:v>
                </c:pt>
                <c:pt idx="9">
                  <c:v>top10</c:v>
                </c:pt>
              </c:strCache>
            </c:strRef>
          </c:cat>
          <c:val>
            <c:numRef>
              <c:f>Sheet1!$B$2:$K$2</c:f>
              <c:numCache>
                <c:formatCode>General</c:formatCode>
                <c:ptCount val="10"/>
                <c:pt idx="0">
                  <c:v>20.3</c:v>
                </c:pt>
                <c:pt idx="1">
                  <c:v>40.700000000000003</c:v>
                </c:pt>
                <c:pt idx="2">
                  <c:v>58.8</c:v>
                </c:pt>
                <c:pt idx="3">
                  <c:v>79.099999999999994</c:v>
                </c:pt>
                <c:pt idx="4">
                  <c:v>92.3</c:v>
                </c:pt>
                <c:pt idx="5">
                  <c:v>92.9</c:v>
                </c:pt>
                <c:pt idx="6">
                  <c:v>93.6</c:v>
                </c:pt>
                <c:pt idx="7">
                  <c:v>95.1</c:v>
                </c:pt>
                <c:pt idx="8">
                  <c:v>97.5</c:v>
                </c:pt>
                <c:pt idx="9">
                  <c:v>100</c:v>
                </c:pt>
              </c:numCache>
            </c:numRef>
          </c:val>
          <c:smooth val="0"/>
          <c:extLst>
            <c:ext xmlns:c16="http://schemas.microsoft.com/office/drawing/2014/chart" uri="{C3380CC4-5D6E-409C-BE32-E72D297353CC}">
              <c16:uniqueId val="{00000000-E417-444B-ADF4-280092B51D6C}"/>
            </c:ext>
          </c:extLst>
        </c:ser>
        <c:ser>
          <c:idx val="1"/>
          <c:order val="1"/>
          <c:tx>
            <c:strRef>
              <c:f>Sheet1!$A$3</c:f>
              <c:strCache>
                <c:ptCount val="1"/>
                <c:pt idx="0">
                  <c:v>実験2 recall 
(テストスメル優先)</c:v>
                </c:pt>
              </c:strCache>
            </c:strRef>
          </c:tx>
          <c:spPr>
            <a:ln w="38100" cap="rnd">
              <a:solidFill>
                <a:schemeClr val="accent2"/>
              </a:solidFill>
              <a:round/>
            </a:ln>
            <a:effectLst/>
          </c:spPr>
          <c:marker>
            <c:symbol val="circle"/>
            <c:size val="5"/>
            <c:spPr>
              <a:solidFill>
                <a:schemeClr val="accent2"/>
              </a:solidFill>
              <a:ln w="9525">
                <a:solidFill>
                  <a:schemeClr val="accent2"/>
                </a:solidFill>
              </a:ln>
              <a:effectLst/>
            </c:spPr>
          </c:marker>
          <c:cat>
            <c:strRef>
              <c:f>Sheet1!$B$1:$K$1</c:f>
              <c:strCache>
                <c:ptCount val="10"/>
                <c:pt idx="0">
                  <c:v>top1</c:v>
                </c:pt>
                <c:pt idx="1">
                  <c:v>top2</c:v>
                </c:pt>
                <c:pt idx="2">
                  <c:v>top3</c:v>
                </c:pt>
                <c:pt idx="3">
                  <c:v>top4</c:v>
                </c:pt>
                <c:pt idx="4">
                  <c:v>top5</c:v>
                </c:pt>
                <c:pt idx="5">
                  <c:v>top6</c:v>
                </c:pt>
                <c:pt idx="6">
                  <c:v>top7</c:v>
                </c:pt>
                <c:pt idx="7">
                  <c:v>top8</c:v>
                </c:pt>
                <c:pt idx="8">
                  <c:v>top9</c:v>
                </c:pt>
                <c:pt idx="9">
                  <c:v>top10</c:v>
                </c:pt>
              </c:strCache>
            </c:strRef>
          </c:cat>
          <c:val>
            <c:numRef>
              <c:f>Sheet1!$B$3:$K$3</c:f>
              <c:numCache>
                <c:formatCode>General</c:formatCode>
                <c:ptCount val="10"/>
                <c:pt idx="0">
                  <c:v>20.3</c:v>
                </c:pt>
                <c:pt idx="1">
                  <c:v>40.700000000000003</c:v>
                </c:pt>
                <c:pt idx="2">
                  <c:v>58.8</c:v>
                </c:pt>
                <c:pt idx="3">
                  <c:v>79.099999999999994</c:v>
                </c:pt>
                <c:pt idx="4">
                  <c:v>92.3</c:v>
                </c:pt>
                <c:pt idx="5">
                  <c:v>94.7</c:v>
                </c:pt>
                <c:pt idx="6">
                  <c:v>95.4</c:v>
                </c:pt>
                <c:pt idx="7">
                  <c:v>96</c:v>
                </c:pt>
                <c:pt idx="8">
                  <c:v>98.5</c:v>
                </c:pt>
                <c:pt idx="9">
                  <c:v>100</c:v>
                </c:pt>
              </c:numCache>
            </c:numRef>
          </c:val>
          <c:smooth val="0"/>
          <c:extLst>
            <c:ext xmlns:c16="http://schemas.microsoft.com/office/drawing/2014/chart" uri="{C3380CC4-5D6E-409C-BE32-E72D297353CC}">
              <c16:uniqueId val="{00000001-E417-444B-ADF4-280092B51D6C}"/>
            </c:ext>
          </c:extLst>
        </c:ser>
        <c:dLbls>
          <c:showLegendKey val="0"/>
          <c:showVal val="0"/>
          <c:showCatName val="0"/>
          <c:showSerName val="0"/>
          <c:showPercent val="0"/>
          <c:showBubbleSize val="0"/>
        </c:dLbls>
        <c:marker val="1"/>
        <c:smooth val="0"/>
        <c:axId val="1763640544"/>
        <c:axId val="1763571888"/>
      </c:lineChart>
      <c:catAx>
        <c:axId val="17636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763571888"/>
        <c:crosses val="autoZero"/>
        <c:auto val="1"/>
        <c:lblAlgn val="ctr"/>
        <c:lblOffset val="100"/>
        <c:noMultiLvlLbl val="0"/>
      </c:catAx>
      <c:valAx>
        <c:axId val="1763571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763640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75000"/>
                  <a:lumOff val="2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lumMod val="75000"/>
                  <a:lumOff val="25000"/>
                </a:schemeClr>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horzOverflow="overflow" wrap="square" lIns="0" tIns="0" rIns="0" bIns="0" anchor="ctr" anchorCtr="1"/>
              <a:lstStyle/>
              <a:p>
                <a:pPr algn="ctr" rtl="0">
                  <a:defRPr/>
                </a:pPr>
                <a:r>
                  <a:rPr lang="en-US" altLang="ja-JP" sz="1860" b="1" i="0" u="none" strike="noStrike" baseline="0" dirty="0">
                    <a:solidFill>
                      <a:prstClr val="black">
                        <a:lumMod val="65000"/>
                        <a:lumOff val="35000"/>
                      </a:prstClr>
                    </a:solidFill>
                    <a:latin typeface="游ゴシック" panose="020F0502020204030204"/>
                    <a:ea typeface="游ゴシック" panose="020B0400000000000000" pitchFamily="34" charset="-128"/>
                  </a:rPr>
                  <a:t>Time taken (m)</a:t>
                </a:r>
                <a:endParaRPr lang="ja-JP" altLang="en-US" sz="1860" b="1" i="0" u="none" strike="noStrike" baseline="0">
                  <a:solidFill>
                    <a:prstClr val="black">
                      <a:lumMod val="65000"/>
                      <a:lumOff val="35000"/>
                    </a:prstClr>
                  </a:solidFill>
                  <a:latin typeface="游ゴシック" panose="020F0502020204030204"/>
                  <a:ea typeface="游ゴシック" panose="020B0400000000000000" pitchFamily="34" charset="-128"/>
                </a:endParaRPr>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legend pos="b" align="ctr" overlay="0">
      <cx:txPr>
        <a:bodyPr spcFirstLastPara="1" vertOverflow="ellipsis" wrap="square" lIns="0" tIns="0" rIns="0" bIns="0" anchor="ctr" anchorCtr="1"/>
        <a:lstStyle/>
        <a:p>
          <a:pPr>
            <a:defRPr sz="1860" b="1" i="0" baseline="0"/>
          </a:pPr>
          <a:endParaRPr lang="ja-JP" sz="1860" b="1" i="0" baseline="0"/>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8A63B-2482-3F4D-9137-4EF8F006FE2B}" type="datetimeFigureOut">
              <a:rPr kumimoji="1" lang="ja-JP" altLang="en-US" smtClean="0"/>
              <a:t>2020/1/19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9A8D9-0ACD-1641-BCEC-EC76846B5523}" type="slidenum">
              <a:rPr kumimoji="1" lang="ja-JP" altLang="en-US" smtClean="0"/>
              <a:t>‹#›</a:t>
            </a:fld>
            <a:endParaRPr kumimoji="1" lang="ja-JP" altLang="en-US"/>
          </a:p>
        </p:txBody>
      </p:sp>
    </p:spTree>
    <p:extLst>
      <p:ext uri="{BB962C8B-B14F-4D97-AF65-F5344CB8AC3E}">
        <p14:creationId xmlns:p14="http://schemas.microsoft.com/office/powerpoint/2010/main" val="32335106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Step3</a:t>
            </a:r>
            <a:r>
              <a:rPr kumimoji="1" lang="ja-JP" altLang="en-US" dirty="0"/>
              <a:t>では，類似コード片とテストコードの対応付けを行います．</a:t>
            </a:r>
            <a:endParaRPr kumimoji="1" lang="en-US" altLang="ja-JP" dirty="0"/>
          </a:p>
          <a:p>
            <a:endParaRPr kumimoji="1" lang="en-US" altLang="ja-JP" dirty="0"/>
          </a:p>
          <a:p>
            <a:r>
              <a:rPr kumimoji="1" lang="en-US" altLang="ja-JP" dirty="0"/>
              <a:t>JUnit</a:t>
            </a:r>
            <a:r>
              <a:rPr kumimoji="1" lang="ja-JP" altLang="en-US" dirty="0"/>
              <a:t>テストコードでは，このようにテストコード内でオブジェクトの生成を行い，テスト対象コードのメソッドを呼び出して実行されます</a:t>
            </a:r>
            <a:endParaRPr kumimoji="1" lang="en-US" altLang="ja-JP" dirty="0"/>
          </a:p>
          <a:p>
            <a:endParaRPr kumimoji="1" lang="en-US" altLang="ja-JP" dirty="0"/>
          </a:p>
          <a:p>
            <a:r>
              <a:rPr kumimoji="1" lang="ja-JP" altLang="en-US" dirty="0"/>
              <a:t>なので，収集したテストコードを静的解析し，メソッド呼び出し見ることで類似コードとテストコードを対応付けます</a:t>
            </a:r>
            <a:endParaRPr kumimoji="1" lang="en-US" altLang="ja-JP" dirty="0"/>
          </a:p>
          <a:p>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ただテストコード内では複数のメソッドが呼び出しが行われていることも考えられるので，さらにメソッド名の比較も行いました</a:t>
            </a:r>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a:t>テストメソッド名の書き方としては、</a:t>
            </a:r>
            <a:r>
              <a:rPr kumimoji="1" lang="ja-JP" altLang="en-US" b="1" dirty="0"/>
              <a:t>対象メソッドの処理の内容を忠実に表すことが推奨されており，対象メソッドの名前が記述されることが多いです</a:t>
            </a:r>
            <a:endParaRPr kumimoji="1" lang="en-US" altLang="ja-JP" b="1" dirty="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a:t>なので，</a:t>
            </a:r>
            <a:r>
              <a:rPr lang="ja-JP" altLang="en-US" dirty="0"/>
              <a:t>テストメソッドの名前を区切り文字や大文字で分割し，対象メソッド名と部分一致した時対応付けを行いました</a:t>
            </a:r>
            <a:endParaRPr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a:t>最後に</a:t>
            </a:r>
            <a:r>
              <a:rPr lang="en-US" altLang="ja-JP" dirty="0"/>
              <a:t>Step4</a:t>
            </a:r>
            <a:r>
              <a:rPr lang="ja-JP" altLang="en-US" dirty="0" err="1"/>
              <a:t>です</a:t>
            </a:r>
            <a:endParaRPr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E69378CD-466E-4002-8D00-1D1568DB8236}" type="slidenum">
              <a:rPr kumimoji="1" lang="ja-JP" altLang="en-US" smtClean="0"/>
              <a:t>16</a:t>
            </a:fld>
            <a:endParaRPr kumimoji="1" lang="ja-JP" altLang="en-US"/>
          </a:p>
        </p:txBody>
      </p:sp>
    </p:spTree>
    <p:extLst>
      <p:ext uri="{BB962C8B-B14F-4D97-AF65-F5344CB8AC3E}">
        <p14:creationId xmlns:p14="http://schemas.microsoft.com/office/powerpoint/2010/main" val="53242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6601E3-5309-5C48-95C6-AE520FC2A80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7CFD46D-1DA1-1844-87DC-4B3E5F3BD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E4463B9-9605-F84A-A79B-BEB87C64DECB}"/>
              </a:ext>
            </a:extLst>
          </p:cNvPr>
          <p:cNvSpPr>
            <a:spLocks noGrp="1"/>
          </p:cNvSpPr>
          <p:nvPr>
            <p:ph type="dt" sz="half" idx="10"/>
          </p:nvPr>
        </p:nvSpPr>
        <p:spPr/>
        <p:txBody>
          <a:bodyPr/>
          <a:lstStyle/>
          <a:p>
            <a:fld id="{20022C73-567B-0347-B139-E059A21F10E8}" type="datetimeFigureOut">
              <a:rPr kumimoji="1" lang="ja-JP" altLang="en-US" smtClean="0"/>
              <a:t>2020/1/4</a:t>
            </a:fld>
            <a:endParaRPr kumimoji="1" lang="ja-JP" altLang="en-US"/>
          </a:p>
        </p:txBody>
      </p:sp>
      <p:sp>
        <p:nvSpPr>
          <p:cNvPr id="5" name="フッター プレースホルダー 4">
            <a:extLst>
              <a:ext uri="{FF2B5EF4-FFF2-40B4-BE49-F238E27FC236}">
                <a16:creationId xmlns:a16="http://schemas.microsoft.com/office/drawing/2014/main" id="{B8983B07-3470-5B4B-AB42-89BF7ABF2C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78289C-47C8-2747-83D7-A4B8870595E9}"/>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4008868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A6E241-AE66-9C4F-A825-6783D53A994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D61AE53-F2D3-5249-96AD-CD18875AADE2}"/>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2D80DD-77C9-FB49-AB37-A7F469EBEBBE}"/>
              </a:ext>
            </a:extLst>
          </p:cNvPr>
          <p:cNvSpPr>
            <a:spLocks noGrp="1"/>
          </p:cNvSpPr>
          <p:nvPr>
            <p:ph type="dt" sz="half" idx="10"/>
          </p:nvPr>
        </p:nvSpPr>
        <p:spPr/>
        <p:txBody>
          <a:bodyPr/>
          <a:lstStyle/>
          <a:p>
            <a:fld id="{20022C73-567B-0347-B139-E059A21F10E8}" type="datetimeFigureOut">
              <a:rPr kumimoji="1" lang="ja-JP" altLang="en-US" smtClean="0"/>
              <a:t>2020/1/4</a:t>
            </a:fld>
            <a:endParaRPr kumimoji="1" lang="ja-JP" altLang="en-US"/>
          </a:p>
        </p:txBody>
      </p:sp>
      <p:sp>
        <p:nvSpPr>
          <p:cNvPr id="5" name="フッター プレースホルダー 4">
            <a:extLst>
              <a:ext uri="{FF2B5EF4-FFF2-40B4-BE49-F238E27FC236}">
                <a16:creationId xmlns:a16="http://schemas.microsoft.com/office/drawing/2014/main" id="{3A38F193-3BE1-264E-A887-672D270EB2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5B8176-D760-1E46-9019-EB6FD882422F}"/>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99272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2834C94-BB65-A846-BBAC-DAE82906118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1131B2-D3B4-BA47-BBAE-9C4FD9B298B0}"/>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7550B9-744B-5648-AB45-0947C7DF9595}"/>
              </a:ext>
            </a:extLst>
          </p:cNvPr>
          <p:cNvSpPr>
            <a:spLocks noGrp="1"/>
          </p:cNvSpPr>
          <p:nvPr>
            <p:ph type="dt" sz="half" idx="10"/>
          </p:nvPr>
        </p:nvSpPr>
        <p:spPr/>
        <p:txBody>
          <a:bodyPr/>
          <a:lstStyle/>
          <a:p>
            <a:fld id="{20022C73-567B-0347-B139-E059A21F10E8}" type="datetimeFigureOut">
              <a:rPr kumimoji="1" lang="ja-JP" altLang="en-US" smtClean="0"/>
              <a:t>2020/1/4</a:t>
            </a:fld>
            <a:endParaRPr kumimoji="1" lang="ja-JP" altLang="en-US"/>
          </a:p>
        </p:txBody>
      </p:sp>
      <p:sp>
        <p:nvSpPr>
          <p:cNvPr id="5" name="フッター プレースホルダー 4">
            <a:extLst>
              <a:ext uri="{FF2B5EF4-FFF2-40B4-BE49-F238E27FC236}">
                <a16:creationId xmlns:a16="http://schemas.microsoft.com/office/drawing/2014/main" id="{C1F4DCE2-E3B5-0A44-B5F0-F0B2B0A116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4E221F-CBBC-3F47-99A8-AD6B6817BEEC}"/>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76287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A5A5E3-756C-3B4D-B5FC-44EAD830A37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B31CC7-F0B8-BB47-9E32-9ABD7E563A80}"/>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E546D7-5701-2747-B660-6B154E38C131}"/>
              </a:ext>
            </a:extLst>
          </p:cNvPr>
          <p:cNvSpPr>
            <a:spLocks noGrp="1"/>
          </p:cNvSpPr>
          <p:nvPr>
            <p:ph type="dt" sz="half" idx="10"/>
          </p:nvPr>
        </p:nvSpPr>
        <p:spPr/>
        <p:txBody>
          <a:bodyPr/>
          <a:lstStyle/>
          <a:p>
            <a:fld id="{20022C73-567B-0347-B139-E059A21F10E8}" type="datetimeFigureOut">
              <a:rPr kumimoji="1" lang="ja-JP" altLang="en-US" smtClean="0"/>
              <a:t>2020/1/4</a:t>
            </a:fld>
            <a:endParaRPr kumimoji="1" lang="ja-JP" altLang="en-US"/>
          </a:p>
        </p:txBody>
      </p:sp>
      <p:sp>
        <p:nvSpPr>
          <p:cNvPr id="5" name="フッター プレースホルダー 4">
            <a:extLst>
              <a:ext uri="{FF2B5EF4-FFF2-40B4-BE49-F238E27FC236}">
                <a16:creationId xmlns:a16="http://schemas.microsoft.com/office/drawing/2014/main" id="{34A06FF3-0A11-A74F-AA34-20E6B32860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30F6AB-6761-E44F-A101-F6FA0BBB380A}"/>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158568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D6D6C4-43A9-D243-9B1C-D8B673CBD66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03DFEA-DE9E-C947-B063-A47DBBCF1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057CB1-0689-9142-9DBE-3A79C6AFC289}"/>
              </a:ext>
            </a:extLst>
          </p:cNvPr>
          <p:cNvSpPr>
            <a:spLocks noGrp="1"/>
          </p:cNvSpPr>
          <p:nvPr>
            <p:ph type="dt" sz="half" idx="10"/>
          </p:nvPr>
        </p:nvSpPr>
        <p:spPr/>
        <p:txBody>
          <a:bodyPr/>
          <a:lstStyle/>
          <a:p>
            <a:fld id="{20022C73-567B-0347-B139-E059A21F10E8}" type="datetimeFigureOut">
              <a:rPr kumimoji="1" lang="ja-JP" altLang="en-US" smtClean="0"/>
              <a:t>2020/1/4</a:t>
            </a:fld>
            <a:endParaRPr kumimoji="1" lang="ja-JP" altLang="en-US"/>
          </a:p>
        </p:txBody>
      </p:sp>
      <p:sp>
        <p:nvSpPr>
          <p:cNvPr id="5" name="フッター プレースホルダー 4">
            <a:extLst>
              <a:ext uri="{FF2B5EF4-FFF2-40B4-BE49-F238E27FC236}">
                <a16:creationId xmlns:a16="http://schemas.microsoft.com/office/drawing/2014/main" id="{72811C9C-464A-434B-9357-8490EC8B0B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C2A204-000C-FF40-B58A-066C7164AF87}"/>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285579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ADBD1-DEF6-4242-BEC3-B8DA3D1A27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176C44-9833-2744-A34C-D17B8E54B8BE}"/>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ADA4F4F-3040-1F4A-9B21-882A114949B7}"/>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F5FDC3D-E9F8-3E4E-AF70-4531E92E5FCF}"/>
              </a:ext>
            </a:extLst>
          </p:cNvPr>
          <p:cNvSpPr>
            <a:spLocks noGrp="1"/>
          </p:cNvSpPr>
          <p:nvPr>
            <p:ph type="dt" sz="half" idx="10"/>
          </p:nvPr>
        </p:nvSpPr>
        <p:spPr/>
        <p:txBody>
          <a:bodyPr/>
          <a:lstStyle/>
          <a:p>
            <a:fld id="{20022C73-567B-0347-B139-E059A21F10E8}" type="datetimeFigureOut">
              <a:rPr kumimoji="1" lang="ja-JP" altLang="en-US" smtClean="0"/>
              <a:t>2020/1/4</a:t>
            </a:fld>
            <a:endParaRPr kumimoji="1" lang="ja-JP" altLang="en-US"/>
          </a:p>
        </p:txBody>
      </p:sp>
      <p:sp>
        <p:nvSpPr>
          <p:cNvPr id="6" name="フッター プレースホルダー 5">
            <a:extLst>
              <a:ext uri="{FF2B5EF4-FFF2-40B4-BE49-F238E27FC236}">
                <a16:creationId xmlns:a16="http://schemas.microsoft.com/office/drawing/2014/main" id="{1A24F36E-39A4-B448-B06E-763D405ED33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AFB6C4-AB45-DD4A-BF43-114E38ABE401}"/>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144209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D1CFBC-455E-EF4E-B797-B4487843013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C7ABCC-280B-1A4B-9416-2085779B7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59D8A3-7EA5-BD47-B777-C6C2D24F1E80}"/>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A8C06DA-9421-F642-A498-2CA0F11706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1505B2FE-1FC6-2C40-86B3-D37F3A8E91FF}"/>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8D75FF9-DA9D-9649-91A5-719BBD25DC18}"/>
              </a:ext>
            </a:extLst>
          </p:cNvPr>
          <p:cNvSpPr>
            <a:spLocks noGrp="1"/>
          </p:cNvSpPr>
          <p:nvPr>
            <p:ph type="dt" sz="half" idx="10"/>
          </p:nvPr>
        </p:nvSpPr>
        <p:spPr/>
        <p:txBody>
          <a:bodyPr/>
          <a:lstStyle/>
          <a:p>
            <a:fld id="{20022C73-567B-0347-B139-E059A21F10E8}" type="datetimeFigureOut">
              <a:rPr kumimoji="1" lang="ja-JP" altLang="en-US" smtClean="0"/>
              <a:t>2020/1/4</a:t>
            </a:fld>
            <a:endParaRPr kumimoji="1" lang="ja-JP" altLang="en-US"/>
          </a:p>
        </p:txBody>
      </p:sp>
      <p:sp>
        <p:nvSpPr>
          <p:cNvPr id="8" name="フッター プレースホルダー 7">
            <a:extLst>
              <a:ext uri="{FF2B5EF4-FFF2-40B4-BE49-F238E27FC236}">
                <a16:creationId xmlns:a16="http://schemas.microsoft.com/office/drawing/2014/main" id="{F23DE4B1-280D-0143-B8F8-5A8C3C7D65A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45962D4-4887-6F48-9255-2A1150AFC4D1}"/>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347918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2D64B-E632-DE48-9808-F851FD40E43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3AAAFE1-76B5-B542-9119-26FF0945F657}"/>
              </a:ext>
            </a:extLst>
          </p:cNvPr>
          <p:cNvSpPr>
            <a:spLocks noGrp="1"/>
          </p:cNvSpPr>
          <p:nvPr>
            <p:ph type="dt" sz="half" idx="10"/>
          </p:nvPr>
        </p:nvSpPr>
        <p:spPr/>
        <p:txBody>
          <a:bodyPr/>
          <a:lstStyle/>
          <a:p>
            <a:fld id="{20022C73-567B-0347-B139-E059A21F10E8}" type="datetimeFigureOut">
              <a:rPr kumimoji="1" lang="ja-JP" altLang="en-US" smtClean="0"/>
              <a:t>2020/1/4</a:t>
            </a:fld>
            <a:endParaRPr kumimoji="1" lang="ja-JP" altLang="en-US"/>
          </a:p>
        </p:txBody>
      </p:sp>
      <p:sp>
        <p:nvSpPr>
          <p:cNvPr id="4" name="フッター プレースホルダー 3">
            <a:extLst>
              <a:ext uri="{FF2B5EF4-FFF2-40B4-BE49-F238E27FC236}">
                <a16:creationId xmlns:a16="http://schemas.microsoft.com/office/drawing/2014/main" id="{C9334EBD-3C33-DD44-B2BB-D198047CA1D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05BABED-559A-EB47-9FC0-A0D529B34325}"/>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60923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0929351-233C-7343-91F7-63D863A6BD7D}"/>
              </a:ext>
            </a:extLst>
          </p:cNvPr>
          <p:cNvSpPr>
            <a:spLocks noGrp="1"/>
          </p:cNvSpPr>
          <p:nvPr>
            <p:ph type="dt" sz="half" idx="10"/>
          </p:nvPr>
        </p:nvSpPr>
        <p:spPr/>
        <p:txBody>
          <a:bodyPr/>
          <a:lstStyle/>
          <a:p>
            <a:fld id="{20022C73-567B-0347-B139-E059A21F10E8}" type="datetimeFigureOut">
              <a:rPr kumimoji="1" lang="ja-JP" altLang="en-US" smtClean="0"/>
              <a:t>2020/1/4</a:t>
            </a:fld>
            <a:endParaRPr kumimoji="1" lang="ja-JP" altLang="en-US"/>
          </a:p>
        </p:txBody>
      </p:sp>
      <p:sp>
        <p:nvSpPr>
          <p:cNvPr id="3" name="フッター プレースホルダー 2">
            <a:extLst>
              <a:ext uri="{FF2B5EF4-FFF2-40B4-BE49-F238E27FC236}">
                <a16:creationId xmlns:a16="http://schemas.microsoft.com/office/drawing/2014/main" id="{8DAE917D-7F4C-5F48-BBAD-75C047C1DCB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62C4E05-1CC1-D542-B22D-738634034FEF}"/>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48087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62FB9-CD19-D147-AD0D-D54DDBEAF72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393830-E5E6-EF49-BB27-A94D71EB8C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85DBFE9-CDD2-1B4D-941F-87FD06FD3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080BA61-64C2-5D4F-9331-21E975419D39}"/>
              </a:ext>
            </a:extLst>
          </p:cNvPr>
          <p:cNvSpPr>
            <a:spLocks noGrp="1"/>
          </p:cNvSpPr>
          <p:nvPr>
            <p:ph type="dt" sz="half" idx="10"/>
          </p:nvPr>
        </p:nvSpPr>
        <p:spPr/>
        <p:txBody>
          <a:bodyPr/>
          <a:lstStyle/>
          <a:p>
            <a:fld id="{20022C73-567B-0347-B139-E059A21F10E8}" type="datetimeFigureOut">
              <a:rPr kumimoji="1" lang="ja-JP" altLang="en-US" smtClean="0"/>
              <a:t>2020/1/4</a:t>
            </a:fld>
            <a:endParaRPr kumimoji="1" lang="ja-JP" altLang="en-US"/>
          </a:p>
        </p:txBody>
      </p:sp>
      <p:sp>
        <p:nvSpPr>
          <p:cNvPr id="6" name="フッター プレースホルダー 5">
            <a:extLst>
              <a:ext uri="{FF2B5EF4-FFF2-40B4-BE49-F238E27FC236}">
                <a16:creationId xmlns:a16="http://schemas.microsoft.com/office/drawing/2014/main" id="{B8E707AF-6F1F-2048-98DB-1B13748689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E57085-243F-654E-B81F-609F96CD1589}"/>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230666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94565-4CC4-C840-AC09-9DB5C51746B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471DC8F-03FF-9D48-9B0F-737E8CADFC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B0E742-E3B4-5441-8839-81896FB91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423A143-BF4B-F34A-85EE-0483674E9BEA}"/>
              </a:ext>
            </a:extLst>
          </p:cNvPr>
          <p:cNvSpPr>
            <a:spLocks noGrp="1"/>
          </p:cNvSpPr>
          <p:nvPr>
            <p:ph type="dt" sz="half" idx="10"/>
          </p:nvPr>
        </p:nvSpPr>
        <p:spPr/>
        <p:txBody>
          <a:bodyPr/>
          <a:lstStyle/>
          <a:p>
            <a:fld id="{20022C73-567B-0347-B139-E059A21F10E8}" type="datetimeFigureOut">
              <a:rPr kumimoji="1" lang="ja-JP" altLang="en-US" smtClean="0"/>
              <a:t>2020/1/4</a:t>
            </a:fld>
            <a:endParaRPr kumimoji="1" lang="ja-JP" altLang="en-US"/>
          </a:p>
        </p:txBody>
      </p:sp>
      <p:sp>
        <p:nvSpPr>
          <p:cNvPr id="6" name="フッター プレースホルダー 5">
            <a:extLst>
              <a:ext uri="{FF2B5EF4-FFF2-40B4-BE49-F238E27FC236}">
                <a16:creationId xmlns:a16="http://schemas.microsoft.com/office/drawing/2014/main" id="{1AAC7DC4-2DD6-044C-975D-B98B1F5BB8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476722D-7F6C-FA46-913B-49164E91EAEB}"/>
              </a:ext>
            </a:extLst>
          </p:cNvPr>
          <p:cNvSpPr>
            <a:spLocks noGrp="1"/>
          </p:cNvSpPr>
          <p:nvPr>
            <p:ph type="sldNum" sz="quarter" idx="12"/>
          </p:nvPr>
        </p:nvSpPr>
        <p:spPr/>
        <p:txBody>
          <a:body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220076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3D4C72-4152-A545-8C80-5018118688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0A61C93-A3C0-4C44-B551-20AB51BC3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4A6495-21DF-5945-9B57-73DBE68082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22C73-567B-0347-B139-E059A21F10E8}" type="datetimeFigureOut">
              <a:rPr kumimoji="1" lang="ja-JP" altLang="en-US" smtClean="0"/>
              <a:t>2020/1/4</a:t>
            </a:fld>
            <a:endParaRPr kumimoji="1" lang="ja-JP" altLang="en-US"/>
          </a:p>
        </p:txBody>
      </p:sp>
      <p:sp>
        <p:nvSpPr>
          <p:cNvPr id="5" name="フッター プレースホルダー 4">
            <a:extLst>
              <a:ext uri="{FF2B5EF4-FFF2-40B4-BE49-F238E27FC236}">
                <a16:creationId xmlns:a16="http://schemas.microsoft.com/office/drawing/2014/main" id="{69215B61-71CA-CB4E-8032-F1B6015F61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9E30E23-A74B-1340-9BEA-3AD465DE6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B76C3-9C78-0C43-BEC1-0B5FEF8ACC1F}" type="slidenum">
              <a:rPr kumimoji="1" lang="ja-JP" altLang="en-US" smtClean="0"/>
              <a:t>‹#›</a:t>
            </a:fld>
            <a:endParaRPr kumimoji="1" lang="ja-JP" altLang="en-US"/>
          </a:p>
        </p:txBody>
      </p:sp>
    </p:spTree>
    <p:extLst>
      <p:ext uri="{BB962C8B-B14F-4D97-AF65-F5344CB8AC3E}">
        <p14:creationId xmlns:p14="http://schemas.microsoft.com/office/powerpoint/2010/main" val="4186191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jpe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14/relationships/chartEx" Target="../charts/chartEx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63E30F-211B-144E-B04A-CEE8CD1D5286}"/>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CBB9AA10-36D5-7F49-B213-BBA772268BB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4493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B2B1A2F-0145-3A48-8B57-611512C1C5BD}"/>
              </a:ext>
            </a:extLst>
          </p:cNvPr>
          <p:cNvPicPr>
            <a:picLocks noChangeAspect="1"/>
          </p:cNvPicPr>
          <p:nvPr/>
        </p:nvPicPr>
        <p:blipFill rotWithShape="1">
          <a:blip r:embed="rId2"/>
          <a:srcRect l="3518" t="5949" r="3421" b="16923"/>
          <a:stretch/>
        </p:blipFill>
        <p:spPr>
          <a:xfrm>
            <a:off x="2184886" y="-974563"/>
            <a:ext cx="6686842" cy="7832563"/>
          </a:xfrm>
          <a:prstGeom prst="rect">
            <a:avLst/>
          </a:prstGeom>
        </p:spPr>
      </p:pic>
      <p:sp>
        <p:nvSpPr>
          <p:cNvPr id="6" name="円/楕円 5">
            <a:extLst>
              <a:ext uri="{FF2B5EF4-FFF2-40B4-BE49-F238E27FC236}">
                <a16:creationId xmlns:a16="http://schemas.microsoft.com/office/drawing/2014/main" id="{921EAD26-84DD-824E-9571-FA9943874C63}"/>
              </a:ext>
            </a:extLst>
          </p:cNvPr>
          <p:cNvSpPr/>
          <p:nvPr/>
        </p:nvSpPr>
        <p:spPr>
          <a:xfrm>
            <a:off x="3619566" y="-289181"/>
            <a:ext cx="412106" cy="412106"/>
          </a:xfrm>
          <a:prstGeom prst="ellipse">
            <a:avLst/>
          </a:prstGeom>
          <a:solidFill>
            <a:srgbClr val="FFDD9C"/>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Helvetica" pitchFamily="2" charset="0"/>
                <a:ea typeface="MS PGothic" panose="020B0600070205080204" pitchFamily="34" charset="-128"/>
              </a:rPr>
              <a:t>1</a:t>
            </a:r>
            <a:endParaRPr kumimoji="1" lang="ja-JP" altLang="en-US" sz="2000" b="1">
              <a:solidFill>
                <a:schemeClr val="tx1"/>
              </a:solidFill>
              <a:latin typeface="Helvetica" pitchFamily="2" charset="0"/>
              <a:ea typeface="MS PGothic" panose="020B0600070205080204" pitchFamily="34" charset="-128"/>
            </a:endParaRPr>
          </a:p>
        </p:txBody>
      </p:sp>
      <p:sp>
        <p:nvSpPr>
          <p:cNvPr id="12" name="左中かっこ 11">
            <a:extLst>
              <a:ext uri="{FF2B5EF4-FFF2-40B4-BE49-F238E27FC236}">
                <a16:creationId xmlns:a16="http://schemas.microsoft.com/office/drawing/2014/main" id="{67C752F2-07D8-F24A-87AF-5F32DF3336A8}"/>
              </a:ext>
            </a:extLst>
          </p:cNvPr>
          <p:cNvSpPr/>
          <p:nvPr/>
        </p:nvSpPr>
        <p:spPr>
          <a:xfrm rot="10800000">
            <a:off x="6375643" y="3521868"/>
            <a:ext cx="528495" cy="1721643"/>
          </a:xfrm>
          <a:prstGeom prst="leftBrace">
            <a:avLst>
              <a:gd name="adj1" fmla="val 34921"/>
              <a:gd name="adj2" fmla="val 54932"/>
            </a:avLst>
          </a:prstGeom>
          <a:ln w="38100" cmpd="sng">
            <a:solidFill>
              <a:schemeClr val="accent4"/>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b="1"/>
          </a:p>
        </p:txBody>
      </p:sp>
      <p:sp>
        <p:nvSpPr>
          <p:cNvPr id="17" name="円/楕円 16">
            <a:extLst>
              <a:ext uri="{FF2B5EF4-FFF2-40B4-BE49-F238E27FC236}">
                <a16:creationId xmlns:a16="http://schemas.microsoft.com/office/drawing/2014/main" id="{1D1212FA-F49C-DF4E-8B43-BD3D9C0A35B9}"/>
              </a:ext>
            </a:extLst>
          </p:cNvPr>
          <p:cNvSpPr/>
          <p:nvPr/>
        </p:nvSpPr>
        <p:spPr>
          <a:xfrm>
            <a:off x="8001066" y="-289181"/>
            <a:ext cx="412106" cy="412106"/>
          </a:xfrm>
          <a:prstGeom prst="ellipse">
            <a:avLst/>
          </a:prstGeom>
          <a:solidFill>
            <a:srgbClr val="FFDD9C"/>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Helvetica" pitchFamily="2" charset="0"/>
                <a:ea typeface="MS PGothic" panose="020B0600070205080204" pitchFamily="34" charset="-128"/>
              </a:rPr>
              <a:t>2</a:t>
            </a:r>
            <a:endParaRPr kumimoji="1" lang="ja-JP" altLang="en-US" sz="2000" b="1">
              <a:solidFill>
                <a:schemeClr val="tx1"/>
              </a:solidFill>
              <a:latin typeface="Helvetica" pitchFamily="2" charset="0"/>
              <a:ea typeface="MS PGothic" panose="020B0600070205080204" pitchFamily="34" charset="-128"/>
            </a:endParaRPr>
          </a:p>
        </p:txBody>
      </p:sp>
      <p:sp>
        <p:nvSpPr>
          <p:cNvPr id="18" name="円/楕円 17">
            <a:extLst>
              <a:ext uri="{FF2B5EF4-FFF2-40B4-BE49-F238E27FC236}">
                <a16:creationId xmlns:a16="http://schemas.microsoft.com/office/drawing/2014/main" id="{4DB0040E-58DD-C14E-B82A-3E1629831C88}"/>
              </a:ext>
            </a:extLst>
          </p:cNvPr>
          <p:cNvSpPr/>
          <p:nvPr/>
        </p:nvSpPr>
        <p:spPr>
          <a:xfrm>
            <a:off x="6868636" y="-540262"/>
            <a:ext cx="412106" cy="412106"/>
          </a:xfrm>
          <a:prstGeom prst="ellipse">
            <a:avLst/>
          </a:prstGeom>
          <a:solidFill>
            <a:srgbClr val="FFDD9C"/>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Helvetica" pitchFamily="2" charset="0"/>
                <a:ea typeface="MS PGothic" panose="020B0600070205080204" pitchFamily="34" charset="-128"/>
              </a:rPr>
              <a:t>3</a:t>
            </a:r>
            <a:endParaRPr kumimoji="1" lang="ja-JP" altLang="en-US" sz="2000" b="1">
              <a:solidFill>
                <a:schemeClr val="tx1"/>
              </a:solidFill>
              <a:latin typeface="Helvetica" pitchFamily="2" charset="0"/>
              <a:ea typeface="MS PGothic" panose="020B0600070205080204" pitchFamily="34" charset="-128"/>
            </a:endParaRPr>
          </a:p>
        </p:txBody>
      </p:sp>
      <p:sp>
        <p:nvSpPr>
          <p:cNvPr id="19" name="円/楕円 18">
            <a:extLst>
              <a:ext uri="{FF2B5EF4-FFF2-40B4-BE49-F238E27FC236}">
                <a16:creationId xmlns:a16="http://schemas.microsoft.com/office/drawing/2014/main" id="{FDC4FB5C-D5E3-F74F-B463-FA318E28FB5C}"/>
              </a:ext>
            </a:extLst>
          </p:cNvPr>
          <p:cNvSpPr/>
          <p:nvPr/>
        </p:nvSpPr>
        <p:spPr>
          <a:xfrm>
            <a:off x="6698086" y="1567938"/>
            <a:ext cx="412106" cy="412106"/>
          </a:xfrm>
          <a:prstGeom prst="ellipse">
            <a:avLst/>
          </a:prstGeom>
          <a:solidFill>
            <a:srgbClr val="FFDD9C"/>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Helvetica" pitchFamily="2" charset="0"/>
                <a:ea typeface="MS PGothic" panose="020B0600070205080204" pitchFamily="34" charset="-128"/>
              </a:rPr>
              <a:t>4</a:t>
            </a:r>
            <a:endParaRPr kumimoji="1" lang="ja-JP" altLang="en-US" sz="2000" b="1">
              <a:solidFill>
                <a:schemeClr val="tx1"/>
              </a:solidFill>
              <a:latin typeface="Helvetica" pitchFamily="2" charset="0"/>
              <a:ea typeface="MS PGothic" panose="020B0600070205080204" pitchFamily="34" charset="-128"/>
            </a:endParaRPr>
          </a:p>
        </p:txBody>
      </p:sp>
      <p:sp>
        <p:nvSpPr>
          <p:cNvPr id="20" name="円/楕円 19">
            <a:extLst>
              <a:ext uri="{FF2B5EF4-FFF2-40B4-BE49-F238E27FC236}">
                <a16:creationId xmlns:a16="http://schemas.microsoft.com/office/drawing/2014/main" id="{971E59F9-9FFA-7242-9A53-858E44526057}"/>
              </a:ext>
            </a:extLst>
          </p:cNvPr>
          <p:cNvSpPr/>
          <p:nvPr/>
        </p:nvSpPr>
        <p:spPr>
          <a:xfrm>
            <a:off x="7512760" y="3378970"/>
            <a:ext cx="412106" cy="412106"/>
          </a:xfrm>
          <a:prstGeom prst="ellipse">
            <a:avLst/>
          </a:prstGeom>
          <a:solidFill>
            <a:srgbClr val="FFDD9C"/>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Helvetica" pitchFamily="2" charset="0"/>
                <a:ea typeface="MS PGothic" panose="020B0600070205080204" pitchFamily="34" charset="-128"/>
              </a:rPr>
              <a:t>5</a:t>
            </a:r>
            <a:endParaRPr kumimoji="1" lang="ja-JP" altLang="en-US" sz="2000" b="1">
              <a:solidFill>
                <a:schemeClr val="tx1"/>
              </a:solidFill>
              <a:latin typeface="Helvetica" pitchFamily="2" charset="0"/>
              <a:ea typeface="MS PGothic" panose="020B0600070205080204" pitchFamily="34" charset="-128"/>
            </a:endParaRPr>
          </a:p>
        </p:txBody>
      </p:sp>
    </p:spTree>
    <p:extLst>
      <p:ext uri="{BB962C8B-B14F-4D97-AF65-F5344CB8AC3E}">
        <p14:creationId xmlns:p14="http://schemas.microsoft.com/office/powerpoint/2010/main" val="30470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テストコード推薦ツール</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38200" y="1563634"/>
            <a:ext cx="10515600" cy="4351338"/>
          </a:xfrm>
        </p:spPr>
        <p:txBody>
          <a:bodyPr/>
          <a:lstStyle/>
          <a:p>
            <a:pPr>
              <a:buClr>
                <a:schemeClr val="tx2"/>
              </a:buClr>
              <a:buFont typeface="Wingdings" panose="05000000000000000000" pitchFamily="2" charset="2"/>
              <a:buChar char="l"/>
            </a:pPr>
            <a:r>
              <a:rPr kumimoji="1" lang="ja-JP" altLang="en-US"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テストコード</a:t>
            </a:r>
            <a:r>
              <a:rPr kumimoji="1" lang="ja-JP" altLang="en-US" dirty="0">
                <a:latin typeface="メイリオ" panose="020B0604030504040204" pitchFamily="50" charset="-128"/>
                <a:ea typeface="メイリオ" panose="020B0604030504040204" pitchFamily="50" charset="-128"/>
              </a:rPr>
              <a:t>自動推薦ツールの仕組み</a:t>
            </a:r>
          </a:p>
        </p:txBody>
      </p:sp>
      <p:sp>
        <p:nvSpPr>
          <p:cNvPr id="4" name="スライド番号プレースホルダー 3"/>
          <p:cNvSpPr>
            <a:spLocks noGrp="1"/>
          </p:cNvSpPr>
          <p:nvPr>
            <p:ph type="sldNum" sz="quarter" idx="12"/>
          </p:nvPr>
        </p:nvSpPr>
        <p:spPr/>
        <p:txBody>
          <a:bodyPr/>
          <a:lstStyle/>
          <a:p>
            <a:fld id="{8A1FF5C9-D82A-408D-8976-4D05A0305868}" type="slidenum">
              <a:rPr lang="ja-JP" altLang="en-US" smtClean="0"/>
              <a:pPr/>
              <a:t>11</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475" y="2132065"/>
            <a:ext cx="1229428" cy="1229428"/>
          </a:xfrm>
          <a:prstGeom prst="rect">
            <a:avLst/>
          </a:prstGeom>
        </p:spPr>
      </p:pic>
      <p:sp>
        <p:nvSpPr>
          <p:cNvPr id="7" name="テキスト ボックス 6"/>
          <p:cNvSpPr txBox="1"/>
          <p:nvPr/>
        </p:nvSpPr>
        <p:spPr>
          <a:xfrm>
            <a:off x="2043701" y="2637186"/>
            <a:ext cx="1131749" cy="353943"/>
          </a:xfrm>
          <a:prstGeom prst="rect">
            <a:avLst/>
          </a:prstGeom>
          <a:noFill/>
        </p:spPr>
        <p:txBody>
          <a:bodyPr wrap="square" rtlCol="0">
            <a:spAutoFit/>
          </a:bodyPr>
          <a:lstStyle/>
          <a:p>
            <a:r>
              <a:rPr lang="en-US" altLang="ja-JP" sz="1700" b="1" dirty="0">
                <a:latin typeface="Consolas" panose="020B0609020204030204" pitchFamily="49" charset="0"/>
              </a:rPr>
              <a:t>func1()</a:t>
            </a:r>
            <a:endParaRPr kumimoji="1" lang="ja-JP" altLang="en-US" sz="1700" b="1" dirty="0">
              <a:latin typeface="Consolas" panose="020B0609020204030204" pitchFamily="49" charset="0"/>
            </a:endParaRP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4060" y="2132065"/>
            <a:ext cx="1229428" cy="1229428"/>
          </a:xfrm>
          <a:prstGeom prst="rect">
            <a:avLst/>
          </a:prstGeom>
        </p:spPr>
      </p:pic>
      <p:sp>
        <p:nvSpPr>
          <p:cNvPr id="10" name="テキスト ボックス 9"/>
          <p:cNvSpPr txBox="1"/>
          <p:nvPr/>
        </p:nvSpPr>
        <p:spPr>
          <a:xfrm>
            <a:off x="5996286" y="2637186"/>
            <a:ext cx="1131749" cy="353943"/>
          </a:xfrm>
          <a:prstGeom prst="rect">
            <a:avLst/>
          </a:prstGeom>
          <a:noFill/>
        </p:spPr>
        <p:txBody>
          <a:bodyPr wrap="square" rtlCol="0">
            <a:spAutoFit/>
          </a:bodyPr>
          <a:lstStyle/>
          <a:p>
            <a:r>
              <a:rPr lang="en-US" altLang="ja-JP" sz="1700" b="1" dirty="0">
                <a:latin typeface="Consolas" panose="020B0609020204030204" pitchFamily="49" charset="0"/>
              </a:rPr>
              <a:t>func2()</a:t>
            </a:r>
            <a:endParaRPr kumimoji="1" lang="ja-JP" altLang="en-US" sz="1700" b="1" dirty="0">
              <a:latin typeface="Consolas" panose="020B0609020204030204" pitchFamily="49" charset="0"/>
            </a:endParaRPr>
          </a:p>
        </p:txBody>
      </p:sp>
      <p:sp>
        <p:nvSpPr>
          <p:cNvPr id="11" name="正方形/長方形 10"/>
          <p:cNvSpPr/>
          <p:nvPr/>
        </p:nvSpPr>
        <p:spPr>
          <a:xfrm>
            <a:off x="3887206" y="2392525"/>
            <a:ext cx="1499345" cy="720782"/>
          </a:xfrm>
          <a:prstGeom prst="rec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solidFill>
                  <a:schemeClr val="tx1"/>
                </a:solidFill>
                <a:latin typeface="メイリオ" panose="020B0604030504040204" pitchFamily="50" charset="-128"/>
                <a:ea typeface="メイリオ" panose="020B0604030504040204" pitchFamily="50" charset="-128"/>
              </a:rPr>
              <a:t>Code Clone Detection</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13" name="直線矢印コネクタ 12"/>
          <p:cNvCxnSpPr/>
          <p:nvPr/>
        </p:nvCxnSpPr>
        <p:spPr>
          <a:xfrm>
            <a:off x="3109807" y="2752916"/>
            <a:ext cx="7363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endCxn id="9" idx="1"/>
          </p:cNvCxnSpPr>
          <p:nvPr/>
        </p:nvCxnSpPr>
        <p:spPr>
          <a:xfrm>
            <a:off x="5396996" y="2746779"/>
            <a:ext cx="47706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フローチャート: 磁気ディスク 33"/>
          <p:cNvSpPr/>
          <p:nvPr/>
        </p:nvSpPr>
        <p:spPr>
          <a:xfrm>
            <a:off x="3803481" y="3615548"/>
            <a:ext cx="1593515" cy="1031845"/>
          </a:xfrm>
          <a:prstGeom prst="flowChartMagneticDisk">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ja-JP" sz="1000" dirty="0">
              <a:latin typeface="メイリオ" panose="020B0604030504040204" pitchFamily="50" charset="-128"/>
              <a:ea typeface="メイリオ" panose="020B0604030504040204" pitchFamily="50" charset="-128"/>
            </a:endParaRPr>
          </a:p>
          <a:p>
            <a:pPr algn="ctr"/>
            <a:r>
              <a:rPr lang="en-US" altLang="ja-JP" dirty="0">
                <a:latin typeface="メイリオ" panose="020B0604030504040204" pitchFamily="50" charset="-128"/>
                <a:ea typeface="メイリオ" panose="020B0604030504040204" pitchFamily="50" charset="-128"/>
              </a:rPr>
              <a:t>Source Code Repository</a:t>
            </a:r>
            <a:endParaRPr kumimoji="1" lang="ja-JP" altLang="en-US" dirty="0">
              <a:latin typeface="メイリオ" panose="020B0604030504040204" pitchFamily="50" charset="-128"/>
              <a:ea typeface="メイリオ" panose="020B0604030504040204" pitchFamily="50" charset="-128"/>
            </a:endParaRPr>
          </a:p>
        </p:txBody>
      </p:sp>
      <p:cxnSp>
        <p:nvCxnSpPr>
          <p:cNvPr id="36" name="直線矢印コネクタ 35"/>
          <p:cNvCxnSpPr/>
          <p:nvPr/>
        </p:nvCxnSpPr>
        <p:spPr>
          <a:xfrm flipH="1">
            <a:off x="4699755" y="3108063"/>
            <a:ext cx="1" cy="4518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H="1" flipV="1">
            <a:off x="4447453" y="3101356"/>
            <a:ext cx="2795" cy="4530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7944179" y="2386388"/>
            <a:ext cx="1592881" cy="720782"/>
          </a:xfrm>
          <a:prstGeom prst="rec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solidFill>
                  <a:schemeClr val="tx1"/>
                </a:solidFill>
                <a:latin typeface="メイリオ" panose="020B0604030504040204" pitchFamily="50" charset="-128"/>
                <a:ea typeface="メイリオ" panose="020B0604030504040204" pitchFamily="50" charset="-128"/>
              </a:rPr>
              <a:t>Test Code Detection</a:t>
            </a:r>
            <a:endParaRPr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51" name="直線矢印コネクタ 50"/>
          <p:cNvCxnSpPr/>
          <p:nvPr/>
        </p:nvCxnSpPr>
        <p:spPr>
          <a:xfrm>
            <a:off x="7103488" y="2746779"/>
            <a:ext cx="70936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a:off x="9614622" y="2740642"/>
            <a:ext cx="69910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8897295" y="3102495"/>
            <a:ext cx="1" cy="4518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flipV="1">
            <a:off x="8630993" y="3101356"/>
            <a:ext cx="2795" cy="4530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フローチャート: 磁気ディスク 55"/>
          <p:cNvSpPr/>
          <p:nvPr/>
        </p:nvSpPr>
        <p:spPr>
          <a:xfrm>
            <a:off x="7944179" y="3598810"/>
            <a:ext cx="1592881" cy="1031845"/>
          </a:xfrm>
          <a:prstGeom prst="flowChartMagneticDisk">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ja-JP" sz="1000" dirty="0">
              <a:latin typeface="メイリオ" panose="020B0604030504040204" pitchFamily="50" charset="-128"/>
              <a:ea typeface="メイリオ" panose="020B0604030504040204" pitchFamily="50" charset="-128"/>
            </a:endParaRPr>
          </a:p>
          <a:p>
            <a:pPr algn="ctr"/>
            <a:r>
              <a:rPr lang="en-US" altLang="ja-JP" dirty="0">
                <a:latin typeface="メイリオ" panose="020B0604030504040204" pitchFamily="50" charset="-128"/>
                <a:ea typeface="メイリオ" panose="020B0604030504040204" pitchFamily="50" charset="-128"/>
              </a:rPr>
              <a:t>Test Code Repository</a:t>
            </a:r>
            <a:endParaRPr lang="ja-JP" altLang="en-US" dirty="0">
              <a:latin typeface="メイリオ" panose="020B0604030504040204" pitchFamily="50" charset="-128"/>
              <a:ea typeface="メイリオ" panose="020B0604030504040204" pitchFamily="50" charset="-128"/>
            </a:endParaRPr>
          </a:p>
        </p:txBody>
      </p:sp>
      <p:pic>
        <p:nvPicPr>
          <p:cNvPr id="58" name="図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4125" y="2132065"/>
            <a:ext cx="1229428" cy="1229428"/>
          </a:xfrm>
          <a:prstGeom prst="rect">
            <a:avLst/>
          </a:prstGeom>
        </p:spPr>
      </p:pic>
      <p:sp>
        <p:nvSpPr>
          <p:cNvPr id="59" name="テキスト ボックス 58"/>
          <p:cNvSpPr txBox="1"/>
          <p:nvPr/>
        </p:nvSpPr>
        <p:spPr>
          <a:xfrm>
            <a:off x="10366351" y="2637186"/>
            <a:ext cx="1131749" cy="353943"/>
          </a:xfrm>
          <a:prstGeom prst="rect">
            <a:avLst/>
          </a:prstGeom>
          <a:noFill/>
        </p:spPr>
        <p:txBody>
          <a:bodyPr wrap="square" rtlCol="0">
            <a:spAutoFit/>
          </a:bodyPr>
          <a:lstStyle/>
          <a:p>
            <a:r>
              <a:rPr lang="en-US" altLang="ja-JP" sz="1700" b="1" dirty="0">
                <a:latin typeface="Consolas" panose="020B0609020204030204" pitchFamily="49" charset="0"/>
              </a:rPr>
              <a:t>test2()</a:t>
            </a:r>
            <a:endParaRPr kumimoji="1" lang="ja-JP" altLang="en-US" sz="1700" b="1" dirty="0">
              <a:latin typeface="Consolas" panose="020B0609020204030204" pitchFamily="49" charset="0"/>
            </a:endParaRPr>
          </a:p>
        </p:txBody>
      </p:sp>
      <p:sp>
        <p:nvSpPr>
          <p:cNvPr id="60" name="正方形/長方形 59"/>
          <p:cNvSpPr/>
          <p:nvPr/>
        </p:nvSpPr>
        <p:spPr>
          <a:xfrm>
            <a:off x="10062398" y="5056766"/>
            <a:ext cx="1592881" cy="720782"/>
          </a:xfrm>
          <a:prstGeom prst="rec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solidFill>
                  <a:schemeClr val="tx1"/>
                </a:solidFill>
                <a:latin typeface="メイリオ" panose="020B0604030504040204" pitchFamily="50" charset="-128"/>
                <a:ea typeface="メイリオ" panose="020B0604030504040204" pitchFamily="50" charset="-128"/>
              </a:rPr>
              <a:t>Test Smell Detection</a:t>
            </a:r>
            <a:endParaRPr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61" name="直線矢印コネクタ 60"/>
          <p:cNvCxnSpPr/>
          <p:nvPr/>
        </p:nvCxnSpPr>
        <p:spPr>
          <a:xfrm>
            <a:off x="10858839" y="3866614"/>
            <a:ext cx="1" cy="10700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H="1" flipV="1">
            <a:off x="8413886" y="5435346"/>
            <a:ext cx="1335643" cy="56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4" name="図 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617" y="4767594"/>
            <a:ext cx="1229428" cy="1229428"/>
          </a:xfrm>
          <a:prstGeom prst="rect">
            <a:avLst/>
          </a:prstGeom>
        </p:spPr>
      </p:pic>
      <p:sp>
        <p:nvSpPr>
          <p:cNvPr id="75" name="テキスト ボックス 74"/>
          <p:cNvSpPr txBox="1"/>
          <p:nvPr/>
        </p:nvSpPr>
        <p:spPr>
          <a:xfrm>
            <a:off x="7183843" y="5272715"/>
            <a:ext cx="1131749" cy="353943"/>
          </a:xfrm>
          <a:prstGeom prst="rect">
            <a:avLst/>
          </a:prstGeom>
          <a:noFill/>
        </p:spPr>
        <p:txBody>
          <a:bodyPr wrap="square" rtlCol="0">
            <a:spAutoFit/>
          </a:bodyPr>
          <a:lstStyle/>
          <a:p>
            <a:r>
              <a:rPr lang="en-US" altLang="ja-JP" sz="1700" b="1" dirty="0">
                <a:latin typeface="Consolas" panose="020B0609020204030204" pitchFamily="49" charset="0"/>
              </a:rPr>
              <a:t>test2()</a:t>
            </a:r>
            <a:endParaRPr kumimoji="1" lang="ja-JP" altLang="en-US" sz="1700" b="1" dirty="0">
              <a:latin typeface="Consolas" panose="020B0609020204030204" pitchFamily="49" charset="0"/>
            </a:endParaRPr>
          </a:p>
        </p:txBody>
      </p:sp>
      <p:pic>
        <p:nvPicPr>
          <p:cNvPr id="1033" name="図 10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2832" y="5020262"/>
            <a:ext cx="415084" cy="415084"/>
          </a:xfrm>
          <a:prstGeom prst="rect">
            <a:avLst/>
          </a:prstGeom>
        </p:spPr>
      </p:pic>
      <p:sp>
        <p:nvSpPr>
          <p:cNvPr id="80" name="正方形/長方形 79"/>
          <p:cNvSpPr/>
          <p:nvPr/>
        </p:nvSpPr>
        <p:spPr>
          <a:xfrm>
            <a:off x="4221293" y="5056766"/>
            <a:ext cx="1742732" cy="720782"/>
          </a:xfrm>
          <a:prstGeom prst="rec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Sort Recommended Test Suites</a:t>
            </a:r>
          </a:p>
        </p:txBody>
      </p:sp>
      <p:cxnSp>
        <p:nvCxnSpPr>
          <p:cNvPr id="83" name="直線矢印コネクタ 82"/>
          <p:cNvCxnSpPr/>
          <p:nvPr/>
        </p:nvCxnSpPr>
        <p:spPr>
          <a:xfrm flipH="1">
            <a:off x="5996286" y="5435346"/>
            <a:ext cx="874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4" name="図 8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933" y="4767594"/>
            <a:ext cx="1229428" cy="1229428"/>
          </a:xfrm>
          <a:prstGeom prst="rect">
            <a:avLst/>
          </a:prstGeom>
        </p:spPr>
      </p:pic>
      <p:sp>
        <p:nvSpPr>
          <p:cNvPr id="85" name="テキスト ボックス 84"/>
          <p:cNvSpPr txBox="1"/>
          <p:nvPr/>
        </p:nvSpPr>
        <p:spPr>
          <a:xfrm>
            <a:off x="2230159" y="5272715"/>
            <a:ext cx="1031201" cy="353943"/>
          </a:xfrm>
          <a:prstGeom prst="rect">
            <a:avLst/>
          </a:prstGeom>
          <a:noFill/>
        </p:spPr>
        <p:txBody>
          <a:bodyPr wrap="square" rtlCol="0">
            <a:spAutoFit/>
          </a:bodyPr>
          <a:lstStyle/>
          <a:p>
            <a:r>
              <a:rPr lang="en-US" altLang="ja-JP" sz="1700" b="1" dirty="0">
                <a:latin typeface="Consolas" panose="020B0609020204030204" pitchFamily="49" charset="0"/>
              </a:rPr>
              <a:t>test2()</a:t>
            </a:r>
            <a:endParaRPr kumimoji="1" lang="ja-JP" altLang="en-US" sz="1700" b="1" dirty="0">
              <a:latin typeface="Consolas" panose="020B0609020204030204" pitchFamily="49" charset="0"/>
            </a:endParaRPr>
          </a:p>
        </p:txBody>
      </p:sp>
      <p:pic>
        <p:nvPicPr>
          <p:cNvPr id="1039" name="図 10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2791" y="4873728"/>
            <a:ext cx="264155" cy="264155"/>
          </a:xfrm>
          <a:prstGeom prst="rect">
            <a:avLst/>
          </a:prstGeom>
        </p:spPr>
      </p:pic>
      <p:cxnSp>
        <p:nvCxnSpPr>
          <p:cNvPr id="87" name="直線矢印コネクタ 86"/>
          <p:cNvCxnSpPr/>
          <p:nvPr/>
        </p:nvCxnSpPr>
        <p:spPr>
          <a:xfrm flipH="1">
            <a:off x="3337361" y="5437043"/>
            <a:ext cx="85167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41" name="図 10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92364" y="5216777"/>
            <a:ext cx="278317" cy="278317"/>
          </a:xfrm>
          <a:prstGeom prst="rect">
            <a:avLst/>
          </a:prstGeom>
        </p:spPr>
      </p:pic>
      <p:pic>
        <p:nvPicPr>
          <p:cNvPr id="1042" name="図 10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97325" y="5573988"/>
            <a:ext cx="279453" cy="279453"/>
          </a:xfrm>
          <a:prstGeom prst="rect">
            <a:avLst/>
          </a:prstGeom>
        </p:spPr>
      </p:pic>
      <p:sp>
        <p:nvSpPr>
          <p:cNvPr id="1044" name="テキスト ボックス 1043"/>
          <p:cNvSpPr txBox="1"/>
          <p:nvPr/>
        </p:nvSpPr>
        <p:spPr>
          <a:xfrm>
            <a:off x="1659991" y="3403736"/>
            <a:ext cx="1752396" cy="338554"/>
          </a:xfrm>
          <a:prstGeom prst="rect">
            <a:avLst/>
          </a:prstGeom>
          <a:noFill/>
        </p:spPr>
        <p:txBody>
          <a:bodyPr wrap="square" rtlCol="0">
            <a:spAutoFit/>
          </a:bodyPr>
          <a:lstStyle/>
          <a:p>
            <a:r>
              <a:rPr kumimoji="1" lang="en-US" altLang="ja-JP" sz="1600" dirty="0">
                <a:latin typeface="メイリオ" panose="020B0604030504040204" pitchFamily="50" charset="-128"/>
                <a:ea typeface="メイリオ" panose="020B0604030504040204" pitchFamily="50" charset="-128"/>
              </a:rPr>
              <a:t>Code Fragment</a:t>
            </a:r>
            <a:endParaRPr kumimoji="1" lang="ja-JP" altLang="en-US" sz="1600" dirty="0">
              <a:latin typeface="メイリオ" panose="020B0604030504040204" pitchFamily="50" charset="-128"/>
              <a:ea typeface="メイリオ" panose="020B0604030504040204" pitchFamily="50" charset="-128"/>
            </a:endParaRPr>
          </a:p>
        </p:txBody>
      </p:sp>
      <p:sp>
        <p:nvSpPr>
          <p:cNvPr id="93" name="テキスト ボックス 92"/>
          <p:cNvSpPr txBox="1"/>
          <p:nvPr/>
        </p:nvSpPr>
        <p:spPr>
          <a:xfrm>
            <a:off x="5693412" y="3391432"/>
            <a:ext cx="1589878" cy="584775"/>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Similar Code</a:t>
            </a:r>
          </a:p>
          <a:p>
            <a:pPr algn="ctr"/>
            <a:r>
              <a:rPr lang="en-US" altLang="ja-JP" sz="1600" dirty="0">
                <a:latin typeface="メイリオ" panose="020B0604030504040204" pitchFamily="50" charset="-128"/>
                <a:ea typeface="メイリオ" panose="020B0604030504040204" pitchFamily="50" charset="-128"/>
              </a:rPr>
              <a:t>Fragment</a:t>
            </a:r>
            <a:endParaRPr kumimoji="1" lang="ja-JP" altLang="en-US" sz="1600" dirty="0">
              <a:latin typeface="メイリオ" panose="020B0604030504040204" pitchFamily="50" charset="-128"/>
              <a:ea typeface="メイリオ" panose="020B0604030504040204" pitchFamily="50" charset="-128"/>
            </a:endParaRPr>
          </a:p>
        </p:txBody>
      </p:sp>
      <p:sp>
        <p:nvSpPr>
          <p:cNvPr id="94" name="テキスト ボックス 93"/>
          <p:cNvSpPr txBox="1"/>
          <p:nvPr/>
        </p:nvSpPr>
        <p:spPr>
          <a:xfrm>
            <a:off x="10213592" y="3405737"/>
            <a:ext cx="1298140" cy="369332"/>
          </a:xfrm>
          <a:prstGeom prst="rect">
            <a:avLst/>
          </a:prstGeom>
          <a:noFill/>
        </p:spPr>
        <p:txBody>
          <a:bodyPr wrap="square" rtlCol="0">
            <a:spAutoFit/>
          </a:bodyPr>
          <a:lstStyle/>
          <a:p>
            <a:pPr algn="ctr"/>
            <a:r>
              <a:rPr kumimoji="1" lang="en-US" altLang="ja-JP" dirty="0">
                <a:latin typeface="メイリオ" panose="020B0604030504040204" pitchFamily="50" charset="-128"/>
                <a:ea typeface="メイリオ" panose="020B0604030504040204" pitchFamily="50" charset="-128"/>
              </a:rPr>
              <a:t>Test Code</a:t>
            </a:r>
            <a:endParaRPr kumimoji="1" lang="ja-JP" altLang="en-US" dirty="0">
              <a:latin typeface="メイリオ" panose="020B0604030504040204" pitchFamily="50" charset="-128"/>
              <a:ea typeface="メイリオ" panose="020B0604030504040204" pitchFamily="50" charset="-128"/>
            </a:endParaRPr>
          </a:p>
        </p:txBody>
      </p:sp>
      <p:sp>
        <p:nvSpPr>
          <p:cNvPr id="96" name="テキスト ボックス 95"/>
          <p:cNvSpPr txBox="1"/>
          <p:nvPr/>
        </p:nvSpPr>
        <p:spPr>
          <a:xfrm>
            <a:off x="6769431" y="6024930"/>
            <a:ext cx="1813799" cy="584775"/>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Test Suites </a:t>
            </a:r>
          </a:p>
          <a:p>
            <a:pPr algn="ctr"/>
            <a:r>
              <a:rPr lang="en-US" altLang="ja-JP" sz="1600" dirty="0">
                <a:latin typeface="メイリオ" panose="020B0604030504040204" pitchFamily="50" charset="-128"/>
                <a:ea typeface="メイリオ" panose="020B0604030504040204" pitchFamily="50" charset="-128"/>
              </a:rPr>
              <a:t>with Test Smells</a:t>
            </a:r>
            <a:endParaRPr kumimoji="1" lang="ja-JP" altLang="en-US" sz="1600" dirty="0">
              <a:latin typeface="メイリオ" panose="020B0604030504040204" pitchFamily="50" charset="-128"/>
              <a:ea typeface="メイリオ" panose="020B0604030504040204" pitchFamily="50" charset="-128"/>
            </a:endParaRPr>
          </a:p>
        </p:txBody>
      </p:sp>
      <p:sp>
        <p:nvSpPr>
          <p:cNvPr id="97" name="テキスト ボックス 96"/>
          <p:cNvSpPr txBox="1"/>
          <p:nvPr/>
        </p:nvSpPr>
        <p:spPr>
          <a:xfrm>
            <a:off x="1707770" y="6022887"/>
            <a:ext cx="2029753" cy="584775"/>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Recommended Test Suites</a:t>
            </a:r>
            <a:endParaRPr kumimoji="1" lang="ja-JP" altLang="en-US" sz="1600" dirty="0">
              <a:latin typeface="メイリオ" panose="020B0604030504040204" pitchFamily="50" charset="-128"/>
              <a:ea typeface="メイリオ" panose="020B0604030504040204" pitchFamily="50" charset="-128"/>
            </a:endParaRPr>
          </a:p>
        </p:txBody>
      </p:sp>
      <p:pic>
        <p:nvPicPr>
          <p:cNvPr id="42" name="図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2215" y="3434306"/>
            <a:ext cx="1087145" cy="1087145"/>
          </a:xfrm>
          <a:prstGeom prst="rect">
            <a:avLst/>
          </a:prstGeom>
        </p:spPr>
      </p:pic>
      <p:cxnSp>
        <p:nvCxnSpPr>
          <p:cNvPr id="43" name="直線矢印コネクタ 42"/>
          <p:cNvCxnSpPr/>
          <p:nvPr/>
        </p:nvCxnSpPr>
        <p:spPr>
          <a:xfrm flipV="1">
            <a:off x="1350060" y="3008520"/>
            <a:ext cx="408478" cy="3663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rot="16200000" flipV="1">
            <a:off x="1342353" y="4908843"/>
            <a:ext cx="408478" cy="3663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240589" y="4543334"/>
            <a:ext cx="1250396" cy="338554"/>
          </a:xfrm>
          <a:prstGeom prst="rect">
            <a:avLst/>
          </a:prstGeom>
          <a:noFill/>
        </p:spPr>
        <p:txBody>
          <a:bodyPr wrap="square" rtlCol="0">
            <a:spAutoFit/>
          </a:bodyPr>
          <a:lstStyle/>
          <a:p>
            <a:r>
              <a:rPr lang="en-US" altLang="ja-JP" sz="1600" dirty="0">
                <a:latin typeface="メイリオ" panose="020B0604030504040204" pitchFamily="50" charset="-128"/>
                <a:ea typeface="メイリオ" panose="020B0604030504040204" pitchFamily="50" charset="-128"/>
              </a:rPr>
              <a:t>Developer</a:t>
            </a:r>
            <a:endParaRPr kumimoji="1" lang="ja-JP" altLang="en-US"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07451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777" y="638022"/>
            <a:ext cx="12031933" cy="6000463"/>
            <a:chOff x="-777" y="638022"/>
            <a:chExt cx="12031933" cy="6000463"/>
          </a:xfrm>
        </p:grpSpPr>
        <p:sp>
          <p:nvSpPr>
            <p:cNvPr id="63" name="テキスト ボックス 62"/>
            <p:cNvSpPr txBox="1"/>
            <p:nvPr/>
          </p:nvSpPr>
          <p:spPr>
            <a:xfrm>
              <a:off x="-777" y="4015525"/>
              <a:ext cx="1613584" cy="400110"/>
            </a:xfrm>
            <a:prstGeom prst="rect">
              <a:avLst/>
            </a:prstGeom>
            <a:noFill/>
          </p:spPr>
          <p:txBody>
            <a:bodyPr wrap="square" rtlCol="0">
              <a:spAutoFit/>
            </a:bodyPr>
            <a:lstStyle/>
            <a:p>
              <a:pPr algn="ctr"/>
              <a:r>
                <a:rPr lang="en-US" altLang="ja-JP" sz="2000" dirty="0">
                  <a:latin typeface="メイリオ" panose="020B0604030504040204" pitchFamily="50" charset="-128"/>
                  <a:ea typeface="メイリオ" panose="020B0604030504040204" pitchFamily="50" charset="-128"/>
                </a:rPr>
                <a:t>Developer</a:t>
              </a:r>
              <a:endParaRPr kumimoji="1" lang="ja-JP" altLang="en-US" sz="2000" dirty="0">
                <a:latin typeface="メイリオ" panose="020B0604030504040204" pitchFamily="50" charset="-128"/>
                <a:ea typeface="メイリオ" panose="020B0604030504040204" pitchFamily="50" charset="-128"/>
              </a:endParaRPr>
            </a:p>
          </p:txBody>
        </p:sp>
        <p:grpSp>
          <p:nvGrpSpPr>
            <p:cNvPr id="26" name="グループ化 25"/>
            <p:cNvGrpSpPr/>
            <p:nvPr/>
          </p:nvGrpSpPr>
          <p:grpSpPr>
            <a:xfrm>
              <a:off x="1759524" y="885631"/>
              <a:ext cx="1253975" cy="1229428"/>
              <a:chOff x="2054210" y="834207"/>
              <a:chExt cx="1253975" cy="1229428"/>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210" y="834207"/>
                <a:ext cx="1229428" cy="1229428"/>
              </a:xfrm>
              <a:prstGeom prst="rect">
                <a:avLst/>
              </a:prstGeom>
            </p:spPr>
          </p:pic>
          <p:sp>
            <p:nvSpPr>
              <p:cNvPr id="7" name="テキスト ボックス 6"/>
              <p:cNvSpPr txBox="1"/>
              <p:nvPr/>
            </p:nvSpPr>
            <p:spPr>
              <a:xfrm>
                <a:off x="2176436" y="1339328"/>
                <a:ext cx="1131749" cy="353943"/>
              </a:xfrm>
              <a:prstGeom prst="rect">
                <a:avLst/>
              </a:prstGeom>
              <a:noFill/>
            </p:spPr>
            <p:txBody>
              <a:bodyPr wrap="square" rtlCol="0">
                <a:spAutoFit/>
              </a:bodyPr>
              <a:lstStyle/>
              <a:p>
                <a:r>
                  <a:rPr lang="en-US" altLang="ja-JP" sz="1700" b="1" dirty="0">
                    <a:latin typeface="Consolas" panose="020B0609020204030204" pitchFamily="49" charset="0"/>
                  </a:rPr>
                  <a:t>func1()</a:t>
                </a:r>
                <a:endParaRPr kumimoji="1" lang="ja-JP" altLang="en-US" sz="1700" b="1" dirty="0">
                  <a:latin typeface="Consolas" panose="020B0609020204030204" pitchFamily="49" charset="0"/>
                </a:endParaRPr>
              </a:p>
            </p:txBody>
          </p:sp>
        </p:grpSp>
        <p:sp>
          <p:nvSpPr>
            <p:cNvPr id="11" name="正方形/長方形 10"/>
            <p:cNvSpPr/>
            <p:nvPr/>
          </p:nvSpPr>
          <p:spPr>
            <a:xfrm>
              <a:off x="3522050" y="1081148"/>
              <a:ext cx="1911413" cy="913323"/>
            </a:xfrm>
            <a:prstGeom prst="rect">
              <a:avLst/>
            </a:prstGeom>
            <a:ln w="38100">
              <a:solidFill>
                <a:schemeClr val="accent5"/>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000" b="1" dirty="0">
                  <a:solidFill>
                    <a:schemeClr val="tx1"/>
                  </a:solidFill>
                  <a:latin typeface="メイリオ" panose="020B0604030504040204" pitchFamily="50" charset="-128"/>
                  <a:ea typeface="メイリオ" panose="020B0604030504040204" pitchFamily="50" charset="-128"/>
                </a:rPr>
                <a:t>Code Clone Detection</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cxnSp>
          <p:nvCxnSpPr>
            <p:cNvPr id="18" name="直線矢印コネクタ 17"/>
            <p:cNvCxnSpPr/>
            <p:nvPr/>
          </p:nvCxnSpPr>
          <p:spPr>
            <a:xfrm>
              <a:off x="5568005" y="1496147"/>
              <a:ext cx="4296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フローチャート: 磁気ディスク 33"/>
            <p:cNvSpPr/>
            <p:nvPr/>
          </p:nvSpPr>
          <p:spPr>
            <a:xfrm>
              <a:off x="3522050" y="2833606"/>
              <a:ext cx="1923638" cy="1316034"/>
            </a:xfrm>
            <a:prstGeom prst="flowChartMagneticDisk">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ja-JP" sz="1050" dirty="0">
                <a:latin typeface="メイリオ" panose="020B0604030504040204" pitchFamily="50" charset="-128"/>
                <a:ea typeface="メイリオ" panose="020B0604030504040204" pitchFamily="50" charset="-128"/>
              </a:endParaRPr>
            </a:p>
            <a:p>
              <a:pPr algn="ctr"/>
              <a:r>
                <a:rPr lang="en-US" altLang="ja-JP" sz="2200" dirty="0">
                  <a:latin typeface="メイリオ" panose="020B0604030504040204" pitchFamily="50" charset="-128"/>
                  <a:ea typeface="メイリオ" panose="020B0604030504040204" pitchFamily="50" charset="-128"/>
                </a:rPr>
                <a:t>Source Code</a:t>
              </a:r>
            </a:p>
            <a:p>
              <a:pPr algn="ctr"/>
              <a:r>
                <a:rPr kumimoji="1" lang="en-US" altLang="ja-JP" sz="2200" dirty="0">
                  <a:latin typeface="メイリオ" panose="020B0604030504040204" pitchFamily="50" charset="-128"/>
                  <a:ea typeface="メイリオ" panose="020B0604030504040204" pitchFamily="50" charset="-128"/>
                </a:rPr>
                <a:t>Database</a:t>
              </a:r>
              <a:endParaRPr kumimoji="1" lang="ja-JP" altLang="en-US" sz="2200" dirty="0">
                <a:latin typeface="メイリオ" panose="020B0604030504040204" pitchFamily="50" charset="-128"/>
                <a:ea typeface="メイリオ" panose="020B0604030504040204" pitchFamily="50" charset="-128"/>
              </a:endParaRPr>
            </a:p>
          </p:txBody>
        </p:sp>
        <p:cxnSp>
          <p:nvCxnSpPr>
            <p:cNvPr id="39" name="直線矢印コネクタ 38"/>
            <p:cNvCxnSpPr/>
            <p:nvPr/>
          </p:nvCxnSpPr>
          <p:spPr>
            <a:xfrm flipV="1">
              <a:off x="4343414" y="2118807"/>
              <a:ext cx="1" cy="5447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11115653" y="2581495"/>
              <a:ext cx="0" cy="18677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H="1">
              <a:off x="8848840" y="5151298"/>
              <a:ext cx="10622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4" name="テキスト ボックス 1043"/>
            <p:cNvSpPr txBox="1"/>
            <p:nvPr/>
          </p:nvSpPr>
          <p:spPr>
            <a:xfrm>
              <a:off x="1566584" y="2187536"/>
              <a:ext cx="1752396"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Input Code</a:t>
              </a:r>
              <a:endParaRPr kumimoji="1" lang="ja-JP" altLang="en-US" sz="2000" dirty="0">
                <a:latin typeface="メイリオ" panose="020B0604030504040204" pitchFamily="50" charset="-128"/>
                <a:ea typeface="メイリオ" panose="020B0604030504040204" pitchFamily="50" charset="-128"/>
              </a:endParaRPr>
            </a:p>
          </p:txBody>
        </p:sp>
        <p:sp>
          <p:nvSpPr>
            <p:cNvPr id="93" name="テキスト ボックス 92"/>
            <p:cNvSpPr txBox="1"/>
            <p:nvPr/>
          </p:nvSpPr>
          <p:spPr>
            <a:xfrm>
              <a:off x="5779846" y="2181385"/>
              <a:ext cx="1972334" cy="400110"/>
            </a:xfrm>
            <a:prstGeom prst="rect">
              <a:avLst/>
            </a:prstGeom>
            <a:noFill/>
          </p:spPr>
          <p:txBody>
            <a:bodyPr wrap="square" rtlCol="0">
              <a:spAutoFit/>
            </a:bodyPr>
            <a:lstStyle/>
            <a:p>
              <a:pPr algn="ctr"/>
              <a:r>
                <a:rPr lang="en-US" altLang="ja-JP" sz="2000" dirty="0">
                  <a:latin typeface="メイリオ" panose="020B0604030504040204" pitchFamily="50" charset="-128"/>
                  <a:ea typeface="メイリオ" panose="020B0604030504040204" pitchFamily="50" charset="-128"/>
                </a:rPr>
                <a:t>Similar Code</a:t>
              </a:r>
            </a:p>
          </p:txBody>
        </p:sp>
        <p:sp>
          <p:nvSpPr>
            <p:cNvPr id="94" name="テキスト ボックス 93"/>
            <p:cNvSpPr txBox="1"/>
            <p:nvPr/>
          </p:nvSpPr>
          <p:spPr>
            <a:xfrm>
              <a:off x="10366721" y="2184721"/>
              <a:ext cx="1649697"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Test Code</a:t>
              </a:r>
              <a:endParaRPr kumimoji="1" lang="ja-JP" altLang="en-US" sz="2000" dirty="0">
                <a:latin typeface="メイリオ" panose="020B0604030504040204" pitchFamily="50" charset="-128"/>
                <a:ea typeface="メイリオ" panose="020B0604030504040204" pitchFamily="50" charset="-128"/>
              </a:endParaRPr>
            </a:p>
          </p:txBody>
        </p:sp>
        <p:sp>
          <p:nvSpPr>
            <p:cNvPr id="96" name="テキスト ボックス 95"/>
            <p:cNvSpPr txBox="1"/>
            <p:nvPr/>
          </p:nvSpPr>
          <p:spPr>
            <a:xfrm>
              <a:off x="6794127" y="5930599"/>
              <a:ext cx="2613518" cy="707886"/>
            </a:xfrm>
            <a:prstGeom prst="rect">
              <a:avLst/>
            </a:prstGeom>
            <a:noFill/>
          </p:spPr>
          <p:txBody>
            <a:bodyPr wrap="square" rtlCol="0">
              <a:spAutoFit/>
            </a:bodyPr>
            <a:lstStyle/>
            <a:p>
              <a:pPr algn="ctr"/>
              <a:r>
                <a:rPr lang="en-US" altLang="ja-JP" sz="2000" dirty="0">
                  <a:latin typeface="メイリオ" panose="020B0604030504040204" pitchFamily="50" charset="-128"/>
                  <a:ea typeface="メイリオ" panose="020B0604030504040204" pitchFamily="50" charset="-128"/>
                </a:rPr>
                <a:t>Test Suites </a:t>
              </a:r>
            </a:p>
            <a:p>
              <a:pPr algn="ctr"/>
              <a:r>
                <a:rPr lang="en-US" altLang="ja-JP" sz="2000" dirty="0">
                  <a:latin typeface="メイリオ" panose="020B0604030504040204" pitchFamily="50" charset="-128"/>
                  <a:ea typeface="メイリオ" panose="020B0604030504040204" pitchFamily="50" charset="-128"/>
                </a:rPr>
                <a:t>with Test Smells</a:t>
              </a:r>
              <a:endParaRPr kumimoji="1" lang="ja-JP" altLang="en-US" sz="2000" dirty="0">
                <a:latin typeface="メイリオ" panose="020B0604030504040204" pitchFamily="50" charset="-128"/>
                <a:ea typeface="メイリオ" panose="020B0604030504040204" pitchFamily="50" charset="-128"/>
              </a:endParaRPr>
            </a:p>
          </p:txBody>
        </p:sp>
        <p:sp>
          <p:nvSpPr>
            <p:cNvPr id="97" name="テキスト ボックス 96"/>
            <p:cNvSpPr txBox="1"/>
            <p:nvPr/>
          </p:nvSpPr>
          <p:spPr>
            <a:xfrm>
              <a:off x="1544144" y="5924734"/>
              <a:ext cx="2222219" cy="707886"/>
            </a:xfrm>
            <a:prstGeom prst="rect">
              <a:avLst/>
            </a:prstGeom>
            <a:noFill/>
          </p:spPr>
          <p:txBody>
            <a:bodyPr wrap="square" rtlCol="0">
              <a:spAutoFit/>
            </a:bodyPr>
            <a:lstStyle/>
            <a:p>
              <a:pPr algn="ctr"/>
              <a:r>
                <a:rPr lang="en-US" altLang="ja-JP" sz="2000" dirty="0">
                  <a:latin typeface="メイリオ" panose="020B0604030504040204" pitchFamily="50" charset="-128"/>
                  <a:ea typeface="メイリオ" panose="020B0604030504040204" pitchFamily="50" charset="-128"/>
                </a:rPr>
                <a:t>Recommended Test Suites</a:t>
              </a:r>
              <a:endParaRPr kumimoji="1" lang="ja-JP" altLang="en-US" sz="2000" dirty="0">
                <a:latin typeface="メイリオ" panose="020B0604030504040204" pitchFamily="50" charset="-128"/>
                <a:ea typeface="メイリオ" panose="020B0604030504040204" pitchFamily="50" charset="-128"/>
              </a:endParaRPr>
            </a:p>
          </p:txBody>
        </p:sp>
        <p:pic>
          <p:nvPicPr>
            <p:cNvPr id="42" name="図 4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9027" y="2790092"/>
              <a:ext cx="1141778" cy="1141778"/>
            </a:xfrm>
            <a:prstGeom prst="rect">
              <a:avLst/>
            </a:prstGeom>
            <a:noFill/>
          </p:spPr>
        </p:pic>
        <p:cxnSp>
          <p:nvCxnSpPr>
            <p:cNvPr id="43" name="直線矢印コネクタ 42"/>
            <p:cNvCxnSpPr/>
            <p:nvPr/>
          </p:nvCxnSpPr>
          <p:spPr>
            <a:xfrm flipV="1">
              <a:off x="1185344" y="2222806"/>
              <a:ext cx="408478" cy="3663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rot="16200000" flipV="1">
              <a:off x="1201231" y="4520367"/>
              <a:ext cx="408478" cy="3663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4144595" y="638022"/>
              <a:ext cx="715468" cy="461665"/>
            </a:xfrm>
            <a:prstGeom prst="rect">
              <a:avLst/>
            </a:prstGeom>
            <a:noFill/>
          </p:spPr>
          <p:txBody>
            <a:bodyPr wrap="square" rtlCol="0">
              <a:spAutoFit/>
            </a:bodyPr>
            <a:lstStyle/>
            <a:p>
              <a:pPr algn="ctr"/>
              <a:r>
                <a:rPr kumimoji="1" lang="en-US" altLang="ja-JP" sz="2400" b="1" dirty="0">
                  <a:latin typeface="メイリオ" panose="020B0604030504040204" pitchFamily="50" charset="-128"/>
                  <a:ea typeface="メイリオ" panose="020B0604030504040204" pitchFamily="50" charset="-128"/>
                </a:rPr>
                <a:t>(1)</a:t>
              </a:r>
              <a:endParaRPr kumimoji="1" lang="ja-JP" altLang="en-US" sz="2400" b="1" dirty="0">
                <a:latin typeface="メイリオ" panose="020B0604030504040204" pitchFamily="50" charset="-128"/>
                <a:ea typeface="メイリオ" panose="020B0604030504040204" pitchFamily="50" charset="-128"/>
              </a:endParaRPr>
            </a:p>
          </p:txBody>
        </p:sp>
        <p:pic>
          <p:nvPicPr>
            <p:cNvPr id="1033" name="図 10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7096" y="4627546"/>
              <a:ext cx="415084" cy="415084"/>
            </a:xfrm>
            <a:prstGeom prst="rect">
              <a:avLst/>
            </a:prstGeom>
          </p:spPr>
        </p:pic>
        <p:sp>
          <p:nvSpPr>
            <p:cNvPr id="130" name="正方形/長方形 129"/>
            <p:cNvSpPr/>
            <p:nvPr/>
          </p:nvSpPr>
          <p:spPr>
            <a:xfrm>
              <a:off x="7877989" y="1075976"/>
              <a:ext cx="1911413" cy="913323"/>
            </a:xfrm>
            <a:prstGeom prst="rect">
              <a:avLst/>
            </a:prstGeom>
            <a:ln w="38100">
              <a:solidFill>
                <a:schemeClr val="accent5"/>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000" b="1" dirty="0">
                  <a:solidFill>
                    <a:schemeClr val="tx1"/>
                  </a:solidFill>
                  <a:latin typeface="メイリオ" panose="020B0604030504040204" pitchFamily="50" charset="-128"/>
                  <a:ea typeface="メイリオ" panose="020B0604030504040204" pitchFamily="50" charset="-128"/>
                </a:rPr>
                <a:t>Test Code Detection</a:t>
              </a:r>
              <a:endParaRPr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31" name="正方形/長方形 130"/>
            <p:cNvSpPr/>
            <p:nvPr/>
          </p:nvSpPr>
          <p:spPr>
            <a:xfrm>
              <a:off x="10119743" y="4692598"/>
              <a:ext cx="1911413" cy="913323"/>
            </a:xfrm>
            <a:prstGeom prst="rect">
              <a:avLst/>
            </a:prstGeom>
            <a:ln w="38100">
              <a:solidFill>
                <a:schemeClr val="accent5"/>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000" b="1" dirty="0">
                  <a:solidFill>
                    <a:schemeClr val="tx1"/>
                  </a:solidFill>
                  <a:latin typeface="メイリオ" panose="020B0604030504040204" pitchFamily="50" charset="-128"/>
                  <a:ea typeface="メイリオ" panose="020B0604030504040204" pitchFamily="50" charset="-128"/>
                </a:rPr>
                <a:t>Test Smell Detection</a:t>
              </a:r>
              <a:endParaRPr lang="ja-JP" altLang="en-US" sz="2000" b="1" dirty="0">
                <a:solidFill>
                  <a:schemeClr val="tx1"/>
                </a:solidFill>
                <a:latin typeface="メイリオ" panose="020B0604030504040204" pitchFamily="50" charset="-128"/>
                <a:ea typeface="メイリオ" panose="020B0604030504040204" pitchFamily="50" charset="-128"/>
              </a:endParaRPr>
            </a:p>
          </p:txBody>
        </p:sp>
        <p:cxnSp>
          <p:nvCxnSpPr>
            <p:cNvPr id="134" name="直線矢印コネクタ 133"/>
            <p:cNvCxnSpPr/>
            <p:nvPr/>
          </p:nvCxnSpPr>
          <p:spPr>
            <a:xfrm>
              <a:off x="2947544" y="1496147"/>
              <a:ext cx="4296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7346687" y="1495122"/>
              <a:ext cx="4296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9972265" y="1500234"/>
              <a:ext cx="4296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p:cNvSpPr txBox="1"/>
            <p:nvPr/>
          </p:nvSpPr>
          <p:spPr>
            <a:xfrm>
              <a:off x="8463533" y="643476"/>
              <a:ext cx="715468" cy="461665"/>
            </a:xfrm>
            <a:prstGeom prst="rect">
              <a:avLst/>
            </a:prstGeom>
            <a:noFill/>
          </p:spPr>
          <p:txBody>
            <a:bodyPr wrap="square" rtlCol="0">
              <a:spAutoFit/>
            </a:bodyPr>
            <a:lstStyle/>
            <a:p>
              <a:pPr algn="ctr"/>
              <a:r>
                <a:rPr kumimoji="1" lang="en-US" altLang="ja-JP" sz="2400" b="1" dirty="0">
                  <a:latin typeface="メイリオ" panose="020B0604030504040204" pitchFamily="50" charset="-128"/>
                  <a:ea typeface="メイリオ" panose="020B0604030504040204" pitchFamily="50" charset="-128"/>
                </a:rPr>
                <a:t>(2)</a:t>
              </a:r>
              <a:endParaRPr kumimoji="1" lang="ja-JP" altLang="en-US" sz="2400" b="1" dirty="0">
                <a:latin typeface="メイリオ" panose="020B0604030504040204" pitchFamily="50" charset="-128"/>
                <a:ea typeface="メイリオ" panose="020B0604030504040204" pitchFamily="50" charset="-128"/>
              </a:endParaRPr>
            </a:p>
          </p:txBody>
        </p:sp>
        <p:sp>
          <p:nvSpPr>
            <p:cNvPr id="140" name="テキスト ボックス 139"/>
            <p:cNvSpPr txBox="1"/>
            <p:nvPr/>
          </p:nvSpPr>
          <p:spPr>
            <a:xfrm>
              <a:off x="10717715" y="5678657"/>
              <a:ext cx="715468" cy="461665"/>
            </a:xfrm>
            <a:prstGeom prst="rect">
              <a:avLst/>
            </a:prstGeom>
            <a:noFill/>
          </p:spPr>
          <p:txBody>
            <a:bodyPr wrap="square" rtlCol="0">
              <a:spAutoFit/>
            </a:bodyPr>
            <a:lstStyle/>
            <a:p>
              <a:pPr algn="ctr"/>
              <a:r>
                <a:rPr kumimoji="1" lang="en-US" altLang="ja-JP" sz="2400" b="1" dirty="0">
                  <a:latin typeface="メイリオ" panose="020B0604030504040204" pitchFamily="50" charset="-128"/>
                  <a:ea typeface="メイリオ" panose="020B0604030504040204" pitchFamily="50" charset="-128"/>
                </a:rPr>
                <a:t>(3)</a:t>
              </a:r>
              <a:endParaRPr kumimoji="1" lang="ja-JP" altLang="en-US" sz="2400" b="1" dirty="0">
                <a:latin typeface="メイリオ" panose="020B0604030504040204" pitchFamily="50" charset="-128"/>
                <a:ea typeface="メイリオ" panose="020B0604030504040204" pitchFamily="50" charset="-128"/>
              </a:endParaRPr>
            </a:p>
          </p:txBody>
        </p:sp>
        <p:sp>
          <p:nvSpPr>
            <p:cNvPr id="142" name="正方形/長方形 141"/>
            <p:cNvSpPr/>
            <p:nvPr/>
          </p:nvSpPr>
          <p:spPr>
            <a:xfrm>
              <a:off x="4408636" y="4692598"/>
              <a:ext cx="1911413" cy="913323"/>
            </a:xfrm>
            <a:prstGeom prst="rect">
              <a:avLst/>
            </a:prstGeom>
            <a:ln w="38100">
              <a:solidFill>
                <a:schemeClr val="accent5"/>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000" b="1" dirty="0">
                  <a:solidFill>
                    <a:schemeClr val="tx1"/>
                  </a:solidFill>
                  <a:latin typeface="メイリオ" panose="020B0604030504040204" pitchFamily="50" charset="-128"/>
                  <a:ea typeface="メイリオ" panose="020B0604030504040204" pitchFamily="50" charset="-128"/>
                </a:rPr>
                <a:t>Sorting</a:t>
              </a:r>
            </a:p>
            <a:p>
              <a:pPr algn="ctr"/>
              <a:r>
                <a:rPr lang="en-US" altLang="ja-JP" sz="2000" b="1" dirty="0">
                  <a:solidFill>
                    <a:schemeClr val="tx1"/>
                  </a:solidFill>
                  <a:latin typeface="メイリオ" panose="020B0604030504040204" pitchFamily="50" charset="-128"/>
                  <a:ea typeface="メイリオ" panose="020B0604030504040204" pitchFamily="50" charset="-128"/>
                </a:rPr>
                <a:t>Test Suites</a:t>
              </a:r>
            </a:p>
          </p:txBody>
        </p:sp>
        <p:sp>
          <p:nvSpPr>
            <p:cNvPr id="143" name="テキスト ボックス 142"/>
            <p:cNvSpPr txBox="1"/>
            <p:nvPr/>
          </p:nvSpPr>
          <p:spPr>
            <a:xfrm>
              <a:off x="5006608" y="5678657"/>
              <a:ext cx="715468" cy="461665"/>
            </a:xfrm>
            <a:prstGeom prst="rect">
              <a:avLst/>
            </a:prstGeom>
            <a:noFill/>
          </p:spPr>
          <p:txBody>
            <a:bodyPr wrap="square" rtlCol="0">
              <a:spAutoFit/>
            </a:bodyPr>
            <a:lstStyle/>
            <a:p>
              <a:pPr algn="ctr"/>
              <a:r>
                <a:rPr kumimoji="1" lang="en-US" altLang="ja-JP" sz="2400" b="1" dirty="0">
                  <a:latin typeface="メイリオ" panose="020B0604030504040204" pitchFamily="50" charset="-128"/>
                  <a:ea typeface="メイリオ" panose="020B0604030504040204" pitchFamily="50" charset="-128"/>
                </a:rPr>
                <a:t>(4)</a:t>
              </a:r>
              <a:endParaRPr kumimoji="1" lang="ja-JP" altLang="en-US" sz="2400" b="1" dirty="0">
                <a:latin typeface="メイリオ" panose="020B0604030504040204" pitchFamily="50" charset="-128"/>
                <a:ea typeface="メイリオ" panose="020B0604030504040204" pitchFamily="50" charset="-128"/>
              </a:endParaRPr>
            </a:p>
          </p:txBody>
        </p:sp>
        <p:cxnSp>
          <p:nvCxnSpPr>
            <p:cNvPr id="146" name="直線矢印コネクタ 145"/>
            <p:cNvCxnSpPr/>
            <p:nvPr/>
          </p:nvCxnSpPr>
          <p:spPr>
            <a:xfrm flipH="1">
              <a:off x="6535226" y="5151298"/>
              <a:ext cx="7791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矢印コネクタ 148"/>
            <p:cNvCxnSpPr/>
            <p:nvPr/>
          </p:nvCxnSpPr>
          <p:spPr>
            <a:xfrm flipH="1">
              <a:off x="3423813" y="5151298"/>
              <a:ext cx="7791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p:nvPr/>
          </p:nvCxnSpPr>
          <p:spPr>
            <a:xfrm rot="10800000" flipV="1">
              <a:off x="4630222" y="2118806"/>
              <a:ext cx="1" cy="5447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フローチャート: 磁気ディスク 153"/>
            <p:cNvSpPr/>
            <p:nvPr/>
          </p:nvSpPr>
          <p:spPr>
            <a:xfrm>
              <a:off x="7902343" y="2838627"/>
              <a:ext cx="1923638" cy="1316034"/>
            </a:xfrm>
            <a:prstGeom prst="flowChartMagneticDisk">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ja-JP" sz="1050" dirty="0">
                <a:latin typeface="メイリオ" panose="020B0604030504040204" pitchFamily="50" charset="-128"/>
                <a:ea typeface="メイリオ" panose="020B0604030504040204" pitchFamily="50" charset="-128"/>
              </a:endParaRPr>
            </a:p>
            <a:p>
              <a:pPr algn="ctr"/>
              <a:r>
                <a:rPr lang="en-US" altLang="ja-JP" sz="2200" dirty="0">
                  <a:latin typeface="メイリオ" panose="020B0604030504040204" pitchFamily="50" charset="-128"/>
                  <a:ea typeface="メイリオ" panose="020B0604030504040204" pitchFamily="50" charset="-128"/>
                </a:rPr>
                <a:t>Test Code</a:t>
              </a:r>
            </a:p>
            <a:p>
              <a:pPr algn="ctr"/>
              <a:r>
                <a:rPr lang="en-US" altLang="ja-JP" sz="2200" dirty="0">
                  <a:latin typeface="メイリオ" panose="020B0604030504040204" pitchFamily="50" charset="-128"/>
                  <a:ea typeface="メイリオ" panose="020B0604030504040204" pitchFamily="50" charset="-128"/>
                </a:rPr>
                <a:t>Database</a:t>
              </a:r>
              <a:endParaRPr lang="ja-JP" altLang="en-US" sz="2200" dirty="0">
                <a:latin typeface="メイリオ" panose="020B0604030504040204" pitchFamily="50" charset="-128"/>
                <a:ea typeface="メイリオ" panose="020B0604030504040204" pitchFamily="50" charset="-128"/>
              </a:endParaRPr>
            </a:p>
          </p:txBody>
        </p:sp>
        <p:cxnSp>
          <p:nvCxnSpPr>
            <p:cNvPr id="155" name="直線矢印コネクタ 154"/>
            <p:cNvCxnSpPr/>
            <p:nvPr/>
          </p:nvCxnSpPr>
          <p:spPr>
            <a:xfrm flipV="1">
              <a:off x="8723707" y="2123828"/>
              <a:ext cx="1" cy="5447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p:cNvCxnSpPr/>
            <p:nvPr/>
          </p:nvCxnSpPr>
          <p:spPr>
            <a:xfrm rot="10800000" flipV="1">
              <a:off x="9010515" y="2123827"/>
              <a:ext cx="1" cy="5447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29" name="グループ化 1028"/>
            <p:cNvGrpSpPr/>
            <p:nvPr/>
          </p:nvGrpSpPr>
          <p:grpSpPr>
            <a:xfrm>
              <a:off x="5984685" y="780352"/>
              <a:ext cx="1400216" cy="1401033"/>
              <a:chOff x="5984685" y="780352"/>
              <a:chExt cx="1400216" cy="1401033"/>
            </a:xfrm>
          </p:grpSpPr>
          <p:pic>
            <p:nvPicPr>
              <p:cNvPr id="173" name="図 172"/>
              <p:cNvPicPr>
                <a:picLocks noChangeAspect="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84685" y="780352"/>
                <a:ext cx="1229428" cy="1229428"/>
              </a:xfrm>
              <a:prstGeom prst="rect">
                <a:avLst/>
              </a:prstGeom>
            </p:spPr>
          </p:pic>
          <p:pic>
            <p:nvPicPr>
              <p:cNvPr id="174" name="図 173"/>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8196" y="874229"/>
                <a:ext cx="1219370" cy="1219370"/>
              </a:xfrm>
              <a:prstGeom prst="rect">
                <a:avLst/>
              </a:prstGeom>
            </p:spPr>
          </p:pic>
          <p:pic>
            <p:nvPicPr>
              <p:cNvPr id="175" name="図 17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5531" y="962015"/>
                <a:ext cx="1219370" cy="1219370"/>
              </a:xfrm>
              <a:prstGeom prst="rect">
                <a:avLst/>
              </a:prstGeom>
            </p:spPr>
          </p:pic>
        </p:grpSp>
        <p:sp>
          <p:nvSpPr>
            <p:cNvPr id="182" name="テキスト ボックス 181"/>
            <p:cNvSpPr txBox="1"/>
            <p:nvPr/>
          </p:nvSpPr>
          <p:spPr>
            <a:xfrm>
              <a:off x="6106768" y="1301283"/>
              <a:ext cx="1131749" cy="353943"/>
            </a:xfrm>
            <a:prstGeom prst="rect">
              <a:avLst/>
            </a:prstGeom>
            <a:noFill/>
          </p:spPr>
          <p:txBody>
            <a:bodyPr wrap="square" rtlCol="0">
              <a:spAutoFit/>
            </a:bodyPr>
            <a:lstStyle/>
            <a:p>
              <a:r>
                <a:rPr lang="en-US" altLang="ja-JP" sz="1700" b="1" dirty="0">
                  <a:latin typeface="Consolas" panose="020B0609020204030204" pitchFamily="49" charset="0"/>
                </a:rPr>
                <a:t>func1()</a:t>
              </a:r>
              <a:endParaRPr kumimoji="1" lang="ja-JP" altLang="en-US" sz="1700" b="1" dirty="0">
                <a:latin typeface="Consolas" panose="020B0609020204030204" pitchFamily="49" charset="0"/>
              </a:endParaRPr>
            </a:p>
          </p:txBody>
        </p:sp>
        <p:sp>
          <p:nvSpPr>
            <p:cNvPr id="183" name="テキスト ボックス 182"/>
            <p:cNvSpPr txBox="1"/>
            <p:nvPr/>
          </p:nvSpPr>
          <p:spPr>
            <a:xfrm>
              <a:off x="6657578" y="1256098"/>
              <a:ext cx="335309" cy="353943"/>
            </a:xfrm>
            <a:prstGeom prst="rect">
              <a:avLst/>
            </a:prstGeom>
            <a:noFill/>
          </p:spPr>
          <p:txBody>
            <a:bodyPr wrap="square" rtlCol="0">
              <a:spAutoFit/>
            </a:bodyPr>
            <a:lstStyle/>
            <a:p>
              <a:r>
                <a:rPr lang="en-US" altLang="ja-JP" sz="1700" b="1" dirty="0">
                  <a:latin typeface="Consolas" panose="020B0609020204030204" pitchFamily="49" charset="0"/>
                </a:rPr>
                <a:t>’</a:t>
              </a:r>
              <a:endParaRPr kumimoji="1" lang="ja-JP" altLang="en-US" sz="1700" b="1" dirty="0">
                <a:latin typeface="Consolas" panose="020B0609020204030204" pitchFamily="49" charset="0"/>
              </a:endParaRPr>
            </a:p>
          </p:txBody>
        </p:sp>
        <p:grpSp>
          <p:nvGrpSpPr>
            <p:cNvPr id="185" name="グループ化 184"/>
            <p:cNvGrpSpPr/>
            <p:nvPr/>
          </p:nvGrpSpPr>
          <p:grpSpPr>
            <a:xfrm>
              <a:off x="10415545" y="780352"/>
              <a:ext cx="1400216" cy="1401033"/>
              <a:chOff x="5984685" y="780352"/>
              <a:chExt cx="1400216" cy="1401033"/>
            </a:xfrm>
          </p:grpSpPr>
          <p:pic>
            <p:nvPicPr>
              <p:cNvPr id="186" name="図 185"/>
              <p:cNvPicPr>
                <a:picLocks noChangeAspect="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84685" y="780352"/>
                <a:ext cx="1229428" cy="1229428"/>
              </a:xfrm>
              <a:prstGeom prst="rect">
                <a:avLst/>
              </a:prstGeom>
            </p:spPr>
          </p:pic>
          <p:pic>
            <p:nvPicPr>
              <p:cNvPr id="187" name="図 186"/>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8196" y="874229"/>
                <a:ext cx="1219370" cy="1219370"/>
              </a:xfrm>
              <a:prstGeom prst="rect">
                <a:avLst/>
              </a:prstGeom>
            </p:spPr>
          </p:pic>
          <p:pic>
            <p:nvPicPr>
              <p:cNvPr id="188" name="図 18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5531" y="962015"/>
                <a:ext cx="1219370" cy="1219370"/>
              </a:xfrm>
              <a:prstGeom prst="rect">
                <a:avLst/>
              </a:prstGeom>
            </p:spPr>
          </p:pic>
        </p:grpSp>
        <p:sp>
          <p:nvSpPr>
            <p:cNvPr id="189" name="テキスト ボックス 188"/>
            <p:cNvSpPr txBox="1"/>
            <p:nvPr/>
          </p:nvSpPr>
          <p:spPr>
            <a:xfrm>
              <a:off x="10537628" y="1301283"/>
              <a:ext cx="1131749" cy="353943"/>
            </a:xfrm>
            <a:prstGeom prst="rect">
              <a:avLst/>
            </a:prstGeom>
            <a:noFill/>
          </p:spPr>
          <p:txBody>
            <a:bodyPr wrap="square" rtlCol="0">
              <a:spAutoFit/>
            </a:bodyPr>
            <a:lstStyle/>
            <a:p>
              <a:r>
                <a:rPr lang="en-US" altLang="ja-JP" sz="1700" b="1" dirty="0">
                  <a:latin typeface="Consolas" panose="020B0609020204030204" pitchFamily="49" charset="0"/>
                </a:rPr>
                <a:t>test1()</a:t>
              </a:r>
              <a:endParaRPr kumimoji="1" lang="ja-JP" altLang="en-US" sz="1700" b="1" dirty="0">
                <a:latin typeface="Consolas" panose="020B0609020204030204" pitchFamily="49" charset="0"/>
              </a:endParaRPr>
            </a:p>
          </p:txBody>
        </p:sp>
        <p:sp>
          <p:nvSpPr>
            <p:cNvPr id="190" name="テキスト ボックス 189"/>
            <p:cNvSpPr txBox="1"/>
            <p:nvPr/>
          </p:nvSpPr>
          <p:spPr>
            <a:xfrm>
              <a:off x="11088438" y="1256098"/>
              <a:ext cx="335309" cy="353943"/>
            </a:xfrm>
            <a:prstGeom prst="rect">
              <a:avLst/>
            </a:prstGeom>
            <a:noFill/>
          </p:spPr>
          <p:txBody>
            <a:bodyPr wrap="square" rtlCol="0">
              <a:spAutoFit/>
            </a:bodyPr>
            <a:lstStyle/>
            <a:p>
              <a:r>
                <a:rPr lang="en-US" altLang="ja-JP" sz="1700" b="1" dirty="0">
                  <a:latin typeface="Consolas" panose="020B0609020204030204" pitchFamily="49" charset="0"/>
                </a:rPr>
                <a:t>’</a:t>
              </a:r>
              <a:endParaRPr kumimoji="1" lang="ja-JP" altLang="en-US" sz="1700" b="1" dirty="0">
                <a:latin typeface="Consolas" panose="020B0609020204030204" pitchFamily="49" charset="0"/>
              </a:endParaRPr>
            </a:p>
          </p:txBody>
        </p:sp>
        <p:grpSp>
          <p:nvGrpSpPr>
            <p:cNvPr id="191" name="グループ化 190"/>
            <p:cNvGrpSpPr/>
            <p:nvPr/>
          </p:nvGrpSpPr>
          <p:grpSpPr>
            <a:xfrm>
              <a:off x="7443480" y="4499290"/>
              <a:ext cx="1400216" cy="1401033"/>
              <a:chOff x="5984685" y="780352"/>
              <a:chExt cx="1400216" cy="1401033"/>
            </a:xfrm>
          </p:grpSpPr>
          <p:pic>
            <p:nvPicPr>
              <p:cNvPr id="192" name="図 191"/>
              <p:cNvPicPr>
                <a:picLocks noChangeAspect="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84685" y="780352"/>
                <a:ext cx="1229428" cy="1229428"/>
              </a:xfrm>
              <a:prstGeom prst="rect">
                <a:avLst/>
              </a:prstGeom>
            </p:spPr>
          </p:pic>
          <p:pic>
            <p:nvPicPr>
              <p:cNvPr id="193" name="図 192"/>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8196" y="874229"/>
                <a:ext cx="1219370" cy="1219370"/>
              </a:xfrm>
              <a:prstGeom prst="rect">
                <a:avLst/>
              </a:prstGeom>
            </p:spPr>
          </p:pic>
          <p:pic>
            <p:nvPicPr>
              <p:cNvPr id="194" name="図 193"/>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5531" y="962015"/>
                <a:ext cx="1219370" cy="1219370"/>
              </a:xfrm>
              <a:prstGeom prst="rect">
                <a:avLst/>
              </a:prstGeom>
            </p:spPr>
          </p:pic>
        </p:grpSp>
        <p:sp>
          <p:nvSpPr>
            <p:cNvPr id="195" name="テキスト ボックス 194"/>
            <p:cNvSpPr txBox="1"/>
            <p:nvPr/>
          </p:nvSpPr>
          <p:spPr>
            <a:xfrm>
              <a:off x="7565563" y="5020221"/>
              <a:ext cx="1131749" cy="353943"/>
            </a:xfrm>
            <a:prstGeom prst="rect">
              <a:avLst/>
            </a:prstGeom>
            <a:noFill/>
          </p:spPr>
          <p:txBody>
            <a:bodyPr wrap="square" rtlCol="0">
              <a:spAutoFit/>
            </a:bodyPr>
            <a:lstStyle/>
            <a:p>
              <a:r>
                <a:rPr lang="en-US" altLang="ja-JP" sz="1700" b="1" dirty="0">
                  <a:latin typeface="Consolas" panose="020B0609020204030204" pitchFamily="49" charset="0"/>
                </a:rPr>
                <a:t>test1()</a:t>
              </a:r>
              <a:endParaRPr kumimoji="1" lang="ja-JP" altLang="en-US" sz="1700" b="1" dirty="0">
                <a:latin typeface="Consolas" panose="020B0609020204030204" pitchFamily="49" charset="0"/>
              </a:endParaRPr>
            </a:p>
          </p:txBody>
        </p:sp>
        <p:sp>
          <p:nvSpPr>
            <p:cNvPr id="196" name="テキスト ボックス 195"/>
            <p:cNvSpPr txBox="1"/>
            <p:nvPr/>
          </p:nvSpPr>
          <p:spPr>
            <a:xfrm>
              <a:off x="8116373" y="4975036"/>
              <a:ext cx="335309" cy="353943"/>
            </a:xfrm>
            <a:prstGeom prst="rect">
              <a:avLst/>
            </a:prstGeom>
            <a:noFill/>
          </p:spPr>
          <p:txBody>
            <a:bodyPr wrap="square" rtlCol="0">
              <a:spAutoFit/>
            </a:bodyPr>
            <a:lstStyle/>
            <a:p>
              <a:r>
                <a:rPr lang="en-US" altLang="ja-JP" sz="1700" b="1" dirty="0">
                  <a:latin typeface="Consolas" panose="020B0609020204030204" pitchFamily="49" charset="0"/>
                </a:rPr>
                <a:t>’</a:t>
              </a:r>
              <a:endParaRPr kumimoji="1" lang="ja-JP" altLang="en-US" sz="1700" b="1" dirty="0">
                <a:latin typeface="Consolas" panose="020B0609020204030204" pitchFamily="49" charset="0"/>
              </a:endParaRPr>
            </a:p>
          </p:txBody>
        </p:sp>
        <p:grpSp>
          <p:nvGrpSpPr>
            <p:cNvPr id="1030" name="グループ化 1029"/>
            <p:cNvGrpSpPr/>
            <p:nvPr/>
          </p:nvGrpSpPr>
          <p:grpSpPr>
            <a:xfrm>
              <a:off x="1807217" y="4499290"/>
              <a:ext cx="1659904" cy="1401033"/>
              <a:chOff x="1684477" y="4499290"/>
              <a:chExt cx="1659904" cy="1401033"/>
            </a:xfrm>
          </p:grpSpPr>
          <p:pic>
            <p:nvPicPr>
              <p:cNvPr id="1039" name="図 10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85113" y="4627190"/>
                <a:ext cx="317368" cy="317368"/>
              </a:xfrm>
              <a:prstGeom prst="rect">
                <a:avLst/>
              </a:prstGeom>
            </p:spPr>
          </p:pic>
          <p:pic>
            <p:nvPicPr>
              <p:cNvPr id="1041" name="図 10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85681" y="4990860"/>
                <a:ext cx="316800" cy="316800"/>
              </a:xfrm>
              <a:prstGeom prst="rect">
                <a:avLst/>
              </a:prstGeom>
            </p:spPr>
          </p:pic>
          <p:pic>
            <p:nvPicPr>
              <p:cNvPr id="1042" name="図 10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84477" y="5353962"/>
                <a:ext cx="316800" cy="316800"/>
              </a:xfrm>
              <a:prstGeom prst="rect">
                <a:avLst/>
              </a:prstGeom>
            </p:spPr>
          </p:pic>
          <p:grpSp>
            <p:nvGrpSpPr>
              <p:cNvPr id="197" name="グループ化 196"/>
              <p:cNvGrpSpPr/>
              <p:nvPr/>
            </p:nvGrpSpPr>
            <p:grpSpPr>
              <a:xfrm>
                <a:off x="1944165" y="4499290"/>
                <a:ext cx="1400216" cy="1401033"/>
                <a:chOff x="5984685" y="780352"/>
                <a:chExt cx="1400216" cy="1401033"/>
              </a:xfrm>
            </p:grpSpPr>
            <p:pic>
              <p:nvPicPr>
                <p:cNvPr id="198" name="図 197"/>
                <p:cNvPicPr>
                  <a:picLocks noChangeAspect="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84685" y="780352"/>
                  <a:ext cx="1229428" cy="1229428"/>
                </a:xfrm>
                <a:prstGeom prst="rect">
                  <a:avLst/>
                </a:prstGeom>
              </p:spPr>
            </p:pic>
            <p:pic>
              <p:nvPicPr>
                <p:cNvPr id="199" name="図 198"/>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8196" y="874229"/>
                  <a:ext cx="1219370" cy="1219370"/>
                </a:xfrm>
                <a:prstGeom prst="rect">
                  <a:avLst/>
                </a:prstGeom>
              </p:spPr>
            </p:pic>
            <p:pic>
              <p:nvPicPr>
                <p:cNvPr id="200" name="図 199"/>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5531" y="962015"/>
                  <a:ext cx="1219370" cy="1219370"/>
                </a:xfrm>
                <a:prstGeom prst="rect">
                  <a:avLst/>
                </a:prstGeom>
              </p:spPr>
            </p:pic>
          </p:grpSp>
          <p:sp>
            <p:nvSpPr>
              <p:cNvPr id="201" name="テキスト ボックス 200"/>
              <p:cNvSpPr txBox="1"/>
              <p:nvPr/>
            </p:nvSpPr>
            <p:spPr>
              <a:xfrm>
                <a:off x="2066248" y="5020221"/>
                <a:ext cx="1131749" cy="353943"/>
              </a:xfrm>
              <a:prstGeom prst="rect">
                <a:avLst/>
              </a:prstGeom>
              <a:noFill/>
            </p:spPr>
            <p:txBody>
              <a:bodyPr wrap="square" rtlCol="0">
                <a:spAutoFit/>
              </a:bodyPr>
              <a:lstStyle/>
              <a:p>
                <a:r>
                  <a:rPr lang="en-US" altLang="ja-JP" sz="1700" b="1" dirty="0">
                    <a:latin typeface="Consolas" panose="020B0609020204030204" pitchFamily="49" charset="0"/>
                  </a:rPr>
                  <a:t>test1()</a:t>
                </a:r>
                <a:endParaRPr kumimoji="1" lang="ja-JP" altLang="en-US" sz="1700" b="1" dirty="0">
                  <a:latin typeface="Consolas" panose="020B0609020204030204" pitchFamily="49" charset="0"/>
                </a:endParaRPr>
              </a:p>
            </p:txBody>
          </p:sp>
          <p:sp>
            <p:nvSpPr>
              <p:cNvPr id="202" name="テキスト ボックス 201"/>
              <p:cNvSpPr txBox="1"/>
              <p:nvPr/>
            </p:nvSpPr>
            <p:spPr>
              <a:xfrm>
                <a:off x="2617058" y="4975036"/>
                <a:ext cx="335309" cy="353943"/>
              </a:xfrm>
              <a:prstGeom prst="rect">
                <a:avLst/>
              </a:prstGeom>
              <a:noFill/>
            </p:spPr>
            <p:txBody>
              <a:bodyPr wrap="square" rtlCol="0">
                <a:spAutoFit/>
              </a:bodyPr>
              <a:lstStyle/>
              <a:p>
                <a:r>
                  <a:rPr lang="en-US" altLang="ja-JP" sz="1700" b="1" dirty="0">
                    <a:latin typeface="Consolas" panose="020B0609020204030204" pitchFamily="49" charset="0"/>
                  </a:rPr>
                  <a:t>’</a:t>
                </a:r>
                <a:endParaRPr kumimoji="1" lang="ja-JP" altLang="en-US" sz="1700" b="1" dirty="0">
                  <a:latin typeface="Consolas" panose="020B0609020204030204" pitchFamily="49" charset="0"/>
                </a:endParaRPr>
              </a:p>
            </p:txBody>
          </p:sp>
        </p:grpSp>
      </p:grpSp>
    </p:spTree>
    <p:extLst>
      <p:ext uri="{BB962C8B-B14F-4D97-AF65-F5344CB8AC3E}">
        <p14:creationId xmlns:p14="http://schemas.microsoft.com/office/powerpoint/2010/main" val="3833658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nvPr>
        </p:nvGraphicFramePr>
        <p:xfrm>
          <a:off x="6081829" y="1847850"/>
          <a:ext cx="54000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13</a:t>
            </a:fld>
            <a:endParaRPr lang="ja-JP" altLang="en-US" dirty="0"/>
          </a:p>
        </p:txBody>
      </p:sp>
      <p:graphicFrame>
        <p:nvGraphicFramePr>
          <p:cNvPr id="5"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nvPr>
        </p:nvGraphicFramePr>
        <p:xfrm>
          <a:off x="681829" y="1847850"/>
          <a:ext cx="54000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4113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8A1FF5C9-D82A-408D-8976-4D05A0305868}" type="slidenum">
              <a:rPr kumimoji="1" lang="ja-JP" altLang="en-US" smtClean="0"/>
              <a:t>14</a:t>
            </a:fld>
            <a:endParaRPr kumimoji="1" lang="ja-JP" altLang="en-US"/>
          </a:p>
        </p:txBody>
      </p:sp>
      <mc:AlternateContent xmlns:mc="http://schemas.openxmlformats.org/markup-compatibility/2006" xmlns:cx1="http://schemas.microsoft.com/office/drawing/2015/9/8/chartex">
        <mc:Choice Requires="cx1">
          <p:graphicFrame>
            <p:nvGraphicFramePr>
              <p:cNvPr id="5" name="グラフ 4"/>
              <p:cNvGraphicFramePr/>
              <p:nvPr>
                <p:extLst/>
              </p:nvPr>
            </p:nvGraphicFramePr>
            <p:xfrm>
              <a:off x="2032000" y="719666"/>
              <a:ext cx="7020000" cy="43524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グラフ 4"/>
              <p:cNvPicPr>
                <a:picLocks noGrp="1" noRot="1" noChangeAspect="1" noMove="1" noResize="1" noEditPoints="1" noAdjustHandles="1" noChangeArrowheads="1" noChangeShapeType="1"/>
              </p:cNvPicPr>
              <p:nvPr/>
            </p:nvPicPr>
            <p:blipFill>
              <a:blip r:embed="rId3"/>
              <a:stretch>
                <a:fillRect/>
              </a:stretch>
            </p:blipFill>
            <p:spPr>
              <a:xfrm>
                <a:off x="2032000" y="719666"/>
                <a:ext cx="7020000" cy="4352400"/>
              </a:xfrm>
              <a:prstGeom prst="rect">
                <a:avLst/>
              </a:prstGeom>
            </p:spPr>
          </p:pic>
        </mc:Fallback>
      </mc:AlternateContent>
    </p:spTree>
    <p:extLst>
      <p:ext uri="{BB962C8B-B14F-4D97-AF65-F5344CB8AC3E}">
        <p14:creationId xmlns:p14="http://schemas.microsoft.com/office/powerpoint/2010/main" val="107394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RQ3:</a:t>
            </a:r>
            <a:r>
              <a:rPr kumimoji="1" lang="ja-JP" altLang="en-US" dirty="0"/>
              <a:t>推薦ツールの利用はテストコードの品質にどのような影響があるか</a:t>
            </a:r>
            <a:r>
              <a:rPr lang="ja-JP" altLang="en-US" dirty="0"/>
              <a:t>？</a:t>
            </a:r>
            <a:endParaRPr kumimoji="1" lang="ja-JP" altLang="en-US" dirty="0"/>
          </a:p>
        </p:txBody>
      </p:sp>
      <p:graphicFrame>
        <p:nvGraphicFramePr>
          <p:cNvPr id="6" name="コンテンツ プレースホルダー 5"/>
          <p:cNvGraphicFramePr>
            <a:graphicFrameLocks noGrp="1"/>
          </p:cNvGraphicFramePr>
          <p:nvPr>
            <p:ph idx="1"/>
            <p:extLst/>
          </p:nvPr>
        </p:nvGraphicFramePr>
        <p:xfrm>
          <a:off x="838200" y="1825625"/>
          <a:ext cx="7020000" cy="4352400"/>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15</a:t>
            </a:fld>
            <a:endParaRPr lang="ja-JP" altLang="en-US" dirty="0"/>
          </a:p>
        </p:txBody>
      </p:sp>
    </p:spTree>
    <p:extLst>
      <p:ext uri="{BB962C8B-B14F-4D97-AF65-F5344CB8AC3E}">
        <p14:creationId xmlns:p14="http://schemas.microsoft.com/office/powerpoint/2010/main" val="1503345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86325" y="2385752"/>
            <a:ext cx="5650967" cy="2246769"/>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2000" dirty="0">
                <a:solidFill>
                  <a:schemeClr val="tx1"/>
                </a:solidFill>
                <a:latin typeface="Consolas" panose="020B0609020204030204" pitchFamily="49" charset="0"/>
                <a:ea typeface="ＭＳ ゴシック" panose="020B0609070205080204" pitchFamily="49" charset="-128"/>
              </a:rPr>
              <a:t>public class Calculator {</a:t>
            </a:r>
          </a:p>
          <a:p>
            <a:endParaRPr lang="en-US" altLang="ja-JP" sz="2000" dirty="0">
              <a:solidFill>
                <a:schemeClr val="tx1"/>
              </a:solidFill>
              <a:latin typeface="Consolas" panose="020B0609020204030204" pitchFamily="49" charset="0"/>
              <a:ea typeface="ＭＳ ゴシック" panose="020B0609070205080204" pitchFamily="49" charset="-128"/>
            </a:endParaRPr>
          </a:p>
          <a:p>
            <a:pPr algn="just">
              <a:spcAft>
                <a:spcPts val="0"/>
              </a:spcAft>
            </a:pPr>
            <a:r>
              <a:rPr lang="en-US" altLang="ja-JP" sz="2000" dirty="0">
                <a:solidFill>
                  <a:schemeClr val="tx1"/>
                </a:solidFill>
                <a:latin typeface="Consolas" panose="020B0609020204030204" pitchFamily="49" charset="0"/>
                <a:ea typeface="ＭＳ ゴシック" panose="020B0609070205080204" pitchFamily="49" charset="-128"/>
              </a:rPr>
              <a:t>    public </a:t>
            </a:r>
            <a:r>
              <a:rPr lang="en-US" altLang="ja-JP" sz="2000" dirty="0" err="1">
                <a:solidFill>
                  <a:schemeClr val="tx1"/>
                </a:solidFill>
                <a:latin typeface="Consolas" panose="020B0609020204030204" pitchFamily="49" charset="0"/>
                <a:ea typeface="ＭＳ ゴシック" panose="020B0609070205080204" pitchFamily="49" charset="-128"/>
              </a:rPr>
              <a:t>int</a:t>
            </a:r>
            <a:r>
              <a:rPr lang="en-US" altLang="ja-JP" sz="2000" dirty="0">
                <a:solidFill>
                  <a:schemeClr val="tx1"/>
                </a:solidFill>
                <a:latin typeface="Consolas" panose="020B0609020204030204" pitchFamily="49" charset="0"/>
                <a:ea typeface="ＭＳ ゴシック" panose="020B0609070205080204" pitchFamily="49" charset="-128"/>
              </a:rPr>
              <a:t> </a:t>
            </a:r>
            <a:r>
              <a:rPr lang="en-US" altLang="ja-JP" sz="2000" dirty="0">
                <a:solidFill>
                  <a:srgbClr val="FF0000"/>
                </a:solidFill>
                <a:latin typeface="Consolas" panose="020B0609020204030204" pitchFamily="49" charset="0"/>
                <a:ea typeface="ＭＳ ゴシック" panose="020B0609070205080204" pitchFamily="49" charset="-128"/>
              </a:rPr>
              <a:t>multiply</a:t>
            </a:r>
            <a:r>
              <a:rPr lang="en-US" altLang="ja-JP" sz="2000" dirty="0">
                <a:solidFill>
                  <a:schemeClr val="tx1"/>
                </a:solidFill>
                <a:latin typeface="Consolas" panose="020B0609020204030204" pitchFamily="49" charset="0"/>
                <a:ea typeface="ＭＳ ゴシック" panose="020B0609070205080204" pitchFamily="49" charset="-128"/>
              </a:rPr>
              <a:t>(</a:t>
            </a:r>
            <a:r>
              <a:rPr lang="en-US" altLang="ja-JP" sz="2000" dirty="0" err="1">
                <a:solidFill>
                  <a:schemeClr val="tx1"/>
                </a:solidFill>
                <a:latin typeface="Consolas" panose="020B0609020204030204" pitchFamily="49" charset="0"/>
                <a:ea typeface="ＭＳ ゴシック" panose="020B0609070205080204" pitchFamily="49" charset="-128"/>
              </a:rPr>
              <a:t>int</a:t>
            </a:r>
            <a:r>
              <a:rPr lang="en-US" altLang="ja-JP" sz="2000" dirty="0">
                <a:solidFill>
                  <a:schemeClr val="tx1"/>
                </a:solidFill>
                <a:latin typeface="Consolas" panose="020B0609020204030204" pitchFamily="49" charset="0"/>
                <a:ea typeface="ＭＳ ゴシック" panose="020B0609070205080204" pitchFamily="49" charset="-128"/>
              </a:rPr>
              <a:t> x, </a:t>
            </a:r>
            <a:r>
              <a:rPr lang="en-US" altLang="ja-JP" sz="2000" dirty="0" err="1">
                <a:solidFill>
                  <a:schemeClr val="tx1"/>
                </a:solidFill>
                <a:latin typeface="Consolas" panose="020B0609020204030204" pitchFamily="49" charset="0"/>
                <a:ea typeface="ＭＳ ゴシック" panose="020B0609070205080204" pitchFamily="49" charset="-128"/>
              </a:rPr>
              <a:t>int</a:t>
            </a:r>
            <a:r>
              <a:rPr lang="en-US" altLang="ja-JP" sz="2000" dirty="0">
                <a:solidFill>
                  <a:schemeClr val="tx1"/>
                </a:solidFill>
                <a:latin typeface="Consolas" panose="020B0609020204030204" pitchFamily="49" charset="0"/>
                <a:ea typeface="ＭＳ ゴシック" panose="020B0609070205080204" pitchFamily="49" charset="-128"/>
              </a:rPr>
              <a:t> y) {</a:t>
            </a:r>
          </a:p>
          <a:p>
            <a:r>
              <a:rPr lang="en-US" altLang="ja-JP" sz="2000" dirty="0">
                <a:solidFill>
                  <a:schemeClr val="tx1"/>
                </a:solidFill>
                <a:latin typeface="Consolas" panose="020B0609020204030204" pitchFamily="49" charset="0"/>
                <a:ea typeface="ＭＳ ゴシック" panose="020B0609070205080204" pitchFamily="49" charset="-128"/>
              </a:rPr>
              <a:t>        return x * y;</a:t>
            </a:r>
          </a:p>
          <a:p>
            <a:r>
              <a:rPr lang="en-US" altLang="ja-JP" sz="2000" dirty="0">
                <a:solidFill>
                  <a:schemeClr val="tx1"/>
                </a:solidFill>
                <a:latin typeface="Consolas" panose="020B0609020204030204" pitchFamily="49" charset="0"/>
                <a:ea typeface="ＭＳ ゴシック" panose="020B0609070205080204" pitchFamily="49" charset="-128"/>
              </a:rPr>
              <a:t>    }</a:t>
            </a:r>
          </a:p>
          <a:p>
            <a:endParaRPr lang="en-US" altLang="ja-JP" sz="2000" dirty="0">
              <a:solidFill>
                <a:schemeClr val="tx1"/>
              </a:solidFill>
              <a:latin typeface="Consolas" panose="020B0609020204030204" pitchFamily="49" charset="0"/>
              <a:ea typeface="ＭＳ ゴシック" panose="020B0609070205080204" pitchFamily="49" charset="-128"/>
            </a:endParaRPr>
          </a:p>
          <a:p>
            <a:r>
              <a:rPr lang="en-US" altLang="ja-JP" sz="2000" dirty="0">
                <a:solidFill>
                  <a:schemeClr val="tx1"/>
                </a:solidFill>
                <a:latin typeface="Consolas" panose="020B0609020204030204" pitchFamily="49" charset="0"/>
                <a:ea typeface="ＭＳ ゴシック" panose="020B0609070205080204" pitchFamily="49" charset="-128"/>
              </a:rPr>
              <a:t>}</a:t>
            </a:r>
          </a:p>
        </p:txBody>
      </p:sp>
      <p:sp>
        <p:nvSpPr>
          <p:cNvPr id="5" name="正方形/長方形 4"/>
          <p:cNvSpPr/>
          <p:nvPr/>
        </p:nvSpPr>
        <p:spPr>
          <a:xfrm>
            <a:off x="6109822" y="2385752"/>
            <a:ext cx="5636985" cy="2246769"/>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2000" dirty="0">
                <a:solidFill>
                  <a:schemeClr val="tx1"/>
                </a:solidFill>
                <a:latin typeface="Consolas" panose="020B0609020204030204" pitchFamily="49" charset="0"/>
                <a:ea typeface="ＭＳ ゴシック" panose="020B0609070205080204" pitchFamily="49" charset="-128"/>
              </a:rPr>
              <a:t>@Test</a:t>
            </a:r>
          </a:p>
          <a:p>
            <a:r>
              <a:rPr lang="en-US" altLang="ja-JP" sz="2000" dirty="0">
                <a:solidFill>
                  <a:schemeClr val="tx1"/>
                </a:solidFill>
                <a:latin typeface="Consolas" panose="020B0609020204030204" pitchFamily="49" charset="0"/>
                <a:ea typeface="ＭＳ ゴシック" panose="020B0609070205080204" pitchFamily="49" charset="-128"/>
              </a:rPr>
              <a:t>public void </a:t>
            </a:r>
            <a:r>
              <a:rPr lang="en-US" altLang="ja-JP" sz="2000" dirty="0" err="1">
                <a:solidFill>
                  <a:srgbClr val="FF0000"/>
                </a:solidFill>
                <a:latin typeface="Consolas" panose="020B0609020204030204" pitchFamily="49" charset="0"/>
                <a:ea typeface="ＭＳ ゴシック" panose="020B0609070205080204" pitchFamily="49" charset="-128"/>
              </a:rPr>
              <a:t>testMultipyOfTwoNumbers</a:t>
            </a:r>
            <a:r>
              <a:rPr lang="en-US" altLang="ja-JP" sz="2000" dirty="0">
                <a:solidFill>
                  <a:schemeClr val="tx1"/>
                </a:solidFill>
                <a:latin typeface="Consolas" panose="020B0609020204030204" pitchFamily="49" charset="0"/>
                <a:ea typeface="ＭＳ ゴシック" panose="020B0609070205080204" pitchFamily="49" charset="-128"/>
              </a:rPr>
              <a:t>() {</a:t>
            </a:r>
          </a:p>
          <a:p>
            <a:r>
              <a:rPr lang="en-US" altLang="ja-JP" sz="2000" dirty="0">
                <a:solidFill>
                  <a:schemeClr val="tx1"/>
                </a:solidFill>
                <a:latin typeface="Consolas" panose="020B0609020204030204" pitchFamily="49" charset="0"/>
                <a:ea typeface="ＭＳ ゴシック" panose="020B0609070205080204" pitchFamily="49" charset="-128"/>
              </a:rPr>
              <a:t>    Calculator </a:t>
            </a:r>
            <a:r>
              <a:rPr lang="en-US" altLang="ja-JP" sz="2000" dirty="0" err="1">
                <a:solidFill>
                  <a:schemeClr val="tx1"/>
                </a:solidFill>
                <a:latin typeface="Consolas" panose="020B0609020204030204" pitchFamily="49" charset="0"/>
                <a:ea typeface="ＭＳ ゴシック" panose="020B0609070205080204" pitchFamily="49" charset="-128"/>
              </a:rPr>
              <a:t>calc</a:t>
            </a:r>
            <a:r>
              <a:rPr lang="en-US" altLang="ja-JP" sz="2000" dirty="0">
                <a:solidFill>
                  <a:schemeClr val="tx1"/>
                </a:solidFill>
                <a:latin typeface="Consolas" panose="020B0609020204030204" pitchFamily="49" charset="0"/>
                <a:ea typeface="ＭＳ ゴシック" panose="020B0609070205080204" pitchFamily="49" charset="-128"/>
              </a:rPr>
              <a:t> = new Calculator();</a:t>
            </a:r>
          </a:p>
          <a:p>
            <a:r>
              <a:rPr lang="en-US" altLang="ja-JP" sz="2000" dirty="0">
                <a:solidFill>
                  <a:schemeClr val="tx1"/>
                </a:solidFill>
                <a:latin typeface="Consolas" panose="020B0609020204030204" pitchFamily="49" charset="0"/>
                <a:ea typeface="ＭＳ ゴシック" panose="020B0609070205080204" pitchFamily="49" charset="-128"/>
              </a:rPr>
              <a:t>    </a:t>
            </a:r>
            <a:r>
              <a:rPr lang="en-US" altLang="ja-JP" sz="2000" dirty="0" err="1">
                <a:solidFill>
                  <a:schemeClr val="tx1"/>
                </a:solidFill>
                <a:latin typeface="Consolas" panose="020B0609020204030204" pitchFamily="49" charset="0"/>
                <a:ea typeface="ＭＳ ゴシック" panose="020B0609070205080204" pitchFamily="49" charset="-128"/>
              </a:rPr>
              <a:t>int</a:t>
            </a:r>
            <a:r>
              <a:rPr lang="en-US" altLang="ja-JP" sz="2000" dirty="0">
                <a:solidFill>
                  <a:schemeClr val="tx1"/>
                </a:solidFill>
                <a:latin typeface="Consolas" panose="020B0609020204030204" pitchFamily="49" charset="0"/>
                <a:ea typeface="ＭＳ ゴシック" panose="020B0609070205080204" pitchFamily="49" charset="-128"/>
              </a:rPr>
              <a:t> expected = 200;</a:t>
            </a:r>
          </a:p>
          <a:p>
            <a:pPr algn="just">
              <a:spcAft>
                <a:spcPts val="0"/>
              </a:spcAft>
            </a:pPr>
            <a:r>
              <a:rPr lang="en-US" altLang="ja-JP" sz="2000" dirty="0">
                <a:solidFill>
                  <a:schemeClr val="tx1"/>
                </a:solidFill>
                <a:latin typeface="Consolas" panose="020B0609020204030204" pitchFamily="49" charset="0"/>
                <a:ea typeface="ＭＳ ゴシック" panose="020B0609070205080204" pitchFamily="49" charset="-128"/>
              </a:rPr>
              <a:t>    </a:t>
            </a:r>
            <a:r>
              <a:rPr lang="en-US" altLang="ja-JP" sz="2000" dirty="0" err="1">
                <a:solidFill>
                  <a:schemeClr val="tx1"/>
                </a:solidFill>
                <a:latin typeface="Consolas" panose="020B0609020204030204" pitchFamily="49" charset="0"/>
                <a:ea typeface="ＭＳ ゴシック" panose="020B0609070205080204" pitchFamily="49" charset="-128"/>
              </a:rPr>
              <a:t>int</a:t>
            </a:r>
            <a:r>
              <a:rPr lang="en-US" altLang="ja-JP" sz="2000" dirty="0">
                <a:solidFill>
                  <a:schemeClr val="tx1"/>
                </a:solidFill>
                <a:latin typeface="Consolas" panose="020B0609020204030204" pitchFamily="49" charset="0"/>
                <a:ea typeface="ＭＳ ゴシック" panose="020B0609070205080204" pitchFamily="49" charset="-128"/>
              </a:rPr>
              <a:t> actual = </a:t>
            </a:r>
            <a:r>
              <a:rPr lang="en-US" altLang="ja-JP" sz="2000" dirty="0" err="1">
                <a:solidFill>
                  <a:schemeClr val="tx1"/>
                </a:solidFill>
                <a:latin typeface="Consolas" panose="020B0609020204030204" pitchFamily="49" charset="0"/>
                <a:ea typeface="ＭＳ ゴシック" panose="020B0609070205080204" pitchFamily="49" charset="-128"/>
              </a:rPr>
              <a:t>calc.</a:t>
            </a:r>
            <a:r>
              <a:rPr lang="en-US" altLang="ja-JP" sz="2000" dirty="0" err="1">
                <a:solidFill>
                  <a:srgbClr val="FF0000"/>
                </a:solidFill>
                <a:latin typeface="Consolas" panose="020B0609020204030204" pitchFamily="49" charset="0"/>
                <a:ea typeface="ＭＳ ゴシック" panose="020B0609070205080204" pitchFamily="49" charset="-128"/>
              </a:rPr>
              <a:t>multiply</a:t>
            </a:r>
            <a:r>
              <a:rPr lang="en-US" altLang="ja-JP" sz="2000" dirty="0">
                <a:solidFill>
                  <a:schemeClr val="tx1"/>
                </a:solidFill>
                <a:latin typeface="Consolas" panose="020B0609020204030204" pitchFamily="49" charset="0"/>
                <a:ea typeface="ＭＳ ゴシック" panose="020B0609070205080204" pitchFamily="49" charset="-128"/>
              </a:rPr>
              <a:t>(10,20);</a:t>
            </a:r>
          </a:p>
          <a:p>
            <a:r>
              <a:rPr lang="en-US" altLang="ja-JP" sz="2000" dirty="0">
                <a:solidFill>
                  <a:schemeClr val="tx1"/>
                </a:solidFill>
                <a:latin typeface="Consolas" panose="020B0609020204030204" pitchFamily="49" charset="0"/>
                <a:ea typeface="ＭＳ ゴシック" panose="020B0609070205080204" pitchFamily="49" charset="-128"/>
              </a:rPr>
              <a:t>    </a:t>
            </a:r>
            <a:r>
              <a:rPr lang="en-US" altLang="ja-JP" sz="2000" dirty="0" err="1">
                <a:solidFill>
                  <a:schemeClr val="tx1"/>
                </a:solidFill>
                <a:latin typeface="Consolas" panose="020B0609020204030204" pitchFamily="49" charset="0"/>
                <a:ea typeface="ＭＳ ゴシック" panose="020B0609070205080204" pitchFamily="49" charset="-128"/>
              </a:rPr>
              <a:t>assertEquals</a:t>
            </a:r>
            <a:r>
              <a:rPr lang="en-US" altLang="ja-JP" sz="2000" dirty="0">
                <a:solidFill>
                  <a:schemeClr val="tx1"/>
                </a:solidFill>
                <a:latin typeface="Consolas" panose="020B0609020204030204" pitchFamily="49" charset="0"/>
                <a:ea typeface="ＭＳ ゴシック" panose="020B0609070205080204" pitchFamily="49" charset="-128"/>
              </a:rPr>
              <a:t>(</a:t>
            </a:r>
            <a:r>
              <a:rPr lang="en-US" altLang="ja-JP" sz="2000" dirty="0" err="1">
                <a:solidFill>
                  <a:schemeClr val="tx1"/>
                </a:solidFill>
                <a:latin typeface="Consolas" panose="020B0609020204030204" pitchFamily="49" charset="0"/>
                <a:ea typeface="ＭＳ ゴシック" panose="020B0609070205080204" pitchFamily="49" charset="-128"/>
              </a:rPr>
              <a:t>expected,actual</a:t>
            </a:r>
            <a:r>
              <a:rPr lang="en-US" altLang="ja-JP" sz="2000" dirty="0">
                <a:solidFill>
                  <a:schemeClr val="tx1"/>
                </a:solidFill>
                <a:latin typeface="Consolas" panose="020B0609020204030204" pitchFamily="49" charset="0"/>
                <a:ea typeface="ＭＳ ゴシック" panose="020B0609070205080204" pitchFamily="49" charset="-128"/>
              </a:rPr>
              <a:t>);</a:t>
            </a:r>
          </a:p>
          <a:p>
            <a:r>
              <a:rPr lang="en-US" altLang="ja-JP" sz="2000" dirty="0">
                <a:solidFill>
                  <a:schemeClr val="tx1"/>
                </a:solidFill>
                <a:latin typeface="Consolas" panose="020B0609020204030204" pitchFamily="49" charset="0"/>
                <a:ea typeface="ＭＳ ゴシック" panose="020B0609070205080204" pitchFamily="49" charset="-128"/>
              </a:rPr>
              <a:t>}</a:t>
            </a:r>
          </a:p>
        </p:txBody>
      </p:sp>
      <p:sp>
        <p:nvSpPr>
          <p:cNvPr id="13" name="テキスト ボックス 12"/>
          <p:cNvSpPr txBox="1"/>
          <p:nvPr/>
        </p:nvSpPr>
        <p:spPr>
          <a:xfrm>
            <a:off x="1109228" y="4693973"/>
            <a:ext cx="4005159" cy="400110"/>
          </a:xfrm>
          <a:prstGeom prst="rect">
            <a:avLst/>
          </a:prstGeom>
          <a:noFill/>
        </p:spPr>
        <p:txBody>
          <a:bodyPr wrap="square" rtlCol="0">
            <a:spAutoFit/>
          </a:bodyPr>
          <a:lstStyle/>
          <a:p>
            <a:pPr algn="ctr"/>
            <a:r>
              <a:rPr lang="en-US" altLang="ja-JP" sz="2000" b="1" dirty="0">
                <a:latin typeface="メイリオ" panose="020B0604030504040204" pitchFamily="50" charset="-128"/>
                <a:ea typeface="メイリオ" panose="020B0604030504040204" pitchFamily="50" charset="-128"/>
              </a:rPr>
              <a:t>Target Code</a:t>
            </a:r>
            <a:endParaRPr kumimoji="1" lang="ja-JP" altLang="en-US" sz="2000" b="1"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7974120" y="4693973"/>
            <a:ext cx="1908387" cy="400110"/>
          </a:xfrm>
          <a:prstGeom prst="rect">
            <a:avLst/>
          </a:prstGeom>
          <a:noFill/>
        </p:spPr>
        <p:txBody>
          <a:bodyPr wrap="square" rtlCol="0">
            <a:spAutoFit/>
          </a:bodyPr>
          <a:lstStyle/>
          <a:p>
            <a:pPr algn="ctr"/>
            <a:r>
              <a:rPr lang="en-US" altLang="ja-JP" sz="2000" b="1" dirty="0">
                <a:latin typeface="メイリオ" panose="020B0604030504040204" pitchFamily="50" charset="-128"/>
                <a:ea typeface="メイリオ" panose="020B0604030504040204" pitchFamily="50" charset="-128"/>
              </a:rPr>
              <a:t>Test Code</a:t>
            </a:r>
            <a:endParaRPr kumimoji="1" lang="ja-JP" altLang="en-US" sz="2000" b="1" dirty="0">
              <a:latin typeface="メイリオ" panose="020B0604030504040204" pitchFamily="50" charset="-128"/>
              <a:ea typeface="メイリオ" panose="020B0604030504040204" pitchFamily="50" charset="-128"/>
            </a:endParaRPr>
          </a:p>
        </p:txBody>
      </p:sp>
      <p:sp>
        <p:nvSpPr>
          <p:cNvPr id="8" name="右矢印 7"/>
          <p:cNvSpPr/>
          <p:nvPr/>
        </p:nvSpPr>
        <p:spPr>
          <a:xfrm rot="10800000">
            <a:off x="5618943" y="3314809"/>
            <a:ext cx="636697" cy="45936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10017647"/>
      </p:ext>
    </p:extLst>
  </p:cSld>
  <p:clrMapOvr>
    <a:masterClrMapping/>
  </p:clrMapOvr>
  <mc:AlternateContent xmlns:mc="http://schemas.openxmlformats.org/markup-compatibility/2006" xmlns:p14="http://schemas.microsoft.com/office/powerpoint/2010/main">
    <mc:Choice Requires="p14">
      <p:transition spd="slow" p14:dur="2000" advTm="3709"/>
    </mc:Choice>
    <mc:Fallback xmlns="">
      <p:transition spd="slow" advTm="370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7882B48B-06ED-6C4D-9EE6-B4685704DAB1}"/>
              </a:ext>
            </a:extLst>
          </p:cNvPr>
          <p:cNvGraphicFramePr/>
          <p:nvPr>
            <p:extLst>
              <p:ext uri="{D42A27DB-BD31-4B8C-83A1-F6EECF244321}">
                <p14:modId xmlns:p14="http://schemas.microsoft.com/office/powerpoint/2010/main" val="131080229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7736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290659AF-E29E-1B47-9442-99812862440E}"/>
              </a:ext>
            </a:extLst>
          </p:cNvPr>
          <p:cNvGraphicFramePr/>
          <p:nvPr>
            <p:extLst>
              <p:ext uri="{D42A27DB-BD31-4B8C-83A1-F6EECF244321}">
                <p14:modId xmlns:p14="http://schemas.microsoft.com/office/powerpoint/2010/main" val="255736270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831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山形 3">
            <a:extLst>
              <a:ext uri="{FF2B5EF4-FFF2-40B4-BE49-F238E27FC236}">
                <a16:creationId xmlns:a16="http://schemas.microsoft.com/office/drawing/2014/main" id="{DD03CB6C-E9DA-AE41-AEB7-A2B346D04930}"/>
              </a:ext>
            </a:extLst>
          </p:cNvPr>
          <p:cNvSpPr/>
          <p:nvPr/>
        </p:nvSpPr>
        <p:spPr>
          <a:xfrm>
            <a:off x="1491343" y="1992086"/>
            <a:ext cx="2111828" cy="1632857"/>
          </a:xfrm>
          <a:prstGeom prst="chevron">
            <a:avLst>
              <a:gd name="adj"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テスト</a:t>
            </a:r>
            <a:br>
              <a:rPr lang="en-US" altLang="ja-JP" dirty="0">
                <a:solidFill>
                  <a:schemeClr val="tx1"/>
                </a:solidFill>
              </a:rPr>
            </a:br>
            <a:r>
              <a:rPr lang="ja-JP" altLang="en-US">
                <a:solidFill>
                  <a:schemeClr val="tx1"/>
                </a:solidFill>
              </a:rPr>
              <a:t>計画</a:t>
            </a:r>
            <a:endParaRPr kumimoji="1" lang="ja-JP" altLang="en-US">
              <a:solidFill>
                <a:schemeClr val="tx1"/>
              </a:solidFill>
            </a:endParaRPr>
          </a:p>
        </p:txBody>
      </p:sp>
      <p:sp>
        <p:nvSpPr>
          <p:cNvPr id="6" name="山形 5">
            <a:extLst>
              <a:ext uri="{FF2B5EF4-FFF2-40B4-BE49-F238E27FC236}">
                <a16:creationId xmlns:a16="http://schemas.microsoft.com/office/drawing/2014/main" id="{EFAC5CA0-D043-5C46-908E-444163565B37}"/>
              </a:ext>
            </a:extLst>
          </p:cNvPr>
          <p:cNvSpPr/>
          <p:nvPr/>
        </p:nvSpPr>
        <p:spPr>
          <a:xfrm>
            <a:off x="3603171" y="2471057"/>
            <a:ext cx="2111828" cy="1153886"/>
          </a:xfrm>
          <a:prstGeom prst="chevron">
            <a:avLst>
              <a:gd name="adj" fmla="val 16667"/>
            </a:avLst>
          </a:prstGeom>
          <a:solidFill>
            <a:schemeClr val="bg2">
              <a:lumMod val="9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テスト</a:t>
            </a:r>
            <a:br>
              <a:rPr lang="en-US" altLang="ja-JP" dirty="0">
                <a:solidFill>
                  <a:schemeClr val="tx1"/>
                </a:solidFill>
              </a:rPr>
            </a:br>
            <a:r>
              <a:rPr lang="ja-JP" altLang="en-US">
                <a:solidFill>
                  <a:schemeClr val="tx1"/>
                </a:solidFill>
              </a:rPr>
              <a:t>設計</a:t>
            </a:r>
            <a:endParaRPr kumimoji="1" lang="ja-JP" altLang="en-US">
              <a:solidFill>
                <a:schemeClr val="tx1"/>
              </a:solidFill>
            </a:endParaRPr>
          </a:p>
        </p:txBody>
      </p:sp>
      <p:sp>
        <p:nvSpPr>
          <p:cNvPr id="7" name="山形 6">
            <a:extLst>
              <a:ext uri="{FF2B5EF4-FFF2-40B4-BE49-F238E27FC236}">
                <a16:creationId xmlns:a16="http://schemas.microsoft.com/office/drawing/2014/main" id="{7DC1F8DB-D462-0A48-9E69-943B601A1108}"/>
              </a:ext>
            </a:extLst>
          </p:cNvPr>
          <p:cNvSpPr/>
          <p:nvPr/>
        </p:nvSpPr>
        <p:spPr>
          <a:xfrm>
            <a:off x="5714999" y="2471057"/>
            <a:ext cx="2111828" cy="1153886"/>
          </a:xfrm>
          <a:prstGeom prst="chevron">
            <a:avLst>
              <a:gd name="adj"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テスト</a:t>
            </a:r>
            <a:br>
              <a:rPr lang="en-US" altLang="ja-JP" dirty="0">
                <a:solidFill>
                  <a:schemeClr val="tx1"/>
                </a:solidFill>
              </a:rPr>
            </a:br>
            <a:r>
              <a:rPr lang="ja-JP" altLang="en-US">
                <a:solidFill>
                  <a:schemeClr val="tx1"/>
                </a:solidFill>
              </a:rPr>
              <a:t>実行</a:t>
            </a:r>
            <a:endParaRPr kumimoji="1" lang="ja-JP" altLang="en-US">
              <a:solidFill>
                <a:schemeClr val="tx1"/>
              </a:solidFill>
            </a:endParaRPr>
          </a:p>
        </p:txBody>
      </p:sp>
      <p:sp>
        <p:nvSpPr>
          <p:cNvPr id="9" name="山形 8">
            <a:extLst>
              <a:ext uri="{FF2B5EF4-FFF2-40B4-BE49-F238E27FC236}">
                <a16:creationId xmlns:a16="http://schemas.microsoft.com/office/drawing/2014/main" id="{D82D6651-232B-DF43-A273-F5110010184C}"/>
              </a:ext>
            </a:extLst>
          </p:cNvPr>
          <p:cNvSpPr/>
          <p:nvPr/>
        </p:nvSpPr>
        <p:spPr>
          <a:xfrm>
            <a:off x="3603171" y="1992086"/>
            <a:ext cx="4223656" cy="402771"/>
          </a:xfrm>
          <a:prstGeom prst="chevron">
            <a:avLst>
              <a:gd name="adj"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テスト管理</a:t>
            </a:r>
            <a:endParaRPr kumimoji="1" lang="ja-JP" altLang="en-US">
              <a:solidFill>
                <a:schemeClr val="tx1"/>
              </a:solidFill>
            </a:endParaRPr>
          </a:p>
        </p:txBody>
      </p:sp>
    </p:spTree>
    <p:extLst>
      <p:ext uri="{BB962C8B-B14F-4D97-AF65-F5344CB8AC3E}">
        <p14:creationId xmlns:p14="http://schemas.microsoft.com/office/powerpoint/2010/main" val="93836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ローチャート: 端子 2">
            <a:extLst>
              <a:ext uri="{FF2B5EF4-FFF2-40B4-BE49-F238E27FC236}">
                <a16:creationId xmlns:a16="http://schemas.microsoft.com/office/drawing/2014/main" id="{6BDACBCE-849D-4943-B6AD-3D6ED8F58C32}"/>
              </a:ext>
            </a:extLst>
          </p:cNvPr>
          <p:cNvSpPr/>
          <p:nvPr/>
        </p:nvSpPr>
        <p:spPr>
          <a:xfrm>
            <a:off x="4392384" y="1295401"/>
            <a:ext cx="2955472" cy="419102"/>
          </a:xfrm>
          <a:prstGeom prst="flowChartTermina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eiryo" panose="020B0604030504040204" pitchFamily="34" charset="-128"/>
                <a:ea typeface="Meiryo" panose="020B0604030504040204" pitchFamily="34" charset="-128"/>
                <a:cs typeface="Arial" panose="020B0604020202020204" pitchFamily="34" charset="0"/>
              </a:rPr>
              <a:t>テスト入力値</a:t>
            </a:r>
          </a:p>
        </p:txBody>
      </p:sp>
      <p:sp>
        <p:nvSpPr>
          <p:cNvPr id="4" name="ひし形 3">
            <a:extLst>
              <a:ext uri="{FF2B5EF4-FFF2-40B4-BE49-F238E27FC236}">
                <a16:creationId xmlns:a16="http://schemas.microsoft.com/office/drawing/2014/main" id="{49E8342A-E8DA-5740-A307-FAD376CD393B}"/>
              </a:ext>
            </a:extLst>
          </p:cNvPr>
          <p:cNvSpPr/>
          <p:nvPr/>
        </p:nvSpPr>
        <p:spPr>
          <a:xfrm>
            <a:off x="5057093" y="3352794"/>
            <a:ext cx="1626054" cy="489857"/>
          </a:xfrm>
          <a:prstGeom prst="diamon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panose="020B0604030504040204" pitchFamily="34" charset="-128"/>
                <a:ea typeface="Meiryo" panose="020B0604030504040204" pitchFamily="34" charset="-128"/>
              </a:rPr>
              <a:t>y &gt; 1</a:t>
            </a:r>
            <a:endParaRPr kumimoji="1" lang="ja-JP" altLang="en-US">
              <a:solidFill>
                <a:schemeClr val="tx1"/>
              </a:solidFill>
              <a:latin typeface="Meiryo" panose="020B0604030504040204" pitchFamily="34" charset="-128"/>
              <a:ea typeface="Meiryo" panose="020B0604030504040204" pitchFamily="34" charset="-128"/>
            </a:endParaRPr>
          </a:p>
        </p:txBody>
      </p:sp>
      <p:sp>
        <p:nvSpPr>
          <p:cNvPr id="5" name="正方形/長方形 4">
            <a:extLst>
              <a:ext uri="{FF2B5EF4-FFF2-40B4-BE49-F238E27FC236}">
                <a16:creationId xmlns:a16="http://schemas.microsoft.com/office/drawing/2014/main" id="{4175277B-6A4F-EC45-90D7-896D4A52E381}"/>
              </a:ext>
            </a:extLst>
          </p:cNvPr>
          <p:cNvSpPr/>
          <p:nvPr/>
        </p:nvSpPr>
        <p:spPr>
          <a:xfrm>
            <a:off x="5153025" y="1937658"/>
            <a:ext cx="1434193" cy="48985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panose="020B0604030504040204" pitchFamily="34" charset="-128"/>
                <a:ea typeface="Meiryo" panose="020B0604030504040204" pitchFamily="34" charset="-128"/>
              </a:rPr>
              <a:t>y = x</a:t>
            </a:r>
            <a:endParaRPr kumimoji="1" lang="ja-JP" altLang="en-US">
              <a:solidFill>
                <a:schemeClr val="tx1"/>
              </a:solidFill>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6B698AAC-E87E-824C-ACAE-A26191B9E29C}"/>
              </a:ext>
            </a:extLst>
          </p:cNvPr>
          <p:cNvSpPr/>
          <p:nvPr/>
        </p:nvSpPr>
        <p:spPr>
          <a:xfrm>
            <a:off x="5153025" y="2650671"/>
            <a:ext cx="1434193" cy="48985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panose="020B0604030504040204" pitchFamily="34" charset="-128"/>
                <a:ea typeface="Meiryo" panose="020B0604030504040204" pitchFamily="34" charset="-128"/>
              </a:rPr>
              <a:t>x += 1</a:t>
            </a:r>
            <a:endParaRPr kumimoji="1" lang="ja-JP" altLang="en-US">
              <a:solidFill>
                <a:schemeClr val="tx1"/>
              </a:solidFill>
              <a:latin typeface="Meiryo" panose="020B0604030504040204" pitchFamily="34" charset="-128"/>
              <a:ea typeface="Meiryo" panose="020B0604030504040204" pitchFamily="34" charset="-128"/>
            </a:endParaRPr>
          </a:p>
        </p:txBody>
      </p:sp>
      <p:sp>
        <p:nvSpPr>
          <p:cNvPr id="7" name="フローチャート: 端子 6">
            <a:extLst>
              <a:ext uri="{FF2B5EF4-FFF2-40B4-BE49-F238E27FC236}">
                <a16:creationId xmlns:a16="http://schemas.microsoft.com/office/drawing/2014/main" id="{74C16F84-8014-F94A-9217-D4B07445EA8E}"/>
              </a:ext>
            </a:extLst>
          </p:cNvPr>
          <p:cNvSpPr/>
          <p:nvPr/>
        </p:nvSpPr>
        <p:spPr>
          <a:xfrm>
            <a:off x="4533897" y="4079411"/>
            <a:ext cx="2672445" cy="419102"/>
          </a:xfrm>
          <a:prstGeom prst="flowChartTermina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panose="020B0604030504040204" pitchFamily="34" charset="-128"/>
                <a:ea typeface="Meiryo" panose="020B0604030504040204" pitchFamily="34" charset="-128"/>
              </a:rPr>
              <a:t>return</a:t>
            </a:r>
            <a:endParaRPr kumimoji="1" lang="ja-JP" altLang="en-US">
              <a:solidFill>
                <a:schemeClr val="tx1"/>
              </a:solidFill>
              <a:latin typeface="Meiryo" panose="020B0604030504040204" pitchFamily="34" charset="-128"/>
              <a:ea typeface="Meiryo" panose="020B0604030504040204" pitchFamily="34" charset="-128"/>
            </a:endParaRPr>
          </a:p>
        </p:txBody>
      </p:sp>
      <p:cxnSp>
        <p:nvCxnSpPr>
          <p:cNvPr id="9" name="直線矢印コネクタ 8">
            <a:extLst>
              <a:ext uri="{FF2B5EF4-FFF2-40B4-BE49-F238E27FC236}">
                <a16:creationId xmlns:a16="http://schemas.microsoft.com/office/drawing/2014/main" id="{D1E7C776-B2F2-5441-8AC4-0E6EFA74F07D}"/>
              </a:ext>
            </a:extLst>
          </p:cNvPr>
          <p:cNvCxnSpPr>
            <a:stCxn id="3" idx="2"/>
            <a:endCxn id="5" idx="0"/>
          </p:cNvCxnSpPr>
          <p:nvPr/>
        </p:nvCxnSpPr>
        <p:spPr>
          <a:xfrm>
            <a:off x="5870120" y="1714503"/>
            <a:ext cx="2" cy="2231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F8F7232-3EE8-454D-A437-DF00D916366D}"/>
              </a:ext>
            </a:extLst>
          </p:cNvPr>
          <p:cNvCxnSpPr>
            <a:stCxn id="5" idx="2"/>
            <a:endCxn id="6" idx="0"/>
          </p:cNvCxnSpPr>
          <p:nvPr/>
        </p:nvCxnSpPr>
        <p:spPr>
          <a:xfrm>
            <a:off x="5870122" y="2427515"/>
            <a:ext cx="0" cy="223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A0D0898-2F21-CF47-8238-2CE45420C617}"/>
              </a:ext>
            </a:extLst>
          </p:cNvPr>
          <p:cNvCxnSpPr>
            <a:cxnSpLocks/>
            <a:stCxn id="6" idx="2"/>
            <a:endCxn id="4" idx="0"/>
          </p:cNvCxnSpPr>
          <p:nvPr/>
        </p:nvCxnSpPr>
        <p:spPr>
          <a:xfrm flipH="1">
            <a:off x="5870120" y="3140528"/>
            <a:ext cx="2" cy="2122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AE8988E7-E29A-4541-B3A3-7BBBE686C3A9}"/>
              </a:ext>
            </a:extLst>
          </p:cNvPr>
          <p:cNvCxnSpPr>
            <a:cxnSpLocks/>
            <a:stCxn id="4" idx="2"/>
            <a:endCxn id="7" idx="0"/>
          </p:cNvCxnSpPr>
          <p:nvPr/>
        </p:nvCxnSpPr>
        <p:spPr>
          <a:xfrm>
            <a:off x="5870120" y="3842651"/>
            <a:ext cx="0" cy="2367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カギ線コネクタ 36">
            <a:extLst>
              <a:ext uri="{FF2B5EF4-FFF2-40B4-BE49-F238E27FC236}">
                <a16:creationId xmlns:a16="http://schemas.microsoft.com/office/drawing/2014/main" id="{CC50AF2D-74E1-EF4C-A1A7-040370213B11}"/>
              </a:ext>
            </a:extLst>
          </p:cNvPr>
          <p:cNvCxnSpPr>
            <a:cxnSpLocks/>
          </p:cNvCxnSpPr>
          <p:nvPr/>
        </p:nvCxnSpPr>
        <p:spPr>
          <a:xfrm rot="16200000" flipH="1">
            <a:off x="6511337" y="3769533"/>
            <a:ext cx="481687" cy="138067"/>
          </a:xfrm>
          <a:prstGeom prst="bentConnector3">
            <a:avLst>
              <a:gd name="adj1" fmla="val -127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095EA7D0-5F4B-AF41-8B64-522A7314B3CE}"/>
              </a:ext>
            </a:extLst>
          </p:cNvPr>
          <p:cNvSpPr txBox="1"/>
          <p:nvPr/>
        </p:nvSpPr>
        <p:spPr>
          <a:xfrm>
            <a:off x="4533897" y="3194407"/>
            <a:ext cx="817474" cy="338554"/>
          </a:xfrm>
          <a:prstGeom prst="rect">
            <a:avLst/>
          </a:prstGeom>
          <a:noFill/>
        </p:spPr>
        <p:txBody>
          <a:bodyPr wrap="square" rtlCol="0">
            <a:spAutoFit/>
          </a:bodyPr>
          <a:lstStyle/>
          <a:p>
            <a:r>
              <a:rPr kumimoji="1" lang="ja-JP" altLang="en-US" sz="1600">
                <a:latin typeface="Meiryo" panose="020B0604030504040204" pitchFamily="34" charset="-128"/>
                <a:ea typeface="Meiryo" panose="020B0604030504040204" pitchFamily="34" charset="-128"/>
              </a:rPr>
              <a:t>分岐</a:t>
            </a:r>
            <a:r>
              <a:rPr kumimoji="1" lang="en-US" altLang="ja-JP" sz="1600" dirty="0">
                <a:latin typeface="Meiryo" panose="020B0604030504040204" pitchFamily="34" charset="-128"/>
                <a:ea typeface="Meiryo" panose="020B0604030504040204" pitchFamily="34" charset="-128"/>
              </a:rPr>
              <a:t>1</a:t>
            </a:r>
            <a:endParaRPr kumimoji="1" lang="ja-JP" altLang="en-US">
              <a:latin typeface="Meiryo" panose="020B0604030504040204" pitchFamily="34" charset="-128"/>
              <a:ea typeface="Meiryo" panose="020B0604030504040204" pitchFamily="34" charset="-128"/>
            </a:endParaRPr>
          </a:p>
        </p:txBody>
      </p:sp>
      <p:sp>
        <p:nvSpPr>
          <p:cNvPr id="42" name="テキスト ボックス 41">
            <a:extLst>
              <a:ext uri="{FF2B5EF4-FFF2-40B4-BE49-F238E27FC236}">
                <a16:creationId xmlns:a16="http://schemas.microsoft.com/office/drawing/2014/main" id="{980671E4-90FF-0F48-94B4-28E49EE71422}"/>
              </a:ext>
            </a:extLst>
          </p:cNvPr>
          <p:cNvSpPr txBox="1"/>
          <p:nvPr/>
        </p:nvSpPr>
        <p:spPr>
          <a:xfrm>
            <a:off x="5241948" y="3769721"/>
            <a:ext cx="534141" cy="338554"/>
          </a:xfrm>
          <a:prstGeom prst="rect">
            <a:avLst/>
          </a:prstGeom>
          <a:noFill/>
        </p:spPr>
        <p:txBody>
          <a:bodyPr wrap="square" rtlCol="0">
            <a:spAutoFit/>
          </a:bodyPr>
          <a:lstStyle/>
          <a:p>
            <a:r>
              <a:rPr kumimoji="1" lang="en-US" altLang="ja-JP" sz="1600" dirty="0">
                <a:latin typeface="Meiryo" panose="020B0604030504040204" pitchFamily="34" charset="-128"/>
                <a:ea typeface="Meiryo" panose="020B0604030504040204" pitchFamily="34" charset="-128"/>
              </a:rPr>
              <a:t>No</a:t>
            </a:r>
            <a:endParaRPr kumimoji="1" lang="ja-JP" altLang="en-US">
              <a:latin typeface="Meiryo" panose="020B0604030504040204" pitchFamily="34" charset="-128"/>
              <a:ea typeface="Meiryo" panose="020B0604030504040204" pitchFamily="34" charset="-128"/>
            </a:endParaRPr>
          </a:p>
        </p:txBody>
      </p:sp>
      <p:sp>
        <p:nvSpPr>
          <p:cNvPr id="43" name="テキスト ボックス 42">
            <a:extLst>
              <a:ext uri="{FF2B5EF4-FFF2-40B4-BE49-F238E27FC236}">
                <a16:creationId xmlns:a16="http://schemas.microsoft.com/office/drawing/2014/main" id="{999A7BC2-746C-6F44-96EF-CB06A1EE0B98}"/>
              </a:ext>
            </a:extLst>
          </p:cNvPr>
          <p:cNvSpPr txBox="1"/>
          <p:nvPr/>
        </p:nvSpPr>
        <p:spPr>
          <a:xfrm>
            <a:off x="6597773" y="3246661"/>
            <a:ext cx="534141" cy="338554"/>
          </a:xfrm>
          <a:prstGeom prst="rect">
            <a:avLst/>
          </a:prstGeom>
          <a:noFill/>
        </p:spPr>
        <p:txBody>
          <a:bodyPr wrap="square" rtlCol="0">
            <a:spAutoFit/>
          </a:bodyPr>
          <a:lstStyle/>
          <a:p>
            <a:r>
              <a:rPr kumimoji="1" lang="en-US" altLang="ja-JP" sz="1600" dirty="0">
                <a:latin typeface="Meiryo" panose="020B0604030504040204" pitchFamily="34" charset="-128"/>
                <a:ea typeface="Meiryo" panose="020B0604030504040204" pitchFamily="34" charset="-128"/>
              </a:rPr>
              <a:t>Yes</a:t>
            </a:r>
            <a:endParaRPr kumimoji="1"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05288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46A852A-F1F8-0A49-80EE-CF73D323D814}"/>
              </a:ext>
            </a:extLst>
          </p:cNvPr>
          <p:cNvSpPr/>
          <p:nvPr/>
        </p:nvSpPr>
        <p:spPr>
          <a:xfrm>
            <a:off x="1600200" y="1720840"/>
            <a:ext cx="7543800" cy="3139321"/>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Menlo" panose="020B0609030804020204" pitchFamily="49" charset="0"/>
              </a:rPr>
              <a:t>public</a:t>
            </a:r>
            <a:r>
              <a:rPr lang="en" altLang="ja-JP" dirty="0">
                <a:solidFill>
                  <a:srgbClr val="000000"/>
                </a:solidFill>
                <a:latin typeface="Menlo" panose="020B0609030804020204" pitchFamily="49" charset="0"/>
              </a:rPr>
              <a:t> </a:t>
            </a:r>
            <a:r>
              <a:rPr lang="en" altLang="ja-JP" dirty="0">
                <a:solidFill>
                  <a:srgbClr val="267F99"/>
                </a:solidFill>
                <a:latin typeface="Menlo" panose="020B0609030804020204" pitchFamily="49" charset="0"/>
              </a:rPr>
              <a:t>String</a:t>
            </a:r>
            <a:r>
              <a:rPr lang="en" altLang="ja-JP" dirty="0">
                <a:solidFill>
                  <a:srgbClr val="000000"/>
                </a:solidFill>
                <a:latin typeface="Menlo" panose="020B0609030804020204" pitchFamily="49" charset="0"/>
              </a:rPr>
              <a:t> </a:t>
            </a:r>
            <a:r>
              <a:rPr lang="en" altLang="ja-JP" dirty="0" err="1">
                <a:solidFill>
                  <a:srgbClr val="795E26"/>
                </a:solidFill>
                <a:latin typeface="Menlo" panose="020B0609030804020204" pitchFamily="49" charset="0"/>
              </a:rPr>
              <a:t>ConversionNum</a:t>
            </a:r>
            <a:r>
              <a:rPr lang="en" altLang="ja-JP" dirty="0">
                <a:solidFill>
                  <a:srgbClr val="000000"/>
                </a:solidFill>
                <a:latin typeface="Menlo" panose="020B0609030804020204" pitchFamily="49" charset="0"/>
              </a:rPr>
              <a:t>(</a:t>
            </a:r>
            <a:r>
              <a:rPr lang="en" altLang="ja-JP" dirty="0">
                <a:solidFill>
                  <a:srgbClr val="267F99"/>
                </a:solidFill>
                <a:latin typeface="Menlo" panose="020B0609030804020204" pitchFamily="49" charset="0"/>
              </a:rPr>
              <a:t>String</a:t>
            </a:r>
            <a:r>
              <a:rPr lang="en" altLang="ja-JP" dirty="0">
                <a:solidFill>
                  <a:srgbClr val="000000"/>
                </a:solidFill>
                <a:latin typeface="Menlo" panose="020B0609030804020204" pitchFamily="49" charset="0"/>
              </a:rPr>
              <a:t> </a:t>
            </a:r>
            <a:r>
              <a:rPr lang="en" altLang="ja-JP" dirty="0" err="1">
                <a:solidFill>
                  <a:srgbClr val="000000"/>
                </a:solidFill>
                <a:latin typeface="Menlo" panose="020B0609030804020204" pitchFamily="49" charset="0"/>
              </a:rPr>
              <a:t>select,</a:t>
            </a:r>
            <a:r>
              <a:rPr lang="en" altLang="ja-JP" dirty="0" err="1">
                <a:solidFill>
                  <a:srgbClr val="267F99"/>
                </a:solidFill>
                <a:latin typeface="Menlo" panose="020B0609030804020204" pitchFamily="49" charset="0"/>
              </a:rPr>
              <a:t>int</a:t>
            </a:r>
            <a:r>
              <a:rPr lang="en" altLang="ja-JP" dirty="0">
                <a:solidFill>
                  <a:srgbClr val="000000"/>
                </a:solidFill>
                <a:latin typeface="Menlo" panose="020B0609030804020204" pitchFamily="49" charset="0"/>
              </a:rPr>
              <a:t> </a:t>
            </a:r>
            <a:r>
              <a:rPr lang="en" altLang="ja-JP" dirty="0" err="1">
                <a:solidFill>
                  <a:srgbClr val="000000"/>
                </a:solidFill>
                <a:latin typeface="Menlo" panose="020B0609030804020204" pitchFamily="49" charset="0"/>
              </a:rPr>
              <a:t>dec</a:t>
            </a:r>
            <a:r>
              <a:rPr lang="en" altLang="ja-JP" dirty="0">
                <a:solidFill>
                  <a:srgbClr val="000000"/>
                </a:solidFill>
                <a:latin typeface="Menlo" panose="020B0609030804020204" pitchFamily="49" charset="0"/>
              </a:rPr>
              <a:t>) {</a:t>
            </a:r>
          </a:p>
          <a:p>
            <a:r>
              <a:rPr lang="en" altLang="ja-JP" dirty="0">
                <a:solidFill>
                  <a:srgbClr val="AF00DB"/>
                </a:solidFill>
                <a:latin typeface="Menlo" panose="020B0609030804020204" pitchFamily="49" charset="0"/>
              </a:rPr>
              <a:t>    if</a:t>
            </a:r>
            <a:r>
              <a:rPr lang="en" altLang="ja-JP" dirty="0">
                <a:solidFill>
                  <a:srgbClr val="000000"/>
                </a:solidFill>
                <a:latin typeface="Menlo" panose="020B0609030804020204" pitchFamily="49" charset="0"/>
              </a:rPr>
              <a:t> (select == </a:t>
            </a:r>
            <a:r>
              <a:rPr lang="en" altLang="ja-JP" dirty="0">
                <a:solidFill>
                  <a:srgbClr val="A31515"/>
                </a:solidFill>
                <a:latin typeface="Menlo" panose="020B0609030804020204" pitchFamily="49" charset="0"/>
              </a:rPr>
              <a:t>"bin"</a:t>
            </a:r>
            <a:r>
              <a:rPr lang="en" altLang="ja-JP" dirty="0">
                <a:solidFill>
                  <a:srgbClr val="000000"/>
                </a:solidFill>
                <a:latin typeface="Menlo" panose="020B0609030804020204" pitchFamily="49" charset="0"/>
              </a:rPr>
              <a:t>) {</a:t>
            </a:r>
          </a:p>
          <a:p>
            <a:r>
              <a:rPr lang="en" altLang="ja-JP" dirty="0">
                <a:solidFill>
                  <a:srgbClr val="267F99"/>
                </a:solidFill>
                <a:latin typeface="Menlo" panose="020B0609030804020204" pitchFamily="49" charset="0"/>
              </a:rPr>
              <a:t>    String</a:t>
            </a:r>
            <a:r>
              <a:rPr lang="en" altLang="ja-JP" dirty="0">
                <a:solidFill>
                  <a:srgbClr val="000000"/>
                </a:solidFill>
                <a:latin typeface="Menlo" panose="020B0609030804020204" pitchFamily="49" charset="0"/>
              </a:rPr>
              <a:t> </a:t>
            </a:r>
            <a:r>
              <a:rPr lang="en" altLang="ja-JP" dirty="0" err="1">
                <a:solidFill>
                  <a:srgbClr val="001080"/>
                </a:solidFill>
                <a:latin typeface="Menlo" panose="020B0609030804020204" pitchFamily="49" charset="0"/>
              </a:rPr>
              <a:t>num</a:t>
            </a:r>
            <a:r>
              <a:rPr lang="en" altLang="ja-JP" dirty="0">
                <a:solidFill>
                  <a:srgbClr val="000000"/>
                </a:solidFill>
                <a:latin typeface="Menlo" panose="020B0609030804020204" pitchFamily="49" charset="0"/>
              </a:rPr>
              <a:t> = </a:t>
            </a:r>
            <a:r>
              <a:rPr lang="en" altLang="ja-JP" dirty="0" err="1">
                <a:solidFill>
                  <a:srgbClr val="001080"/>
                </a:solidFill>
                <a:latin typeface="Menlo" panose="020B0609030804020204" pitchFamily="49" charset="0"/>
              </a:rPr>
              <a:t>Integer</a:t>
            </a:r>
            <a:r>
              <a:rPr lang="en" altLang="ja-JP" dirty="0" err="1">
                <a:solidFill>
                  <a:srgbClr val="000000"/>
                </a:solidFill>
                <a:latin typeface="Menlo" panose="020B0609030804020204" pitchFamily="49" charset="0"/>
              </a:rPr>
              <a:t>.</a:t>
            </a:r>
            <a:r>
              <a:rPr lang="en" altLang="ja-JP" dirty="0" err="1">
                <a:solidFill>
                  <a:srgbClr val="795E26"/>
                </a:solidFill>
                <a:latin typeface="Menlo" panose="020B0609030804020204" pitchFamily="49" charset="0"/>
              </a:rPr>
              <a:t>toBinaryString</a:t>
            </a:r>
            <a:r>
              <a:rPr lang="en" altLang="ja-JP" dirty="0">
                <a:solidFill>
                  <a:srgbClr val="000000"/>
                </a:solidFill>
                <a:latin typeface="Menlo" panose="020B0609030804020204" pitchFamily="49" charset="0"/>
              </a:rPr>
              <a:t>(</a:t>
            </a:r>
            <a:r>
              <a:rPr lang="en" altLang="ja-JP" dirty="0" err="1">
                <a:solidFill>
                  <a:srgbClr val="000000"/>
                </a:solidFill>
                <a:latin typeface="Menlo" panose="020B0609030804020204" pitchFamily="49" charset="0"/>
              </a:rPr>
              <a:t>dec</a:t>
            </a:r>
            <a:r>
              <a:rPr lang="en" altLang="ja-JP" dirty="0">
                <a:solidFill>
                  <a:srgbClr val="000000"/>
                </a:solidFill>
                <a:latin typeface="Menlo" panose="020B0609030804020204" pitchFamily="49" charset="0"/>
              </a:rPr>
              <a:t>);</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err="1">
                <a:solidFill>
                  <a:srgbClr val="000000"/>
                </a:solidFill>
                <a:latin typeface="Menlo" panose="020B0609030804020204" pitchFamily="49" charset="0"/>
              </a:rPr>
              <a:t>num</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else</a:t>
            </a:r>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if</a:t>
            </a:r>
            <a:r>
              <a:rPr lang="en" altLang="ja-JP" dirty="0">
                <a:solidFill>
                  <a:srgbClr val="000000"/>
                </a:solidFill>
                <a:latin typeface="Menlo" panose="020B0609030804020204" pitchFamily="49" charset="0"/>
              </a:rPr>
              <a:t>(select == </a:t>
            </a:r>
            <a:r>
              <a:rPr lang="en" altLang="ja-JP" dirty="0">
                <a:solidFill>
                  <a:srgbClr val="A31515"/>
                </a:solidFill>
                <a:latin typeface="Menlo" panose="020B0609030804020204" pitchFamily="49" charset="0"/>
              </a:rPr>
              <a:t>"hex"</a:t>
            </a:r>
            <a:r>
              <a:rPr lang="en" altLang="ja-JP" dirty="0">
                <a:solidFill>
                  <a:srgbClr val="000000"/>
                </a:solidFill>
                <a:latin typeface="Menlo" panose="020B0609030804020204" pitchFamily="49" charset="0"/>
              </a:rPr>
              <a:t>) {</a:t>
            </a:r>
          </a:p>
          <a:p>
            <a:r>
              <a:rPr lang="en" altLang="ja-JP" dirty="0">
                <a:solidFill>
                  <a:srgbClr val="267F99"/>
                </a:solidFill>
                <a:latin typeface="Menlo" panose="020B0609030804020204" pitchFamily="49" charset="0"/>
              </a:rPr>
              <a:t>    String</a:t>
            </a:r>
            <a:r>
              <a:rPr lang="en" altLang="ja-JP" dirty="0">
                <a:solidFill>
                  <a:srgbClr val="000000"/>
                </a:solidFill>
                <a:latin typeface="Menlo" panose="020B0609030804020204" pitchFamily="49" charset="0"/>
              </a:rPr>
              <a:t> </a:t>
            </a:r>
            <a:r>
              <a:rPr lang="en" altLang="ja-JP" dirty="0" err="1">
                <a:solidFill>
                  <a:srgbClr val="001080"/>
                </a:solidFill>
                <a:latin typeface="Menlo" panose="020B0609030804020204" pitchFamily="49" charset="0"/>
              </a:rPr>
              <a:t>num</a:t>
            </a:r>
            <a:r>
              <a:rPr lang="en" altLang="ja-JP" dirty="0">
                <a:solidFill>
                  <a:srgbClr val="000000"/>
                </a:solidFill>
                <a:latin typeface="Menlo" panose="020B0609030804020204" pitchFamily="49" charset="0"/>
              </a:rPr>
              <a:t> = </a:t>
            </a:r>
            <a:r>
              <a:rPr lang="en" altLang="ja-JP" dirty="0" err="1">
                <a:solidFill>
                  <a:srgbClr val="001080"/>
                </a:solidFill>
                <a:latin typeface="Menlo" panose="020B0609030804020204" pitchFamily="49" charset="0"/>
              </a:rPr>
              <a:t>Integer</a:t>
            </a:r>
            <a:r>
              <a:rPr lang="en" altLang="ja-JP" dirty="0" err="1">
                <a:solidFill>
                  <a:srgbClr val="000000"/>
                </a:solidFill>
                <a:latin typeface="Menlo" panose="020B0609030804020204" pitchFamily="49" charset="0"/>
              </a:rPr>
              <a:t>.</a:t>
            </a:r>
            <a:r>
              <a:rPr lang="en" altLang="ja-JP" dirty="0" err="1">
                <a:solidFill>
                  <a:srgbClr val="795E26"/>
                </a:solidFill>
                <a:latin typeface="Menlo" panose="020B0609030804020204" pitchFamily="49" charset="0"/>
              </a:rPr>
              <a:t>toHexString</a:t>
            </a:r>
            <a:r>
              <a:rPr lang="en" altLang="ja-JP" dirty="0">
                <a:solidFill>
                  <a:srgbClr val="000000"/>
                </a:solidFill>
                <a:latin typeface="Menlo" panose="020B0609030804020204" pitchFamily="49" charset="0"/>
              </a:rPr>
              <a:t>(</a:t>
            </a:r>
            <a:r>
              <a:rPr lang="en" altLang="ja-JP" dirty="0" err="1">
                <a:solidFill>
                  <a:srgbClr val="000000"/>
                </a:solidFill>
                <a:latin typeface="Menlo" panose="020B0609030804020204" pitchFamily="49" charset="0"/>
              </a:rPr>
              <a:t>dec</a:t>
            </a:r>
            <a:r>
              <a:rPr lang="en" altLang="ja-JP" dirty="0">
                <a:solidFill>
                  <a:srgbClr val="000000"/>
                </a:solidFill>
                <a:latin typeface="Menlo" panose="020B0609030804020204" pitchFamily="49" charset="0"/>
              </a:rPr>
              <a:t>);</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err="1">
                <a:solidFill>
                  <a:srgbClr val="000000"/>
                </a:solidFill>
                <a:latin typeface="Menlo" panose="020B0609030804020204" pitchFamily="49" charset="0"/>
              </a:rPr>
              <a:t>num</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else</a:t>
            </a:r>
            <a:r>
              <a:rPr lang="en" altLang="ja-JP" dirty="0">
                <a:solidFill>
                  <a:srgbClr val="000000"/>
                </a:solidFill>
                <a:latin typeface="Menlo" panose="020B0609030804020204" pitchFamily="49" charset="0"/>
              </a:rPr>
              <a:t> {</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a:solidFill>
                  <a:srgbClr val="A31515"/>
                </a:solidFill>
                <a:latin typeface="Menlo" panose="020B0609030804020204" pitchFamily="49" charset="0"/>
              </a:rPr>
              <a:t>"can not conversion"</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p>
          <a:p>
            <a:r>
              <a:rPr lang="en" altLang="ja-JP" dirty="0">
                <a:solidFill>
                  <a:srgbClr val="000000"/>
                </a:solidFill>
                <a:latin typeface="Menlo" panose="020B0609030804020204" pitchFamily="49" charset="0"/>
              </a:rPr>
              <a:t>}</a:t>
            </a:r>
            <a:endParaRPr lang="en" altLang="ja-JP"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11901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1E09527-DD94-4A45-9DF0-C95D93718F11}"/>
              </a:ext>
            </a:extLst>
          </p:cNvPr>
          <p:cNvSpPr/>
          <p:nvPr/>
        </p:nvSpPr>
        <p:spPr>
          <a:xfrm>
            <a:off x="1130300" y="1680339"/>
            <a:ext cx="6096000" cy="2862322"/>
          </a:xfrm>
          <a:prstGeom prst="rect">
            <a:avLst/>
          </a:prstGeom>
          <a:ln w="12700">
            <a:solidFill>
              <a:schemeClr val="bg2">
                <a:lumMod val="75000"/>
              </a:schemeClr>
            </a:solidFill>
          </a:ln>
        </p:spPr>
        <p:txBody>
          <a:bodyPr>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countPrice</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item[]){</a:t>
            </a:r>
          </a:p>
          <a:p>
            <a:r>
              <a:rPr lang="en" altLang="ja-JP" dirty="0">
                <a:solidFill>
                  <a:srgbClr val="267F99"/>
                </a:solidFill>
                <a:latin typeface="Consolas" panose="020B0609020204030204" pitchFamily="49" charset="0"/>
                <a:cs typeface="Consolas" panose="020B0609020204030204" pitchFamily="49" charset="0"/>
              </a:rPr>
              <a:t>    </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totalprice</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item</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001080"/>
                </a:solidFill>
                <a:latin typeface="Consolas" panose="020B0609020204030204" pitchFamily="49" charset="0"/>
                <a:cs typeface="Consolas" panose="020B0609020204030204" pitchFamily="49" charset="0"/>
              </a:rPr>
              <a:t>length</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9885A"/>
                </a:solidFill>
                <a:latin typeface="Consolas" panose="020B0609020204030204" pitchFamily="49" charset="0"/>
                <a:cs typeface="Consolas" panose="020B0609020204030204" pitchFamily="49" charset="0"/>
              </a:rPr>
              <a:t>1</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for</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a:t>
            </a:r>
            <a:r>
              <a:rPr lang="en" altLang="ja-JP" dirty="0">
                <a:solidFill>
                  <a:srgbClr val="000000"/>
                </a:solidFill>
                <a:latin typeface="Consolas" panose="020B0609020204030204" pitchFamily="49" charset="0"/>
                <a:cs typeface="Consolas" panose="020B0609020204030204" pitchFamily="49" charset="0"/>
              </a:rPr>
              <a:t>=</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0000"/>
                </a:solidFill>
                <a:latin typeface="Consolas" panose="020B0609020204030204" pitchFamily="49" charset="0"/>
                <a:cs typeface="Consolas" panose="020B0609020204030204" pitchFamily="49" charset="0"/>
              </a:rPr>
              <a:t>i</a:t>
            </a:r>
            <a:r>
              <a:rPr lang="en" altLang="ja-JP" dirty="0">
                <a:solidFill>
                  <a:srgbClr val="000000"/>
                </a:solidFill>
                <a:latin typeface="Consolas" panose="020B0609020204030204" pitchFamily="49" charset="0"/>
                <a:cs typeface="Consolas" panose="020B0609020204030204" pitchFamily="49" charset="0"/>
              </a:rPr>
              <a:t> &lt; </a:t>
            </a:r>
            <a:r>
              <a:rPr lang="en" altLang="ja-JP" dirty="0" err="1">
                <a:solidFill>
                  <a:srgbClr val="001080"/>
                </a:solidFill>
                <a:latin typeface="Consolas" panose="020B0609020204030204" pitchFamily="49" charset="0"/>
                <a:cs typeface="Consolas" panose="020B0609020204030204" pitchFamily="49" charset="0"/>
              </a:rPr>
              <a:t>item</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001080"/>
                </a:solidFill>
                <a:latin typeface="Consolas" panose="020B0609020204030204" pitchFamily="49" charset="0"/>
                <a:cs typeface="Consolas" panose="020B0609020204030204" pitchFamily="49" charset="0"/>
              </a:rPr>
              <a:t>length</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0000"/>
                </a:solidFill>
                <a:latin typeface="Consolas" panose="020B0609020204030204" pitchFamily="49" charset="0"/>
                <a:cs typeface="Consolas" panose="020B0609020204030204" pitchFamily="49" charset="0"/>
              </a:rPr>
              <a:t>i</a:t>
            </a:r>
            <a:r>
              <a:rPr lang="en" altLang="ja-JP" dirty="0">
                <a:solidFill>
                  <a:srgbClr val="000000"/>
                </a:solidFill>
                <a:latin typeface="Consolas" panose="020B0609020204030204" pitchFamily="49" charset="0"/>
                <a:cs typeface="Consolas" panose="020B0609020204030204" pitchFamily="49" charset="0"/>
              </a:rPr>
              <a:t>++ ) {</a:t>
            </a:r>
          </a:p>
          <a:p>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0000"/>
                </a:solidFill>
                <a:latin typeface="Consolas" panose="020B0609020204030204" pitchFamily="49" charset="0"/>
                <a:cs typeface="Consolas" panose="020B0609020204030204" pitchFamily="49" charset="0"/>
              </a:rPr>
              <a:t>totalprice</a:t>
            </a:r>
            <a:r>
              <a:rPr lang="en" altLang="ja-JP" dirty="0">
                <a:solidFill>
                  <a:srgbClr val="000000"/>
                </a:solidFill>
                <a:latin typeface="Consolas" panose="020B0609020204030204" pitchFamily="49" charset="0"/>
                <a:cs typeface="Consolas" panose="020B0609020204030204" pitchFamily="49" charset="0"/>
              </a:rPr>
              <a:t> += item[</a:t>
            </a:r>
            <a:r>
              <a:rPr lang="en" altLang="ja-JP" dirty="0" err="1">
                <a:solidFill>
                  <a:srgbClr val="000000"/>
                </a:solidFill>
                <a:latin typeface="Consolas" panose="020B0609020204030204" pitchFamily="49" charset="0"/>
                <a:cs typeface="Consolas" panose="020B0609020204030204" pitchFamily="49" charset="0"/>
              </a:rPr>
              <a:t>i</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0000"/>
                </a:solidFill>
                <a:latin typeface="Consolas" panose="020B0609020204030204" pitchFamily="49" charset="0"/>
                <a:cs typeface="Consolas" panose="020B0609020204030204" pitchFamily="49" charset="0"/>
              </a:rPr>
              <a:t>totalprice</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1005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15E0BC-A0B2-9B4A-AB6A-3E953FE0CAC5}"/>
              </a:ext>
            </a:extLst>
          </p:cNvPr>
          <p:cNvSpPr/>
          <p:nvPr/>
        </p:nvSpPr>
        <p:spPr>
          <a:xfrm>
            <a:off x="2293620" y="1303377"/>
            <a:ext cx="7021830"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149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741FC9B-BDE2-0149-BD67-A3532D36102A}"/>
              </a:ext>
            </a:extLst>
          </p:cNvPr>
          <p:cNvSpPr/>
          <p:nvPr/>
        </p:nvSpPr>
        <p:spPr>
          <a:xfrm>
            <a:off x="2068830" y="-2849642"/>
            <a:ext cx="9486900" cy="9787295"/>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Experiment02</a:t>
            </a:r>
            <a:r>
              <a:rPr lang="en" altLang="ja-JP" dirty="0">
                <a:solidFill>
                  <a:srgbClr val="000000"/>
                </a:solidFill>
                <a:latin typeface="Consolas" panose="020B0609020204030204" pitchFamily="49" charset="0"/>
                <a:cs typeface="Consolas" panose="020B0609020204030204" pitchFamily="49" charset="0"/>
              </a:rPr>
              <a:t> {</a:t>
            </a:r>
          </a:p>
          <a:p>
            <a:endParaRPr lang="ja-JP" altLang="en-US">
              <a:solidFill>
                <a:srgbClr val="000000"/>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calcMediumMinMax</a:t>
            </a:r>
            <a:r>
              <a:rPr lang="en" altLang="ja-JP" dirty="0">
                <a:solidFill>
                  <a:srgbClr val="000000"/>
                </a:solidFill>
                <a:latin typeface="Consolas" panose="020B0609020204030204" pitchFamily="49" charset="0"/>
                <a:cs typeface="Consolas" panose="020B0609020204030204" pitchFamily="49" charset="0"/>
              </a:rPr>
              <a:t>(</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select</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a</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b</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c</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(select == </a:t>
            </a:r>
            <a:r>
              <a:rPr lang="en" altLang="ja-JP" dirty="0">
                <a:solidFill>
                  <a:srgbClr val="A31515"/>
                </a:solidFill>
                <a:latin typeface="Consolas" panose="020B0609020204030204" pitchFamily="49" charset="0"/>
                <a:cs typeface="Consolas" panose="020B0609020204030204" pitchFamily="49" charset="0"/>
              </a:rPr>
              <a:t>"Medium"</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(a &lt; b)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(b &lt; c)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b;</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(a &lt; c)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c;</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(a &lt; c)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(b &lt; c){</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c;</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b;</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(select == </a:t>
            </a:r>
            <a:r>
              <a:rPr lang="en" altLang="ja-JP" dirty="0">
                <a:solidFill>
                  <a:srgbClr val="A31515"/>
                </a:solidFill>
                <a:latin typeface="Consolas" panose="020B0609020204030204" pitchFamily="49" charset="0"/>
                <a:cs typeface="Consolas" panose="020B0609020204030204" pitchFamily="49" charset="0"/>
              </a:rPr>
              <a:t>"max"</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Math</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max</a:t>
            </a:r>
            <a:r>
              <a:rPr lang="en" altLang="ja-JP" dirty="0">
                <a:solidFill>
                  <a:srgbClr val="000000"/>
                </a:solidFill>
                <a:latin typeface="Consolas" panose="020B0609020204030204" pitchFamily="49" charset="0"/>
                <a:cs typeface="Consolas" panose="020B0609020204030204" pitchFamily="49" charset="0"/>
              </a:rPr>
              <a:t>(a, </a:t>
            </a:r>
            <a:r>
              <a:rPr lang="en" altLang="ja-JP" dirty="0" err="1">
                <a:solidFill>
                  <a:srgbClr val="001080"/>
                </a:solidFill>
                <a:latin typeface="Consolas" panose="020B0609020204030204" pitchFamily="49" charset="0"/>
                <a:cs typeface="Consolas" panose="020B0609020204030204" pitchFamily="49" charset="0"/>
              </a:rPr>
              <a:t>Math</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max</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000000"/>
                </a:solidFill>
                <a:latin typeface="Consolas" panose="020B0609020204030204" pitchFamily="49" charset="0"/>
                <a:cs typeface="Consolas" panose="020B0609020204030204" pitchFamily="49" charset="0"/>
              </a:rPr>
              <a:t>b,c</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(select == </a:t>
            </a:r>
            <a:r>
              <a:rPr lang="en" altLang="ja-JP" dirty="0">
                <a:solidFill>
                  <a:srgbClr val="A31515"/>
                </a:solidFill>
                <a:latin typeface="Consolas" panose="020B0609020204030204" pitchFamily="49" charset="0"/>
                <a:cs typeface="Consolas" panose="020B0609020204030204" pitchFamily="49" charset="0"/>
              </a:rPr>
              <a:t>"min"</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Math</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min</a:t>
            </a:r>
            <a:r>
              <a:rPr lang="en" altLang="ja-JP" dirty="0">
                <a:solidFill>
                  <a:srgbClr val="000000"/>
                </a:solidFill>
                <a:latin typeface="Consolas" panose="020B0609020204030204" pitchFamily="49" charset="0"/>
                <a:cs typeface="Consolas" panose="020B0609020204030204" pitchFamily="49" charset="0"/>
              </a:rPr>
              <a:t>(a, </a:t>
            </a:r>
            <a:r>
              <a:rPr lang="en" altLang="ja-JP" dirty="0" err="1">
                <a:solidFill>
                  <a:srgbClr val="001080"/>
                </a:solidFill>
                <a:latin typeface="Consolas" panose="020B0609020204030204" pitchFamily="49" charset="0"/>
                <a:cs typeface="Consolas" panose="020B0609020204030204" pitchFamily="49" charset="0"/>
              </a:rPr>
              <a:t>Math</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min</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000000"/>
                </a:solidFill>
                <a:latin typeface="Consolas" panose="020B0609020204030204" pitchFamily="49" charset="0"/>
                <a:cs typeface="Consolas" panose="020B0609020204030204" pitchFamily="49" charset="0"/>
              </a:rPr>
              <a:t>b,c</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9885A"/>
                </a:solidFill>
                <a:latin typeface="Consolas" panose="020B0609020204030204" pitchFamily="49" charset="0"/>
                <a:cs typeface="Consolas" panose="020B0609020204030204" pitchFamily="49" charset="0"/>
              </a:rPr>
              <a:t>1</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00"/>
              </a:solidFill>
              <a:latin typeface="Consolas" panose="020B0609020204030204" pitchFamily="49" charset="0"/>
              <a:cs typeface="Consolas" panose="020B0609020204030204" pitchFamily="49" charset="0"/>
            </a:endParaRP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7126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58E1665-D111-4643-8307-94A83300E24F}"/>
              </a:ext>
            </a:extLst>
          </p:cNvPr>
          <p:cNvSpPr/>
          <p:nvPr/>
        </p:nvSpPr>
        <p:spPr>
          <a:xfrm>
            <a:off x="146304" y="474345"/>
            <a:ext cx="11972544" cy="5355312"/>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Menlo" panose="020B0609030804020204" pitchFamily="49" charset="0"/>
              </a:rPr>
              <a:t>public</a:t>
            </a:r>
            <a:r>
              <a:rPr lang="en" altLang="ja-JP" dirty="0">
                <a:solidFill>
                  <a:srgbClr val="000000"/>
                </a:solidFill>
                <a:latin typeface="Menlo" panose="020B0609030804020204" pitchFamily="49" charset="0"/>
              </a:rPr>
              <a:t> </a:t>
            </a:r>
            <a:r>
              <a:rPr lang="en" altLang="ja-JP" dirty="0">
                <a:solidFill>
                  <a:srgbClr val="0000FF"/>
                </a:solidFill>
                <a:latin typeface="Menlo" panose="020B0609030804020204" pitchFamily="49" charset="0"/>
              </a:rPr>
              <a:t>class</a:t>
            </a:r>
            <a:r>
              <a:rPr lang="en" altLang="ja-JP" dirty="0">
                <a:solidFill>
                  <a:srgbClr val="000000"/>
                </a:solidFill>
                <a:latin typeface="Menlo" panose="020B0609030804020204" pitchFamily="49" charset="0"/>
              </a:rPr>
              <a:t> </a:t>
            </a:r>
            <a:r>
              <a:rPr lang="en" altLang="ja-JP" dirty="0">
                <a:solidFill>
                  <a:srgbClr val="267F99"/>
                </a:solidFill>
                <a:latin typeface="Menlo" panose="020B0609030804020204" pitchFamily="49" charset="0"/>
              </a:rPr>
              <a:t>Experiment03</a:t>
            </a:r>
            <a:r>
              <a:rPr lang="en" altLang="ja-JP" dirty="0">
                <a:solidFill>
                  <a:srgbClr val="000000"/>
                </a:solidFill>
                <a:latin typeface="Menlo" panose="020B0609030804020204" pitchFamily="49" charset="0"/>
              </a:rPr>
              <a:t> {</a:t>
            </a:r>
          </a:p>
          <a:p>
            <a:br>
              <a:rPr lang="en" altLang="ja-JP" dirty="0">
                <a:solidFill>
                  <a:srgbClr val="000000"/>
                </a:solidFill>
                <a:latin typeface="Menlo" panose="020B0609030804020204" pitchFamily="49" charset="0"/>
              </a:rPr>
            </a:br>
            <a:r>
              <a:rPr lang="en" altLang="ja-JP" dirty="0">
                <a:solidFill>
                  <a:srgbClr val="000000"/>
                </a:solidFill>
                <a:latin typeface="Menlo" panose="020B0609030804020204" pitchFamily="49" charset="0"/>
              </a:rPr>
              <a:t>    </a:t>
            </a:r>
            <a:r>
              <a:rPr lang="en" altLang="ja-JP" dirty="0">
                <a:solidFill>
                  <a:srgbClr val="0000FF"/>
                </a:solidFill>
                <a:latin typeface="Menlo" panose="020B0609030804020204" pitchFamily="49" charset="0"/>
              </a:rPr>
              <a:t>public</a:t>
            </a:r>
            <a:r>
              <a:rPr lang="en" altLang="ja-JP" dirty="0">
                <a:solidFill>
                  <a:srgbClr val="000000"/>
                </a:solidFill>
                <a:latin typeface="Menlo" panose="020B0609030804020204" pitchFamily="49" charset="0"/>
              </a:rPr>
              <a:t> </a:t>
            </a:r>
            <a:r>
              <a:rPr lang="en" altLang="ja-JP" dirty="0">
                <a:solidFill>
                  <a:srgbClr val="267F99"/>
                </a:solidFill>
                <a:latin typeface="Menlo" panose="020B0609030804020204" pitchFamily="49" charset="0"/>
              </a:rPr>
              <a:t>String</a:t>
            </a:r>
            <a:r>
              <a:rPr lang="en" altLang="ja-JP" dirty="0">
                <a:solidFill>
                  <a:srgbClr val="000000"/>
                </a:solidFill>
                <a:latin typeface="Menlo" panose="020B0609030804020204" pitchFamily="49" charset="0"/>
              </a:rPr>
              <a:t> </a:t>
            </a:r>
            <a:r>
              <a:rPr lang="en" altLang="ja-JP" dirty="0" err="1">
                <a:solidFill>
                  <a:srgbClr val="795E26"/>
                </a:solidFill>
                <a:latin typeface="Menlo" panose="020B0609030804020204" pitchFamily="49" charset="0"/>
              </a:rPr>
              <a:t>returnResult</a:t>
            </a:r>
            <a:r>
              <a:rPr lang="en" altLang="ja-JP" dirty="0">
                <a:solidFill>
                  <a:srgbClr val="000000"/>
                </a:solidFill>
                <a:latin typeface="Menlo" panose="020B0609030804020204" pitchFamily="49" charset="0"/>
              </a:rPr>
              <a:t>(</a:t>
            </a:r>
            <a:r>
              <a:rPr lang="en" altLang="ja-JP" dirty="0" err="1">
                <a:solidFill>
                  <a:srgbClr val="267F99"/>
                </a:solidFill>
                <a:latin typeface="Menlo" panose="020B0609030804020204" pitchFamily="49" charset="0"/>
              </a:rPr>
              <a:t>int</a:t>
            </a:r>
            <a:r>
              <a:rPr lang="en" altLang="ja-JP" dirty="0">
                <a:solidFill>
                  <a:srgbClr val="000000"/>
                </a:solidFill>
                <a:latin typeface="Menlo" panose="020B0609030804020204" pitchFamily="49" charset="0"/>
              </a:rPr>
              <a:t> </a:t>
            </a:r>
            <a:r>
              <a:rPr lang="en" altLang="ja-JP" dirty="0">
                <a:solidFill>
                  <a:srgbClr val="001080"/>
                </a:solidFill>
                <a:latin typeface="Menlo" panose="020B0609030804020204" pitchFamily="49" charset="0"/>
              </a:rPr>
              <a:t>score1</a:t>
            </a:r>
            <a:r>
              <a:rPr lang="en" altLang="ja-JP" dirty="0">
                <a:solidFill>
                  <a:srgbClr val="000000"/>
                </a:solidFill>
                <a:latin typeface="Menlo" panose="020B0609030804020204" pitchFamily="49" charset="0"/>
              </a:rPr>
              <a:t>, </a:t>
            </a:r>
            <a:r>
              <a:rPr lang="en" altLang="ja-JP" dirty="0" err="1">
                <a:solidFill>
                  <a:srgbClr val="267F99"/>
                </a:solidFill>
                <a:latin typeface="Menlo" panose="020B0609030804020204" pitchFamily="49" charset="0"/>
              </a:rPr>
              <a:t>int</a:t>
            </a:r>
            <a:r>
              <a:rPr lang="en" altLang="ja-JP" dirty="0">
                <a:solidFill>
                  <a:srgbClr val="000000"/>
                </a:solidFill>
                <a:latin typeface="Menlo" panose="020B0609030804020204" pitchFamily="49" charset="0"/>
              </a:rPr>
              <a:t> </a:t>
            </a:r>
            <a:r>
              <a:rPr lang="en" altLang="ja-JP" dirty="0">
                <a:solidFill>
                  <a:srgbClr val="001080"/>
                </a:solidFill>
                <a:latin typeface="Menlo" panose="020B0609030804020204" pitchFamily="49" charset="0"/>
              </a:rPr>
              <a:t>score2</a:t>
            </a:r>
            <a:r>
              <a:rPr lang="en" altLang="ja-JP" dirty="0">
                <a:solidFill>
                  <a:srgbClr val="000000"/>
                </a:solidFill>
                <a:latin typeface="Menlo" panose="020B0609030804020204" pitchFamily="49" charset="0"/>
              </a:rPr>
              <a:t>){</a:t>
            </a:r>
          </a:p>
          <a:p>
            <a:r>
              <a:rPr lang="en" altLang="ja-JP" dirty="0">
                <a:solidFill>
                  <a:srgbClr val="AF00DB"/>
                </a:solidFill>
                <a:latin typeface="Menlo" panose="020B0609030804020204" pitchFamily="49" charset="0"/>
              </a:rPr>
              <a:t>        if</a:t>
            </a:r>
            <a:r>
              <a:rPr lang="en" altLang="ja-JP" dirty="0">
                <a:solidFill>
                  <a:srgbClr val="000000"/>
                </a:solidFill>
                <a:latin typeface="Menlo" panose="020B0609030804020204" pitchFamily="49" charset="0"/>
              </a:rPr>
              <a:t>(( score1 &lt; </a:t>
            </a:r>
            <a:r>
              <a:rPr lang="en" altLang="ja-JP" dirty="0">
                <a:solidFill>
                  <a:srgbClr val="09885A"/>
                </a:solidFill>
                <a:latin typeface="Menlo" panose="020B0609030804020204" pitchFamily="49" charset="0"/>
              </a:rPr>
              <a:t>0</a:t>
            </a:r>
            <a:r>
              <a:rPr lang="en" altLang="ja-JP" dirty="0">
                <a:solidFill>
                  <a:srgbClr val="000000"/>
                </a:solidFill>
                <a:latin typeface="Menlo" panose="020B0609030804020204" pitchFamily="49" charset="0"/>
              </a:rPr>
              <a:t> || score2 &lt; </a:t>
            </a:r>
            <a:r>
              <a:rPr lang="en" altLang="ja-JP" dirty="0">
                <a:solidFill>
                  <a:srgbClr val="09885A"/>
                </a:solidFill>
                <a:latin typeface="Menlo" panose="020B0609030804020204" pitchFamily="49" charset="0"/>
              </a:rPr>
              <a:t>0</a:t>
            </a:r>
            <a:r>
              <a:rPr lang="en" altLang="ja-JP" dirty="0">
                <a:solidFill>
                  <a:srgbClr val="000000"/>
                </a:solidFill>
                <a:latin typeface="Menlo" panose="020B0609030804020204" pitchFamily="49" charset="0"/>
              </a:rPr>
              <a:t> ) || ( score1 &gt; </a:t>
            </a:r>
            <a:r>
              <a:rPr lang="en" altLang="ja-JP" dirty="0">
                <a:solidFill>
                  <a:srgbClr val="09885A"/>
                </a:solidFill>
                <a:latin typeface="Menlo" panose="020B0609030804020204" pitchFamily="49" charset="0"/>
              </a:rPr>
              <a:t>100</a:t>
            </a:r>
            <a:r>
              <a:rPr lang="en" altLang="ja-JP" dirty="0">
                <a:solidFill>
                  <a:srgbClr val="000000"/>
                </a:solidFill>
                <a:latin typeface="Menlo" panose="020B0609030804020204" pitchFamily="49" charset="0"/>
              </a:rPr>
              <a:t> || score2 &gt; </a:t>
            </a:r>
            <a:r>
              <a:rPr lang="en" altLang="ja-JP" dirty="0">
                <a:solidFill>
                  <a:srgbClr val="09885A"/>
                </a:solidFill>
                <a:latin typeface="Menlo" panose="020B0609030804020204" pitchFamily="49" charset="0"/>
              </a:rPr>
              <a:t>100</a:t>
            </a:r>
            <a:r>
              <a:rPr lang="en" altLang="ja-JP" dirty="0">
                <a:solidFill>
                  <a:srgbClr val="000000"/>
                </a:solidFill>
                <a:latin typeface="Menlo" panose="020B0609030804020204" pitchFamily="49" charset="0"/>
              </a:rPr>
              <a:t> )) {</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a:solidFill>
                  <a:srgbClr val="A31515"/>
                </a:solidFill>
                <a:latin typeface="Menlo" panose="020B0609030804020204" pitchFamily="49" charset="0"/>
              </a:rPr>
              <a:t>"Invalid Input"</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else</a:t>
            </a:r>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if</a:t>
            </a:r>
            <a:r>
              <a:rPr lang="en" altLang="ja-JP" dirty="0">
                <a:solidFill>
                  <a:srgbClr val="000000"/>
                </a:solidFill>
                <a:latin typeface="Menlo" panose="020B0609030804020204" pitchFamily="49" charset="0"/>
              </a:rPr>
              <a:t>( score1 == </a:t>
            </a:r>
            <a:r>
              <a:rPr lang="en" altLang="ja-JP" dirty="0">
                <a:solidFill>
                  <a:srgbClr val="09885A"/>
                </a:solidFill>
                <a:latin typeface="Menlo" panose="020B0609030804020204" pitchFamily="49" charset="0"/>
              </a:rPr>
              <a:t>0</a:t>
            </a:r>
            <a:r>
              <a:rPr lang="en" altLang="ja-JP" dirty="0">
                <a:solidFill>
                  <a:srgbClr val="000000"/>
                </a:solidFill>
                <a:latin typeface="Menlo" panose="020B0609030804020204" pitchFamily="49" charset="0"/>
              </a:rPr>
              <a:t> || score2 == </a:t>
            </a:r>
            <a:r>
              <a:rPr lang="en" altLang="ja-JP" dirty="0">
                <a:solidFill>
                  <a:srgbClr val="09885A"/>
                </a:solidFill>
                <a:latin typeface="Menlo" panose="020B0609030804020204" pitchFamily="49" charset="0"/>
              </a:rPr>
              <a:t>0</a:t>
            </a:r>
            <a:r>
              <a:rPr lang="en" altLang="ja-JP" dirty="0">
                <a:solidFill>
                  <a:srgbClr val="000000"/>
                </a:solidFill>
                <a:latin typeface="Menlo" panose="020B0609030804020204" pitchFamily="49" charset="0"/>
              </a:rPr>
              <a:t> ){</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a:solidFill>
                  <a:srgbClr val="A31515"/>
                </a:solidFill>
                <a:latin typeface="Menlo" panose="020B0609030804020204" pitchFamily="49" charset="0"/>
              </a:rPr>
              <a:t>"failure"</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else</a:t>
            </a:r>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if</a:t>
            </a:r>
            <a:r>
              <a:rPr lang="en" altLang="ja-JP" dirty="0">
                <a:solidFill>
                  <a:srgbClr val="000000"/>
                </a:solidFill>
                <a:latin typeface="Menlo" panose="020B0609030804020204" pitchFamily="49" charset="0"/>
              </a:rPr>
              <a:t>( score1 &gt;= </a:t>
            </a:r>
            <a:r>
              <a:rPr lang="en" altLang="ja-JP" dirty="0">
                <a:solidFill>
                  <a:srgbClr val="09885A"/>
                </a:solidFill>
                <a:latin typeface="Menlo" panose="020B0609030804020204" pitchFamily="49" charset="0"/>
              </a:rPr>
              <a:t>60</a:t>
            </a:r>
            <a:r>
              <a:rPr lang="en" altLang="ja-JP" dirty="0">
                <a:solidFill>
                  <a:srgbClr val="000000"/>
                </a:solidFill>
                <a:latin typeface="Menlo" panose="020B0609030804020204" pitchFamily="49" charset="0"/>
              </a:rPr>
              <a:t> &amp;&amp; score2 &gt;= </a:t>
            </a:r>
            <a:r>
              <a:rPr lang="en" altLang="ja-JP" dirty="0">
                <a:solidFill>
                  <a:srgbClr val="09885A"/>
                </a:solidFill>
                <a:latin typeface="Menlo" panose="020B0609030804020204" pitchFamily="49" charset="0"/>
              </a:rPr>
              <a:t>60</a:t>
            </a:r>
            <a:r>
              <a:rPr lang="en" altLang="ja-JP" dirty="0">
                <a:solidFill>
                  <a:srgbClr val="000000"/>
                </a:solidFill>
                <a:latin typeface="Menlo" panose="020B0609030804020204" pitchFamily="49" charset="0"/>
              </a:rPr>
              <a:t> ){</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a:solidFill>
                  <a:srgbClr val="A31515"/>
                </a:solidFill>
                <a:latin typeface="Menlo" panose="020B0609030804020204" pitchFamily="49" charset="0"/>
              </a:rPr>
              <a:t>"pass"</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else</a:t>
            </a:r>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if</a:t>
            </a:r>
            <a:r>
              <a:rPr lang="en" altLang="ja-JP" dirty="0">
                <a:solidFill>
                  <a:srgbClr val="000000"/>
                </a:solidFill>
                <a:latin typeface="Menlo" panose="020B0609030804020204" pitchFamily="49" charset="0"/>
              </a:rPr>
              <a:t>( ( score1 + score2 ) &gt;= </a:t>
            </a:r>
            <a:r>
              <a:rPr lang="en" altLang="ja-JP" dirty="0">
                <a:solidFill>
                  <a:srgbClr val="09885A"/>
                </a:solidFill>
                <a:latin typeface="Menlo" panose="020B0609030804020204" pitchFamily="49" charset="0"/>
              </a:rPr>
              <a:t>130</a:t>
            </a:r>
            <a:r>
              <a:rPr lang="en" altLang="ja-JP" dirty="0">
                <a:solidFill>
                  <a:srgbClr val="000000"/>
                </a:solidFill>
                <a:latin typeface="Menlo" panose="020B0609030804020204" pitchFamily="49" charset="0"/>
              </a:rPr>
              <a:t> ) {</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a:solidFill>
                  <a:srgbClr val="A31515"/>
                </a:solidFill>
                <a:latin typeface="Menlo" panose="020B0609030804020204" pitchFamily="49" charset="0"/>
              </a:rPr>
              <a:t>"pass"</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else</a:t>
            </a:r>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if</a:t>
            </a:r>
            <a:r>
              <a:rPr lang="en" altLang="ja-JP" dirty="0">
                <a:solidFill>
                  <a:srgbClr val="000000"/>
                </a:solidFill>
                <a:latin typeface="Menlo" panose="020B0609030804020204" pitchFamily="49" charset="0"/>
              </a:rPr>
              <a:t>( ( score1 + score2 ) &gt;= </a:t>
            </a:r>
            <a:r>
              <a:rPr lang="en" altLang="ja-JP" dirty="0">
                <a:solidFill>
                  <a:srgbClr val="09885A"/>
                </a:solidFill>
                <a:latin typeface="Menlo" panose="020B0609030804020204" pitchFamily="49" charset="0"/>
              </a:rPr>
              <a:t>100</a:t>
            </a:r>
            <a:r>
              <a:rPr lang="en" altLang="ja-JP" dirty="0">
                <a:solidFill>
                  <a:srgbClr val="000000"/>
                </a:solidFill>
                <a:latin typeface="Menlo" panose="020B0609030804020204" pitchFamily="49" charset="0"/>
              </a:rPr>
              <a:t> &amp;&amp; ( score1 &gt;= </a:t>
            </a:r>
            <a:r>
              <a:rPr lang="en" altLang="ja-JP" dirty="0">
                <a:solidFill>
                  <a:srgbClr val="09885A"/>
                </a:solidFill>
                <a:latin typeface="Menlo" panose="020B0609030804020204" pitchFamily="49" charset="0"/>
              </a:rPr>
              <a:t>90</a:t>
            </a:r>
            <a:r>
              <a:rPr lang="en" altLang="ja-JP" dirty="0">
                <a:solidFill>
                  <a:srgbClr val="000000"/>
                </a:solidFill>
                <a:latin typeface="Menlo" panose="020B0609030804020204" pitchFamily="49" charset="0"/>
              </a:rPr>
              <a:t> || score2 &gt;= </a:t>
            </a:r>
            <a:r>
              <a:rPr lang="en" altLang="ja-JP" dirty="0">
                <a:solidFill>
                  <a:srgbClr val="09885A"/>
                </a:solidFill>
                <a:latin typeface="Menlo" panose="020B0609030804020204" pitchFamily="49" charset="0"/>
              </a:rPr>
              <a:t>90</a:t>
            </a:r>
            <a:r>
              <a:rPr lang="en" altLang="ja-JP" dirty="0">
                <a:solidFill>
                  <a:srgbClr val="000000"/>
                </a:solidFill>
                <a:latin typeface="Menlo" panose="020B0609030804020204" pitchFamily="49" charset="0"/>
              </a:rPr>
              <a:t> ) ) {</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a:solidFill>
                  <a:srgbClr val="A31515"/>
                </a:solidFill>
                <a:latin typeface="Menlo" panose="020B0609030804020204" pitchFamily="49" charset="0"/>
              </a:rPr>
              <a:t>"pass"</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r>
              <a:rPr lang="en" altLang="ja-JP" dirty="0">
                <a:solidFill>
                  <a:srgbClr val="AF00DB"/>
                </a:solidFill>
                <a:latin typeface="Menlo" panose="020B0609030804020204" pitchFamily="49" charset="0"/>
              </a:rPr>
              <a:t>else</a:t>
            </a:r>
            <a:r>
              <a:rPr lang="en" altLang="ja-JP" dirty="0">
                <a:solidFill>
                  <a:srgbClr val="000000"/>
                </a:solidFill>
                <a:latin typeface="Menlo" panose="020B0609030804020204" pitchFamily="49" charset="0"/>
              </a:rPr>
              <a:t> {</a:t>
            </a:r>
          </a:p>
          <a:p>
            <a:r>
              <a:rPr lang="en" altLang="ja-JP" dirty="0">
                <a:solidFill>
                  <a:srgbClr val="AF00DB"/>
                </a:solidFill>
                <a:latin typeface="Menlo" panose="020B0609030804020204" pitchFamily="49" charset="0"/>
              </a:rPr>
              <a:t>            return</a:t>
            </a:r>
            <a:r>
              <a:rPr lang="en" altLang="ja-JP" dirty="0">
                <a:solidFill>
                  <a:srgbClr val="000000"/>
                </a:solidFill>
                <a:latin typeface="Menlo" panose="020B0609030804020204" pitchFamily="49" charset="0"/>
              </a:rPr>
              <a:t> </a:t>
            </a:r>
            <a:r>
              <a:rPr lang="en" altLang="ja-JP" dirty="0">
                <a:solidFill>
                  <a:srgbClr val="A31515"/>
                </a:solidFill>
                <a:latin typeface="Menlo" panose="020B0609030804020204" pitchFamily="49" charset="0"/>
              </a:rPr>
              <a:t>"failure"</a:t>
            </a:r>
            <a:r>
              <a:rPr lang="en" altLang="ja-JP" dirty="0">
                <a:solidFill>
                  <a:srgbClr val="000000"/>
                </a:solidFill>
                <a:latin typeface="Menlo" panose="020B0609030804020204" pitchFamily="49" charset="0"/>
              </a:rPr>
              <a:t>;</a:t>
            </a:r>
          </a:p>
          <a:p>
            <a:r>
              <a:rPr lang="en" altLang="ja-JP" dirty="0">
                <a:solidFill>
                  <a:srgbClr val="000000"/>
                </a:solidFill>
                <a:latin typeface="Menlo" panose="020B0609030804020204" pitchFamily="49" charset="0"/>
              </a:rPr>
              <a:t>        }</a:t>
            </a:r>
          </a:p>
          <a:p>
            <a:r>
              <a:rPr lang="en" altLang="ja-JP" dirty="0">
                <a:solidFill>
                  <a:srgbClr val="000000"/>
                </a:solidFill>
                <a:latin typeface="Menlo" panose="020B0609030804020204" pitchFamily="49" charset="0"/>
              </a:rPr>
              <a:t>    }</a:t>
            </a:r>
          </a:p>
          <a:p>
            <a:endParaRPr lang="en" altLang="ja-JP" dirty="0">
              <a:solidFill>
                <a:srgbClr val="000000"/>
              </a:solidFill>
              <a:latin typeface="Menlo" panose="020B0609030804020204" pitchFamily="49" charset="0"/>
            </a:endParaRPr>
          </a:p>
          <a:p>
            <a:r>
              <a:rPr lang="en" altLang="ja-JP" dirty="0">
                <a:solidFill>
                  <a:srgbClr val="000000"/>
                </a:solidFill>
                <a:latin typeface="Menlo" panose="020B0609030804020204" pitchFamily="49" charset="0"/>
              </a:rPr>
              <a:t>}</a:t>
            </a:r>
            <a:endParaRPr lang="en" altLang="ja-JP"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82636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694222-782A-644A-B482-AA3D677B45D4}"/>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90381751-615A-374D-A088-2EBEB0FCE106}"/>
              </a:ext>
            </a:extLst>
          </p:cNvPr>
          <p:cNvSpPr>
            <a:spLocks noGrp="1"/>
          </p:cNvSpPr>
          <p:nvPr>
            <p:ph type="subTitle" idx="1"/>
          </p:nvPr>
        </p:nvSpPr>
        <p:spPr/>
        <p:txBody>
          <a:bodyPr/>
          <a:lstStyle/>
          <a:p>
            <a:endParaRPr kumimoji="1" lang="ja-JP" altLang="en-US"/>
          </a:p>
        </p:txBody>
      </p:sp>
      <p:pic>
        <p:nvPicPr>
          <p:cNvPr id="8" name="図 7">
            <a:extLst>
              <a:ext uri="{FF2B5EF4-FFF2-40B4-BE49-F238E27FC236}">
                <a16:creationId xmlns:a16="http://schemas.microsoft.com/office/drawing/2014/main" id="{4A80CE58-DDAB-524D-9BE3-0AB9DDA2173F}"/>
              </a:ext>
            </a:extLst>
          </p:cNvPr>
          <p:cNvPicPr>
            <a:picLocks noChangeAspect="1"/>
          </p:cNvPicPr>
          <p:nvPr/>
        </p:nvPicPr>
        <p:blipFill>
          <a:blip r:embed="rId2"/>
          <a:stretch>
            <a:fillRect/>
          </a:stretch>
        </p:blipFill>
        <p:spPr>
          <a:xfrm>
            <a:off x="1204112" y="-2810067"/>
            <a:ext cx="10437762" cy="14479971"/>
          </a:xfrm>
          <a:prstGeom prst="rect">
            <a:avLst/>
          </a:prstGeom>
        </p:spPr>
      </p:pic>
      <p:sp>
        <p:nvSpPr>
          <p:cNvPr id="11" name="右中かっこ 10">
            <a:extLst>
              <a:ext uri="{FF2B5EF4-FFF2-40B4-BE49-F238E27FC236}">
                <a16:creationId xmlns:a16="http://schemas.microsoft.com/office/drawing/2014/main" id="{DB6BDA3E-6CE3-6E49-B2EF-BC258FF4B846}"/>
              </a:ext>
            </a:extLst>
          </p:cNvPr>
          <p:cNvSpPr/>
          <p:nvPr/>
        </p:nvSpPr>
        <p:spPr>
          <a:xfrm>
            <a:off x="8274204" y="2148196"/>
            <a:ext cx="847493" cy="6772780"/>
          </a:xfrm>
          <a:prstGeom prst="rightBrace">
            <a:avLst>
              <a:gd name="adj1" fmla="val 54487"/>
              <a:gd name="adj2" fmla="val 3055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2029927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21720</TotalTime>
  <Words>828</Words>
  <Application>Microsoft Macintosh PowerPoint</Application>
  <PresentationFormat>ワイド画面</PresentationFormat>
  <Paragraphs>205</Paragraphs>
  <Slides>18</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18</vt:i4>
      </vt:variant>
    </vt:vector>
  </HeadingPairs>
  <TitlesOfParts>
    <vt:vector size="31" baseType="lpstr">
      <vt:lpstr>MS PGothic</vt:lpstr>
      <vt:lpstr>ＭＳ ゴシック</vt:lpstr>
      <vt:lpstr>Meiryo</vt:lpstr>
      <vt:lpstr>Meiryo</vt:lpstr>
      <vt:lpstr>游ゴシック</vt:lpstr>
      <vt:lpstr>游ゴシック Light</vt:lpstr>
      <vt:lpstr>Arial</vt:lpstr>
      <vt:lpstr>Calibri</vt:lpstr>
      <vt:lpstr>Consolas</vt:lpstr>
      <vt:lpstr>Helvetica</vt:lpstr>
      <vt:lpstr>Menlo</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テストコード推薦ツール</vt:lpstr>
      <vt:lpstr>PowerPoint プレゼンテーション</vt:lpstr>
      <vt:lpstr>RQ1:ツールの利用はカバレッジ(分岐網羅C1)に影響するか？</vt:lpstr>
      <vt:lpstr>PowerPoint プレゼンテーション</vt:lpstr>
      <vt:lpstr>RQ3:推薦ツールの利用はテストコードの品質にどのような影響があるか？</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14</cp:revision>
  <dcterms:created xsi:type="dcterms:W3CDTF">2020-01-04T10:21:36Z</dcterms:created>
  <dcterms:modified xsi:type="dcterms:W3CDTF">2020-01-19T12:22:10Z</dcterms:modified>
</cp:coreProperties>
</file>