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4" r:id="rId24"/>
    <p:sldId id="381" r:id="rId25"/>
    <p:sldId id="382" r:id="rId26"/>
    <p:sldId id="367" r:id="rId27"/>
    <p:sldId id="387" r:id="rId28"/>
    <p:sldId id="366" r:id="rId29"/>
    <p:sldId id="368" r:id="rId30"/>
    <p:sldId id="293" r:id="rId31"/>
    <p:sldId id="290" r:id="rId32"/>
    <p:sldId id="291" r:id="rId33"/>
    <p:sldId id="334" r:id="rId34"/>
    <p:sldId id="288" r:id="rId35"/>
    <p:sldId id="353" r:id="rId36"/>
    <p:sldId id="371" r:id="rId37"/>
    <p:sldId id="370" r:id="rId38"/>
    <p:sldId id="286" r:id="rId39"/>
    <p:sldId id="295" r:id="rId40"/>
    <p:sldId id="380" r:id="rId41"/>
    <p:sldId id="377" r:id="rId42"/>
    <p:sldId id="379" r:id="rId43"/>
    <p:sldId id="378" r:id="rId44"/>
    <p:sldId id="383" r:id="rId45"/>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4" autoAdjust="0"/>
    <p:restoredTop sz="28383" autoAdjust="0"/>
  </p:normalViewPr>
  <p:slideViewPr>
    <p:cSldViewPr snapToGrid="0">
      <p:cViewPr>
        <p:scale>
          <a:sx n="75" d="100"/>
          <a:sy n="75" d="100"/>
        </p:scale>
        <p:origin x="975" y="92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43</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15" name="角丸四角形 14"/>
          <p:cNvSpPr/>
          <p:nvPr/>
        </p:nvSpPr>
        <p:spPr>
          <a:xfrm>
            <a:off x="1498510" y="4546600"/>
            <a:ext cx="9269604"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2860720" y="2747303"/>
            <a:ext cx="6217726" cy="286232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dirty="0" smtClean="0">
                <a:latin typeface="Consolas" panose="020B0609020204030204" pitchFamily="49" charset="0"/>
              </a:rPr>
              <a:t>public void test8 throws </a:t>
            </a:r>
            <a:r>
              <a:rPr lang="en-US" altLang="ja-JP" dirty="0" err="1" smtClean="0">
                <a:latin typeface="Consolas" panose="020B0609020204030204" pitchFamily="49" charset="0"/>
              </a:rPr>
              <a:t>Throwable</a:t>
            </a:r>
            <a:r>
              <a:rPr lang="en-US" altLang="ja-JP" dirty="0" smtClean="0">
                <a:latin typeface="Consolas" panose="020B0609020204030204" pitchFamily="49" charset="0"/>
              </a:rPr>
              <a:t>  {</a:t>
            </a:r>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 document0 = new Document(””, ””);</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(document0);</a:t>
            </a:r>
            <a:endParaRPr lang="en-US" altLang="ja-JP" dirty="0" smtClean="0">
              <a:latin typeface="Consolas" panose="020B0609020204030204" pitchFamily="49" charset="0"/>
            </a:endParaRPr>
          </a:p>
          <a:p>
            <a:endParaRPr lang="en-US" altLang="ja-JP" dirty="0" smtClean="0">
              <a:latin typeface="Consolas" panose="020B0609020204030204" pitchFamily="49" charset="0"/>
            </a:endParaRPr>
          </a:p>
          <a:p>
            <a:r>
              <a:rPr lang="ja-JP" altLang="en-US" dirty="0" smtClean="0">
                <a:latin typeface="Consolas" panose="020B0609020204030204" pitchFamily="49" charset="0"/>
              </a:rPr>
              <a:t>    </a:t>
            </a:r>
            <a:r>
              <a:rPr lang="en-US" altLang="ja-JP" dirty="0" smtClean="0">
                <a:latin typeface="Consolas" panose="020B0609020204030204" pitchFamily="49" charset="0"/>
              </a:rPr>
              <a:t>document0.procText.add((Character) ’s’);</a:t>
            </a:r>
          </a:p>
          <a:p>
            <a:r>
              <a:rPr lang="en-US" altLang="ja-JP" dirty="0">
                <a:latin typeface="Consolas" panose="020B0609020204030204" pitchFamily="49" charset="0"/>
              </a:rPr>
              <a:t> </a:t>
            </a:r>
            <a:r>
              <a:rPr lang="en-US" altLang="ja-JP" dirty="0" smtClean="0">
                <a:latin typeface="Consolas" panose="020B0609020204030204" pitchFamily="49" charset="0"/>
              </a:rPr>
              <a:t>   String string0 =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assertEquals</a:t>
            </a:r>
            <a:r>
              <a:rPr lang="en-US" altLang="ja-JP" dirty="0" smtClean="0">
                <a:latin typeface="Consolas" panose="020B0609020204030204" pitchFamily="49" charset="0"/>
              </a:rPr>
              <a:t>(”s”, document0.stringify());</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assertNotNull</a:t>
            </a:r>
            <a:r>
              <a:rPr lang="en-US" altLang="ja-JP" dirty="0" smtClean="0">
                <a:latin typeface="Consolas" panose="020B0609020204030204" pitchFamily="49" charset="0"/>
              </a:rPr>
              <a:t>(string0);</a:t>
            </a:r>
          </a:p>
          <a:p>
            <a:r>
              <a:rPr lang="en-US" altLang="ja-JP" dirty="0">
                <a:latin typeface="Consolas" panose="020B0609020204030204" pitchFamily="49" charset="0"/>
              </a:rPr>
              <a:t> </a:t>
            </a:r>
            <a:r>
              <a:rPr lang="en-US" altLang="ja-JP" dirty="0" smtClean="0">
                <a:latin typeface="Consolas" panose="020B0609020204030204" pitchFamily="49" charset="0"/>
              </a:rPr>
              <a:t>   </a:t>
            </a:r>
            <a:r>
              <a:rPr lang="en-US" altLang="ja-JP" dirty="0" err="1" smtClean="0">
                <a:latin typeface="Consolas" panose="020B0609020204030204" pitchFamily="49" charset="0"/>
              </a:rPr>
              <a:t>assertEquals</a:t>
            </a:r>
            <a:r>
              <a:rPr lang="en-US" altLang="ja-JP" dirty="0" smtClean="0">
                <a:latin typeface="Consolas" panose="020B0609020204030204" pitchFamily="49" charset="0"/>
              </a:rPr>
              <a:t>(”s”, string0);</a:t>
            </a:r>
          </a:p>
          <a:p>
            <a:r>
              <a:rPr lang="en-US" altLang="ja-JP" dirty="0" smtClean="0">
                <a:latin typeface="Consolas" panose="020B0609020204030204" pitchFamily="49" charset="0"/>
              </a:rPr>
              <a:t>}</a:t>
            </a:r>
            <a:endParaRPr lang="en-US" altLang="ja-JP"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045669" y="1995447"/>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418827" y="2014696"/>
            <a:ext cx="2556013" cy="652249"/>
          </a:xfrm>
          <a:prstGeom prst="wedgeRoundRectCallout">
            <a:avLst>
              <a:gd name="adj1" fmla="val 80634"/>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359266" y="4464563"/>
            <a:ext cx="5346583" cy="882137"/>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8144271" y="5180572"/>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2714" y="1902901"/>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727" y="1883652"/>
            <a:ext cx="445604" cy="445604"/>
          </a:xfrm>
          <a:prstGeom prst="rect">
            <a:avLst/>
          </a:prstGeom>
        </p:spPr>
      </p:pic>
      <p:sp>
        <p:nvSpPr>
          <p:cNvPr id="11" name="正方形/長方形 10"/>
          <p:cNvSpPr/>
          <p:nvPr/>
        </p:nvSpPr>
        <p:spPr>
          <a:xfrm>
            <a:off x="7866282" y="5162941"/>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052" y="5102260"/>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7" name="正方形/長方形 6"/>
          <p:cNvSpPr/>
          <p:nvPr/>
        </p:nvSpPr>
        <p:spPr>
          <a:xfrm>
            <a:off x="838200" y="3363915"/>
            <a:ext cx="8316685" cy="2893100"/>
          </a:xfrm>
          <a:prstGeom prst="rect">
            <a:avLst/>
          </a:prstGeom>
          <a:solidFill>
            <a:schemeClr val="accent2">
              <a:lumMod val="20000"/>
              <a:lumOff val="80000"/>
            </a:schemeClr>
          </a:solidFill>
        </p:spPr>
        <p:txBody>
          <a:bodyPr wrap="square">
            <a:spAutoFit/>
          </a:bodyPr>
          <a:lstStyle/>
          <a:p>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MediumTest</a:t>
            </a:r>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public void </a:t>
            </a:r>
            <a:r>
              <a:rPr lang="en-US" altLang="ja-JP" sz="1400" dirty="0" err="1" smtClean="0">
                <a:latin typeface="Consolas" panose="020B0609020204030204" pitchFamily="49" charset="0"/>
              </a:rPr>
              <a:t>testCloneNonBareRepoFromLocalTestServer</a:t>
            </a:r>
            <a:r>
              <a:rPr lang="en-US" altLang="ja-JP" sz="1400" dirty="0" smtClean="0">
                <a:latin typeface="Consolas" panose="020B0609020204030204" pitchFamily="49" charset="0"/>
              </a:rPr>
              <a:t>() throws Exception {</a:t>
            </a:r>
          </a:p>
          <a:p>
            <a:r>
              <a:rPr lang="en-US" altLang="ja-JP" sz="1400" dirty="0" smtClean="0">
                <a:latin typeface="Consolas" panose="020B0609020204030204" pitchFamily="49" charset="0"/>
              </a:rPr>
              <a:t>    Clone </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 = new Clone(false, </a:t>
            </a:r>
            <a:r>
              <a:rPr lang="en-US" altLang="ja-JP" sz="1400" dirty="0" err="1" smtClean="0">
                <a:latin typeface="Consolas" panose="020B0609020204030204" pitchFamily="49" charset="0"/>
              </a:rPr>
              <a:t>integrationGitServerURIFor</a:t>
            </a:r>
            <a:r>
              <a:rPr lang="en-US" altLang="ja-JP" sz="1400" dirty="0" smtClean="0">
                <a:latin typeface="Consolas" panose="020B0609020204030204" pitchFamily="49" charset="0"/>
              </a:rPr>
              <a:t>("small-</a:t>
            </a:r>
            <a:r>
              <a:rPr lang="en-US" altLang="ja-JP" sz="1400" dirty="0" err="1" smtClean="0">
                <a:latin typeface="Consolas" panose="020B0609020204030204" pitchFamily="49" charset="0"/>
              </a:rPr>
              <a:t>repo.early.git</a:t>
            </a:r>
            <a:r>
              <a:rPr lang="en-US" altLang="ja-JP" sz="1400" dirty="0" smtClean="0">
                <a:latin typeface="Consolas" panose="020B0609020204030204" pitchFamily="49" charset="0"/>
              </a:rPr>
              <a:t>"), helper().</a:t>
            </a:r>
            <a:r>
              <a:rPr lang="en-US" altLang="ja-JP" sz="1400" dirty="0" err="1" smtClean="0">
                <a:latin typeface="Consolas" panose="020B0609020204030204" pitchFamily="49" charset="0"/>
              </a:rPr>
              <a:t>newFolder</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Repository repo = </a:t>
            </a:r>
            <a:r>
              <a:rPr lang="en-US" altLang="ja-JP" sz="1400" dirty="0" err="1" smtClean="0">
                <a:latin typeface="Consolas" panose="020B0609020204030204" pitchFamily="49" charset="0"/>
              </a:rPr>
              <a:t>executeAndWaitFor</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cloneOp</a:t>
            </a:r>
            <a:r>
              <a:rPr lang="en-US" altLang="ja-JP" sz="1400" dirty="0" smtClean="0">
                <a:latin typeface="Consolas" panose="020B0609020204030204" pitchFamily="49" charset="0"/>
              </a:rPr>
              <a:t>);</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(repo, </a:t>
            </a:r>
            <a:r>
              <a:rPr lang="en-US" altLang="ja-JP" sz="1400" dirty="0" err="1" smtClean="0">
                <a:latin typeface="Consolas" panose="020B0609020204030204" pitchFamily="49" charset="0"/>
              </a:rPr>
              <a:t>hasGitObject</a:t>
            </a:r>
            <a:r>
              <a:rPr lang="en-US" altLang="ja-JP" sz="1400" dirty="0" smtClean="0">
                <a:latin typeface="Consolas" panose="020B0609020204030204" pitchFamily="49" charset="0"/>
              </a:rPr>
              <a:t>("ba1f63e4430bff267d112b1e8afc1d6294db0ccc"));</a:t>
            </a:r>
          </a:p>
          <a:p>
            <a:endParaRPr lang="en-US" altLang="ja-JP" sz="1400" dirty="0" smtClean="0">
              <a:latin typeface="Consolas" panose="020B0609020204030204" pitchFamily="49" charset="0"/>
            </a:endParaRPr>
          </a:p>
          <a:p>
            <a:r>
              <a:rPr lang="en-US" altLang="ja-JP" sz="1400" dirty="0" smtClean="0">
                <a:latin typeface="Consolas" panose="020B0609020204030204" pitchFamily="49" charset="0"/>
              </a:rPr>
              <a:t>    File </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 new File(</a:t>
            </a:r>
            <a:r>
              <a:rPr lang="en-US" altLang="ja-JP" sz="1400" dirty="0" err="1" smtClean="0">
                <a:latin typeface="Consolas" panose="020B0609020204030204" pitchFamily="49" charset="0"/>
              </a:rPr>
              <a:t>repo.getWorkTree</a:t>
            </a:r>
            <a:r>
              <a:rPr lang="en-US" altLang="ja-JP" sz="1400" dirty="0" smtClean="0">
                <a:latin typeface="Consolas" panose="020B0609020204030204" pitchFamily="49" charset="0"/>
              </a:rPr>
              <a:t>(), "README");</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exists());</a:t>
            </a:r>
          </a:p>
          <a:p>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assertThat</a:t>
            </a:r>
            <a:r>
              <a:rPr lang="en-US" altLang="ja-JP" sz="1400" dirty="0" smtClean="0">
                <a:latin typeface="Consolas" panose="020B0609020204030204" pitchFamily="49" charset="0"/>
              </a:rPr>
              <a:t>(</a:t>
            </a:r>
            <a:r>
              <a:rPr lang="en-US" altLang="ja-JP" sz="1400" dirty="0" err="1" smtClean="0">
                <a:latin typeface="Consolas" panose="020B0609020204030204" pitchFamily="49" charset="0"/>
              </a:rPr>
              <a:t>readmeFile</a:t>
            </a:r>
            <a:r>
              <a:rPr lang="en-US" altLang="ja-JP" sz="1400" dirty="0" smtClean="0">
                <a:latin typeface="Consolas" panose="020B0609020204030204" pitchFamily="49" charset="0"/>
              </a:rPr>
              <a:t>, </a:t>
            </a:r>
            <a:r>
              <a:rPr lang="en-US" altLang="ja-JP" sz="1400" dirty="0" err="1" smtClean="0">
                <a:latin typeface="Consolas" panose="020B0609020204030204" pitchFamily="49" charset="0"/>
              </a:rPr>
              <a:t>ofLength</a:t>
            </a:r>
            <a:r>
              <a:rPr lang="en-US" altLang="ja-JP" sz="1400" dirty="0" smtClean="0">
                <a:latin typeface="Consolas" panose="020B0609020204030204" pitchFamily="49" charset="0"/>
              </a:rPr>
              <a:t>(12));</a:t>
            </a:r>
          </a:p>
          <a:p>
            <a:r>
              <a:rPr lang="en-US" altLang="ja-JP" sz="1400" dirty="0" smtClean="0">
                <a:latin typeface="Consolas" panose="020B0609020204030204" pitchFamily="49" charset="0"/>
              </a:rPr>
              <a:t>}</a:t>
            </a:r>
            <a:endParaRPr lang="ja-JP" altLang="en-US" sz="1400" dirty="0">
              <a:latin typeface="Consolas" panose="020B0609020204030204" pitchFamily="49" charset="0"/>
            </a:endParaRPr>
          </a:p>
        </p:txBody>
      </p:sp>
      <p:sp>
        <p:nvSpPr>
          <p:cNvPr id="12" name="正方形/長方形 11"/>
          <p:cNvSpPr/>
          <p:nvPr/>
        </p:nvSpPr>
        <p:spPr>
          <a:xfrm>
            <a:off x="1270001" y="4905829"/>
            <a:ext cx="7561942" cy="112485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162800" y="4235449"/>
            <a:ext cx="4495800" cy="575015"/>
          </a:xfrm>
          <a:prstGeom prst="wedgeRectCallout">
            <a:avLst>
              <a:gd name="adj1" fmla="val -54081"/>
              <a:gd name="adj2" fmla="val 13524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複数の</a:t>
            </a:r>
            <a:r>
              <a:rPr lang="en-US" altLang="ja-JP" sz="2800" dirty="0" smtClean="0">
                <a:latin typeface="メイリオ" panose="020B0604030504040204" pitchFamily="50" charset="-128"/>
                <a:ea typeface="メイリオ" panose="020B0604030504040204" pitchFamily="50" charset="-128"/>
              </a:rPr>
              <a:t>assert</a:t>
            </a:r>
            <a:r>
              <a:rPr lang="ja-JP" altLang="en-US" sz="2800" dirty="0" smtClean="0">
                <a:latin typeface="メイリオ" panose="020B0604030504040204" pitchFamily="50" charset="-128"/>
                <a:ea typeface="メイリオ" panose="020B0604030504040204" pitchFamily="50" charset="-128"/>
              </a:rPr>
              <a:t>文が存在する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288075"/>
            <a:ext cx="10382250" cy="1317625"/>
          </a:xfrm>
        </p:spPr>
        <p:txBody>
          <a:bodyPr/>
          <a:lstStyle/>
          <a:p>
            <a:r>
              <a:rPr lang="ja-JP" altLang="en-US" dirty="0"/>
              <a:t>テストメソッド内に複数の制御文が含まれている</a:t>
            </a:r>
            <a:endParaRPr lang="en-US" altLang="ja-JP" dirty="0"/>
          </a:p>
          <a:p>
            <a:pPr lvl="1"/>
            <a:r>
              <a:rPr lang="ja-JP" altLang="en-US" dirty="0"/>
              <a:t>テストの成功・失敗は制御フロー内にある</a:t>
            </a:r>
            <a:r>
              <a:rPr lang="en-US" altLang="ja-JP" dirty="0"/>
              <a:t>assert</a:t>
            </a:r>
            <a:r>
              <a:rPr lang="ja-JP" altLang="en-US" dirty="0"/>
              <a:t>文に基づく</a:t>
            </a:r>
            <a:r>
              <a:rPr lang="ja-JP" altLang="en-US" dirty="0" smtClean="0"/>
              <a:t>ため結果を予測</a:t>
            </a:r>
            <a:r>
              <a:rPr lang="ja-JP" altLang="en-US" dirty="0"/>
              <a:t>できない</a:t>
            </a:r>
          </a:p>
          <a:p>
            <a:endParaRPr kumimoji="1" lang="ja-JP" altLang="en-US" dirty="0"/>
          </a:p>
        </p:txBody>
      </p:sp>
      <p:sp>
        <p:nvSpPr>
          <p:cNvPr id="3" name="タイトル 2"/>
          <p:cNvSpPr>
            <a:spLocks noGrp="1"/>
          </p:cNvSpPr>
          <p:nvPr>
            <p:ph type="title"/>
          </p:nvPr>
        </p:nvSpPr>
        <p:spPr/>
        <p:txBody>
          <a:bodyPr/>
          <a:lstStyle/>
          <a:p>
            <a:r>
              <a:rPr lang="en-US" altLang="ja-JP" i="1" dirty="0"/>
              <a:t>Conditional Test </a:t>
            </a:r>
            <a:r>
              <a:rPr lang="en-US" altLang="ja-JP" i="1" dirty="0" smtClean="0"/>
              <a:t>Logic </a:t>
            </a:r>
            <a:endParaRPr kumimoji="1" lang="ja-JP" altLang="en-US" i="1" dirty="0"/>
          </a:p>
        </p:txBody>
      </p:sp>
      <p:sp>
        <p:nvSpPr>
          <p:cNvPr id="4" name="正方形/長方形 3"/>
          <p:cNvSpPr/>
          <p:nvPr/>
        </p:nvSpPr>
        <p:spPr>
          <a:xfrm>
            <a:off x="1085850" y="2653998"/>
            <a:ext cx="8105321" cy="3647152"/>
          </a:xfrm>
          <a:prstGeom prst="rect">
            <a:avLst/>
          </a:prstGeom>
          <a:solidFill>
            <a:schemeClr val="accent2">
              <a:lumMod val="20000"/>
              <a:lumOff val="80000"/>
            </a:schemeClr>
          </a:solidFill>
        </p:spPr>
        <p:txBody>
          <a:bodyPr wrap="square">
            <a:spAutoFit/>
          </a:bodyPr>
          <a:lstStyle/>
          <a:p>
            <a:r>
              <a:rPr lang="en-US" altLang="ja-JP" sz="1050" b="1" dirty="0" smtClean="0">
                <a:latin typeface="Consolas" panose="020B0609020204030204" pitchFamily="49" charset="0"/>
              </a:rPr>
              <a:t>@Test</a:t>
            </a:r>
          </a:p>
          <a:p>
            <a:r>
              <a:rPr lang="en-US" altLang="ja-JP" sz="1050" b="1" dirty="0" smtClean="0">
                <a:latin typeface="Consolas" panose="020B0609020204030204" pitchFamily="49" charset="0"/>
              </a:rPr>
              <a:t>public void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Map.Entry</a:t>
            </a:r>
            <a:r>
              <a:rPr lang="en-US" altLang="ja-JP" sz="1050" b="1" dirty="0" smtClean="0">
                <a:latin typeface="Consolas" panose="020B0609020204030204" pitchFamily="49" charset="0"/>
              </a:rPr>
              <a:t> entry : </a:t>
            </a:r>
            <a:r>
              <a:rPr lang="en-US" altLang="ja-JP" sz="1050" b="1" dirty="0" err="1" smtClean="0">
                <a:latin typeface="Consolas" panose="020B0609020204030204" pitchFamily="49" charset="0"/>
              </a:rPr>
              <a:t>sourcesMap.entrySet</a:t>
            </a:r>
            <a:r>
              <a:rPr lang="en-US" altLang="ja-JP" sz="1050" b="1" dirty="0" smtClean="0">
                <a:latin typeface="Consolas" panose="020B0609020204030204" pitchFamily="49" charset="0"/>
              </a:rPr>
              <a:t>()) {</a:t>
            </a:r>
          </a:p>
          <a:p>
            <a:endParaRPr lang="en-US" altLang="ja-JP" sz="1050" b="1" dirty="0" smtClean="0">
              <a:latin typeface="Consolas" panose="020B0609020204030204" pitchFamily="49" charset="0"/>
            </a:endParaRPr>
          </a:p>
          <a:p>
            <a:r>
              <a:rPr lang="en-US" altLang="ja-JP" sz="1050" b="1" dirty="0" smtClean="0">
                <a:latin typeface="Consolas" panose="020B0609020204030204" pitchFamily="49" charset="0"/>
              </a:rPr>
              <a:t>        String id = </a:t>
            </a:r>
            <a:r>
              <a:rPr lang="en-US" altLang="ja-JP" sz="1050" b="1" dirty="0" err="1" smtClean="0">
                <a:latin typeface="Consolas" panose="020B0609020204030204" pitchFamily="49" charset="0"/>
              </a:rPr>
              <a:t>entry.getKey</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Object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resultsMap.get</a:t>
            </a:r>
            <a:r>
              <a:rPr lang="en-US" altLang="ja-JP" sz="1050" b="1" dirty="0" smtClean="0">
                <a:latin typeface="Consolas" panose="020B0609020204030204" pitchFamily="49" charset="0"/>
              </a:rPr>
              <a:t>(id);</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instanceof</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result = (</a:t>
            </a:r>
            <a:r>
              <a:rPr lang="en-US" altLang="ja-JP" sz="1050" b="1" dirty="0" err="1" smtClean="0">
                <a:latin typeface="Consolas" panose="020B0609020204030204" pitchFamily="49" charset="0"/>
              </a:rPr>
              <a:t>EventsModel</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resultObject</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if (</a:t>
            </a:r>
            <a:r>
              <a:rPr lang="en-US" altLang="ja-JP" sz="1050" b="1" dirty="0" err="1" smtClean="0">
                <a:latin typeface="Consolas" panose="020B0609020204030204" pitchFamily="49" charset="0"/>
              </a:rPr>
              <a:t>result.testSpinner.runTest</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("Testing " + id + " (</a:t>
            </a:r>
            <a:r>
              <a:rPr lang="en-US" altLang="ja-JP" sz="1050" b="1" dirty="0" err="1" smtClean="0">
                <a:latin typeface="Consolas" panose="020B0609020204030204" pitchFamily="49" charset="0"/>
              </a:rPr>
              <a:t>testSpinner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System.out.println</a:t>
            </a:r>
            <a:r>
              <a:rPr lang="en-US" altLang="ja-JP" sz="1050" b="1" dirty="0" smtClean="0">
                <a:latin typeface="Consolas" panose="020B0609020204030204" pitchFamily="49" charset="0"/>
              </a:rPr>
              <a:t>(result);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 answer = new </a:t>
            </a:r>
            <a:r>
              <a:rPr lang="en-US" altLang="ja-JP" sz="1050" b="1" dirty="0" err="1" smtClean="0">
                <a:latin typeface="Consolas" panose="020B0609020204030204" pitchFamily="49" charset="0"/>
              </a:rPr>
              <a:t>AnswerObject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entry.getValue</a:t>
            </a:r>
            <a:r>
              <a:rPr lang="en-US" altLang="ja-JP" sz="1050" b="1" dirty="0" smtClean="0">
                <a:latin typeface="Consolas" panose="020B0609020204030204" pitchFamily="49" charset="0"/>
              </a:rPr>
              <a:t>(), "", new </a:t>
            </a:r>
            <a:r>
              <a:rPr lang="en-US" altLang="ja-JP" sz="1050" b="1" dirty="0" err="1" smtClean="0">
                <a:latin typeface="Consolas" panose="020B0609020204030204" pitchFamily="49" charset="0"/>
              </a:rPr>
              <a:t>CookieManager</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 scraper = new </a:t>
            </a:r>
            <a:r>
              <a:rPr lang="en-US" altLang="ja-JP" sz="1050" b="1" dirty="0" err="1" smtClean="0">
                <a:latin typeface="Consolas" panose="020B0609020204030204" pitchFamily="49" charset="0"/>
              </a:rPr>
              <a:t>EventsScraper</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RuntimeEnvironment.application</a:t>
            </a:r>
            <a:r>
              <a:rPr lang="en-US" altLang="ja-JP" sz="1050" b="1" dirty="0" smtClean="0">
                <a:latin typeface="Consolas" panose="020B0609020204030204" pitchFamily="49" charset="0"/>
              </a:rPr>
              <a:t>, answer);</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spinnerAdapter</a:t>
            </a:r>
            <a:r>
              <a:rPr lang="en-US" altLang="ja-JP" sz="1050" b="1" dirty="0" smtClean="0">
                <a:latin typeface="Consolas" panose="020B0609020204030204" pitchFamily="49" charset="0"/>
              </a:rPr>
              <a:t> = </a:t>
            </a:r>
            <a:r>
              <a:rPr lang="en-US" altLang="ja-JP" sz="1050" b="1" dirty="0" err="1" smtClean="0">
                <a:latin typeface="Consolas" panose="020B0609020204030204" pitchFamily="49" charset="0"/>
              </a:rPr>
              <a:t>scraper.spinnerAdapter</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result.testSpinner.data.size</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for (</a:t>
            </a:r>
            <a:r>
              <a:rPr lang="en-US" altLang="ja-JP" sz="1050" b="1" dirty="0" err="1" smtClean="0">
                <a:latin typeface="Consolas" panose="020B0609020204030204" pitchFamily="49" charset="0"/>
              </a:rPr>
              <a:t>int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 0;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&lt; </a:t>
            </a:r>
            <a:r>
              <a:rPr lang="en-US" altLang="ja-JP" sz="1050" b="1" dirty="0" err="1" smtClean="0">
                <a:latin typeface="Consolas" panose="020B0609020204030204" pitchFamily="49" charset="0"/>
              </a:rPr>
              <a:t>spinnerAdapter.getCount</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assertEquals</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spinnerAdapter.getItem</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 </a:t>
            </a:r>
            <a:r>
              <a:rPr lang="en-US" altLang="ja-JP" sz="1050" b="1" dirty="0" err="1" smtClean="0">
                <a:latin typeface="Consolas" panose="020B0609020204030204" pitchFamily="49" charset="0"/>
              </a:rPr>
              <a:t>result.testSpinner.data.get</a:t>
            </a:r>
            <a:r>
              <a:rPr lang="en-US" altLang="ja-JP" sz="1050" b="1" dirty="0" smtClean="0">
                <a:latin typeface="Consolas" panose="020B0609020204030204" pitchFamily="49" charset="0"/>
              </a:rPr>
              <a:t>(</a:t>
            </a:r>
            <a:r>
              <a:rPr lang="en-US" altLang="ja-JP" sz="1050" b="1" dirty="0" err="1" smtClean="0">
                <a:latin typeface="Consolas" panose="020B0609020204030204" pitchFamily="49" charset="0"/>
              </a:rPr>
              <a:t>i</a:t>
            </a:r>
            <a:r>
              <a:rPr lang="en-US" altLang="ja-JP" sz="1050" b="1" dirty="0" smtClean="0">
                <a:latin typeface="Consolas" panose="020B0609020204030204" pitchFamily="49" charset="0"/>
              </a:rPr>
              <a:t>));</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    }</a:t>
            </a:r>
          </a:p>
          <a:p>
            <a:r>
              <a:rPr lang="en-US" altLang="ja-JP" sz="1050" b="1" dirty="0" smtClean="0">
                <a:latin typeface="Consolas" panose="020B0609020204030204" pitchFamily="49" charset="0"/>
              </a:rPr>
              <a:t>}</a:t>
            </a:r>
            <a:endParaRPr lang="ja-JP" altLang="en-US" sz="1050" b="1" dirty="0">
              <a:latin typeface="Consolas" panose="020B0609020204030204" pitchFamily="49" charset="0"/>
            </a:endParaRPr>
          </a:p>
        </p:txBody>
      </p:sp>
      <p:sp>
        <p:nvSpPr>
          <p:cNvPr id="5" name="正方形/長方形 4"/>
          <p:cNvSpPr/>
          <p:nvPr/>
        </p:nvSpPr>
        <p:spPr>
          <a:xfrm>
            <a:off x="1700893" y="3661138"/>
            <a:ext cx="6943725" cy="227488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四角形吹き出し 5"/>
          <p:cNvSpPr/>
          <p:nvPr/>
        </p:nvSpPr>
        <p:spPr>
          <a:xfrm>
            <a:off x="6350907" y="2762250"/>
            <a:ext cx="5087257" cy="662169"/>
          </a:xfrm>
          <a:prstGeom prst="wedgeRectCallout">
            <a:avLst>
              <a:gd name="adj1" fmla="val -49689"/>
              <a:gd name="adj2" fmla="val 109638"/>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3200" dirty="0" smtClean="0">
                <a:latin typeface="メイリオ" panose="020B0604030504040204" pitchFamily="50" charset="-128"/>
                <a:ea typeface="メイリオ" panose="020B0604030504040204" pitchFamily="50" charset="-128"/>
              </a:rPr>
              <a:t>複数の</a:t>
            </a:r>
            <a:r>
              <a:rPr lang="ja-JP" altLang="en-US" sz="3200" dirty="0">
                <a:latin typeface="メイリオ" panose="020B0604030504040204" pitchFamily="50" charset="-128"/>
                <a:ea typeface="メイリオ" panose="020B0604030504040204" pitchFamily="50" charset="-128"/>
              </a:rPr>
              <a:t>制御</a:t>
            </a:r>
            <a:r>
              <a:rPr lang="ja-JP" altLang="en-US" sz="3200" dirty="0" smtClean="0">
                <a:latin typeface="メイリオ" panose="020B0604030504040204" pitchFamily="50" charset="-128"/>
                <a:ea typeface="メイリオ" panose="020B0604030504040204" pitchFamily="50" charset="-128"/>
              </a:rPr>
              <a:t>文が存在する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6327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214172"/>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8" name="正方形/長方形 7"/>
          <p:cNvSpPr/>
          <p:nvPr/>
        </p:nvSpPr>
        <p:spPr>
          <a:xfrm>
            <a:off x="838200" y="2883474"/>
            <a:ext cx="6476999" cy="3785652"/>
          </a:xfrm>
          <a:prstGeom prst="rect">
            <a:avLst/>
          </a:prstGeom>
          <a:solidFill>
            <a:schemeClr val="accent2">
              <a:lumMod val="20000"/>
              <a:lumOff val="80000"/>
            </a:schemeClr>
          </a:solidFill>
        </p:spPr>
        <p:txBody>
          <a:bodyPr wrap="square">
            <a:spAutoFit/>
          </a:bodyPr>
          <a:lstStyle/>
          <a:p>
            <a:r>
              <a:rPr lang="en-US" altLang="ja-JP" sz="1200" b="1" dirty="0" smtClean="0">
                <a:latin typeface="Consolas" panose="020B0609020204030204" pitchFamily="49" charset="0"/>
              </a:rPr>
              <a:t>public void </a:t>
            </a:r>
            <a:r>
              <a:rPr lang="en-US" altLang="ja-JP" sz="1200" b="1" dirty="0" err="1" smtClean="0">
                <a:latin typeface="Consolas" panose="020B0609020204030204" pitchFamily="49" charset="0"/>
              </a:rPr>
              <a:t>testPersistence</a:t>
            </a:r>
            <a:r>
              <a:rPr lang="en-US" altLang="ja-JP" sz="1200" b="1" dirty="0" smtClean="0">
                <a:latin typeface="Consolas" panose="020B0609020204030204" pitchFamily="49" charset="0"/>
              </a:rPr>
              <a:t>() throws Exception {</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File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a:t>
            </a:r>
            <a:r>
              <a:rPr lang="en-US" altLang="ja-JP" sz="1200" b="1" dirty="0" err="1" smtClean="0">
                <a:latin typeface="Consolas" panose="020B0609020204030204" pitchFamily="49" charset="0"/>
              </a:rPr>
              <a:t>File.createTempFile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".txt");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try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a = new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(then, 27, false, </a:t>
            </a:r>
            <a:r>
              <a:rPr lang="en-US" altLang="ja-JP" sz="1200" b="1" dirty="0" err="1" smtClean="0">
                <a:latin typeface="Consolas" panose="020B0609020204030204" pitchFamily="49" charset="0"/>
              </a:rPr>
              <a:t>bootTimestamp</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a.addInstalledApp</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a.b.c</a:t>
            </a:r>
            <a:r>
              <a:rPr lang="en-US" altLang="ja-JP" sz="1200" b="1" dirty="0" smtClean="0">
                <a:latin typeface="Consolas" panose="020B0609020204030204" pitchFamily="49" charset="0"/>
              </a:rPr>
              <a:t>", "ABC", "1.2.3");</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a.writeToFile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SystemState</a:t>
            </a:r>
            <a:r>
              <a:rPr lang="en-US" altLang="ja-JP" sz="1200" b="1" dirty="0" smtClean="0">
                <a:latin typeface="Consolas" panose="020B0609020204030204" pitchFamily="49" charset="0"/>
              </a:rPr>
              <a:t> b = </a:t>
            </a:r>
            <a:r>
              <a:rPr lang="en-US" altLang="ja-JP" sz="1200" b="1" dirty="0" err="1" smtClean="0">
                <a:latin typeface="Consolas" panose="020B0609020204030204" pitchFamily="49" charset="0"/>
              </a:rPr>
              <a:t>SystemState.readFromFile</a:t>
            </a:r>
            <a:r>
              <a:rPr lang="en-US" altLang="ja-JP" sz="1200" b="1" dirty="0" smtClean="0">
                <a:latin typeface="Consolas" panose="020B0609020204030204" pitchFamily="49" charset="0"/>
              </a:rPr>
              <a:t>(</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a:t>
            </a:r>
          </a:p>
          <a:p>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assertEquals</a:t>
            </a:r>
            <a:r>
              <a:rPr lang="en-US" altLang="ja-JP" sz="1200" b="1" dirty="0" smtClean="0">
                <a:latin typeface="Consolas" panose="020B0609020204030204" pitchFamily="49" charset="0"/>
              </a:rPr>
              <a:t>(a, b);</a:t>
            </a:r>
          </a:p>
          <a:p>
            <a:r>
              <a:rPr lang="en-US" altLang="ja-JP" sz="1200" b="1" dirty="0" smtClean="0">
                <a:latin typeface="Consolas" panose="020B0609020204030204" pitchFamily="49" charset="0"/>
              </a:rPr>
              <a:t>    } finally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ConstantConditions</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if (</a:t>
            </a:r>
            <a:r>
              <a:rPr lang="en-US" altLang="ja-JP" sz="1200" b="1" dirty="0" err="1" smtClean="0">
                <a:latin typeface="Consolas" panose="020B0609020204030204" pitchFamily="49" charset="0"/>
              </a:rPr>
              <a:t>tempFile</a:t>
            </a:r>
            <a:r>
              <a:rPr lang="en-US" altLang="ja-JP" sz="1200" b="1" dirty="0" smtClean="0">
                <a:latin typeface="Consolas" panose="020B0609020204030204" pitchFamily="49" charset="0"/>
              </a:rPr>
              <a:t> != null) {</a:t>
            </a: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noinspection</a:t>
            </a:r>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ResultOfMethodCallIgnored</a:t>
            </a:r>
            <a:endParaRPr lang="en-US" altLang="ja-JP" sz="1200" b="1" dirty="0" smtClean="0">
              <a:latin typeface="Consolas" panose="020B0609020204030204" pitchFamily="49" charset="0"/>
            </a:endParaRPr>
          </a:p>
          <a:p>
            <a:r>
              <a:rPr lang="en-US" altLang="ja-JP" sz="1200" b="1" dirty="0" smtClean="0">
                <a:latin typeface="Consolas" panose="020B0609020204030204" pitchFamily="49" charset="0"/>
              </a:rPr>
              <a:t>            </a:t>
            </a:r>
            <a:r>
              <a:rPr lang="en-US" altLang="ja-JP" sz="1200" b="1" dirty="0" err="1" smtClean="0">
                <a:latin typeface="Consolas" panose="020B0609020204030204" pitchFamily="49" charset="0"/>
              </a:rPr>
              <a:t>tempFile.delete</a:t>
            </a:r>
            <a:r>
              <a:rPr lang="en-US" altLang="ja-JP" sz="1200" b="1" dirty="0" smtClean="0">
                <a:latin typeface="Consolas" panose="020B0609020204030204" pitchFamily="49" charset="0"/>
              </a:rPr>
              <a:t>();</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    }</a:t>
            </a:r>
          </a:p>
          <a:p>
            <a:r>
              <a:rPr lang="en-US" altLang="ja-JP" sz="1200" b="1" dirty="0" smtClean="0">
                <a:latin typeface="Consolas" panose="020B0609020204030204" pitchFamily="49" charset="0"/>
              </a:rPr>
              <a:t>}</a:t>
            </a:r>
            <a:endParaRPr lang="ja-JP" altLang="en-US" sz="1200" b="1" dirty="0">
              <a:latin typeface="Consolas" panose="020B0609020204030204" pitchFamily="49" charset="0"/>
            </a:endParaRPr>
          </a:p>
        </p:txBody>
      </p:sp>
      <p:sp>
        <p:nvSpPr>
          <p:cNvPr id="9" name="正方形/長方形 8"/>
          <p:cNvSpPr/>
          <p:nvPr/>
        </p:nvSpPr>
        <p:spPr>
          <a:xfrm>
            <a:off x="1182165" y="3182891"/>
            <a:ext cx="5283528" cy="454251"/>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四角形吹き出し 9"/>
          <p:cNvSpPr/>
          <p:nvPr/>
        </p:nvSpPr>
        <p:spPr>
          <a:xfrm>
            <a:off x="6633825" y="4186587"/>
            <a:ext cx="5325150" cy="1256374"/>
          </a:xfrm>
          <a:prstGeom prst="wedgeRectCallout">
            <a:avLst>
              <a:gd name="adj1" fmla="val -53565"/>
              <a:gd name="adj2" fmla="val -11179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800" dirty="0" smtClean="0">
                <a:latin typeface="メイリオ" panose="020B0604030504040204" pitchFamily="50" charset="-128"/>
                <a:ea typeface="メイリオ" panose="020B0604030504040204" pitchFamily="50" charset="-128"/>
              </a:rPr>
              <a:t>外部にファイルを生成し、</a:t>
            </a:r>
            <a:r>
              <a:rPr lang="en-US" altLang="ja-JP" sz="2800" dirty="0" smtClean="0">
                <a:latin typeface="メイリオ" panose="020B0604030504040204" pitchFamily="50" charset="-128"/>
                <a:ea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テストプロセスで利用している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7" name="正方形/長方形 6"/>
          <p:cNvSpPr/>
          <p:nvPr/>
        </p:nvSpPr>
        <p:spPr>
          <a:xfrm>
            <a:off x="838200" y="3535137"/>
            <a:ext cx="9964056" cy="2308324"/>
          </a:xfrm>
          <a:prstGeom prst="rect">
            <a:avLst/>
          </a:prstGeom>
          <a:solidFill>
            <a:schemeClr val="accent2">
              <a:lumMod val="20000"/>
              <a:lumOff val="80000"/>
            </a:schemeClr>
          </a:solidFill>
        </p:spPr>
        <p:txBody>
          <a:bodyPr wrap="square">
            <a:spAutoFit/>
          </a:bodyPr>
          <a:lstStyle/>
          <a:p>
            <a:r>
              <a:rPr lang="en-US" altLang="ja-JP" dirty="0" smtClean="0">
                <a:latin typeface="Consolas" panose="020B0609020204030204" pitchFamily="49" charset="0"/>
              </a:rPr>
              <a:t>@Test</a:t>
            </a:r>
          </a:p>
          <a:p>
            <a:r>
              <a:rPr lang="en-US" altLang="ja-JP" dirty="0" smtClean="0">
                <a:latin typeface="Consolas" panose="020B0609020204030204" pitchFamily="49" charset="0"/>
              </a:rPr>
              <a:t>public void </a:t>
            </a:r>
            <a:r>
              <a:rPr lang="en-US" altLang="ja-JP" dirty="0" err="1" smtClean="0">
                <a:latin typeface="Consolas" panose="020B0609020204030204" pitchFamily="49" charset="0"/>
              </a:rPr>
              <a:t>NmeaSentence_GPGSA_ReadValidValues</a:t>
            </a:r>
            <a:r>
              <a:rPr lang="en-US" altLang="ja-JP" dirty="0" smtClean="0">
                <a:latin typeface="Consolas" panose="020B0609020204030204" pitchFamily="49" charset="0"/>
              </a:rPr>
              <a:t>(){</a:t>
            </a:r>
          </a:p>
          <a:p>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 = new </a:t>
            </a:r>
            <a:r>
              <a:rPr lang="en-US" altLang="ja-JP" dirty="0" err="1" smtClean="0">
                <a:latin typeface="Consolas" panose="020B0609020204030204" pitchFamily="49" charset="0"/>
              </a:rPr>
              <a:t>NmeaSentence</a:t>
            </a:r>
            <a:r>
              <a:rPr lang="en-US" altLang="ja-JP" dirty="0" smtClean="0">
                <a:latin typeface="Consolas" panose="020B0609020204030204" pitchFamily="49" charset="0"/>
              </a:rPr>
              <a:t>("$GPGSA,A,3,04,05,,09,12,,,24,,,,,2.5,1.3,2.1*39");</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PDOP", </a:t>
            </a:r>
            <a:r>
              <a:rPr lang="en-US" altLang="ja-JP" dirty="0" err="1" smtClean="0">
                <a:latin typeface="Consolas" panose="020B0609020204030204" pitchFamily="49" charset="0"/>
              </a:rPr>
              <a:t>nmeaSentence.getLatestPdop</a:t>
            </a:r>
            <a:r>
              <a:rPr lang="en-US" altLang="ja-JP" dirty="0" smtClean="0">
                <a:latin typeface="Consolas" panose="020B0609020204030204" pitchFamily="49" charset="0"/>
              </a:rPr>
              <a:t>(), is("2.5"));</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HDOP", </a:t>
            </a:r>
            <a:r>
              <a:rPr lang="en-US" altLang="ja-JP" dirty="0" err="1" smtClean="0">
                <a:latin typeface="Consolas" panose="020B0609020204030204" pitchFamily="49" charset="0"/>
              </a:rPr>
              <a:t>nmeaSentence.getLatestHdop</a:t>
            </a:r>
            <a:r>
              <a:rPr lang="en-US" altLang="ja-JP" dirty="0" smtClean="0">
                <a:latin typeface="Consolas" panose="020B0609020204030204" pitchFamily="49" charset="0"/>
              </a:rPr>
              <a:t>(), is("1.3"));</a:t>
            </a:r>
          </a:p>
          <a:p>
            <a:r>
              <a:rPr lang="en-US" altLang="ja-JP" dirty="0" smtClean="0">
                <a:latin typeface="Consolas" panose="020B0609020204030204" pitchFamily="49" charset="0"/>
              </a:rPr>
              <a:t>    </a:t>
            </a:r>
            <a:r>
              <a:rPr lang="en-US" altLang="ja-JP" dirty="0" err="1" smtClean="0">
                <a:latin typeface="Consolas" panose="020B0609020204030204" pitchFamily="49" charset="0"/>
              </a:rPr>
              <a:t>assertThat</a:t>
            </a:r>
            <a:r>
              <a:rPr lang="en-US" altLang="ja-JP" dirty="0" smtClean="0">
                <a:latin typeface="Consolas" panose="020B0609020204030204" pitchFamily="49" charset="0"/>
              </a:rPr>
              <a:t>("GPGSA - read VDOP", </a:t>
            </a:r>
            <a:r>
              <a:rPr lang="en-US" altLang="ja-JP" dirty="0" err="1" smtClean="0">
                <a:latin typeface="Consolas" panose="020B0609020204030204" pitchFamily="49" charset="0"/>
              </a:rPr>
              <a:t>nmeaSentence.getLatestVdop</a:t>
            </a:r>
            <a:r>
              <a:rPr lang="en-US" altLang="ja-JP" dirty="0" smtClean="0">
                <a:latin typeface="Consolas" panose="020B0609020204030204" pitchFamily="49" charset="0"/>
              </a:rPr>
              <a:t>(), is("2.1"));</a:t>
            </a:r>
          </a:p>
          <a:p>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2" name="正方形/長方形 11"/>
          <p:cNvSpPr/>
          <p:nvPr/>
        </p:nvSpPr>
        <p:spPr>
          <a:xfrm>
            <a:off x="5365747" y="4689299"/>
            <a:ext cx="3614966" cy="857476"/>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四角形吹き出し 12"/>
          <p:cNvSpPr/>
          <p:nvPr/>
        </p:nvSpPr>
        <p:spPr>
          <a:xfrm>
            <a:off x="7339969" y="3199453"/>
            <a:ext cx="4597399" cy="956702"/>
          </a:xfrm>
          <a:prstGeom prst="wedgeRectCallout">
            <a:avLst>
              <a:gd name="adj1" fmla="val -67553"/>
              <a:gd name="adj2" fmla="val 106705"/>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600" dirty="0" smtClean="0">
                <a:latin typeface="メイリオ" panose="020B0604030504040204" pitchFamily="50" charset="-128"/>
                <a:ea typeface="メイリオ" panose="020B0604030504040204" pitchFamily="50" charset="-128"/>
              </a:rPr>
              <a:t>テスト対象</a:t>
            </a:r>
            <a:r>
              <a:rPr lang="ja-JP" altLang="en-US" sz="2600" dirty="0" smtClean="0">
                <a:latin typeface="メイリオ" panose="020B0604030504040204" pitchFamily="50" charset="-128"/>
                <a:ea typeface="メイリオ" panose="020B0604030504040204" pitchFamily="50" charset="-128"/>
              </a:rPr>
              <a:t>コードのメソッドが複数回呼び出される</a:t>
            </a:r>
            <a:endParaRPr lang="ja-JP" altLang="en-US" sz="2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a:t>
            </a:r>
            <a:r>
              <a:rPr lang="ja-JP" altLang="en-US" dirty="0" smtClean="0"/>
              <a:t>、クローンペア間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4675379"/>
              </p:ext>
            </p:extLst>
          </p:nvPr>
        </p:nvGraphicFramePr>
        <p:xfrm>
          <a:off x="1253527" y="1694411"/>
          <a:ext cx="9157619" cy="4231194"/>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26732</TotalTime>
  <Words>6858</Words>
  <Application>Microsoft Office PowerPoint</Application>
  <PresentationFormat>ワイド画面</PresentationFormat>
  <Paragraphs>1027</Paragraphs>
  <Slides>44</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44</vt:i4>
      </vt:variant>
    </vt:vector>
  </HeadingPairs>
  <TitlesOfParts>
    <vt:vector size="58"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ソフトウェアの保守活動</vt:lpstr>
      <vt:lpstr>良いテストコードとは？</vt:lpstr>
      <vt:lpstr>自動生成されたテストコードの例</vt:lpstr>
      <vt:lpstr>Assertion Roulette (アサーション・ルーレット)</vt:lpstr>
      <vt:lpstr>Conditional Test Logic </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771</cp:revision>
  <dcterms:created xsi:type="dcterms:W3CDTF">2020-01-21T13:07:49Z</dcterms:created>
  <dcterms:modified xsi:type="dcterms:W3CDTF">2020-02-12T02:36:03Z</dcterms:modified>
</cp:coreProperties>
</file>