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60" r:id="rId37"/>
    <p:sldId id="268" r:id="rId38"/>
    <p:sldId id="358" r:id="rId39"/>
    <p:sldId id="279" r:id="rId40"/>
    <p:sldId id="328" r:id="rId41"/>
    <p:sldId id="373" r:id="rId42"/>
    <p:sldId id="374" r:id="rId43"/>
    <p:sldId id="376"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9" autoAdjust="0"/>
    <p:restoredTop sz="50495" autoAdjust="0"/>
  </p:normalViewPr>
  <p:slideViewPr>
    <p:cSldViewPr snapToGrid="0">
      <p:cViewPr varScale="1">
        <p:scale>
          <a:sx n="52" d="100"/>
          <a:sy n="52" d="100"/>
        </p:scale>
        <p:origin x="1518" y="3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860" b="1" dirty="0" smtClean="0"/>
                  <a:t>タスク完了までの時間</a:t>
                </a:r>
                <a:r>
                  <a:rPr lang="en-US" altLang="ja-JP" sz="1860" b="1" dirty="0" smtClean="0"/>
                  <a:t> [min]</a:t>
                </a:r>
                <a:endParaRPr lang="ja-JP" sz="186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dirty="0" err="1" smtClean="0"/>
              <a:t>SuiteRec</a:t>
            </a:r>
            <a:r>
              <a:rPr kumimoji="1" lang="ja-JP" altLang="en-US" dirty="0" smtClean="0"/>
              <a:t>を使用した場合と手作業での場合で、</a:t>
            </a:r>
            <a:r>
              <a:rPr kumimoji="1" lang="en-US" altLang="ja-JP" dirty="0" smtClean="0"/>
              <a:t>2</a:t>
            </a:r>
            <a:r>
              <a:rPr kumimoji="1" lang="ja-JP" altLang="en-US" dirty="0" err="1" smtClean="0"/>
              <a:t>つの</a:t>
            </a:r>
            <a:r>
              <a:rPr kumimoji="1" lang="ja-JP" altLang="en-US" dirty="0" smtClean="0"/>
              <a:t>カバレッジに大きな差はなく、どのタスクでも網羅率が高いことが分かりました。</a:t>
            </a:r>
            <a:endParaRPr kumimoji="1" lang="en-US" altLang="ja-JP"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r>
              <a:rPr kumimoji="1" lang="ja-JP" altLang="en-US" dirty="0" smtClean="0"/>
              <a:t>この結果は、</a:t>
            </a:r>
            <a:r>
              <a:rPr kumimoji="1" lang="en-US" altLang="ja-JP" b="1" dirty="0" err="1" smtClean="0"/>
              <a:t>SuiteRec</a:t>
            </a:r>
            <a:r>
              <a:rPr kumimoji="1" lang="ja-JP" altLang="en-US" b="1" dirty="0" smtClean="0"/>
              <a:t>によって推薦されたテストコードがテスト項目を考える上で参考となり、テストコード作成が容易に感じた可能性があります。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2,3</a:t>
            </a:r>
            <a:r>
              <a:rPr kumimoji="1" lang="ja-JP" altLang="en-US" dirty="0" smtClean="0"/>
              <a:t>から</a:t>
            </a:r>
            <a:r>
              <a:rPr kumimoji="1" lang="en-US" altLang="ja-JP" dirty="0" err="1" smtClean="0"/>
              <a:t>SuiteRec</a:t>
            </a:r>
            <a:r>
              <a:rPr kumimoji="1" lang="ja-JP" altLang="en-US" dirty="0" smtClean="0"/>
              <a:t>を使用した場合、被験者は作成したテストコードのカバレッジと品質に自信が持てることが分かりました。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開発者が自分で作成したテストコードに自信を持つことは、重要なことで、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自分の作成したコードに責任を持ち、不安なくソフトウェアをユーザに提供することはソフトウェアテストの目的の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全体として、リサーチクエスチョン</a:t>
            </a:r>
            <a:r>
              <a:rPr kumimoji="1" lang="en-US" altLang="ja-JP" dirty="0" smtClean="0"/>
              <a:t>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kumimoji="1" lang="en-US" altLang="ja-JP" dirty="0" smtClean="0"/>
              <a:t>~~</a:t>
            </a:r>
            <a:r>
              <a:rPr kumimoji="1" lang="ja-JP" altLang="en-US" dirty="0" smtClean="0"/>
              <a:t>ことや</a:t>
            </a:r>
            <a:r>
              <a:rPr kumimoji="1" lang="en-US" altLang="ja-JP" dirty="0" smtClean="0"/>
              <a:t>~~</a:t>
            </a:r>
            <a:r>
              <a:rPr kumimoji="1" lang="ja-JP" altLang="en-US" dirty="0" smtClean="0"/>
              <a:t>を使用することができます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355544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4038886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開発者は自動生成されたテストコードを信用していない</a:t>
            </a:r>
            <a:endParaRPr kumimoji="1" lang="en-US" altLang="ja-JP" dirty="0" smtClean="0"/>
          </a:p>
          <a:p>
            <a:r>
              <a:rPr kumimoji="1" lang="en-US" altLang="ja-JP" dirty="0" smtClean="0"/>
              <a:t>	</a:t>
            </a:r>
          </a:p>
          <a:p>
            <a:r>
              <a:rPr kumimoji="1" lang="ja-JP" altLang="en-US" dirty="0" smtClean="0"/>
              <a:t>ということが挙げられます．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350825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を利用した場合に、時間がかかってしまう原因として、開発者は、推薦される複数のテストコードを理解し、再利用する際に変更をしなければならないことが考えられます。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我々は、提出されたテストコードを調査したところ、カバレッジに差はないものの、手作業で作成した場合は、テスト項目の重複が多いことが分かりました。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256701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158162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err="1" smtClean="0"/>
              <a:t>asser</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では、これらのテストスメルを高速で検出するために、テストスメルを自動で検出できる</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229764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では、命名規則によるクラス単位での対応付けです。</a:t>
            </a:r>
            <a:endParaRPr kumimoji="1" lang="en-US" altLang="ja-JP" dirty="0" smtClean="0"/>
          </a:p>
          <a:p>
            <a:endParaRPr kumimoji="1" lang="en-US" altLang="ja-JP" dirty="0" smtClean="0"/>
          </a:p>
          <a:p>
            <a:r>
              <a:rPr kumimoji="1" lang="ja-JP" altLang="en-US" dirty="0" smtClean="0"/>
              <a:t>本研究では</a:t>
            </a:r>
            <a:r>
              <a:rPr kumimoji="1" lang="en-US" altLang="ja-JP" b="1" dirty="0" smtClean="0"/>
              <a:t>JUnit</a:t>
            </a:r>
            <a:r>
              <a:rPr kumimoji="1" lang="ja-JP" altLang="en-US" b="1" dirty="0" smtClean="0"/>
              <a:t>の命名規則に従って、テストクラス名から</a:t>
            </a:r>
            <a:r>
              <a:rPr kumimoji="1" lang="en-US" altLang="ja-JP" b="1" dirty="0" smtClean="0"/>
              <a:t>”Test”</a:t>
            </a:r>
            <a:r>
              <a:rPr kumimoji="1" lang="ja-JP" altLang="en-US" b="1" dirty="0" smtClean="0"/>
              <a:t>という文字列を除いたクラス名がテスト対象クラスになります</a:t>
            </a:r>
            <a:endParaRPr kumimoji="1" lang="en-US" altLang="ja-JP" b="1"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3462253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02673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dirty="0" smtClean="0"/>
              <a:t>JUnit</a:t>
            </a:r>
            <a:r>
              <a:rPr kumimoji="1" lang="ja-JP" altLang="en-US" dirty="0" smtClean="0"/>
              <a:t>の命名規則によるクラス単位</a:t>
            </a:r>
            <a:r>
              <a:rPr kumimoji="1" lang="ja-JP" altLang="en-US" dirty="0" smtClean="0"/>
              <a:t>で、テストクラスと対象クラスの</a:t>
            </a:r>
            <a:r>
              <a:rPr kumimoji="1" lang="ja-JP" altLang="en-US" dirty="0" smtClean="0"/>
              <a:t>対応付けをしました。</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9" y="1792882"/>
            <a:ext cx="10515600" cy="4607918"/>
          </a:xfrm>
        </p:spPr>
        <p:txBody>
          <a:bodyPr>
            <a:normAutofit/>
          </a:bodyPr>
          <a:lstStyle/>
          <a:p>
            <a:pPr>
              <a:buClr>
                <a:schemeClr val="tx2"/>
              </a:buClr>
            </a:pPr>
            <a:r>
              <a:rPr lang="ja-JP" altLang="en-US" dirty="0"/>
              <a:t>被験者</a:t>
            </a:r>
            <a:r>
              <a:rPr lang="ja-JP" altLang="en-US" dirty="0" smtClean="0"/>
              <a:t>に実験タスク終了後にアンケートを実施した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テストスメルを検出し、品質の高いテストコード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3909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648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839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524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4909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488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562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116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080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855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778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734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626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042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827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284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16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562237"/>
            <a:ext cx="10661374" cy="4898197"/>
          </a:xfrm>
        </p:spPr>
        <p:txBody>
          <a:bodyPr>
            <a:normAutofit/>
          </a:bodyPr>
          <a:lstStyle/>
          <a:p>
            <a:r>
              <a:rPr lang="ja-JP" altLang="en-US" dirty="0" smtClean="0"/>
              <a:t>実験概要</a:t>
            </a:r>
            <a:endParaRPr lang="en-US" altLang="ja-JP"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sz="36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25715961"/>
              </p:ext>
            </p:extLst>
          </p:nvPr>
        </p:nvGraphicFramePr>
        <p:xfrm>
          <a:off x="1495261" y="3045319"/>
          <a:ext cx="9347251" cy="1381760"/>
        </p:xfrm>
        <a:graphic>
          <a:graphicData uri="http://schemas.openxmlformats.org/drawingml/2006/table">
            <a:tbl>
              <a:tblPr firstRow="1" bandRow="1">
                <a:tableStyleId>{5940675A-B579-460E-94D1-54222C63F5DA}</a:tableStyleId>
              </a:tblPr>
              <a:tblGrid>
                <a:gridCol w="1405053">
                  <a:extLst>
                    <a:ext uri="{9D8B030D-6E8A-4147-A177-3AD203B41FA5}">
                      <a16:colId xmlns:a16="http://schemas.microsoft.com/office/drawing/2014/main" val="1118089536"/>
                    </a:ext>
                  </a:extLst>
                </a:gridCol>
                <a:gridCol w="2279028">
                  <a:extLst>
                    <a:ext uri="{9D8B030D-6E8A-4147-A177-3AD203B41FA5}">
                      <a16:colId xmlns:a16="http://schemas.microsoft.com/office/drawing/2014/main" val="1598489831"/>
                    </a:ext>
                  </a:extLst>
                </a:gridCol>
                <a:gridCol w="2935269">
                  <a:extLst>
                    <a:ext uri="{9D8B030D-6E8A-4147-A177-3AD203B41FA5}">
                      <a16:colId xmlns:a16="http://schemas.microsoft.com/office/drawing/2014/main" val="3410595506"/>
                    </a:ext>
                  </a:extLst>
                </a:gridCol>
                <a:gridCol w="2727901">
                  <a:extLst>
                    <a:ext uri="{9D8B030D-6E8A-4147-A177-3AD203B41FA5}">
                      <a16:colId xmlns:a16="http://schemas.microsoft.com/office/drawing/2014/main" val="4107121976"/>
                    </a:ext>
                  </a:extLst>
                </a:gridCol>
              </a:tblGrid>
              <a:tr h="370840">
                <a:tc>
                  <a:txBody>
                    <a:bodyPr/>
                    <a:lstStyle/>
                    <a:p>
                      <a:endParaRPr kumimoji="1" lang="ja-JP" altLang="en-US"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Task1</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Task2</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r>
                        <a:rPr kumimoji="1" lang="en-US" altLang="ja-JP" b="1" dirty="0" smtClean="0">
                          <a:latin typeface="メイリオ" panose="020B0604030504040204" pitchFamily="50" charset="-128"/>
                          <a:ea typeface="メイリオ" panose="020B0604030504040204" pitchFamily="50" charset="-128"/>
                        </a:rPr>
                        <a:t>Task3</a:t>
                      </a:r>
                      <a:endParaRPr kumimoji="1" lang="ja-JP" altLang="en-US"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535672625"/>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プログラム</a:t>
                      </a:r>
                      <a:r>
                        <a:rPr kumimoji="1" lang="en-US" altLang="ja-JP" dirty="0" smtClean="0">
                          <a:latin typeface="メイリオ" panose="020B0604030504040204" pitchFamily="50" charset="-128"/>
                          <a:ea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rPr>
                      </a:br>
                      <a:r>
                        <a:rPr kumimoji="1" lang="ja-JP" altLang="en-US" dirty="0" smtClean="0">
                          <a:latin typeface="メイリオ" panose="020B0604030504040204" pitchFamily="50" charset="-128"/>
                          <a:ea typeface="メイリオ" panose="020B0604030504040204" pitchFamily="50" charset="-128"/>
                        </a:rPr>
                        <a:t>の概要</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典型的な</a:t>
                      </a:r>
                      <a:r>
                        <a:rPr kumimoji="1" lang="en-US" altLang="ja-JP" dirty="0" err="1" smtClean="0">
                          <a:latin typeface="メイリオ" panose="020B0604030504040204" pitchFamily="50" charset="-128"/>
                          <a:ea typeface="メイリオ" panose="020B0604030504040204" pitchFamily="50" charset="-128"/>
                        </a:rPr>
                        <a:t>FizzBuzz</a:t>
                      </a:r>
                      <a:r>
                        <a:rPr kumimoji="1" lang="ja-JP" altLang="en-US" dirty="0" smtClean="0">
                          <a:latin typeface="メイリオ" panose="020B0604030504040204" pitchFamily="50" charset="-128"/>
                          <a:ea typeface="メイリオ" panose="020B0604030504040204" pitchFamily="50" charset="-128"/>
                        </a:rPr>
                        <a:t>の関数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第</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引数に応じて計算方法を変更し，計算結果を返す</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rPr>
                        <a:t>2</a:t>
                      </a:r>
                      <a:r>
                        <a:rPr kumimoji="1" lang="ja-JP" altLang="en-US" dirty="0" err="1" smtClean="0">
                          <a:latin typeface="メイリオ" panose="020B0604030504040204" pitchFamily="50" charset="-128"/>
                          <a:ea typeface="メイリオ" panose="020B0604030504040204" pitchFamily="50" charset="-128"/>
                        </a:rPr>
                        <a:t>つの</a:t>
                      </a:r>
                      <a:r>
                        <a:rPr kumimoji="1" lang="ja-JP" altLang="en-US" dirty="0" smtClean="0">
                          <a:latin typeface="メイリオ" panose="020B0604030504040204" pitchFamily="50" charset="-128"/>
                          <a:ea typeface="メイリオ" panose="020B0604030504040204" pitchFamily="50" charset="-128"/>
                        </a:rPr>
                        <a:t>入力値に基づいて試験の合否を判定する</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86234077"/>
                  </a:ext>
                </a:extLst>
              </a:tr>
              <a:tr h="370840">
                <a:tc>
                  <a:txBody>
                    <a:bodyPr/>
                    <a:lstStyle/>
                    <a:p>
                      <a:r>
                        <a:rPr kumimoji="1" lang="ja-JP" altLang="en-US" dirty="0" smtClean="0">
                          <a:latin typeface="メイリオ" panose="020B0604030504040204" pitchFamily="50" charset="-128"/>
                          <a:ea typeface="メイリオ" panose="020B0604030504040204" pitchFamily="50" charset="-128"/>
                        </a:rPr>
                        <a:t>条件分岐数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1800" dirty="0" smtClean="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03137070"/>
                  </a:ext>
                </a:extLst>
              </a:tr>
            </a:tbl>
          </a:graphicData>
        </a:graphic>
      </p:graphicFrame>
    </p:spTree>
    <p:extLst>
      <p:ext uri="{BB962C8B-B14F-4D97-AF65-F5344CB8AC3E}">
        <p14:creationId xmlns:p14="http://schemas.microsoft.com/office/powerpoint/2010/main" val="12099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テストコードの良くない実装を表す</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130060" y="5894685"/>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Proceedings of the International Conference on Software Testing, Veriﬁcation and Validation (ICST), pages 250–261, 2018</a:t>
            </a:r>
            <a:r>
              <a:rPr lang="en-US" altLang="ja-JP" sz="1200" dirty="0" smtClean="0">
                <a:solidFill>
                  <a:schemeClr val="tx2"/>
                </a:solidFill>
              </a:rPr>
              <a:t>.</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141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1456734259"/>
                  </p:ext>
                </p:extLst>
              </p:nvPr>
            </p:nvGraphicFramePr>
            <p:xfrm>
              <a:off x="857787" y="1361871"/>
              <a:ext cx="5200114"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857787" y="1361871"/>
                <a:ext cx="5200114" cy="3664365"/>
              </a:xfrm>
              <a:prstGeom prst="rect">
                <a:avLst/>
              </a:prstGeom>
            </p:spPr>
          </p:pic>
        </mc:Fallback>
      </mc:AlternateContent>
      <p:sp>
        <p:nvSpPr>
          <p:cNvPr id="5" name="角丸四角形 4"/>
          <p:cNvSpPr/>
          <p:nvPr/>
        </p:nvSpPr>
        <p:spPr>
          <a:xfrm>
            <a:off x="857787" y="5328827"/>
            <a:ext cx="9837952"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6103484" y="1410737"/>
            <a:ext cx="5596431" cy="3508653"/>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1</a:t>
            </a:r>
            <a:r>
              <a:rPr lang="ja-JP" altLang="en-US" sz="2200" dirty="0" smtClean="0">
                <a:latin typeface="メイリオ" panose="020B0604030504040204" pitchFamily="50" charset="-128"/>
                <a:ea typeface="メイリオ" panose="020B0604030504040204" pitchFamily="50" charset="-128"/>
              </a:rPr>
              <a:t>と</a:t>
            </a:r>
            <a:r>
              <a:rPr lang="en-US" altLang="ja-JP" sz="2200" dirty="0" smtClean="0">
                <a:latin typeface="メイリオ" panose="020B0604030504040204" pitchFamily="50" charset="-128"/>
                <a:ea typeface="メイリオ" panose="020B0604030504040204" pitchFamily="50" charset="-128"/>
              </a:rPr>
              <a:t>3</a:t>
            </a:r>
            <a:r>
              <a:rPr lang="ja-JP" altLang="en-US" sz="2200" dirty="0" smtClean="0">
                <a:latin typeface="メイリオ" panose="020B0604030504040204" pitchFamily="50" charset="-128"/>
                <a:ea typeface="メイリオ" panose="020B0604030504040204" pitchFamily="50" charset="-128"/>
              </a:rPr>
              <a:t>は、タスク完了までの時間が長くなる</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考察</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推薦された複数のテストコードを理解し、変更する必要がある</a:t>
            </a:r>
            <a:endParaRPr lang="en-US" altLang="ja-JP" sz="22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タスク</a:t>
            </a:r>
            <a:r>
              <a:rPr lang="en-US" altLang="ja-JP" sz="2200" dirty="0" smtClean="0">
                <a:latin typeface="メイリオ" panose="020B0604030504040204" pitchFamily="50" charset="-128"/>
                <a:ea typeface="メイリオ" panose="020B0604030504040204" pitchFamily="50" charset="-128"/>
              </a:rPr>
              <a:t>2</a:t>
            </a:r>
            <a:r>
              <a:rPr lang="ja-JP" altLang="en-US" sz="2200" dirty="0" smtClean="0">
                <a:latin typeface="メイリオ" panose="020B0604030504040204" pitchFamily="50" charset="-128"/>
                <a:ea typeface="メイリオ" panose="020B0604030504040204" pitchFamily="50" charset="-128"/>
              </a:rPr>
              <a:t>は</a:t>
            </a:r>
            <a:r>
              <a:rPr lang="ja-JP" altLang="en-US" sz="2200" dirty="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タスク</a:t>
            </a:r>
            <a:r>
              <a:rPr lang="ja-JP" altLang="en-US" sz="2200" dirty="0">
                <a:latin typeface="メイリオ" panose="020B0604030504040204" pitchFamily="50" charset="-128"/>
                <a:ea typeface="メイリオ" panose="020B0604030504040204" pitchFamily="50" charset="-128"/>
              </a:rPr>
              <a:t>完了</a:t>
            </a:r>
            <a:r>
              <a:rPr lang="ja-JP" altLang="en-US" sz="2200" dirty="0" smtClean="0">
                <a:latin typeface="メイリオ" panose="020B0604030504040204" pitchFamily="50" charset="-128"/>
                <a:ea typeface="メイリオ" panose="020B0604030504040204" pitchFamily="50" charset="-128"/>
              </a:rPr>
              <a:t>までの時間が短くなる</a:t>
            </a:r>
            <a:endParaRPr lang="en-US" altLang="ja-JP" sz="22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手作業の場合、</a:t>
            </a:r>
            <a:r>
              <a:rPr lang="ja-JP" altLang="en-US" sz="2200" dirty="0">
                <a:latin typeface="メイリオ" panose="020B0604030504040204" pitchFamily="50" charset="-128"/>
                <a:ea typeface="メイリオ" panose="020B0604030504040204" pitchFamily="50" charset="-128"/>
              </a:rPr>
              <a:t>余分</a:t>
            </a:r>
            <a:r>
              <a:rPr lang="ja-JP" altLang="en-US" sz="2200" dirty="0" smtClean="0">
                <a:latin typeface="メイリオ" panose="020B0604030504040204" pitchFamily="50" charset="-128"/>
                <a:ea typeface="メイリオ" panose="020B0604030504040204" pitchFamily="50" charset="-128"/>
              </a:rPr>
              <a:t>なテスト項目を作成する</a:t>
            </a:r>
            <a:endParaRPr lang="en-US" altLang="ja-JP" sz="22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896118" y="50262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3041260" y="49095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995918" y="50262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4141060" y="49095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363120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88911" y="591284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087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dirty="0" smtClean="0"/>
          </a:p>
          <a:p>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268915" y="5156437"/>
            <a:ext cx="4875124"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テストスメルの例</a:t>
            </a:r>
            <a:r>
              <a:rPr lang="en-US" altLang="ja-JP"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Assertion </a:t>
            </a:r>
            <a:r>
              <a:rPr lang="en-US" altLang="ja-JP" b="1" dirty="0" smtClean="0">
                <a:latin typeface="メイリオ" panose="020B0604030504040204" pitchFamily="50" charset="-128"/>
                <a:ea typeface="メイリオ" panose="020B0604030504040204" pitchFamily="50" charset="-128"/>
              </a:rPr>
              <a:t>Roulette</a:t>
            </a:r>
            <a:endParaRPr lang="en-US" altLang="ja-JP"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76687" y="2813396"/>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39872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764408"/>
            <a:ext cx="445604" cy="445604"/>
          </a:xfrm>
          <a:prstGeom prst="rect">
            <a:avLst/>
          </a:prstGeom>
        </p:spPr>
      </p:pic>
    </p:spTree>
    <p:extLst>
      <p:ext uri="{BB962C8B-B14F-4D97-AF65-F5344CB8AC3E}">
        <p14:creationId xmlns:p14="http://schemas.microsoft.com/office/powerpoint/2010/main" val="99937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1035416" y="6058413"/>
            <a:ext cx="9994491" cy="60016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a:solidFill>
                  <a:schemeClr val="tx2"/>
                </a:solidFill>
              </a:rPr>
              <a:t>[4] A. </a:t>
            </a:r>
            <a:r>
              <a:rPr lang="en-US" altLang="ja-JP" sz="1100" dirty="0" err="1">
                <a:solidFill>
                  <a:schemeClr val="tx2"/>
                </a:solidFill>
              </a:rPr>
              <a:t>Deursen</a:t>
            </a:r>
            <a:r>
              <a:rPr lang="en-US" altLang="ja-JP" sz="1100" dirty="0">
                <a:solidFill>
                  <a:schemeClr val="tx2"/>
                </a:solidFill>
              </a:rPr>
              <a:t>, L. M. F. </a:t>
            </a:r>
            <a:r>
              <a:rPr lang="en-US" altLang="ja-JP" sz="1100" dirty="0" err="1">
                <a:solidFill>
                  <a:schemeClr val="tx2"/>
                </a:solidFill>
              </a:rPr>
              <a:t>Moonen</a:t>
            </a:r>
            <a:r>
              <a:rPr lang="en-US" altLang="ja-JP" sz="1100" dirty="0">
                <a:solidFill>
                  <a:schemeClr val="tx2"/>
                </a:solidFill>
              </a:rPr>
              <a:t>, A. Bergh, and G. </a:t>
            </a:r>
            <a:r>
              <a:rPr lang="en-US" altLang="ja-JP" sz="1100" dirty="0" err="1">
                <a:solidFill>
                  <a:schemeClr val="tx2"/>
                </a:solidFill>
              </a:rPr>
              <a:t>Kok</a:t>
            </a:r>
            <a:r>
              <a:rPr lang="en-US" altLang="ja-JP" sz="1100" dirty="0">
                <a:solidFill>
                  <a:schemeClr val="tx2"/>
                </a:solidFill>
              </a:rPr>
              <a:t>. Refactoring test code. Technical report, 2001.</a:t>
            </a:r>
          </a:p>
          <a:p>
            <a:pPr>
              <a:defRPr/>
            </a:pPr>
            <a:r>
              <a:rPr lang="en-US" altLang="ja-JP" sz="1100" dirty="0" smtClean="0">
                <a:solidFill>
                  <a:schemeClr val="tx2"/>
                </a:solidFill>
              </a:rPr>
              <a:t>[5] A. </a:t>
            </a:r>
            <a:r>
              <a:rPr lang="en-US" altLang="ja-JP" sz="1100" dirty="0" err="1" smtClean="0">
                <a:solidFill>
                  <a:schemeClr val="tx2"/>
                </a:solidFill>
              </a:rPr>
              <a:t>Peruma</a:t>
            </a:r>
            <a:r>
              <a:rPr lang="en-US" altLang="ja-JP" sz="1100" dirty="0" smtClean="0">
                <a:solidFill>
                  <a:schemeClr val="tx2"/>
                </a:solidFill>
              </a:rPr>
              <a:t>, K. </a:t>
            </a:r>
            <a:r>
              <a:rPr lang="en-US" altLang="ja-JP" sz="1100" dirty="0" err="1" smtClean="0">
                <a:solidFill>
                  <a:schemeClr val="tx2"/>
                </a:solidFill>
              </a:rPr>
              <a:t>Almalki</a:t>
            </a:r>
            <a:r>
              <a:rPr lang="en-US" altLang="ja-JP" sz="1100" dirty="0" smtClean="0">
                <a:solidFill>
                  <a:schemeClr val="tx2"/>
                </a:solidFill>
              </a:rPr>
              <a:t>, C. D. Newman, M. W. </a:t>
            </a:r>
            <a:r>
              <a:rPr lang="en-US" altLang="ja-JP" sz="1100" dirty="0" err="1" smtClean="0">
                <a:solidFill>
                  <a:schemeClr val="tx2"/>
                </a:solidFill>
              </a:rPr>
              <a:t>Mkaouer,A</a:t>
            </a:r>
            <a:r>
              <a:rPr lang="en-US" altLang="ja-JP" sz="1100" dirty="0" smtClean="0">
                <a:solidFill>
                  <a:schemeClr val="tx2"/>
                </a:solidFill>
              </a:rPr>
              <a:t>. </a:t>
            </a:r>
            <a:r>
              <a:rPr lang="en-US" altLang="ja-JP" sz="1100" dirty="0" err="1" smtClean="0">
                <a:solidFill>
                  <a:schemeClr val="tx2"/>
                </a:solidFill>
              </a:rPr>
              <a:t>Ouni</a:t>
            </a:r>
            <a:r>
              <a:rPr lang="en-US" altLang="ja-JP" sz="1100" dirty="0" smtClean="0">
                <a:solidFill>
                  <a:schemeClr val="tx2"/>
                </a:solidFill>
              </a:rPr>
              <a:t> and F. </a:t>
            </a:r>
            <a:r>
              <a:rPr lang="en-US" altLang="ja-JP" sz="1100" dirty="0" err="1" smtClean="0">
                <a:solidFill>
                  <a:schemeClr val="tx2"/>
                </a:solidFill>
              </a:rPr>
              <a:t>Palomba</a:t>
            </a:r>
            <a:r>
              <a:rPr lang="en-US" altLang="ja-JP" sz="1100" dirty="0" smtClean="0">
                <a:solidFill>
                  <a:schemeClr val="tx2"/>
                </a:solidFill>
              </a:rPr>
              <a:t>: “On the distribution of test smells </a:t>
            </a:r>
            <a:r>
              <a:rPr lang="en-US" altLang="ja-JP" sz="1100" dirty="0" err="1" smtClean="0">
                <a:solidFill>
                  <a:schemeClr val="tx2"/>
                </a:solidFill>
              </a:rPr>
              <a:t>inopen</a:t>
            </a:r>
            <a:r>
              <a:rPr lang="en-US" altLang="ja-JP" sz="1100" dirty="0" smtClean="0">
                <a:solidFill>
                  <a:schemeClr val="tx2"/>
                </a:solidFill>
              </a:rPr>
              <a:t> source android applications: An exploratory study”, </a:t>
            </a:r>
            <a:r>
              <a:rPr lang="en-US" altLang="ja-JP" sz="1100" dirty="0" err="1" smtClean="0">
                <a:solidFill>
                  <a:schemeClr val="tx2"/>
                </a:solidFill>
              </a:rPr>
              <a:t>Pro.of</a:t>
            </a:r>
            <a:r>
              <a:rPr lang="en-US" altLang="ja-JP" sz="1100" dirty="0" smtClean="0">
                <a:solidFill>
                  <a:schemeClr val="tx2"/>
                </a:solidFill>
              </a:rPr>
              <a:t> CASCON, pp. 193–202 (2019).</a:t>
            </a:r>
            <a:endParaRPr lang="en-US" altLang="ja-JP" sz="1100" dirty="0">
              <a:solidFill>
                <a:schemeClr val="tx2"/>
              </a:solidFill>
            </a:endParaRPr>
          </a:p>
        </p:txBody>
      </p:sp>
      <p:sp>
        <p:nvSpPr>
          <p:cNvPr id="16" name="正方形/長方形 15"/>
          <p:cNvSpPr/>
          <p:nvPr/>
        </p:nvSpPr>
        <p:spPr>
          <a:xfrm>
            <a:off x="103541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3541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38991" y="275424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r>
              <a:rPr lang="en-US" altLang="ja-JP" sz="2100" dirty="0" smtClean="0"/>
              <a:t>19</a:t>
            </a:r>
            <a:r>
              <a:rPr lang="ja-JP" altLang="en-US" sz="2100" dirty="0" smtClean="0"/>
              <a:t>種類のテストスメルを検出可能</a:t>
            </a:r>
            <a:endParaRPr lang="en-US" altLang="ja-JP" sz="2100" dirty="0" smtClean="0"/>
          </a:p>
          <a:p>
            <a:r>
              <a:rPr lang="ja-JP" altLang="en-US" sz="2100" dirty="0" smtClean="0"/>
              <a:t>各テストスメルを高精度で検出可能</a:t>
            </a:r>
            <a:endParaRPr lang="en-US" altLang="ja-JP" sz="2100" dirty="0" smtClean="0"/>
          </a:p>
        </p:txBody>
      </p:sp>
      <p:sp>
        <p:nvSpPr>
          <p:cNvPr id="7" name="角丸四角形 6"/>
          <p:cNvSpPr/>
          <p:nvPr/>
        </p:nvSpPr>
        <p:spPr>
          <a:xfrm>
            <a:off x="136096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469" y="3815208"/>
            <a:ext cx="445604" cy="445604"/>
          </a:xfrm>
          <a:prstGeom prst="rect">
            <a:avLst/>
          </a:prstGeom>
        </p:spPr>
      </p:pic>
      <p:sp>
        <p:nvSpPr>
          <p:cNvPr id="2" name="テキスト ボックス 1"/>
          <p:cNvSpPr txBox="1"/>
          <p:nvPr/>
        </p:nvSpPr>
        <p:spPr>
          <a:xfrm>
            <a:off x="1191043" y="5149092"/>
            <a:ext cx="5076407" cy="646331"/>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文が存在するとテストメソッドが失敗した時、原因を特定するのが困難</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919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41152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182225"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類似コード検出技術を用いて、既存の高品質のテストコードを推薦するツールを提案</a:t>
            </a:r>
            <a:endParaRPr lang="en-US" altLang="ja-JP" sz="2400" dirty="0" smtClean="0"/>
          </a:p>
          <a:p>
            <a:pPr marL="685800" lvl="2">
              <a:spcBef>
                <a:spcPts val="1000"/>
              </a:spcBef>
            </a:pPr>
            <a:r>
              <a:rPr lang="ja-JP" altLang="en-US" sz="2400" dirty="0" smtClean="0"/>
              <a:t>提案ツールによって、開発者</a:t>
            </a:r>
            <a:r>
              <a:rPr lang="ja-JP" altLang="en-US" sz="2400" dirty="0" smtClean="0"/>
              <a:t>の高品質なテストコードの作成を支援</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69280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25309</TotalTime>
  <Words>7746</Words>
  <Application>Microsoft Office PowerPoint</Application>
  <PresentationFormat>ワイド画面</PresentationFormat>
  <Paragraphs>1031</Paragraphs>
  <Slides>43</Slides>
  <Notes>32</Notes>
  <HiddenSlides>8</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43</vt:i4>
      </vt:variant>
    </vt:vector>
  </HeadingPairs>
  <TitlesOfParts>
    <vt:vector size="56" baseType="lpstr">
      <vt:lpstr>Meiryo UI</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提案ツール: SuiteRec</vt:lpstr>
      <vt:lpstr>評価実験1</vt:lpstr>
      <vt:lpstr>自動生成ツールにおける課題</vt:lpstr>
      <vt:lpstr>RQ2. SuiteRecは、テストコードの作成時間を 　　　削減できるか？</vt:lpstr>
      <vt:lpstr>Step3: テストスメルの検出</vt:lpstr>
      <vt:lpstr>Step3: テストスメルの検出</vt:lpstr>
      <vt:lpstr>Step2: テストコードの検索</vt:lpstr>
      <vt:lpstr>まとめ・今後の課題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713</cp:revision>
  <dcterms:created xsi:type="dcterms:W3CDTF">2020-01-21T13:07:49Z</dcterms:created>
  <dcterms:modified xsi:type="dcterms:W3CDTF">2020-02-11T02:53:05Z</dcterms:modified>
</cp:coreProperties>
</file>