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74" r:id="rId2"/>
    <p:sldId id="337" r:id="rId3"/>
    <p:sldId id="259" r:id="rId4"/>
    <p:sldId id="372" r:id="rId5"/>
    <p:sldId id="361" r:id="rId6"/>
    <p:sldId id="339" r:id="rId7"/>
    <p:sldId id="262" r:id="rId8"/>
    <p:sldId id="338" r:id="rId9"/>
    <p:sldId id="362" r:id="rId10"/>
    <p:sldId id="285" r:id="rId11"/>
    <p:sldId id="266" r:id="rId12"/>
    <p:sldId id="352" r:id="rId13"/>
    <p:sldId id="364" r:id="rId14"/>
    <p:sldId id="269" r:id="rId15"/>
    <p:sldId id="357" r:id="rId16"/>
    <p:sldId id="363" r:id="rId17"/>
    <p:sldId id="278" r:id="rId18"/>
    <p:sldId id="280" r:id="rId19"/>
    <p:sldId id="298" r:id="rId20"/>
    <p:sldId id="375" r:id="rId21"/>
    <p:sldId id="292" r:id="rId22"/>
    <p:sldId id="354" r:id="rId23"/>
    <p:sldId id="367" r:id="rId24"/>
    <p:sldId id="366" r:id="rId25"/>
    <p:sldId id="368" r:id="rId26"/>
    <p:sldId id="293" r:id="rId27"/>
    <p:sldId id="290" r:id="rId28"/>
    <p:sldId id="291" r:id="rId29"/>
    <p:sldId id="334" r:id="rId30"/>
    <p:sldId id="288" r:id="rId31"/>
    <p:sldId id="353" r:id="rId32"/>
    <p:sldId id="371" r:id="rId33"/>
    <p:sldId id="370" r:id="rId34"/>
    <p:sldId id="286" r:id="rId35"/>
    <p:sldId id="295" r:id="rId36"/>
    <p:sldId id="380" r:id="rId37"/>
    <p:sldId id="377" r:id="rId38"/>
    <p:sldId id="379" r:id="rId39"/>
    <p:sldId id="378" r:id="rId4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4AC"/>
    <a:srgbClr val="ACD9D5"/>
    <a:srgbClr val="E5E5E5"/>
    <a:srgbClr val="EBD9B2"/>
    <a:srgbClr val="D8B365"/>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09" autoAdjust="0"/>
    <p:restoredTop sz="38152" autoAdjust="0"/>
  </p:normalViewPr>
  <p:slideViewPr>
    <p:cSldViewPr snapToGrid="0">
      <p:cViewPr>
        <p:scale>
          <a:sx n="50" d="100"/>
          <a:sy n="50" d="100"/>
        </p:scale>
        <p:origin x="1578" y="119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1.2</c:v>
                  </c:pt>
                  <c:pt idx="2">
                    <c:v>10.8</c:v>
                  </c:pt>
                </c:numCache>
              </c:numRef>
            </c:plus>
            <c:minus>
              <c:numRef>
                <c:f>Sheet1!$F$2:$F$4</c:f>
                <c:numCache>
                  <c:formatCode>General</c:formatCode>
                  <c:ptCount val="3"/>
                  <c:pt idx="0">
                    <c:v>0</c:v>
                  </c:pt>
                  <c:pt idx="1">
                    <c:v>5</c:v>
                  </c:pt>
                  <c:pt idx="2">
                    <c:v>18.3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6578-4549-917F-162318C48BBF}"/>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4</c:v>
                  </c:pt>
                  <c:pt idx="2">
                    <c:v>3.3</c:v>
                  </c:pt>
                </c:numCache>
              </c:numRef>
            </c:plus>
            <c:minus>
              <c:numRef>
                <c:f>Sheet1!$G$2:$G$4</c:f>
                <c:numCache>
                  <c:formatCode>General</c:formatCode>
                  <c:ptCount val="3"/>
                  <c:pt idx="0">
                    <c:v>0</c:v>
                  </c:pt>
                  <c:pt idx="1">
                    <c:v>16</c:v>
                  </c:pt>
                  <c:pt idx="2">
                    <c:v>13.4</c:v>
                  </c:pt>
                </c:numCache>
              </c:numRef>
            </c:minus>
            <c:spPr>
              <a:noFill/>
              <a:ln w="38100" cap="flat" cmpd="sng" algn="ctr">
                <a:solidFill>
                  <a:schemeClr val="tx1"/>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6578-4549-917F-162318C48BBF}"/>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60" b="1" dirty="0" smtClean="0"/>
                  <a:t>分岐網羅率 </a:t>
                </a:r>
                <a:r>
                  <a:rPr lang="en-US" altLang="ja-JP" sz="1860" b="1" dirty="0" smtClean="0"/>
                  <a:t>C1 [%]</a:t>
                </a:r>
                <a:endParaRPr lang="ja-JP" altLang="en-US" sz="1860" b="1"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0.8</c:v>
                  </c:pt>
                  <c:pt idx="2">
                    <c:v>3.8</c:v>
                  </c:pt>
                </c:numCache>
              </c:numRef>
            </c:plus>
            <c:minus>
              <c:numRef>
                <c:f>Sheet1!$F$2:$F$4</c:f>
                <c:numCache>
                  <c:formatCode>General</c:formatCode>
                  <c:ptCount val="3"/>
                  <c:pt idx="0">
                    <c:v>0</c:v>
                  </c:pt>
                  <c:pt idx="1">
                    <c:v>3</c:v>
                  </c:pt>
                  <c:pt idx="2">
                    <c:v>5.3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94AD-429C-84B4-21F7D6723D35}"/>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2.7</c:v>
                  </c:pt>
                  <c:pt idx="2">
                    <c:v>0</c:v>
                  </c:pt>
                </c:numCache>
              </c:numRef>
            </c:plus>
            <c:minus>
              <c:numRef>
                <c:f>Sheet1!$G$2:$G$4</c:f>
                <c:numCache>
                  <c:formatCode>General</c:formatCode>
                  <c:ptCount val="3"/>
                  <c:pt idx="0">
                    <c:v>0</c:v>
                  </c:pt>
                  <c:pt idx="1">
                    <c:v>10.6</c:v>
                  </c:pt>
                  <c:pt idx="2">
                    <c:v>0</c:v>
                  </c:pt>
                </c:numCache>
              </c:numRef>
            </c:minus>
            <c:spPr>
              <a:noFill/>
              <a:ln w="38100" cap="flat" cmpd="sng" algn="ctr">
                <a:solidFill>
                  <a:schemeClr val="tx2">
                    <a:lumMod val="50000"/>
                  </a:schemeClr>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94AD-429C-84B4-21F7D6723D35}"/>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命令網羅率 </a:t>
                </a:r>
                <a:r>
                  <a:rPr lang="en-US" altLang="ja-JP" sz="1860" b="1" i="0" baseline="0" dirty="0" smtClean="0">
                    <a:effectLst/>
                  </a:rPr>
                  <a:t>C0 [%]</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710" b="1" dirty="0" smtClean="0"/>
                  <a:t>タスク完了までの時間</a:t>
                </a:r>
                <a:r>
                  <a:rPr lang="en-US" altLang="ja-JP" sz="1710" b="1" dirty="0" smtClean="0"/>
                  <a:t> [min]</a:t>
                </a:r>
                <a:endParaRPr lang="ja-JP" sz="171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AC14-466A-B60B-EE78AF37100E}"/>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AC14-466A-B60B-EE78AF37100E}"/>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テストスメルの数</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8FA46-DAC1-48A5-A534-60EFFD85CDA3}" type="datetimeFigureOut">
              <a:rPr kumimoji="1" lang="ja-JP" altLang="en-US" smtClean="0"/>
              <a:t>2020/2/10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5FAFC-A5AB-4FEC-AA23-92E34682EFAF}" type="slidenum">
              <a:rPr kumimoji="1" lang="ja-JP" altLang="en-US" smtClean="0"/>
              <a:t>‹#›</a:t>
            </a:fld>
            <a:endParaRPr kumimoji="1" lang="ja-JP" altLang="en-US"/>
          </a:p>
        </p:txBody>
      </p:sp>
    </p:spTree>
    <p:extLst>
      <p:ext uri="{BB962C8B-B14F-4D97-AF65-F5344CB8AC3E}">
        <p14:creationId xmlns:p14="http://schemas.microsoft.com/office/powerpoint/2010/main" val="1991089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ソースコード</a:t>
            </a:r>
            <a:r>
              <a:rPr kumimoji="1" lang="ja-JP" altLang="en-US" dirty="0" smtClean="0"/>
              <a:t>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a:t>
            </a:fld>
            <a:endParaRPr kumimoji="1" lang="ja-JP" altLang="en-US"/>
          </a:p>
        </p:txBody>
      </p:sp>
    </p:spTree>
    <p:extLst>
      <p:ext uri="{BB962C8B-B14F-4D97-AF65-F5344CB8AC3E}">
        <p14:creationId xmlns:p14="http://schemas.microsoft.com/office/powerpoint/2010/main" val="180238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最後の</a:t>
            </a:r>
            <a:r>
              <a:rPr kumimoji="1" lang="en-US" altLang="ja-JP" dirty="0" smtClean="0"/>
              <a:t>Step4</a:t>
            </a:r>
            <a:r>
              <a:rPr kumimoji="1" lang="ja-JP" altLang="en-US" dirty="0" smtClean="0"/>
              <a:t>では、開発者が参考にしたいテストコードを上位に推薦できるようにテストコードの順位を並び替えます。</a:t>
            </a:r>
            <a:endParaRPr kumimoji="1" lang="en-US" altLang="ja-JP" dirty="0" smtClean="0"/>
          </a:p>
          <a:p>
            <a:endParaRPr kumimoji="1" lang="en-US" altLang="ja-JP" dirty="0" smtClean="0"/>
          </a:p>
          <a:p>
            <a:r>
              <a:rPr kumimoji="1" lang="ja-JP" altLang="en-US" dirty="0" smtClean="0"/>
              <a:t>本研究では、</a:t>
            </a:r>
            <a:r>
              <a:rPr kumimoji="1" lang="ja-JP" altLang="en-US" b="1" dirty="0" smtClean="0"/>
              <a:t>順位付けの方法として</a:t>
            </a:r>
            <a:r>
              <a:rPr kumimoji="1" lang="ja-JP" altLang="en-US" dirty="0" smtClean="0"/>
              <a:t>類似度とテストスメルの</a:t>
            </a:r>
            <a:r>
              <a:rPr kumimoji="1" lang="en-US" altLang="ja-JP" dirty="0" smtClean="0"/>
              <a:t>2</a:t>
            </a:r>
            <a:r>
              <a:rPr kumimoji="1" lang="ja-JP" altLang="en-US" dirty="0" err="1" smtClean="0"/>
              <a:t>つの</a:t>
            </a:r>
            <a:r>
              <a:rPr kumimoji="1" lang="ja-JP" altLang="en-US" dirty="0" smtClean="0"/>
              <a:t>要素に着目しています。</a:t>
            </a:r>
            <a:endParaRPr kumimoji="1" lang="en-US" altLang="ja-JP" dirty="0" smtClean="0"/>
          </a:p>
          <a:p>
            <a:endParaRPr kumimoji="1" lang="en-US" altLang="ja-JP" dirty="0" smtClean="0"/>
          </a:p>
          <a:p>
            <a:r>
              <a:rPr kumimoji="1" lang="en-US" altLang="ja-JP" u="sng" dirty="0" smtClean="0"/>
              <a:t>1</a:t>
            </a:r>
            <a:r>
              <a:rPr kumimoji="1" lang="ja-JP" altLang="en-US" u="sng" dirty="0" smtClean="0"/>
              <a:t>つ目の類似度というのは、</a:t>
            </a:r>
            <a:r>
              <a:rPr kumimoji="1" lang="en-US" altLang="ja-JP" u="sng" dirty="0" smtClean="0"/>
              <a:t>Step1</a:t>
            </a:r>
            <a:r>
              <a:rPr kumimoji="1" lang="ja-JP" altLang="en-US" u="sng" dirty="0" smtClean="0"/>
              <a:t>の入力コード片と類似コード片間の類似度を指します。</a:t>
            </a:r>
            <a:endParaRPr kumimoji="1" lang="en-US" altLang="ja-JP" u="sng" dirty="0" smtClean="0"/>
          </a:p>
          <a:p>
            <a:endParaRPr kumimoji="1" lang="en-US" altLang="ja-JP" dirty="0" smtClean="0"/>
          </a:p>
          <a:p>
            <a:r>
              <a:rPr kumimoji="1" lang="ja-JP" altLang="en-US" dirty="0" smtClean="0"/>
              <a:t>以前の調査結果で、この類似度が高いほどテストコードを再利用できる可能性が高いことが分かっており、この結果を基に類似度を要素として選んでいます。</a:t>
            </a:r>
            <a:endParaRPr kumimoji="1" lang="en-US" altLang="ja-JP" dirty="0" smtClean="0"/>
          </a:p>
          <a:p>
            <a:endParaRPr kumimoji="1" lang="en-US" altLang="ja-JP" dirty="0" smtClean="0"/>
          </a:p>
          <a:p>
            <a:r>
              <a:rPr kumimoji="1" lang="en-US" altLang="ja-JP" u="sng" dirty="0" smtClean="0"/>
              <a:t>2</a:t>
            </a:r>
            <a:r>
              <a:rPr kumimoji="1" lang="ja-JP" altLang="en-US" u="sng" dirty="0" smtClean="0"/>
              <a:t>つ目のテストスメルは、</a:t>
            </a:r>
            <a:r>
              <a:rPr kumimoji="1" lang="en-US" altLang="ja-JP" u="sng" dirty="0" smtClean="0"/>
              <a:t>Step3</a:t>
            </a:r>
            <a:r>
              <a:rPr kumimoji="1" lang="ja-JP" altLang="en-US" u="sng" dirty="0" err="1" smtClean="0"/>
              <a:t>で検</a:t>
            </a:r>
            <a:r>
              <a:rPr kumimoji="1" lang="ja-JP" altLang="en-US" u="sng" dirty="0" smtClean="0"/>
              <a:t>出されるテストスメルの数を指します。</a:t>
            </a:r>
            <a:endParaRPr kumimoji="1" lang="en-US" altLang="ja-JP" u="sng" dirty="0" smtClean="0"/>
          </a:p>
          <a:p>
            <a:endParaRPr kumimoji="1" lang="en-US" altLang="ja-JP" dirty="0" smtClean="0"/>
          </a:p>
          <a:p>
            <a:r>
              <a:rPr kumimoji="1" lang="ja-JP" altLang="en-US" b="1" dirty="0" smtClean="0"/>
              <a:t>テストスメルを順位付けの要素に用いることで、より品質の高いテストコードを開発者に推薦します。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a:t>
            </a:r>
            <a:r>
              <a:rPr kumimoji="1" lang="en-US" altLang="ja-JP" dirty="0" err="1" smtClean="0"/>
              <a:t>SuiteRec</a:t>
            </a:r>
            <a:r>
              <a:rPr kumimoji="1" lang="ja-JP" altLang="en-US" dirty="0" smtClean="0"/>
              <a:t>ではこれらの</a:t>
            </a:r>
            <a:r>
              <a:rPr kumimoji="1" lang="en-US" altLang="ja-JP" dirty="0" smtClean="0"/>
              <a:t>2</a:t>
            </a:r>
            <a:r>
              <a:rPr kumimoji="1" lang="ja-JP" altLang="en-US" dirty="0" err="1" smtClean="0"/>
              <a:t>つの</a:t>
            </a:r>
            <a:r>
              <a:rPr kumimoji="1" lang="ja-JP" altLang="en-US" dirty="0" smtClean="0"/>
              <a:t>要素の内、</a:t>
            </a:r>
            <a:r>
              <a:rPr lang="ja-JP" altLang="en-US" sz="1200" dirty="0" smtClean="0">
                <a:latin typeface="メイリオ" panose="020B0604030504040204" pitchFamily="50" charset="-128"/>
                <a:ea typeface="メイリオ" panose="020B0604030504040204" pitchFamily="50" charset="-128"/>
              </a:rPr>
              <a:t>類似度を優先として並び替え、類似度が同じ場合テストスメルの数で推薦順位を並び替えるように実装しました。</a:t>
            </a: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次に</a:t>
            </a:r>
            <a:r>
              <a:rPr lang="en-US" altLang="ja-JP" sz="1200" dirty="0" err="1" smtClean="0">
                <a:latin typeface="メイリオ" panose="020B0604030504040204" pitchFamily="50" charset="-128"/>
                <a:ea typeface="メイリオ" panose="020B0604030504040204" pitchFamily="50" charset="-128"/>
              </a:rPr>
              <a:t>SuiteRec</a:t>
            </a:r>
            <a:r>
              <a:rPr lang="ja-JP" altLang="en-US" sz="1200" dirty="0" smtClean="0">
                <a:latin typeface="メイリオ" panose="020B0604030504040204" pitchFamily="50" charset="-128"/>
                <a:ea typeface="メイリオ" panose="020B0604030504040204" pitchFamily="50" charset="-128"/>
              </a:rPr>
              <a:t>のインターフェスを紹介します</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10</a:t>
            </a:fld>
            <a:endParaRPr kumimoji="1" lang="ja-JP" altLang="en-US"/>
          </a:p>
        </p:txBody>
      </p:sp>
    </p:spTree>
    <p:extLst>
      <p:ext uri="{BB962C8B-B14F-4D97-AF65-F5344CB8AC3E}">
        <p14:creationId xmlns:p14="http://schemas.microsoft.com/office/powerpoint/2010/main" val="266923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こちらは、</a:t>
            </a:r>
            <a:r>
              <a:rPr kumimoji="1" lang="en-US" altLang="ja-JP" dirty="0" err="1" smtClean="0"/>
              <a:t>SuiteRec</a:t>
            </a:r>
            <a:r>
              <a:rPr kumimoji="1" lang="ja-JP" altLang="en-US" dirty="0" smtClean="0"/>
              <a:t>のインターフェスになります</a:t>
            </a:r>
            <a:endParaRPr kumimoji="1" lang="en-US" altLang="ja-JP" dirty="0" smtClean="0"/>
          </a:p>
          <a:p>
            <a:endParaRPr kumimoji="1" lang="en-US" altLang="ja-JP" dirty="0" smtClean="0"/>
          </a:p>
          <a:p>
            <a:r>
              <a:rPr kumimoji="1" lang="ja-JP" altLang="en-US" dirty="0" smtClean="0"/>
              <a:t>①は、開発者から与えられた入力コードが表示されます。そして②には、入力コードに対応する類似コードが表示され、</a:t>
            </a:r>
            <a:endParaRPr kumimoji="1" lang="en-US" altLang="ja-JP" dirty="0" smtClean="0"/>
          </a:p>
          <a:p>
            <a:endParaRPr kumimoji="1" lang="en-US" altLang="ja-JP" dirty="0" smtClean="0"/>
          </a:p>
          <a:p>
            <a:r>
              <a:rPr kumimoji="1" lang="ja-JP" altLang="en-US" dirty="0" smtClean="0"/>
              <a:t>③にはその類似度が表示されます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⑤は推薦されたテストコードが表示され、④には、推薦されるテストコード内に含まれるテストスメルがハイライトされるようになっています</a:t>
            </a:r>
            <a:endParaRPr kumimoji="1" lang="en-US" altLang="ja-JP" dirty="0" smtClean="0"/>
          </a:p>
          <a:p>
            <a:endParaRPr kumimoji="1" lang="en-US" altLang="ja-JP" dirty="0" smtClean="0"/>
          </a:p>
          <a:p>
            <a:r>
              <a:rPr kumimoji="1" lang="ja-JP" altLang="en-US" dirty="0" smtClean="0"/>
              <a:t>次に評価実験です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11</a:t>
            </a:fld>
            <a:endParaRPr kumimoji="1" lang="ja-JP" altLang="en-US"/>
          </a:p>
        </p:txBody>
      </p:sp>
    </p:spTree>
    <p:extLst>
      <p:ext uri="{BB962C8B-B14F-4D97-AF65-F5344CB8AC3E}">
        <p14:creationId xmlns:p14="http://schemas.microsoft.com/office/powerpoint/2010/main" val="63519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0:54</a:t>
            </a:r>
          </a:p>
          <a:p>
            <a:endParaRPr kumimoji="1" lang="en-US" altLang="ja-JP" dirty="0" smtClean="0"/>
          </a:p>
          <a:p>
            <a:r>
              <a:rPr kumimoji="1" lang="ja-JP" altLang="en-US" dirty="0" smtClean="0"/>
              <a:t>本研究では、</a:t>
            </a:r>
            <a:r>
              <a:rPr kumimoji="1" lang="en-US" altLang="ja-JP" dirty="0" err="1" smtClean="0"/>
              <a:t>SuiteRec</a:t>
            </a:r>
            <a:r>
              <a:rPr kumimoji="1" lang="ja-JP" altLang="en-US" dirty="0" smtClean="0"/>
              <a:t>の有用性を定量的および定性的に評価するために、</a:t>
            </a:r>
            <a:r>
              <a:rPr kumimoji="1" lang="en-US" altLang="ja-JP" dirty="0" smtClean="0"/>
              <a:t>2</a:t>
            </a:r>
            <a:r>
              <a:rPr kumimoji="1" lang="ja-JP" altLang="en-US" dirty="0" err="1" smtClean="0"/>
              <a:t>つの</a:t>
            </a:r>
            <a:r>
              <a:rPr kumimoji="1" lang="ja-JP" altLang="en-US" dirty="0" smtClean="0"/>
              <a:t>評価実験を実施しました。</a:t>
            </a:r>
            <a:endParaRPr kumimoji="1" lang="en-US" altLang="ja-JP" dirty="0" smtClean="0"/>
          </a:p>
          <a:p>
            <a:endParaRPr kumimoji="1" lang="en-US" altLang="ja-JP" dirty="0" smtClean="0"/>
          </a:p>
          <a:p>
            <a:r>
              <a:rPr kumimoji="1" lang="en-US" altLang="ja-JP" dirty="0" smtClean="0"/>
              <a:t>1</a:t>
            </a:r>
            <a:r>
              <a:rPr kumimoji="1" lang="ja-JP" altLang="en-US" dirty="0" smtClean="0"/>
              <a:t>つ目の評価実験</a:t>
            </a:r>
            <a:r>
              <a:rPr kumimoji="1" lang="en-US" altLang="ja-JP" dirty="0" smtClean="0"/>
              <a:t>1</a:t>
            </a:r>
            <a:r>
              <a:rPr kumimoji="1" lang="ja-JP" altLang="en-US" dirty="0" smtClean="0"/>
              <a:t>は、テストコードの作成支援に関する実験ということで、被験者による実験を行いました。</a:t>
            </a:r>
            <a:endParaRPr kumimoji="1" lang="en-US" altLang="ja-JP" dirty="0" smtClean="0"/>
          </a:p>
          <a:p>
            <a:endParaRPr kumimoji="1" lang="en-US" altLang="ja-JP" dirty="0" smtClean="0"/>
          </a:p>
          <a:p>
            <a:r>
              <a:rPr kumimoji="1" lang="ja-JP" altLang="en-US" dirty="0" smtClean="0"/>
              <a:t>そして、</a:t>
            </a:r>
            <a:r>
              <a:rPr kumimoji="1" lang="en-US" altLang="ja-JP" dirty="0" err="1" smtClean="0"/>
              <a:t>SuiteRec</a:t>
            </a:r>
            <a:r>
              <a:rPr kumimoji="1" lang="ja-JP" altLang="en-US" dirty="0" smtClean="0"/>
              <a:t>を利用した場合と手作業の場合で、</a:t>
            </a:r>
            <a:r>
              <a:rPr kumimoji="1" lang="en-US" altLang="ja-JP" dirty="0" smtClean="0"/>
              <a:t>~~</a:t>
            </a:r>
            <a:r>
              <a:rPr kumimoji="1" lang="ja-JP" altLang="en-US" b="1" dirty="0" smtClean="0"/>
              <a:t>比較することで</a:t>
            </a:r>
            <a:r>
              <a:rPr kumimoji="1" lang="en-US" altLang="ja-JP" dirty="0" err="1" smtClean="0"/>
              <a:t>SuiteRec</a:t>
            </a:r>
            <a:r>
              <a:rPr kumimoji="1" lang="ja-JP" altLang="en-US" dirty="0" smtClean="0"/>
              <a:t>の有用性を評価しました。</a:t>
            </a:r>
            <a:endParaRPr kumimoji="1"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つ目の評価実験</a:t>
            </a:r>
            <a:r>
              <a:rPr kumimoji="1" lang="en-US" altLang="ja-JP" dirty="0" smtClean="0"/>
              <a:t>2</a:t>
            </a:r>
            <a:r>
              <a:rPr kumimoji="1" lang="ja-JP" altLang="en-US" dirty="0" smtClean="0"/>
              <a:t>では、推薦されるテストコードの順位付けに関する実験を行いました。</a:t>
            </a: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具体的には、オンライン上でアンケート調査を実施し、</a:t>
            </a:r>
            <a:r>
              <a:rPr kumimoji="1" lang="en-US" altLang="ja-JP" dirty="0" err="1" smtClean="0"/>
              <a:t>SuiteRec</a:t>
            </a:r>
            <a:r>
              <a:rPr kumimoji="1" lang="ja-JP" altLang="en-US" dirty="0" smtClean="0"/>
              <a:t>が</a:t>
            </a:r>
            <a:r>
              <a:rPr lang="ja-JP" altLang="en-US" sz="1200" dirty="0" smtClean="0"/>
              <a:t>開発者が参考にしたいテストコードを上位に推薦できるかを評価しました。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ただ、本発表では、時間の都合上、評価実験</a:t>
            </a:r>
            <a:r>
              <a:rPr kumimoji="1" lang="en-US" altLang="ja-JP" dirty="0" smtClean="0"/>
              <a:t>1</a:t>
            </a:r>
            <a:r>
              <a:rPr kumimoji="1" lang="ja-JP" altLang="en-US" dirty="0" smtClean="0"/>
              <a:t>の</a:t>
            </a:r>
            <a:r>
              <a:rPr lang="ja-JP" altLang="en-US" dirty="0" smtClean="0"/>
              <a:t>テストコードの作成支援に関する実験</a:t>
            </a:r>
            <a:r>
              <a:rPr kumimoji="1" lang="ja-JP" altLang="en-US" dirty="0" smtClean="0"/>
              <a:t>だけを報告させていただきます。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12</a:t>
            </a:fld>
            <a:endParaRPr kumimoji="1" lang="ja-JP" altLang="en-US"/>
          </a:p>
        </p:txBody>
      </p:sp>
    </p:spTree>
    <p:extLst>
      <p:ext uri="{BB962C8B-B14F-4D97-AF65-F5344CB8AC3E}">
        <p14:creationId xmlns:p14="http://schemas.microsoft.com/office/powerpoint/2010/main" val="3603699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13</a:t>
            </a:fld>
            <a:endParaRPr kumimoji="1" lang="ja-JP" altLang="en-US"/>
          </a:p>
        </p:txBody>
      </p:sp>
    </p:spTree>
    <p:extLst>
      <p:ext uri="{BB962C8B-B14F-4D97-AF65-F5344CB8AC3E}">
        <p14:creationId xmlns:p14="http://schemas.microsoft.com/office/powerpoint/2010/main" val="138811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そして、本研究では、評価実験</a:t>
            </a:r>
            <a:r>
              <a:rPr kumimoji="1" lang="en-US" altLang="ja-JP" dirty="0" smtClean="0"/>
              <a:t>1</a:t>
            </a:r>
            <a:r>
              <a:rPr kumimoji="1" lang="ja-JP" altLang="en-US" dirty="0" smtClean="0"/>
              <a:t>を通して、こちらの</a:t>
            </a:r>
            <a:r>
              <a:rPr kumimoji="1" lang="en-US" altLang="ja-JP" dirty="0" smtClean="0"/>
              <a:t>4</a:t>
            </a:r>
            <a:r>
              <a:rPr kumimoji="1" lang="ja-JP" altLang="en-US" dirty="0" err="1" smtClean="0"/>
              <a:t>つの</a:t>
            </a:r>
            <a:r>
              <a:rPr kumimoji="1" lang="ja-JP" altLang="en-US" dirty="0" smtClean="0"/>
              <a:t>リサーチクエスチョンに答えることを目標としています。</a:t>
            </a:r>
            <a:endParaRPr kumimoji="1" lang="en-US" altLang="ja-JP" dirty="0" smtClean="0"/>
          </a:p>
          <a:p>
            <a:endParaRPr kumimoji="1" lang="en-US" altLang="ja-JP" dirty="0" smtClean="0"/>
          </a:p>
          <a:p>
            <a:r>
              <a:rPr kumimoji="1" lang="en-US" altLang="ja-JP" dirty="0" smtClean="0"/>
              <a:t>RQ1</a:t>
            </a:r>
            <a:r>
              <a:rPr kumimoji="1" lang="ja-JP" altLang="en-US" dirty="0" smtClean="0"/>
              <a:t>は～～という質問です。</a:t>
            </a:r>
            <a:endParaRPr kumimoji="1" lang="en-US" altLang="ja-JP" dirty="0" smtClean="0"/>
          </a:p>
          <a:p>
            <a:endParaRPr kumimoji="1" lang="en-US" altLang="ja-JP" b="1" dirty="0" smtClean="0"/>
          </a:p>
          <a:p>
            <a:r>
              <a:rPr kumimoji="1" lang="ja-JP" altLang="en-US" b="1" u="sng" dirty="0" smtClean="0"/>
              <a:t>ソフトウェアの品質を確認する</a:t>
            </a:r>
            <a:r>
              <a:rPr kumimoji="1" lang="en-US" altLang="ja-JP" b="1" u="sng" dirty="0" smtClean="0"/>
              <a:t>1</a:t>
            </a:r>
            <a:r>
              <a:rPr kumimoji="1" lang="ja-JP" altLang="en-US" b="1" u="sng" dirty="0" err="1" smtClean="0"/>
              <a:t>つの</a:t>
            </a:r>
            <a:r>
              <a:rPr kumimoji="1" lang="ja-JP" altLang="en-US" b="1" u="sng" dirty="0" smtClean="0"/>
              <a:t>指標として、作成したテストコードが十分に網羅して実行できているかを測定するカバレッジが高いということは、重要です．</a:t>
            </a:r>
            <a:endParaRPr kumimoji="1" lang="en-US" altLang="ja-JP" b="1" u="sng" dirty="0" smtClean="0"/>
          </a:p>
          <a:p>
            <a:endParaRPr kumimoji="1" lang="en-US" altLang="ja-JP" b="1" dirty="0" smtClean="0"/>
          </a:p>
          <a:p>
            <a:r>
              <a:rPr kumimoji="1" lang="ja-JP" altLang="en-US" dirty="0" smtClean="0"/>
              <a:t>リサーチクエスチョン</a:t>
            </a:r>
            <a:r>
              <a:rPr kumimoji="1" lang="en-US" altLang="ja-JP" dirty="0" smtClean="0"/>
              <a:t>2,3</a:t>
            </a:r>
            <a:r>
              <a:rPr kumimoji="1" lang="ja-JP" altLang="en-US" dirty="0" smtClean="0"/>
              <a:t>については、</a:t>
            </a:r>
            <a:r>
              <a:rPr kumimoji="1" lang="ja-JP" altLang="en-US" b="1" dirty="0" smtClean="0"/>
              <a:t>テストコード作成時間</a:t>
            </a:r>
            <a:r>
              <a:rPr kumimoji="1" lang="ja-JP" altLang="en-US" dirty="0" smtClean="0"/>
              <a:t>と</a:t>
            </a:r>
            <a:r>
              <a:rPr kumimoji="1" lang="ja-JP" altLang="en-US" b="1" dirty="0" smtClean="0"/>
              <a:t>テストスメルの数</a:t>
            </a:r>
            <a:r>
              <a:rPr kumimoji="1" lang="ja-JP" altLang="en-US" dirty="0" smtClean="0"/>
              <a:t>を調べます</a:t>
            </a:r>
            <a:endParaRPr kumimoji="1" lang="en-US" altLang="ja-JP" dirty="0" smtClean="0"/>
          </a:p>
          <a:p>
            <a:endParaRPr kumimoji="1" lang="en-US" altLang="ja-JP" dirty="0" smtClean="0"/>
          </a:p>
          <a:p>
            <a:r>
              <a:rPr kumimoji="1" lang="ja-JP" altLang="en-US" dirty="0" smtClean="0"/>
              <a:t>この</a:t>
            </a:r>
            <a:r>
              <a:rPr kumimoji="1" lang="en-US" altLang="ja-JP" dirty="0" smtClean="0"/>
              <a:t>2</a:t>
            </a:r>
            <a:r>
              <a:rPr kumimoji="1" lang="ja-JP" altLang="en-US" dirty="0" err="1" smtClean="0"/>
              <a:t>つの</a:t>
            </a:r>
            <a:r>
              <a:rPr kumimoji="1" lang="ja-JP" altLang="en-US" dirty="0" smtClean="0"/>
              <a:t>リサーチクエスチョン</a:t>
            </a:r>
            <a:r>
              <a:rPr kumimoji="1" lang="en-US" altLang="ja-JP" dirty="0" smtClean="0"/>
              <a:t>2</a:t>
            </a:r>
            <a:r>
              <a:rPr kumimoji="1" lang="ja-JP" altLang="en-US" dirty="0" smtClean="0"/>
              <a:t>に答えることで、</a:t>
            </a:r>
            <a:r>
              <a:rPr kumimoji="1" lang="en-US" altLang="ja-JP" dirty="0" err="1" smtClean="0"/>
              <a:t>SuiteRec</a:t>
            </a:r>
            <a:r>
              <a:rPr kumimoji="1" lang="ja-JP" altLang="en-US" dirty="0" smtClean="0"/>
              <a:t>を利用は、</a:t>
            </a:r>
            <a:endParaRPr kumimoji="1" lang="en-US" altLang="ja-JP" dirty="0" smtClean="0"/>
          </a:p>
          <a:p>
            <a:endParaRPr kumimoji="1" lang="en-US" altLang="ja-JP" dirty="0" smtClean="0"/>
          </a:p>
          <a:p>
            <a:pPr marL="171450" indent="-171450">
              <a:buFont typeface="Arial" panose="020B0604020202020204" pitchFamily="34" charset="0"/>
              <a:buChar char="•"/>
            </a:pPr>
            <a:r>
              <a:rPr kumimoji="1" lang="ja-JP" altLang="en-US" dirty="0" smtClean="0"/>
              <a:t>開発者のテストコード作成時間を短縮できるかと</a:t>
            </a:r>
            <a:endParaRPr kumimoji="1" lang="en-US" altLang="ja-JP" dirty="0" smtClean="0"/>
          </a:p>
          <a:p>
            <a:pPr marL="171450" indent="-171450">
              <a:buFont typeface="Arial" panose="020B0604020202020204" pitchFamily="34" charset="0"/>
              <a:buChar char="•"/>
            </a:pPr>
            <a:r>
              <a:rPr kumimoji="1" lang="ja-JP" altLang="en-US" dirty="0" smtClean="0"/>
              <a:t>テストスメルの数が少なく品質の高いテストコードを作成できるかを</a:t>
            </a:r>
            <a:endParaRPr kumimoji="1" lang="en-US" altLang="ja-JP" dirty="0" smtClean="0"/>
          </a:p>
          <a:p>
            <a:pPr marL="0" indent="0">
              <a:buFont typeface="Arial" panose="020B0604020202020204" pitchFamily="34" charset="0"/>
              <a:buNone/>
            </a:pPr>
            <a:r>
              <a:rPr kumimoji="1" lang="ja-JP" altLang="en-US" dirty="0" smtClean="0"/>
              <a:t>明らかにします。</a:t>
            </a:r>
            <a:endParaRPr kumimoji="1" lang="en-US" altLang="ja-JP" dirty="0" smtClean="0"/>
          </a:p>
          <a:p>
            <a:pPr marL="0" indent="0">
              <a:buFont typeface="Arial" panose="020B0604020202020204" pitchFamily="34" charset="0"/>
              <a:buNone/>
            </a:pPr>
            <a:endParaRPr kumimoji="1" lang="en-US" altLang="ja-JP" dirty="0" smtClean="0"/>
          </a:p>
          <a:p>
            <a:pPr marL="0" indent="0">
              <a:buFont typeface="Arial" panose="020B0604020202020204" pitchFamily="34" charset="0"/>
              <a:buNone/>
            </a:pPr>
            <a:r>
              <a:rPr kumimoji="1" lang="ja-JP" altLang="en-US" dirty="0" smtClean="0"/>
              <a:t>最後に</a:t>
            </a:r>
            <a:r>
              <a:rPr kumimoji="1" lang="en-US" altLang="ja-JP" dirty="0" smtClean="0"/>
              <a:t>RQ4</a:t>
            </a:r>
            <a:r>
              <a:rPr kumimoji="1" lang="ja-JP" altLang="en-US" dirty="0" smtClean="0"/>
              <a:t>では、</a:t>
            </a:r>
            <a:r>
              <a:rPr kumimoji="1" lang="en-US" altLang="ja-JP" dirty="0" err="1" smtClean="0"/>
              <a:t>SuiteRec</a:t>
            </a:r>
            <a:r>
              <a:rPr kumimoji="1" lang="ja-JP" altLang="en-US" dirty="0" smtClean="0"/>
              <a:t>の利用によって、開発者のテストコード作成タスクの認識にどう影響するかをアンケート調査を実施して明らかにしていきます。</a:t>
            </a:r>
            <a:endParaRPr kumimoji="1" lang="en-US" altLang="ja-JP" dirty="0" smtClean="0"/>
          </a:p>
          <a:p>
            <a:endParaRPr kumimoji="1" lang="en-US" altLang="ja-JP" dirty="0" smtClean="0"/>
          </a:p>
          <a:p>
            <a:r>
              <a:rPr kumimoji="1" lang="ja-JP" altLang="en-US" dirty="0" smtClean="0"/>
              <a:t>では、</a:t>
            </a:r>
            <a:r>
              <a:rPr kumimoji="1" lang="en-US" altLang="ja-JP" dirty="0" smtClean="0"/>
              <a:t>RQ1</a:t>
            </a:r>
            <a:r>
              <a:rPr kumimoji="1" lang="ja-JP" altLang="en-US" dirty="0" smtClean="0"/>
              <a:t>から結果を見て行きます。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14</a:t>
            </a:fld>
            <a:endParaRPr kumimoji="1" lang="ja-JP" altLang="en-US"/>
          </a:p>
        </p:txBody>
      </p:sp>
    </p:spTree>
    <p:extLst>
      <p:ext uri="{BB962C8B-B14F-4D97-AF65-F5344CB8AC3E}">
        <p14:creationId xmlns:p14="http://schemas.microsoft.com/office/powerpoint/2010/main" val="23612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1:02</a:t>
            </a:r>
          </a:p>
          <a:p>
            <a:endParaRPr kumimoji="1" lang="en-US" altLang="ja-JP" dirty="0" smtClean="0"/>
          </a:p>
          <a:p>
            <a:r>
              <a:rPr kumimoji="1" lang="en-US" altLang="ja-JP" dirty="0" smtClean="0"/>
              <a:t>RQ1</a:t>
            </a:r>
            <a:r>
              <a:rPr kumimoji="1" lang="ja-JP" altLang="en-US" dirty="0" smtClean="0"/>
              <a:t>は、</a:t>
            </a:r>
            <a:r>
              <a:rPr kumimoji="1" lang="en-US" altLang="ja-JP" dirty="0" err="1" smtClean="0"/>
              <a:t>SuiteRec</a:t>
            </a:r>
            <a:r>
              <a:rPr kumimoji="1" lang="ja-JP" altLang="en-US" dirty="0" smtClean="0"/>
              <a:t>は、高いカバレッジを持つテストコードの作成を支援できるか？という質問です。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a:t>
            </a:r>
            <a:r>
              <a:rPr kumimoji="1" lang="en-US" altLang="ja-JP" dirty="0" err="1" smtClean="0"/>
              <a:t>SuiteRec</a:t>
            </a:r>
            <a:r>
              <a:rPr kumimoji="1" lang="ja-JP" altLang="en-US" dirty="0" smtClean="0"/>
              <a:t>を使用した場合と手作業の場合で、被験者が作成したテストコードの</a:t>
            </a:r>
            <a:r>
              <a:rPr kumimoji="1" lang="ja-JP" altLang="en-US" b="1" dirty="0" smtClean="0"/>
              <a:t>平均カバレッジを比較しました。</a:t>
            </a:r>
            <a:endParaRPr kumimoji="1" lang="en-US" altLang="ja-JP" b="1" dirty="0" smtClean="0"/>
          </a:p>
          <a:p>
            <a:endParaRPr kumimoji="1" lang="en-US" altLang="ja-JP" dirty="0" smtClean="0"/>
          </a:p>
          <a:p>
            <a:r>
              <a:rPr kumimoji="1" lang="ja-JP" altLang="en-US" b="1" u="sng" dirty="0" smtClean="0"/>
              <a:t>本研究では、既存ツールで計算できる命令網羅と分岐網羅の</a:t>
            </a:r>
            <a:r>
              <a:rPr kumimoji="1" lang="en-US" altLang="ja-JP" b="1" u="sng" dirty="0" smtClean="0"/>
              <a:t>2</a:t>
            </a:r>
            <a:r>
              <a:rPr kumimoji="1" lang="ja-JP" altLang="en-US" b="1" u="sng" dirty="0" err="1" smtClean="0"/>
              <a:t>つの</a:t>
            </a:r>
            <a:r>
              <a:rPr kumimoji="1" lang="ja-JP" altLang="en-US" b="1" u="sng" dirty="0" smtClean="0"/>
              <a:t>指標でカバレッジを計算しました。</a:t>
            </a:r>
            <a:endParaRPr kumimoji="1" lang="en-US" altLang="ja-JP" b="1" u="sng" dirty="0" smtClean="0"/>
          </a:p>
          <a:p>
            <a:endParaRPr kumimoji="1" lang="en-US" altLang="ja-JP" dirty="0" smtClean="0"/>
          </a:p>
          <a:p>
            <a:r>
              <a:rPr kumimoji="1" lang="ja-JP" altLang="en-US" dirty="0" smtClean="0"/>
              <a:t>結果を見ると、</a:t>
            </a:r>
            <a:r>
              <a:rPr kumimoji="1" lang="en-US" altLang="ja-JP" dirty="0" err="1" smtClean="0"/>
              <a:t>SuiteRec</a:t>
            </a:r>
            <a:r>
              <a:rPr kumimoji="1" lang="ja-JP" altLang="en-US" dirty="0" smtClean="0"/>
              <a:t>を使用した場合と手作業での場合で、</a:t>
            </a:r>
            <a:r>
              <a:rPr kumimoji="1" lang="en-US" altLang="ja-JP" dirty="0" smtClean="0"/>
              <a:t>2</a:t>
            </a:r>
            <a:r>
              <a:rPr kumimoji="1" lang="ja-JP" altLang="en-US" dirty="0" err="1" smtClean="0"/>
              <a:t>つの</a:t>
            </a:r>
            <a:r>
              <a:rPr kumimoji="1" lang="ja-JP" altLang="en-US" dirty="0" smtClean="0"/>
              <a:t>カバレッジに大きな差はなく、どのタスクでも網羅率が高いことが分かりました。</a:t>
            </a:r>
            <a:endParaRPr kumimoji="1" lang="en-US" altLang="ja-JP" dirty="0" smtClean="0"/>
          </a:p>
          <a:p>
            <a:endParaRPr kumimoji="1" lang="en-US" altLang="ja-JP" dirty="0" smtClean="0"/>
          </a:p>
          <a:p>
            <a:r>
              <a:rPr kumimoji="1" lang="ja-JP" altLang="en-US" dirty="0" smtClean="0"/>
              <a:t>ただ、</a:t>
            </a:r>
            <a:r>
              <a:rPr kumimoji="1" lang="ja-JP" altLang="en-US" b="1" dirty="0" smtClean="0"/>
              <a:t>分岐網羅の</a:t>
            </a:r>
            <a:r>
              <a:rPr kumimoji="1" lang="en-US" altLang="ja-JP" b="1" dirty="0" smtClean="0"/>
              <a:t>1</a:t>
            </a:r>
            <a:r>
              <a:rPr kumimoji="1" lang="ja-JP" altLang="en-US" b="1" dirty="0" smtClean="0"/>
              <a:t>番複雑なプログラムであるタスク</a:t>
            </a:r>
            <a:r>
              <a:rPr kumimoji="1" lang="en-US" altLang="ja-JP" b="1" dirty="0" smtClean="0"/>
              <a:t>3</a:t>
            </a:r>
            <a:r>
              <a:rPr kumimoji="1" lang="ja-JP" altLang="en-US" b="1" dirty="0" smtClean="0"/>
              <a:t>については、若干差があり</a:t>
            </a:r>
            <a:r>
              <a:rPr kumimoji="1" lang="ja-JP" altLang="en-US" dirty="0" smtClean="0"/>
              <a:t>、</a:t>
            </a:r>
            <a:r>
              <a:rPr kumimoji="1" lang="en-US" altLang="ja-JP" u="sng" dirty="0" err="1" smtClean="0"/>
              <a:t>SuiteRec</a:t>
            </a:r>
            <a:r>
              <a:rPr kumimoji="1" lang="ja-JP" altLang="en-US" u="sng" dirty="0" smtClean="0"/>
              <a:t>を利用した方が</a:t>
            </a:r>
            <a:r>
              <a:rPr kumimoji="1" lang="en-US" altLang="ja-JP" u="sng" dirty="0" smtClean="0"/>
              <a:t>10</a:t>
            </a:r>
            <a:r>
              <a:rPr kumimoji="1" lang="ja-JP" altLang="en-US" u="sng" dirty="0" smtClean="0"/>
              <a:t>％以上カバレッジを高くなっているが分かりました。</a:t>
            </a:r>
            <a:endParaRPr kumimoji="1" lang="en-US" altLang="ja-JP" u="sng" dirty="0" smtClean="0"/>
          </a:p>
          <a:p>
            <a:endParaRPr kumimoji="1" lang="en-US" altLang="ja-JP" u="sng" dirty="0" smtClean="0"/>
          </a:p>
          <a:p>
            <a:r>
              <a:rPr kumimoji="1" lang="ja-JP" altLang="en-US" u="sng" dirty="0" smtClean="0"/>
              <a:t>結果として、</a:t>
            </a:r>
            <a:r>
              <a:rPr kumimoji="1" lang="en-US" altLang="ja-JP" u="sng" dirty="0" smtClean="0"/>
              <a:t>RQ1</a:t>
            </a:r>
            <a:r>
              <a:rPr kumimoji="1" lang="ja-JP" altLang="en-US" u="sng" dirty="0" smtClean="0"/>
              <a:t>では、</a:t>
            </a:r>
            <a:r>
              <a:rPr kumimoji="1" lang="en-US" altLang="ja-JP" u="sng" dirty="0" err="1" smtClean="0"/>
              <a:t>SuiteRec</a:t>
            </a:r>
            <a:r>
              <a:rPr kumimoji="1" lang="ja-JP" altLang="en-US" u="sng" dirty="0" smtClean="0"/>
              <a:t>を使用した場合と手作業の場合で、カバレッジに大きな差はなく、どちらも網羅率が高いことが分かりました。</a:t>
            </a:r>
            <a:endParaRPr kumimoji="1" lang="en-US" altLang="ja-JP" u="sng" dirty="0" smtClean="0"/>
          </a:p>
          <a:p>
            <a:endParaRPr kumimoji="1" lang="en-US" altLang="ja-JP" dirty="0" smtClean="0"/>
          </a:p>
          <a:p>
            <a:r>
              <a:rPr kumimoji="1" lang="ja-JP" altLang="en-US" dirty="0" smtClean="0"/>
              <a:t>次に</a:t>
            </a:r>
            <a:r>
              <a:rPr kumimoji="1" lang="en-US" altLang="ja-JP" dirty="0" smtClean="0"/>
              <a:t>RQ2</a:t>
            </a:r>
            <a:r>
              <a:rPr kumimoji="1" lang="ja-JP" altLang="en-US" dirty="0" err="1" smtClean="0"/>
              <a:t>です</a:t>
            </a:r>
            <a:endParaRPr kumimoji="1" lang="en-US" altLang="ja-JP" dirty="0" smtClean="0"/>
          </a:p>
          <a:p>
            <a:endParaRPr kumimoji="1" lang="en-US" altLang="ja-JP" u="sng"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15</a:t>
            </a:fld>
            <a:endParaRPr kumimoji="1" lang="ja-JP" altLang="en-US"/>
          </a:p>
        </p:txBody>
      </p:sp>
    </p:spTree>
    <p:extLst>
      <p:ext uri="{BB962C8B-B14F-4D97-AF65-F5344CB8AC3E}">
        <p14:creationId xmlns:p14="http://schemas.microsoft.com/office/powerpoint/2010/main" val="305811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2:35 (1:33)</a:t>
            </a:r>
          </a:p>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　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タスク完了までの時間が、手作業の場合と比べて長くなることが分かりました。 </a:t>
            </a:r>
            <a:endParaRPr kumimoji="1" lang="en-US" altLang="ja-JP" u="sng" dirty="0" smtClean="0"/>
          </a:p>
          <a:p>
            <a:endParaRPr kumimoji="1" lang="en-US" altLang="ja-JP" b="0" dirty="0" smtClean="0"/>
          </a:p>
          <a:p>
            <a:r>
              <a:rPr kumimoji="1" lang="ja-JP" altLang="en-US" b="1" u="sng" dirty="0" smtClean="0"/>
              <a:t>この結果から想定できる考察として、</a:t>
            </a:r>
            <a:r>
              <a:rPr kumimoji="1" lang="en-US" altLang="ja-JP" b="1" u="sng" dirty="0" err="1" smtClean="0"/>
              <a:t>SuiteRec</a:t>
            </a:r>
            <a:r>
              <a:rPr kumimoji="1" lang="ja-JP" altLang="en-US" b="1" u="sng" dirty="0" smtClean="0"/>
              <a:t>を利用した場合、開発者は</a:t>
            </a:r>
            <a:r>
              <a:rPr kumimoji="1" lang="ja-JP" altLang="en-US" b="0" dirty="0" smtClean="0"/>
              <a:t>推薦される複数のテストコードを理解し、再利用する際に変更が必要でこの部分に時間を費やした可能性があります</a:t>
            </a:r>
            <a:endParaRPr kumimoji="1" lang="en-US" altLang="ja-JP" b="0"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を使用した方がタスク完了時間が短いことが分かります。</a:t>
            </a:r>
            <a:endParaRPr kumimoji="1" lang="en-US" altLang="ja-JP" dirty="0" smtClean="0"/>
          </a:p>
          <a:p>
            <a:endParaRPr kumimoji="1" lang="en-US" altLang="ja-JP" dirty="0" smtClean="0"/>
          </a:p>
          <a:p>
            <a:r>
              <a:rPr kumimoji="1" lang="ja-JP" altLang="en-US" b="1" u="sng" dirty="0" smtClean="0"/>
              <a:t>我々は、提出されたテストコードを調査したところ、手作業で作成した場合は、テスト項目の重複が多くなっていること分かりました。</a:t>
            </a:r>
            <a:endParaRPr kumimoji="1" lang="en-US" altLang="ja-JP" b="1" u="sng" dirty="0" smtClean="0"/>
          </a:p>
          <a:p>
            <a:endParaRPr kumimoji="1" lang="en-US" altLang="ja-JP" dirty="0" smtClean="0"/>
          </a:p>
          <a:p>
            <a:r>
              <a:rPr kumimoji="1" lang="ja-JP" altLang="en-US" u="sng" dirty="0" smtClean="0"/>
              <a:t>ここからは想像ですが、タスク</a:t>
            </a:r>
            <a:r>
              <a:rPr kumimoji="1" lang="en-US" altLang="ja-JP" u="sng" dirty="0" smtClean="0"/>
              <a:t>2</a:t>
            </a:r>
            <a:r>
              <a:rPr kumimoji="1" lang="ja-JP" altLang="en-US" u="sng" dirty="0" smtClean="0"/>
              <a:t>の性質上</a:t>
            </a:r>
            <a:r>
              <a:rPr kumimoji="1" lang="ja-JP" altLang="en-US" u="sng" dirty="0" smtClean="0"/>
              <a:t>、被験者は</a:t>
            </a:r>
            <a:r>
              <a:rPr kumimoji="1" lang="ja-JP" altLang="en-US" u="sng" dirty="0" smtClean="0"/>
              <a:t>余分なテスト項目を作成してしまい、この部分に時間を費やしてしまった可能性があります</a:t>
            </a:r>
            <a:endParaRPr kumimoji="1" lang="en-US" altLang="ja-JP" u="sng"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結果として、</a:t>
            </a:r>
            <a:r>
              <a:rPr kumimoji="1" lang="en-US" altLang="ja-JP" dirty="0" smtClean="0"/>
              <a:t>RQ2</a:t>
            </a:r>
            <a:r>
              <a:rPr kumimoji="1" lang="ja-JP" altLang="en-US" dirty="0" smtClean="0"/>
              <a:t>は</a:t>
            </a:r>
            <a:r>
              <a:rPr kumimoji="1" lang="en-US" altLang="ja-JP" dirty="0" err="1" smtClean="0"/>
              <a:t>SuiteRec</a:t>
            </a:r>
            <a:r>
              <a:rPr kumimoji="1" lang="ja-JP" altLang="en-US" dirty="0" smtClean="0"/>
              <a:t>の利用によって、</a:t>
            </a:r>
            <a:r>
              <a:rPr lang="ja-JP" altLang="en-US" sz="1200" dirty="0" smtClean="0">
                <a:latin typeface="メイリオ" panose="020B0604030504040204" pitchFamily="50" charset="-128"/>
                <a:ea typeface="メイリオ" panose="020B0604030504040204" pitchFamily="50" charset="-128"/>
              </a:rPr>
              <a:t>開発者はテストコード作成に多くの時間を費やす可能性があることが分かりました。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16</a:t>
            </a:fld>
            <a:endParaRPr kumimoji="1" lang="ja-JP" altLang="en-US"/>
          </a:p>
        </p:txBody>
      </p:sp>
    </p:spTree>
    <p:extLst>
      <p:ext uri="{BB962C8B-B14F-4D97-AF65-F5344CB8AC3E}">
        <p14:creationId xmlns:p14="http://schemas.microsoft.com/office/powerpoint/2010/main" val="190163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4:05</a:t>
            </a:r>
            <a:r>
              <a:rPr kumimoji="1" lang="en-US" altLang="ja-JP" baseline="0" dirty="0" smtClean="0"/>
              <a:t> (</a:t>
            </a:r>
            <a:r>
              <a:rPr kumimoji="1" lang="en-US" altLang="ja-JP" dirty="0" smtClean="0"/>
              <a:t>1:30)</a:t>
            </a:r>
          </a:p>
          <a:p>
            <a:endParaRPr kumimoji="1" lang="en-US" altLang="ja-JP" dirty="0" smtClean="0"/>
          </a:p>
          <a:p>
            <a:r>
              <a:rPr kumimoji="1" lang="en-US" altLang="ja-JP" dirty="0" smtClean="0"/>
              <a:t>RQ3</a:t>
            </a:r>
            <a:r>
              <a:rPr kumimoji="1" lang="ja-JP" altLang="en-US" dirty="0" smtClean="0"/>
              <a:t>は、</a:t>
            </a:r>
            <a:r>
              <a:rPr kumimoji="1" lang="en-US" altLang="ja-JP" dirty="0" err="1" smtClean="0"/>
              <a:t>SuiteRec</a:t>
            </a:r>
            <a:r>
              <a:rPr kumimoji="1" lang="ja-JP" altLang="en-US" dirty="0" smtClean="0"/>
              <a:t>は、テストスメルの数が少ないテストコードの作成を支援できるか？という質問です。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この質問に答えるために、被験者が作成したテストコード内に含まれていたテストスメルの数を比較しました。</a:t>
            </a:r>
            <a:endParaRPr kumimoji="1" lang="en-US" altLang="ja-JP" dirty="0" smtClean="0"/>
          </a:p>
          <a:p>
            <a:endParaRPr kumimoji="1" lang="en-US" altLang="ja-JP" dirty="0" smtClean="0"/>
          </a:p>
          <a:p>
            <a:r>
              <a:rPr kumimoji="1" lang="ja-JP" altLang="en-US" dirty="0" smtClean="0"/>
              <a:t>この図は、各タスクごとのテストコード内に含まれていたテストスメルの合計数を示しています。</a:t>
            </a:r>
            <a:endParaRPr kumimoji="1" lang="en-US" altLang="ja-JP" dirty="0" smtClean="0"/>
          </a:p>
          <a:p>
            <a:endParaRPr kumimoji="1" lang="en-US" altLang="ja-JP" dirty="0" smtClean="0"/>
          </a:p>
          <a:p>
            <a:r>
              <a:rPr kumimoji="1" lang="ja-JP" altLang="en-US" dirty="0" smtClean="0"/>
              <a:t>この図から分かるようにすべてのタスクにおいて、</a:t>
            </a:r>
            <a:r>
              <a:rPr kumimoji="1" lang="en-US" altLang="ja-JP" dirty="0" err="1" smtClean="0"/>
              <a:t>SuiteRec</a:t>
            </a:r>
            <a:r>
              <a:rPr kumimoji="1" lang="ja-JP" altLang="en-US" dirty="0" smtClean="0"/>
              <a:t>を使用した場合は、手作業の場合と比べて、検出されたテストスメルの数が少ないことが分かります</a:t>
            </a:r>
            <a:endParaRPr kumimoji="1" lang="en-US" altLang="ja-JP" dirty="0" smtClean="0"/>
          </a:p>
          <a:p>
            <a:endParaRPr kumimoji="1" lang="en-US" altLang="ja-JP" dirty="0" smtClean="0"/>
          </a:p>
          <a:p>
            <a:r>
              <a:rPr kumimoji="1" lang="ja-JP" altLang="en-US" dirty="0" smtClean="0"/>
              <a:t>これは、</a:t>
            </a:r>
            <a:r>
              <a:rPr kumimoji="1" lang="en-US" altLang="ja-JP" dirty="0" err="1" smtClean="0"/>
              <a:t>SuiteRec</a:t>
            </a:r>
            <a:r>
              <a:rPr kumimoji="1" lang="ja-JP" altLang="en-US" dirty="0" smtClean="0"/>
              <a:t>によって推薦されたテストコードの品質が高く、被験者はそれを再利用することで品質を維持したままテストコードを作成できた可能性があります。</a:t>
            </a:r>
            <a:endParaRPr kumimoji="1" lang="en-US" altLang="ja-JP" dirty="0" smtClean="0"/>
          </a:p>
          <a:p>
            <a:endParaRPr kumimoji="1" lang="en-US" altLang="ja-JP" dirty="0" smtClean="0"/>
          </a:p>
          <a:p>
            <a:r>
              <a:rPr kumimoji="1" lang="ja-JP" altLang="en-US" dirty="0" smtClean="0"/>
              <a:t>一方で、手作業の場合は、全体として</a:t>
            </a:r>
            <a:r>
              <a:rPr kumimoji="1" lang="en-US" altLang="ja-JP" dirty="0" smtClean="0"/>
              <a:t>5</a:t>
            </a:r>
            <a:r>
              <a:rPr kumimoji="1" lang="ja-JP" altLang="en-US" dirty="0" smtClean="0"/>
              <a:t>倍以上テストスメル含んでいました。</a:t>
            </a:r>
            <a:endParaRPr kumimoji="1" lang="en-US" altLang="ja-JP" dirty="0" smtClean="0"/>
          </a:p>
          <a:p>
            <a:endParaRPr kumimoji="1" lang="en-US" altLang="ja-JP" dirty="0" smtClean="0"/>
          </a:p>
          <a:p>
            <a:r>
              <a:rPr kumimoji="1" lang="ja-JP" altLang="en-US" dirty="0" smtClean="0"/>
              <a:t>この中でも多く含まれていたテストスメルとしてこちらの</a:t>
            </a:r>
            <a:r>
              <a:rPr kumimoji="1" lang="en-US" altLang="ja-JP" dirty="0" smtClean="0"/>
              <a:t>3</a:t>
            </a:r>
            <a:r>
              <a:rPr kumimoji="1" lang="ja-JP" altLang="en-US" dirty="0" err="1" smtClean="0"/>
              <a:t>つの</a:t>
            </a:r>
            <a:r>
              <a:rPr kumimoji="1" lang="ja-JP" altLang="en-US" dirty="0" smtClean="0"/>
              <a:t>テストスメルが挙げられます。</a:t>
            </a:r>
            <a:endParaRPr kumimoji="1" lang="en-US" altLang="ja-JP" dirty="0" smtClean="0"/>
          </a:p>
          <a:p>
            <a:endParaRPr kumimoji="1" lang="en-US" altLang="ja-JP" dirty="0" smtClean="0"/>
          </a:p>
          <a:p>
            <a:r>
              <a:rPr kumimoji="1" lang="ja-JP" altLang="en-US" dirty="0" smtClean="0"/>
              <a:t>実際に既存研究でも、これらのテストスメルが既存プロジェクトで多く検出されていることが報告されおり、保守活動に悪影響を与えることが分かっています。</a:t>
            </a:r>
            <a:endParaRPr kumimoji="1" lang="en-US" altLang="ja-JP" dirty="0" smtClean="0"/>
          </a:p>
          <a:p>
            <a:endParaRPr kumimoji="1" lang="en-US" altLang="ja-JP" dirty="0" smtClean="0"/>
          </a:p>
          <a:p>
            <a:r>
              <a:rPr kumimoji="1" lang="ja-JP" altLang="en-US" dirty="0" smtClean="0"/>
              <a:t>結果として、</a:t>
            </a:r>
            <a:r>
              <a:rPr kumimoji="1" lang="en-US" altLang="ja-JP" dirty="0" smtClean="0"/>
              <a:t>RQ3</a:t>
            </a:r>
            <a:r>
              <a:rPr kumimoji="1" lang="ja-JP" altLang="en-US" dirty="0" smtClean="0"/>
              <a:t>では開発者は、推薦される高品質のテストコードを参考にすることで品質の高いテストコードを作成できることが分かりました。</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17</a:t>
            </a:fld>
            <a:endParaRPr kumimoji="1" lang="ja-JP" altLang="en-US"/>
          </a:p>
        </p:txBody>
      </p:sp>
    </p:spTree>
    <p:extLst>
      <p:ext uri="{BB962C8B-B14F-4D97-AF65-F5344CB8AC3E}">
        <p14:creationId xmlns:p14="http://schemas.microsoft.com/office/powerpoint/2010/main" val="269097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4:33 (0:28)</a:t>
            </a:r>
          </a:p>
          <a:p>
            <a:r>
              <a:rPr kumimoji="1" lang="en-US" altLang="ja-JP" dirty="0" smtClean="0"/>
              <a:t>RQ4</a:t>
            </a:r>
            <a:r>
              <a:rPr kumimoji="1" lang="ja-JP" altLang="en-US" dirty="0" smtClean="0"/>
              <a:t>は、</a:t>
            </a:r>
            <a:r>
              <a:rPr kumimoji="1" lang="en-US" altLang="ja-JP" dirty="0" err="1" smtClean="0"/>
              <a:t>SuiteRec</a:t>
            </a:r>
            <a:r>
              <a:rPr kumimoji="1" lang="ja-JP" altLang="en-US" dirty="0" smtClean="0"/>
              <a:t>の利用は、開発者のテストコード作成タスクの認識にどう影響するかという質問です。</a:t>
            </a:r>
            <a:endParaRPr kumimoji="1" lang="en-US" altLang="ja-JP" dirty="0" smtClean="0"/>
          </a:p>
          <a:p>
            <a:endParaRPr kumimoji="1" lang="en-US" altLang="ja-JP" dirty="0" smtClean="0"/>
          </a:p>
          <a:p>
            <a:r>
              <a:rPr kumimoji="1" lang="ja-JP" altLang="en-US" dirty="0" smtClean="0"/>
              <a:t>この質問に答えるために、評価実験の後、被験者に対して実験タスクに関するアンケートを実施しました。</a:t>
            </a:r>
            <a:endParaRPr kumimoji="1" lang="en-US" altLang="ja-JP" dirty="0" smtClean="0"/>
          </a:p>
          <a:p>
            <a:endParaRPr kumimoji="1" lang="en-US" altLang="ja-JP" dirty="0" smtClean="0"/>
          </a:p>
          <a:p>
            <a:r>
              <a:rPr kumimoji="1" lang="ja-JP" altLang="en-US" dirty="0" smtClean="0"/>
              <a:t>こちらがそのアンケート項目になります。被験者はこれらの質問に対して賛成・反対を</a:t>
            </a:r>
            <a:r>
              <a:rPr kumimoji="1" lang="en-US" altLang="ja-JP" dirty="0" smtClean="0"/>
              <a:t>5</a:t>
            </a:r>
            <a:r>
              <a:rPr kumimoji="1" lang="ja-JP" altLang="en-US" dirty="0" smtClean="0"/>
              <a:t>段階で評価してもらいました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18</a:t>
            </a:fld>
            <a:endParaRPr kumimoji="1" lang="ja-JP" altLang="en-US"/>
          </a:p>
        </p:txBody>
      </p:sp>
    </p:spTree>
    <p:extLst>
      <p:ext uri="{BB962C8B-B14F-4D97-AF65-F5344CB8AC3E}">
        <p14:creationId xmlns:p14="http://schemas.microsoft.com/office/powerpoint/2010/main" val="1585086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5:41 (1:08)</a:t>
            </a:r>
          </a:p>
          <a:p>
            <a:r>
              <a:rPr kumimoji="1" lang="ja-JP" altLang="en-US" dirty="0" smtClean="0"/>
              <a:t>こちらがアンケートの結果になります。</a:t>
            </a:r>
            <a:endParaRPr kumimoji="1" lang="en-US" altLang="ja-JP" dirty="0" smtClean="0"/>
          </a:p>
          <a:p>
            <a:endParaRPr kumimoji="1" lang="en-US" altLang="ja-JP" dirty="0" smtClean="0"/>
          </a:p>
          <a:p>
            <a:r>
              <a:rPr kumimoji="1" lang="en-US" altLang="ja-JP" dirty="0" smtClean="0"/>
              <a:t>1</a:t>
            </a:r>
            <a:r>
              <a:rPr kumimoji="1" lang="ja-JP" altLang="en-US" dirty="0" err="1" smtClean="0"/>
              <a:t>つの</a:t>
            </a:r>
            <a:r>
              <a:rPr kumimoji="1" lang="ja-JP" altLang="en-US" dirty="0" smtClean="0"/>
              <a:t>項目はテストコードの作成は簡単でした。という項目です。これに対して</a:t>
            </a:r>
            <a:r>
              <a:rPr kumimoji="1" lang="en-US" altLang="ja-JP" dirty="0" err="1" smtClean="0"/>
              <a:t>SuiteRec</a:t>
            </a:r>
            <a:r>
              <a:rPr kumimoji="1" lang="ja-JP" altLang="en-US" dirty="0" smtClean="0"/>
              <a:t>を利用した場合、多くの被験者がポジティブな意見を回答しました。</a:t>
            </a:r>
            <a:endParaRPr kumimoji="1" lang="en-US" altLang="ja-JP" dirty="0" smtClean="0"/>
          </a:p>
          <a:p>
            <a:endParaRPr kumimoji="1" lang="en-US" altLang="ja-JP" dirty="0" smtClean="0"/>
          </a:p>
          <a:p>
            <a:r>
              <a:rPr kumimoji="1" lang="ja-JP" altLang="en-US" dirty="0" smtClean="0"/>
              <a:t>この結果は、</a:t>
            </a:r>
            <a:r>
              <a:rPr kumimoji="1" lang="en-US" altLang="ja-JP" b="1" dirty="0" err="1" smtClean="0"/>
              <a:t>SuiteRec</a:t>
            </a:r>
            <a:r>
              <a:rPr kumimoji="1" lang="ja-JP" altLang="en-US" b="1" dirty="0" smtClean="0"/>
              <a:t>によって推薦されたテストコードがテスト項目を考える上で参考となり、テストコード作成が容易に感じた可能性があります。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また、アンケート項目</a:t>
            </a:r>
            <a:r>
              <a:rPr kumimoji="1" lang="en-US" altLang="ja-JP" dirty="0" smtClean="0"/>
              <a:t>2,3</a:t>
            </a:r>
            <a:r>
              <a:rPr kumimoji="1" lang="ja-JP" altLang="en-US" dirty="0" smtClean="0"/>
              <a:t>から</a:t>
            </a:r>
            <a:r>
              <a:rPr kumimoji="1" lang="en-US" altLang="ja-JP" dirty="0" err="1" smtClean="0"/>
              <a:t>SuiteRec</a:t>
            </a:r>
            <a:r>
              <a:rPr kumimoji="1" lang="ja-JP" altLang="en-US" dirty="0" smtClean="0"/>
              <a:t>を使用した場合、被験者は作成したテストコードのカバレッジと品質に自信が持てることが分かりました。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開発者が自分で作成したテストコードに自信を持つことは、重要なことで、</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自分の作成したコードに責任を持ち、不安なくソフトウェアをユーザに提供することはソフトウェアテストの目的の</a:t>
            </a:r>
            <a:r>
              <a:rPr kumimoji="1" lang="en-US" altLang="ja-JP" dirty="0" smtClean="0"/>
              <a:t>1</a:t>
            </a:r>
            <a:r>
              <a:rPr kumimoji="1" lang="ja-JP" altLang="en-US" dirty="0" smtClean="0"/>
              <a:t>つです。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全体として、リサーチクエスチョン</a:t>
            </a:r>
            <a:r>
              <a:rPr kumimoji="1" lang="en-US" altLang="ja-JP" dirty="0" smtClean="0"/>
              <a:t>4</a:t>
            </a:r>
            <a:r>
              <a:rPr kumimoji="1" lang="ja-JP" altLang="en-US" dirty="0" smtClean="0"/>
              <a:t>では、</a:t>
            </a:r>
            <a:r>
              <a:rPr lang="ja-JP" altLang="en-US" sz="1200" dirty="0" smtClean="0">
                <a:latin typeface="メイリオ" panose="020B0604030504040204" pitchFamily="50" charset="-128"/>
                <a:ea typeface="メイリオ" panose="020B0604030504040204" pitchFamily="50" charset="-128"/>
              </a:rPr>
              <a:t>開発者はテスト作成タスクを容易だと認識し、作成したテストコードに自信が持てることが分かりました。</a:t>
            </a:r>
            <a:endParaRPr kumimoji="1" lang="en-US" altLang="ja-JP" dirty="0" smtClean="0"/>
          </a:p>
          <a:p>
            <a:endParaRPr kumimoji="1" lang="en-US" altLang="ja-JP" dirty="0" smtClean="0"/>
          </a:p>
          <a:p>
            <a:r>
              <a:rPr kumimoji="1" lang="ja-JP" altLang="en-US" dirty="0" smtClean="0"/>
              <a:t>最後にまとめです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19</a:t>
            </a:fld>
            <a:endParaRPr kumimoji="1" lang="ja-JP" altLang="en-US"/>
          </a:p>
        </p:txBody>
      </p:sp>
    </p:spTree>
    <p:extLst>
      <p:ext uri="{BB962C8B-B14F-4D97-AF65-F5344CB8AC3E}">
        <p14:creationId xmlns:p14="http://schemas.microsoft.com/office/powerpoint/2010/main" val="425765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ja-JP" altLang="en-US" dirty="0" smtClean="0"/>
              <a:t>、研究背景であるソフトウェアテストからです。</a:t>
            </a:r>
            <a:endParaRPr kumimoji="1" lang="en-US" altLang="ja-JP" dirty="0" smtClean="0"/>
          </a:p>
          <a:p>
            <a:endParaRPr kumimoji="1" lang="en-US" altLang="ja-JP" dirty="0" smtClean="0"/>
          </a:p>
          <a:p>
            <a:r>
              <a:rPr kumimoji="1" lang="ja-JP" altLang="en-US" u="sng" dirty="0" smtClean="0"/>
              <a:t>ソフトウェアテストとは、ソフトウェア開発におけるソフトウェアの品質を確かめる工程のことで、開発プロセスにおける最後の工程になります。</a:t>
            </a:r>
            <a:endParaRPr kumimoji="1" lang="en-US" altLang="ja-JP" u="sng" dirty="0" smtClean="0"/>
          </a:p>
          <a:p>
            <a:endParaRPr kumimoji="1" lang="en-US" altLang="ja-JP" dirty="0" smtClean="0"/>
          </a:p>
          <a:p>
            <a:r>
              <a:rPr kumimoji="1" lang="ja-JP" altLang="en-US" dirty="0" smtClean="0"/>
              <a:t>そして、このテスト工程は、テストする対象の粒度によって大きく</a:t>
            </a:r>
            <a:r>
              <a:rPr kumimoji="1" lang="en-US" altLang="ja-JP" dirty="0" smtClean="0"/>
              <a:t>3</a:t>
            </a:r>
            <a:r>
              <a:rPr kumimoji="1" lang="ja-JP" altLang="en-US" dirty="0" smtClean="0"/>
              <a:t>種類に分類できます。</a:t>
            </a:r>
            <a:endParaRPr kumimoji="1" lang="en-US" altLang="ja-JP" dirty="0" smtClean="0"/>
          </a:p>
          <a:p>
            <a:endParaRPr kumimoji="1" lang="en-US" altLang="ja-JP" dirty="0" smtClean="0"/>
          </a:p>
          <a:p>
            <a:r>
              <a:rPr kumimoji="1" lang="ja-JP" altLang="en-US" dirty="0" smtClean="0"/>
              <a:t>本研究では、この中でも一番粒度が小さく関数単位でテストを行う単体テストに着目しています。</a:t>
            </a:r>
            <a:endParaRPr kumimoji="1" lang="en-US" altLang="ja-JP" dirty="0" smtClean="0"/>
          </a:p>
          <a:p>
            <a:endParaRPr kumimoji="1" lang="en-US" altLang="ja-JP" dirty="0" smtClean="0"/>
          </a:p>
          <a:p>
            <a:r>
              <a:rPr kumimoji="1" lang="ja-JP" altLang="en-US" dirty="0" smtClean="0"/>
              <a:t>で、テスト工程は非常に多くのコストがかかる工程だと言われてまして、大体ソフトウェア開発全体のコストの内、</a:t>
            </a:r>
            <a:r>
              <a:rPr kumimoji="1" lang="en-US" altLang="ja-JP" dirty="0" smtClean="0"/>
              <a:t>30%</a:t>
            </a:r>
            <a:r>
              <a:rPr kumimoji="1" lang="ja-JP" altLang="en-US" dirty="0" smtClean="0"/>
              <a:t>～</a:t>
            </a:r>
            <a:r>
              <a:rPr kumimoji="1" lang="en-US" altLang="ja-JP" dirty="0" smtClean="0"/>
              <a:t>50%</a:t>
            </a:r>
            <a:r>
              <a:rPr kumimoji="1" lang="ja-JP" altLang="en-US" dirty="0" smtClean="0"/>
              <a:t>がこのテスト工程に費やされると言われています。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a:t>
            </a:fld>
            <a:endParaRPr kumimoji="1" lang="ja-JP" altLang="en-US"/>
          </a:p>
        </p:txBody>
      </p:sp>
    </p:spTree>
    <p:extLst>
      <p:ext uri="{BB962C8B-B14F-4D97-AF65-F5344CB8AC3E}">
        <p14:creationId xmlns:p14="http://schemas.microsoft.com/office/powerpoint/2010/main" val="1738589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今後の課題として、提案ツールのより実用的な利用に備えてツールを改善していく必要があります。</a:t>
            </a:r>
            <a:endParaRPr kumimoji="1" lang="en-US" altLang="ja-JP" dirty="0" smtClean="0"/>
          </a:p>
          <a:p>
            <a:endParaRPr kumimoji="1" lang="en-US" altLang="ja-JP" dirty="0" smtClean="0"/>
          </a:p>
          <a:p>
            <a:r>
              <a:rPr kumimoji="1" lang="ja-JP" altLang="en-US" dirty="0" smtClean="0"/>
              <a:t>具体的には、テストコードを再利用する際に、自動で編集する機能などを考えています。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また、提案ツールの有意性を検討するためには、被験者数を増やした更なる実験をする必要があります。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20</a:t>
            </a:fld>
            <a:endParaRPr kumimoji="1" lang="ja-JP" altLang="en-US"/>
          </a:p>
        </p:txBody>
      </p:sp>
    </p:spTree>
    <p:extLst>
      <p:ext uri="{BB962C8B-B14F-4D97-AF65-F5344CB8AC3E}">
        <p14:creationId xmlns:p14="http://schemas.microsoft.com/office/powerpoint/2010/main" val="342280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21</a:t>
            </a:fld>
            <a:endParaRPr kumimoji="1" lang="ja-JP" altLang="en-US"/>
          </a:p>
        </p:txBody>
      </p:sp>
    </p:spTree>
    <p:extLst>
      <p:ext uri="{BB962C8B-B14F-4D97-AF65-F5344CB8AC3E}">
        <p14:creationId xmlns:p14="http://schemas.microsoft.com/office/powerpoint/2010/main" val="1502547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実際に、これまでの</a:t>
            </a:r>
            <a:r>
              <a:rPr kumimoji="1" lang="en-US" altLang="ja-JP" dirty="0" smtClean="0"/>
              <a:t>4</a:t>
            </a:r>
            <a:r>
              <a:rPr kumimoji="1" lang="ja-JP" altLang="en-US" dirty="0" err="1" smtClean="0"/>
              <a:t>つの</a:t>
            </a:r>
            <a:r>
              <a:rPr kumimoji="1" lang="en-US" altLang="ja-JP" dirty="0" smtClean="0"/>
              <a:t>Step</a:t>
            </a:r>
            <a:r>
              <a:rPr kumimoji="1" lang="ja-JP" altLang="en-US" dirty="0" smtClean="0"/>
              <a:t>を通してテストコードを推薦すると多くの時間がかかってしまうので、推薦プロセスを高速化する工夫をしています。</a:t>
            </a:r>
            <a:endParaRPr kumimoji="1" lang="en-US" altLang="ja-JP" dirty="0" smtClean="0"/>
          </a:p>
          <a:p>
            <a:endParaRPr kumimoji="1" lang="en-US" altLang="ja-JP" dirty="0" smtClean="0"/>
          </a:p>
          <a:p>
            <a:r>
              <a:rPr kumimoji="1" lang="ja-JP" altLang="en-US" dirty="0" smtClean="0"/>
              <a:t>具体的には、大きく二つのことをやっています。</a:t>
            </a:r>
            <a:endParaRPr kumimoji="1" lang="en-US" altLang="ja-JP" dirty="0" smtClean="0"/>
          </a:p>
          <a:p>
            <a:endParaRPr kumimoji="1" lang="en-US" altLang="ja-JP" dirty="0" smtClean="0"/>
          </a:p>
          <a:p>
            <a:r>
              <a:rPr kumimoji="1" lang="en-US" altLang="ja-JP" dirty="0" smtClean="0"/>
              <a:t>1</a:t>
            </a:r>
            <a:r>
              <a:rPr kumimoji="1" lang="ja-JP" altLang="en-US" dirty="0" smtClean="0"/>
              <a:t>つは、</a:t>
            </a:r>
            <a:r>
              <a:rPr kumimoji="1" lang="en-US" altLang="ja-JP" dirty="0" smtClean="0"/>
              <a:t>Step1</a:t>
            </a:r>
            <a:r>
              <a:rPr kumimoji="1" lang="ja-JP" altLang="en-US" dirty="0" smtClean="0"/>
              <a:t>の類似コード検索を複数並列に実行したことです。本研究で使用した</a:t>
            </a:r>
            <a:r>
              <a:rPr kumimoji="1" lang="en-US" altLang="ja-JP" dirty="0" err="1" smtClean="0"/>
              <a:t>Nicad</a:t>
            </a:r>
            <a:r>
              <a:rPr kumimoji="1" lang="ja-JP" altLang="en-US" dirty="0" smtClean="0"/>
              <a:t>は一度に検索できるプロジェクトのサイズに限りがあります。</a:t>
            </a:r>
            <a:endParaRPr kumimoji="1" lang="en-US" altLang="ja-JP" dirty="0" smtClean="0"/>
          </a:p>
          <a:p>
            <a:endParaRPr kumimoji="1" lang="en-US" altLang="ja-JP" dirty="0" smtClean="0"/>
          </a:p>
          <a:p>
            <a:r>
              <a:rPr kumimoji="1" lang="ja-JP" altLang="en-US" dirty="0" smtClean="0"/>
              <a:t>そこで、前処理としてプロジェクトのサイズを調整してデータベースに格納し、検索処理を複数のプロジェクトに対して並列して実行することで検索時間を短縮しました。</a:t>
            </a:r>
            <a:endParaRPr kumimoji="1" lang="en-US" altLang="ja-JP" dirty="0" smtClean="0"/>
          </a:p>
          <a:p>
            <a:endParaRPr kumimoji="1" lang="en-US" altLang="ja-JP" dirty="0" smtClean="0"/>
          </a:p>
          <a:p>
            <a:r>
              <a:rPr kumimoji="1" lang="en-US" altLang="ja-JP" dirty="0" smtClean="0"/>
              <a:t>2</a:t>
            </a:r>
            <a:r>
              <a:rPr kumimoji="1" lang="ja-JP" altLang="en-US" dirty="0" smtClean="0"/>
              <a:t>つ目は</a:t>
            </a:r>
            <a:r>
              <a:rPr kumimoji="1" lang="en-US" altLang="ja-JP" dirty="0" smtClean="0"/>
              <a:t>Step3</a:t>
            </a:r>
            <a:r>
              <a:rPr kumimoji="1" lang="ja-JP" altLang="en-US" dirty="0" smtClean="0"/>
              <a:t>のテストスメルを検出する処理を短縮化です。</a:t>
            </a:r>
            <a:r>
              <a:rPr kumimoji="1" lang="en-US" altLang="ja-JP" dirty="0" smtClean="0"/>
              <a:t>Step3</a:t>
            </a:r>
            <a:r>
              <a:rPr kumimoji="1" lang="ja-JP" altLang="en-US" dirty="0" smtClean="0"/>
              <a:t>を短縮化するために事前にテストスメルの検出を行い、検出されたテストスメルの情報をテストコードに紐づけてテストコードデータベースに格納しました。</a:t>
            </a:r>
            <a:endParaRPr kumimoji="1" lang="en-US" altLang="ja-JP" dirty="0" smtClean="0"/>
          </a:p>
          <a:p>
            <a:endParaRPr kumimoji="1" lang="en-US" altLang="ja-JP" dirty="0" smtClean="0"/>
          </a:p>
          <a:p>
            <a:r>
              <a:rPr kumimoji="1" lang="ja-JP" altLang="en-US" dirty="0" smtClean="0"/>
              <a:t>このように事前に前処理を行っておくことで、</a:t>
            </a:r>
            <a:r>
              <a:rPr kumimoji="1" lang="en-US" altLang="ja-JP" dirty="0" err="1" smtClean="0"/>
              <a:t>SuiteRec</a:t>
            </a:r>
            <a:r>
              <a:rPr kumimoji="1" lang="ja-JP" altLang="en-US" dirty="0" smtClean="0"/>
              <a:t>は推薦プロセスの高速化を実現しました。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29</a:t>
            </a:fld>
            <a:endParaRPr kumimoji="1" lang="ja-JP" altLang="en-US"/>
          </a:p>
        </p:txBody>
      </p:sp>
    </p:spTree>
    <p:extLst>
      <p:ext uri="{BB962C8B-B14F-4D97-AF65-F5344CB8AC3E}">
        <p14:creationId xmlns:p14="http://schemas.microsoft.com/office/powerpoint/2010/main" val="1580538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結果をみるとタスク</a:t>
            </a:r>
            <a:r>
              <a:rPr lang="en-US" altLang="ja-JP" sz="1200" dirty="0" smtClean="0">
                <a:latin typeface="メイリオ" panose="020B0604030504040204" pitchFamily="50" charset="-128"/>
                <a:ea typeface="メイリオ" panose="020B0604030504040204" pitchFamily="50" charset="-128"/>
              </a:rPr>
              <a:t>1,3</a:t>
            </a:r>
            <a:r>
              <a:rPr lang="ja-JP" altLang="en-US" sz="1200" dirty="0" smtClean="0">
                <a:latin typeface="メイリオ" panose="020B0604030504040204" pitchFamily="50" charset="-128"/>
                <a:ea typeface="メイリオ" panose="020B0604030504040204" pitchFamily="50" charset="-128"/>
              </a:rPr>
              <a:t>は、</a:t>
            </a:r>
            <a:r>
              <a:rPr kumimoji="1" lang="en-US" altLang="ja-JP" u="sng" dirty="0" err="1" smtClean="0"/>
              <a:t>SuiRec</a:t>
            </a:r>
            <a:r>
              <a:rPr kumimoji="1" lang="ja-JP" altLang="en-US" u="sng" dirty="0" smtClean="0"/>
              <a:t>を利用した場合の方が、タスク完了までの時間が長いことが分かります。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を利用した場合に、時間がかかる原因として、開発者は、推薦される複数のテストコードを理解し、再利用する際に変更をしなければならないことが考えられます。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a:t>
            </a:r>
            <a:r>
              <a:rPr kumimoji="1" lang="en-US" altLang="ja-JP" dirty="0" err="1" smtClean="0"/>
              <a:t>SuiteRec</a:t>
            </a:r>
            <a:r>
              <a:rPr kumimoji="1" lang="ja-JP" altLang="en-US" dirty="0" smtClean="0"/>
              <a:t>を使用しない場合は、テスト項目の重複が多いことが分かりました。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31</a:t>
            </a:fld>
            <a:endParaRPr kumimoji="1" lang="ja-JP" altLang="en-US"/>
          </a:p>
        </p:txBody>
      </p:sp>
    </p:spTree>
    <p:extLst>
      <p:ext uri="{BB962C8B-B14F-4D97-AF65-F5344CB8AC3E}">
        <p14:creationId xmlns:p14="http://schemas.microsoft.com/office/powerpoint/2010/main" val="638208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32</a:t>
            </a:fld>
            <a:endParaRPr kumimoji="1" lang="ja-JP" altLang="en-US"/>
          </a:p>
        </p:txBody>
      </p:sp>
    </p:spTree>
    <p:extLst>
      <p:ext uri="{BB962C8B-B14F-4D97-AF65-F5344CB8AC3E}">
        <p14:creationId xmlns:p14="http://schemas.microsoft.com/office/powerpoint/2010/main" val="2182921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36</a:t>
            </a:fld>
            <a:endParaRPr kumimoji="1" lang="ja-JP" altLang="en-US"/>
          </a:p>
        </p:txBody>
      </p:sp>
    </p:spTree>
    <p:extLst>
      <p:ext uri="{BB962C8B-B14F-4D97-AF65-F5344CB8AC3E}">
        <p14:creationId xmlns:p14="http://schemas.microsoft.com/office/powerpoint/2010/main" val="2588547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a:t>
            </a:r>
            <a:r>
              <a:rPr kumimoji="1" lang="ja-JP" altLang="en-US" dirty="0" smtClean="0"/>
              <a:t>ため、テスト工程を支援するために、現在までにこのように様々なテストコード自動生成ツールが提案されてきました。</a:t>
            </a:r>
            <a:endParaRPr kumimoji="1" lang="en-US" altLang="ja-JP" dirty="0" smtClean="0"/>
          </a:p>
          <a:p>
            <a:endParaRPr kumimoji="1" lang="en-US" altLang="ja-JP" dirty="0" smtClean="0"/>
          </a:p>
          <a:p>
            <a:r>
              <a:rPr kumimoji="1" lang="ja-JP" altLang="en-US" dirty="0" smtClean="0"/>
              <a:t>この中でも、</a:t>
            </a:r>
            <a:r>
              <a:rPr kumimoji="1" lang="en-US" altLang="ja-JP" dirty="0" err="1" smtClean="0"/>
              <a:t>EvoSuite</a:t>
            </a:r>
            <a:r>
              <a:rPr kumimoji="1" lang="ja-JP" altLang="en-US" dirty="0" smtClean="0"/>
              <a:t>は記号実行と探索ベースの手法を実装したツールであり、単体テスト自動生成における最先端のツールとなっています</a:t>
            </a:r>
            <a:endParaRPr kumimoji="1" lang="en-US" altLang="ja-JP" dirty="0" smtClean="0"/>
          </a:p>
          <a:p>
            <a:endParaRPr kumimoji="1" lang="en-US" altLang="ja-JP" dirty="0" smtClean="0"/>
          </a:p>
          <a:p>
            <a:r>
              <a:rPr kumimoji="1" lang="ja-JP" altLang="en-US" dirty="0" smtClean="0"/>
              <a:t>これらの既存の自動生成ツールを利用することで、開発者の実装コストを削減し、短期間でテストコードを作成することができます。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a:t>
            </a:fld>
            <a:endParaRPr kumimoji="1" lang="ja-JP" altLang="en-US"/>
          </a:p>
        </p:txBody>
      </p:sp>
    </p:spTree>
    <p:extLst>
      <p:ext uri="{BB962C8B-B14F-4D97-AF65-F5344CB8AC3E}">
        <p14:creationId xmlns:p14="http://schemas.microsoft.com/office/powerpoint/2010/main" val="1134456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a:t>
            </a:r>
            <a:r>
              <a:rPr kumimoji="1" lang="ja-JP" altLang="en-US" dirty="0" smtClean="0"/>
              <a:t>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この主な原因として</a:t>
            </a:r>
            <a:endParaRPr kumimoji="1" lang="en-US" altLang="ja-JP" dirty="0" smtClean="0"/>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自動生成された</a:t>
            </a:r>
            <a:r>
              <a:rPr kumimoji="1" lang="ja-JP" altLang="en-US" dirty="0" smtClean="0"/>
              <a:t>テストコードには</a:t>
            </a:r>
            <a:r>
              <a:rPr kumimoji="1" lang="ja-JP" altLang="en-US" dirty="0" smtClean="0"/>
              <a:t>、</a:t>
            </a:r>
            <a:r>
              <a:rPr kumimoji="1" lang="ja-JP" altLang="en-US" sz="1200" b="1" dirty="0" smtClean="0"/>
              <a:t>保守作業に悪影響を与える</a:t>
            </a:r>
            <a:r>
              <a:rPr kumimoji="1" lang="ja-JP" altLang="en-US" b="1" dirty="0" smtClean="0"/>
              <a:t>テストスメルというものが多く含んでいると言われています。</a:t>
            </a:r>
            <a:endParaRPr kumimoji="1" lang="en-US" altLang="ja-JP" b="1" dirty="0" smtClean="0"/>
          </a:p>
          <a:p>
            <a:r>
              <a:rPr kumimoji="1" lang="en-US" altLang="ja-JP"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a:t>
            </a:fld>
            <a:endParaRPr kumimoji="1" lang="ja-JP" altLang="en-US"/>
          </a:p>
        </p:txBody>
      </p:sp>
    </p:spTree>
    <p:extLst>
      <p:ext uri="{BB962C8B-B14F-4D97-AF65-F5344CB8AC3E}">
        <p14:creationId xmlns:p14="http://schemas.microsoft.com/office/powerpoint/2010/main" val="2453551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a:t>
            </a:r>
            <a:r>
              <a:rPr kumimoji="1" lang="ja-JP" altLang="en-US" dirty="0" smtClean="0"/>
              <a:t>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lang="ja-JP" altLang="en-US" sz="1200" dirty="0" smtClean="0"/>
              <a:t>命名規則に従った可読性の高いテストコードの</a:t>
            </a:r>
            <a:r>
              <a:rPr kumimoji="1" lang="ja-JP" altLang="en-US" dirty="0" smtClean="0"/>
              <a:t>利用が期待できます</a:t>
            </a:r>
            <a:endParaRPr kumimoji="1" lang="en-US" altLang="ja-JP" dirty="0" smtClean="0"/>
          </a:p>
          <a:p>
            <a:endParaRPr kumimoji="1" lang="en-US" altLang="ja-JP" dirty="0" smtClean="0"/>
          </a:p>
          <a:p>
            <a:r>
              <a:rPr kumimoji="1" lang="ja-JP" altLang="en-US" dirty="0" smtClean="0"/>
              <a:t>また，</a:t>
            </a:r>
            <a:r>
              <a:rPr kumimoji="1" lang="en-US" altLang="ja-JP" b="1" dirty="0" err="1" smtClean="0"/>
              <a:t>SuiteRec</a:t>
            </a:r>
            <a:r>
              <a:rPr kumimoji="1" lang="ja-JP" altLang="en-US" b="1" dirty="0" smtClean="0"/>
              <a:t>では推薦されるテストコードのテストスメルを</a:t>
            </a:r>
            <a:r>
              <a:rPr kumimoji="1" lang="ja-JP" altLang="en-US" b="1" dirty="0" smtClean="0"/>
              <a:t>検出し、</a:t>
            </a:r>
            <a:r>
              <a:rPr kumimoji="1" lang="ja-JP" altLang="en-US" b="1" dirty="0" smtClean="0"/>
              <a:t>より品質が高いテストコードを推薦します。</a:t>
            </a:r>
            <a:endParaRPr kumimoji="1" lang="en-US" altLang="ja-JP" b="1"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5</a:t>
            </a:fld>
            <a:endParaRPr kumimoji="1" lang="ja-JP" altLang="en-US"/>
          </a:p>
        </p:txBody>
      </p:sp>
    </p:spTree>
    <p:extLst>
      <p:ext uri="{BB962C8B-B14F-4D97-AF65-F5344CB8AC3E}">
        <p14:creationId xmlns:p14="http://schemas.microsoft.com/office/powerpoint/2010/main" val="43310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a:t>
            </a:r>
            <a:r>
              <a:rPr kumimoji="1" lang="ja-JP" altLang="en-US" dirty="0" smtClean="0"/>
              <a:t>が</a:t>
            </a:r>
            <a:r>
              <a:rPr kumimoji="1" lang="en-US" altLang="ja-JP" dirty="0" err="1" smtClean="0"/>
              <a:t>SuiteRec</a:t>
            </a:r>
            <a:r>
              <a:rPr kumimoji="1" lang="ja-JP" altLang="en-US" dirty="0" smtClean="0"/>
              <a:t>の概要になります</a:t>
            </a:r>
            <a:endParaRPr kumimoji="1" lang="en-US" altLang="ja-JP" dirty="0" smtClean="0"/>
          </a:p>
          <a:p>
            <a:endParaRPr kumimoji="1" lang="en-US" altLang="ja-JP" dirty="0" smtClean="0"/>
          </a:p>
          <a:p>
            <a:r>
              <a:rPr kumimoji="1" lang="en-US" altLang="ja-JP" dirty="0" err="1" smtClean="0"/>
              <a:t>SuiteRec</a:t>
            </a:r>
            <a:r>
              <a:rPr kumimoji="1" lang="ja-JP" altLang="en-US" dirty="0" smtClean="0"/>
              <a:t>の推薦手法は大きく</a:t>
            </a:r>
            <a:r>
              <a:rPr kumimoji="1" lang="en-US" altLang="ja-JP" dirty="0" smtClean="0"/>
              <a:t>4</a:t>
            </a:r>
            <a:r>
              <a:rPr kumimoji="1" lang="ja-JP" altLang="en-US" dirty="0" err="1" smtClean="0"/>
              <a:t>つの</a:t>
            </a:r>
            <a:r>
              <a:rPr kumimoji="1" lang="en-US" altLang="ja-JP" dirty="0" smtClean="0"/>
              <a:t>step</a:t>
            </a:r>
            <a:r>
              <a:rPr kumimoji="1" lang="ja-JP" altLang="en-US" dirty="0" err="1" smtClean="0"/>
              <a:t>で構</a:t>
            </a:r>
            <a:r>
              <a:rPr kumimoji="1" lang="ja-JP" altLang="en-US" dirty="0" smtClean="0"/>
              <a:t>成されています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en-US" altLang="ja-JP" dirty="0" smtClean="0"/>
              <a:t>Step1</a:t>
            </a:r>
            <a:r>
              <a:rPr kumimoji="1" lang="ja-JP" altLang="en-US" dirty="0" smtClean="0"/>
              <a:t>では、開発者からの入力コードに対して類似コードを検出します。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類似コードの検出には、既存ツールを用いて</a:t>
            </a:r>
            <a:r>
              <a:rPr kumimoji="1" lang="en-US" altLang="ja-JP" b="1" dirty="0" smtClean="0"/>
              <a:t>OSS</a:t>
            </a:r>
            <a:r>
              <a:rPr kumimoji="1" lang="ja-JP" altLang="en-US" b="1" dirty="0" smtClean="0"/>
              <a:t>のプロダクションコードが格納されたソースコードデータベース内</a:t>
            </a:r>
            <a:r>
              <a:rPr kumimoji="1" lang="ja-JP" altLang="en-US" dirty="0" smtClean="0"/>
              <a:t>から類似コードを検出します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smtClean="0"/>
              <a:t>は，テストコードの検索です。</a:t>
            </a:r>
            <a:endParaRPr kumimoji="1" lang="en-US" altLang="ja-JP" dirty="0" smtClean="0"/>
          </a:p>
          <a:p>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で、</a:t>
            </a:r>
            <a:r>
              <a:rPr kumimoji="1" lang="en-US" altLang="ja-JP" dirty="0" smtClean="0"/>
              <a:t>Step2</a:t>
            </a:r>
            <a:r>
              <a:rPr kumimoji="1" lang="ja-JP" altLang="en-US" dirty="0" smtClean="0"/>
              <a:t>で検索できたテストコードは、すべてが品質が高いとは限らないので、</a:t>
            </a:r>
            <a:r>
              <a:rPr kumimoji="1" lang="en-US" altLang="ja-JP" dirty="0" smtClean="0"/>
              <a:t>Step3</a:t>
            </a:r>
            <a:r>
              <a:rPr kumimoji="1" lang="ja-JP" altLang="en-US" dirty="0" smtClean="0"/>
              <a:t>ではテストコードの良くない実装を表す指標であるテストスメルを検出します。</a:t>
            </a:r>
            <a:endParaRPr kumimoji="1" lang="en-US" altLang="ja-JP" dirty="0" smtClean="0"/>
          </a:p>
          <a:p>
            <a:endParaRPr kumimoji="1" lang="en-US" altLang="ja-JP" dirty="0" smtClean="0"/>
          </a:p>
          <a:p>
            <a:r>
              <a:rPr kumimoji="1" lang="ja-JP" altLang="en-US" dirty="0" smtClean="0"/>
              <a:t>最後に</a:t>
            </a:r>
            <a:r>
              <a:rPr kumimoji="1" lang="en-US" altLang="ja-JP" dirty="0" smtClean="0"/>
              <a:t>Step4</a:t>
            </a:r>
            <a:r>
              <a:rPr kumimoji="1" lang="ja-JP" altLang="en-US" dirty="0" smtClean="0"/>
              <a:t>では，</a:t>
            </a:r>
            <a:r>
              <a:rPr kumimoji="1" lang="en-US" altLang="ja-JP" dirty="0" smtClean="0"/>
              <a:t>step1</a:t>
            </a:r>
            <a:r>
              <a:rPr kumimoji="1" lang="ja-JP" altLang="en-US" dirty="0" smtClean="0"/>
              <a:t>の類似度と</a:t>
            </a:r>
            <a:r>
              <a:rPr kumimoji="1" lang="en-US" altLang="ja-JP" dirty="0" smtClean="0"/>
              <a:t>step3</a:t>
            </a:r>
            <a:r>
              <a:rPr kumimoji="1" lang="ja-JP" altLang="en-US" dirty="0" err="1" smtClean="0"/>
              <a:t>で検</a:t>
            </a:r>
            <a:r>
              <a:rPr kumimoji="1" lang="ja-JP" altLang="en-US" dirty="0" smtClean="0"/>
              <a:t>出されたテストスメル数を基に</a:t>
            </a:r>
            <a:r>
              <a:rPr kumimoji="1" lang="ja-JP" altLang="en-US" b="1" dirty="0" smtClean="0"/>
              <a:t>推薦されるテストコードをランキングして開発者に提示します</a:t>
            </a:r>
            <a:endParaRPr kumimoji="1" lang="en-US" altLang="ja-JP" b="1" dirty="0" smtClean="0"/>
          </a:p>
          <a:p>
            <a:endParaRPr kumimoji="1" lang="en-US" altLang="ja-JP" dirty="0" smtClean="0"/>
          </a:p>
          <a:p>
            <a:r>
              <a:rPr kumimoji="1" lang="ja-JP" altLang="en-US" dirty="0" smtClean="0"/>
              <a:t>次にステップについて詳しく説明していきます。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6</a:t>
            </a:fld>
            <a:endParaRPr kumimoji="1" lang="ja-JP" altLang="en-US"/>
          </a:p>
        </p:txBody>
      </p:sp>
    </p:spTree>
    <p:extLst>
      <p:ext uri="{BB962C8B-B14F-4D97-AF65-F5344CB8AC3E}">
        <p14:creationId xmlns:p14="http://schemas.microsoft.com/office/powerpoint/2010/main" val="278466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Step1</a:t>
            </a:r>
            <a:r>
              <a:rPr kumimoji="1" lang="ja-JP" altLang="en-US" dirty="0" smtClean="0"/>
              <a:t>では、入力コード片に対する類似コード片を検出します。</a:t>
            </a:r>
            <a:endParaRPr kumimoji="1" lang="en-US" altLang="ja-JP" dirty="0" smtClean="0"/>
          </a:p>
          <a:p>
            <a:endParaRPr kumimoji="1" lang="en-US" altLang="ja-JP" dirty="0" smtClean="0"/>
          </a:p>
          <a:p>
            <a:r>
              <a:rPr kumimoji="1" lang="ja-JP" altLang="en-US" dirty="0" smtClean="0"/>
              <a:t>本研究では、類似コード検出ツールとして</a:t>
            </a:r>
            <a:r>
              <a:rPr kumimoji="1" lang="en-US" altLang="ja-JP" dirty="0" smtClean="0"/>
              <a:t>NiCad</a:t>
            </a:r>
            <a:r>
              <a:rPr kumimoji="1" lang="ja-JP" altLang="en-US" dirty="0" smtClean="0"/>
              <a:t>というツールを用いています。</a:t>
            </a:r>
            <a:endParaRPr kumimoji="1" lang="en-US" altLang="ja-JP" dirty="0" smtClean="0"/>
          </a:p>
          <a:p>
            <a:endParaRPr kumimoji="1" lang="en-US" altLang="ja-JP" dirty="0" smtClean="0"/>
          </a:p>
          <a:p>
            <a:r>
              <a:rPr kumimoji="1" lang="ja-JP" altLang="en-US" dirty="0" smtClean="0"/>
              <a:t>このツールは、検索対象のソースコードのレイアウトを統一的に変更させ、行単位でソースコードを比較することで類似コード片を検出するツールであり、このような手法を取ることで、</a:t>
            </a:r>
            <a:endParaRPr kumimoji="1" lang="en-US" altLang="ja-JP" dirty="0" smtClean="0"/>
          </a:p>
          <a:p>
            <a:endParaRPr kumimoji="1" lang="en-US" altLang="ja-JP" dirty="0" smtClean="0"/>
          </a:p>
          <a:p>
            <a:r>
              <a:rPr kumimoji="1" lang="ja-JP" altLang="en-US" dirty="0" smtClean="0"/>
              <a:t>高精度・高再現率で類似コード片を検出を可能にしています。</a:t>
            </a:r>
            <a:endParaRPr kumimoji="1" lang="en-US" altLang="ja-JP" dirty="0" smtClean="0"/>
          </a:p>
          <a:p>
            <a:endParaRPr kumimoji="1" lang="en-US" altLang="ja-JP" dirty="0" smtClean="0"/>
          </a:p>
          <a:p>
            <a:r>
              <a:rPr kumimoji="1" lang="ja-JP" altLang="en-US" dirty="0" smtClean="0"/>
              <a:t>本研究では、テストコードの再利用を考える上で、より構文的に類似した関数単位のコード片を検出したいので</a:t>
            </a:r>
            <a:r>
              <a:rPr kumimoji="1" lang="en-US" altLang="ja-JP" dirty="0" smtClean="0"/>
              <a:t>NiCad</a:t>
            </a:r>
            <a:r>
              <a:rPr kumimoji="1" lang="ja-JP" altLang="en-US" dirty="0" smtClean="0"/>
              <a:t>を採用しました。</a:t>
            </a:r>
            <a:endParaRPr kumimoji="1" lang="en-US" altLang="ja-JP"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に例えばこのようなサンプルコードを入力すると、このような類似コード片を検出することができます。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7</a:t>
            </a:fld>
            <a:endParaRPr kumimoji="1" lang="ja-JP" altLang="en-US"/>
          </a:p>
        </p:txBody>
      </p:sp>
    </p:spTree>
    <p:extLst>
      <p:ext uri="{BB962C8B-B14F-4D97-AF65-F5344CB8AC3E}">
        <p14:creationId xmlns:p14="http://schemas.microsoft.com/office/powerpoint/2010/main" val="188938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dirty="0" smtClean="0"/>
              <a:t>3</a:t>
            </a:r>
            <a:r>
              <a:rPr kumimoji="1" lang="ja-JP" altLang="en-US" dirty="0" smtClean="0"/>
              <a:t>つフェーズを踏んで対応付けを行います。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a:t>
            </a:r>
            <a:r>
              <a:rPr kumimoji="1" lang="en-US" altLang="ja-JP" dirty="0" smtClean="0"/>
              <a:t>JUnit</a:t>
            </a:r>
            <a:r>
              <a:rPr kumimoji="1" lang="ja-JP" altLang="en-US" dirty="0" smtClean="0"/>
              <a:t>の命名規則によるクラス単位</a:t>
            </a:r>
            <a:r>
              <a:rPr kumimoji="1" lang="ja-JP" altLang="en-US" dirty="0" smtClean="0"/>
              <a:t>で、テストクラスと対象クラスの</a:t>
            </a:r>
            <a:r>
              <a:rPr kumimoji="1" lang="ja-JP" altLang="en-US" dirty="0" smtClean="0"/>
              <a:t>対応付けをしました。</a:t>
            </a:r>
            <a:endParaRPr kumimoji="1" lang="en-US" altLang="ja-JP"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8</a:t>
            </a:fld>
            <a:endParaRPr kumimoji="1" lang="ja-JP" altLang="en-US"/>
          </a:p>
        </p:txBody>
      </p:sp>
    </p:spTree>
    <p:extLst>
      <p:ext uri="{BB962C8B-B14F-4D97-AF65-F5344CB8AC3E}">
        <p14:creationId xmlns:p14="http://schemas.microsoft.com/office/powerpoint/2010/main" val="3469163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smtClean="0"/>
              <a:t>assert</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種類のテストスメルを高い精度と再現率で検出することができます。</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9</a:t>
            </a:fld>
            <a:endParaRPr kumimoji="1" lang="ja-JP" altLang="en-US"/>
          </a:p>
        </p:txBody>
      </p:sp>
    </p:spTree>
    <p:extLst>
      <p:ext uri="{BB962C8B-B14F-4D97-AF65-F5344CB8AC3E}">
        <p14:creationId xmlns:p14="http://schemas.microsoft.com/office/powerpoint/2010/main" val="297348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02881" y="6356350"/>
            <a:ext cx="2743200" cy="365125"/>
          </a:xfrm>
        </p:spPr>
        <p:txBody>
          <a:bodyPr/>
          <a:lstStyle>
            <a:lvl1pPr>
              <a:defRPr sz="2000" b="1"/>
            </a:lvl1pPr>
          </a:lstStyle>
          <a:p>
            <a:fld id="{45A506BF-A227-4F36-9425-718548026E58}" type="slidenum">
              <a:rPr lang="ja-JP" altLang="en-US" smtClean="0"/>
              <a:pPr/>
              <a:t>‹#›</a:t>
            </a:fld>
            <a:endParaRPr lang="ja-JP" altLang="en-US" dirty="0"/>
          </a:p>
        </p:txBody>
      </p:sp>
      <p:sp>
        <p:nvSpPr>
          <p:cNvPr id="7" name="長方形 103">
            <a:extLst>
              <a:ext uri="{C183D7F6-B498-43B3-948B-1728B52AA6E4}">
                <adec:decorative xmlns="" xmlns:adec="http://schemas.microsoft.com/office/drawing/2017/decorative" val="1"/>
              </a:ext>
            </a:extLst>
          </p:cNvPr>
          <p:cNvSpPr/>
          <p:nvPr userDrawn="1"/>
        </p:nvSpPr>
        <p:spPr>
          <a:xfrm>
            <a:off x="972458" y="3510675"/>
            <a:ext cx="10204941" cy="168696"/>
          </a:xfrm>
          <a:custGeom>
            <a:avLst/>
            <a:gdLst>
              <a:gd name="connsiteX0" fmla="*/ 0 w 11112500"/>
              <a:gd name="connsiteY0" fmla="*/ 0 h 91363"/>
              <a:gd name="connsiteX1" fmla="*/ 11112500 w 11112500"/>
              <a:gd name="connsiteY1" fmla="*/ 0 h 91363"/>
              <a:gd name="connsiteX2" fmla="*/ 11112500 w 11112500"/>
              <a:gd name="connsiteY2" fmla="*/ 91363 h 91363"/>
              <a:gd name="connsiteX3" fmla="*/ 0 w 11112500"/>
              <a:gd name="connsiteY3" fmla="*/ 91363 h 91363"/>
              <a:gd name="connsiteX4" fmla="*/ 0 w 11112500"/>
              <a:gd name="connsiteY4" fmla="*/ 0 h 91363"/>
              <a:gd name="connsiteX0" fmla="*/ 0 w 11144250"/>
              <a:gd name="connsiteY0" fmla="*/ 0 h 91363"/>
              <a:gd name="connsiteX1" fmla="*/ 11112500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4250"/>
              <a:gd name="connsiteY0" fmla="*/ 0 h 91363"/>
              <a:gd name="connsiteX1" fmla="*/ 11136792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9804"/>
              <a:gd name="connsiteY0" fmla="*/ 0 h 91363"/>
              <a:gd name="connsiteX1" fmla="*/ 11149804 w 11149804"/>
              <a:gd name="connsiteY1" fmla="*/ 0 h 91363"/>
              <a:gd name="connsiteX2" fmla="*/ 11144250 w 11149804"/>
              <a:gd name="connsiteY2" fmla="*/ 21513 h 91363"/>
              <a:gd name="connsiteX3" fmla="*/ 0 w 11149804"/>
              <a:gd name="connsiteY3" fmla="*/ 91363 h 91363"/>
              <a:gd name="connsiteX4" fmla="*/ 0 w 11149804"/>
              <a:gd name="connsiteY4" fmla="*/ 0 h 91363"/>
              <a:gd name="connsiteX0" fmla="*/ 0 w 11153708"/>
              <a:gd name="connsiteY0" fmla="*/ 0 h 91363"/>
              <a:gd name="connsiteX1" fmla="*/ 11153708 w 11153708"/>
              <a:gd name="connsiteY1" fmla="*/ 1935 h 91363"/>
              <a:gd name="connsiteX2" fmla="*/ 11144250 w 11153708"/>
              <a:gd name="connsiteY2" fmla="*/ 21513 h 91363"/>
              <a:gd name="connsiteX3" fmla="*/ 0 w 11153708"/>
              <a:gd name="connsiteY3" fmla="*/ 91363 h 91363"/>
              <a:gd name="connsiteX4" fmla="*/ 0 w 11153708"/>
              <a:gd name="connsiteY4" fmla="*/ 0 h 91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3708" h="91363">
                <a:moveTo>
                  <a:pt x="0" y="0"/>
                </a:moveTo>
                <a:lnTo>
                  <a:pt x="11153708" y="1935"/>
                </a:lnTo>
                <a:lnTo>
                  <a:pt x="11144250" y="21513"/>
                </a:lnTo>
                <a:lnTo>
                  <a:pt x="0" y="91363"/>
                </a:lnTo>
                <a:lnTo>
                  <a:pt x="0" y="0"/>
                </a:lnTo>
                <a:close/>
              </a:path>
            </a:pathLst>
          </a:cu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568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25512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9733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621196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94428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99384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41289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5781367"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9032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1" y="148042"/>
            <a:ext cx="8622361" cy="993423"/>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hasCustomPrompt="1"/>
          </p:nvPr>
        </p:nvSpPr>
        <p:spPr>
          <a:xfrm>
            <a:off x="221598" y="329894"/>
            <a:ext cx="8462133"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en-US" altLang="ja-JP" dirty="0" smtClean="0"/>
              <a:t>RQ4. </a:t>
            </a:r>
            <a:r>
              <a:rPr kumimoji="1" lang="en-US" altLang="ja-JP" dirty="0" err="1" smtClean="0"/>
              <a:t>SuiteRec</a:t>
            </a:r>
            <a:r>
              <a:rPr kumimoji="1" lang="ja-JP" altLang="en-US" dirty="0" smtClean="0"/>
              <a:t>の利用は、開発者のテストコード作成タスクの認識にどう影響するか？</a:t>
            </a:r>
            <a:endParaRPr kumimoji="1" lang="ja-JP" altLang="en-US" dirty="0"/>
          </a:p>
        </p:txBody>
      </p:sp>
    </p:spTree>
    <p:extLst>
      <p:ext uri="{BB962C8B-B14F-4D97-AF65-F5344CB8AC3E}">
        <p14:creationId xmlns:p14="http://schemas.microsoft.com/office/powerpoint/2010/main" val="207619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61300"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18761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41226" cy="805686"/>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6464337"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10923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310275"/>
            <a:ext cx="10022186" cy="923280"/>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165349"/>
            <a:ext cx="7869382" cy="1281113"/>
          </a:xfrm>
        </p:spPr>
        <p:txBody>
          <a:bodyPr>
            <a:normAutofit/>
          </a:bodyPr>
          <a:lstStyle>
            <a:lvl1pPr>
              <a:defRPr sz="40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9106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3024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619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813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07862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kumimoji="1" lang="ja-JP" altLang="en-US" sz="2000" dirty="0" smtClean="0">
                <a:latin typeface="メイリオ" panose="020B0604030504040204" pitchFamily="50" charset="-128"/>
                <a:ea typeface="メイリオ" panose="020B0604030504040204" pitchFamily="50" charset="-128"/>
              </a:rPr>
              <a:t>修論発表会</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563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7715902" cy="729386"/>
          </a:xfrm>
        </p:spPr>
        <p:txBody>
          <a:bodyPr>
            <a:noAutofit/>
          </a:bodyPr>
          <a:lstStyle/>
          <a:p>
            <a:r>
              <a:rPr lang="en-US" altLang="ja-JP" sz="2800" b="1" dirty="0"/>
              <a:t>Step4: </a:t>
            </a:r>
            <a:r>
              <a:rPr lang="ja-JP" altLang="en-US" sz="2800" dirty="0"/>
              <a:t>推薦される</a:t>
            </a:r>
            <a:r>
              <a:rPr lang="ja-JP" altLang="en-US" sz="2800" dirty="0" smtClean="0"/>
              <a:t>テストコードの</a:t>
            </a:r>
            <a:r>
              <a:rPr lang="ja-JP" altLang="en-US" sz="2800" dirty="0"/>
              <a:t>順位付け</a:t>
            </a:r>
            <a:endParaRPr kumimoji="1" lang="ja-JP" altLang="en-US" sz="2800" dirty="0"/>
          </a:p>
        </p:txBody>
      </p:sp>
      <p:sp>
        <p:nvSpPr>
          <p:cNvPr id="4" name="コンテンツ プレースホルダー 2"/>
          <p:cNvSpPr>
            <a:spLocks noGrp="1"/>
          </p:cNvSpPr>
          <p:nvPr>
            <p:ph idx="1"/>
          </p:nvPr>
        </p:nvSpPr>
        <p:spPr>
          <a:xfrm>
            <a:off x="838200" y="1486680"/>
            <a:ext cx="10515600" cy="574675"/>
          </a:xfrm>
        </p:spPr>
        <p:txBody>
          <a:bodyPr>
            <a:normAutofit/>
          </a:bodyPr>
          <a:lstStyle/>
          <a:p>
            <a:r>
              <a:rPr lang="ja-JP" altLang="en-US" dirty="0" smtClean="0"/>
              <a:t>推薦されるテストコードを以下の</a:t>
            </a:r>
            <a:r>
              <a:rPr lang="en-US" altLang="ja-JP" dirty="0" smtClean="0"/>
              <a:t>2</a:t>
            </a:r>
            <a:r>
              <a:rPr lang="ja-JP" altLang="en-US" dirty="0" err="1" smtClean="0"/>
              <a:t>つの</a:t>
            </a:r>
            <a:r>
              <a:rPr lang="ja-JP" altLang="en-US" dirty="0" smtClean="0"/>
              <a:t>要素を基に順位付ける</a:t>
            </a:r>
            <a:endParaRPr lang="en-US" altLang="ja-JP" dirty="0"/>
          </a:p>
          <a:p>
            <a:endParaRPr kumimoji="1" lang="ja-JP" altLang="en-US" dirty="0"/>
          </a:p>
        </p:txBody>
      </p:sp>
      <p:sp>
        <p:nvSpPr>
          <p:cNvPr id="5" name="角丸四角形 4"/>
          <p:cNvSpPr/>
          <p:nvPr/>
        </p:nvSpPr>
        <p:spPr>
          <a:xfrm>
            <a:off x="1516061" y="2774116"/>
            <a:ext cx="4375150" cy="1085255"/>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r>
              <a:rPr lang="ja-JP" altLang="en-US" sz="2400" dirty="0">
                <a:latin typeface="メイリオ" panose="020B0604030504040204" pitchFamily="50" charset="-128"/>
                <a:ea typeface="メイリオ" panose="020B0604030504040204" pitchFamily="50" charset="-128"/>
              </a:rPr>
              <a:t>入力コード片と類似コード片間の類似度</a:t>
            </a:r>
            <a:r>
              <a:rPr lang="en-US" altLang="ja-JP" sz="2400" dirty="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Step1</a:t>
            </a:r>
            <a:r>
              <a:rPr lang="en-US" altLang="ja-JP" sz="2400" dirty="0">
                <a:latin typeface="メイリオ" panose="020B0604030504040204" pitchFamily="50" charset="-128"/>
                <a:ea typeface="メイリオ" panose="020B0604030504040204" pitchFamily="50" charset="-128"/>
              </a:rPr>
              <a:t>)</a:t>
            </a:r>
          </a:p>
        </p:txBody>
      </p:sp>
      <p:sp>
        <p:nvSpPr>
          <p:cNvPr id="6" name="テキスト ボックス 5"/>
          <p:cNvSpPr txBox="1"/>
          <p:nvPr/>
        </p:nvSpPr>
        <p:spPr>
          <a:xfrm>
            <a:off x="3024186" y="2377219"/>
            <a:ext cx="1358900" cy="46166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類似</a:t>
            </a:r>
            <a:r>
              <a:rPr lang="ja-JP" altLang="en-US" sz="2400" b="1" dirty="0">
                <a:latin typeface="メイリオ" panose="020B0604030504040204" pitchFamily="50" charset="-128"/>
                <a:ea typeface="メイリオ" panose="020B0604030504040204" pitchFamily="50" charset="-128"/>
              </a:rPr>
              <a:t>度</a:t>
            </a:r>
            <a:endParaRPr kumimoji="1" lang="ja-JP" altLang="en-US" sz="2400" b="1" dirty="0">
              <a:latin typeface="メイリオ" panose="020B0604030504040204" pitchFamily="50" charset="-128"/>
              <a:ea typeface="メイリオ" panose="020B0604030504040204" pitchFamily="50" charset="-128"/>
            </a:endParaRPr>
          </a:p>
        </p:txBody>
      </p:sp>
      <p:sp>
        <p:nvSpPr>
          <p:cNvPr id="7" name="角丸四角形 6"/>
          <p:cNvSpPr/>
          <p:nvPr/>
        </p:nvSpPr>
        <p:spPr>
          <a:xfrm>
            <a:off x="6186486" y="2770234"/>
            <a:ext cx="4375150" cy="1085255"/>
          </a:xfrm>
          <a:prstGeom prst="round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テストコード内に、含まれるテストスメルの数</a:t>
            </a:r>
            <a:r>
              <a:rPr lang="en-US" altLang="ja-JP" sz="2400" dirty="0" smtClean="0">
                <a:latin typeface="メイリオ" panose="020B0604030504040204" pitchFamily="50" charset="-128"/>
                <a:ea typeface="メイリオ" panose="020B0604030504040204" pitchFamily="50" charset="-128"/>
              </a:rPr>
              <a:t>(Step3)</a:t>
            </a:r>
          </a:p>
        </p:txBody>
      </p:sp>
      <p:sp>
        <p:nvSpPr>
          <p:cNvPr id="8" name="テキスト ボックス 7"/>
          <p:cNvSpPr txBox="1"/>
          <p:nvPr/>
        </p:nvSpPr>
        <p:spPr>
          <a:xfrm>
            <a:off x="7317579" y="2366157"/>
            <a:ext cx="2112963" cy="461665"/>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テストスメル</a:t>
            </a:r>
            <a:endParaRPr kumimoji="1" lang="ja-JP" altLang="en-US" sz="2400" b="1" dirty="0">
              <a:latin typeface="メイリオ" panose="020B0604030504040204" pitchFamily="50" charset="-128"/>
              <a:ea typeface="メイリオ" panose="020B0604030504040204" pitchFamily="50" charset="-128"/>
            </a:endParaRPr>
          </a:p>
        </p:txBody>
      </p:sp>
      <p:sp>
        <p:nvSpPr>
          <p:cNvPr id="9" name="二等辺三角形 8"/>
          <p:cNvSpPr/>
          <p:nvPr/>
        </p:nvSpPr>
        <p:spPr>
          <a:xfrm rot="10800000">
            <a:off x="3733800" y="4093436"/>
            <a:ext cx="4724400" cy="39541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フローチャート: 代替処理 9"/>
          <p:cNvSpPr/>
          <p:nvPr/>
        </p:nvSpPr>
        <p:spPr>
          <a:xfrm>
            <a:off x="1401761" y="4896447"/>
            <a:ext cx="9401175" cy="1273733"/>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類似度を優先として並び替え、類似度が同じ場合テストスメルの数で順位</a:t>
            </a:r>
            <a:r>
              <a:rPr lang="ja-JP" altLang="en-US" sz="3200" dirty="0">
                <a:latin typeface="メイリオ" panose="020B0604030504040204" pitchFamily="50" charset="-128"/>
                <a:ea typeface="メイリオ" panose="020B0604030504040204" pitchFamily="50" charset="-128"/>
              </a:rPr>
              <a:t>付</a:t>
            </a:r>
            <a:r>
              <a:rPr lang="ja-JP" altLang="en-US" sz="3200" dirty="0" smtClean="0">
                <a:latin typeface="メイリオ" panose="020B0604030504040204" pitchFamily="50" charset="-128"/>
                <a:ea typeface="メイリオ" panose="020B0604030504040204" pitchFamily="50" charset="-128"/>
              </a:rPr>
              <a:t>ける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62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SuiteRec</a:t>
            </a:r>
            <a:r>
              <a:rPr lang="ja-JP" altLang="en-US" dirty="0"/>
              <a:t>の</a:t>
            </a:r>
            <a:r>
              <a:rPr lang="ja-JP" altLang="en-US" dirty="0" smtClean="0"/>
              <a:t>インターフェス</a:t>
            </a:r>
            <a:endParaRPr kumimoji="1" lang="ja-JP" altLang="en-US" dirty="0"/>
          </a:p>
        </p:txBody>
      </p:sp>
      <p:pic>
        <p:nvPicPr>
          <p:cNvPr id="4" name="図 3"/>
          <p:cNvPicPr>
            <a:picLocks noChangeAspect="1"/>
          </p:cNvPicPr>
          <p:nvPr/>
        </p:nvPicPr>
        <p:blipFill rotWithShape="1">
          <a:blip r:embed="rId3"/>
          <a:srcRect l="17492" t="6732" r="17561" b="50108"/>
          <a:stretch/>
        </p:blipFill>
        <p:spPr>
          <a:xfrm>
            <a:off x="843274" y="1623635"/>
            <a:ext cx="7270786" cy="5234365"/>
          </a:xfrm>
          <a:prstGeom prst="rect">
            <a:avLst/>
          </a:prstGeom>
        </p:spPr>
      </p:pic>
      <p:sp>
        <p:nvSpPr>
          <p:cNvPr id="5" name="コンテンツ プレースホルダー 2"/>
          <p:cNvSpPr txBox="1">
            <a:spLocks/>
          </p:cNvSpPr>
          <p:nvPr/>
        </p:nvSpPr>
        <p:spPr>
          <a:xfrm>
            <a:off x="8832628" y="2008714"/>
            <a:ext cx="2774353" cy="3691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30000"/>
              </a:lnSpc>
              <a:buClr>
                <a:schemeClr val="tx1"/>
              </a:buClr>
              <a:buNone/>
            </a:pPr>
            <a:r>
              <a:rPr lang="ja-JP" altLang="en-US" sz="3200" dirty="0" smtClean="0"/>
              <a:t>入力コード</a:t>
            </a:r>
            <a:endParaRPr lang="en-US" altLang="ja-JP" sz="3200" dirty="0" smtClean="0"/>
          </a:p>
          <a:p>
            <a:pPr marL="0" indent="0">
              <a:lnSpc>
                <a:spcPct val="130000"/>
              </a:lnSpc>
              <a:buClr>
                <a:schemeClr val="tx1"/>
              </a:buClr>
              <a:buNone/>
            </a:pPr>
            <a:r>
              <a:rPr lang="ja-JP" altLang="en-US" sz="3200" dirty="0" smtClean="0"/>
              <a:t>類似コード</a:t>
            </a:r>
            <a:endParaRPr lang="en-US" altLang="ja-JP" sz="3200" dirty="0" smtClean="0"/>
          </a:p>
          <a:p>
            <a:pPr marL="0" indent="0">
              <a:lnSpc>
                <a:spcPct val="130000"/>
              </a:lnSpc>
              <a:buClr>
                <a:schemeClr val="tx1"/>
              </a:buClr>
              <a:buNone/>
            </a:pPr>
            <a:r>
              <a:rPr lang="ja-JP" altLang="en-US" sz="3200" dirty="0" smtClean="0"/>
              <a:t>類似度</a:t>
            </a:r>
            <a:r>
              <a:rPr lang="en-US" altLang="ja-JP" sz="3200" dirty="0" smtClean="0"/>
              <a:t>(UPI)</a:t>
            </a:r>
          </a:p>
          <a:p>
            <a:pPr marL="0" indent="0">
              <a:lnSpc>
                <a:spcPct val="130000"/>
              </a:lnSpc>
              <a:buClr>
                <a:schemeClr val="tx1"/>
              </a:buClr>
              <a:buNone/>
            </a:pPr>
            <a:r>
              <a:rPr lang="ja-JP" altLang="en-US" sz="3200" dirty="0" smtClean="0"/>
              <a:t>テストスメル</a:t>
            </a:r>
            <a:endParaRPr lang="en-US" altLang="ja-JP" sz="3200" dirty="0" smtClean="0"/>
          </a:p>
          <a:p>
            <a:pPr marL="0" indent="0">
              <a:lnSpc>
                <a:spcPct val="130000"/>
              </a:lnSpc>
              <a:buClr>
                <a:schemeClr val="tx1"/>
              </a:buClr>
              <a:buNone/>
            </a:pPr>
            <a:r>
              <a:rPr lang="ja-JP" altLang="en-US" sz="3200" dirty="0" smtClean="0"/>
              <a:t>テストコード</a:t>
            </a:r>
            <a:endParaRPr lang="ja-JP" altLang="en-US" sz="3200" dirty="0"/>
          </a:p>
        </p:txBody>
      </p:sp>
      <p:sp>
        <p:nvSpPr>
          <p:cNvPr id="6" name="楕円 5"/>
          <p:cNvSpPr/>
          <p:nvPr/>
        </p:nvSpPr>
        <p:spPr>
          <a:xfrm>
            <a:off x="8330576" y="211490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1</a:t>
            </a:r>
            <a:endParaRPr kumimoji="1" lang="ja-JP" altLang="en-US" b="1" dirty="0">
              <a:latin typeface="Arial" panose="020B0604020202020204" pitchFamily="34" charset="0"/>
              <a:cs typeface="Arial" panose="020B0604020202020204" pitchFamily="34" charset="0"/>
            </a:endParaRPr>
          </a:p>
        </p:txBody>
      </p:sp>
      <p:sp>
        <p:nvSpPr>
          <p:cNvPr id="7" name="楕円 6"/>
          <p:cNvSpPr/>
          <p:nvPr/>
        </p:nvSpPr>
        <p:spPr>
          <a:xfrm>
            <a:off x="8330576" y="355877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3</a:t>
            </a:r>
            <a:endParaRPr kumimoji="1" lang="ja-JP" altLang="en-US" b="1" dirty="0">
              <a:latin typeface="Arial" panose="020B0604020202020204" pitchFamily="34" charset="0"/>
              <a:cs typeface="Arial" panose="020B0604020202020204" pitchFamily="34" charset="0"/>
            </a:endParaRPr>
          </a:p>
        </p:txBody>
      </p:sp>
      <p:sp>
        <p:nvSpPr>
          <p:cNvPr id="8" name="楕円 7"/>
          <p:cNvSpPr/>
          <p:nvPr/>
        </p:nvSpPr>
        <p:spPr>
          <a:xfrm>
            <a:off x="8330576" y="2839229"/>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2</a:t>
            </a:r>
            <a:endParaRPr kumimoji="1" lang="ja-JP" altLang="en-US" b="1" dirty="0">
              <a:latin typeface="Arial" panose="020B0604020202020204" pitchFamily="34" charset="0"/>
              <a:cs typeface="Arial" panose="020B0604020202020204" pitchFamily="34" charset="0"/>
            </a:endParaRPr>
          </a:p>
        </p:txBody>
      </p:sp>
      <p:sp>
        <p:nvSpPr>
          <p:cNvPr id="9" name="楕円 8"/>
          <p:cNvSpPr/>
          <p:nvPr/>
        </p:nvSpPr>
        <p:spPr>
          <a:xfrm>
            <a:off x="8330576" y="4278311"/>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4</a:t>
            </a:r>
            <a:endParaRPr kumimoji="1" lang="ja-JP" altLang="en-US" b="1" dirty="0">
              <a:latin typeface="Arial" panose="020B0604020202020204" pitchFamily="34" charset="0"/>
              <a:cs typeface="Arial" panose="020B0604020202020204" pitchFamily="34" charset="0"/>
            </a:endParaRPr>
          </a:p>
        </p:txBody>
      </p:sp>
      <p:sp>
        <p:nvSpPr>
          <p:cNvPr id="10" name="楕円 9"/>
          <p:cNvSpPr/>
          <p:nvPr/>
        </p:nvSpPr>
        <p:spPr>
          <a:xfrm>
            <a:off x="8330576" y="4979656"/>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5</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273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394934"/>
            <a:ext cx="10348913" cy="4727086"/>
          </a:xfrm>
        </p:spPr>
        <p:txBody>
          <a:bodyPr>
            <a:normAutofit/>
          </a:bodyPr>
          <a:lstStyle/>
          <a:p>
            <a:pPr marL="0" indent="0">
              <a:buNone/>
            </a:pPr>
            <a:r>
              <a:rPr kumimoji="1" lang="en-US" altLang="ja-JP" sz="3200" dirty="0" err="1" smtClean="0"/>
              <a:t>SuiteRec</a:t>
            </a:r>
            <a:r>
              <a:rPr lang="ja-JP" altLang="en-US" sz="3200" dirty="0" smtClean="0"/>
              <a:t>の</a:t>
            </a:r>
            <a:r>
              <a:rPr kumimoji="1" lang="ja-JP" altLang="en-US" sz="3200" dirty="0" smtClean="0"/>
              <a:t>有用性を定量的・定性的に評価</a:t>
            </a:r>
            <a:endParaRPr kumimoji="1" lang="en-US" altLang="ja-JP" sz="3200" dirty="0" smtClean="0"/>
          </a:p>
          <a:p>
            <a:endParaRPr kumimoji="1" lang="en-US" altLang="ja-JP" sz="1400" dirty="0" smtClean="0"/>
          </a:p>
          <a:p>
            <a:pPr marL="0" indent="0">
              <a:buNone/>
            </a:pPr>
            <a:r>
              <a:rPr kumimoji="1" lang="ja-JP" altLang="en-US" b="1" dirty="0" smtClean="0"/>
              <a:t>評価実験</a:t>
            </a:r>
            <a:r>
              <a:rPr kumimoji="1" lang="en-US" altLang="ja-JP" b="1" dirty="0" smtClean="0"/>
              <a:t>1</a:t>
            </a:r>
            <a:r>
              <a:rPr kumimoji="1" lang="en-US" altLang="ja-JP" dirty="0" smtClean="0"/>
              <a:t>: </a:t>
            </a:r>
            <a:r>
              <a:rPr lang="ja-JP" altLang="en-US" dirty="0" smtClean="0"/>
              <a:t>テストコードの作成支援に関する実験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被験者が作成したテストコードのカバレッジ</a:t>
            </a:r>
            <a:r>
              <a:rPr lang="ja-JP" altLang="en-US" sz="2400" dirty="0"/>
              <a:t>、</a:t>
            </a:r>
            <a:r>
              <a:rPr lang="ja-JP" altLang="en-US" sz="2400" dirty="0" smtClean="0"/>
              <a:t>作成時間、テストスメルを比較して評価した</a:t>
            </a:r>
            <a:endParaRPr lang="en-US" altLang="ja-JP" sz="2400" dirty="0" smtClean="0"/>
          </a:p>
          <a:p>
            <a:pPr lvl="1"/>
            <a:endParaRPr kumimoji="1" lang="en-US" altLang="ja-JP" sz="1600" b="1" dirty="0"/>
          </a:p>
          <a:p>
            <a:pPr marL="0" indent="0">
              <a:buNone/>
            </a:pPr>
            <a:r>
              <a:rPr lang="ja-JP" altLang="en-US" b="1" dirty="0" smtClean="0"/>
              <a:t>評価実験</a:t>
            </a:r>
            <a:r>
              <a:rPr lang="en-US" altLang="ja-JP" b="1" dirty="0" smtClean="0"/>
              <a:t>2</a:t>
            </a:r>
            <a:r>
              <a:rPr lang="en-US" altLang="ja-JP" dirty="0" smtClean="0"/>
              <a:t>:</a:t>
            </a:r>
            <a:r>
              <a:rPr lang="ja-JP" altLang="en-US" b="1" dirty="0"/>
              <a:t> </a:t>
            </a:r>
            <a:r>
              <a:rPr lang="ja-JP" altLang="en-US" dirty="0" smtClean="0"/>
              <a:t>推薦されるテストコードの順位付けに関する実験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アンケート調査を実施し、開発者が参考にしたいテストコードを上位に推薦できるかを評価した</a:t>
            </a:r>
            <a:endParaRPr lang="en-US" altLang="ja-JP" sz="2400" dirty="0" smtClean="0"/>
          </a:p>
          <a:p>
            <a:pPr marL="457200" lvl="1" indent="0">
              <a:buNone/>
            </a:pPr>
            <a:r>
              <a:rPr lang="en-US" altLang="ja-JP" sz="1800" dirty="0" smtClean="0"/>
              <a:t>	※</a:t>
            </a:r>
            <a:r>
              <a:rPr lang="ja-JP" altLang="en-US" sz="1800" dirty="0" smtClean="0"/>
              <a:t>本発表では、時間の都合上紹介されません</a:t>
            </a:r>
            <a:endParaRPr lang="en-US" altLang="ja-JP" sz="1800" dirty="0" smtClean="0"/>
          </a:p>
          <a:p>
            <a:pPr marL="0"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評価実験</a:t>
            </a:r>
            <a:endParaRPr kumimoji="1" lang="ja-JP" altLang="en-US" dirty="0"/>
          </a:p>
        </p:txBody>
      </p:sp>
    </p:spTree>
    <p:extLst>
      <p:ext uri="{BB962C8B-B14F-4D97-AF65-F5344CB8AC3E}">
        <p14:creationId xmlns:p14="http://schemas.microsoft.com/office/powerpoint/2010/main" val="782176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2207566" cy="729386"/>
          </a:xfrm>
        </p:spPr>
        <p:txBody>
          <a:bodyPr>
            <a:normAutofit/>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370560"/>
            <a:ext cx="10661374" cy="4947420"/>
          </a:xfrm>
        </p:spPr>
        <p:txBody>
          <a:bodyPr>
            <a:normAutofit/>
          </a:bodyPr>
          <a:lstStyle/>
          <a:p>
            <a:r>
              <a:rPr lang="ja-JP" altLang="en-US" dirty="0" smtClean="0"/>
              <a:t>実験概要</a:t>
            </a:r>
            <a:endParaRPr lang="en-US" altLang="ja-JP" dirty="0" smtClean="0"/>
          </a:p>
          <a:p>
            <a:endParaRPr lang="en-US" altLang="ja-JP" sz="100"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sz="1050" dirty="0"/>
          </a:p>
          <a:p>
            <a:pPr lvl="1"/>
            <a:endParaRPr kumimoji="1" lang="en-US" altLang="ja-JP" sz="1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909849238"/>
              </p:ext>
            </p:extLst>
          </p:nvPr>
        </p:nvGraphicFramePr>
        <p:xfrm>
          <a:off x="1590077" y="2782956"/>
          <a:ext cx="9157619" cy="1935480"/>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426631">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971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332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条件分岐の数</a:t>
                      </a: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bl>
          </a:graphicData>
        </a:graphic>
      </p:graphicFrame>
    </p:spTree>
    <p:extLst>
      <p:ext uri="{BB962C8B-B14F-4D97-AF65-F5344CB8AC3E}">
        <p14:creationId xmlns:p14="http://schemas.microsoft.com/office/powerpoint/2010/main" val="631923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リサーチクエスチョン</a:t>
            </a:r>
            <a:r>
              <a:rPr lang="en-US" altLang="ja-JP" dirty="0"/>
              <a:t>(RQ)</a:t>
            </a:r>
            <a:endParaRPr kumimoji="1" lang="ja-JP" altLang="en-US" dirty="0"/>
          </a:p>
        </p:txBody>
      </p:sp>
      <p:sp>
        <p:nvSpPr>
          <p:cNvPr id="5" name="コンテンツ プレースホルダー 2"/>
          <p:cNvSpPr>
            <a:spLocks noGrp="1"/>
          </p:cNvSpPr>
          <p:nvPr>
            <p:ph idx="1"/>
          </p:nvPr>
        </p:nvSpPr>
        <p:spPr>
          <a:xfrm>
            <a:off x="838200" y="1830649"/>
            <a:ext cx="10606874" cy="3917008"/>
          </a:xfrm>
        </p:spPr>
        <p:txBody>
          <a:bodyPr>
            <a:normAutofit/>
          </a:bodyPr>
          <a:lstStyle/>
          <a:p>
            <a:pPr marL="0" indent="0">
              <a:buClr>
                <a:schemeClr val="tx2"/>
              </a:buClr>
              <a:buNone/>
            </a:pPr>
            <a:r>
              <a:rPr lang="en-US" altLang="ja-JP" b="1" dirty="0" smtClean="0"/>
              <a:t>RQ1. </a:t>
            </a:r>
            <a:r>
              <a:rPr lang="en-US" altLang="ja-JP" dirty="0" err="1" smtClean="0"/>
              <a:t>SuiteRec</a:t>
            </a:r>
            <a:r>
              <a:rPr lang="ja-JP" altLang="en-US" dirty="0" smtClean="0"/>
              <a:t>は</a:t>
            </a:r>
            <a:r>
              <a:rPr lang="ja-JP" altLang="en-US" dirty="0"/>
              <a:t>、</a:t>
            </a:r>
            <a:r>
              <a:rPr lang="ja-JP" altLang="en-US" dirty="0" smtClean="0"/>
              <a:t>高いカバレッジを持つテストコードの作成</a:t>
            </a:r>
            <a:r>
              <a:rPr lang="en-US" altLang="ja-JP" dirty="0" smtClean="0"/>
              <a:t/>
            </a:r>
            <a:br>
              <a:rPr lang="en-US" altLang="ja-JP" dirty="0" smtClean="0"/>
            </a:br>
            <a:r>
              <a:rPr lang="en-US" altLang="ja-JP" dirty="0" smtClean="0"/>
              <a:t>         </a:t>
            </a:r>
            <a:r>
              <a:rPr lang="ja-JP" altLang="en-US" dirty="0" smtClean="0"/>
              <a:t>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dirty="0" smtClean="0"/>
              <a:t>RQ2. </a:t>
            </a:r>
            <a:r>
              <a:rPr lang="en-US" altLang="ja-JP" dirty="0" err="1" smtClean="0"/>
              <a:t>SuiteRec</a:t>
            </a:r>
            <a:r>
              <a:rPr lang="ja-JP" altLang="en-US" dirty="0" smtClean="0"/>
              <a:t>は</a:t>
            </a:r>
            <a:r>
              <a:rPr lang="ja-JP" altLang="en-US" dirty="0"/>
              <a:t>、</a:t>
            </a:r>
            <a:r>
              <a:rPr lang="ja-JP" altLang="en-US" dirty="0" smtClean="0"/>
              <a:t>テストコード作成時間を削減できるか？</a:t>
            </a:r>
            <a:endParaRPr lang="en-US" altLang="ja-JP" dirty="0" smtClean="0"/>
          </a:p>
          <a:p>
            <a:pPr marL="0" indent="0">
              <a:buClr>
                <a:schemeClr val="tx2"/>
              </a:buClr>
              <a:buNone/>
            </a:pPr>
            <a:endParaRPr lang="en-US" altLang="ja-JP" sz="1200" dirty="0" smtClean="0"/>
          </a:p>
          <a:p>
            <a:pPr marL="0" indent="0">
              <a:buClr>
                <a:schemeClr val="tx2"/>
              </a:buClr>
              <a:buNone/>
            </a:pPr>
            <a:r>
              <a:rPr lang="en-US" altLang="ja-JP" b="1" dirty="0" smtClean="0"/>
              <a:t>RQ3. </a:t>
            </a:r>
            <a:r>
              <a:rPr lang="en-US" altLang="ja-JP" dirty="0" err="1" smtClean="0"/>
              <a:t>SuiteRec</a:t>
            </a:r>
            <a:r>
              <a:rPr lang="ja-JP" altLang="en-US" dirty="0" smtClean="0"/>
              <a:t>は、テストスメルの数が少ないテストコードの</a:t>
            </a:r>
            <a:r>
              <a:rPr lang="en-US" altLang="ja-JP" dirty="0" smtClean="0"/>
              <a:t/>
            </a:r>
            <a:br>
              <a:rPr lang="en-US" altLang="ja-JP" dirty="0" smtClean="0"/>
            </a:br>
            <a:r>
              <a:rPr lang="en-US" altLang="ja-JP" dirty="0" smtClean="0"/>
              <a:t>         </a:t>
            </a:r>
            <a:r>
              <a:rPr lang="ja-JP" altLang="en-US" dirty="0" smtClean="0"/>
              <a:t>作成を支援できるか？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dirty="0" smtClean="0"/>
              <a:t>RQ4. </a:t>
            </a:r>
            <a:r>
              <a:rPr lang="en-US" altLang="ja-JP" dirty="0" err="1" smtClean="0"/>
              <a:t>SuiteRec</a:t>
            </a:r>
            <a:r>
              <a:rPr lang="ja-JP" altLang="en-US" dirty="0" smtClean="0"/>
              <a:t>の利用は、開発者のテストコード作成タスクの</a:t>
            </a:r>
            <a:r>
              <a:rPr lang="en-US" altLang="ja-JP" dirty="0" smtClean="0"/>
              <a:t/>
            </a:r>
            <a:br>
              <a:rPr lang="en-US" altLang="ja-JP" dirty="0" smtClean="0"/>
            </a:br>
            <a:r>
              <a:rPr lang="en-US" altLang="ja-JP" dirty="0" smtClean="0"/>
              <a:t>         </a:t>
            </a:r>
            <a:r>
              <a:rPr lang="ja-JP" altLang="en-US" dirty="0" smtClean="0"/>
              <a:t>認識にどう影響するか？</a:t>
            </a:r>
            <a:endParaRPr lang="en-US" altLang="ja-JP" dirty="0" smtClean="0"/>
          </a:p>
        </p:txBody>
      </p:sp>
    </p:spTree>
    <p:extLst>
      <p:ext uri="{BB962C8B-B14F-4D97-AF65-F5344CB8AC3E}">
        <p14:creationId xmlns:p14="http://schemas.microsoft.com/office/powerpoint/2010/main" val="309693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RQ1. </a:t>
            </a:r>
            <a:r>
              <a:rPr lang="en-US" altLang="ja-JP" dirty="0" err="1"/>
              <a:t>SuiteRec</a:t>
            </a:r>
            <a:r>
              <a:rPr lang="ja-JP" altLang="en-US" dirty="0"/>
              <a:t>は、高いカバレッジを持つ</a:t>
            </a:r>
            <a:br>
              <a:rPr lang="ja-JP" altLang="en-US" dirty="0"/>
            </a:br>
            <a:r>
              <a:rPr lang="ja-JP" altLang="en-US" dirty="0" smtClean="0"/>
              <a:t>        テストコード</a:t>
            </a:r>
            <a:r>
              <a:rPr lang="ja-JP" altLang="en-US" dirty="0"/>
              <a:t>の作成を支援できるか？</a:t>
            </a:r>
            <a:endParaRPr kumimoji="1" lang="ja-JP" altLang="en-US" dirty="0"/>
          </a:p>
        </p:txBody>
      </p:sp>
      <p:graphicFrame>
        <p:nvGraphicFramePr>
          <p:cNvPr id="11" name="コンテンツ プレースホルダー 9"/>
          <p:cNvGraphicFramePr>
            <a:graphicFrameLocks/>
          </p:cNvGraphicFramePr>
          <p:nvPr>
            <p:extLst>
              <p:ext uri="{D42A27DB-BD31-4B8C-83A1-F6EECF244321}">
                <p14:modId xmlns:p14="http://schemas.microsoft.com/office/powerpoint/2010/main" val="2246411655"/>
              </p:ext>
            </p:extLst>
          </p:nvPr>
        </p:nvGraphicFramePr>
        <p:xfrm>
          <a:off x="6139321" y="1434964"/>
          <a:ext cx="4921200" cy="30407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029847692"/>
              </p:ext>
            </p:extLst>
          </p:nvPr>
        </p:nvGraphicFramePr>
        <p:xfrm>
          <a:off x="996779" y="1434965"/>
          <a:ext cx="5073771" cy="3040741"/>
        </p:xfrm>
        <a:graphic>
          <a:graphicData uri="http://schemas.openxmlformats.org/drawingml/2006/chart">
            <c:chart xmlns:c="http://schemas.openxmlformats.org/drawingml/2006/chart" xmlns:r="http://schemas.openxmlformats.org/officeDocument/2006/relationships" r:id="rId4"/>
          </a:graphicData>
        </a:graphic>
      </p:graphicFrame>
      <p:sp>
        <p:nvSpPr>
          <p:cNvPr id="13" name="正方形/長方形 12">
            <a:extLst>
              <a:ext uri="{FF2B5EF4-FFF2-40B4-BE49-F238E27FC236}">
                <a16:creationId xmlns:a16="http://schemas.microsoft.com/office/drawing/2014/main" id="{6AC3A437-2595-FF4C-A6C9-E07DCFC518E1}"/>
              </a:ext>
            </a:extLst>
          </p:cNvPr>
          <p:cNvSpPr/>
          <p:nvPr/>
        </p:nvSpPr>
        <p:spPr>
          <a:xfrm>
            <a:off x="4916491" y="454042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C41124F-0734-F44C-85F6-A310A9D32F4C}"/>
              </a:ext>
            </a:extLst>
          </p:cNvPr>
          <p:cNvSpPr txBox="1"/>
          <p:nvPr/>
        </p:nvSpPr>
        <p:spPr>
          <a:xfrm>
            <a:off x="5061633" y="442370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15" name="正方形/長方形 14">
            <a:extLst>
              <a:ext uri="{FF2B5EF4-FFF2-40B4-BE49-F238E27FC236}">
                <a16:creationId xmlns:a16="http://schemas.microsoft.com/office/drawing/2014/main" id="{62F4946A-2043-3E48-BA34-747554025BBA}"/>
              </a:ext>
            </a:extLst>
          </p:cNvPr>
          <p:cNvSpPr/>
          <p:nvPr/>
        </p:nvSpPr>
        <p:spPr>
          <a:xfrm>
            <a:off x="6039879" y="454042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A1CA2C6-0BE8-F04B-956F-827B826EEE45}"/>
              </a:ext>
            </a:extLst>
          </p:cNvPr>
          <p:cNvSpPr txBox="1"/>
          <p:nvPr/>
        </p:nvSpPr>
        <p:spPr>
          <a:xfrm>
            <a:off x="6185021" y="442370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7" name="角丸四角形 16"/>
          <p:cNvSpPr/>
          <p:nvPr/>
        </p:nvSpPr>
        <p:spPr>
          <a:xfrm>
            <a:off x="1578651" y="5015346"/>
            <a:ext cx="9121339" cy="1471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カバレッジに大きな差はない</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条件分岐が</a:t>
            </a:r>
            <a:r>
              <a:rPr lang="ja-JP" altLang="en-US" sz="2800" dirty="0" smtClean="0">
                <a:latin typeface="メイリオ" panose="020B0604030504040204" pitchFamily="50" charset="-128"/>
                <a:ea typeface="メイリオ" panose="020B0604030504040204" pitchFamily="50" charset="-128"/>
              </a:rPr>
              <a:t>多く複雑なプログラムのカバレッジ</a:t>
            </a:r>
            <a:r>
              <a:rPr lang="en-US" altLang="ja-JP" sz="2800" dirty="0">
                <a:latin typeface="メイリオ" panose="020B0604030504040204" pitchFamily="50" charset="-128"/>
                <a:ea typeface="メイリオ" panose="020B0604030504040204" pitchFamily="50" charset="-128"/>
              </a:rPr>
              <a:t>(C1</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に多少の差が見られた</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676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3064298966"/>
                  </p:ext>
                </p:extLst>
              </p:nvPr>
            </p:nvGraphicFramePr>
            <p:xfrm>
              <a:off x="991137" y="1323771"/>
              <a:ext cx="4853072"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991137" y="1323771"/>
                <a:ext cx="4853072" cy="3664365"/>
              </a:xfrm>
              <a:prstGeom prst="rect">
                <a:avLst/>
              </a:prstGeom>
            </p:spPr>
          </p:pic>
        </mc:Fallback>
      </mc:AlternateContent>
      <p:sp>
        <p:nvSpPr>
          <p:cNvPr id="6" name="テキスト ボックス 5"/>
          <p:cNvSpPr txBox="1"/>
          <p:nvPr/>
        </p:nvSpPr>
        <p:spPr>
          <a:xfrm>
            <a:off x="5967183" y="1760176"/>
            <a:ext cx="5560353" cy="3262432"/>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3</a:t>
            </a:r>
            <a:r>
              <a:rPr lang="ja-JP" altLang="en-US" sz="2000" dirty="0" smtClean="0">
                <a:latin typeface="メイリオ" panose="020B0604030504040204" pitchFamily="50" charset="-128"/>
                <a:ea typeface="メイリオ" panose="020B0604030504040204" pitchFamily="50" charset="-128"/>
              </a:rPr>
              <a:t>は、タスク完了までの時間</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手作業</a:t>
            </a:r>
            <a:r>
              <a:rPr lang="ja-JP" altLang="en-US" sz="2000" dirty="0" smtClean="0">
                <a:latin typeface="メイリオ" panose="020B0604030504040204" pitchFamily="50" charset="-128"/>
                <a:ea typeface="メイリオ" panose="020B0604030504040204" pitchFamily="50" charset="-128"/>
              </a:rPr>
              <a:t>の場合と比べて長い</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考察</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推薦された複数のテストコード</a:t>
            </a:r>
            <a:r>
              <a:rPr lang="ja-JP" altLang="en-US" sz="2000" dirty="0" smtClean="0">
                <a:latin typeface="メイリオ" panose="020B0604030504040204" pitchFamily="50" charset="-128"/>
                <a:ea typeface="メイリオ" panose="020B0604030504040204" pitchFamily="50" charset="-128"/>
              </a:rPr>
              <a:t>を</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理解</a:t>
            </a:r>
            <a:r>
              <a:rPr lang="ja-JP" altLang="en-US" sz="2000" dirty="0" smtClean="0">
                <a:latin typeface="メイリオ" panose="020B0604030504040204" pitchFamily="50" charset="-128"/>
                <a:ea typeface="メイリオ" panose="020B0604030504040204" pitchFamily="50" charset="-128"/>
              </a:rPr>
              <a:t>し、変更する必要がある</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2</a:t>
            </a:r>
            <a:r>
              <a:rPr lang="ja-JP" altLang="en-US" sz="2000" dirty="0" smtClean="0">
                <a:latin typeface="メイリオ" panose="020B0604030504040204" pitchFamily="50" charset="-128"/>
                <a:ea typeface="メイリオ" panose="020B0604030504040204" pitchFamily="50" charset="-128"/>
              </a:rPr>
              <a:t>は、タスク</a:t>
            </a:r>
            <a:r>
              <a:rPr lang="ja-JP" altLang="en-US" sz="2000" dirty="0">
                <a:latin typeface="メイリオ" panose="020B0604030504040204" pitchFamily="50" charset="-128"/>
                <a:ea typeface="メイリオ" panose="020B0604030504040204" pitchFamily="50" charset="-128"/>
              </a:rPr>
              <a:t>完了</a:t>
            </a:r>
            <a:r>
              <a:rPr lang="ja-JP" altLang="en-US" sz="2000" dirty="0" smtClean="0">
                <a:latin typeface="メイリオ" panose="020B0604030504040204" pitchFamily="50" charset="-128"/>
                <a:ea typeface="メイリオ" panose="020B0604030504040204" pitchFamily="50" charset="-128"/>
              </a:rPr>
              <a:t>までの時間</a:t>
            </a:r>
            <a:r>
              <a:rPr lang="ja-JP" altLang="en-US" sz="2000" dirty="0" smtClean="0">
                <a:latin typeface="メイリオ" panose="020B0604030504040204" pitchFamily="50" charset="-128"/>
                <a:ea typeface="メイリオ" panose="020B0604030504040204" pitchFamily="50" charset="-128"/>
              </a:rPr>
              <a:t>が手作業</a:t>
            </a:r>
            <a:r>
              <a:rPr lang="ja-JP" altLang="en-US" sz="2000" dirty="0" smtClean="0">
                <a:latin typeface="メイリオ" panose="020B0604030504040204" pitchFamily="50" charset="-128"/>
                <a:ea typeface="メイリオ" panose="020B0604030504040204" pitchFamily="50" charset="-128"/>
              </a:rPr>
              <a:t>の場合と比べて短い</a:t>
            </a:r>
            <a:endParaRPr lang="en-US" altLang="ja-JP" sz="20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手作業の場合、</a:t>
            </a:r>
            <a:r>
              <a:rPr lang="ja-JP" altLang="en-US" sz="2000" dirty="0">
                <a:latin typeface="メイリオ" panose="020B0604030504040204" pitchFamily="50" charset="-128"/>
                <a:ea typeface="メイリオ" panose="020B0604030504040204" pitchFamily="50" charset="-128"/>
              </a:rPr>
              <a:t>余分</a:t>
            </a:r>
            <a:r>
              <a:rPr lang="ja-JP" altLang="en-US" sz="2000" dirty="0" smtClean="0">
                <a:latin typeface="メイリオ" panose="020B0604030504040204" pitchFamily="50" charset="-128"/>
                <a:ea typeface="メイリオ" panose="020B0604030504040204" pitchFamily="50" charset="-128"/>
              </a:rPr>
              <a:t>なテスト項目</a:t>
            </a:r>
            <a:r>
              <a:rPr lang="ja-JP" altLang="en-US" sz="2000" dirty="0" smtClean="0">
                <a:latin typeface="メイリオ" panose="020B0604030504040204" pitchFamily="50" charset="-128"/>
                <a:ea typeface="メイリオ" panose="020B0604030504040204" pitchFamily="50" charset="-128"/>
              </a:rPr>
              <a:t>を作成</a:t>
            </a:r>
            <a:r>
              <a:rPr lang="ja-JP" altLang="en-US" sz="2000" dirty="0" smtClean="0">
                <a:latin typeface="メイリオ" panose="020B0604030504040204" pitchFamily="50" charset="-128"/>
                <a:ea typeface="メイリオ" panose="020B0604030504040204" pitchFamily="50" charset="-128"/>
              </a:rPr>
              <a:t>し、時間を費やした可能性がある</a:t>
            </a:r>
            <a:endParaRPr lang="en-US" altLang="ja-JP" sz="20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480136" y="49500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03110" y="48333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557768" y="49500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02910" y="48333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1" name="角丸四角形 10"/>
          <p:cNvSpPr/>
          <p:nvPr/>
        </p:nvSpPr>
        <p:spPr>
          <a:xfrm>
            <a:off x="1144483" y="5379717"/>
            <a:ext cx="9240370"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07374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RQ3. </a:t>
            </a:r>
            <a:r>
              <a:rPr lang="en-US" altLang="ja-JP" dirty="0" err="1"/>
              <a:t>SuiteRec</a:t>
            </a:r>
            <a:r>
              <a:rPr lang="ja-JP" altLang="en-US" dirty="0"/>
              <a:t>は、テストスメルの数が</a:t>
            </a:r>
            <a:r>
              <a:rPr lang="ja-JP" altLang="en-US" dirty="0" smtClean="0"/>
              <a:t>少ない</a:t>
            </a:r>
            <a:r>
              <a:rPr lang="en-US" altLang="ja-JP" dirty="0" smtClean="0"/>
              <a:t/>
            </a:r>
            <a:br>
              <a:rPr lang="en-US" altLang="ja-JP" dirty="0" smtClean="0"/>
            </a:br>
            <a:r>
              <a:rPr lang="en-US" altLang="ja-JP" dirty="0" smtClean="0"/>
              <a:t>        </a:t>
            </a:r>
            <a:r>
              <a:rPr lang="ja-JP" altLang="en-US" dirty="0" smtClean="0"/>
              <a:t>テストコード</a:t>
            </a:r>
            <a:r>
              <a:rPr lang="ja-JP" altLang="en-US" dirty="0"/>
              <a:t>の作成を支援できるか？</a:t>
            </a:r>
            <a:endParaRPr kumimoji="1" lang="ja-JP" altLang="en-US" dirty="0"/>
          </a:p>
        </p:txBody>
      </p:sp>
      <p:graphicFrame>
        <p:nvGraphicFramePr>
          <p:cNvPr id="4" name="コンテンツ プレースホルダー 5"/>
          <p:cNvGraphicFramePr>
            <a:graphicFrameLocks noGrp="1"/>
          </p:cNvGraphicFramePr>
          <p:nvPr>
            <p:ph idx="1"/>
            <p:extLst>
              <p:ext uri="{D42A27DB-BD31-4B8C-83A1-F6EECF244321}">
                <p14:modId xmlns:p14="http://schemas.microsoft.com/office/powerpoint/2010/main" val="262069032"/>
              </p:ext>
            </p:extLst>
          </p:nvPr>
        </p:nvGraphicFramePr>
        <p:xfrm>
          <a:off x="1045535" y="1671010"/>
          <a:ext cx="4956628" cy="329647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6143062" y="1599503"/>
            <a:ext cx="5148520" cy="3477875"/>
          </a:xfrm>
          <a:prstGeom prst="rect">
            <a:avLst/>
          </a:prstGeom>
          <a:noFill/>
        </p:spPr>
        <p:txBody>
          <a:bodyPr wrap="square" rtlCol="0">
            <a:spAutoFit/>
          </a:bodyPr>
          <a:lstStyle/>
          <a:p>
            <a:pPr>
              <a:buClr>
                <a:schemeClr val="tx2"/>
              </a:buClr>
            </a:pPr>
            <a:r>
              <a:rPr lang="en-US" altLang="ja-JP" sz="2000" b="1" dirty="0">
                <a:latin typeface="メイリオ" panose="020B0604030504040204" pitchFamily="50" charset="-128"/>
                <a:ea typeface="メイリオ" panose="020B0604030504040204" pitchFamily="50" charset="-128"/>
              </a:rPr>
              <a:t>&lt;</a:t>
            </a:r>
            <a:r>
              <a:rPr lang="en-US" altLang="ja-JP" sz="2000" b="1" dirty="0" err="1">
                <a:latin typeface="メイリオ" panose="020B0604030504040204" pitchFamily="50" charset="-128"/>
                <a:ea typeface="メイリオ" panose="020B0604030504040204" pitchFamily="50" charset="-128"/>
              </a:rPr>
              <a:t>SuiteRec</a:t>
            </a:r>
            <a:r>
              <a:rPr lang="ja-JP" altLang="en-US" sz="2000" b="1" dirty="0">
                <a:latin typeface="メイリオ" panose="020B0604030504040204" pitchFamily="50" charset="-128"/>
                <a:ea typeface="メイリオ" panose="020B0604030504040204" pitchFamily="50" charset="-128"/>
              </a:rPr>
              <a:t>を利用した場合</a:t>
            </a:r>
            <a:r>
              <a:rPr lang="en-US" altLang="ja-JP" sz="2000" b="1" dirty="0" smtClean="0">
                <a:latin typeface="メイリオ" panose="020B0604030504040204" pitchFamily="50" charset="-128"/>
                <a:ea typeface="メイリオ" panose="020B0604030504040204" pitchFamily="50" charset="-128"/>
              </a:rPr>
              <a:t>&gt;</a:t>
            </a:r>
            <a:endParaRPr kumimoji="1"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すべての</a:t>
            </a:r>
            <a:r>
              <a:rPr lang="ja-JP" altLang="en-US" sz="2000" dirty="0" smtClean="0">
                <a:latin typeface="メイリオ" panose="020B0604030504040204" pitchFamily="50" charset="-128"/>
                <a:ea typeface="メイリオ" panose="020B0604030504040204" pitchFamily="50" charset="-128"/>
              </a:rPr>
              <a:t>タスクにおいて、検出された</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テストスメルの数が少ない</a:t>
            </a:r>
            <a:endParaRPr lang="en-US" altLang="ja-JP" sz="2000" dirty="0" smtClean="0">
              <a:latin typeface="メイリオ" panose="020B0604030504040204" pitchFamily="50" charset="-128"/>
              <a:ea typeface="メイリオ" panose="020B0604030504040204" pitchFamily="50" charset="-128"/>
            </a:endParaRPr>
          </a:p>
          <a:p>
            <a:pPr>
              <a:buClr>
                <a:schemeClr val="tx2"/>
              </a:buClr>
            </a:pPr>
            <a:endParaRPr lang="en-US" altLang="ja-JP" sz="2000" dirty="0" smtClean="0">
              <a:latin typeface="メイリオ" panose="020B0604030504040204" pitchFamily="50" charset="-128"/>
              <a:ea typeface="メイリオ" panose="020B0604030504040204" pitchFamily="50" charset="-128"/>
            </a:endParaRPr>
          </a:p>
          <a:p>
            <a:pPr>
              <a:buClr>
                <a:schemeClr val="tx2"/>
              </a:buClr>
            </a:pPr>
            <a:r>
              <a:rPr lang="en-US" altLang="ja-JP" sz="2000" b="1" dirty="0" smtClean="0">
                <a:latin typeface="メイリオ" panose="020B0604030504040204" pitchFamily="50" charset="-128"/>
                <a:ea typeface="メイリオ" panose="020B0604030504040204" pitchFamily="50" charset="-128"/>
              </a:rPr>
              <a:t>&lt;</a:t>
            </a:r>
            <a:r>
              <a:rPr lang="ja-JP" altLang="en-US" sz="2000" b="1" dirty="0" smtClean="0">
                <a:latin typeface="メイリオ" panose="020B0604030504040204" pitchFamily="50" charset="-128"/>
                <a:ea typeface="メイリオ" panose="020B0604030504040204" pitchFamily="50" charset="-128"/>
              </a:rPr>
              <a:t>手作業の場合</a:t>
            </a:r>
            <a:r>
              <a:rPr lang="en-US" altLang="ja-JP" sz="2000" b="1" dirty="0" smtClean="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多く検出されたテストスメル</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Assertion Roulette</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Default Test</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Eager Test</a:t>
            </a: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既存研究でも、これらのテストスメル</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プロジェクト内で</a:t>
            </a:r>
            <a:r>
              <a:rPr lang="ja-JP" altLang="en-US" sz="2000" dirty="0">
                <a:latin typeface="メイリオ" panose="020B0604030504040204" pitchFamily="50" charset="-128"/>
                <a:ea typeface="メイリオ" panose="020B0604030504040204" pitchFamily="50" charset="-128"/>
              </a:rPr>
              <a:t>多く検出</a:t>
            </a:r>
            <a:r>
              <a:rPr lang="ja-JP" altLang="en-US" sz="2000" dirty="0" smtClean="0">
                <a:latin typeface="メイリオ" panose="020B0604030504040204" pitchFamily="50" charset="-128"/>
                <a:ea typeface="メイリオ" panose="020B0604030504040204" pitchFamily="50" charset="-128"/>
              </a:rPr>
              <a:t>されたと報告</a:t>
            </a:r>
            <a:endParaRPr lang="en-US" altLang="ja-JP" sz="2000" dirty="0" smtClean="0">
              <a:latin typeface="メイリオ" panose="020B0604030504040204" pitchFamily="50" charset="-128"/>
              <a:ea typeface="メイリオ" panose="020B0604030504040204" pitchFamily="50" charset="-128"/>
            </a:endParaRPr>
          </a:p>
        </p:txBody>
      </p:sp>
      <p:sp>
        <p:nvSpPr>
          <p:cNvPr id="6" name="角丸四角形 5"/>
          <p:cNvSpPr/>
          <p:nvPr/>
        </p:nvSpPr>
        <p:spPr>
          <a:xfrm>
            <a:off x="1045535" y="5423883"/>
            <a:ext cx="9375775" cy="112621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テストスメルの数が少なく、品質の高いテストコードの作成を支援できる</a:t>
            </a:r>
            <a:endParaRPr lang="ja-JP" altLang="en-US" sz="28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528776" y="498716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73918" y="487044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628576" y="498716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73718" y="487044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400953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7" name="コンテンツ プレースホルダー 2"/>
          <p:cNvSpPr>
            <a:spLocks noGrp="1"/>
          </p:cNvSpPr>
          <p:nvPr>
            <p:ph idx="1"/>
          </p:nvPr>
        </p:nvSpPr>
        <p:spPr>
          <a:xfrm>
            <a:off x="838199" y="1792882"/>
            <a:ext cx="10515600" cy="4607918"/>
          </a:xfrm>
        </p:spPr>
        <p:txBody>
          <a:bodyPr>
            <a:normAutofit/>
          </a:bodyPr>
          <a:lstStyle/>
          <a:p>
            <a:pPr>
              <a:buClr>
                <a:schemeClr val="tx2"/>
              </a:buClr>
            </a:pPr>
            <a:r>
              <a:rPr lang="ja-JP" altLang="en-US" dirty="0"/>
              <a:t>被験者</a:t>
            </a:r>
            <a:r>
              <a:rPr lang="ja-JP" altLang="en-US" dirty="0" smtClean="0"/>
              <a:t>に実験タスク終了後にアンケートを実施した</a:t>
            </a: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marL="0" indent="0">
              <a:buClr>
                <a:schemeClr val="tx2"/>
              </a:buClr>
              <a:buNone/>
            </a:pPr>
            <a:r>
              <a:rPr lang="en-US" altLang="ja-JP" sz="2400" dirty="0" smtClean="0"/>
              <a:t>※5</a:t>
            </a:r>
            <a:r>
              <a:rPr lang="ja-JP" altLang="en-US" sz="2400" dirty="0" smtClean="0"/>
              <a:t>段階評価</a:t>
            </a:r>
            <a:r>
              <a:rPr lang="en-US" altLang="ja-JP" sz="2400" dirty="0" smtClean="0"/>
              <a:t>: </a:t>
            </a:r>
            <a:r>
              <a:rPr lang="ja-JP" altLang="en-US" sz="2400" dirty="0" smtClean="0"/>
              <a:t>強く</a:t>
            </a:r>
            <a:r>
              <a:rPr lang="ja-JP" altLang="en-US" sz="2400" dirty="0"/>
              <a:t>反対・反対・どちらでもない・賛成・強く賛成</a:t>
            </a:r>
          </a:p>
          <a:p>
            <a:pPr>
              <a:buClr>
                <a:schemeClr val="tx2"/>
              </a:buClr>
            </a:pP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3851486168"/>
              </p:ext>
            </p:extLst>
          </p:nvPr>
        </p:nvGraphicFramePr>
        <p:xfrm>
          <a:off x="838199" y="2341094"/>
          <a:ext cx="10220570" cy="3200400"/>
        </p:xfrm>
        <a:graphic>
          <a:graphicData uri="http://schemas.openxmlformats.org/drawingml/2006/table">
            <a:tbl>
              <a:tblPr firstRow="1" bandRow="1">
                <a:tableStyleId>{5C22544A-7EE6-4342-B048-85BDC9FD1C3A}</a:tableStyleId>
              </a:tblPr>
              <a:tblGrid>
                <a:gridCol w="1118159">
                  <a:extLst>
                    <a:ext uri="{9D8B030D-6E8A-4147-A177-3AD203B41FA5}">
                      <a16:colId xmlns:a16="http://schemas.microsoft.com/office/drawing/2014/main" val="3142001767"/>
                    </a:ext>
                  </a:extLst>
                </a:gridCol>
                <a:gridCol w="9102411">
                  <a:extLst>
                    <a:ext uri="{9D8B030D-6E8A-4147-A177-3AD203B41FA5}">
                      <a16:colId xmlns:a16="http://schemas.microsoft.com/office/drawing/2014/main" val="1791989154"/>
                    </a:ext>
                  </a:extLst>
                </a:gridCol>
              </a:tblGrid>
              <a:tr h="370840">
                <a:tc>
                  <a:txBody>
                    <a:bodyPr/>
                    <a:lstStyle/>
                    <a:p>
                      <a:pPr algn="ct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b="0" dirty="0" smtClean="0">
                          <a:latin typeface="メイリオ" panose="020B0604030504040204" pitchFamily="50" charset="-128"/>
                          <a:ea typeface="メイリオ" panose="020B0604030504040204" pitchFamily="50" charset="-128"/>
                        </a:rPr>
                        <a:t>項目</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95718902"/>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Q1-a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3067411"/>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Q1-b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79087759"/>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Q2-a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09240134"/>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Q2-b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41572313"/>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Q3-a</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9976850"/>
                  </a:ext>
                </a:extLst>
              </a:tr>
              <a:tr h="370840">
                <a:tc>
                  <a:txBody>
                    <a:bodyPr/>
                    <a:lstStyle/>
                    <a:p>
                      <a:pPr algn="ctr"/>
                      <a:r>
                        <a:rPr kumimoji="1" lang="en-US" altLang="ja-JP" sz="2400" b="0" dirty="0" smtClean="0">
                          <a:latin typeface="メイリオ" panose="020B0604030504040204" pitchFamily="50" charset="-128"/>
                          <a:ea typeface="メイリオ" panose="020B0604030504040204" pitchFamily="50" charset="-128"/>
                        </a:rPr>
                        <a:t>Q3-b</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3903448"/>
                  </a:ext>
                </a:extLst>
              </a:tr>
            </a:tbl>
          </a:graphicData>
        </a:graphic>
      </p:graphicFrame>
    </p:spTree>
    <p:extLst>
      <p:ext uri="{BB962C8B-B14F-4D97-AF65-F5344CB8AC3E}">
        <p14:creationId xmlns:p14="http://schemas.microsoft.com/office/powerpoint/2010/main" val="2077701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4" name="角丸四角形 3"/>
          <p:cNvSpPr/>
          <p:nvPr/>
        </p:nvSpPr>
        <p:spPr>
          <a:xfrm>
            <a:off x="1470353" y="5649806"/>
            <a:ext cx="9431327" cy="100502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開発者はテスト作成タスクを容易だと認識し、作成したテストコードに自信が持てる</a:t>
            </a:r>
            <a:endParaRPr lang="ja-JP" altLang="en-US" sz="2800"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184319" y="1297009"/>
            <a:ext cx="9337631" cy="3945712"/>
          </a:xfrm>
          <a:prstGeom prst="rect">
            <a:avLst/>
          </a:prstGeom>
        </p:spPr>
      </p:pic>
      <p:sp>
        <p:nvSpPr>
          <p:cNvPr id="7" name="正方形/長方形 6"/>
          <p:cNvSpPr/>
          <p:nvPr/>
        </p:nvSpPr>
        <p:spPr>
          <a:xfrm>
            <a:off x="2984498" y="5276364"/>
            <a:ext cx="261257" cy="261257"/>
          </a:xfrm>
          <a:prstGeom prst="rect">
            <a:avLst/>
          </a:prstGeom>
          <a:solidFill>
            <a:srgbClr val="D8B365"/>
          </a:solidFill>
          <a:ln>
            <a:solidFill>
              <a:srgbClr val="D8B36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169555" y="5245828"/>
            <a:ext cx="1136650"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強く反対</a:t>
            </a:r>
            <a:endParaRPr kumimoji="1" lang="ja-JP" altLang="en-US" sz="17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4269012" y="5274962"/>
            <a:ext cx="261257" cy="261257"/>
          </a:xfrm>
          <a:prstGeom prst="rect">
            <a:avLst/>
          </a:prstGeom>
          <a:solidFill>
            <a:srgbClr val="EBD9B2"/>
          </a:solidFill>
          <a:ln>
            <a:solidFill>
              <a:srgbClr val="EBD9B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4436833" y="5245828"/>
            <a:ext cx="707572"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反対</a:t>
            </a:r>
            <a:endParaRPr kumimoji="1" lang="ja-JP" altLang="en-US" sz="1700" dirty="0">
              <a:latin typeface="メイリオ" panose="020B0604030504040204" pitchFamily="50" charset="-128"/>
              <a:ea typeface="メイリオ" panose="020B0604030504040204" pitchFamily="50" charset="-128"/>
            </a:endParaRPr>
          </a:p>
        </p:txBody>
      </p:sp>
      <p:sp>
        <p:nvSpPr>
          <p:cNvPr id="23" name="正方形/長方形 22"/>
          <p:cNvSpPr/>
          <p:nvPr/>
        </p:nvSpPr>
        <p:spPr>
          <a:xfrm>
            <a:off x="5136240" y="5276851"/>
            <a:ext cx="261257" cy="261257"/>
          </a:xfrm>
          <a:prstGeom prst="rect">
            <a:avLst/>
          </a:prstGeom>
          <a:solidFill>
            <a:srgbClr val="E5E5E5"/>
          </a:solidFill>
          <a:ln>
            <a:solidFill>
              <a:srgbClr val="E5E5E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5303154" y="5247136"/>
            <a:ext cx="1789795"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どちらでもない</a:t>
            </a:r>
            <a:endParaRPr kumimoji="1" lang="ja-JP" altLang="en-US" sz="17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7033075" y="5274962"/>
            <a:ext cx="261257" cy="261257"/>
          </a:xfrm>
          <a:prstGeom prst="rect">
            <a:avLst/>
          </a:prstGeom>
          <a:solidFill>
            <a:srgbClr val="ACD9D5"/>
          </a:solidFill>
          <a:ln>
            <a:solidFill>
              <a:srgbClr val="ACD9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7176403" y="5245828"/>
            <a:ext cx="830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賛成</a:t>
            </a:r>
            <a:endParaRPr kumimoji="1" lang="ja-JP" altLang="en-US" sz="1700"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7877625" y="5271855"/>
            <a:ext cx="261257" cy="261257"/>
          </a:xfrm>
          <a:prstGeom prst="rect">
            <a:avLst/>
          </a:prstGeom>
          <a:solidFill>
            <a:srgbClr val="5AB4AC"/>
          </a:solidFill>
          <a:ln>
            <a:solidFill>
              <a:srgbClr val="5AB4A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8020953" y="5242721"/>
            <a:ext cx="1211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強く賛成</a:t>
            </a:r>
            <a:endParaRPr kumimoji="1" lang="ja-JP" altLang="en-US" sz="1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46541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ソフトウェアテスト</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653725"/>
            <a:ext cx="10515600" cy="1180962"/>
          </a:xfrm>
        </p:spPr>
        <p:txBody>
          <a:bodyPr/>
          <a:lstStyle/>
          <a:p>
            <a:r>
              <a:rPr kumimoji="1" lang="ja-JP" altLang="en-US" dirty="0" smtClean="0"/>
              <a:t>ソフトウェア開発におけるソフトウェアの品質を確かめる工程</a:t>
            </a:r>
          </a:p>
        </p:txBody>
      </p:sp>
      <p:sp>
        <p:nvSpPr>
          <p:cNvPr id="5" name="山形 4"/>
          <p:cNvSpPr/>
          <p:nvPr/>
        </p:nvSpPr>
        <p:spPr>
          <a:xfrm>
            <a:off x="1621735"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要件定義</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山形 5"/>
          <p:cNvSpPr/>
          <p:nvPr/>
        </p:nvSpPr>
        <p:spPr>
          <a:xfrm>
            <a:off x="3657601"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設計</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山形 6"/>
          <p:cNvSpPr/>
          <p:nvPr/>
        </p:nvSpPr>
        <p:spPr>
          <a:xfrm>
            <a:off x="5693467"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実装</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山形 7"/>
          <p:cNvSpPr/>
          <p:nvPr/>
        </p:nvSpPr>
        <p:spPr>
          <a:xfrm>
            <a:off x="7729333" y="2754605"/>
            <a:ext cx="2826024" cy="1719470"/>
          </a:xfrm>
          <a:prstGeom prst="chevron">
            <a:avLst>
              <a:gd name="adj" fmla="val 21543"/>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テスト</a:t>
            </a: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b="1" dirty="0" smtClean="0">
                <a:solidFill>
                  <a:schemeClr val="tx1"/>
                </a:solidFill>
                <a:latin typeface="メイリオ" panose="020B0604030504040204" pitchFamily="50" charset="-128"/>
                <a:ea typeface="メイリオ" panose="020B0604030504040204" pitchFamily="50" charset="-128"/>
              </a:rPr>
              <a:t>単体テスト</a:t>
            </a:r>
          </a:p>
          <a:p>
            <a:pPr marL="285750" indent="-285750">
              <a:buFont typeface="Arial" panose="020B0604020202020204" pitchFamily="34" charset="0"/>
              <a:buChar char="•"/>
            </a:pPr>
            <a:r>
              <a:rPr kumimoji="1" lang="ja-JP" altLang="en-US" dirty="0" smtClean="0">
                <a:solidFill>
                  <a:schemeClr val="tx1"/>
                </a:solidFill>
                <a:latin typeface="メイリオ" panose="020B0604030504040204" pitchFamily="50" charset="-128"/>
                <a:ea typeface="メイリオ" panose="020B0604030504040204" pitchFamily="50" charset="-128"/>
              </a:rPr>
              <a:t>結合テスト</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solidFill>
                  <a:schemeClr val="tx1"/>
                </a:solidFill>
                <a:latin typeface="メイリオ" panose="020B0604030504040204" pitchFamily="50" charset="-128"/>
                <a:ea typeface="メイリオ" panose="020B0604030504040204" pitchFamily="50" charset="-128"/>
              </a:rPr>
              <a:t>システムテスト</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角丸四角形吹き出し 8"/>
          <p:cNvSpPr/>
          <p:nvPr/>
        </p:nvSpPr>
        <p:spPr>
          <a:xfrm>
            <a:off x="1612210" y="4787823"/>
            <a:ext cx="9113902" cy="787132"/>
          </a:xfrm>
          <a:prstGeom prst="wedgeRoundRectCallout">
            <a:avLst>
              <a:gd name="adj1" fmla="val 31700"/>
              <a:gd name="adj2" fmla="val -1161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開発</a:t>
            </a:r>
            <a:r>
              <a:rPr lang="ja-JP" altLang="en-US" sz="2400" dirty="0">
                <a:latin typeface="メイリオ" panose="020B0604030504040204" pitchFamily="50" charset="-128"/>
                <a:ea typeface="メイリオ" panose="020B0604030504040204" pitchFamily="50" charset="-128"/>
              </a:rPr>
              <a:t>全体</a:t>
            </a:r>
            <a:r>
              <a:rPr lang="ja-JP" altLang="en-US" sz="2400" dirty="0" smtClean="0">
                <a:latin typeface="メイリオ" panose="020B0604030504040204" pitchFamily="50" charset="-128"/>
                <a:ea typeface="メイリオ" panose="020B0604030504040204" pitchFamily="50" charset="-128"/>
              </a:rPr>
              <a:t>のコストの内、</a:t>
            </a:r>
            <a:r>
              <a:rPr lang="en-US" altLang="ja-JP" sz="2400" dirty="0" smtClean="0">
                <a:latin typeface="メイリオ" panose="020B0604030504040204" pitchFamily="50" charset="-128"/>
                <a:ea typeface="メイリオ" panose="020B0604030504040204" pitchFamily="50" charset="-128"/>
              </a:rPr>
              <a:t>30%~50%</a:t>
            </a:r>
            <a:r>
              <a:rPr lang="ja-JP" altLang="en-US" sz="2400" dirty="0" smtClean="0">
                <a:latin typeface="メイリオ" panose="020B0604030504040204" pitchFamily="50" charset="-128"/>
                <a:ea typeface="メイリオ" panose="020B0604030504040204" pitchFamily="50" charset="-128"/>
              </a:rPr>
              <a:t>を占めると言われている</a:t>
            </a:r>
            <a:r>
              <a:rPr lang="en-US" altLang="ja-JP" sz="2400" dirty="0" smtClean="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 name="Rectangle 4"/>
          <p:cNvSpPr>
            <a:spLocks noChangeArrowheads="1"/>
          </p:cNvSpPr>
          <p:nvPr/>
        </p:nvSpPr>
        <p:spPr bwMode="auto">
          <a:xfrm>
            <a:off x="909035" y="6194190"/>
            <a:ext cx="10373930" cy="30777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[1] </a:t>
            </a:r>
            <a:r>
              <a:rPr lang="en-US" altLang="ja-JP" sz="1400" dirty="0" smtClean="0">
                <a:solidFill>
                  <a:schemeClr val="tx2"/>
                </a:solidFill>
              </a:rPr>
              <a:t>M</a:t>
            </a:r>
            <a:r>
              <a:rPr lang="en-US" altLang="ja-JP" sz="1400" dirty="0">
                <a:solidFill>
                  <a:schemeClr val="tx2"/>
                </a:solidFill>
              </a:rPr>
              <a:t>. </a:t>
            </a:r>
            <a:r>
              <a:rPr lang="en-US" altLang="ja-JP" sz="1400" dirty="0" err="1">
                <a:solidFill>
                  <a:schemeClr val="tx2"/>
                </a:solidFill>
              </a:rPr>
              <a:t>Ellims</a:t>
            </a:r>
            <a:r>
              <a:rPr lang="en-US" altLang="ja-JP" sz="1400" dirty="0">
                <a:solidFill>
                  <a:schemeClr val="tx2"/>
                </a:solidFill>
              </a:rPr>
              <a:t>, J. Bridges, and D. C. </a:t>
            </a:r>
            <a:r>
              <a:rPr lang="en-US" altLang="ja-JP" sz="1400" dirty="0" err="1">
                <a:solidFill>
                  <a:schemeClr val="tx2"/>
                </a:solidFill>
              </a:rPr>
              <a:t>Ince</a:t>
            </a:r>
            <a:r>
              <a:rPr lang="en-US" altLang="ja-JP" sz="1400" dirty="0">
                <a:solidFill>
                  <a:schemeClr val="tx2"/>
                </a:solidFill>
              </a:rPr>
              <a:t>. The economics of unit testing. </a:t>
            </a:r>
            <a:r>
              <a:rPr lang="en-US" altLang="ja-JP" sz="1400" i="1" dirty="0">
                <a:solidFill>
                  <a:schemeClr val="tx2"/>
                </a:solidFill>
              </a:rPr>
              <a:t>Empirical Software Engineering</a:t>
            </a:r>
            <a:r>
              <a:rPr lang="en-US" altLang="ja-JP" sz="1400" dirty="0">
                <a:solidFill>
                  <a:schemeClr val="tx2"/>
                </a:solidFill>
              </a:rPr>
              <a:t>, 11(1):5–31, 2006</a:t>
            </a:r>
            <a:r>
              <a:rPr lang="en-US" altLang="ja-JP" sz="1400" dirty="0" smtClean="0">
                <a:solidFill>
                  <a:schemeClr val="tx2"/>
                </a:solidFill>
              </a:rPr>
              <a:t>.</a:t>
            </a:r>
            <a:endParaRPr lang="en-US" altLang="ja-JP" sz="1400" dirty="0">
              <a:solidFill>
                <a:schemeClr val="tx2"/>
              </a:solidFill>
            </a:endParaRPr>
          </a:p>
        </p:txBody>
      </p:sp>
      <p:sp>
        <p:nvSpPr>
          <p:cNvPr id="11" name="テキスト ボックス 10"/>
          <p:cNvSpPr txBox="1"/>
          <p:nvPr/>
        </p:nvSpPr>
        <p:spPr>
          <a:xfrm>
            <a:off x="4324351" y="2371971"/>
            <a:ext cx="325258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ソフトウェア開発プロセス</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7871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328564"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a:t>
            </a:r>
            <a:r>
              <a:rPr lang="ja-JP" altLang="en-US" sz="2400" dirty="0" smtClean="0"/>
              <a:t>、既存の高品質</a:t>
            </a:r>
            <a:r>
              <a:rPr lang="ja-JP" altLang="en-US" sz="2400" dirty="0" smtClean="0"/>
              <a:t>のテストコードを</a:t>
            </a:r>
            <a:r>
              <a:rPr lang="ja-JP" altLang="en-US" sz="2400" dirty="0" smtClean="0"/>
              <a:t>推薦</a:t>
            </a:r>
            <a:r>
              <a:rPr lang="en-US" altLang="ja-JP" sz="2400" dirty="0" smtClean="0"/>
              <a:t/>
            </a:r>
            <a:br>
              <a:rPr lang="en-US" altLang="ja-JP" sz="2400" dirty="0" smtClean="0"/>
            </a:br>
            <a:r>
              <a:rPr lang="ja-JP" altLang="en-US" sz="2400" dirty="0" smtClean="0"/>
              <a:t>する</a:t>
            </a:r>
            <a:r>
              <a:rPr lang="ja-JP" altLang="en-US" sz="2400" dirty="0" smtClean="0"/>
              <a:t>ツールを提案</a:t>
            </a:r>
            <a:endParaRPr lang="en-US" altLang="ja-JP" sz="2400" dirty="0" smtClean="0"/>
          </a:p>
          <a:p>
            <a:pPr marL="685800" lvl="2">
              <a:spcBef>
                <a:spcPts val="1000"/>
              </a:spcBef>
            </a:pPr>
            <a:r>
              <a:rPr lang="ja-JP" altLang="en-US" sz="2400" dirty="0" smtClean="0"/>
              <a:t>提案ツールを利用することで、品質の高いテストコード</a:t>
            </a:r>
            <a:r>
              <a:rPr lang="ja-JP" altLang="en-US" sz="2400" dirty="0" smtClean="0"/>
              <a:t>の作成を</a:t>
            </a:r>
            <a:r>
              <a:rPr lang="ja-JP" altLang="en-US" sz="2400" dirty="0" smtClean="0"/>
              <a:t>支援できることを確認</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522720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l"/>
            <a:r>
              <a:rPr kumimoji="1" lang="ja-JP" altLang="en-US" dirty="0" smtClean="0"/>
              <a:t>補足資料</a:t>
            </a:r>
            <a:endParaRPr kumimoji="1" lang="ja-JP" altLang="en-US" dirty="0"/>
          </a:p>
        </p:txBody>
      </p:sp>
    </p:spTree>
    <p:extLst>
      <p:ext uri="{BB962C8B-B14F-4D97-AF65-F5344CB8AC3E}">
        <p14:creationId xmlns:p14="http://schemas.microsoft.com/office/powerpoint/2010/main" val="2034708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96017"/>
            <a:ext cx="10515600" cy="4351338"/>
          </a:xfrm>
        </p:spPr>
        <p:txBody>
          <a:bodyPr/>
          <a:lstStyle/>
          <a:p>
            <a:r>
              <a:rPr lang="ja-JP" altLang="en-US" dirty="0"/>
              <a:t>ソフトウェア開発各工程での費用</a:t>
            </a:r>
          </a:p>
          <a:p>
            <a:endParaRPr kumimoji="1" lang="ja-JP" altLang="en-US" dirty="0"/>
          </a:p>
        </p:txBody>
      </p:sp>
      <p:sp>
        <p:nvSpPr>
          <p:cNvPr id="3" name="タイトル 2"/>
          <p:cNvSpPr>
            <a:spLocks noGrp="1"/>
          </p:cNvSpPr>
          <p:nvPr>
            <p:ph type="title"/>
          </p:nvPr>
        </p:nvSpPr>
        <p:spPr/>
        <p:txBody>
          <a:bodyPr>
            <a:normAutofit fontScale="90000"/>
          </a:bodyPr>
          <a:lstStyle/>
          <a:p>
            <a:r>
              <a:rPr lang="ja-JP" altLang="en-US" dirty="0"/>
              <a:t>ソフトウェア開発にかかる費用</a:t>
            </a:r>
            <a:endParaRPr kumimoji="1" lang="ja-JP" altLang="en-US" dirty="0"/>
          </a:p>
        </p:txBody>
      </p:sp>
      <p:graphicFrame>
        <p:nvGraphicFramePr>
          <p:cNvPr id="4" name="object 6"/>
          <p:cNvGraphicFramePr>
            <a:graphicFrameLocks noGrp="1"/>
          </p:cNvGraphicFramePr>
          <p:nvPr>
            <p:extLst>
              <p:ext uri="{D42A27DB-BD31-4B8C-83A1-F6EECF244321}">
                <p14:modId xmlns:p14="http://schemas.microsoft.com/office/powerpoint/2010/main" val="2502939464"/>
              </p:ext>
            </p:extLst>
          </p:nvPr>
        </p:nvGraphicFramePr>
        <p:xfrm>
          <a:off x="2144422" y="2016281"/>
          <a:ext cx="7386320" cy="3328034"/>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849120">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476884">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80010" algn="r">
                        <a:lnSpc>
                          <a:spcPct val="100000"/>
                        </a:lnSpc>
                        <a:spcBef>
                          <a:spcPts val="490"/>
                        </a:spcBef>
                      </a:pPr>
                      <a:r>
                        <a:rPr sz="2400" spc="-5" dirty="0">
                          <a:latin typeface="Noto Sans CJK JP Regular"/>
                          <a:cs typeface="Noto Sans CJK JP Regular"/>
                        </a:rPr>
                        <a:t>コストの割合</a:t>
                      </a:r>
                      <a:endParaRPr sz="2400">
                        <a:latin typeface="Noto Sans CJK JP Regular"/>
                        <a:cs typeface="Noto Sans CJK JP Regular"/>
                      </a:endParaRPr>
                    </a:p>
                  </a:txBody>
                  <a:tcPr marL="0" marR="0" marT="62230" marB="0">
                    <a:lnL w="38100">
                      <a:solidFill>
                        <a:srgbClr val="000000"/>
                      </a:solidFill>
                      <a:prstDash val="solid"/>
                    </a:lnL>
                    <a:lnR w="19050">
                      <a:solidFill>
                        <a:srgbClr val="000000"/>
                      </a:solidFill>
                      <a:prstDash val="solid"/>
                    </a:lnR>
                    <a:lnT w="38100">
                      <a:solidFill>
                        <a:srgbClr val="000000"/>
                      </a:solidFill>
                      <a:prstDash val="solid"/>
                    </a:lnT>
                    <a:lnB w="38100">
                      <a:solidFill>
                        <a:srgbClr val="000000"/>
                      </a:solidFill>
                      <a:prstDash val="solid"/>
                    </a:lnB>
                    <a:solidFill>
                      <a:srgbClr val="ADFFEA"/>
                    </a:solidFill>
                  </a:tcPr>
                </a:tc>
                <a:tc>
                  <a:txBody>
                    <a:bodyPr/>
                    <a:lstStyle/>
                    <a:p>
                      <a:pPr marR="79375" algn="r">
                        <a:lnSpc>
                          <a:spcPct val="100000"/>
                        </a:lnSpc>
                        <a:spcBef>
                          <a:spcPts val="490"/>
                        </a:spcBef>
                      </a:pPr>
                      <a:r>
                        <a:rPr sz="2400" spc="-5" dirty="0">
                          <a:latin typeface="Noto Sans CJK JP Regular"/>
                          <a:cs typeface="Noto Sans CJK JP Regular"/>
                        </a:rPr>
                        <a:t>「運用と保守」を除いた割合</a:t>
                      </a:r>
                      <a:endParaRPr sz="2400" dirty="0">
                        <a:latin typeface="Noto Sans CJK JP Regular"/>
                        <a:cs typeface="Noto Sans CJK JP Regular"/>
                      </a:endParaRPr>
                    </a:p>
                  </a:txBody>
                  <a:tcPr marL="0" marR="0" marT="62230" marB="0">
                    <a:lnL w="190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ADFFEA"/>
                    </a:solidFill>
                  </a:tcPr>
                </a:tc>
                <a:extLst>
                  <a:ext uri="{0D108BD9-81ED-4DB2-BD59-A6C34878D82A}">
                    <a16:rowId xmlns:a16="http://schemas.microsoft.com/office/drawing/2014/main" val="10000"/>
                  </a:ext>
                </a:extLst>
              </a:tr>
              <a:tr h="476250">
                <a:tc>
                  <a:txBody>
                    <a:bodyPr/>
                    <a:lstStyle/>
                    <a:p>
                      <a:pPr marL="116839">
                        <a:lnSpc>
                          <a:spcPct val="100000"/>
                        </a:lnSpc>
                        <a:spcBef>
                          <a:spcPts val="490"/>
                        </a:spcBef>
                      </a:pPr>
                      <a:r>
                        <a:rPr sz="2400" spc="20" dirty="0">
                          <a:latin typeface="Noto Sans CJK JP Regular"/>
                          <a:cs typeface="Noto Sans CJK JP Regular"/>
                        </a:rPr>
                        <a:t>要求分析</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995">
                <a:tc>
                  <a:txBody>
                    <a:bodyPr/>
                    <a:lstStyle/>
                    <a:p>
                      <a:pPr marL="116839">
                        <a:lnSpc>
                          <a:spcPct val="100000"/>
                        </a:lnSpc>
                        <a:spcBef>
                          <a:spcPts val="490"/>
                        </a:spcBef>
                      </a:pPr>
                      <a:r>
                        <a:rPr sz="2400" spc="20" dirty="0">
                          <a:latin typeface="Noto Sans CJK JP Regular"/>
                          <a:cs typeface="Noto Sans CJK JP Regular"/>
                        </a:rPr>
                        <a:t>仕様書</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1965">
                <a:tc>
                  <a:txBody>
                    <a:bodyPr/>
                    <a:lstStyle/>
                    <a:p>
                      <a:pPr marL="116839">
                        <a:lnSpc>
                          <a:spcPct val="100000"/>
                        </a:lnSpc>
                        <a:spcBef>
                          <a:spcPts val="490"/>
                        </a:spcBef>
                      </a:pPr>
                      <a:r>
                        <a:rPr sz="2400" spc="20" dirty="0">
                          <a:latin typeface="Noto Sans CJK JP Regular"/>
                          <a:cs typeface="Noto Sans CJK JP Regular"/>
                        </a:rPr>
                        <a:t>設計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5%</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15%</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75615">
                <a:tc>
                  <a:txBody>
                    <a:bodyPr/>
                    <a:lstStyle/>
                    <a:p>
                      <a:pPr marL="116839">
                        <a:lnSpc>
                          <a:spcPct val="100000"/>
                        </a:lnSpc>
                        <a:spcBef>
                          <a:spcPts val="490"/>
                        </a:spcBef>
                      </a:pPr>
                      <a:r>
                        <a:rPr sz="2400" spc="-315" dirty="0">
                          <a:latin typeface="Noto Sans CJK JP Regular"/>
                          <a:cs typeface="Noto Sans CJK JP Regular"/>
                        </a:rPr>
                        <a:t>コーディング</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7%</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21%</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8630">
                <a:tc>
                  <a:txBody>
                    <a:bodyPr/>
                    <a:lstStyle/>
                    <a:p>
                      <a:pPr marL="116839">
                        <a:lnSpc>
                          <a:spcPct val="100000"/>
                        </a:lnSpc>
                        <a:spcBef>
                          <a:spcPts val="490"/>
                        </a:spcBef>
                      </a:pPr>
                      <a:r>
                        <a:rPr sz="2400" spc="-440" dirty="0">
                          <a:latin typeface="Noto Sans CJK JP Regular"/>
                          <a:cs typeface="Noto Sans CJK JP Regular"/>
                        </a:rPr>
                        <a:t>テスト</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spc="-5" dirty="0">
                          <a:latin typeface="Tahoma"/>
                          <a:cs typeface="Tahoma"/>
                        </a:rPr>
                        <a:t>15%</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solidFill>
                            <a:srgbClr val="FF0000"/>
                          </a:solidFill>
                          <a:latin typeface="Tahoma"/>
                          <a:cs typeface="Tahoma"/>
                        </a:rPr>
                        <a:t>46%</a:t>
                      </a:r>
                      <a:endParaRPr sz="2400" dirty="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80695">
                <a:tc>
                  <a:txBody>
                    <a:bodyPr/>
                    <a:lstStyle/>
                    <a:p>
                      <a:pPr marL="116839">
                        <a:lnSpc>
                          <a:spcPct val="100000"/>
                        </a:lnSpc>
                        <a:spcBef>
                          <a:spcPts val="490"/>
                        </a:spcBef>
                      </a:pPr>
                      <a:r>
                        <a:rPr sz="2400" spc="-90" dirty="0">
                          <a:latin typeface="Noto Sans CJK JP Regular"/>
                          <a:cs typeface="Noto Sans CJK JP Regular"/>
                        </a:rPr>
                        <a:t>運用と保守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solidFill>
                      <a:srgbClr val="FFBDA9"/>
                    </a:solidFill>
                  </a:tcPr>
                </a:tc>
                <a:tc>
                  <a:txBody>
                    <a:bodyPr/>
                    <a:lstStyle/>
                    <a:p>
                      <a:pPr marR="78105" algn="r">
                        <a:lnSpc>
                          <a:spcPct val="100000"/>
                        </a:lnSpc>
                        <a:spcBef>
                          <a:spcPts val="405"/>
                        </a:spcBef>
                      </a:pPr>
                      <a:r>
                        <a:rPr sz="2400" spc="-5" dirty="0">
                          <a:solidFill>
                            <a:srgbClr val="3333CC"/>
                          </a:solidFill>
                          <a:latin typeface="Tahoma"/>
                          <a:cs typeface="Tahoma"/>
                        </a:rPr>
                        <a:t>67%</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79375" algn="r">
                        <a:lnSpc>
                          <a:spcPct val="100000"/>
                        </a:lnSpc>
                        <a:spcBef>
                          <a:spcPts val="490"/>
                        </a:spcBef>
                      </a:pPr>
                      <a:r>
                        <a:rPr sz="2400" dirty="0">
                          <a:latin typeface="Noto Sans CJK JP Regular"/>
                          <a:cs typeface="Noto Sans CJK JP Regular"/>
                        </a:rPr>
                        <a:t>ー</a:t>
                      </a:r>
                    </a:p>
                  </a:txBody>
                  <a:tcPr marL="0" marR="0" marT="6223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Rectangle 4"/>
          <p:cNvSpPr>
            <a:spLocks noChangeArrowheads="1"/>
          </p:cNvSpPr>
          <p:nvPr/>
        </p:nvSpPr>
        <p:spPr bwMode="auto">
          <a:xfrm>
            <a:off x="1100221" y="5921316"/>
            <a:ext cx="9003616" cy="2616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ja-JP" altLang="en-US" sz="1100" dirty="0" smtClean="0">
                <a:solidFill>
                  <a:schemeClr val="tx2"/>
                </a:solidFill>
              </a:rPr>
              <a:t>「</a:t>
            </a:r>
            <a:r>
              <a:rPr lang="ja-JP" altLang="en-US" sz="1100" dirty="0">
                <a:solidFill>
                  <a:schemeClr val="tx2"/>
                </a:solidFill>
              </a:rPr>
              <a:t>基本から学ぶソフトウェアテスト」 </a:t>
            </a:r>
            <a:r>
              <a:rPr lang="en-US" altLang="ja-JP" sz="1100" dirty="0" err="1">
                <a:solidFill>
                  <a:schemeClr val="tx2"/>
                </a:solidFill>
              </a:rPr>
              <a:t>Cem</a:t>
            </a:r>
            <a:r>
              <a:rPr lang="en-US" altLang="ja-JP" sz="1100" dirty="0">
                <a:solidFill>
                  <a:schemeClr val="tx2"/>
                </a:solidFill>
              </a:rPr>
              <a:t> </a:t>
            </a:r>
            <a:r>
              <a:rPr lang="en-US" altLang="ja-JP" sz="1100" dirty="0" err="1">
                <a:solidFill>
                  <a:schemeClr val="tx2"/>
                </a:solidFill>
              </a:rPr>
              <a:t>Kaner</a:t>
            </a:r>
            <a:r>
              <a:rPr lang="en-US" altLang="ja-JP" sz="1100" dirty="0">
                <a:solidFill>
                  <a:schemeClr val="tx2"/>
                </a:solidFill>
              </a:rPr>
              <a:t>, Jack Falk, Hung </a:t>
            </a:r>
            <a:r>
              <a:rPr lang="en-US" altLang="ja-JP" sz="1100" dirty="0" err="1">
                <a:solidFill>
                  <a:schemeClr val="tx2"/>
                </a:solidFill>
              </a:rPr>
              <a:t>Quoc</a:t>
            </a:r>
            <a:r>
              <a:rPr lang="en-US" altLang="ja-JP" sz="1100" dirty="0">
                <a:solidFill>
                  <a:schemeClr val="tx2"/>
                </a:solidFill>
              </a:rPr>
              <a:t> Nguyen</a:t>
            </a:r>
            <a:r>
              <a:rPr lang="ja-JP" altLang="en-US" sz="1100" dirty="0">
                <a:solidFill>
                  <a:schemeClr val="tx2"/>
                </a:solidFill>
              </a:rPr>
              <a:t>著</a:t>
            </a:r>
            <a:r>
              <a:rPr lang="en-US" altLang="ja-JP" sz="1100" dirty="0">
                <a:solidFill>
                  <a:schemeClr val="tx2"/>
                </a:solidFill>
              </a:rPr>
              <a:t>,</a:t>
            </a:r>
            <a:r>
              <a:rPr lang="ja-JP" altLang="en-US" sz="1100" dirty="0">
                <a:solidFill>
                  <a:schemeClr val="tx2"/>
                </a:solidFill>
              </a:rPr>
              <a:t>テスト技術者交流会訳</a:t>
            </a:r>
            <a:r>
              <a:rPr lang="en-US" altLang="ja-JP" sz="1100" dirty="0">
                <a:solidFill>
                  <a:schemeClr val="tx2"/>
                </a:solidFill>
              </a:rPr>
              <a:t>, </a:t>
            </a:r>
            <a:r>
              <a:rPr lang="ja-JP" altLang="en-US" sz="1100" dirty="0">
                <a:solidFill>
                  <a:schemeClr val="tx2"/>
                </a:solidFill>
              </a:rPr>
              <a:t>日経</a:t>
            </a:r>
            <a:r>
              <a:rPr lang="en-US" altLang="ja-JP" sz="1100" dirty="0">
                <a:solidFill>
                  <a:schemeClr val="tx2"/>
                </a:solidFill>
              </a:rPr>
              <a:t>BP</a:t>
            </a:r>
            <a:r>
              <a:rPr lang="ja-JP" altLang="en-US" sz="1100" dirty="0">
                <a:solidFill>
                  <a:schemeClr val="tx2"/>
                </a:solidFill>
              </a:rPr>
              <a:t>社</a:t>
            </a:r>
            <a:r>
              <a:rPr lang="en-US" altLang="ja-JP" sz="1100" dirty="0">
                <a:solidFill>
                  <a:schemeClr val="tx2"/>
                </a:solidFill>
              </a:rPr>
              <a:t>, </a:t>
            </a:r>
            <a:r>
              <a:rPr lang="en-US" altLang="ja-JP" sz="1100" dirty="0" smtClean="0">
                <a:solidFill>
                  <a:schemeClr val="tx2"/>
                </a:solidFill>
              </a:rPr>
              <a:t>ISBN4-8222-8113-2</a:t>
            </a:r>
            <a:endParaRPr lang="en-US" altLang="ja-JP" sz="1100" dirty="0">
              <a:solidFill>
                <a:schemeClr val="tx2"/>
              </a:solidFill>
            </a:endParaRPr>
          </a:p>
        </p:txBody>
      </p:sp>
    </p:spTree>
    <p:extLst>
      <p:ext uri="{BB962C8B-B14F-4D97-AF65-F5344CB8AC3E}">
        <p14:creationId xmlns:p14="http://schemas.microsoft.com/office/powerpoint/2010/main" val="2778788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90964" y="219428"/>
            <a:ext cx="7797866" cy="729386"/>
          </a:xfrm>
        </p:spPr>
        <p:txBody>
          <a:bodyPr>
            <a:normAutofit/>
          </a:bodyPr>
          <a:lstStyle/>
          <a:p>
            <a:r>
              <a:rPr lang="en-US" altLang="ja-JP" sz="2700" dirty="0"/>
              <a:t>Assertion </a:t>
            </a:r>
            <a:r>
              <a:rPr lang="en-US" altLang="ja-JP" sz="2700" dirty="0" smtClean="0"/>
              <a:t>Roulette</a:t>
            </a:r>
            <a:r>
              <a:rPr lang="ja-JP" altLang="en-US" sz="2700" dirty="0"/>
              <a:t> </a:t>
            </a:r>
            <a:r>
              <a:rPr lang="en-US" altLang="ja-JP" sz="2700" dirty="0" smtClean="0"/>
              <a:t>(</a:t>
            </a:r>
            <a:r>
              <a:rPr lang="ja-JP" altLang="en-US" sz="2700" dirty="0"/>
              <a:t>アサーション・ルーレット</a:t>
            </a:r>
            <a:r>
              <a:rPr lang="en-US" altLang="ja-JP" sz="2700" dirty="0"/>
              <a:t>)</a:t>
            </a:r>
            <a:endParaRPr kumimoji="1" lang="ja-JP" altLang="en-US" sz="2700" dirty="0"/>
          </a:p>
        </p:txBody>
      </p:sp>
      <p:sp>
        <p:nvSpPr>
          <p:cNvPr id="8" name="コンテンツ プレースホルダー 2"/>
          <p:cNvSpPr>
            <a:spLocks noGrp="1"/>
          </p:cNvSpPr>
          <p:nvPr>
            <p:ph idx="1"/>
          </p:nvPr>
        </p:nvSpPr>
        <p:spPr>
          <a:xfrm>
            <a:off x="838200" y="1530286"/>
            <a:ext cx="10820400" cy="1641475"/>
          </a:xfrm>
        </p:spPr>
        <p:txBody>
          <a:bodyPr/>
          <a:lstStyle/>
          <a:p>
            <a:r>
              <a:rPr lang="ja-JP" altLang="en-US" b="1" dirty="0"/>
              <a:t>テストメソッド内に複数の</a:t>
            </a:r>
            <a:r>
              <a:rPr lang="en-US" altLang="ja-JP" b="1" dirty="0"/>
              <a:t>assert</a:t>
            </a:r>
            <a:r>
              <a:rPr lang="ja-JP" altLang="en-US" b="1" dirty="0"/>
              <a:t>文が存在</a:t>
            </a:r>
            <a:r>
              <a:rPr lang="ja-JP" altLang="en-US" b="1" dirty="0" smtClean="0"/>
              <a:t>する</a:t>
            </a:r>
            <a:endParaRPr lang="en-US" altLang="ja-JP" b="1" dirty="0" smtClean="0"/>
          </a:p>
          <a:p>
            <a:pPr lvl="1"/>
            <a:r>
              <a:rPr lang="ja-JP" altLang="en-US" dirty="0" smtClean="0">
                <a:solidFill>
                  <a:srgbClr val="000000"/>
                </a:solidFill>
                <a:cs typeface="Arial"/>
                <a:sym typeface="Arial"/>
              </a:rPr>
              <a:t>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文は異なる条件をテストするが、開発者へ各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文のエラーメッセージは提供されない</a:t>
            </a:r>
          </a:p>
          <a:p>
            <a:pPr lvl="1"/>
            <a:r>
              <a:rPr lang="en-US" altLang="ja-JP" dirty="0"/>
              <a:t>assert</a:t>
            </a:r>
            <a:r>
              <a:rPr lang="ja-JP" altLang="en-US" dirty="0"/>
              <a:t>文の</a:t>
            </a:r>
            <a:r>
              <a:rPr lang="en-US" altLang="ja-JP" dirty="0"/>
              <a:t>1</a:t>
            </a:r>
            <a:r>
              <a:rPr lang="ja-JP" altLang="en-US" dirty="0"/>
              <a:t>つが失敗した場合、失敗の原因を特定するが困難で</a:t>
            </a:r>
            <a:r>
              <a:rPr lang="ja-JP" altLang="en-US" dirty="0" smtClean="0"/>
              <a:t>ある</a:t>
            </a:r>
            <a:endParaRPr lang="ja-JP" altLang="en-US" dirty="0"/>
          </a:p>
        </p:txBody>
      </p:sp>
      <p:sp>
        <p:nvSpPr>
          <p:cNvPr id="9" name="Google Shape;92;p17"/>
          <p:cNvSpPr/>
          <p:nvPr/>
        </p:nvSpPr>
        <p:spPr>
          <a:xfrm>
            <a:off x="838199" y="3306697"/>
            <a:ext cx="7419975" cy="2551113"/>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public void testCloneNonBareRepoFromLocalTestServer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exists());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93;p17"/>
          <p:cNvSpPr/>
          <p:nvPr/>
        </p:nvSpPr>
        <p:spPr>
          <a:xfrm>
            <a:off x="1339749" y="4354248"/>
            <a:ext cx="4861025" cy="1017788"/>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94;p17"/>
          <p:cNvSpPr/>
          <p:nvPr/>
        </p:nvSpPr>
        <p:spPr>
          <a:xfrm>
            <a:off x="8393075" y="4161061"/>
            <a:ext cx="3179800" cy="572700"/>
          </a:xfrm>
          <a:prstGeom prst="wedgeRoundRectCallout">
            <a:avLst>
              <a:gd name="adj1" fmla="val -121020"/>
              <a:gd name="adj2" fmla="val 4538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latin typeface="メイリオ" panose="020B0604030504040204" pitchFamily="50" charset="-128"/>
                <a:ea typeface="メイリオ" panose="020B0604030504040204" pitchFamily="50" charset="-128"/>
                <a:cs typeface="Arial" panose="020B0604020202020204" pitchFamily="34" charset="0"/>
              </a:rPr>
              <a:t>複数のassert文が存在する</a:t>
            </a:r>
            <a:endParaRPr b="1" dirty="0">
              <a:latin typeface="メイリオ" panose="020B0604030504040204" pitchFamily="50" charset="-128"/>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54934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fontScale="90000"/>
          </a:bodyPr>
          <a:lstStyle/>
          <a:p>
            <a:r>
              <a:rPr lang="en-US" altLang="ja-JP" dirty="0"/>
              <a:t>Mystery Guest</a:t>
            </a:r>
            <a:r>
              <a:rPr lang="ja-JP" altLang="en-US" dirty="0"/>
              <a:t> </a:t>
            </a:r>
            <a:r>
              <a:rPr lang="en-US" altLang="ja-JP" dirty="0"/>
              <a:t>(</a:t>
            </a:r>
            <a:r>
              <a:rPr lang="ja-JP" altLang="en-US" dirty="0"/>
              <a:t>ミステリー・ゲスト</a:t>
            </a:r>
            <a:r>
              <a:rPr lang="en-US" altLang="ja-JP" dirty="0"/>
              <a:t>)</a:t>
            </a:r>
            <a:endParaRPr kumimoji="1" lang="ja-JP" altLang="en-US" dirty="0"/>
          </a:p>
        </p:txBody>
      </p:sp>
      <p:sp>
        <p:nvSpPr>
          <p:cNvPr id="4" name="コンテンツ プレースホルダー 2"/>
          <p:cNvSpPr>
            <a:spLocks noGrp="1"/>
          </p:cNvSpPr>
          <p:nvPr>
            <p:ph idx="1"/>
          </p:nvPr>
        </p:nvSpPr>
        <p:spPr>
          <a:xfrm>
            <a:off x="838200" y="1467809"/>
            <a:ext cx="10515600" cy="1746250"/>
          </a:xfrm>
        </p:spPr>
        <p:txBody>
          <a:bodyPr/>
          <a:lstStyle/>
          <a:p>
            <a:r>
              <a:rPr lang="ja-JP" altLang="en-US" b="1" dirty="0"/>
              <a:t>テストメソッド内</a:t>
            </a:r>
            <a:r>
              <a:rPr lang="ja-JP" altLang="en-US" b="1" dirty="0" smtClean="0"/>
              <a:t>で、外部</a:t>
            </a:r>
            <a:r>
              <a:rPr lang="ja-JP" altLang="en-US" b="1" dirty="0"/>
              <a:t>リソースを利用</a:t>
            </a:r>
            <a:r>
              <a:rPr lang="ja-JP" altLang="en-US" b="1" dirty="0" smtClean="0"/>
              <a:t>する</a:t>
            </a:r>
            <a:endParaRPr lang="en-US" altLang="ja-JP" b="1" dirty="0" smtClean="0"/>
          </a:p>
          <a:p>
            <a:pPr lvl="1"/>
            <a:r>
              <a:rPr lang="ja-JP" altLang="en-US" dirty="0"/>
              <a:t>テストメソッド内だけでなく外部ファイルなど、外部リソースを使用すると見えない依存関係が生じる</a:t>
            </a:r>
          </a:p>
          <a:p>
            <a:pPr lvl="1"/>
            <a:r>
              <a:rPr lang="ja-JP" altLang="en-US" dirty="0"/>
              <a:t>誰かが、外部ファイルを削除するとテストが失敗してしまう</a:t>
            </a:r>
          </a:p>
          <a:p>
            <a:pPr lvl="1"/>
            <a:endParaRPr kumimoji="1" lang="ja-JP" altLang="en-US" dirty="0"/>
          </a:p>
        </p:txBody>
      </p:sp>
      <p:sp>
        <p:nvSpPr>
          <p:cNvPr id="5" name="Google Shape;137;p22"/>
          <p:cNvSpPr/>
          <p:nvPr/>
        </p:nvSpPr>
        <p:spPr>
          <a:xfrm>
            <a:off x="838200" y="3766728"/>
            <a:ext cx="8374137" cy="2066706"/>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testPersistence()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File tempFile = File.createTempFile("systemstate-", ".txt");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p:txBody>
      </p:sp>
      <p:sp>
        <p:nvSpPr>
          <p:cNvPr id="6" name="Google Shape;138;p22"/>
          <p:cNvSpPr/>
          <p:nvPr/>
        </p:nvSpPr>
        <p:spPr>
          <a:xfrm>
            <a:off x="1341413" y="4488827"/>
            <a:ext cx="7697812" cy="382581"/>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 name="Google Shape;139;p22"/>
          <p:cNvSpPr/>
          <p:nvPr/>
        </p:nvSpPr>
        <p:spPr>
          <a:xfrm>
            <a:off x="7086600" y="3491543"/>
            <a:ext cx="4600781" cy="743169"/>
          </a:xfrm>
          <a:prstGeom prst="wedgeRoundRectCallout">
            <a:avLst>
              <a:gd name="adj1" fmla="val -72835"/>
              <a:gd name="adj2" fmla="val 94594"/>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外部にファイルを生成</a:t>
            </a:r>
            <a:r>
              <a:rPr lang="ja" b="1" dirty="0" smtClean="0">
                <a:solidFill>
                  <a:srgbClr val="000000"/>
                </a:solidFill>
              </a:rPr>
              <a:t>し</a:t>
            </a:r>
            <a:r>
              <a:rPr lang="ja-JP" altLang="en-US" b="1" dirty="0" err="1" smtClean="0">
                <a:solidFill>
                  <a:srgbClr val="000000"/>
                </a:solidFill>
              </a:rPr>
              <a:t>、</a:t>
            </a:r>
            <a:r>
              <a:rPr lang="ja" b="1" dirty="0" smtClean="0">
                <a:solidFill>
                  <a:srgbClr val="000000"/>
                </a:solidFill>
              </a:rPr>
              <a:t>テストプロセス</a:t>
            </a:r>
            <a:r>
              <a:rPr lang="ja" b="1" dirty="0">
                <a:solidFill>
                  <a:srgbClr val="000000"/>
                </a:solidFill>
              </a:rPr>
              <a:t>で利用している</a:t>
            </a:r>
            <a:endParaRPr b="1" dirty="0">
              <a:solidFill>
                <a:srgbClr val="000000"/>
              </a:solidFill>
            </a:endParaRPr>
          </a:p>
        </p:txBody>
      </p:sp>
    </p:spTree>
    <p:extLst>
      <p:ext uri="{BB962C8B-B14F-4D97-AF65-F5344CB8AC3E}">
        <p14:creationId xmlns:p14="http://schemas.microsoft.com/office/powerpoint/2010/main" val="10481549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a:bodyPr>
          <a:lstStyle/>
          <a:p>
            <a:r>
              <a:rPr lang="en-US" altLang="ja-JP" dirty="0"/>
              <a:t>Eager Test (</a:t>
            </a:r>
            <a:r>
              <a:rPr lang="ja-JP" altLang="en-US" dirty="0"/>
              <a:t>イーガー・テスト</a:t>
            </a:r>
            <a:r>
              <a:rPr lang="en-US" altLang="ja-JP" dirty="0"/>
              <a:t>)</a:t>
            </a:r>
            <a:endParaRPr kumimoji="1" lang="ja-JP" altLang="en-US" dirty="0"/>
          </a:p>
        </p:txBody>
      </p:sp>
      <p:sp>
        <p:nvSpPr>
          <p:cNvPr id="8" name="コンテンツ プレースホルダー 2"/>
          <p:cNvSpPr>
            <a:spLocks noGrp="1"/>
          </p:cNvSpPr>
          <p:nvPr>
            <p:ph idx="1"/>
          </p:nvPr>
        </p:nvSpPr>
        <p:spPr>
          <a:xfrm>
            <a:off x="838200" y="1621159"/>
            <a:ext cx="10515600" cy="1384300"/>
          </a:xfrm>
        </p:spPr>
        <p:txBody>
          <a:bodyPr/>
          <a:lstStyle/>
          <a:p>
            <a:r>
              <a:rPr lang="ja-JP" altLang="en-US" b="1" dirty="0"/>
              <a:t>テスト対象クラスの複数のメソッドを</a:t>
            </a:r>
            <a:r>
              <a:rPr lang="ja-JP" altLang="en-US" b="1" dirty="0" smtClean="0"/>
              <a:t>呼び出す</a:t>
            </a:r>
            <a:endParaRPr lang="en-US" altLang="ja-JP" b="1" dirty="0" smtClean="0"/>
          </a:p>
          <a:p>
            <a:pPr lvl="1"/>
            <a:r>
              <a:rPr lang="en-US" altLang="ja-JP" dirty="0"/>
              <a:t>1</a:t>
            </a:r>
            <a:r>
              <a:rPr lang="ja-JP" altLang="en-US" dirty="0" err="1"/>
              <a:t>つの</a:t>
            </a:r>
            <a:r>
              <a:rPr lang="ja-JP" altLang="en-US" dirty="0"/>
              <a:t>テストメソッドで複数のメソッドをテストすると、他の開発者は何をテストしているかについて混乱が</a:t>
            </a:r>
            <a:r>
              <a:rPr lang="ja-JP" altLang="en-US" dirty="0" smtClean="0"/>
              <a:t>生じる</a:t>
            </a:r>
            <a:endParaRPr lang="ja-JP" altLang="en-US" dirty="0"/>
          </a:p>
        </p:txBody>
      </p:sp>
      <p:sp>
        <p:nvSpPr>
          <p:cNvPr id="9" name="Google Shape;119;p20"/>
          <p:cNvSpPr/>
          <p:nvPr/>
        </p:nvSpPr>
        <p:spPr>
          <a:xfrm>
            <a:off x="838200" y="3289896"/>
            <a:ext cx="8537156" cy="2520400"/>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NmeaSentence_GPGSA_ReadValidValues(){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nmeaSentence.getPdop(),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nmeaSentence.getHdop(), is("1"));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nmeaSentence.getVdop(),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120;p20"/>
          <p:cNvSpPr/>
          <p:nvPr/>
        </p:nvSpPr>
        <p:spPr>
          <a:xfrm>
            <a:off x="1358075" y="4338209"/>
            <a:ext cx="7014400" cy="95325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21;p20"/>
          <p:cNvSpPr/>
          <p:nvPr/>
        </p:nvSpPr>
        <p:spPr>
          <a:xfrm>
            <a:off x="8372475" y="3559784"/>
            <a:ext cx="3589500" cy="778425"/>
          </a:xfrm>
          <a:prstGeom prst="wedgeRoundRectCallout">
            <a:avLst>
              <a:gd name="adj1" fmla="val -86597"/>
              <a:gd name="adj2" fmla="val 5714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テスト対象コードのメソッドが複数回呼び出される</a:t>
            </a:r>
            <a:endParaRPr b="1" dirty="0">
              <a:solidFill>
                <a:srgbClr val="000000"/>
              </a:solidFill>
            </a:endParaRPr>
          </a:p>
        </p:txBody>
      </p:sp>
    </p:spTree>
    <p:extLst>
      <p:ext uri="{BB962C8B-B14F-4D97-AF65-F5344CB8AC3E}">
        <p14:creationId xmlns:p14="http://schemas.microsoft.com/office/powerpoint/2010/main" val="8243491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smtClean="0"/>
              <a:t>EvoSuite</a:t>
            </a:r>
            <a:endParaRPr kumimoji="1" lang="ja-JP" altLang="en-US" dirty="0"/>
          </a:p>
        </p:txBody>
      </p:sp>
      <p:sp>
        <p:nvSpPr>
          <p:cNvPr id="4" name="正方形/長方形 3"/>
          <p:cNvSpPr/>
          <p:nvPr/>
        </p:nvSpPr>
        <p:spPr>
          <a:xfrm>
            <a:off x="1041401" y="2938952"/>
            <a:ext cx="3525396"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200" dirty="0" smtClean="0">
                <a:latin typeface="Consolas" panose="020B0609020204030204" pitchFamily="49" charset="0"/>
                <a:ea typeface="MS UI Gothic" panose="020B0600070205080204" pitchFamily="50" charset="-128"/>
              </a:rPr>
              <a:t>public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testme</a:t>
            </a:r>
            <a:r>
              <a:rPr lang="en-US" altLang="ja-JP" sz="2200" dirty="0" smtClean="0">
                <a:latin typeface="Consolas" panose="020B0609020204030204" pitchFamily="49" charset="0"/>
                <a:ea typeface="MS UI Gothic" panose="020B0600070205080204" pitchFamily="50" charset="-128"/>
              </a:rPr>
              <a:t>(</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x,int</a:t>
            </a:r>
            <a:r>
              <a:rPr lang="en-US" altLang="ja-JP" sz="2200" dirty="0" smtClean="0">
                <a:latin typeface="Consolas" panose="020B0609020204030204" pitchFamily="49" charset="0"/>
                <a:ea typeface="MS UI Gothic" panose="020B0600070205080204" pitchFamily="50" charset="-128"/>
              </a:rPr>
              <a:t> y)</a:t>
            </a:r>
          </a:p>
          <a:p>
            <a:r>
              <a:rPr lang="en-US" altLang="ja-JP" sz="2200" dirty="0" smtClean="0">
                <a:latin typeface="Consolas" panose="020B0609020204030204" pitchFamily="49" charset="0"/>
                <a:ea typeface="MS UI Gothic" panose="020B0600070205080204" pitchFamily="50" charset="-128"/>
              </a:rPr>
              <a:t>{</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z = y*2;</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if(x != z){</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10;</a:t>
            </a:r>
          </a:p>
          <a:p>
            <a:r>
              <a:rPr lang="en-US" altLang="ja-JP" sz="2200" dirty="0" smtClean="0">
                <a:latin typeface="Consolas" panose="020B0609020204030204" pitchFamily="49" charset="0"/>
                <a:ea typeface="MS UI Gothic" panose="020B0600070205080204" pitchFamily="50" charset="-128"/>
              </a:rPr>
              <a:t>   }else{</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20;</a:t>
            </a:r>
          </a:p>
          <a:p>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a:t>
            </a:r>
          </a:p>
        </p:txBody>
      </p:sp>
      <p:sp>
        <p:nvSpPr>
          <p:cNvPr id="5" name="テキスト ボックス 4"/>
          <p:cNvSpPr txBox="1"/>
          <p:nvPr/>
        </p:nvSpPr>
        <p:spPr>
          <a:xfrm>
            <a:off x="7409783" y="2642906"/>
            <a:ext cx="1995714"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(1)x = x0,y = y0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7409781" y="3304561"/>
            <a:ext cx="1995716"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(2)z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7" name="ひし形 6"/>
          <p:cNvSpPr/>
          <p:nvPr/>
        </p:nvSpPr>
        <p:spPr>
          <a:xfrm>
            <a:off x="6696767" y="3923454"/>
            <a:ext cx="3421744" cy="661655"/>
          </a:xfrm>
          <a:prstGeom prst="diamond">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smtClean="0">
                <a:latin typeface="ＭＳ Ｐゴシック" panose="020B0600070205080204" pitchFamily="50" charset="-128"/>
                <a:ea typeface="ＭＳ Ｐゴシック" panose="020B0600070205080204" pitchFamily="50" charset="-128"/>
              </a:rPr>
              <a:t>(3)x0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6502635" y="4773115"/>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(4)return 10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9" name="テキスト ボックス 8"/>
          <p:cNvSpPr txBox="1"/>
          <p:nvPr/>
        </p:nvSpPr>
        <p:spPr>
          <a:xfrm>
            <a:off x="8741463" y="4770671"/>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(5)return 20</a:t>
            </a:r>
            <a:endParaRPr kumimoji="1" lang="ja-JP" altLang="en-US" sz="2200" dirty="0">
              <a:latin typeface="ＭＳ Ｐゴシック" panose="020B0600070205080204" pitchFamily="50" charset="-128"/>
              <a:ea typeface="ＭＳ Ｐゴシック" panose="020B0600070205080204" pitchFamily="50" charset="-128"/>
            </a:endParaRPr>
          </a:p>
        </p:txBody>
      </p:sp>
      <p:cxnSp>
        <p:nvCxnSpPr>
          <p:cNvPr id="10" name="直線矢印コネクタ 9"/>
          <p:cNvCxnSpPr>
            <a:stCxn id="5" idx="2"/>
            <a:endCxn id="6" idx="0"/>
          </p:cNvCxnSpPr>
          <p:nvPr/>
        </p:nvCxnSpPr>
        <p:spPr>
          <a:xfrm flipH="1">
            <a:off x="8407639" y="3073793"/>
            <a:ext cx="1" cy="230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a:endCxn id="7" idx="0"/>
          </p:cNvCxnSpPr>
          <p:nvPr/>
        </p:nvCxnSpPr>
        <p:spPr>
          <a:xfrm>
            <a:off x="8407639" y="3735448"/>
            <a:ext cx="0"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2"/>
            <a:endCxn id="8" idx="0"/>
          </p:cNvCxnSpPr>
          <p:nvPr/>
        </p:nvCxnSpPr>
        <p:spPr>
          <a:xfrm flipH="1">
            <a:off x="7333580" y="4585109"/>
            <a:ext cx="1074059"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2"/>
            <a:endCxn id="9" idx="0"/>
          </p:cNvCxnSpPr>
          <p:nvPr/>
        </p:nvCxnSpPr>
        <p:spPr>
          <a:xfrm>
            <a:off x="8407639" y="4585109"/>
            <a:ext cx="1164769" cy="185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5248283" y="4119897"/>
            <a:ext cx="711200" cy="717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734877144"/>
              </p:ext>
            </p:extLst>
          </p:nvPr>
        </p:nvGraphicFramePr>
        <p:xfrm>
          <a:off x="5513483" y="5387120"/>
          <a:ext cx="5788312" cy="1188720"/>
        </p:xfrm>
        <a:graphic>
          <a:graphicData uri="http://schemas.openxmlformats.org/drawingml/2006/table">
            <a:tbl>
              <a:tblPr firstRow="1" bandRow="1">
                <a:tableStyleId>{5940675A-B579-460E-94D1-54222C63F5DA}</a:tableStyleId>
              </a:tblPr>
              <a:tblGrid>
                <a:gridCol w="1283243">
                  <a:extLst>
                    <a:ext uri="{9D8B030D-6E8A-4147-A177-3AD203B41FA5}">
                      <a16:colId xmlns:a16="http://schemas.microsoft.com/office/drawing/2014/main" val="2624989235"/>
                    </a:ext>
                  </a:extLst>
                </a:gridCol>
                <a:gridCol w="2024927">
                  <a:extLst>
                    <a:ext uri="{9D8B030D-6E8A-4147-A177-3AD203B41FA5}">
                      <a16:colId xmlns:a16="http://schemas.microsoft.com/office/drawing/2014/main" val="4254623167"/>
                    </a:ext>
                  </a:extLst>
                </a:gridCol>
                <a:gridCol w="2480142">
                  <a:extLst>
                    <a:ext uri="{9D8B030D-6E8A-4147-A177-3AD203B41FA5}">
                      <a16:colId xmlns:a16="http://schemas.microsoft.com/office/drawing/2014/main" val="1528898293"/>
                    </a:ext>
                  </a:extLst>
                </a:gridCol>
              </a:tblGrid>
              <a:tr h="370840">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パス番号</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パス条件</a:t>
                      </a:r>
                      <a:endParaRPr kumimoji="1" lang="en-US" altLang="ja-JP" sz="2000"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03036493"/>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en-US" altLang="ja-JP" sz="2000" baseline="0" dirty="0" smtClean="0">
                          <a:latin typeface="メイリオ" panose="020B0604030504040204" pitchFamily="50" charset="-128"/>
                          <a:ea typeface="メイリオ" panose="020B0604030504040204" pitchFamily="50" charset="-128"/>
                        </a:rPr>
                        <a:t> 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(1), (2), (3), (4)</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31458201"/>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ja-JP" altLang="en-US" sz="2000" baseline="0" dirty="0" smtClean="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latin typeface="メイリオ" panose="020B0604030504040204" pitchFamily="50" charset="-128"/>
                          <a:ea typeface="メイリオ" panose="020B0604030504040204" pitchFamily="50" charset="-128"/>
                        </a:rPr>
                        <a:t>(1), (2), (3), (5)</a:t>
                      </a:r>
                      <a:endParaRPr kumimoji="1" lang="ja-JP" altLang="en-US" sz="20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95498192"/>
                  </a:ext>
                </a:extLst>
              </a:tr>
            </a:tbl>
          </a:graphicData>
        </a:graphic>
      </p:graphicFrame>
      <p:sp>
        <p:nvSpPr>
          <p:cNvPr id="16" name="正方形/長方形 15"/>
          <p:cNvSpPr/>
          <p:nvPr/>
        </p:nvSpPr>
        <p:spPr>
          <a:xfrm>
            <a:off x="1066503" y="1210499"/>
            <a:ext cx="10017209" cy="124301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対象コードを静的解析</a:t>
            </a:r>
            <a:r>
              <a:rPr lang="ja-JP" altLang="en-US" sz="2400" dirty="0" smtClean="0">
                <a:latin typeface="メイリオ" panose="020B0604030504040204" pitchFamily="50" charset="-128"/>
                <a:ea typeface="メイリオ" panose="020B0604030504040204" pitchFamily="50" charset="-128"/>
              </a:rPr>
              <a:t>し，</a:t>
            </a:r>
            <a:r>
              <a:rPr lang="ja-JP" altLang="en-US" sz="2400" dirty="0">
                <a:latin typeface="メイリオ" panose="020B0604030504040204" pitchFamily="50" charset="-128"/>
                <a:ea typeface="メイリオ" panose="020B0604030504040204" pitchFamily="50" charset="-128"/>
              </a:rPr>
              <a:t>プログラムを記号値で表現する</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コード上のそれぞれのパスに対応する条件を抽出</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パスごとにパスを通るよう</a:t>
            </a:r>
            <a:r>
              <a:rPr lang="ja-JP" altLang="en-US" sz="2400" dirty="0" smtClean="0">
                <a:latin typeface="メイリオ" panose="020B0604030504040204" pitchFamily="50" charset="-128"/>
                <a:ea typeface="メイリオ" panose="020B0604030504040204" pitchFamily="50" charset="-128"/>
              </a:rPr>
              <a:t>な条件</a:t>
            </a:r>
            <a:r>
              <a:rPr lang="ja-JP" altLang="en-US" sz="2400" dirty="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集め，条件を満たす具体値を生成</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8417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ソースコードデータベース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352429" y="1773538"/>
            <a:ext cx="7221417" cy="830997"/>
          </a:xfrm>
          <a:prstGeom prst="rect">
            <a:avLst/>
          </a:prstGeom>
          <a:noFill/>
        </p:spPr>
        <p:txBody>
          <a:bodyPr wrap="square" rtlCol="0">
            <a:spAutoFit/>
          </a:bodyPr>
          <a:lstStyle/>
          <a:p>
            <a:r>
              <a:rPr lang="en-US" altLang="ja-JP" sz="2400" b="1" dirty="0" err="1" smtClean="0">
                <a:latin typeface="メイリオ" panose="020B0604030504040204" pitchFamily="50" charset="-128"/>
                <a:ea typeface="メイリオ" panose="020B0604030504040204" pitchFamily="50" charset="-128"/>
              </a:rPr>
              <a:t>Github</a:t>
            </a:r>
            <a:r>
              <a:rPr lang="ja-JP" altLang="en-US" sz="2400" b="1" dirty="0" smtClean="0">
                <a:latin typeface="メイリオ" panose="020B0604030504040204" pitchFamily="50" charset="-128"/>
                <a:ea typeface="メイリオ" panose="020B0604030504040204" pitchFamily="50" charset="-128"/>
              </a:rPr>
              <a:t>上に存在する</a:t>
            </a:r>
            <a:r>
              <a:rPr lang="en-US" altLang="ja-JP" sz="2400" b="1" dirty="0" smtClean="0">
                <a:latin typeface="メイリオ" panose="020B0604030504040204" pitchFamily="50" charset="-128"/>
                <a:ea typeface="メイリオ" panose="020B0604030504040204" pitchFamily="50" charset="-128"/>
              </a:rPr>
              <a:t>3,205</a:t>
            </a:r>
            <a:r>
              <a:rPr lang="ja-JP" altLang="en-US" sz="2400" b="1" dirty="0">
                <a:latin typeface="メイリオ" panose="020B0604030504040204" pitchFamily="50" charset="-128"/>
                <a:ea typeface="メイリオ" panose="020B0604030504040204" pitchFamily="50" charset="-128"/>
              </a:rPr>
              <a:t>個の</a:t>
            </a:r>
            <a:r>
              <a:rPr lang="en-US" altLang="ja-JP" sz="2400" b="1" dirty="0">
                <a:latin typeface="メイリオ" panose="020B0604030504040204" pitchFamily="50" charset="-128"/>
                <a:ea typeface="メイリオ" panose="020B0604030504040204" pitchFamily="50" charset="-128"/>
              </a:rPr>
              <a:t>OSS</a:t>
            </a:r>
            <a:r>
              <a:rPr lang="ja-JP" altLang="en-US" sz="2400" b="1" dirty="0">
                <a:latin typeface="メイリオ" panose="020B0604030504040204" pitchFamily="50" charset="-128"/>
                <a:ea typeface="メイリオ" panose="020B0604030504040204" pitchFamily="50" charset="-128"/>
              </a:rPr>
              <a:t>プロジェクトのプロダクションコード</a:t>
            </a:r>
          </a:p>
        </p:txBody>
      </p:sp>
      <p:sp>
        <p:nvSpPr>
          <p:cNvPr id="6" name="テキスト ボックス 5"/>
          <p:cNvSpPr txBox="1"/>
          <p:nvPr/>
        </p:nvSpPr>
        <p:spPr>
          <a:xfrm>
            <a:off x="2102340" y="3290278"/>
            <a:ext cx="8002952" cy="1569660"/>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既存のコード検索エンジン</a:t>
            </a:r>
            <a:r>
              <a:rPr kumimoji="1" lang="en-US" altLang="ja-JP" sz="2400" dirty="0" smtClean="0">
                <a:latin typeface="メイリオ" panose="020B0604030504040204" pitchFamily="50" charset="-128"/>
                <a:ea typeface="メイリオ" panose="020B0604030504040204" pitchFamily="50" charset="-128"/>
              </a:rPr>
              <a:t>[7]</a:t>
            </a:r>
            <a:r>
              <a:rPr kumimoji="1" lang="ja-JP" altLang="en-US" sz="2400" dirty="0" smtClean="0">
                <a:latin typeface="メイリオ" panose="020B0604030504040204" pitchFamily="50" charset="-128"/>
                <a:ea typeface="メイリオ" panose="020B0604030504040204" pitchFamily="50" charset="-128"/>
              </a:rPr>
              <a:t>で利用されたデータセットの中から、以下の条件を満たすプロジェクトを選択</a:t>
            </a:r>
            <a:endParaRPr kumimoji="1"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ja-JP" altLang="en-US" sz="2400" dirty="0" smtClean="0">
                <a:latin typeface="メイリオ" panose="020B0604030504040204" pitchFamily="50" charset="-128"/>
                <a:ea typeface="メイリオ" panose="020B0604030504040204" pitchFamily="50" charset="-128"/>
              </a:rPr>
              <a:t>テストフォルダが存在</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JUnit</a:t>
            </a:r>
            <a:r>
              <a:rPr kumimoji="1" lang="ja-JP" altLang="en-US" sz="2400" dirty="0" smtClean="0">
                <a:latin typeface="メイリオ" panose="020B0604030504040204" pitchFamily="50" charset="-128"/>
                <a:ea typeface="メイリオ" panose="020B0604030504040204" pitchFamily="50" charset="-128"/>
              </a:rPr>
              <a:t>のテスティングフレームワークを採用している</a:t>
            </a:r>
            <a:endParaRPr kumimoji="1" lang="ja-JP" altLang="en-US" sz="2400" dirty="0">
              <a:latin typeface="メイリオ" panose="020B0604030504040204" pitchFamily="50" charset="-128"/>
              <a:ea typeface="メイリオ" panose="020B0604030504040204" pitchFamily="50" charset="-128"/>
            </a:endParaRPr>
          </a:p>
        </p:txBody>
      </p:sp>
      <p:sp>
        <p:nvSpPr>
          <p:cNvPr id="8" name="Rectangle 4"/>
          <p:cNvSpPr>
            <a:spLocks noChangeArrowheads="1"/>
          </p:cNvSpPr>
          <p:nvPr/>
        </p:nvSpPr>
        <p:spPr bwMode="auto">
          <a:xfrm>
            <a:off x="1159965" y="6101007"/>
            <a:ext cx="9668870"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[7] K</a:t>
            </a:r>
            <a:r>
              <a:rPr lang="en-US" altLang="ja-JP" sz="1400" dirty="0">
                <a:solidFill>
                  <a:schemeClr val="tx2"/>
                </a:solidFill>
              </a:rPr>
              <a:t>. Kim, D. Kim, T. F. </a:t>
            </a:r>
            <a:r>
              <a:rPr lang="en-US" altLang="ja-JP" sz="1400" dirty="0" err="1">
                <a:solidFill>
                  <a:schemeClr val="tx2"/>
                </a:solidFill>
              </a:rPr>
              <a:t>Bissyand´e</a:t>
            </a:r>
            <a:r>
              <a:rPr lang="en-US" altLang="ja-JP" sz="1400" dirty="0">
                <a:solidFill>
                  <a:schemeClr val="tx2"/>
                </a:solidFill>
              </a:rPr>
              <a:t>, E. Choi, L. Li, J. Klein, and Y. Le </a:t>
            </a:r>
            <a:r>
              <a:rPr lang="en-US" altLang="ja-JP" sz="1400" dirty="0" err="1">
                <a:solidFill>
                  <a:schemeClr val="tx2"/>
                </a:solidFill>
              </a:rPr>
              <a:t>Traon</a:t>
            </a:r>
            <a:r>
              <a:rPr lang="en-US" altLang="ja-JP" sz="1400" dirty="0">
                <a:solidFill>
                  <a:schemeClr val="tx2"/>
                </a:solidFill>
              </a:rPr>
              <a:t>. </a:t>
            </a:r>
            <a:r>
              <a:rPr lang="en-US" altLang="ja-JP" sz="1400" dirty="0" err="1">
                <a:solidFill>
                  <a:schemeClr val="tx2"/>
                </a:solidFill>
              </a:rPr>
              <a:t>Facoy</a:t>
            </a:r>
            <a:r>
              <a:rPr lang="en-US" altLang="ja-JP" sz="1400" dirty="0">
                <a:solidFill>
                  <a:schemeClr val="tx2"/>
                </a:solidFill>
              </a:rPr>
              <a:t> - a code-to-code search engine. In Proceedings of the International Conference on Software Engineering (ICSE), pages 946–957, 2018.</a:t>
            </a:r>
          </a:p>
        </p:txBody>
      </p:sp>
    </p:spTree>
    <p:extLst>
      <p:ext uri="{BB962C8B-B14F-4D97-AF65-F5344CB8AC3E}">
        <p14:creationId xmlns:p14="http://schemas.microsoft.com/office/powerpoint/2010/main" val="17661409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テスト</a:t>
            </a:r>
            <a:r>
              <a:rPr kumimoji="1" lang="ja-JP" altLang="en-US" dirty="0" smtClean="0"/>
              <a:t>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715846" y="1750092"/>
            <a:ext cx="6775940" cy="830997"/>
          </a:xfrm>
          <a:prstGeom prst="rect">
            <a:avLst/>
          </a:prstGeom>
          <a:noFill/>
        </p:spPr>
        <p:txBody>
          <a:bodyPr wrap="square" rtlCol="0">
            <a:spAutoFit/>
          </a:bodyPr>
          <a:lstStyle/>
          <a:p>
            <a:r>
              <a:rPr lang="ja-JP" altLang="en-US" sz="2400" b="1" dirty="0" smtClean="0">
                <a:latin typeface="メイリオ" panose="020B0604030504040204" pitchFamily="50" charset="-128"/>
                <a:ea typeface="メイリオ" panose="020B0604030504040204" pitchFamily="50" charset="-128"/>
              </a:rPr>
              <a:t>ソースコードデータベースに格納されている</a:t>
            </a:r>
            <a:r>
              <a:rPr lang="en-US" altLang="ja-JP" sz="2400" b="1" dirty="0" smtClean="0">
                <a:latin typeface="メイリオ" panose="020B0604030504040204" pitchFamily="50" charset="-128"/>
                <a:ea typeface="メイリオ" panose="020B0604030504040204" pitchFamily="50" charset="-128"/>
              </a:rPr>
              <a:t/>
            </a:r>
            <a:br>
              <a:rPr lang="en-US" altLang="ja-JP" sz="2400" b="1" dirty="0" smtClean="0">
                <a:latin typeface="メイリオ" panose="020B0604030504040204" pitchFamily="50" charset="-128"/>
                <a:ea typeface="メイリオ" panose="020B0604030504040204" pitchFamily="50" charset="-128"/>
              </a:rPr>
            </a:br>
            <a:r>
              <a:rPr lang="ja-JP" altLang="en-US" sz="2400" b="1" dirty="0" smtClean="0">
                <a:latin typeface="メイリオ" panose="020B0604030504040204" pitchFamily="50" charset="-128"/>
                <a:ea typeface="メイリオ" panose="020B0604030504040204" pitchFamily="50" charset="-128"/>
              </a:rPr>
              <a:t>プロダクションコードに対応するテストコード</a:t>
            </a:r>
            <a:endParaRPr lang="ja-JP" altLang="en-US" sz="24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2094524" y="3043705"/>
            <a:ext cx="8018584" cy="2308324"/>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再利用対象のテストコードとして</a:t>
            </a:r>
            <a:r>
              <a:rPr lang="ja-JP" altLang="en-US" sz="2400" dirty="0">
                <a:latin typeface="メイリオ" panose="020B0604030504040204" pitchFamily="50" charset="-128"/>
                <a:ea typeface="メイリオ" panose="020B0604030504040204" pitchFamily="50" charset="-128"/>
              </a:rPr>
              <a:t>相応</a:t>
            </a:r>
            <a:r>
              <a:rPr lang="ja-JP" altLang="en-US" sz="2400" dirty="0" smtClean="0">
                <a:latin typeface="メイリオ" panose="020B0604030504040204" pitchFamily="50" charset="-128"/>
                <a:ea typeface="メイリオ" panose="020B0604030504040204" pitchFamily="50" charset="-128"/>
              </a:rPr>
              <a:t>しくない、以下のテストスメルを含むテストコードは</a:t>
            </a:r>
            <a:r>
              <a:rPr lang="en-US" altLang="ja-JP" sz="2400" dirty="0" smtClean="0">
                <a:latin typeface="メイリオ" panose="020B0604030504040204" pitchFamily="50" charset="-128"/>
                <a:ea typeface="メイリオ" panose="020B0604030504040204" pitchFamily="50" charset="-128"/>
              </a:rPr>
              <a:t>TDB</a:t>
            </a:r>
            <a:r>
              <a:rPr lang="ja-JP" altLang="en-US" sz="2400" dirty="0" smtClean="0">
                <a:latin typeface="メイリオ" panose="020B0604030504040204" pitchFamily="50" charset="-128"/>
                <a:ea typeface="メイリオ" panose="020B0604030504040204" pitchFamily="50" charset="-128"/>
              </a:rPr>
              <a:t>から除去される</a:t>
            </a:r>
            <a:endParaRPr lang="en-US" altLang="ja-JP" sz="2400" dirty="0" smtClean="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Empty Test</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Ignored Test</a:t>
            </a: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Redundant Assertion</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Unknown Test	</a:t>
            </a:r>
            <a:endParaRPr kumimoji="1"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907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560585"/>
            <a:ext cx="10452652" cy="1034508"/>
          </a:xfrm>
        </p:spPr>
        <p:txBody>
          <a:bodyPr>
            <a:normAutofit/>
          </a:bodyPr>
          <a:lstStyle/>
          <a:p>
            <a:r>
              <a:rPr lang="ja-JP" altLang="en-US" dirty="0"/>
              <a:t>類似コード検索を複数並列に</a:t>
            </a:r>
            <a:r>
              <a:rPr lang="ja-JP" altLang="en-US" dirty="0" smtClean="0"/>
              <a:t>実行</a:t>
            </a:r>
            <a:r>
              <a:rPr lang="en-US" altLang="ja-JP" dirty="0" smtClean="0"/>
              <a:t>(Step1)</a:t>
            </a:r>
          </a:p>
          <a:p>
            <a:r>
              <a:rPr lang="ja-JP" altLang="en-US" dirty="0" smtClean="0"/>
              <a:t>データベースに必要なデータを事前に格納</a:t>
            </a:r>
            <a:r>
              <a:rPr lang="en-US" altLang="ja-JP" dirty="0" smtClean="0"/>
              <a:t>(Step3)</a:t>
            </a:r>
          </a:p>
          <a:p>
            <a:endParaRPr lang="en-US" altLang="ja-JP" dirty="0" smtClean="0"/>
          </a:p>
          <a:p>
            <a:endParaRPr kumimoji="1" lang="ja-JP" altLang="en-US" dirty="0"/>
          </a:p>
        </p:txBody>
      </p:sp>
      <p:sp>
        <p:nvSpPr>
          <p:cNvPr id="3" name="タイトル 2"/>
          <p:cNvSpPr>
            <a:spLocks noGrp="1"/>
          </p:cNvSpPr>
          <p:nvPr>
            <p:ph type="title"/>
          </p:nvPr>
        </p:nvSpPr>
        <p:spPr>
          <a:xfrm>
            <a:off x="221598" y="219428"/>
            <a:ext cx="6007752" cy="729386"/>
          </a:xfrm>
        </p:spPr>
        <p:txBody>
          <a:bodyPr>
            <a:normAutofit/>
          </a:bodyPr>
          <a:lstStyle/>
          <a:p>
            <a:r>
              <a:rPr kumimoji="1" lang="ja-JP" altLang="en-US" dirty="0" smtClean="0"/>
              <a:t>推薦プロセスの</a:t>
            </a:r>
            <a:r>
              <a:rPr lang="ja-JP" altLang="en-US" dirty="0" smtClean="0"/>
              <a:t>高速化</a:t>
            </a:r>
            <a:endParaRPr kumimoji="1" lang="ja-JP" altLang="en-US" dirty="0"/>
          </a:p>
        </p:txBody>
      </p:sp>
      <p:pic>
        <p:nvPicPr>
          <p:cNvPr id="4" name="図 3"/>
          <p:cNvPicPr>
            <a:picLocks noChangeAspect="1"/>
          </p:cNvPicPr>
          <p:nvPr/>
        </p:nvPicPr>
        <p:blipFill>
          <a:blip r:embed="rId3"/>
          <a:stretch>
            <a:fillRect/>
          </a:stretch>
        </p:blipFill>
        <p:spPr>
          <a:xfrm>
            <a:off x="4955641" y="3113040"/>
            <a:ext cx="6249167" cy="3160643"/>
          </a:xfrm>
          <a:prstGeom prst="rect">
            <a:avLst/>
          </a:prstGeom>
        </p:spPr>
      </p:pic>
      <p:sp>
        <p:nvSpPr>
          <p:cNvPr id="5" name="正方形/長方形 4"/>
          <p:cNvSpPr/>
          <p:nvPr/>
        </p:nvSpPr>
        <p:spPr>
          <a:xfrm>
            <a:off x="6562467" y="3113040"/>
            <a:ext cx="1384852" cy="1961322"/>
          </a:xfrm>
          <a:prstGeom prst="rect">
            <a:avLst/>
          </a:prstGeom>
          <a:noFill/>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 name="直線矢印コネクタ 12"/>
          <p:cNvCxnSpPr/>
          <p:nvPr/>
        </p:nvCxnSpPr>
        <p:spPr>
          <a:xfrm flipH="1" flipV="1">
            <a:off x="9903278" y="4926696"/>
            <a:ext cx="275771" cy="24674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6310438" y="2818044"/>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a:t>1</a:t>
            </a:r>
            <a:endParaRPr kumimoji="1" lang="ja-JP" altLang="en-US" b="1" dirty="0"/>
          </a:p>
        </p:txBody>
      </p:sp>
      <p:sp>
        <p:nvSpPr>
          <p:cNvPr id="20" name="コンテンツ プレースホルダー 1"/>
          <p:cNvSpPr txBox="1">
            <a:spLocks/>
          </p:cNvSpPr>
          <p:nvPr/>
        </p:nvSpPr>
        <p:spPr>
          <a:xfrm>
            <a:off x="929648" y="2789218"/>
            <a:ext cx="4025993" cy="3865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Step1</a:t>
            </a:r>
            <a:endParaRPr lang="en-US" altLang="ja-JP" sz="2400" b="1" dirty="0"/>
          </a:p>
          <a:p>
            <a:r>
              <a:rPr lang="ja-JP" altLang="en-US" sz="2000" dirty="0"/>
              <a:t>前処理としてプロジェクト</a:t>
            </a:r>
            <a:r>
              <a:rPr lang="ja-JP" altLang="en-US" sz="2000" dirty="0" smtClean="0"/>
              <a:t>の</a:t>
            </a:r>
            <a:r>
              <a:rPr lang="en-US" altLang="ja-JP" sz="2000" dirty="0" smtClean="0"/>
              <a:t/>
            </a:r>
            <a:br>
              <a:rPr lang="en-US" altLang="ja-JP" sz="2000" dirty="0" smtClean="0"/>
            </a:br>
            <a:r>
              <a:rPr lang="ja-JP" altLang="en-US" sz="2000" dirty="0" smtClean="0"/>
              <a:t>サイズ</a:t>
            </a:r>
            <a:r>
              <a:rPr lang="ja-JP" altLang="en-US" sz="2000" dirty="0"/>
              <a:t>を調整して</a:t>
            </a:r>
            <a:r>
              <a:rPr lang="ja-JP" altLang="en-US" sz="2000" dirty="0" smtClean="0"/>
              <a:t>格納</a:t>
            </a:r>
            <a:endParaRPr lang="en-US" altLang="ja-JP" sz="2000" dirty="0" smtClean="0"/>
          </a:p>
          <a:p>
            <a:r>
              <a:rPr lang="ja-JP" altLang="en-US" sz="2000" dirty="0" smtClean="0"/>
              <a:t>類似コード検索処理を</a:t>
            </a:r>
            <a:r>
              <a:rPr lang="ja-JP" altLang="en-US" sz="2000" smtClean="0"/>
              <a:t>複数並列に実行</a:t>
            </a:r>
            <a:endParaRPr lang="en-US" altLang="ja-JP" sz="2000" dirty="0" smtClean="0"/>
          </a:p>
          <a:p>
            <a:pPr>
              <a:buFont typeface="Wingdings" panose="05000000000000000000" pitchFamily="2" charset="2"/>
              <a:buChar char="l"/>
            </a:pPr>
            <a:endParaRPr lang="en-US" altLang="ja-JP" sz="100" dirty="0"/>
          </a:p>
          <a:p>
            <a:pPr marL="0" indent="0">
              <a:buNone/>
            </a:pPr>
            <a:r>
              <a:rPr lang="en-US" altLang="ja-JP" sz="2400" b="1" dirty="0" smtClean="0"/>
              <a:t>Step3</a:t>
            </a:r>
            <a:endParaRPr lang="en-US" altLang="ja-JP" sz="2400" b="1" dirty="0"/>
          </a:p>
          <a:p>
            <a:r>
              <a:rPr lang="ja-JP" altLang="en-US" sz="2000" dirty="0"/>
              <a:t>事前</a:t>
            </a:r>
            <a:r>
              <a:rPr lang="ja-JP" altLang="en-US" sz="2000" dirty="0" smtClean="0"/>
              <a:t>にテストスメルを検出</a:t>
            </a:r>
            <a:endParaRPr lang="en-US" altLang="ja-JP" sz="2000" dirty="0"/>
          </a:p>
          <a:p>
            <a:r>
              <a:rPr lang="ja-JP" altLang="en-US" sz="2000" dirty="0" smtClean="0"/>
              <a:t>テストスメル</a:t>
            </a:r>
            <a:r>
              <a:rPr lang="ja-JP" altLang="en-US" sz="2000" dirty="0"/>
              <a:t>の</a:t>
            </a:r>
            <a:r>
              <a:rPr lang="ja-JP" altLang="en-US" sz="2000" dirty="0" smtClean="0"/>
              <a:t>情報</a:t>
            </a:r>
            <a:r>
              <a:rPr lang="ja-JP" altLang="en-US" sz="2000" dirty="0"/>
              <a:t>をテストコード</a:t>
            </a:r>
            <a:r>
              <a:rPr lang="ja-JP" altLang="en-US" sz="2000" dirty="0" smtClean="0"/>
              <a:t>に紐づけて格納</a:t>
            </a:r>
            <a:endParaRPr lang="en-US" altLang="ja-JP" sz="2000" dirty="0"/>
          </a:p>
        </p:txBody>
      </p:sp>
      <p:sp>
        <p:nvSpPr>
          <p:cNvPr id="26" name="フリーフォーム 25"/>
          <p:cNvSpPr/>
          <p:nvPr/>
        </p:nvSpPr>
        <p:spPr>
          <a:xfrm>
            <a:off x="8795657" y="4137928"/>
            <a:ext cx="2562551" cy="1820187"/>
          </a:xfrm>
          <a:custGeom>
            <a:avLst/>
            <a:gdLst>
              <a:gd name="connsiteX0" fmla="*/ 0 w 2562551"/>
              <a:gd name="connsiteY0" fmla="*/ 0 h 1820187"/>
              <a:gd name="connsiteX1" fmla="*/ 1546210 w 2562551"/>
              <a:gd name="connsiteY1" fmla="*/ 0 h 1820187"/>
              <a:gd name="connsiteX2" fmla="*/ 1546210 w 2562551"/>
              <a:gd name="connsiteY2" fmla="*/ 796548 h 1820187"/>
              <a:gd name="connsiteX3" fmla="*/ 2562551 w 2562551"/>
              <a:gd name="connsiteY3" fmla="*/ 796548 h 1820187"/>
              <a:gd name="connsiteX4" fmla="*/ 2562551 w 2562551"/>
              <a:gd name="connsiteY4" fmla="*/ 1820187 h 1820187"/>
              <a:gd name="connsiteX5" fmla="*/ 957943 w 2562551"/>
              <a:gd name="connsiteY5" fmla="*/ 1820187 h 1820187"/>
              <a:gd name="connsiteX6" fmla="*/ 957943 w 2562551"/>
              <a:gd name="connsiteY6" fmla="*/ 896403 h 1820187"/>
              <a:gd name="connsiteX7" fmla="*/ 0 w 2562551"/>
              <a:gd name="connsiteY7" fmla="*/ 896403 h 18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51" h="1820187">
                <a:moveTo>
                  <a:pt x="0" y="0"/>
                </a:moveTo>
                <a:lnTo>
                  <a:pt x="1546210" y="0"/>
                </a:lnTo>
                <a:lnTo>
                  <a:pt x="1546210" y="796548"/>
                </a:lnTo>
                <a:lnTo>
                  <a:pt x="2562551" y="796548"/>
                </a:lnTo>
                <a:lnTo>
                  <a:pt x="2562551" y="1820187"/>
                </a:lnTo>
                <a:lnTo>
                  <a:pt x="957943" y="1820187"/>
                </a:lnTo>
                <a:lnTo>
                  <a:pt x="957943" y="896403"/>
                </a:lnTo>
                <a:lnTo>
                  <a:pt x="0" y="896403"/>
                </a:lnTo>
                <a:close/>
              </a:path>
            </a:pathLst>
          </a:custGeom>
          <a:noFill/>
          <a:ln w="38100">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楕円 18"/>
          <p:cNvSpPr/>
          <p:nvPr/>
        </p:nvSpPr>
        <p:spPr>
          <a:xfrm>
            <a:off x="10116678" y="4570305"/>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smtClean="0"/>
              <a:t>2</a:t>
            </a:r>
            <a:endParaRPr kumimoji="1" lang="ja-JP" altLang="en-US" b="1" dirty="0"/>
          </a:p>
        </p:txBody>
      </p:sp>
    </p:spTree>
    <p:extLst>
      <p:ext uri="{BB962C8B-B14F-4D97-AF65-F5344CB8AC3E}">
        <p14:creationId xmlns:p14="http://schemas.microsoft.com/office/powerpoint/2010/main" val="3490879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7018" y="219428"/>
            <a:ext cx="5608931" cy="729386"/>
          </a:xfrm>
        </p:spPr>
        <p:txBody>
          <a:bodyPr/>
          <a:lstStyle/>
          <a:p>
            <a:r>
              <a:rPr kumimoji="1" lang="ja-JP" altLang="en-US" dirty="0" smtClean="0">
                <a:solidFill>
                  <a:schemeClr val="bg1"/>
                </a:solidFill>
              </a:rPr>
              <a:t>テストコード自動生成ツール</a:t>
            </a:r>
            <a:endParaRPr kumimoji="1" lang="ja-JP" altLang="en-US" dirty="0">
              <a:solidFill>
                <a:schemeClr val="bg1"/>
              </a:solidFill>
            </a:endParaRPr>
          </a:p>
        </p:txBody>
      </p:sp>
      <p:sp>
        <p:nvSpPr>
          <p:cNvPr id="4" name="コンテンツ プレースホルダー 2"/>
          <p:cNvSpPr>
            <a:spLocks noGrp="1"/>
          </p:cNvSpPr>
          <p:nvPr>
            <p:ph idx="1"/>
          </p:nvPr>
        </p:nvSpPr>
        <p:spPr>
          <a:xfrm>
            <a:off x="838198" y="1587161"/>
            <a:ext cx="10741183" cy="902666"/>
          </a:xfrm>
        </p:spPr>
        <p:txBody>
          <a:bodyPr/>
          <a:lstStyle/>
          <a:p>
            <a:r>
              <a:rPr lang="ja-JP" altLang="en-US" dirty="0" smtClean="0"/>
              <a:t>テスト</a:t>
            </a:r>
            <a:r>
              <a:rPr lang="ja-JP" altLang="en-US" dirty="0"/>
              <a:t>工程</a:t>
            </a:r>
            <a:r>
              <a:rPr lang="ja-JP" altLang="en-US" dirty="0" smtClean="0"/>
              <a:t>を支援するために、これまでに様々</a:t>
            </a:r>
            <a:r>
              <a:rPr lang="ja-JP" altLang="en-US" dirty="0" smtClean="0"/>
              <a:t>な自動</a:t>
            </a:r>
            <a:r>
              <a:rPr lang="ja-JP" altLang="en-US" dirty="0" smtClean="0"/>
              <a:t>生成ツールが提案されてき</a:t>
            </a:r>
            <a:r>
              <a:rPr lang="ja-JP" altLang="en-US" dirty="0"/>
              <a:t>た</a:t>
            </a:r>
            <a:endParaRPr kumimoji="1" lang="ja-JP" altLang="en-US" dirty="0"/>
          </a:p>
        </p:txBody>
      </p:sp>
      <p:pic>
        <p:nvPicPr>
          <p:cNvPr id="5" name="Picture 2" descr="si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21" y="2748979"/>
            <a:ext cx="2692699" cy="435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Javaå¯¾å¿éçè§£æã»åä½ãã¹ããã¼ã« Jt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255" y="3465187"/>
            <a:ext cx="1902255" cy="1141353"/>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rotWithShape="1">
          <a:blip r:embed="rId5"/>
          <a:srcRect l="2412" t="14151" r="48903" b="69708"/>
          <a:stretch/>
        </p:blipFill>
        <p:spPr>
          <a:xfrm>
            <a:off x="1238895" y="3613445"/>
            <a:ext cx="3451873" cy="643728"/>
          </a:xfrm>
          <a:prstGeom prst="rect">
            <a:avLst/>
          </a:prstGeom>
        </p:spPr>
      </p:pic>
      <p:sp>
        <p:nvSpPr>
          <p:cNvPr id="8" name="テキスト ボックス 7"/>
          <p:cNvSpPr txBox="1"/>
          <p:nvPr/>
        </p:nvSpPr>
        <p:spPr>
          <a:xfrm>
            <a:off x="5195276" y="2652720"/>
            <a:ext cx="2286000" cy="707886"/>
          </a:xfrm>
          <a:prstGeom prst="rect">
            <a:avLst/>
          </a:prstGeom>
          <a:noFill/>
        </p:spPr>
        <p:txBody>
          <a:bodyPr wrap="square" rtlCol="0">
            <a:spAutoFit/>
          </a:bodyPr>
          <a:lstStyle/>
          <a:p>
            <a:r>
              <a:rPr kumimoji="1" lang="en-US" altLang="ja-JP" sz="4000" b="1" dirty="0" err="1" smtClean="0"/>
              <a:t>TestFul</a:t>
            </a:r>
            <a:endParaRPr kumimoji="1" lang="ja-JP" altLang="en-US" sz="4000" b="1" dirty="0"/>
          </a:p>
        </p:txBody>
      </p:sp>
      <p:sp>
        <p:nvSpPr>
          <p:cNvPr id="9" name="テキスト ボックス 8"/>
          <p:cNvSpPr txBox="1"/>
          <p:nvPr/>
        </p:nvSpPr>
        <p:spPr>
          <a:xfrm>
            <a:off x="7299996" y="3549287"/>
            <a:ext cx="1140622" cy="707886"/>
          </a:xfrm>
          <a:prstGeom prst="rect">
            <a:avLst/>
          </a:prstGeom>
          <a:noFill/>
        </p:spPr>
        <p:txBody>
          <a:bodyPr wrap="square" rtlCol="0">
            <a:spAutoFit/>
          </a:bodyPr>
          <a:lstStyle/>
          <a:p>
            <a:r>
              <a:rPr lang="en-US" altLang="ja-JP" sz="4000" b="1" dirty="0" err="1" smtClean="0"/>
              <a:t>Pex</a:t>
            </a:r>
            <a:endParaRPr kumimoji="1" lang="ja-JP" altLang="en-US" sz="4000" b="1" dirty="0"/>
          </a:p>
        </p:txBody>
      </p:sp>
      <p:sp>
        <p:nvSpPr>
          <p:cNvPr id="10" name="テキスト ボックス 9"/>
          <p:cNvSpPr txBox="1"/>
          <p:nvPr/>
        </p:nvSpPr>
        <p:spPr>
          <a:xfrm>
            <a:off x="7825156" y="2612774"/>
            <a:ext cx="2286000" cy="707886"/>
          </a:xfrm>
          <a:prstGeom prst="rect">
            <a:avLst/>
          </a:prstGeom>
          <a:noFill/>
        </p:spPr>
        <p:txBody>
          <a:bodyPr wrap="square" rtlCol="0">
            <a:spAutoFit/>
          </a:bodyPr>
          <a:lstStyle/>
          <a:p>
            <a:r>
              <a:rPr kumimoji="1" lang="en-US" altLang="ja-JP" sz="4000" b="1" dirty="0" smtClean="0"/>
              <a:t>Seeker</a:t>
            </a:r>
            <a:endParaRPr kumimoji="1" lang="ja-JP" altLang="en-US" sz="4000" b="1" dirty="0"/>
          </a:p>
        </p:txBody>
      </p:sp>
      <p:sp>
        <p:nvSpPr>
          <p:cNvPr id="11" name="角丸四角形 10"/>
          <p:cNvSpPr/>
          <p:nvPr/>
        </p:nvSpPr>
        <p:spPr>
          <a:xfrm>
            <a:off x="872601" y="5153688"/>
            <a:ext cx="10195561" cy="11529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開発者</a:t>
            </a:r>
            <a:r>
              <a:rPr lang="ja-JP" altLang="en-US" sz="3200" dirty="0">
                <a:latin typeface="メイリオ" panose="020B0604030504040204" pitchFamily="50" charset="-128"/>
                <a:ea typeface="メイリオ" panose="020B0604030504040204" pitchFamily="50" charset="-128"/>
              </a:rPr>
              <a:t>の実装コストを削減</a:t>
            </a:r>
            <a:r>
              <a:rPr lang="ja-JP" altLang="en-US" sz="3200" dirty="0" smtClean="0">
                <a:latin typeface="メイリオ" panose="020B0604030504040204" pitchFamily="50" charset="-128"/>
                <a:ea typeface="メイリオ" panose="020B0604030504040204" pitchFamily="50" charset="-128"/>
              </a:rPr>
              <a:t>し、短期間</a:t>
            </a:r>
            <a:r>
              <a:rPr lang="ja-JP" altLang="en-US" sz="3200" dirty="0">
                <a:latin typeface="メイリオ" panose="020B0604030504040204" pitchFamily="50" charset="-128"/>
                <a:ea typeface="メイリオ" panose="020B0604030504040204" pitchFamily="50" charset="-128"/>
              </a:rPr>
              <a:t>でテストコードを作成できる</a:t>
            </a:r>
          </a:p>
        </p:txBody>
      </p:sp>
      <p:sp>
        <p:nvSpPr>
          <p:cNvPr id="12" name="テキスト ボックス 11"/>
          <p:cNvSpPr txBox="1"/>
          <p:nvPr/>
        </p:nvSpPr>
        <p:spPr>
          <a:xfrm>
            <a:off x="8671593" y="3549287"/>
            <a:ext cx="2286000" cy="707886"/>
          </a:xfrm>
          <a:prstGeom prst="rect">
            <a:avLst/>
          </a:prstGeom>
          <a:noFill/>
        </p:spPr>
        <p:txBody>
          <a:bodyPr wrap="square" rtlCol="0">
            <a:spAutoFit/>
          </a:bodyPr>
          <a:lstStyle/>
          <a:p>
            <a:r>
              <a:rPr lang="en-US" altLang="ja-JP" sz="4000" b="1" dirty="0" smtClean="0"/>
              <a:t>Grafter</a:t>
            </a:r>
            <a:endParaRPr kumimoji="1" lang="ja-JP" altLang="en-US" sz="4000" b="1" dirty="0"/>
          </a:p>
        </p:txBody>
      </p:sp>
    </p:spTree>
    <p:extLst>
      <p:ext uri="{BB962C8B-B14F-4D97-AF65-F5344CB8AC3E}">
        <p14:creationId xmlns:p14="http://schemas.microsoft.com/office/powerpoint/2010/main" val="22099291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カバレッジの種類</a:t>
            </a:r>
            <a:endParaRPr kumimoji="1" lang="ja-JP" altLang="en-US" dirty="0"/>
          </a:p>
        </p:txBody>
      </p:sp>
      <p:sp>
        <p:nvSpPr>
          <p:cNvPr id="4" name="コンテンツ プレースホルダー 2"/>
          <p:cNvSpPr>
            <a:spLocks noGrp="1"/>
          </p:cNvSpPr>
          <p:nvPr>
            <p:ph idx="1"/>
          </p:nvPr>
        </p:nvSpPr>
        <p:spPr>
          <a:xfrm>
            <a:off x="838200" y="1725148"/>
            <a:ext cx="7293796" cy="4583185"/>
          </a:xfrm>
        </p:spPr>
        <p:txBody>
          <a:bodyPr>
            <a:normAutofit/>
          </a:bodyPr>
          <a:lstStyle/>
          <a:p>
            <a:pPr>
              <a:buClr>
                <a:schemeClr val="tx2"/>
              </a:buClr>
              <a:buFont typeface="Wingdings" panose="05000000000000000000" pitchFamily="2" charset="2"/>
              <a:buChar char="l"/>
            </a:pPr>
            <a:r>
              <a:rPr kumimoji="1" lang="en-US" altLang="ja-JP"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命令網羅</a:t>
            </a:r>
            <a:r>
              <a:rPr kumimoji="1" lang="en-US" altLang="ja-JP" sz="3200" b="1" dirty="0" smtClean="0">
                <a:latin typeface="メイリオ" panose="020B0604030504040204" pitchFamily="50" charset="-128"/>
                <a:ea typeface="メイリオ" panose="020B0604030504040204" pitchFamily="50" charset="-128"/>
              </a:rPr>
              <a:t> C0</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全ての命令を最低一回実行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全節点</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を入力</a:t>
            </a:r>
            <a:endParaRPr kumimoji="1" lang="en-US" altLang="ja-JP" sz="24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10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kumimoji="1" lang="ja-JP" altLang="en-US"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分岐網羅 </a:t>
            </a:r>
            <a:r>
              <a:rPr kumimoji="1" lang="en-US" altLang="ja-JP" sz="3200" b="1" dirty="0" smtClean="0">
                <a:latin typeface="メイリオ" panose="020B0604030504040204" pitchFamily="50" charset="-128"/>
                <a:ea typeface="メイリオ" panose="020B0604030504040204" pitchFamily="50" charset="-128"/>
              </a:rPr>
              <a:t>C1</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全ての条件分岐について、</a:t>
            </a:r>
            <a:r>
              <a:rPr lang="en-US" altLang="ja-JP" sz="2800" dirty="0" smtClean="0">
                <a:latin typeface="メイリオ" panose="020B0604030504040204" pitchFamily="50" charset="-128"/>
                <a:ea typeface="メイリオ" panose="020B0604030504040204" pitchFamily="50" charset="-128"/>
              </a:rPr>
              <a:t>then</a:t>
            </a:r>
            <a:r>
              <a:rPr lang="ja-JP" altLang="en-US" sz="2800" dirty="0" err="1" smtClean="0">
                <a:latin typeface="メイリオ" panose="020B0604030504040204" pitchFamily="50" charset="-128"/>
                <a:ea typeface="メイリオ" panose="020B0604030504040204" pitchFamily="50" charset="-128"/>
              </a:rPr>
              <a:t>、</a:t>
            </a:r>
            <a:r>
              <a:rPr lang="en-US" altLang="ja-JP" sz="2800" dirty="0" smtClean="0">
                <a:latin typeface="メイリオ" panose="020B0604030504040204" pitchFamily="50" charset="-128"/>
                <a:ea typeface="メイリオ" panose="020B0604030504040204" pitchFamily="50" charset="-128"/>
              </a:rPr>
              <a:t>else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いずれも最低一回以上実行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全辺</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en-US" altLang="ja-JP"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と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=1,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rPr>
              <a:t> を入力</a:t>
            </a:r>
            <a:endParaRPr lang="en-US" altLang="ja-JP" sz="2400" dirty="0">
              <a:latin typeface="メイリオ" panose="020B0604030504040204" pitchFamily="50" charset="-128"/>
              <a:ea typeface="メイリオ" panose="020B0604030504040204" pitchFamily="50" charset="-128"/>
            </a:endParaRPr>
          </a:p>
          <a:p>
            <a:pPr marL="457200" lvl="1" indent="0">
              <a:buClr>
                <a:schemeClr val="tx2"/>
              </a:buClr>
              <a:buNone/>
            </a:pPr>
            <a:endParaRPr kumimoji="1" lang="en-US" altLang="ja-JP" sz="2800" dirty="0" smtClean="0"/>
          </a:p>
        </p:txBody>
      </p:sp>
      <p:cxnSp>
        <p:nvCxnSpPr>
          <p:cNvPr id="5" name="直線矢印コネクタ 4"/>
          <p:cNvCxnSpPr>
            <a:endCxn id="6" idx="0"/>
          </p:cNvCxnSpPr>
          <p:nvPr/>
        </p:nvCxnSpPr>
        <p:spPr>
          <a:xfrm>
            <a:off x="9257872" y="1642813"/>
            <a:ext cx="0" cy="330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フローチャート: 判断 5"/>
          <p:cNvSpPr/>
          <p:nvPr/>
        </p:nvSpPr>
        <p:spPr>
          <a:xfrm>
            <a:off x="8210568" y="197313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2000" b="1" dirty="0">
                <a:latin typeface="メイリオ" panose="020B0604030504040204" pitchFamily="50" charset="-128"/>
                <a:ea typeface="メイリオ" panose="020B0604030504040204" pitchFamily="50" charset="-128"/>
              </a:rPr>
              <a:t>x</a:t>
            </a:r>
            <a:r>
              <a:rPr kumimoji="1" lang="en-US" altLang="ja-JP" sz="2000" b="1" dirty="0" smtClean="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8210568" y="2960563"/>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文１</a:t>
            </a:r>
            <a:endParaRPr kumimoji="1" lang="ja-JP" altLang="en-US" sz="2000" b="1" dirty="0">
              <a:latin typeface="メイリオ" panose="020B0604030504040204" pitchFamily="50" charset="-128"/>
              <a:ea typeface="メイリオ" panose="020B0604030504040204" pitchFamily="50" charset="-128"/>
            </a:endParaRPr>
          </a:p>
        </p:txBody>
      </p:sp>
      <p:cxnSp>
        <p:nvCxnSpPr>
          <p:cNvPr id="8" name="直線矢印コネクタ 7"/>
          <p:cNvCxnSpPr>
            <a:stCxn id="6" idx="2"/>
            <a:endCxn id="7" idx="0"/>
          </p:cNvCxnSpPr>
          <p:nvPr/>
        </p:nvCxnSpPr>
        <p:spPr>
          <a:xfrm>
            <a:off x="9257872" y="275418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6" idx="3"/>
          </p:cNvCxnSpPr>
          <p:nvPr/>
        </p:nvCxnSpPr>
        <p:spPr>
          <a:xfrm>
            <a:off x="10305176" y="236366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283254" y="368763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486401" y="261317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616326" y="270343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13" name="直線矢印コネクタ 12"/>
          <p:cNvCxnSpPr>
            <a:stCxn id="7" idx="2"/>
            <a:endCxn id="14" idx="0"/>
          </p:cNvCxnSpPr>
          <p:nvPr/>
        </p:nvCxnSpPr>
        <p:spPr>
          <a:xfrm flipH="1">
            <a:off x="9254251" y="3524919"/>
            <a:ext cx="3621" cy="387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判断 13"/>
          <p:cNvSpPr/>
          <p:nvPr/>
        </p:nvSpPr>
        <p:spPr>
          <a:xfrm>
            <a:off x="8206947" y="391272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dirty="0" err="1">
                <a:latin typeface="メイリオ" panose="020B0604030504040204" pitchFamily="50" charset="-128"/>
                <a:ea typeface="メイリオ" panose="020B0604030504040204" pitchFamily="50" charset="-128"/>
              </a:rPr>
              <a:t>ｙ</a:t>
            </a:r>
            <a:r>
              <a:rPr kumimoji="1" lang="en-US" altLang="ja-JP" sz="2000" b="1" dirty="0" smtClean="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cxnSp>
        <p:nvCxnSpPr>
          <p:cNvPr id="15" name="直線矢印コネクタ 14"/>
          <p:cNvCxnSpPr>
            <a:stCxn id="14" idx="2"/>
          </p:cNvCxnSpPr>
          <p:nvPr/>
        </p:nvCxnSpPr>
        <p:spPr>
          <a:xfrm>
            <a:off x="9254251" y="469377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14" idx="3"/>
          </p:cNvCxnSpPr>
          <p:nvPr/>
        </p:nvCxnSpPr>
        <p:spPr>
          <a:xfrm>
            <a:off x="10301555" y="430325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9279633" y="562722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486401" y="455276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0612705" y="464302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20" name="直線矢印コネクタ 19"/>
          <p:cNvCxnSpPr/>
          <p:nvPr/>
        </p:nvCxnSpPr>
        <p:spPr>
          <a:xfrm>
            <a:off x="9254251" y="5464509"/>
            <a:ext cx="0" cy="583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8206947" y="4900425"/>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文２</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0707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p:sp>
        <p:nvSpPr>
          <p:cNvPr id="5" name="角丸四角形 4"/>
          <p:cNvSpPr/>
          <p:nvPr/>
        </p:nvSpPr>
        <p:spPr>
          <a:xfrm>
            <a:off x="1391920" y="5405121"/>
            <a:ext cx="9692640" cy="11382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タスク</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は、カバレッジに差はないものの手作業の場合、テスト項目の数が多く無駄なテストコードを作成している</a:t>
            </a:r>
            <a:endParaRPr lang="en-US" altLang="ja-JP" sz="2800" dirty="0" smtClean="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3729909694"/>
              </p:ext>
            </p:extLst>
          </p:nvPr>
        </p:nvGraphicFramePr>
        <p:xfrm>
          <a:off x="1149716" y="1781382"/>
          <a:ext cx="10185595" cy="3393439"/>
        </p:xfrm>
        <a:graphic>
          <a:graphicData uri="http://schemas.openxmlformats.org/drawingml/2006/table">
            <a:tbl>
              <a:tblPr firstRow="1" bandRow="1">
                <a:tableStyleId>{5940675A-B579-460E-94D1-54222C63F5DA}</a:tableStyleId>
              </a:tblPr>
              <a:tblGrid>
                <a:gridCol w="1455085">
                  <a:extLst>
                    <a:ext uri="{9D8B030D-6E8A-4147-A177-3AD203B41FA5}">
                      <a16:colId xmlns:a16="http://schemas.microsoft.com/office/drawing/2014/main" val="2935306567"/>
                    </a:ext>
                  </a:extLst>
                </a:gridCol>
                <a:gridCol w="1455085">
                  <a:extLst>
                    <a:ext uri="{9D8B030D-6E8A-4147-A177-3AD203B41FA5}">
                      <a16:colId xmlns:a16="http://schemas.microsoft.com/office/drawing/2014/main" val="1255482373"/>
                    </a:ext>
                  </a:extLst>
                </a:gridCol>
                <a:gridCol w="1455085">
                  <a:extLst>
                    <a:ext uri="{9D8B030D-6E8A-4147-A177-3AD203B41FA5}">
                      <a16:colId xmlns:a16="http://schemas.microsoft.com/office/drawing/2014/main" val="2389912202"/>
                    </a:ext>
                  </a:extLst>
                </a:gridCol>
                <a:gridCol w="1455085">
                  <a:extLst>
                    <a:ext uri="{9D8B030D-6E8A-4147-A177-3AD203B41FA5}">
                      <a16:colId xmlns:a16="http://schemas.microsoft.com/office/drawing/2014/main" val="4276689060"/>
                    </a:ext>
                  </a:extLst>
                </a:gridCol>
                <a:gridCol w="1455085">
                  <a:extLst>
                    <a:ext uri="{9D8B030D-6E8A-4147-A177-3AD203B41FA5}">
                      <a16:colId xmlns:a16="http://schemas.microsoft.com/office/drawing/2014/main" val="1435593481"/>
                    </a:ext>
                  </a:extLst>
                </a:gridCol>
                <a:gridCol w="1455085">
                  <a:extLst>
                    <a:ext uri="{9D8B030D-6E8A-4147-A177-3AD203B41FA5}">
                      <a16:colId xmlns:a16="http://schemas.microsoft.com/office/drawing/2014/main" val="3491632621"/>
                    </a:ext>
                  </a:extLst>
                </a:gridCol>
                <a:gridCol w="1455085">
                  <a:extLst>
                    <a:ext uri="{9D8B030D-6E8A-4147-A177-3AD203B41FA5}">
                      <a16:colId xmlns:a16="http://schemas.microsoft.com/office/drawing/2014/main" val="1261813734"/>
                    </a:ext>
                  </a:extLst>
                </a:gridCol>
              </a:tblGrid>
              <a:tr h="708942">
                <a:tc>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Task1</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Task2</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Task3</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extLst>
                  <a:ext uri="{0D108BD9-81ED-4DB2-BD59-A6C34878D82A}">
                    <a16:rowId xmlns:a16="http://schemas.microsoft.com/office/drawing/2014/main" val="1206026709"/>
                  </a:ext>
                </a:extLst>
              </a:tr>
              <a:tr h="581377">
                <a:tc>
                  <a:txBody>
                    <a:bodyPr/>
                    <a:lstStyle/>
                    <a:p>
                      <a:endParaRPr kumimoji="1" lang="ja-JP" altLang="en-US" dirty="0"/>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95289988"/>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(C0)</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99.2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02499243"/>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96.7</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47268291"/>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テスト項目の数</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平均</a:t>
                      </a:r>
                      <a:r>
                        <a:rPr kumimoji="1"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24</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12</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50396144"/>
                  </a:ext>
                </a:extLst>
              </a:tr>
            </a:tbl>
          </a:graphicData>
        </a:graphic>
      </p:graphicFrame>
    </p:spTree>
    <p:extLst>
      <p:ext uri="{BB962C8B-B14F-4D97-AF65-F5344CB8AC3E}">
        <p14:creationId xmlns:p14="http://schemas.microsoft.com/office/powerpoint/2010/main" val="34945157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lang="en-US" altLang="ja-JP" dirty="0"/>
              <a:t>2</a:t>
            </a:r>
            <a:endParaRPr kumimoji="1" lang="ja-JP" altLang="en-US" dirty="0"/>
          </a:p>
        </p:txBody>
      </p:sp>
      <p:sp>
        <p:nvSpPr>
          <p:cNvPr id="4" name="コンテンツ プレースホルダー 2"/>
          <p:cNvSpPr>
            <a:spLocks noGrp="1"/>
          </p:cNvSpPr>
          <p:nvPr>
            <p:ph idx="1"/>
          </p:nvPr>
        </p:nvSpPr>
        <p:spPr>
          <a:xfrm>
            <a:off x="838200" y="1370560"/>
            <a:ext cx="10106202" cy="4762386"/>
          </a:xfrm>
        </p:spPr>
        <p:txBody>
          <a:bodyPr>
            <a:normAutofit/>
          </a:bodyPr>
          <a:lstStyle/>
          <a:p>
            <a:r>
              <a:rPr lang="ja-JP" altLang="en-US" sz="3200" dirty="0" smtClean="0"/>
              <a:t>実験概要</a:t>
            </a:r>
            <a:endParaRPr lang="en-US" altLang="ja-JP" sz="3200" dirty="0" smtClean="0"/>
          </a:p>
          <a:p>
            <a:endParaRPr lang="en-US" altLang="ja-JP" sz="100" dirty="0" smtClean="0"/>
          </a:p>
          <a:p>
            <a:pPr lvl="1"/>
            <a:r>
              <a:rPr lang="ja-JP" altLang="en-US" sz="2800" dirty="0" smtClean="0"/>
              <a:t>オンライン上でアンケートを実施</a:t>
            </a:r>
            <a:endParaRPr kumimoji="1" lang="en-US" altLang="ja-JP" sz="2800" dirty="0" smtClean="0"/>
          </a:p>
          <a:p>
            <a:pPr lvl="2"/>
            <a:r>
              <a:rPr kumimoji="1" lang="ja-JP" altLang="en-US" sz="2400" dirty="0" smtClean="0"/>
              <a:t>被験者に</a:t>
            </a:r>
            <a:r>
              <a:rPr kumimoji="1" lang="en-US" altLang="ja-JP" sz="2400" dirty="0" err="1" smtClean="0"/>
              <a:t>SuiteRec</a:t>
            </a:r>
            <a:r>
              <a:rPr kumimoji="1" lang="ja-JP" altLang="en-US" sz="2400" dirty="0" smtClean="0"/>
              <a:t>によって</a:t>
            </a:r>
            <a:r>
              <a:rPr kumimoji="1" lang="en-US" altLang="ja-JP" sz="2400" dirty="0" smtClean="0"/>
              <a:t>1</a:t>
            </a:r>
            <a:r>
              <a:rPr kumimoji="1" lang="ja-JP" altLang="en-US" sz="2400" dirty="0" smtClean="0"/>
              <a:t>位から</a:t>
            </a:r>
            <a:r>
              <a:rPr kumimoji="1" lang="en-US" altLang="ja-JP" sz="2400" dirty="0" smtClean="0"/>
              <a:t>10</a:t>
            </a:r>
            <a:r>
              <a:rPr kumimoji="1" lang="ja-JP" altLang="en-US" sz="2400" dirty="0" smtClean="0"/>
              <a:t>位まで順位付けられたテストコードを読んでもらい、推薦されたテストコードを参考にしたい</a:t>
            </a:r>
            <a:r>
              <a:rPr lang="ja-JP" altLang="en-US" sz="2400" dirty="0" smtClean="0"/>
              <a:t>かどうかを選択して</a:t>
            </a:r>
            <a:r>
              <a:rPr lang="ja-JP" altLang="en-US" sz="2400" dirty="0" smtClean="0"/>
              <a:t>もらう</a:t>
            </a:r>
            <a:r>
              <a:rPr lang="en-US" altLang="ja-JP" sz="2400" dirty="0" smtClean="0"/>
              <a:t/>
            </a:r>
            <a:br>
              <a:rPr lang="en-US" altLang="ja-JP" sz="2400" dirty="0" smtClean="0"/>
            </a:br>
            <a:endParaRPr kumimoji="1" lang="en-US" altLang="ja-JP" sz="2400" dirty="0" smtClean="0"/>
          </a:p>
          <a:p>
            <a:pPr lvl="1"/>
            <a:r>
              <a:rPr lang="ja-JP" altLang="en-US" sz="2800" dirty="0" smtClean="0"/>
              <a:t>評価方法</a:t>
            </a:r>
            <a:endParaRPr lang="en-US" altLang="ja-JP" sz="2800" dirty="0" smtClean="0"/>
          </a:p>
          <a:p>
            <a:pPr lvl="2"/>
            <a:r>
              <a:rPr lang="ja-JP" altLang="en-US" sz="2400" dirty="0" smtClean="0"/>
              <a:t>検索エンジンなどの評価で用いられる代表的な評価指標を利用</a:t>
            </a:r>
            <a:endParaRPr lang="en-US" altLang="ja-JP" sz="2400" dirty="0" smtClean="0"/>
          </a:p>
          <a:p>
            <a:pPr lvl="2"/>
            <a:r>
              <a:rPr lang="en-US" altLang="ja-JP" sz="2400" dirty="0" smtClean="0"/>
              <a:t>Mean Reciprocal Rank (MRR)</a:t>
            </a:r>
          </a:p>
          <a:p>
            <a:pPr lvl="2"/>
            <a:r>
              <a:rPr lang="en-US" altLang="ja-JP" sz="2400" dirty="0" smtClean="0"/>
              <a:t>Mean Average Precision (MAP)</a:t>
            </a:r>
          </a:p>
          <a:p>
            <a:pPr lvl="2"/>
            <a:r>
              <a:rPr lang="en-US" altLang="ja-JP" sz="2400" dirty="0" smtClean="0"/>
              <a:t>Mean </a:t>
            </a:r>
            <a:r>
              <a:rPr lang="en-US" altLang="ja-JP" sz="2400" dirty="0" err="1" smtClean="0"/>
              <a:t>Precision@N</a:t>
            </a:r>
            <a:endParaRPr lang="en-US" altLang="ja-JP" sz="2400" dirty="0" smtClean="0"/>
          </a:p>
        </p:txBody>
      </p:sp>
    </p:spTree>
    <p:extLst>
      <p:ext uri="{BB962C8B-B14F-4D97-AF65-F5344CB8AC3E}">
        <p14:creationId xmlns:p14="http://schemas.microsoft.com/office/powerpoint/2010/main" val="22519990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726771377"/>
              </p:ext>
            </p:extLst>
          </p:nvPr>
        </p:nvGraphicFramePr>
        <p:xfrm>
          <a:off x="3052977" y="1791547"/>
          <a:ext cx="5630754" cy="1828800"/>
        </p:xfrm>
        <a:graphic>
          <a:graphicData uri="http://schemas.openxmlformats.org/drawingml/2006/table">
            <a:tbl>
              <a:tblPr firstRow="1" bandRow="1">
                <a:tableStyleId>{5940675A-B579-460E-94D1-54222C63F5DA}</a:tableStyleId>
              </a:tblPr>
              <a:tblGrid>
                <a:gridCol w="1354088">
                  <a:extLst>
                    <a:ext uri="{9D8B030D-6E8A-4147-A177-3AD203B41FA5}">
                      <a16:colId xmlns:a16="http://schemas.microsoft.com/office/drawing/2014/main" val="1452716162"/>
                    </a:ext>
                  </a:extLst>
                </a:gridCol>
                <a:gridCol w="2095737">
                  <a:extLst>
                    <a:ext uri="{9D8B030D-6E8A-4147-A177-3AD203B41FA5}">
                      <a16:colId xmlns:a16="http://schemas.microsoft.com/office/drawing/2014/main" val="3193287573"/>
                    </a:ext>
                  </a:extLst>
                </a:gridCol>
                <a:gridCol w="2180929">
                  <a:extLst>
                    <a:ext uri="{9D8B030D-6E8A-4147-A177-3AD203B41FA5}">
                      <a16:colId xmlns:a16="http://schemas.microsoft.com/office/drawing/2014/main" val="3915128482"/>
                    </a:ext>
                  </a:extLst>
                </a:gridCol>
              </a:tblGrid>
              <a:tr h="370840">
                <a:tc>
                  <a:txBody>
                    <a:bodyPr/>
                    <a:lstStyle/>
                    <a:p>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MAP</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MRR</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84.1%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91.2%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94.1%</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3" name="タイトル 2"/>
          <p:cNvSpPr>
            <a:spLocks noGrp="1"/>
          </p:cNvSpPr>
          <p:nvPr>
            <p:ph type="title"/>
          </p:nvPr>
        </p:nvSpPr>
        <p:spPr/>
        <p:txBody>
          <a:bodyPr>
            <a:normAutofit fontScale="90000"/>
          </a:bodyPr>
          <a:lstStyle/>
          <a:p>
            <a:r>
              <a:rPr lang="en-US" altLang="ja-JP" b="1" dirty="0"/>
              <a:t>RQ5.</a:t>
            </a:r>
            <a:r>
              <a:rPr lang="en-US" altLang="ja-JP" dirty="0"/>
              <a:t> </a:t>
            </a:r>
            <a:r>
              <a:rPr lang="en-US" altLang="ja-JP" dirty="0" err="1"/>
              <a:t>SuiteRec</a:t>
            </a:r>
            <a:r>
              <a:rPr lang="ja-JP" altLang="en-US" dirty="0"/>
              <a:t>は、開発者が参考にしたいテスト</a:t>
            </a:r>
            <a:r>
              <a:rPr lang="en-US" altLang="ja-JP" dirty="0"/>
              <a:t/>
            </a:r>
            <a:br>
              <a:rPr lang="en-US" altLang="ja-JP" dirty="0"/>
            </a:br>
            <a:r>
              <a:rPr lang="ja-JP" altLang="en-US" dirty="0"/>
              <a:t>　　　コードを上位に推薦できるか？</a:t>
            </a:r>
            <a:endParaRPr kumimoji="1" lang="ja-JP" altLang="en-US" dirty="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3795927568"/>
              </p:ext>
            </p:extLst>
          </p:nvPr>
        </p:nvGraphicFramePr>
        <p:xfrm>
          <a:off x="1344629" y="4596829"/>
          <a:ext cx="9047447" cy="1828800"/>
        </p:xfrm>
        <a:graphic>
          <a:graphicData uri="http://schemas.openxmlformats.org/drawingml/2006/table">
            <a:tbl>
              <a:tblPr firstRow="1" bandRow="1">
                <a:tableStyleId>{5940675A-B579-460E-94D1-54222C63F5DA}</a:tableStyleId>
              </a:tblPr>
              <a:tblGrid>
                <a:gridCol w="2473287">
                  <a:extLst>
                    <a:ext uri="{9D8B030D-6E8A-4147-A177-3AD203B41FA5}">
                      <a16:colId xmlns:a16="http://schemas.microsoft.com/office/drawing/2014/main" val="1452716162"/>
                    </a:ext>
                  </a:extLst>
                </a:gridCol>
                <a:gridCol w="1643540">
                  <a:extLst>
                    <a:ext uri="{9D8B030D-6E8A-4147-A177-3AD203B41FA5}">
                      <a16:colId xmlns:a16="http://schemas.microsoft.com/office/drawing/2014/main" val="3193287573"/>
                    </a:ext>
                  </a:extLst>
                </a:gridCol>
                <a:gridCol w="1643540">
                  <a:extLst>
                    <a:ext uri="{9D8B030D-6E8A-4147-A177-3AD203B41FA5}">
                      <a16:colId xmlns:a16="http://schemas.microsoft.com/office/drawing/2014/main" val="3915128482"/>
                    </a:ext>
                  </a:extLst>
                </a:gridCol>
                <a:gridCol w="1643540">
                  <a:extLst>
                    <a:ext uri="{9D8B030D-6E8A-4147-A177-3AD203B41FA5}">
                      <a16:colId xmlns:a16="http://schemas.microsoft.com/office/drawing/2014/main" val="2353083821"/>
                    </a:ext>
                  </a:extLst>
                </a:gridCol>
                <a:gridCol w="1643540">
                  <a:extLst>
                    <a:ext uri="{9D8B030D-6E8A-4147-A177-3AD203B41FA5}">
                      <a16:colId xmlns:a16="http://schemas.microsoft.com/office/drawing/2014/main" val="151508714"/>
                    </a:ext>
                  </a:extLst>
                </a:gridCol>
              </a:tblGrid>
              <a:tr h="370840">
                <a:tc>
                  <a:txBody>
                    <a:bodyPr/>
                    <a:lstStyle/>
                    <a:p>
                      <a:r>
                        <a:rPr kumimoji="1" lang="en-US" altLang="ja-JP" sz="2400" dirty="0" smtClean="0">
                          <a:latin typeface="メイリオ" panose="020B0604030504040204" pitchFamily="50" charset="-128"/>
                          <a:ea typeface="メイリオ" panose="020B0604030504040204" pitchFamily="50" charset="-128"/>
                        </a:rPr>
                        <a:t>Precision-</a:t>
                      </a:r>
                      <a:r>
                        <a:rPr kumimoji="1" lang="en-US" altLang="ja-JP" sz="2400" dirty="0" err="1" smtClean="0">
                          <a:latin typeface="メイリオ" panose="020B0604030504040204" pitchFamily="50" charset="-128"/>
                          <a:ea typeface="メイリオ" panose="020B0604030504040204" pitchFamily="50" charset="-128"/>
                        </a:rPr>
                        <a:t>topN</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top1</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top2</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top5</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dirty="0" smtClean="0">
                          <a:latin typeface="メイリオ" panose="020B0604030504040204" pitchFamily="50" charset="-128"/>
                          <a:ea typeface="メイリオ" panose="020B0604030504040204" pitchFamily="50" charset="-128"/>
                        </a:rPr>
                        <a:t>top10</a:t>
                      </a:r>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73.3%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82.2%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45.3%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53.3%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86.7%</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89.3%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49.3%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6" name="テキスト ボックス 5"/>
          <p:cNvSpPr txBox="1"/>
          <p:nvPr/>
        </p:nvSpPr>
        <p:spPr>
          <a:xfrm>
            <a:off x="4332048" y="1425517"/>
            <a:ext cx="3072612" cy="400110"/>
          </a:xfrm>
          <a:prstGeom prst="rect">
            <a:avLst/>
          </a:prstGeom>
          <a:noFill/>
        </p:spPr>
        <p:txBody>
          <a:bodyPr wrap="square" rtlCol="0">
            <a:spAutoFit/>
          </a:bodyPr>
          <a:lstStyle/>
          <a:p>
            <a:pPr algn="ctr"/>
            <a:r>
              <a:rPr lang="en-US" altLang="ja-JP" sz="2000" dirty="0" smtClean="0">
                <a:latin typeface="メイリオ" panose="020B0604030504040204" pitchFamily="50" charset="-128"/>
                <a:ea typeface="メイリオ" panose="020B0604030504040204" pitchFamily="50" charset="-128"/>
              </a:rPr>
              <a:t>MAP</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MRR</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700740" y="4250378"/>
            <a:ext cx="2335223" cy="400110"/>
          </a:xfrm>
          <a:prstGeom prst="rect">
            <a:avLst/>
          </a:prstGeom>
          <a:noFill/>
        </p:spPr>
        <p:txBody>
          <a:bodyPr wrap="square" rtlCol="0">
            <a:spAutoFit/>
          </a:bodyPr>
          <a:lstStyle/>
          <a:p>
            <a:pPr algn="ctr"/>
            <a:r>
              <a:rPr lang="en-US" altLang="ja-JP" sz="2000" dirty="0" smtClean="0">
                <a:latin typeface="メイリオ" panose="020B0604030504040204" pitchFamily="50" charset="-128"/>
                <a:ea typeface="メイリオ" panose="020B0604030504040204" pitchFamily="50" charset="-128"/>
              </a:rPr>
              <a:t>MP@N</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21100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825625"/>
            <a:ext cx="10762673" cy="4351338"/>
          </a:xfrm>
        </p:spPr>
        <p:txBody>
          <a:bodyPr/>
          <a:lstStyle/>
          <a:p>
            <a:r>
              <a:rPr lang="en-US" altLang="ja-JP" dirty="0"/>
              <a:t>RQ1</a:t>
            </a:r>
            <a:r>
              <a:rPr lang="ja-JP" altLang="en-US" dirty="0"/>
              <a:t>から、単純な構造のプログラムのテストコードを作成する場合、</a:t>
            </a:r>
            <a:r>
              <a:rPr lang="en-US" altLang="ja-JP" b="1" dirty="0" err="1">
                <a:solidFill>
                  <a:srgbClr val="FF0000"/>
                </a:solidFill>
              </a:rPr>
              <a:t>SuiteRec</a:t>
            </a:r>
            <a:r>
              <a:rPr lang="ja-JP" altLang="en-US" b="1" dirty="0">
                <a:solidFill>
                  <a:srgbClr val="FF0000"/>
                </a:solidFill>
              </a:rPr>
              <a:t>の利用の有無でカバレッジに差が</a:t>
            </a:r>
            <a:r>
              <a:rPr lang="ja-JP" altLang="en-US" b="1" dirty="0" smtClean="0">
                <a:solidFill>
                  <a:srgbClr val="FF0000"/>
                </a:solidFill>
              </a:rPr>
              <a:t>ない</a:t>
            </a:r>
            <a:endParaRPr lang="en-US" altLang="ja-JP" b="1" dirty="0">
              <a:solidFill>
                <a:srgbClr val="FF0000"/>
              </a:solidFill>
            </a:endParaRPr>
          </a:p>
          <a:p>
            <a:endParaRPr kumimoji="1" lang="en-US" altLang="ja-JP" dirty="0" smtClean="0"/>
          </a:p>
          <a:p>
            <a:endParaRPr kumimoji="1" lang="en-US" altLang="ja-JP" dirty="0" smtClean="0"/>
          </a:p>
          <a:p>
            <a:r>
              <a:rPr lang="en-US" altLang="ja-JP" dirty="0"/>
              <a:t>RQ2</a:t>
            </a:r>
            <a:r>
              <a:rPr lang="ja-JP" altLang="en-US" dirty="0"/>
              <a:t>から、</a:t>
            </a:r>
            <a:r>
              <a:rPr lang="en-US" altLang="ja-JP" b="1" u="sng" dirty="0" err="1"/>
              <a:t>SuiteRec</a:t>
            </a:r>
            <a:r>
              <a:rPr lang="ja-JP" altLang="en-US" b="1" u="sng" dirty="0"/>
              <a:t>を</a:t>
            </a:r>
            <a:r>
              <a:rPr lang="ja-JP" altLang="en-US" b="1" u="sng" dirty="0" smtClean="0"/>
              <a:t>利用</a:t>
            </a:r>
            <a:r>
              <a:rPr lang="ja-JP" altLang="en-US" b="1" u="sng" dirty="0" smtClean="0"/>
              <a:t>しない方が、</a:t>
            </a:r>
            <a:r>
              <a:rPr lang="ja-JP" altLang="en-US" b="1" u="sng" dirty="0" smtClean="0"/>
              <a:t>開発</a:t>
            </a:r>
            <a:r>
              <a:rPr lang="ja-JP" altLang="en-US" b="1" u="sng" dirty="0"/>
              <a:t>時間を節約</a:t>
            </a:r>
            <a:r>
              <a:rPr lang="ja-JP" altLang="en-US" b="1" u="sng" dirty="0" smtClean="0"/>
              <a:t>できる</a:t>
            </a:r>
            <a:endParaRPr lang="en-US" altLang="ja-JP" b="1" u="sng" dirty="0" smtClean="0"/>
          </a:p>
          <a:p>
            <a:endParaRPr lang="en-US" altLang="ja-JP" dirty="0"/>
          </a:p>
          <a:p>
            <a:r>
              <a:rPr lang="ja-JP" altLang="en-US" b="1" dirty="0" smtClean="0"/>
              <a:t>複雑な構造のプログラムのテストコード</a:t>
            </a:r>
            <a:r>
              <a:rPr lang="ja-JP" altLang="en-US" dirty="0" smtClean="0"/>
              <a:t>を作成する場合、</a:t>
            </a:r>
            <a:r>
              <a:rPr lang="en-US" altLang="ja-JP" dirty="0" err="1" smtClean="0"/>
              <a:t>SuiteRec</a:t>
            </a:r>
            <a:r>
              <a:rPr lang="ja-JP" altLang="en-US" dirty="0" smtClean="0"/>
              <a:t>を使用するとカバレッジ</a:t>
            </a:r>
            <a:r>
              <a:rPr lang="en-US" altLang="ja-JP" dirty="0" smtClean="0"/>
              <a:t>(C1)</a:t>
            </a:r>
            <a:r>
              <a:rPr lang="ja-JP" altLang="en-US" dirty="0" smtClean="0"/>
              <a:t>を向上することができる</a:t>
            </a:r>
            <a:endParaRPr lang="en-US" altLang="ja-JP"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議論</a:t>
            </a:r>
            <a:endParaRPr kumimoji="1" lang="ja-JP" altLang="en-US" dirty="0"/>
          </a:p>
        </p:txBody>
      </p:sp>
      <p:sp>
        <p:nvSpPr>
          <p:cNvPr id="4" name="二等辺三角形 3"/>
          <p:cNvSpPr/>
          <p:nvPr/>
        </p:nvSpPr>
        <p:spPr>
          <a:xfrm rot="10800000">
            <a:off x="3733537" y="2982015"/>
            <a:ext cx="4724926" cy="368475"/>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755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4" name="コンテンツ プレースホルダー 2"/>
          <p:cNvSpPr>
            <a:spLocks noGrp="1"/>
          </p:cNvSpPr>
          <p:nvPr>
            <p:ph idx="1"/>
          </p:nvPr>
        </p:nvSpPr>
        <p:spPr>
          <a:xfrm>
            <a:off x="838200" y="1281618"/>
            <a:ext cx="10515600" cy="4351338"/>
          </a:xfrm>
        </p:spPr>
        <p:txBody>
          <a:bodyPr/>
          <a:lstStyle/>
          <a:p>
            <a:pPr>
              <a:buClr>
                <a:schemeClr val="tx2"/>
              </a:buClr>
            </a:pPr>
            <a:r>
              <a:rPr kumimoji="1" lang="ja-JP" altLang="en-US" dirty="0" smtClean="0"/>
              <a:t>類似コード間のテスト再利用</a:t>
            </a:r>
            <a:endParaRPr kumimoji="1" lang="en-US" altLang="ja-JP" dirty="0" smtClean="0"/>
          </a:p>
          <a:p>
            <a:pPr lvl="1">
              <a:buClr>
                <a:schemeClr val="tx2"/>
              </a:buClr>
            </a:pPr>
            <a:r>
              <a:rPr lang="en-US" altLang="ja-JP" dirty="0"/>
              <a:t>Zhang[1]</a:t>
            </a:r>
            <a:r>
              <a:rPr lang="ja-JP" altLang="en-US" dirty="0" smtClean="0"/>
              <a:t>らは、クローンペア間</a:t>
            </a:r>
            <a:r>
              <a:rPr lang="ja-JP" altLang="en-US" dirty="0"/>
              <a:t>でコードを移植を</a:t>
            </a:r>
            <a:r>
              <a:rPr lang="ja-JP" altLang="en-US" dirty="0" smtClean="0"/>
              <a:t>行い、移植前</a:t>
            </a:r>
            <a:r>
              <a:rPr lang="ja-JP" altLang="en-US" dirty="0"/>
              <a:t>と移植後のテスト結果を比較しその情報を基にテストを再利用するツール</a:t>
            </a:r>
            <a:r>
              <a:rPr lang="en-US" altLang="ja-JP" dirty="0"/>
              <a:t>Grafter</a:t>
            </a:r>
            <a:r>
              <a:rPr lang="ja-JP" altLang="en-US" dirty="0"/>
              <a:t>を提案</a:t>
            </a:r>
            <a:r>
              <a:rPr lang="ja-JP" altLang="en-US" dirty="0" smtClean="0"/>
              <a:t>した</a:t>
            </a:r>
            <a:endParaRPr lang="en-US" altLang="ja-JP" dirty="0" smtClean="0"/>
          </a:p>
          <a:p>
            <a:pPr lvl="1">
              <a:buClr>
                <a:schemeClr val="tx2"/>
              </a:buClr>
            </a:pPr>
            <a:endParaRPr lang="en-US" altLang="ja-JP" sz="1000" dirty="0" smtClean="0"/>
          </a:p>
          <a:p>
            <a:pPr lvl="1">
              <a:buClr>
                <a:schemeClr val="tx2"/>
              </a:buClr>
            </a:pPr>
            <a:r>
              <a:rPr lang="en-US" altLang="ja-JP" dirty="0" err="1"/>
              <a:t>Soha</a:t>
            </a:r>
            <a:r>
              <a:rPr lang="ja-JP" altLang="en-US" dirty="0" smtClean="0"/>
              <a:t>ら</a:t>
            </a:r>
            <a:r>
              <a:rPr lang="en-US" altLang="ja-JP" dirty="0" smtClean="0"/>
              <a:t>[2]</a:t>
            </a:r>
            <a:r>
              <a:rPr lang="ja-JP" altLang="en-US" dirty="0" smtClean="0"/>
              <a:t>は</a:t>
            </a:r>
            <a:r>
              <a:rPr lang="ja-JP" altLang="en-US" dirty="0"/>
              <a:t>、</a:t>
            </a:r>
            <a:r>
              <a:rPr lang="ja-JP" altLang="en-US" dirty="0" smtClean="0"/>
              <a:t>開発者が詳細な再利用計画を決めることで、コード片</a:t>
            </a:r>
            <a:r>
              <a:rPr lang="ja-JP" altLang="en-US" dirty="0"/>
              <a:t>を再利用</a:t>
            </a:r>
            <a:r>
              <a:rPr lang="ja-JP" altLang="en-US" dirty="0" smtClean="0"/>
              <a:t>する際に</a:t>
            </a:r>
            <a:r>
              <a:rPr lang="ja-JP" altLang="en-US" dirty="0"/>
              <a:t>、</a:t>
            </a:r>
            <a:r>
              <a:rPr lang="ja-JP" altLang="en-US" dirty="0" smtClean="0"/>
              <a:t>テストスイート</a:t>
            </a:r>
            <a:r>
              <a:rPr lang="ja-JP" altLang="en-US" dirty="0"/>
              <a:t>の関連部分を半自動で再利用および変換を行うツール</a:t>
            </a:r>
            <a:r>
              <a:rPr lang="en-US" altLang="ja-JP" dirty="0"/>
              <a:t>Skipper</a:t>
            </a:r>
            <a:r>
              <a:rPr lang="ja-JP" altLang="en-US" dirty="0"/>
              <a:t>を提案</a:t>
            </a:r>
            <a:r>
              <a:rPr lang="ja-JP" altLang="en-US" dirty="0" smtClean="0"/>
              <a:t>した</a:t>
            </a:r>
            <a:endParaRPr kumimoji="1" lang="en-US" altLang="ja-JP" dirty="0" smtClean="0"/>
          </a:p>
          <a:p>
            <a:pPr lvl="1"/>
            <a:endParaRPr kumimoji="1" lang="ja-JP" altLang="en-US" dirty="0"/>
          </a:p>
        </p:txBody>
      </p:sp>
      <p:sp>
        <p:nvSpPr>
          <p:cNvPr id="5" name="角丸四角形 4"/>
          <p:cNvSpPr/>
          <p:nvPr/>
        </p:nvSpPr>
        <p:spPr>
          <a:xfrm>
            <a:off x="1440089" y="4275992"/>
            <a:ext cx="9311822" cy="14318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err="1" smtClean="0">
                <a:latin typeface="メイリオ" panose="020B0604030504040204" pitchFamily="50" charset="-128"/>
                <a:ea typeface="メイリオ" panose="020B0604030504040204" pitchFamily="50" charset="-128"/>
              </a:rPr>
              <a:t>SuiteRec</a:t>
            </a:r>
            <a:r>
              <a:rPr lang="ja-JP" altLang="en-US" sz="2400" dirty="0" smtClean="0">
                <a:latin typeface="メイリオ" panose="020B0604030504040204" pitchFamily="50" charset="-128"/>
                <a:ea typeface="メイリオ" panose="020B0604030504040204" pitchFamily="50" charset="-128"/>
              </a:rPr>
              <a:t>は，既存ツールと</a:t>
            </a:r>
            <a:r>
              <a:rPr lang="en-US" altLang="ja-JP" sz="2400" dirty="0" smtClean="0">
                <a:latin typeface="メイリオ" panose="020B0604030504040204" pitchFamily="50" charset="-128"/>
                <a:ea typeface="メイリオ" panose="020B0604030504040204" pitchFamily="50" charset="-128"/>
              </a:rPr>
              <a:t>2</a:t>
            </a:r>
            <a:r>
              <a:rPr lang="ja-JP" altLang="en-US" sz="2400" dirty="0" err="1" smtClean="0">
                <a:latin typeface="メイリオ" panose="020B0604030504040204" pitchFamily="50" charset="-128"/>
                <a:ea typeface="メイリオ" panose="020B0604030504040204" pitchFamily="50" charset="-128"/>
              </a:rPr>
              <a:t>つの</a:t>
            </a:r>
            <a:r>
              <a:rPr lang="ja-JP" altLang="en-US" sz="2400" dirty="0" smtClean="0">
                <a:latin typeface="メイリオ" panose="020B0604030504040204" pitchFamily="50" charset="-128"/>
                <a:ea typeface="メイリオ" panose="020B0604030504040204" pitchFamily="50" charset="-128"/>
              </a:rPr>
              <a:t>視点で異なる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OSS</a:t>
            </a:r>
            <a:r>
              <a:rPr lang="ja-JP" altLang="en-US" sz="2400" dirty="0" smtClean="0">
                <a:latin typeface="メイリオ" panose="020B0604030504040204" pitchFamily="50" charset="-128"/>
                <a:ea typeface="メイリオ" panose="020B0604030504040204" pitchFamily="50" charset="-128"/>
              </a:rPr>
              <a:t>上からテストコードを検出することができる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クローンペア間のテスト再利用計画は開発者に委ねていること</a:t>
            </a:r>
            <a:endParaRPr lang="ja-JP" altLang="en-US" sz="2400" dirty="0">
              <a:latin typeface="メイリオ" panose="020B0604030504040204" pitchFamily="50" charset="-128"/>
              <a:ea typeface="メイリオ" panose="020B0604030504040204" pitchFamily="50" charset="-128"/>
            </a:endParaRPr>
          </a:p>
        </p:txBody>
      </p:sp>
      <p:sp>
        <p:nvSpPr>
          <p:cNvPr id="7" name="Rectangle 4"/>
          <p:cNvSpPr>
            <a:spLocks noChangeArrowheads="1"/>
          </p:cNvSpPr>
          <p:nvPr/>
        </p:nvSpPr>
        <p:spPr bwMode="auto">
          <a:xfrm>
            <a:off x="221598" y="6069745"/>
            <a:ext cx="10939585"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[8] T</a:t>
            </a:r>
            <a:r>
              <a:rPr lang="en-US" altLang="ja-JP" sz="1200" dirty="0">
                <a:solidFill>
                  <a:schemeClr val="tx2"/>
                </a:solidFill>
              </a:rPr>
              <a:t>. Zhang and M. Kim. Automated transplantation and diﬀerential testing for clones. Proc. of </a:t>
            </a:r>
            <a:r>
              <a:rPr lang="en-US" altLang="ja-JP" sz="1200" dirty="0" smtClean="0">
                <a:solidFill>
                  <a:schemeClr val="tx2"/>
                </a:solidFill>
              </a:rPr>
              <a:t>ICSE, </a:t>
            </a:r>
            <a:r>
              <a:rPr lang="en-US" altLang="ja-JP" sz="1200" dirty="0">
                <a:solidFill>
                  <a:schemeClr val="tx2"/>
                </a:solidFill>
              </a:rPr>
              <a:t>pages 665–676, 2017</a:t>
            </a:r>
            <a:r>
              <a:rPr lang="en-US" altLang="ja-JP" sz="1200" dirty="0" smtClean="0">
                <a:solidFill>
                  <a:schemeClr val="tx2"/>
                </a:solidFill>
              </a:rPr>
              <a:t>.</a:t>
            </a:r>
          </a:p>
          <a:p>
            <a:pPr>
              <a:defRPr/>
            </a:pPr>
            <a:r>
              <a:rPr lang="en-US" altLang="ja-JP" sz="1200" dirty="0" smtClean="0">
                <a:solidFill>
                  <a:schemeClr val="tx2"/>
                </a:solidFill>
              </a:rPr>
              <a:t>[9] </a:t>
            </a:r>
            <a:r>
              <a:rPr lang="en-US" altLang="ja-JP" sz="1200" dirty="0">
                <a:solidFill>
                  <a:schemeClr val="tx2"/>
                </a:solidFill>
              </a:rPr>
              <a:t>S. </a:t>
            </a:r>
            <a:r>
              <a:rPr lang="en-US" altLang="ja-JP" sz="1200" dirty="0" err="1">
                <a:solidFill>
                  <a:schemeClr val="tx2"/>
                </a:solidFill>
              </a:rPr>
              <a:t>Makady</a:t>
            </a:r>
            <a:r>
              <a:rPr lang="en-US" altLang="ja-JP" sz="1200" dirty="0">
                <a:solidFill>
                  <a:schemeClr val="tx2"/>
                </a:solidFill>
              </a:rPr>
              <a:t> and R. Walker. Validating pragmatic reuse tasks by leveraging existing test suites. Software: Practice and Experience, 43:1039–1070, 2013</a:t>
            </a:r>
            <a:r>
              <a:rPr lang="en-US" altLang="ja-JP" sz="1200" dirty="0" smtClean="0">
                <a:solidFill>
                  <a:schemeClr val="tx2"/>
                </a:solidFill>
              </a:rPr>
              <a:t>.</a:t>
            </a:r>
            <a:endParaRPr lang="en-US" altLang="ja-JP" sz="1200" dirty="0">
              <a:solidFill>
                <a:schemeClr val="tx2"/>
              </a:solidFill>
            </a:endParaRPr>
          </a:p>
        </p:txBody>
      </p:sp>
    </p:spTree>
    <p:extLst>
      <p:ext uri="{BB962C8B-B14F-4D97-AF65-F5344CB8AC3E}">
        <p14:creationId xmlns:p14="http://schemas.microsoft.com/office/powerpoint/2010/main" val="1371113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4245626" cy="729386"/>
          </a:xfrm>
        </p:spPr>
        <p:txBody>
          <a:bodyPr>
            <a:normAutofit fontScale="90000"/>
          </a:bodyPr>
          <a:lstStyle/>
          <a:p>
            <a:r>
              <a:rPr lang="ja-JP" altLang="en-US" dirty="0" smtClean="0"/>
              <a:t>実験タスクの詳細概要</a:t>
            </a:r>
            <a:endParaRPr kumimoji="1" lang="ja-JP" altLang="en-US"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872673716"/>
              </p:ext>
            </p:extLst>
          </p:nvPr>
        </p:nvGraphicFramePr>
        <p:xfrm>
          <a:off x="1266227" y="1923011"/>
          <a:ext cx="9157619" cy="3756638"/>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652515">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1205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474556">
                <a:tc>
                  <a:txBody>
                    <a:bodyPr/>
                    <a:lstStyle/>
                    <a:p>
                      <a:pPr algn="l"/>
                      <a:r>
                        <a:rPr kumimoji="1" lang="en-US" altLang="ja-JP" dirty="0" smtClean="0">
                          <a:latin typeface="メイリオ" panose="020B0604030504040204" pitchFamily="50" charset="-128"/>
                          <a:ea typeface="メイリオ" panose="020B0604030504040204" pitchFamily="50" charset="-128"/>
                        </a:rPr>
                        <a:t>LOC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17</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1" dirty="0" smtClean="0">
                          <a:latin typeface="メイリオ" panose="020B0604030504040204" pitchFamily="50" charset="-128"/>
                          <a:ea typeface="メイリオ" panose="020B0604030504040204" pitchFamily="50" charset="-128"/>
                        </a:rPr>
                        <a:t>30</a:t>
                      </a:r>
                      <a:endParaRPr lang="ja-JP" altLang="en-US" b="1"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18</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条件分岐の数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a:latin typeface="メイリオ" panose="020B0604030504040204" pitchFamily="50" charset="-128"/>
                          <a:ea typeface="メイリオ" panose="020B0604030504040204" pitchFamily="50" charset="-128"/>
                        </a:rPr>
                        <a:t>24</a:t>
                      </a:r>
                      <a:endParaRPr kumimoji="1" lang="ja-JP" altLang="en-US" sz="180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841038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変数の数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608512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引数の数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90185887"/>
                  </a:ext>
                </a:extLst>
              </a:tr>
            </a:tbl>
          </a:graphicData>
        </a:graphic>
      </p:graphicFrame>
    </p:spTree>
    <p:extLst>
      <p:ext uri="{BB962C8B-B14F-4D97-AF65-F5344CB8AC3E}">
        <p14:creationId xmlns:p14="http://schemas.microsoft.com/office/powerpoint/2010/main" val="33162578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1</a:t>
            </a:r>
            <a:endParaRPr kumimoji="1" lang="ja-JP" altLang="en-US" dirty="0"/>
          </a:p>
        </p:txBody>
      </p:sp>
      <p:sp>
        <p:nvSpPr>
          <p:cNvPr id="4" name="正方形/長方形 3">
            <a:extLst>
              <a:ext uri="{FF2B5EF4-FFF2-40B4-BE49-F238E27FC236}">
                <a16:creationId xmlns:a16="http://schemas.microsoft.com/office/drawing/2014/main" id="{E315E0BC-A0B2-9B4A-AB6A-3E953FE0CAC5}"/>
              </a:ext>
            </a:extLst>
          </p:cNvPr>
          <p:cNvSpPr/>
          <p:nvPr/>
        </p:nvSpPr>
        <p:spPr>
          <a:xfrm>
            <a:off x="838200" y="1600637"/>
            <a:ext cx="6014484" cy="4801314"/>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00FF"/>
                </a:solidFill>
                <a:latin typeface="Consolas" panose="020B0609020204030204" pitchFamily="49" charset="0"/>
                <a:cs typeface="Consolas" panose="020B0609020204030204" pitchFamily="49" charset="0"/>
              </a:rPr>
              <a:t>class</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Experiment01</a:t>
            </a:r>
            <a:r>
              <a:rPr lang="en" altLang="ja-JP" dirty="0">
                <a:solidFill>
                  <a:srgbClr val="000000"/>
                </a:solidFill>
                <a:latin typeface="Consolas" panose="020B0609020204030204" pitchFamily="49" charset="0"/>
                <a:cs typeface="Consolas" panose="020B0609020204030204" pitchFamily="49" charset="0"/>
              </a:rPr>
              <a:t> {</a:t>
            </a:r>
          </a:p>
          <a:p>
            <a:endParaRPr lang="en" altLang="ja-JP" dirty="0">
              <a:solidFill>
                <a:srgbClr val="0000FF"/>
              </a:solidFill>
              <a:latin typeface="Consolas" panose="020B0609020204030204" pitchFamily="49" charset="0"/>
              <a:cs typeface="Consolas" panose="020B0609020204030204" pitchFamily="49" charset="0"/>
            </a:endParaRPr>
          </a:p>
          <a:p>
            <a:r>
              <a:rPr lang="en" altLang="ja-JP" dirty="0">
                <a:solidFill>
                  <a:srgbClr val="0000FF"/>
                </a:solidFill>
                <a:latin typeface="Consolas" panose="020B0609020204030204" pitchFamily="49" charset="0"/>
                <a:cs typeface="Consolas" panose="020B0609020204030204" pitchFamily="49" charset="0"/>
              </a:rPr>
              <a:t>    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String</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fizzBuzz</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number</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&lt;=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"Not Natural Number"</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15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a:t>
            </a:r>
            <a:r>
              <a:rPr lang="en" altLang="ja-JP" dirty="0" err="1">
                <a:solidFill>
                  <a:srgbClr val="A31515"/>
                </a:solidFill>
                <a:latin typeface="Consolas" panose="020B0609020204030204" pitchFamily="49" charset="0"/>
                <a:cs typeface="Consolas" panose="020B0609020204030204" pitchFamily="49" charset="0"/>
              </a:rPr>
              <a:t>fizzbuzz</a:t>
            </a:r>
            <a:r>
              <a:rPr lang="en" altLang="ja-JP" dirty="0">
                <a:solidFill>
                  <a:srgbClr val="A31515"/>
                </a:solidFill>
                <a:latin typeface="Consolas" panose="020B0609020204030204" pitchFamily="49" charset="0"/>
                <a:cs typeface="Consolas" panose="020B0609020204030204" pitchFamily="49" charset="0"/>
              </a:rPr>
              <a:t>"</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3</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"fizz"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"buzz"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Integer</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toString</a:t>
            </a:r>
            <a:r>
              <a:rPr lang="en" altLang="ja-JP" dirty="0">
                <a:solidFill>
                  <a:srgbClr val="000000"/>
                </a:solidFill>
                <a:latin typeface="Consolas" panose="020B0609020204030204" pitchFamily="49" charset="0"/>
                <a:cs typeface="Consolas" panose="020B0609020204030204" pitchFamily="49" charset="0"/>
              </a:rPr>
              <a:t>(number);</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graphicFrame>
        <p:nvGraphicFramePr>
          <p:cNvPr id="5" name="表 4"/>
          <p:cNvGraphicFramePr>
            <a:graphicFrameLocks noGrp="1"/>
          </p:cNvGraphicFramePr>
          <p:nvPr>
            <p:extLst>
              <p:ext uri="{D42A27DB-BD31-4B8C-83A1-F6EECF244321}">
                <p14:modId xmlns:p14="http://schemas.microsoft.com/office/powerpoint/2010/main" val="224379539"/>
              </p:ext>
            </p:extLst>
          </p:nvPr>
        </p:nvGraphicFramePr>
        <p:xfrm>
          <a:off x="7261003" y="1600637"/>
          <a:ext cx="3997547" cy="2286000"/>
        </p:xfrm>
        <a:graphic>
          <a:graphicData uri="http://schemas.openxmlformats.org/drawingml/2006/table">
            <a:tbl>
              <a:tblPr firstRow="1" bandRow="1">
                <a:tableStyleId>{3B4B98B0-60AC-42C2-AFA5-B58CD77FA1E5}</a:tableStyleId>
              </a:tblPr>
              <a:tblGrid>
                <a:gridCol w="2137340">
                  <a:extLst>
                    <a:ext uri="{9D8B030D-6E8A-4147-A177-3AD203B41FA5}">
                      <a16:colId xmlns:a16="http://schemas.microsoft.com/office/drawing/2014/main" val="4129056163"/>
                    </a:ext>
                  </a:extLst>
                </a:gridCol>
                <a:gridCol w="1860207">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17</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8</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291123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2</a:t>
            </a:r>
            <a:endParaRPr kumimoji="1" lang="ja-JP" altLang="en-US" dirty="0"/>
          </a:p>
        </p:txBody>
      </p:sp>
      <p:sp>
        <p:nvSpPr>
          <p:cNvPr id="4" name="正方形/長方形 3">
            <a:extLst>
              <a:ext uri="{FF2B5EF4-FFF2-40B4-BE49-F238E27FC236}">
                <a16:creationId xmlns:a16="http://schemas.microsoft.com/office/drawing/2014/main" id="{8741FC9B-BDE2-0149-BD67-A3532D36102A}"/>
              </a:ext>
            </a:extLst>
          </p:cNvPr>
          <p:cNvSpPr/>
          <p:nvPr/>
        </p:nvSpPr>
        <p:spPr>
          <a:xfrm>
            <a:off x="853091" y="1119086"/>
            <a:ext cx="5850738" cy="5632311"/>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Consolas" panose="020B0609020204030204" pitchFamily="49" charset="0"/>
                <a:cs typeface="Consolas" panose="020B0609020204030204" pitchFamily="49" charset="0"/>
              </a:rPr>
              <a:t>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00FF"/>
                </a:solidFill>
                <a:latin typeface="Consolas" panose="020B0609020204030204" pitchFamily="49" charset="0"/>
                <a:cs typeface="Consolas" panose="020B0609020204030204" pitchFamily="49" charset="0"/>
              </a:rPr>
              <a:t>class</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Experiment02</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p>
          <a:p>
            <a:endParaRPr lang="ja-JP" altLang="en-US"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FF"/>
                </a:solidFill>
                <a:latin typeface="Consolas" panose="020B0609020204030204" pitchFamily="49" charset="0"/>
                <a:cs typeface="Consolas" panose="020B0609020204030204" pitchFamily="49" charset="0"/>
              </a:rPr>
              <a:t>    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795E26"/>
                </a:solidFill>
                <a:latin typeface="Consolas" panose="020B0609020204030204" pitchFamily="49" charset="0"/>
                <a:cs typeface="Consolas" panose="020B0609020204030204" pitchFamily="49" charset="0"/>
              </a:rPr>
              <a:t>calcMediumMinMax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String</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select</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a</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b</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c</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"Medium"</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b)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(b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(b &lt; c){</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9885A"/>
                </a:solidFill>
                <a:latin typeface="Consolas" panose="020B0609020204030204" pitchFamily="49" charset="0"/>
                <a:cs typeface="Consolas" panose="020B0609020204030204" pitchFamily="49" charset="0"/>
              </a:rPr>
              <a:t>1</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a:t>
            </a:r>
          </a:p>
        </p:txBody>
      </p:sp>
      <p:graphicFrame>
        <p:nvGraphicFramePr>
          <p:cNvPr id="5" name="表 4"/>
          <p:cNvGraphicFramePr>
            <a:graphicFrameLocks noGrp="1"/>
          </p:cNvGraphicFramePr>
          <p:nvPr>
            <p:extLst>
              <p:ext uri="{D42A27DB-BD31-4B8C-83A1-F6EECF244321}">
                <p14:modId xmlns:p14="http://schemas.microsoft.com/office/powerpoint/2010/main" val="888643342"/>
              </p:ext>
            </p:extLst>
          </p:nvPr>
        </p:nvGraphicFramePr>
        <p:xfrm>
          <a:off x="7239961" y="1433411"/>
          <a:ext cx="3913814" cy="2286000"/>
        </p:xfrm>
        <a:graphic>
          <a:graphicData uri="http://schemas.openxmlformats.org/drawingml/2006/table">
            <a:tbl>
              <a:tblPr firstRow="1" bandRow="1">
                <a:tableStyleId>{3B4B98B0-60AC-42C2-AFA5-B58CD77FA1E5}</a:tableStyleId>
              </a:tblPr>
              <a:tblGrid>
                <a:gridCol w="2092571">
                  <a:extLst>
                    <a:ext uri="{9D8B030D-6E8A-4147-A177-3AD203B41FA5}">
                      <a16:colId xmlns:a16="http://schemas.microsoft.com/office/drawing/2014/main" val="4129056163"/>
                    </a:ext>
                  </a:extLst>
                </a:gridCol>
                <a:gridCol w="1821243">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30</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16</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654615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a:t>3</a:t>
            </a:r>
            <a:endParaRPr kumimoji="1" lang="ja-JP" altLang="en-US" dirty="0"/>
          </a:p>
        </p:txBody>
      </p:sp>
      <p:sp>
        <p:nvSpPr>
          <p:cNvPr id="5" name="正方形/長方形 4">
            <a:extLst>
              <a:ext uri="{FF2B5EF4-FFF2-40B4-BE49-F238E27FC236}">
                <a16:creationId xmlns:a16="http://schemas.microsoft.com/office/drawing/2014/main" id="{258E1665-D111-4643-8307-94A83300E24F}"/>
              </a:ext>
            </a:extLst>
          </p:cNvPr>
          <p:cNvSpPr/>
          <p:nvPr/>
        </p:nvSpPr>
        <p:spPr>
          <a:xfrm>
            <a:off x="469490" y="2037774"/>
            <a:ext cx="7750585" cy="3416320"/>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class</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Experiment03</a:t>
            </a:r>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r>
            <a:br>
              <a:rPr lang="en" altLang="ja-JP" sz="1200" dirty="0">
                <a:solidFill>
                  <a:srgbClr val="000000"/>
                </a:solidFill>
                <a:latin typeface="Menlo" panose="020B0609030804020204" pitchFamily="49" charset="0"/>
              </a:rPr>
            </a:b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String</a:t>
            </a:r>
            <a:r>
              <a:rPr lang="en" altLang="ja-JP" sz="1200" dirty="0">
                <a:solidFill>
                  <a:srgbClr val="000000"/>
                </a:solidFill>
                <a:latin typeface="Menlo" panose="020B0609030804020204" pitchFamily="49" charset="0"/>
              </a:rPr>
              <a:t> </a:t>
            </a:r>
            <a:r>
              <a:rPr lang="en" altLang="ja-JP" sz="1200" dirty="0" err="1">
                <a:solidFill>
                  <a:srgbClr val="795E26"/>
                </a:solidFill>
                <a:latin typeface="Menlo" panose="020B0609030804020204" pitchFamily="49" charset="0"/>
              </a:rPr>
              <a:t>returnResult</a:t>
            </a:r>
            <a:r>
              <a:rPr lang="en" altLang="ja-JP" sz="1200" dirty="0">
                <a:solidFill>
                  <a:srgbClr val="000000"/>
                </a:solidFill>
                <a:latin typeface="Menlo" panose="020B0609030804020204" pitchFamily="49" charset="0"/>
              </a:rPr>
              <a:t>(</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score1</a:t>
            </a:r>
            <a:r>
              <a:rPr lang="en" altLang="ja-JP" sz="1200" dirty="0">
                <a:solidFill>
                  <a:srgbClr val="000000"/>
                </a:solidFill>
                <a:latin typeface="Menlo" panose="020B0609030804020204" pitchFamily="49" charset="0"/>
              </a:rPr>
              <a:t>, </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score2</a:t>
            </a:r>
            <a:r>
              <a:rPr lang="en" altLang="ja-JP" sz="1200" dirty="0">
                <a:solidFill>
                  <a:srgbClr val="000000"/>
                </a:solidFill>
                <a:latin typeface="Menlo" panose="020B0609030804020204" pitchFamily="49" charset="0"/>
              </a:rPr>
              <a:t>){</a:t>
            </a:r>
          </a:p>
          <a:p>
            <a:r>
              <a:rPr lang="en" altLang="ja-JP" sz="1200" dirty="0">
                <a:solidFill>
                  <a:srgbClr val="AF00DB"/>
                </a:solidFill>
                <a:latin typeface="Menlo" panose="020B0609030804020204" pitchFamily="49" charset="0"/>
              </a:rPr>
              <a:t>        if</a:t>
            </a:r>
            <a:r>
              <a:rPr lang="en" altLang="ja-JP" sz="1200" dirty="0">
                <a:solidFill>
                  <a:srgbClr val="000000"/>
                </a:solidFill>
                <a:latin typeface="Menlo" panose="020B0609030804020204" pitchFamily="49" charset="0"/>
              </a:rPr>
              <a:t>(( score1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 ( score1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"Invalid Input"</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 </a:t>
            </a:r>
            <a:r>
              <a:rPr lang="en" altLang="ja-JP" sz="1200" dirty="0" smtClean="0">
                <a:solidFill>
                  <a:srgbClr val="09885A"/>
                </a:solidFill>
                <a:latin typeface="Menlo" panose="020B0609030804020204" pitchFamily="49" charset="0"/>
              </a:rPr>
              <a:t>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&gt;= </a:t>
            </a:r>
            <a:r>
              <a:rPr lang="en" altLang="ja-JP" sz="1200" dirty="0">
                <a:solidFill>
                  <a:srgbClr val="09885A"/>
                </a:solidFill>
                <a:latin typeface="Menlo" panose="020B0609030804020204" pitchFamily="49" charset="0"/>
              </a:rPr>
              <a:t>60</a:t>
            </a:r>
            <a:r>
              <a:rPr lang="en" altLang="ja-JP" sz="1200" dirty="0">
                <a:solidFill>
                  <a:srgbClr val="000000"/>
                </a:solidFill>
                <a:latin typeface="Menlo" panose="020B0609030804020204" pitchFamily="49" charset="0"/>
              </a:rPr>
              <a:t> &amp;&amp; score2 &gt;= </a:t>
            </a:r>
            <a:r>
              <a:rPr lang="en" altLang="ja-JP" sz="1200" dirty="0" smtClean="0">
                <a:solidFill>
                  <a:srgbClr val="09885A"/>
                </a:solidFill>
                <a:latin typeface="Menlo" panose="020B0609030804020204" pitchFamily="49" charset="0"/>
              </a:rPr>
              <a:t>60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smtClean="0">
                <a:solidFill>
                  <a:srgbClr val="09885A"/>
                </a:solidFill>
                <a:latin typeface="Menlo" panose="020B0609030804020204" pitchFamily="49" charset="0"/>
              </a:rPr>
              <a:t>130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&amp;&amp; ( score1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000000"/>
                </a:solidFill>
                <a:latin typeface="Menlo" panose="020B0609030804020204" pitchFamily="49" charset="0"/>
              </a:rPr>
              <a:t>}</a:t>
            </a:r>
            <a:endParaRPr lang="en" altLang="ja-JP" sz="1200" b="0" dirty="0">
              <a:solidFill>
                <a:srgbClr val="000000"/>
              </a:solidFill>
              <a:effectLst/>
              <a:latin typeface="Menlo" panose="020B0609030804020204" pitchFamily="49" charset="0"/>
            </a:endParaRPr>
          </a:p>
        </p:txBody>
      </p:sp>
      <p:graphicFrame>
        <p:nvGraphicFramePr>
          <p:cNvPr id="6" name="表 5"/>
          <p:cNvGraphicFramePr>
            <a:graphicFrameLocks noGrp="1"/>
          </p:cNvGraphicFramePr>
          <p:nvPr>
            <p:extLst>
              <p:ext uri="{D42A27DB-BD31-4B8C-83A1-F6EECF244321}">
                <p14:modId xmlns:p14="http://schemas.microsoft.com/office/powerpoint/2010/main" val="1076363019"/>
              </p:ext>
            </p:extLst>
          </p:nvPr>
        </p:nvGraphicFramePr>
        <p:xfrm>
          <a:off x="8411536" y="2037774"/>
          <a:ext cx="3050363" cy="1854200"/>
        </p:xfrm>
        <a:graphic>
          <a:graphicData uri="http://schemas.openxmlformats.org/drawingml/2006/table">
            <a:tbl>
              <a:tblPr firstRow="1" bandRow="1">
                <a:tableStyleId>{3B4B98B0-60AC-42C2-AFA5-B58CD77FA1E5}</a:tableStyleId>
              </a:tblPr>
              <a:tblGrid>
                <a:gridCol w="1630916">
                  <a:extLst>
                    <a:ext uri="{9D8B030D-6E8A-4147-A177-3AD203B41FA5}">
                      <a16:colId xmlns:a16="http://schemas.microsoft.com/office/drawing/2014/main" val="4129056163"/>
                    </a:ext>
                  </a:extLst>
                </a:gridCol>
                <a:gridCol w="1419447">
                  <a:extLst>
                    <a:ext uri="{9D8B030D-6E8A-4147-A177-3AD203B41FA5}">
                      <a16:colId xmlns:a16="http://schemas.microsoft.com/office/drawing/2014/main" val="4074889314"/>
                    </a:ext>
                  </a:extLst>
                </a:gridCol>
              </a:tblGrid>
              <a:tr h="370840">
                <a:tc>
                  <a:txBody>
                    <a:bodyPr/>
                    <a:lstStyle/>
                    <a:p>
                      <a:r>
                        <a:rPr kumimoji="1" lang="ja-JP" altLang="en-US" b="0" dirty="0" smtClean="0">
                          <a:latin typeface="メイリオ" panose="020B0604030504040204" pitchFamily="50" charset="-128"/>
                          <a:ea typeface="メイリオ" panose="020B0604030504040204" pitchFamily="50" charset="-128"/>
                        </a:rPr>
                        <a:t>言語</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en-US" altLang="ja-JP" b="0" dirty="0" smtClean="0">
                          <a:latin typeface="メイリオ" panose="020B0604030504040204" pitchFamily="50" charset="-128"/>
                          <a:ea typeface="メイリオ" panose="020B0604030504040204" pitchFamily="50" charset="-128"/>
                        </a:rPr>
                        <a:t>Java</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b="0" dirty="0" smtClean="0">
                          <a:latin typeface="メイリオ" panose="020B0604030504040204" pitchFamily="50" charset="-128"/>
                          <a:ea typeface="メイリオ" panose="020B0604030504040204" pitchFamily="50" charset="-128"/>
                        </a:rPr>
                        <a:t>LOC</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18</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条件分岐の数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24</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変数の数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引数の数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2640780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テストコードの保守に悪影響を与える</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3765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テストスメルの数が少なく品質の高いテストコード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4036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775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966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651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5036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615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689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243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207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982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905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861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753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169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954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411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2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SuiteRec</a:t>
            </a:r>
            <a:r>
              <a:rPr lang="ja-JP" altLang="en-US" dirty="0" smtClean="0">
                <a:solidFill>
                  <a:schemeClr val="bg1"/>
                </a:solidFill>
              </a:rPr>
              <a:t>の</a:t>
            </a:r>
            <a:r>
              <a:rPr lang="ja-JP" altLang="en-US" dirty="0">
                <a:solidFill>
                  <a:schemeClr val="bg1"/>
                </a:solidFill>
              </a:rPr>
              <a:t>概要</a:t>
            </a:r>
            <a:endParaRPr kumimoji="1" lang="ja-JP" altLang="en-US" dirty="0">
              <a:solidFill>
                <a:schemeClr val="bg1"/>
              </a:solidFill>
            </a:endParaRPr>
          </a:p>
        </p:txBody>
      </p:sp>
      <p:pic>
        <p:nvPicPr>
          <p:cNvPr id="3" name="図 2"/>
          <p:cNvPicPr>
            <a:picLocks noChangeAspect="1"/>
          </p:cNvPicPr>
          <p:nvPr/>
        </p:nvPicPr>
        <p:blipFill>
          <a:blip r:embed="rId3"/>
          <a:stretch>
            <a:fillRect/>
          </a:stretch>
        </p:blipFill>
        <p:spPr>
          <a:xfrm>
            <a:off x="391720" y="1195295"/>
            <a:ext cx="11064862" cy="5593593"/>
          </a:xfrm>
          <a:prstGeom prst="rect">
            <a:avLst/>
          </a:prstGeom>
        </p:spPr>
      </p:pic>
    </p:spTree>
    <p:extLst>
      <p:ext uri="{BB962C8B-B14F-4D97-AF65-F5344CB8AC3E}">
        <p14:creationId xmlns:p14="http://schemas.microsoft.com/office/powerpoint/2010/main" val="2588592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Step1:</a:t>
            </a:r>
            <a:r>
              <a:rPr lang="en-US" altLang="ja-JP" dirty="0">
                <a:solidFill>
                  <a:schemeClr val="bg1"/>
                </a:solidFill>
              </a:rPr>
              <a:t> </a:t>
            </a:r>
            <a:r>
              <a:rPr lang="ja-JP" altLang="en-US" dirty="0">
                <a:solidFill>
                  <a:schemeClr val="bg1"/>
                </a:solidFill>
              </a:rPr>
              <a:t>類似コード片の検出</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342214"/>
            <a:ext cx="10515600" cy="1712778"/>
          </a:xfrm>
        </p:spPr>
        <p:txBody>
          <a:bodyPr>
            <a:normAutofit/>
          </a:bodyPr>
          <a:lstStyle/>
          <a:p>
            <a:r>
              <a:rPr lang="ja-JP" altLang="en-US" dirty="0" smtClean="0"/>
              <a:t>類似コード検出ツール</a:t>
            </a:r>
            <a:r>
              <a:rPr lang="en-US" altLang="ja-JP" dirty="0" smtClean="0"/>
              <a:t>: NiCad[3]</a:t>
            </a:r>
          </a:p>
          <a:p>
            <a:pPr lvl="1"/>
            <a:r>
              <a:rPr lang="ja-JP" altLang="en-US" dirty="0"/>
              <a:t>ソースコードのレイアウトを変換</a:t>
            </a:r>
            <a:r>
              <a:rPr lang="ja-JP" altLang="en-US" dirty="0" smtClean="0"/>
              <a:t>させ</a:t>
            </a:r>
            <a:r>
              <a:rPr lang="ja-JP" altLang="en-US" dirty="0"/>
              <a:t>、</a:t>
            </a:r>
            <a:r>
              <a:rPr lang="ja-JP" altLang="en-US" dirty="0" smtClean="0"/>
              <a:t>行</a:t>
            </a:r>
            <a:r>
              <a:rPr lang="ja-JP" altLang="en-US" dirty="0"/>
              <a:t>単位でソースコードを比較する</a:t>
            </a:r>
            <a:r>
              <a:rPr lang="ja-JP" altLang="en-US" dirty="0" smtClean="0"/>
              <a:t>こと</a:t>
            </a:r>
            <a:r>
              <a:rPr lang="ja-JP" altLang="en-US" dirty="0"/>
              <a:t>で</a:t>
            </a:r>
            <a:r>
              <a:rPr lang="ja-JP" altLang="en-US" dirty="0" smtClean="0"/>
              <a:t>類似コード片を検出</a:t>
            </a:r>
            <a:endParaRPr lang="en-US" altLang="ja-JP" dirty="0" smtClean="0"/>
          </a:p>
          <a:p>
            <a:pPr lvl="1"/>
            <a:r>
              <a:rPr lang="ja-JP" altLang="en-US" dirty="0" smtClean="0"/>
              <a:t>高精度・高再現率で類似コード片を検出可能</a:t>
            </a:r>
            <a:endParaRPr lang="ja-JP" altLang="en-US" dirty="0"/>
          </a:p>
          <a:p>
            <a:pPr lvl="1"/>
            <a:endParaRPr kumimoji="1" lang="ja-JP" altLang="en-US" dirty="0"/>
          </a:p>
        </p:txBody>
      </p:sp>
      <p:sp>
        <p:nvSpPr>
          <p:cNvPr id="5" name="正方形/長方形 4"/>
          <p:cNvSpPr/>
          <p:nvPr/>
        </p:nvSpPr>
        <p:spPr>
          <a:xfrm>
            <a:off x="995840" y="3179241"/>
            <a:ext cx="4639416"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a:latin typeface="Consolas" panose="020B0609020204030204" pitchFamily="49" charset="0"/>
              </a:rPr>
              <a:t>public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countPrice</a:t>
            </a:r>
            <a:r>
              <a:rPr lang="en-US" altLang="ja-JP" sz="1700" dirty="0">
                <a:latin typeface="Consolas" panose="020B0609020204030204" pitchFamily="49" charset="0"/>
              </a:rPr>
              <a:t>(</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item</a:t>
            </a:r>
            <a:r>
              <a:rPr lang="en-US" altLang="ja-JP" sz="1700" dirty="0" smtClean="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latin typeface="Consolas" panose="020B0609020204030204" pitchFamily="49" charset="0"/>
              </a:rPr>
              <a:t> = 0;</a:t>
            </a:r>
          </a:p>
          <a:p>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a:latin typeface="Consolas" panose="020B0609020204030204" pitchFamily="49" charset="0"/>
              </a:rPr>
              <a:t>i</a:t>
            </a:r>
            <a:r>
              <a:rPr lang="en-US" altLang="ja-JP" sz="1700" dirty="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&lt;</a:t>
            </a:r>
            <a:r>
              <a:rPr lang="en-US" altLang="ja-JP" sz="1700" dirty="0" err="1" smtClean="0">
                <a:solidFill>
                  <a:srgbClr val="FF0000"/>
                </a:solidFill>
                <a:effectLst>
                  <a:outerShdw blurRad="38100" dist="38100" dir="2700000" algn="tl">
                    <a:srgbClr val="000000">
                      <a:alpha val="43137"/>
                    </a:srgbClr>
                  </a:outerShdw>
                </a:effectLst>
                <a:latin typeface="Consolas" panose="020B0609020204030204" pitchFamily="49" charset="0"/>
              </a:rPr>
              <a:t>item.length</a:t>
            </a:r>
            <a:r>
              <a:rPr lang="en-US" altLang="ja-JP" sz="1700" dirty="0">
                <a:latin typeface="Consolas" panose="020B0609020204030204" pitchFamily="49" charset="0"/>
              </a:rPr>
              <a:t>; </a:t>
            </a:r>
            <a:r>
              <a:rPr lang="en-US" altLang="ja-JP" sz="1700" dirty="0" err="1">
                <a:latin typeface="Consolas" panose="020B0609020204030204" pitchFamily="49" charset="0"/>
              </a:rPr>
              <a:t>i</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 += item[</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i</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return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a:t>
            </a:r>
          </a:p>
        </p:txBody>
      </p:sp>
      <p:sp>
        <p:nvSpPr>
          <p:cNvPr id="6" name="正方形/長方形 5"/>
          <p:cNvSpPr/>
          <p:nvPr/>
        </p:nvSpPr>
        <p:spPr>
          <a:xfrm>
            <a:off x="6201356" y="3179241"/>
            <a:ext cx="4585374"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smtClean="0">
                <a:latin typeface="Consolas" panose="020B0609020204030204" pitchFamily="49" charset="0"/>
              </a:rPr>
              <a:t>public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calcPrice</a:t>
            </a:r>
            <a:r>
              <a:rPr lang="en-US" altLang="ja-JP" sz="1700" dirty="0" smtClean="0">
                <a:latin typeface="Consolas" panose="020B0609020204030204" pitchFamily="49" charset="0"/>
              </a:rPr>
              <a:t>(</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...cost){</a:t>
            </a:r>
          </a:p>
          <a:p>
            <a:r>
              <a:rPr lang="ja-JP" altLang="en-US" sz="1700" dirty="0" smtClean="0">
                <a:latin typeface="Consolas" panose="020B0609020204030204" pitchFamily="49" charset="0"/>
              </a:rPr>
              <a:t>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ja-JP" altLang="en-US" sz="1700" dirty="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smtClean="0">
                <a:latin typeface="Consolas" panose="020B0609020204030204" pitchFamily="49" charset="0"/>
              </a:rPr>
              <a:t>= 0;</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int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cost.length</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p>
          <a:p>
            <a:r>
              <a:rPr lang="ja-JP" altLang="en-US" sz="1700" dirty="0" smtClean="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 &lt;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cost[</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   return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latin typeface="Consolas" panose="020B0609020204030204" pitchFamily="49" charset="0"/>
              </a:rPr>
              <a:t>;</a:t>
            </a:r>
          </a:p>
          <a:p>
            <a:r>
              <a:rPr lang="en-US" altLang="ja-JP" sz="1700" dirty="0" smtClean="0">
                <a:latin typeface="Consolas" panose="020B0609020204030204" pitchFamily="49" charset="0"/>
              </a:rPr>
              <a:t>}</a:t>
            </a:r>
            <a:endParaRPr lang="en-US" altLang="ja-JP" sz="1700" dirty="0">
              <a:latin typeface="Consolas" panose="020B0609020204030204" pitchFamily="49" charset="0"/>
            </a:endParaRPr>
          </a:p>
        </p:txBody>
      </p:sp>
      <p:sp>
        <p:nvSpPr>
          <p:cNvPr id="7" name="テキスト ボックス 6"/>
          <p:cNvSpPr txBox="1"/>
          <p:nvPr/>
        </p:nvSpPr>
        <p:spPr>
          <a:xfrm>
            <a:off x="2175723" y="5398032"/>
            <a:ext cx="2279650" cy="400110"/>
          </a:xfrm>
          <a:prstGeom prst="rect">
            <a:avLst/>
          </a:prstGeom>
          <a:noFill/>
        </p:spPr>
        <p:txBody>
          <a:bodyPr wrap="square" rtlCol="0">
            <a:spAutoFit/>
          </a:bodyPr>
          <a:lstStyle/>
          <a:p>
            <a:pPr algn="ctr"/>
            <a:r>
              <a:rPr lang="ja-JP" altLang="en-US" sz="2000" dirty="0" smtClean="0">
                <a:latin typeface="メイリオ" panose="020B0604030504040204" pitchFamily="50" charset="-128"/>
                <a:ea typeface="メイリオ" panose="020B0604030504040204" pitchFamily="50" charset="-128"/>
              </a:rPr>
              <a:t>入力コード</a:t>
            </a:r>
            <a:r>
              <a:rPr lang="ja-JP" altLang="en-US" sz="2000" dirty="0">
                <a:latin typeface="メイリオ" panose="020B0604030504040204" pitchFamily="50" charset="-128"/>
                <a:ea typeface="メイリオ" panose="020B0604030504040204" pitchFamily="50" charset="-128"/>
              </a:rPr>
              <a:t>片</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354218" y="5398032"/>
            <a:ext cx="227965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類似</a:t>
            </a:r>
            <a:r>
              <a:rPr lang="ja-JP" altLang="en-US" sz="2000" dirty="0" smtClean="0">
                <a:latin typeface="メイリオ" panose="020B0604030504040204" pitchFamily="50" charset="-128"/>
                <a:ea typeface="メイリオ" panose="020B0604030504040204" pitchFamily="50" charset="-128"/>
              </a:rPr>
              <a:t>コード片</a:t>
            </a:r>
            <a:endParaRPr kumimoji="1" lang="ja-JP" altLang="en-US" sz="2000" dirty="0">
              <a:latin typeface="メイリオ" panose="020B0604030504040204" pitchFamily="50" charset="-128"/>
              <a:ea typeface="メイリオ" panose="020B0604030504040204" pitchFamily="50" charset="-128"/>
            </a:endParaRPr>
          </a:p>
        </p:txBody>
      </p:sp>
      <p:sp>
        <p:nvSpPr>
          <p:cNvPr id="9" name="ストライプ矢印 8"/>
          <p:cNvSpPr/>
          <p:nvPr/>
        </p:nvSpPr>
        <p:spPr>
          <a:xfrm>
            <a:off x="5548650" y="3755553"/>
            <a:ext cx="908050" cy="11557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Rectangle 4"/>
          <p:cNvSpPr>
            <a:spLocks noChangeArrowheads="1"/>
          </p:cNvSpPr>
          <p:nvPr/>
        </p:nvSpPr>
        <p:spPr bwMode="auto">
          <a:xfrm>
            <a:off x="961463" y="6203267"/>
            <a:ext cx="1008242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[3] </a:t>
            </a:r>
            <a:r>
              <a:rPr lang="en-US" altLang="ja-JP" sz="1200" dirty="0" smtClean="0">
                <a:solidFill>
                  <a:schemeClr val="tx2"/>
                </a:solidFill>
              </a:rPr>
              <a:t>C</a:t>
            </a:r>
            <a:r>
              <a:rPr lang="en-US" altLang="ja-JP" sz="1200" dirty="0">
                <a:solidFill>
                  <a:schemeClr val="tx2"/>
                </a:solidFill>
              </a:rPr>
              <a:t>. K. Roy and J. R. </a:t>
            </a:r>
            <a:r>
              <a:rPr lang="en-US" altLang="ja-JP" sz="1200" dirty="0" err="1">
                <a:solidFill>
                  <a:schemeClr val="tx2"/>
                </a:solidFill>
              </a:rPr>
              <a:t>Cordy</a:t>
            </a:r>
            <a:r>
              <a:rPr lang="en-US" altLang="ja-JP" sz="1200" dirty="0">
                <a:solidFill>
                  <a:schemeClr val="tx2"/>
                </a:solidFill>
              </a:rPr>
              <a:t>. </a:t>
            </a:r>
            <a:r>
              <a:rPr lang="en-US" altLang="ja-JP" sz="1200" dirty="0" err="1">
                <a:solidFill>
                  <a:schemeClr val="tx2"/>
                </a:solidFill>
              </a:rPr>
              <a:t>Nicad</a:t>
            </a:r>
            <a:r>
              <a:rPr lang="en-US" altLang="ja-JP" sz="1200" dirty="0">
                <a:solidFill>
                  <a:schemeClr val="tx2"/>
                </a:solidFill>
              </a:rPr>
              <a:t>: Accurate detection of near-miss intentional clones using ﬂexible pretty-printing and code normalization. In </a:t>
            </a:r>
            <a:r>
              <a:rPr lang="en-US" altLang="ja-JP" sz="1200" i="1" dirty="0">
                <a:solidFill>
                  <a:schemeClr val="tx2"/>
                </a:solidFill>
              </a:rPr>
              <a:t>Proceedings of the International Conference on Program Comprehension (ICPC)</a:t>
            </a:r>
            <a:r>
              <a:rPr lang="en-US" altLang="ja-JP" sz="1200" dirty="0">
                <a:solidFill>
                  <a:schemeClr val="tx2"/>
                </a:solidFill>
              </a:rPr>
              <a:t>, pages 172–181, 2008. </a:t>
            </a:r>
            <a:endParaRPr lang="en-US" altLang="ja-JP" sz="1200" dirty="0">
              <a:solidFill>
                <a:schemeClr val="tx2"/>
              </a:solidFill>
            </a:endParaRPr>
          </a:p>
        </p:txBody>
      </p:sp>
    </p:spTree>
    <p:extLst>
      <p:ext uri="{BB962C8B-B14F-4D97-AF65-F5344CB8AC3E}">
        <p14:creationId xmlns:p14="http://schemas.microsoft.com/office/powerpoint/2010/main" val="425391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solidFill>
                  <a:schemeClr val="bg1"/>
                </a:solidFill>
              </a:rPr>
              <a:t>Step2: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15693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25969" y="6126458"/>
            <a:ext cx="10436140" cy="55399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000" dirty="0">
                <a:solidFill>
                  <a:schemeClr val="tx2"/>
                </a:solidFill>
              </a:rPr>
              <a:t>[</a:t>
            </a:r>
            <a:r>
              <a:rPr lang="en-US" altLang="ja-JP" sz="1000" dirty="0" smtClean="0">
                <a:solidFill>
                  <a:schemeClr val="tx2"/>
                </a:solidFill>
              </a:rPr>
              <a:t>4]</a:t>
            </a:r>
            <a:r>
              <a:rPr lang="ja-JP" altLang="en-US" sz="1000" dirty="0" smtClean="0">
                <a:solidFill>
                  <a:schemeClr val="tx2"/>
                </a:solidFill>
              </a:rPr>
              <a:t> </a:t>
            </a:r>
            <a:r>
              <a:rPr lang="en-US" altLang="ja-JP" sz="1000" dirty="0" smtClean="0">
                <a:solidFill>
                  <a:schemeClr val="tx2"/>
                </a:solidFill>
              </a:rPr>
              <a:t>A</a:t>
            </a:r>
            <a:r>
              <a:rPr lang="en-US" altLang="ja-JP" sz="1000" dirty="0">
                <a:solidFill>
                  <a:schemeClr val="tx2"/>
                </a:solidFill>
              </a:rPr>
              <a:t>. </a:t>
            </a:r>
            <a:r>
              <a:rPr lang="en-US" altLang="ja-JP" sz="1000" dirty="0" err="1">
                <a:solidFill>
                  <a:schemeClr val="tx2"/>
                </a:solidFill>
              </a:rPr>
              <a:t>Deursen</a:t>
            </a:r>
            <a:r>
              <a:rPr lang="en-US" altLang="ja-JP" sz="1000" dirty="0">
                <a:solidFill>
                  <a:schemeClr val="tx2"/>
                </a:solidFill>
              </a:rPr>
              <a:t>, L. M. F. </a:t>
            </a:r>
            <a:r>
              <a:rPr lang="en-US" altLang="ja-JP" sz="1000" dirty="0" err="1">
                <a:solidFill>
                  <a:schemeClr val="tx2"/>
                </a:solidFill>
              </a:rPr>
              <a:t>Moonen</a:t>
            </a:r>
            <a:r>
              <a:rPr lang="en-US" altLang="ja-JP" sz="1000" dirty="0">
                <a:solidFill>
                  <a:schemeClr val="tx2"/>
                </a:solidFill>
              </a:rPr>
              <a:t>, A. Bergh, and G. </a:t>
            </a:r>
            <a:r>
              <a:rPr lang="en-US" altLang="ja-JP" sz="1000" dirty="0" err="1">
                <a:solidFill>
                  <a:schemeClr val="tx2"/>
                </a:solidFill>
              </a:rPr>
              <a:t>Kok</a:t>
            </a:r>
            <a:r>
              <a:rPr lang="en-US" altLang="ja-JP" sz="1000" dirty="0">
                <a:solidFill>
                  <a:schemeClr val="tx2"/>
                </a:solidFill>
              </a:rPr>
              <a:t>. Refactoring test code. Technical report, 2001.</a:t>
            </a:r>
            <a:endParaRPr lang="en-US" altLang="ja-JP" sz="1000" dirty="0">
              <a:solidFill>
                <a:schemeClr val="tx2"/>
              </a:solidFill>
            </a:endParaRPr>
          </a:p>
          <a:p>
            <a:pPr>
              <a:defRPr/>
            </a:pPr>
            <a:r>
              <a:rPr lang="en-US" altLang="ja-JP" sz="1000" dirty="0" smtClean="0">
                <a:solidFill>
                  <a:schemeClr val="tx2"/>
                </a:solidFill>
              </a:rPr>
              <a:t>[5] </a:t>
            </a:r>
            <a:r>
              <a:rPr lang="en-US" altLang="ja-JP" sz="1000" dirty="0">
                <a:solidFill>
                  <a:schemeClr val="tx2"/>
                </a:solidFill>
              </a:rPr>
              <a:t>A. </a:t>
            </a:r>
            <a:r>
              <a:rPr lang="en-US" altLang="ja-JP" sz="1000" dirty="0" err="1">
                <a:solidFill>
                  <a:schemeClr val="tx2"/>
                </a:solidFill>
              </a:rPr>
              <a:t>Peruma</a:t>
            </a:r>
            <a:r>
              <a:rPr lang="en-US" altLang="ja-JP" sz="1000" dirty="0">
                <a:solidFill>
                  <a:schemeClr val="tx2"/>
                </a:solidFill>
              </a:rPr>
              <a:t>, K. </a:t>
            </a:r>
            <a:r>
              <a:rPr lang="en-US" altLang="ja-JP" sz="1000" dirty="0" err="1">
                <a:solidFill>
                  <a:schemeClr val="tx2"/>
                </a:solidFill>
              </a:rPr>
              <a:t>Almalki</a:t>
            </a:r>
            <a:r>
              <a:rPr lang="en-US" altLang="ja-JP" sz="1000" dirty="0">
                <a:solidFill>
                  <a:schemeClr val="tx2"/>
                </a:solidFill>
              </a:rPr>
              <a:t>, C. D. Newman, M. W. </a:t>
            </a:r>
            <a:r>
              <a:rPr lang="en-US" altLang="ja-JP" sz="1000" dirty="0" err="1">
                <a:solidFill>
                  <a:schemeClr val="tx2"/>
                </a:solidFill>
              </a:rPr>
              <a:t>Mkaouer</a:t>
            </a:r>
            <a:r>
              <a:rPr lang="en-US" altLang="ja-JP" sz="1000" dirty="0">
                <a:solidFill>
                  <a:schemeClr val="tx2"/>
                </a:solidFill>
              </a:rPr>
              <a:t>, A. </a:t>
            </a:r>
            <a:r>
              <a:rPr lang="en-US" altLang="ja-JP" sz="1000" dirty="0" err="1">
                <a:solidFill>
                  <a:schemeClr val="tx2"/>
                </a:solidFill>
              </a:rPr>
              <a:t>Ouni</a:t>
            </a:r>
            <a:r>
              <a:rPr lang="en-US" altLang="ja-JP" sz="1000" dirty="0">
                <a:solidFill>
                  <a:schemeClr val="tx2"/>
                </a:solidFill>
              </a:rPr>
              <a:t>, and F. </a:t>
            </a:r>
            <a:r>
              <a:rPr lang="en-US" altLang="ja-JP" sz="1000" dirty="0" err="1">
                <a:solidFill>
                  <a:schemeClr val="tx2"/>
                </a:solidFill>
              </a:rPr>
              <a:t>Palomba</a:t>
            </a:r>
            <a:r>
              <a:rPr lang="en-US" altLang="ja-JP" sz="1000" dirty="0">
                <a:solidFill>
                  <a:schemeClr val="tx2"/>
                </a:solidFill>
              </a:rPr>
              <a:t>. On the distribution of test smells in open source android applications: An exploratory study. In </a:t>
            </a:r>
            <a:r>
              <a:rPr lang="en-US" altLang="ja-JP" sz="1000" i="1" dirty="0" smtClean="0">
                <a:solidFill>
                  <a:schemeClr val="tx2"/>
                </a:solidFill>
              </a:rPr>
              <a:t>Proceedings </a:t>
            </a:r>
            <a:r>
              <a:rPr lang="en-US" altLang="ja-JP" sz="1000" i="1" dirty="0">
                <a:solidFill>
                  <a:schemeClr val="tx2"/>
                </a:solidFill>
              </a:rPr>
              <a:t>of the International Conference on Computer Science and Software Engineering (CASCON)</a:t>
            </a:r>
            <a:r>
              <a:rPr lang="en-US" altLang="ja-JP" sz="1000" dirty="0">
                <a:solidFill>
                  <a:schemeClr val="tx2"/>
                </a:solidFill>
              </a:rPr>
              <a:t>, pages 193–202, 2019.</a:t>
            </a:r>
            <a:endParaRPr lang="en-US" altLang="ja-JP" sz="1000" dirty="0">
              <a:solidFill>
                <a:schemeClr val="tx2"/>
              </a:solidFill>
            </a:endParaRPr>
          </a:p>
        </p:txBody>
      </p:sp>
      <p:sp>
        <p:nvSpPr>
          <p:cNvPr id="16" name="正方形/長方形 15"/>
          <p:cNvSpPr/>
          <p:nvPr/>
        </p:nvSpPr>
        <p:spPr>
          <a:xfrm>
            <a:off x="100553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0553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26460" y="277816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pPr>
              <a:buFont typeface="Wingdings" panose="05000000000000000000" pitchFamily="2" charset="2"/>
              <a:buChar char="ü"/>
            </a:pPr>
            <a:r>
              <a:rPr lang="en-US" altLang="ja-JP" sz="2100" dirty="0" smtClean="0"/>
              <a:t>19</a:t>
            </a:r>
            <a:r>
              <a:rPr lang="ja-JP" altLang="en-US" sz="2100" dirty="0" smtClean="0"/>
              <a:t>種類のテストスメルを検出可能</a:t>
            </a:r>
            <a:endParaRPr lang="en-US" altLang="ja-JP" sz="2100" dirty="0" smtClean="0"/>
          </a:p>
          <a:p>
            <a:pPr>
              <a:buFont typeface="Wingdings" panose="05000000000000000000" pitchFamily="2" charset="2"/>
              <a:buChar char="ü"/>
            </a:pPr>
            <a:r>
              <a:rPr lang="ja-JP" altLang="en-US" sz="2100" dirty="0" smtClean="0"/>
              <a:t>各テストスメルを高精度で検出可能</a:t>
            </a:r>
            <a:endParaRPr lang="en-US" altLang="ja-JP" sz="2100" dirty="0" smtClean="0"/>
          </a:p>
        </p:txBody>
      </p:sp>
      <p:sp>
        <p:nvSpPr>
          <p:cNvPr id="7" name="角丸四角形 6"/>
          <p:cNvSpPr/>
          <p:nvPr/>
        </p:nvSpPr>
        <p:spPr>
          <a:xfrm>
            <a:off x="133108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89" y="3815208"/>
            <a:ext cx="445604" cy="445604"/>
          </a:xfrm>
          <a:prstGeom prst="rect">
            <a:avLst/>
          </a:prstGeom>
        </p:spPr>
      </p:pic>
      <p:sp>
        <p:nvSpPr>
          <p:cNvPr id="8" name="角丸四角形吹き出し 7"/>
          <p:cNvSpPr/>
          <p:nvPr/>
        </p:nvSpPr>
        <p:spPr>
          <a:xfrm>
            <a:off x="1098517" y="5222875"/>
            <a:ext cx="5099677" cy="651815"/>
          </a:xfrm>
          <a:prstGeom prst="wedgeRoundRectCallout">
            <a:avLst>
              <a:gd name="adj1" fmla="val -1869"/>
              <a:gd name="adj2" fmla="val -1295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assert</a:t>
            </a:r>
            <a:r>
              <a:rPr lang="ja-JP" altLang="en-US" dirty="0">
                <a:latin typeface="メイリオ" panose="020B0604030504040204" pitchFamily="50" charset="-128"/>
                <a:ea typeface="メイリオ" panose="020B0604030504040204" pitchFamily="50" charset="-128"/>
              </a:rPr>
              <a:t>文が存在するとテストメソッドが失敗した時、原因を特定するのが困難</a:t>
            </a:r>
          </a:p>
        </p:txBody>
      </p:sp>
    </p:spTree>
    <p:extLst>
      <p:ext uri="{BB962C8B-B14F-4D97-AF65-F5344CB8AC3E}">
        <p14:creationId xmlns:p14="http://schemas.microsoft.com/office/powerpoint/2010/main" val="3722225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25350</TotalTime>
  <Words>6300</Words>
  <Application>Microsoft Office PowerPoint</Application>
  <PresentationFormat>ワイド画面</PresentationFormat>
  <Paragraphs>915</Paragraphs>
  <Slides>39</Slides>
  <Notes>25</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39</vt:i4>
      </vt:variant>
    </vt:vector>
  </HeadingPairs>
  <TitlesOfParts>
    <vt:vector size="53" baseType="lpstr">
      <vt:lpstr>Meiryo UI</vt:lpstr>
      <vt:lpstr>Menlo</vt:lpstr>
      <vt:lpstr>ＭＳ Ｐゴシック</vt:lpstr>
      <vt:lpstr>MS UI Gothic</vt:lpstr>
      <vt:lpstr>Noto Sans CJK JP Regular</vt:lpstr>
      <vt:lpstr>メイリオ</vt:lpstr>
      <vt:lpstr>游ゴシック</vt:lpstr>
      <vt:lpstr>游ゴシック Light</vt:lpstr>
      <vt:lpstr>Arial</vt:lpstr>
      <vt:lpstr>Consolas</vt:lpstr>
      <vt:lpstr>Tahoma</vt:lpstr>
      <vt:lpstr>Times New Roman</vt:lpstr>
      <vt:lpstr>Wingdings</vt:lpstr>
      <vt:lpstr>Office テーマ</vt:lpstr>
      <vt:lpstr>ソースコードの類似性に基づいた テストコード自動推薦ツールSuiteRec</vt:lpstr>
      <vt:lpstr>ソフトウェアテスト</vt:lpstr>
      <vt:lpstr>テストコード自動生成ツール</vt:lpstr>
      <vt:lpstr>自動生成ツールにおける課題</vt:lpstr>
      <vt:lpstr>提案ツール: SuiteRec</vt:lpstr>
      <vt:lpstr>SuiteRecの概要</vt:lpstr>
      <vt:lpstr>Step1: 類似コード片の検出</vt:lpstr>
      <vt:lpstr>Step2: テストコードの検索</vt:lpstr>
      <vt:lpstr>Step3: テストスメルの検出</vt:lpstr>
      <vt:lpstr>Step4: 推薦されるテストコードの順位付け</vt:lpstr>
      <vt:lpstr>SuiteRecのインターフェス</vt:lpstr>
      <vt:lpstr>評価実験</vt:lpstr>
      <vt:lpstr>評価実験1</vt:lpstr>
      <vt:lpstr>リサーチクエスチョン(RQ)</vt:lpstr>
      <vt:lpstr>RQ1. SuiteRecは、高いカバレッジを持つ         テストコードの作成を支援できるか？</vt:lpstr>
      <vt:lpstr>RQ2. SuiteRecは、テストコードの作成時間を 　　　削減できるか？</vt:lpstr>
      <vt:lpstr>RQ3. SuiteRecは、テストスメルの数が少ない         テストコードの作成を支援できるか？</vt:lpstr>
      <vt:lpstr>RQ4. SuiteRecの利用は、開発者のテストコード 　　　作成タスクの認識にどう影響するか？</vt:lpstr>
      <vt:lpstr>RQ4. SuiteRecの利用は、開発者のテストコード 　　　作成タスクの認識にどう影響するか？</vt:lpstr>
      <vt:lpstr>まとめ・今後の課題</vt:lpstr>
      <vt:lpstr>補足資料</vt:lpstr>
      <vt:lpstr>ソフトウェア開発にかかる費用</vt:lpstr>
      <vt:lpstr>Assertion Roulette (アサーション・ルーレット)</vt:lpstr>
      <vt:lpstr>Mystery Guest (ミステリー・ゲスト)</vt:lpstr>
      <vt:lpstr>Eager Test (イーガー・テスト)</vt:lpstr>
      <vt:lpstr>EvoSuite</vt:lpstr>
      <vt:lpstr>ソースコードデータベース</vt:lpstr>
      <vt:lpstr>テストコードデータベース</vt:lpstr>
      <vt:lpstr>推薦プロセスの高速化</vt:lpstr>
      <vt:lpstr>カバレッジの種類</vt:lpstr>
      <vt:lpstr>RQ2. SuiteRecは、テストコードの作成時間を 　　　削減できるか？</vt:lpstr>
      <vt:lpstr>評価実験2</vt:lpstr>
      <vt:lpstr>RQ5. SuiteRecは、開発者が参考にしたいテスト 　　　コードを上位に推薦できるか？</vt:lpstr>
      <vt:lpstr>議論</vt:lpstr>
      <vt:lpstr>関連研究</vt:lpstr>
      <vt:lpstr>実験タスクの詳細概要</vt:lpstr>
      <vt:lpstr>実験タスク1</vt:lpstr>
      <vt:lpstr>実験タスク2</vt:lpstr>
      <vt:lpstr>実験タスク3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718</cp:revision>
  <dcterms:created xsi:type="dcterms:W3CDTF">2020-01-21T13:07:49Z</dcterms:created>
  <dcterms:modified xsi:type="dcterms:W3CDTF">2020-02-11T03:33:30Z</dcterms:modified>
</cp:coreProperties>
</file>