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8" r:id="rId24"/>
    <p:sldId id="384" r:id="rId25"/>
    <p:sldId id="381" r:id="rId26"/>
    <p:sldId id="382" r:id="rId27"/>
    <p:sldId id="367" r:id="rId28"/>
    <p:sldId id="387" r:id="rId29"/>
    <p:sldId id="366" r:id="rId30"/>
    <p:sldId id="368" r:id="rId31"/>
    <p:sldId id="293" r:id="rId32"/>
    <p:sldId id="290" r:id="rId33"/>
    <p:sldId id="291" r:id="rId34"/>
    <p:sldId id="334" r:id="rId35"/>
    <p:sldId id="288" r:id="rId36"/>
    <p:sldId id="389" r:id="rId37"/>
    <p:sldId id="390" r:id="rId38"/>
    <p:sldId id="353" r:id="rId39"/>
    <p:sldId id="391" r:id="rId40"/>
    <p:sldId id="371" r:id="rId41"/>
    <p:sldId id="370" r:id="rId42"/>
    <p:sldId id="286" r:id="rId43"/>
    <p:sldId id="295" r:id="rId44"/>
    <p:sldId id="380" r:id="rId45"/>
    <p:sldId id="377" r:id="rId46"/>
    <p:sldId id="379" r:id="rId47"/>
    <p:sldId id="378" r:id="rId48"/>
    <p:sldId id="383" r:id="rId49"/>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4" autoAdjust="0"/>
    <p:restoredTop sz="58218" autoAdjust="0"/>
  </p:normalViewPr>
  <p:slideViewPr>
    <p:cSldViewPr snapToGrid="0">
      <p:cViewPr varScale="1">
        <p:scale>
          <a:sx n="60" d="100"/>
          <a:sy n="60" d="100"/>
        </p:scale>
        <p:origin x="1233" y="3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ついては、作成したテストコードの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a:t>
            </a:r>
            <a:r>
              <a:rPr kumimoji="1" lang="ja-JP" altLang="en-US" b="1" dirty="0" smtClean="0"/>
              <a:t>不安なくソフトウェアをユーザに提供することは、ソフトウェアテストの目的の</a:t>
            </a:r>
            <a:r>
              <a:rPr kumimoji="1" lang="en-US" altLang="ja-JP" b="1" dirty="0" smtClean="0"/>
              <a:t>1</a:t>
            </a:r>
            <a:r>
              <a:rPr kumimoji="1" lang="ja-JP" altLang="en-US" b="1" dirty="0" smtClean="0"/>
              <a:t>つです。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3605589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703768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44</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45</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46</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47</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テストの種類</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26791998"/>
              </p:ext>
            </p:extLst>
          </p:nvPr>
        </p:nvGraphicFramePr>
        <p:xfrm>
          <a:off x="791028" y="1836057"/>
          <a:ext cx="10435774" cy="3261544"/>
        </p:xfrm>
        <a:graphic>
          <a:graphicData uri="http://schemas.openxmlformats.org/drawingml/2006/table">
            <a:tbl>
              <a:tblPr firstRow="1" bandRow="1">
                <a:tableStyleId>{68D230F3-CF80-4859-8CE7-A43EE81993B5}</a:tableStyleId>
              </a:tblPr>
              <a:tblGrid>
                <a:gridCol w="2539846">
                  <a:extLst>
                    <a:ext uri="{9D8B030D-6E8A-4147-A177-3AD203B41FA5}">
                      <a16:colId xmlns:a16="http://schemas.microsoft.com/office/drawing/2014/main" val="798993551"/>
                    </a:ext>
                  </a:extLst>
                </a:gridCol>
                <a:gridCol w="7895928">
                  <a:extLst>
                    <a:ext uri="{9D8B030D-6E8A-4147-A177-3AD203B41FA5}">
                      <a16:colId xmlns:a16="http://schemas.microsoft.com/office/drawing/2014/main" val="3397063031"/>
                    </a:ext>
                  </a:extLst>
                </a:gridCol>
              </a:tblGrid>
              <a:tr h="580573">
                <a:tc>
                  <a:txBody>
                    <a:bodyPr/>
                    <a:lstStyle/>
                    <a:p>
                      <a:r>
                        <a:rPr kumimoji="1" lang="ja-JP" altLang="en-US" sz="2400" dirty="0" smtClean="0">
                          <a:latin typeface="メイリオ" panose="020B0604030504040204" pitchFamily="50" charset="-128"/>
                          <a:ea typeface="メイリオ" panose="020B0604030504040204" pitchFamily="50" charset="-128"/>
                        </a:rPr>
                        <a:t>テストの種類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説明</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6763560"/>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単体テスト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プログラムを構成する比較的小さな単位の部品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関数</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が、個々の機能を正しく果たしているかどうかを検証するテスト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641847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結合テスト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個々の機能を果たすプログラムの部品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単体</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を組み合わせて、仕様通り正しく動作するかを検証するテスト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7564872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システムテスト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個々の機能や仕組みを総合した全体像のシステムとして、仕様通り正しく動作するかを検証するテスト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2792551"/>
                  </a:ext>
                </a:extLst>
              </a:tr>
            </a:tbl>
          </a:graphicData>
        </a:graphic>
      </p:graphicFrame>
    </p:spTree>
    <p:extLst>
      <p:ext uri="{BB962C8B-B14F-4D97-AF65-F5344CB8AC3E}">
        <p14:creationId xmlns:p14="http://schemas.microsoft.com/office/powerpoint/2010/main" val="403913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15" name="角丸四角形 14"/>
          <p:cNvSpPr/>
          <p:nvPr/>
        </p:nvSpPr>
        <p:spPr>
          <a:xfrm>
            <a:off x="1361505" y="4592019"/>
            <a:ext cx="9543613"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a:t>
            </a:r>
            <a:r>
              <a:rPr lang="en-US" altLang="ja-JP" b="1" dirty="0" smtClean="0">
                <a:solidFill>
                  <a:srgbClr val="FF0000"/>
                </a:solidFill>
                <a:latin typeface="Consolas" panose="020B0609020204030204" pitchFamily="49" charset="0"/>
              </a:rPr>
              <a:t>test8</a:t>
            </a:r>
            <a:r>
              <a:rPr lang="en-US" altLang="ja-JP" dirty="0" smtClean="0">
                <a:latin typeface="Consolas" panose="020B0609020204030204" pitchFamily="49" charset="0"/>
              </a:rPr>
              <a:t> throws </a:t>
            </a:r>
            <a:r>
              <a:rPr lang="en-US" altLang="ja-JP" b="1" dirty="0" err="1" smtClean="0">
                <a:solidFill>
                  <a:srgbClr val="FF0000"/>
                </a:solidFill>
                <a:latin typeface="Consolas" panose="020B0609020204030204" pitchFamily="49" charset="0"/>
              </a:rPr>
              <a:t>Throwable</a:t>
            </a:r>
            <a:r>
              <a:rPr lang="en-US" altLang="ja-JP" dirty="0" smtClean="0">
                <a:latin typeface="Consolas" panose="020B0609020204030204" pitchFamily="49" charset="0"/>
              </a:rPr>
              <a:t>  {</a:t>
            </a:r>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endParaRPr lang="en-US" altLang="ja-JP" dirty="0" smtClean="0">
              <a:latin typeface="Consolas" panose="020B0609020204030204" pitchFamily="49" charset="0"/>
            </a:endParaRP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document0.stringify());</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assertNotNull</a:t>
            </a:r>
            <a:r>
              <a:rPr lang="en-US" altLang="ja-JP" b="1" dirty="0" smtClean="0">
                <a:solidFill>
                  <a:srgbClr val="FF0000"/>
                </a:solidFill>
                <a:latin typeface="Consolas" panose="020B0609020204030204" pitchFamily="49" charset="0"/>
              </a:rPr>
              <a:t>(string0);</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string0);</a:t>
            </a:r>
          </a:p>
          <a:p>
            <a:r>
              <a:rPr lang="en-US" altLang="ja-JP" dirty="0" smtClean="0">
                <a:latin typeface="Consolas" panose="020B0609020204030204" pitchFamily="49" charset="0"/>
              </a:rPr>
              <a:t>}</a:t>
            </a:r>
            <a:endParaRPr lang="en-US" altLang="ja-JP"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a:t>
            </a:r>
            <a:r>
              <a:rPr lang="ja-JP" altLang="en-US" sz="2600" dirty="0" smtClean="0">
                <a:latin typeface="メイリオ" panose="020B0604030504040204" pitchFamily="50" charset="-128"/>
                <a:ea typeface="メイリオ" panose="020B0604030504040204" pitchFamily="50" charset="-128"/>
              </a:rPr>
              <a:t>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Unknown Test</a:t>
            </a:r>
            <a:r>
              <a:rPr lang="en-US" altLang="ja-JP" sz="2400" dirty="0" smtClean="0">
                <a:latin typeface="メイリオ" panose="020B0604030504040204" pitchFamily="50" charset="-128"/>
                <a:ea typeface="メイリオ" panose="020B0604030504040204" pitchFamily="50" charset="-128"/>
              </a:rPr>
              <a: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17621" y="1280029"/>
            <a:ext cx="10821725" cy="4642361"/>
          </a:xfrm>
        </p:spPr>
        <p:txBody>
          <a:bodyPr/>
          <a:lstStyle/>
          <a:p>
            <a:r>
              <a:rPr kumimoji="1" lang="ja-JP" altLang="en-US" dirty="0" smtClean="0"/>
              <a:t>カバレッジ</a:t>
            </a:r>
            <a:r>
              <a:rPr kumimoji="1" lang="en-US" altLang="ja-JP" dirty="0" smtClean="0"/>
              <a:t>100%</a:t>
            </a:r>
            <a:r>
              <a:rPr kumimoji="1" lang="ja-JP" altLang="en-US" dirty="0" smtClean="0"/>
              <a:t>を追究しても品質は高いとは言えない</a:t>
            </a:r>
            <a:endParaRPr kumimoji="1" lang="en-US" altLang="ja-JP" dirty="0" smtClean="0"/>
          </a:p>
          <a:p>
            <a:endParaRPr kumimoji="1" lang="en-US" altLang="ja-JP" sz="300" dirty="0" smtClean="0"/>
          </a:p>
          <a:p>
            <a:pPr lvl="1"/>
            <a:r>
              <a:rPr lang="ja-JP" altLang="en-US" sz="2200" dirty="0" smtClean="0"/>
              <a:t>「カバレッジが高い」</a:t>
            </a:r>
            <a:r>
              <a:rPr lang="en-US" altLang="ja-JP" sz="2200" dirty="0" smtClean="0"/>
              <a:t>=</a:t>
            </a:r>
            <a:r>
              <a:rPr lang="ja-JP" altLang="en-US" sz="2200" dirty="0" smtClean="0"/>
              <a:t>「テストケースが十分に網羅されている」</a:t>
            </a:r>
            <a:endParaRPr lang="en-US" altLang="ja-JP" sz="2200" dirty="0" smtClean="0"/>
          </a:p>
          <a:p>
            <a:pPr lvl="1"/>
            <a:r>
              <a:rPr kumimoji="1" lang="ja-JP" altLang="en-US" sz="2200" dirty="0" smtClean="0"/>
              <a:t>「ソースコードの品質が高い」</a:t>
            </a:r>
            <a:r>
              <a:rPr lang="en-US" altLang="ja-JP" sz="2200" dirty="0" smtClean="0"/>
              <a:t>=</a:t>
            </a:r>
            <a:r>
              <a:rPr lang="ja-JP" altLang="en-US" sz="2200" dirty="0" smtClean="0"/>
              <a:t>「バグが潜伏している可能性が低い」</a:t>
            </a:r>
            <a:endParaRPr lang="en-US" altLang="ja-JP" sz="2200" dirty="0" smtClean="0"/>
          </a:p>
          <a:p>
            <a:pPr lvl="1"/>
            <a:r>
              <a:rPr lang="ja-JP" altLang="en-US" sz="2200" b="1" dirty="0"/>
              <a:t>「テストケースの品質が高い」 </a:t>
            </a:r>
            <a:r>
              <a:rPr lang="en-US" altLang="ja-JP" sz="2200" b="1" dirty="0"/>
              <a:t>= </a:t>
            </a:r>
            <a:r>
              <a:rPr lang="ja-JP" altLang="en-US" sz="2200" b="1" dirty="0"/>
              <a:t>「テストケースがバグを適切に検出できる」</a:t>
            </a:r>
            <a:endParaRPr kumimoji="1" lang="ja-JP" altLang="en-US" sz="2200" b="1" dirty="0"/>
          </a:p>
        </p:txBody>
      </p:sp>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678" y="3160975"/>
            <a:ext cx="4959609" cy="33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0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98" y="2073112"/>
            <a:ext cx="4959609" cy="336323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086181" y="1640485"/>
            <a:ext cx="6883182" cy="1200329"/>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「テストケースが十分に網羅されている」かつ 「テストケースがバグを適切に検出</a:t>
            </a:r>
            <a:r>
              <a:rPr lang="ja-JP" altLang="en-US" sz="2400" dirty="0" smtClean="0">
                <a:latin typeface="メイリオ" panose="020B0604030504040204" pitchFamily="50" charset="-128"/>
                <a:ea typeface="メイリオ" panose="020B0604030504040204" pitchFamily="50" charset="-128"/>
              </a:rPr>
              <a:t>できる」</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smtClean="0">
                <a:latin typeface="メイリオ" panose="020B0604030504040204" pitchFamily="50" charset="-128"/>
                <a:ea typeface="メイリオ" panose="020B0604030504040204" pitchFamily="50" charset="-128"/>
              </a:rPr>
              <a:t>「真」</a:t>
            </a:r>
            <a:endParaRPr lang="en-US" altLang="ja-JP" sz="2400" b="1"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5086181" y="3201565"/>
            <a:ext cx="6660545"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a:latin typeface="メイリオ" panose="020B0604030504040204" pitchFamily="50" charset="-128"/>
                <a:ea typeface="メイリオ" panose="020B0604030504040204" pitchFamily="50" charset="-128"/>
              </a:rPr>
              <a:t>「偽」</a:t>
            </a:r>
          </a:p>
        </p:txBody>
      </p:sp>
      <p:sp>
        <p:nvSpPr>
          <p:cNvPr id="7" name="正方形/長方形 6"/>
          <p:cNvSpPr/>
          <p:nvPr/>
        </p:nvSpPr>
        <p:spPr>
          <a:xfrm>
            <a:off x="5151116" y="4393313"/>
            <a:ext cx="6753311" cy="1569660"/>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 反例</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かつ</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テストケースがバグを適切に検出できない</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rPr>
              <a:t>  =&gt;</a:t>
            </a:r>
            <a:r>
              <a:rPr lang="ja-JP" altLang="en-US" sz="2400" dirty="0" smtClean="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バグが潜在している可能性が高い</a:t>
            </a:r>
            <a:r>
              <a:rPr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082148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8179" y="219428"/>
            <a:ext cx="8207699" cy="729386"/>
          </a:xfrm>
        </p:spPr>
        <p:txBody>
          <a:bodyPr>
            <a:normAutofit fontScale="90000"/>
          </a:bodyPr>
          <a:lstStyle/>
          <a:p>
            <a:r>
              <a:rPr lang="ja-JP" altLang="en-US" dirty="0"/>
              <a:t>カバレッジ</a:t>
            </a:r>
            <a:r>
              <a:rPr lang="ja-JP" altLang="en-US" dirty="0" smtClean="0"/>
              <a:t>の目標値は何</a:t>
            </a:r>
            <a:r>
              <a:rPr lang="en-US" altLang="ja-JP" dirty="0" smtClean="0"/>
              <a:t>%</a:t>
            </a:r>
            <a:r>
              <a:rPr lang="ja-JP" altLang="en-US" dirty="0" smtClean="0"/>
              <a:t>にするべきなのか</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57173572"/>
              </p:ext>
            </p:extLst>
          </p:nvPr>
        </p:nvGraphicFramePr>
        <p:xfrm>
          <a:off x="1369848" y="2475185"/>
          <a:ext cx="9387489" cy="2128344"/>
        </p:xfrm>
        <a:graphic>
          <a:graphicData uri="http://schemas.openxmlformats.org/drawingml/2006/table">
            <a:tbl>
              <a:tblPr firstRow="1" bandRow="1">
                <a:tableStyleId>{5C22544A-7EE6-4342-B048-85BDC9FD1C3A}</a:tableStyleId>
              </a:tblPr>
              <a:tblGrid>
                <a:gridCol w="3129163">
                  <a:extLst>
                    <a:ext uri="{9D8B030D-6E8A-4147-A177-3AD203B41FA5}">
                      <a16:colId xmlns:a16="http://schemas.microsoft.com/office/drawing/2014/main" val="3081703943"/>
                    </a:ext>
                  </a:extLst>
                </a:gridCol>
                <a:gridCol w="3129163">
                  <a:extLst>
                    <a:ext uri="{9D8B030D-6E8A-4147-A177-3AD203B41FA5}">
                      <a16:colId xmlns:a16="http://schemas.microsoft.com/office/drawing/2014/main" val="1346971037"/>
                    </a:ext>
                  </a:extLst>
                </a:gridCol>
                <a:gridCol w="3129163">
                  <a:extLst>
                    <a:ext uri="{9D8B030D-6E8A-4147-A177-3AD203B41FA5}">
                      <a16:colId xmlns:a16="http://schemas.microsoft.com/office/drawing/2014/main" val="3631343340"/>
                    </a:ext>
                  </a:extLst>
                </a:gridCol>
              </a:tblGrid>
              <a:tr h="709448">
                <a:tc>
                  <a:txBody>
                    <a:bodyPr/>
                    <a:lstStyle/>
                    <a:p>
                      <a:r>
                        <a:rPr kumimoji="1" lang="ja-JP" altLang="en-US" sz="2400" dirty="0" smtClean="0">
                          <a:latin typeface="メイリオ" panose="020B0604030504040204" pitchFamily="50" charset="-128"/>
                          <a:ea typeface="メイリオ" panose="020B0604030504040204" pitchFamily="50" charset="-128"/>
                        </a:rPr>
                        <a:t>提唱者</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カバレッジの種類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目標値</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88959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Google</a:t>
                      </a:r>
                      <a:r>
                        <a:rPr kumimoji="1" lang="ja-JP" altLang="en-US" sz="2400" dirty="0" smtClean="0">
                          <a:latin typeface="メイリオ" panose="020B0604030504040204" pitchFamily="50" charset="-128"/>
                          <a:ea typeface="メイリオ" panose="020B0604030504040204" pitchFamily="50" charset="-128"/>
                        </a:rPr>
                        <a:t>の開発チーム</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命令網羅率 </a:t>
                      </a:r>
                      <a:r>
                        <a:rPr kumimoji="1" lang="en-US" altLang="ja-JP" sz="2400" dirty="0" smtClean="0">
                          <a:latin typeface="メイリオ" panose="020B0604030504040204" pitchFamily="50" charset="-128"/>
                          <a:ea typeface="メイリオ" panose="020B0604030504040204" pitchFamily="50" charset="-128"/>
                        </a:rPr>
                        <a:t>C0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92674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Martin </a:t>
                      </a:r>
                      <a:r>
                        <a:rPr kumimoji="1" lang="en-US" altLang="ja-JP" sz="2400" dirty="0" err="1" smtClean="0">
                          <a:latin typeface="メイリオ" panose="020B0604030504040204" pitchFamily="50" charset="-128"/>
                          <a:ea typeface="メイリオ" panose="020B0604030504040204" pitchFamily="50" charset="-128"/>
                        </a:rPr>
                        <a:t>Fowle</a:t>
                      </a:r>
                      <a:r>
                        <a:rPr kumimoji="1" lang="ja-JP" altLang="en-US" sz="2400" dirty="0" smtClean="0">
                          <a:latin typeface="メイリオ" panose="020B0604030504040204" pitchFamily="50" charset="-128"/>
                          <a:ea typeface="メイリオ" panose="020B0604030504040204" pitchFamily="50" charset="-128"/>
                        </a:rPr>
                        <a:t>氏</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不明</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 - 99%</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70194165"/>
                  </a:ext>
                </a:extLst>
              </a:tr>
            </a:tbl>
          </a:graphicData>
        </a:graphic>
      </p:graphicFrame>
    </p:spTree>
    <p:extLst>
      <p:ext uri="{BB962C8B-B14F-4D97-AF65-F5344CB8AC3E}">
        <p14:creationId xmlns:p14="http://schemas.microsoft.com/office/powerpoint/2010/main" val="194318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a:t>
            </a:r>
            <a:r>
              <a:rPr lang="ja-JP" altLang="en-US" dirty="0" smtClean="0"/>
              <a:t>、クローンペア間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61781528"/>
              </p:ext>
            </p:extLst>
          </p:nvPr>
        </p:nvGraphicFramePr>
        <p:xfrm>
          <a:off x="1353376" y="1578797"/>
          <a:ext cx="9157619" cy="4724852"/>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493658">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2442599"/>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483194699"/>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26898</TotalTime>
  <Words>7118</Words>
  <Application>Microsoft Office PowerPoint</Application>
  <PresentationFormat>ワイド画面</PresentationFormat>
  <Paragraphs>1063</Paragraphs>
  <Slides>48</Slides>
  <Notes>41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48</vt:i4>
      </vt:variant>
    </vt:vector>
  </HeadingPairs>
  <TitlesOfParts>
    <vt:vector size="62"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テストの種類</vt:lpstr>
      <vt:lpstr>ソフトウェアの保守活動</vt:lpstr>
      <vt:lpstr>良いテストコードとは？</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カバレッジの議論</vt:lpstr>
      <vt:lpstr>カバレッジの議論</vt:lpstr>
      <vt:lpstr>RQ2. SuiteRecは、テストコードの作成時間を 　　　削減できるか？</vt:lpstr>
      <vt:lpstr>カバレッジの目標値は何%にするべきなのか?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786</cp:revision>
  <dcterms:created xsi:type="dcterms:W3CDTF">2020-01-21T13:07:49Z</dcterms:created>
  <dcterms:modified xsi:type="dcterms:W3CDTF">2020-02-12T05:21:54Z</dcterms:modified>
</cp:coreProperties>
</file>