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74" r:id="rId2"/>
    <p:sldId id="392" r:id="rId3"/>
    <p:sldId id="337" r:id="rId4"/>
    <p:sldId id="259" r:id="rId5"/>
    <p:sldId id="372" r:id="rId6"/>
    <p:sldId id="361" r:id="rId7"/>
    <p:sldId id="339" r:id="rId8"/>
    <p:sldId id="262" r:id="rId9"/>
    <p:sldId id="338" r:id="rId10"/>
    <p:sldId id="362" r:id="rId11"/>
    <p:sldId id="285" r:id="rId12"/>
    <p:sldId id="266" r:id="rId13"/>
    <p:sldId id="352" r:id="rId14"/>
    <p:sldId id="364" r:id="rId15"/>
    <p:sldId id="269" r:id="rId16"/>
    <p:sldId id="357" r:id="rId17"/>
    <p:sldId id="363" r:id="rId18"/>
    <p:sldId id="278" r:id="rId19"/>
    <p:sldId id="280" r:id="rId20"/>
    <p:sldId id="298" r:id="rId21"/>
    <p:sldId id="375" r:id="rId22"/>
    <p:sldId id="292" r:id="rId23"/>
    <p:sldId id="354" r:id="rId24"/>
    <p:sldId id="388" r:id="rId25"/>
    <p:sldId id="384" r:id="rId26"/>
    <p:sldId id="381" r:id="rId27"/>
    <p:sldId id="293" r:id="rId28"/>
    <p:sldId id="382" r:id="rId29"/>
    <p:sldId id="367" r:id="rId30"/>
    <p:sldId id="387" r:id="rId31"/>
    <p:sldId id="366" r:id="rId32"/>
    <p:sldId id="368" r:id="rId33"/>
    <p:sldId id="290" r:id="rId34"/>
    <p:sldId id="291" r:id="rId35"/>
    <p:sldId id="334" r:id="rId36"/>
    <p:sldId id="288" r:id="rId37"/>
    <p:sldId id="389" r:id="rId38"/>
    <p:sldId id="390" r:id="rId39"/>
    <p:sldId id="353" r:id="rId40"/>
    <p:sldId id="391" r:id="rId41"/>
    <p:sldId id="371" r:id="rId42"/>
    <p:sldId id="370" r:id="rId43"/>
    <p:sldId id="286" r:id="rId44"/>
    <p:sldId id="295" r:id="rId45"/>
    <p:sldId id="380" r:id="rId46"/>
    <p:sldId id="377" r:id="rId47"/>
    <p:sldId id="379" r:id="rId48"/>
    <p:sldId id="378" r:id="rId49"/>
    <p:sldId id="383" r:id="rId50"/>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39142" autoAdjust="0"/>
  </p:normalViewPr>
  <p:slideViewPr>
    <p:cSldViewPr snapToGrid="0">
      <p:cViewPr varScale="1">
        <p:scale>
          <a:sx n="93" d="100"/>
          <a:sy n="93" d="100"/>
        </p:scale>
        <p:origin x="72" y="27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2020/2/19</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7:22</a:t>
            </a:r>
          </a:p>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8:30</a:t>
            </a:r>
          </a:p>
          <a:p>
            <a:r>
              <a:rPr kumimoji="1" lang="ja-JP" altLang="en-US" dirty="0" smtClean="0"/>
              <a:t>最後の</a:t>
            </a:r>
            <a:r>
              <a:rPr kumimoji="1" lang="en-US" altLang="ja-JP" dirty="0" smtClean="0"/>
              <a:t>Step4</a:t>
            </a:r>
            <a:r>
              <a:rPr kumimoji="1" lang="ja-JP" altLang="en-US" dirty="0" smtClean="0"/>
              <a:t>では、</a:t>
            </a:r>
            <a:r>
              <a:rPr kumimoji="1" lang="ja-JP" altLang="en-US" b="1" dirty="0" smtClean="0"/>
              <a:t>開発者が参考にしたいテストコードを上位に推薦できるようにテストコードの順位を並び替えます。</a:t>
            </a:r>
            <a:endParaRPr kumimoji="1" lang="en-US" altLang="ja-JP" b="1"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9:01</a:t>
            </a:r>
          </a:p>
          <a:p>
            <a:r>
              <a:rPr kumimoji="1" lang="ja-JP" altLang="en-US" dirty="0" smtClean="0"/>
              <a:t>こちらは、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10:01</a:t>
            </a:r>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lang="ja-JP" altLang="en-US" dirty="0" smtClean="0"/>
              <a:t>テストコードの作成支援に関する実験ということで</a:t>
            </a:r>
            <a:r>
              <a:rPr lang="ja-JP" altLang="en-US" sz="1200" b="1" dirty="0" smtClean="0"/>
              <a:t>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12:18</a:t>
            </a:r>
          </a:p>
          <a:p>
            <a:r>
              <a:rPr kumimoji="1" lang="ja-JP" altLang="en-US" dirty="0" smtClean="0"/>
              <a:t>そして、本研究では、評価実験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a:t>
            </a:r>
            <a:r>
              <a:rPr kumimoji="1" lang="ja-JP" altLang="en-US" dirty="0" smtClean="0"/>
              <a:t>と</a:t>
            </a:r>
            <a:r>
              <a:rPr kumimoji="1" lang="en-US" altLang="ja-JP" dirty="0" smtClean="0"/>
              <a:t>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リサーチクエスチョンに答えることで、</a:t>
            </a:r>
            <a:r>
              <a:rPr kumimoji="1" lang="en-US" altLang="ja-JP" dirty="0" err="1" smtClean="0"/>
              <a:t>SuiteRec</a:t>
            </a:r>
            <a:r>
              <a:rPr kumimoji="1" lang="ja-JP" altLang="en-US" dirty="0" smtClean="0"/>
              <a:t>を利用は、</a:t>
            </a:r>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13:24</a:t>
            </a:r>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15:08</a:t>
            </a:r>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我々は、提出されたテストコードを調査したところ、タスク</a:t>
            </a:r>
            <a:r>
              <a:rPr kumimoji="1" lang="en-US" altLang="ja-JP" b="1" u="sng" dirty="0" smtClean="0"/>
              <a:t>2</a:t>
            </a:r>
            <a:r>
              <a:rPr kumimoji="1" lang="ja-JP" altLang="en-US" b="1" u="sng" dirty="0" smtClean="0"/>
              <a:t>については、テスト項目の重複が多くなっていること分かりました。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の性質上、被験者は余分なテスト項目を作成してしまい、この部分に時間を費やしてしまった可能性があります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16:39</a:t>
            </a:r>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b="1" dirty="0" err="1" smtClean="0"/>
              <a:t>SuiteRec</a:t>
            </a:r>
            <a:r>
              <a:rPr kumimoji="1" lang="ja-JP" altLang="en-US" b="1" dirty="0" smtClean="0"/>
              <a:t>によって推薦されたテストコードの品質が高く、被験者はそれを再利用することで品質を維持したままテストコードを作成できた可能性があります。</a:t>
            </a:r>
            <a:endParaRPr kumimoji="1" lang="en-US" altLang="ja-JP" b="1"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実際に既存研究でも、これらのテストスメルがプロジェクトで多く検出されていることが報告されおり、保守活動に悪影響を与えることが分かっています。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17:07</a:t>
            </a:r>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93701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ついては、作成したテストコードの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開発者が自分で作成したコードに自信持てることは重要なことで、</a:t>
            </a:r>
            <a:r>
              <a:rPr kumimoji="1" lang="ja-JP" altLang="en-US" b="1" dirty="0" smtClean="0"/>
              <a:t>不安なくソフトウェアをユーザに提供することは、ソフトウェアテストの目的の</a:t>
            </a:r>
            <a:r>
              <a:rPr kumimoji="1" lang="en-US" altLang="ja-JP" b="1" dirty="0" smtClean="0"/>
              <a:t>1</a:t>
            </a:r>
            <a:r>
              <a:rPr kumimoji="1" lang="ja-JP" altLang="en-US" b="1" dirty="0" smtClean="0"/>
              <a:t>つです。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en-US" altLang="ja-JP" dirty="0" smtClean="0"/>
              <a:t>RQ4</a:t>
            </a:r>
            <a:r>
              <a:rPr kumimoji="1" lang="ja-JP" altLang="en-US" dirty="0" smtClean="0"/>
              <a:t>では、～～</a:t>
            </a:r>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a:t>
            </a:r>
            <a:r>
              <a:rPr kumimoji="1" lang="ja-JP" altLang="en-US" b="1" dirty="0" smtClean="0"/>
              <a:t>提案ツールをより実用的な利用に備えてさらに改善していく必要があります</a:t>
            </a:r>
            <a:r>
              <a:rPr kumimoji="1" lang="ja-JP" altLang="en-US" dirty="0" smtClean="0"/>
              <a:t>。具体的には、テストコードを再利用する際に、自動で編集する機能などを考えています。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23</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3605589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17037685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42</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43</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44</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lang="ja-JP" altLang="en-US" dirty="0" smtClean="0"/>
              <a:t>テストコードの作成支援に関する実験ということで</a:t>
            </a:r>
            <a:r>
              <a:rPr lang="ja-JP" altLang="en-US" sz="1200" b="1" dirty="0" smtClean="0"/>
              <a:t>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45</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1:28</a:t>
            </a:r>
          </a:p>
          <a:p>
            <a:r>
              <a:rPr kumimoji="1" lang="ja-JP" altLang="en-US" dirty="0" smtClean="0"/>
              <a:t>そのため、テスト工程を支援するために、現在までにこのように様々なテストコード自動生成ツールが提案されてきました。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a:t>
            </a:r>
            <a:r>
              <a:rPr kumimoji="1" lang="ja-JP" altLang="en-US" b="1" dirty="0" smtClean="0"/>
              <a:t>記号実行</a:t>
            </a:r>
            <a:r>
              <a:rPr kumimoji="1" lang="ja-JP" altLang="en-US" dirty="0" smtClean="0"/>
              <a:t>と</a:t>
            </a:r>
            <a:r>
              <a:rPr kumimoji="1" lang="ja-JP" altLang="en-US" b="1" dirty="0" smtClean="0"/>
              <a:t>探索ベースの手法</a:t>
            </a:r>
            <a:r>
              <a:rPr kumimoji="1" lang="ja-JP" altLang="en-US" dirty="0" smtClean="0"/>
              <a:t>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46</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47</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48</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2:27</a:t>
            </a:r>
          </a:p>
          <a:p>
            <a:r>
              <a:rPr kumimoji="1" lang="ja-JP" altLang="en-US" dirty="0" smtClean="0"/>
              <a:t>次に課題です。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自動生成されたテストコードには、</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3:18</a:t>
            </a:r>
          </a:p>
          <a:p>
            <a:r>
              <a:rPr kumimoji="1" lang="ja-JP" altLang="en-US" dirty="0" smtClean="0"/>
              <a:t>そこで，本研究では，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では推薦されるテストコードのテストスメルを検出し、より品質が高いテストコードを推薦します。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4:16</a:t>
            </a:r>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5:02</a:t>
            </a:r>
          </a:p>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6:11</a:t>
            </a:r>
          </a:p>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の命名規則によるクラス単位で、テストクラスと対象クラスの対応付けをしました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i="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i="1" dirty="0"/>
              <a:t>Step4:</a:t>
            </a:r>
            <a:r>
              <a:rPr lang="en-US" altLang="ja-JP" sz="2800" b="1" dirty="0"/>
              <a:t>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3548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a:t>
            </a:r>
            <a:r>
              <a:rPr lang="en-US" altLang="ja-JP" i="1" dirty="0"/>
              <a:t>RQ</a:t>
            </a:r>
            <a:r>
              <a:rPr lang="en-US" altLang="ja-JP" dirty="0"/>
              <a:t>)</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i="1" dirty="0" smtClean="0"/>
              <a:t>RQ1.</a:t>
            </a:r>
            <a:r>
              <a:rPr lang="en-US" altLang="ja-JP" b="1" dirty="0" smtClean="0"/>
              <a:t>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i="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RQ1.</a:t>
            </a:r>
            <a:r>
              <a:rPr lang="en-US" altLang="ja-JP" b="1" dirty="0"/>
              <a:t>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i="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までの時間が手作業の場合と比べて短い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なテスト項目を作成し、時間を費やした可能性がある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の利用によって、開発者はテストコード作成に多くの時間を費やす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RQ3.</a:t>
            </a:r>
            <a:r>
              <a:rPr lang="en-US" altLang="ja-JP" b="1" dirty="0"/>
              <a:t>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67961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の利用は、テストスメルの数が少なく品質の高いテストコードの作成を支援できる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実験後の被験者に、実験タスクに関するアンケートを実施した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480954555"/>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lang="en-US" altLang="ja-JP" sz="2000" dirty="0" smtClean="0">
                <a:latin typeface="メイリオ" panose="020B0604030504040204" pitchFamily="50" charset="-128"/>
                <a:ea typeface="メイリオ" panose="020B0604030504040204" pitchFamily="50" charset="-128"/>
              </a:rPr>
              <a:t>SIGSS</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73748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14069" y="5629486"/>
            <a:ext cx="9177731" cy="9708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を利用すると、開発者はテスト作成タスクを容易だと認識し、作成したテストコードに自信が持てる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類似コード検出技術を用いて、既存の高品質のテストコードを推薦</a:t>
            </a:r>
            <a:r>
              <a:rPr lang="en-US" altLang="ja-JP" sz="2400" dirty="0" smtClean="0"/>
              <a:t/>
            </a:r>
            <a:br>
              <a:rPr lang="en-US" altLang="ja-JP" sz="2400" dirty="0" smtClean="0"/>
            </a:br>
            <a:r>
              <a:rPr lang="ja-JP" altLang="en-US" sz="2400" dirty="0" smtClean="0"/>
              <a:t>するツールを提案</a:t>
            </a:r>
            <a:endParaRPr lang="en-US" altLang="ja-JP" sz="2400" dirty="0" smtClean="0"/>
          </a:p>
          <a:p>
            <a:pPr marL="685800" lvl="2">
              <a:spcBef>
                <a:spcPts val="1000"/>
              </a:spcBef>
            </a:pPr>
            <a:r>
              <a:rPr lang="ja-JP" altLang="en-US" sz="2400" dirty="0" smtClean="0"/>
              <a:t>提案ツールを利用することで、品質の高いテストコードの作成を支援できることを確認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テストの種類</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526791998"/>
              </p:ext>
            </p:extLst>
          </p:nvPr>
        </p:nvGraphicFramePr>
        <p:xfrm>
          <a:off x="791028" y="1836057"/>
          <a:ext cx="10435774" cy="3261544"/>
        </p:xfrm>
        <a:graphic>
          <a:graphicData uri="http://schemas.openxmlformats.org/drawingml/2006/table">
            <a:tbl>
              <a:tblPr firstRow="1" bandRow="1">
                <a:tableStyleId>{68D230F3-CF80-4859-8CE7-A43EE81993B5}</a:tableStyleId>
              </a:tblPr>
              <a:tblGrid>
                <a:gridCol w="2539846">
                  <a:extLst>
                    <a:ext uri="{9D8B030D-6E8A-4147-A177-3AD203B41FA5}">
                      <a16:colId xmlns:a16="http://schemas.microsoft.com/office/drawing/2014/main" val="798993551"/>
                    </a:ext>
                  </a:extLst>
                </a:gridCol>
                <a:gridCol w="7895928">
                  <a:extLst>
                    <a:ext uri="{9D8B030D-6E8A-4147-A177-3AD203B41FA5}">
                      <a16:colId xmlns:a16="http://schemas.microsoft.com/office/drawing/2014/main" val="3397063031"/>
                    </a:ext>
                  </a:extLst>
                </a:gridCol>
              </a:tblGrid>
              <a:tr h="580573">
                <a:tc>
                  <a:txBody>
                    <a:bodyPr/>
                    <a:lstStyle/>
                    <a:p>
                      <a:r>
                        <a:rPr kumimoji="1" lang="ja-JP" altLang="en-US" sz="2400" dirty="0" smtClean="0">
                          <a:latin typeface="メイリオ" panose="020B0604030504040204" pitchFamily="50" charset="-128"/>
                          <a:ea typeface="メイリオ" panose="020B0604030504040204" pitchFamily="50" charset="-128"/>
                        </a:rPr>
                        <a:t>テストの種類</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説明</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76763560"/>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単体テスト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プログラムを構成する比較的小さな単位の部品</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関数</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が、個々の機能を正しく果たしているかどうかを検証するテスト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06418478"/>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結合テスト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個々の機能を果たすプログラムの部品</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単体</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を組み合わせて、仕様通り正しく動作するかを検証するテスト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75648728"/>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システムテスト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個々の機能や仕組みを総合した全体像のシステムとして、仕様通り正しく動作するかを検証するテスト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2792551"/>
                  </a:ext>
                </a:extLst>
              </a:tr>
            </a:tbl>
          </a:graphicData>
        </a:graphic>
      </p:graphicFrame>
    </p:spTree>
    <p:extLst>
      <p:ext uri="{BB962C8B-B14F-4D97-AF65-F5344CB8AC3E}">
        <p14:creationId xmlns:p14="http://schemas.microsoft.com/office/powerpoint/2010/main" val="4039132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57326"/>
            <a:ext cx="5257800" cy="568440"/>
          </a:xfrm>
        </p:spPr>
        <p:txBody>
          <a:bodyPr/>
          <a:lstStyle/>
          <a:p>
            <a:r>
              <a:rPr lang="ja-JP" altLang="en-US" dirty="0" smtClean="0"/>
              <a:t>ソフトウェアの保守シナリオ</a:t>
            </a:r>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ソフトウェアの保守活動</a:t>
            </a:r>
            <a:endParaRPr kumimoji="1" lang="ja-JP" altLang="en-US" dirty="0"/>
          </a:p>
        </p:txBody>
      </p:sp>
      <p:sp>
        <p:nvSpPr>
          <p:cNvPr id="4" name="角丸四角形 3"/>
          <p:cNvSpPr/>
          <p:nvPr/>
        </p:nvSpPr>
        <p:spPr>
          <a:xfrm>
            <a:off x="618513"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a:t>
            </a:r>
            <a:r>
              <a:rPr lang="ja-JP" altLang="en-US" sz="2800" b="1" dirty="0" smtClean="0">
                <a:latin typeface="メイリオ" panose="020B0604030504040204" pitchFamily="50" charset="-128"/>
                <a:ea typeface="メイリオ" panose="020B0604030504040204" pitchFamily="50" charset="-128"/>
              </a:rPr>
              <a:t>の</a:t>
            </a:r>
            <a:endParaRPr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発見</a:t>
            </a:r>
            <a:endParaRPr kumimoji="1" lang="en-US" altLang="ja-JP" sz="2800" b="1" dirty="0" smtClean="0">
              <a:latin typeface="メイリオ" panose="020B0604030504040204" pitchFamily="50" charset="-128"/>
              <a:ea typeface="メイリオ" panose="020B0604030504040204" pitchFamily="50" charset="-128"/>
            </a:endParaRPr>
          </a:p>
          <a:p>
            <a:pPr algn="ct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テスト失敗</a:t>
            </a:r>
            <a:r>
              <a:rPr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5" name="角丸四角形 4"/>
          <p:cNvSpPr/>
          <p:nvPr/>
        </p:nvSpPr>
        <p:spPr>
          <a:xfrm>
            <a:off x="3467100"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b="1" dirty="0">
                <a:latin typeface="メイリオ" panose="020B0604030504040204" pitchFamily="50" charset="-128"/>
                <a:ea typeface="メイリオ" panose="020B0604030504040204" pitchFamily="50" charset="-128"/>
              </a:rPr>
              <a:t>原因</a:t>
            </a:r>
            <a:r>
              <a:rPr lang="ja-JP" altLang="en-US" sz="2800" b="1" dirty="0" smtClean="0">
                <a:latin typeface="メイリオ" panose="020B0604030504040204" pitchFamily="50" charset="-128"/>
                <a:ea typeface="メイリオ" panose="020B0604030504040204" pitchFamily="50" charset="-128"/>
              </a:rPr>
              <a:t>の特定</a:t>
            </a:r>
            <a:endParaRPr lang="en-US" altLang="ja-JP" sz="2800" b="1" dirty="0" smtClean="0">
              <a:latin typeface="メイリオ" panose="020B0604030504040204" pitchFamily="50" charset="-128"/>
              <a:ea typeface="メイリオ" panose="020B0604030504040204" pitchFamily="50" charset="-128"/>
            </a:endParaRPr>
          </a:p>
          <a:p>
            <a:pPr algn="ct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どの部分に不具合があるのか</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 name="角丸四角形 5"/>
          <p:cNvSpPr/>
          <p:nvPr/>
        </p:nvSpPr>
        <p:spPr>
          <a:xfrm>
            <a:off x="6315687" y="2169949"/>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不具合の</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修正</a:t>
            </a:r>
            <a:endParaRPr kumimoji="1" lang="en-US" altLang="ja-JP" sz="2800" b="1" dirty="0" smtClean="0">
              <a:latin typeface="メイリオ" panose="020B0604030504040204" pitchFamily="50" charset="-128"/>
              <a:ea typeface="メイリオ" panose="020B0604030504040204" pitchFamily="50" charset="-128"/>
            </a:endParaRPr>
          </a:p>
        </p:txBody>
      </p:sp>
      <p:sp>
        <p:nvSpPr>
          <p:cNvPr id="7" name="角丸四角形 6"/>
          <p:cNvSpPr/>
          <p:nvPr/>
        </p:nvSpPr>
        <p:spPr>
          <a:xfrm>
            <a:off x="9164274"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回帰テスト</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en-US" altLang="ja-JP" sz="1600" dirty="0" smtClean="0">
                <a:latin typeface="メイリオ" panose="020B0604030504040204" pitchFamily="50" charset="-128"/>
                <a:ea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rPr>
              <a:t>修正後の他の箇所に影響がないか確認</a:t>
            </a:r>
            <a:r>
              <a:rPr lang="en-US" altLang="ja-JP" sz="1600" dirty="0">
                <a:latin typeface="メイリオ" panose="020B0604030504040204" pitchFamily="50" charset="-128"/>
                <a:ea typeface="メイリオ" panose="020B0604030504040204" pitchFamily="50" charset="-128"/>
              </a:rPr>
              <a:t>)</a:t>
            </a:r>
            <a:endParaRPr kumimoji="1" lang="en-US" altLang="ja-JP" sz="1600" dirty="0" smtClean="0">
              <a:latin typeface="メイリオ" panose="020B0604030504040204" pitchFamily="50" charset="-128"/>
              <a:ea typeface="メイリオ" panose="020B0604030504040204" pitchFamily="50" charset="-128"/>
            </a:endParaRPr>
          </a:p>
        </p:txBody>
      </p:sp>
      <p:sp>
        <p:nvSpPr>
          <p:cNvPr id="11" name="二等辺三角形 10"/>
          <p:cNvSpPr/>
          <p:nvPr/>
        </p:nvSpPr>
        <p:spPr>
          <a:xfrm rot="5400000">
            <a:off x="2830152" y="3050969"/>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二等辺三角形 11"/>
          <p:cNvSpPr/>
          <p:nvPr/>
        </p:nvSpPr>
        <p:spPr>
          <a:xfrm rot="5400000">
            <a:off x="5678740" y="3050970"/>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3" name="二等辺三角形 12"/>
          <p:cNvSpPr/>
          <p:nvPr/>
        </p:nvSpPr>
        <p:spPr>
          <a:xfrm rot="5400000">
            <a:off x="8530322" y="3055471"/>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 name="Rectangle 4"/>
          <p:cNvSpPr>
            <a:spLocks noChangeArrowheads="1"/>
          </p:cNvSpPr>
          <p:nvPr/>
        </p:nvSpPr>
        <p:spPr bwMode="auto">
          <a:xfrm>
            <a:off x="1094280" y="6018114"/>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p>
        </p:txBody>
      </p:sp>
      <p:sp>
        <p:nvSpPr>
          <p:cNvPr id="15" name="角丸四角形 14"/>
          <p:cNvSpPr/>
          <p:nvPr/>
        </p:nvSpPr>
        <p:spPr>
          <a:xfrm>
            <a:off x="1361505" y="4592019"/>
            <a:ext cx="9543613" cy="10393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品質の低いテストコードは、</a:t>
            </a:r>
            <a:r>
              <a:rPr lang="ja-JP" altLang="en-US" sz="2800" b="1" dirty="0" smtClean="0">
                <a:latin typeface="メイリオ" panose="020B0604030504040204" pitchFamily="50" charset="-128"/>
                <a:ea typeface="メイリオ" panose="020B0604030504040204" pitchFamily="50" charset="-128"/>
              </a:rPr>
              <a:t>原因の特定</a:t>
            </a:r>
            <a:r>
              <a:rPr lang="ja-JP" altLang="en-US" sz="2800" dirty="0" smtClean="0">
                <a:latin typeface="メイリオ" panose="020B0604030504040204" pitchFamily="50" charset="-128"/>
                <a:ea typeface="メイリオ" panose="020B0604030504040204" pitchFamily="50" charset="-128"/>
              </a:rPr>
              <a:t>と</a:t>
            </a:r>
            <a:r>
              <a:rPr lang="ja-JP" altLang="en-US" sz="2800" b="1" dirty="0" smtClean="0">
                <a:latin typeface="メイリオ" panose="020B0604030504040204" pitchFamily="50" charset="-128"/>
                <a:ea typeface="メイリオ" panose="020B0604030504040204" pitchFamily="50" charset="-128"/>
              </a:rPr>
              <a:t>不具合の修正</a:t>
            </a:r>
            <a:r>
              <a:rPr lang="ja-JP" altLang="en-US" sz="2800" dirty="0" smtClean="0">
                <a:latin typeface="メイリオ" panose="020B0604030504040204" pitchFamily="50" charset="-128"/>
                <a:ea typeface="メイリオ" panose="020B0604030504040204" pitchFamily="50" charset="-128"/>
              </a:rPr>
              <a:t>が困難になり保守コストがかかる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01858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p>
        </p:txBody>
      </p:sp>
    </p:spTree>
    <p:extLst>
      <p:ext uri="{BB962C8B-B14F-4D97-AF65-F5344CB8AC3E}">
        <p14:creationId xmlns:p14="http://schemas.microsoft.com/office/powerpoint/2010/main" val="2560913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2860720" y="2747303"/>
            <a:ext cx="6217726" cy="286232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dirty="0" smtClean="0">
                <a:latin typeface="Consolas" panose="020B0609020204030204" pitchFamily="49" charset="0"/>
              </a:rPr>
              <a:t>public void </a:t>
            </a:r>
            <a:r>
              <a:rPr lang="en-US" altLang="ja-JP" b="1" dirty="0" smtClean="0">
                <a:solidFill>
                  <a:srgbClr val="FF0000"/>
                </a:solidFill>
                <a:latin typeface="Consolas" panose="020B0609020204030204" pitchFamily="49" charset="0"/>
              </a:rPr>
              <a:t>test8</a:t>
            </a:r>
            <a:r>
              <a:rPr lang="en-US" altLang="ja-JP" dirty="0" smtClean="0">
                <a:latin typeface="Consolas" panose="020B0609020204030204" pitchFamily="49" charset="0"/>
              </a:rPr>
              <a:t> throws </a:t>
            </a:r>
            <a:r>
              <a:rPr lang="en-US" altLang="ja-JP" b="1" dirty="0" err="1" smtClean="0">
                <a:solidFill>
                  <a:srgbClr val="FF0000"/>
                </a:solidFill>
                <a:latin typeface="Consolas" panose="020B0609020204030204" pitchFamily="49" charset="0"/>
              </a:rPr>
              <a:t>Throwable</a:t>
            </a:r>
            <a:r>
              <a:rPr lang="en-US" altLang="ja-JP" dirty="0" smtClean="0">
                <a:latin typeface="Consolas" panose="020B0609020204030204" pitchFamily="49" charset="0"/>
              </a:rPr>
              <a:t>  {</a:t>
            </a:r>
          </a:p>
          <a:p>
            <a:r>
              <a:rPr lang="ja-JP" altLang="en-US" dirty="0" smtClean="0">
                <a:latin typeface="Consolas" panose="020B0609020204030204" pitchFamily="49" charset="0"/>
              </a:rPr>
              <a:t>    </a:t>
            </a:r>
            <a:r>
              <a:rPr lang="en-US" altLang="ja-JP" dirty="0" smtClean="0">
                <a:latin typeface="Consolas" panose="020B0609020204030204" pitchFamily="49" charset="0"/>
              </a:rPr>
              <a:t>Document document0 = new Document(””, ””);</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assertNotNull</a:t>
            </a:r>
            <a:r>
              <a:rPr lang="en-US" altLang="ja-JP" dirty="0" smtClean="0">
                <a:latin typeface="Consolas" panose="020B0609020204030204" pitchFamily="49" charset="0"/>
              </a:rPr>
              <a:t>(document0);</a:t>
            </a:r>
          </a:p>
          <a:p>
            <a:endParaRPr lang="en-US" altLang="ja-JP" dirty="0" smtClean="0">
              <a:latin typeface="Consolas" panose="020B0609020204030204" pitchFamily="49" charset="0"/>
            </a:endParaRPr>
          </a:p>
          <a:p>
            <a:r>
              <a:rPr lang="ja-JP" altLang="en-US" dirty="0" smtClean="0">
                <a:latin typeface="Consolas" panose="020B0609020204030204" pitchFamily="49" charset="0"/>
              </a:rPr>
              <a:t>    </a:t>
            </a:r>
            <a:r>
              <a:rPr lang="en-US" altLang="ja-JP" dirty="0" smtClean="0">
                <a:latin typeface="Consolas" panose="020B0609020204030204" pitchFamily="49" charset="0"/>
              </a:rPr>
              <a:t>document0.procText.add((Character) ’s’);</a:t>
            </a:r>
          </a:p>
          <a:p>
            <a:r>
              <a:rPr lang="en-US" altLang="ja-JP" dirty="0">
                <a:latin typeface="Consolas" panose="020B0609020204030204" pitchFamily="49" charset="0"/>
              </a:rPr>
              <a:t> </a:t>
            </a:r>
            <a:r>
              <a:rPr lang="en-US" altLang="ja-JP" dirty="0" smtClean="0">
                <a:latin typeface="Consolas" panose="020B0609020204030204" pitchFamily="49" charset="0"/>
              </a:rPr>
              <a:t>   String string0 = document0.stringify();</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b="1" dirty="0" err="1" smtClean="0">
                <a:solidFill>
                  <a:srgbClr val="FF0000"/>
                </a:solidFill>
                <a:latin typeface="Consolas" panose="020B0609020204030204" pitchFamily="49" charset="0"/>
              </a:rPr>
              <a:t>assertEquals</a:t>
            </a:r>
            <a:r>
              <a:rPr lang="en-US" altLang="ja-JP" b="1" dirty="0" smtClean="0">
                <a:solidFill>
                  <a:srgbClr val="FF0000"/>
                </a:solidFill>
                <a:latin typeface="Consolas" panose="020B0609020204030204" pitchFamily="49" charset="0"/>
              </a:rPr>
              <a:t>(”s”, document0.stringify());</a:t>
            </a:r>
          </a:p>
          <a:p>
            <a:r>
              <a:rPr lang="en-US" altLang="ja-JP" b="1" dirty="0">
                <a:solidFill>
                  <a:srgbClr val="FF0000"/>
                </a:solidFill>
                <a:latin typeface="Consolas" panose="020B0609020204030204" pitchFamily="49" charset="0"/>
              </a:rPr>
              <a:t> </a:t>
            </a:r>
            <a:r>
              <a:rPr lang="en-US" altLang="ja-JP" b="1" dirty="0" smtClean="0">
                <a:solidFill>
                  <a:srgbClr val="FF0000"/>
                </a:solidFill>
                <a:latin typeface="Consolas" panose="020B0609020204030204" pitchFamily="49" charset="0"/>
              </a:rPr>
              <a:t>   </a:t>
            </a:r>
            <a:r>
              <a:rPr lang="en-US" altLang="ja-JP" b="1" dirty="0" err="1" smtClean="0">
                <a:solidFill>
                  <a:srgbClr val="FF0000"/>
                </a:solidFill>
                <a:latin typeface="Consolas" panose="020B0609020204030204" pitchFamily="49" charset="0"/>
              </a:rPr>
              <a:t>assertNotNull</a:t>
            </a:r>
            <a:r>
              <a:rPr lang="en-US" altLang="ja-JP" b="1" dirty="0" smtClean="0">
                <a:solidFill>
                  <a:srgbClr val="FF0000"/>
                </a:solidFill>
                <a:latin typeface="Consolas" panose="020B0609020204030204" pitchFamily="49" charset="0"/>
              </a:rPr>
              <a:t>(string0);</a:t>
            </a:r>
          </a:p>
          <a:p>
            <a:r>
              <a:rPr lang="en-US" altLang="ja-JP" b="1" dirty="0">
                <a:solidFill>
                  <a:srgbClr val="FF0000"/>
                </a:solidFill>
                <a:latin typeface="Consolas" panose="020B0609020204030204" pitchFamily="49" charset="0"/>
              </a:rPr>
              <a:t> </a:t>
            </a:r>
            <a:r>
              <a:rPr lang="en-US" altLang="ja-JP" b="1" dirty="0" smtClean="0">
                <a:solidFill>
                  <a:srgbClr val="FF0000"/>
                </a:solidFill>
                <a:latin typeface="Consolas" panose="020B0609020204030204" pitchFamily="49" charset="0"/>
              </a:rPr>
              <a:t>   </a:t>
            </a:r>
            <a:r>
              <a:rPr lang="en-US" altLang="ja-JP" b="1" dirty="0" err="1" smtClean="0">
                <a:solidFill>
                  <a:srgbClr val="FF0000"/>
                </a:solidFill>
                <a:latin typeface="Consolas" panose="020B0609020204030204" pitchFamily="49" charset="0"/>
              </a:rPr>
              <a:t>assertEquals</a:t>
            </a:r>
            <a:r>
              <a:rPr lang="en-US" altLang="ja-JP" b="1" dirty="0" smtClean="0">
                <a:solidFill>
                  <a:srgbClr val="FF0000"/>
                </a:solidFill>
                <a:latin typeface="Consolas" panose="020B0609020204030204" pitchFamily="49" charset="0"/>
              </a:rPr>
              <a:t>(”s”, string0);</a:t>
            </a:r>
          </a:p>
          <a:p>
            <a:r>
              <a:rPr lang="en-US" altLang="ja-JP" dirty="0" smtClean="0">
                <a:latin typeface="Consolas" panose="020B0609020204030204" pitchFamily="49" charset="0"/>
              </a:rPr>
              <a:t>}</a:t>
            </a: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en-US" altLang="ja-JP" dirty="0" smtClean="0"/>
              <a:t>[10]</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045669" y="1995447"/>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418827" y="2014696"/>
            <a:ext cx="2556013" cy="652249"/>
          </a:xfrm>
          <a:prstGeom prst="wedgeRoundRectCallout">
            <a:avLst>
              <a:gd name="adj1" fmla="val 80634"/>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359266" y="4464563"/>
            <a:ext cx="5346583" cy="882137"/>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8144271" y="5180572"/>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714" y="1902901"/>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1727" y="1883652"/>
            <a:ext cx="445604" cy="445604"/>
          </a:xfrm>
          <a:prstGeom prst="rect">
            <a:avLst/>
          </a:prstGeom>
        </p:spPr>
      </p:pic>
      <p:sp>
        <p:nvSpPr>
          <p:cNvPr id="11" name="正方形/長方形 10"/>
          <p:cNvSpPr/>
          <p:nvPr/>
        </p:nvSpPr>
        <p:spPr>
          <a:xfrm>
            <a:off x="7866282" y="5162941"/>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5052" y="5102260"/>
            <a:ext cx="445604" cy="445604"/>
          </a:xfrm>
          <a:prstGeom prst="rect">
            <a:avLst/>
          </a:prstGeom>
        </p:spPr>
      </p:pic>
      <p:sp>
        <p:nvSpPr>
          <p:cNvPr id="14" name="Rectangle 4"/>
          <p:cNvSpPr>
            <a:spLocks noChangeArrowheads="1"/>
          </p:cNvSpPr>
          <p:nvPr/>
        </p:nvSpPr>
        <p:spPr bwMode="auto">
          <a:xfrm>
            <a:off x="1167560" y="5982462"/>
            <a:ext cx="9604046"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[10] G</a:t>
            </a:r>
            <a:r>
              <a:rPr lang="en-US" altLang="ja-JP" sz="1200" dirty="0">
                <a:solidFill>
                  <a:schemeClr val="tx2"/>
                </a:solidFill>
              </a:rPr>
              <a:t>. Fraser and A. </a:t>
            </a:r>
            <a:r>
              <a:rPr lang="en-US" altLang="ja-JP" sz="1200" dirty="0" err="1">
                <a:solidFill>
                  <a:schemeClr val="tx2"/>
                </a:solidFill>
              </a:rPr>
              <a:t>Arcuri</a:t>
            </a:r>
            <a:r>
              <a:rPr lang="en-US" altLang="ja-JP" sz="1200" dirty="0">
                <a:solidFill>
                  <a:schemeClr val="tx2"/>
                </a:solidFill>
              </a:rPr>
              <a:t>. </a:t>
            </a:r>
            <a:r>
              <a:rPr lang="en-US" altLang="ja-JP" sz="1200" dirty="0" err="1">
                <a:solidFill>
                  <a:schemeClr val="tx2"/>
                </a:solidFill>
              </a:rPr>
              <a:t>Evosuite</a:t>
            </a:r>
            <a:r>
              <a:rPr lang="en-US" altLang="ja-JP" sz="1200" dirty="0">
                <a:solidFill>
                  <a:schemeClr val="tx2"/>
                </a:solidFill>
              </a:rPr>
              <a:t>: Automatic test suite generation for object-oriented software. In </a:t>
            </a:r>
            <a:r>
              <a:rPr lang="en-US" altLang="ja-JP" sz="1200" i="1" dirty="0">
                <a:solidFill>
                  <a:schemeClr val="tx2"/>
                </a:solidFill>
              </a:rPr>
              <a:t>Proceedings of the Symposium on the Foundations of Software Engineering (FSE)</a:t>
            </a:r>
            <a:r>
              <a:rPr lang="en-US" altLang="ja-JP" sz="1200" dirty="0">
                <a:solidFill>
                  <a:schemeClr val="tx2"/>
                </a:solidFill>
              </a:rPr>
              <a:t>, pages 416–419, 2011.</a:t>
            </a:r>
            <a:endParaRPr lang="en-US" altLang="ja-JP" sz="1200" dirty="0" smtClean="0">
              <a:solidFill>
                <a:schemeClr val="tx2"/>
              </a:solidFill>
            </a:endParaRPr>
          </a:p>
        </p:txBody>
      </p:sp>
    </p:spTree>
    <p:extLst>
      <p:ext uri="{BB962C8B-B14F-4D97-AF65-F5344CB8AC3E}">
        <p14:creationId xmlns:p14="http://schemas.microsoft.com/office/powerpoint/2010/main" val="3178239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i="1" dirty="0"/>
              <a:t>Assertion </a:t>
            </a:r>
            <a:r>
              <a:rPr lang="en-US" altLang="ja-JP" sz="2700" i="1" dirty="0" smtClean="0"/>
              <a:t>Roulette</a:t>
            </a:r>
            <a:r>
              <a:rPr lang="ja-JP" altLang="en-US" sz="2700" i="1"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7" name="正方形/長方形 6"/>
          <p:cNvSpPr/>
          <p:nvPr/>
        </p:nvSpPr>
        <p:spPr>
          <a:xfrm>
            <a:off x="838200" y="3363915"/>
            <a:ext cx="8316685" cy="2893100"/>
          </a:xfrm>
          <a:prstGeom prst="rect">
            <a:avLst/>
          </a:prstGeom>
          <a:solidFill>
            <a:schemeClr val="accent2">
              <a:lumMod val="20000"/>
              <a:lumOff val="80000"/>
            </a:schemeClr>
          </a:solidFill>
        </p:spPr>
        <p:txBody>
          <a:bodyPr wrap="square">
            <a:spAutoFit/>
          </a:bodyPr>
          <a:lstStyle/>
          <a:p>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MediumTest</a:t>
            </a:r>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public void </a:t>
            </a:r>
            <a:r>
              <a:rPr lang="en-US" altLang="ja-JP" sz="1400" dirty="0" err="1" smtClean="0">
                <a:latin typeface="Consolas" panose="020B0609020204030204" pitchFamily="49" charset="0"/>
              </a:rPr>
              <a:t>testCloneNonBareRepoFromLocalTestServer</a:t>
            </a:r>
            <a:r>
              <a:rPr lang="en-US" altLang="ja-JP" sz="1400" dirty="0" smtClean="0">
                <a:latin typeface="Consolas" panose="020B0609020204030204" pitchFamily="49" charset="0"/>
              </a:rPr>
              <a:t>() throws Exception {</a:t>
            </a:r>
          </a:p>
          <a:p>
            <a:r>
              <a:rPr lang="en-US" altLang="ja-JP" sz="1400" dirty="0" smtClean="0">
                <a:latin typeface="Consolas" panose="020B0609020204030204" pitchFamily="49" charset="0"/>
              </a:rPr>
              <a:t>    Clone </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 = new Clone(false, </a:t>
            </a:r>
            <a:r>
              <a:rPr lang="en-US" altLang="ja-JP" sz="1400" dirty="0" err="1" smtClean="0">
                <a:latin typeface="Consolas" panose="020B0609020204030204" pitchFamily="49" charset="0"/>
              </a:rPr>
              <a:t>integrationGitServerURIFor</a:t>
            </a:r>
            <a:r>
              <a:rPr lang="en-US" altLang="ja-JP" sz="1400" dirty="0" smtClean="0">
                <a:latin typeface="Consolas" panose="020B0609020204030204" pitchFamily="49" charset="0"/>
              </a:rPr>
              <a:t>("small-</a:t>
            </a:r>
            <a:r>
              <a:rPr lang="en-US" altLang="ja-JP" sz="1400" dirty="0" err="1" smtClean="0">
                <a:latin typeface="Consolas" panose="020B0609020204030204" pitchFamily="49" charset="0"/>
              </a:rPr>
              <a:t>repo.early.git</a:t>
            </a:r>
            <a:r>
              <a:rPr lang="en-US" altLang="ja-JP" sz="1400" dirty="0" smtClean="0">
                <a:latin typeface="Consolas" panose="020B0609020204030204" pitchFamily="49" charset="0"/>
              </a:rPr>
              <a:t>"), helper().</a:t>
            </a:r>
            <a:r>
              <a:rPr lang="en-US" altLang="ja-JP" sz="1400" dirty="0" err="1" smtClean="0">
                <a:latin typeface="Consolas" panose="020B0609020204030204" pitchFamily="49" charset="0"/>
              </a:rPr>
              <a:t>newFolder</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Repository repo = </a:t>
            </a:r>
            <a:r>
              <a:rPr lang="en-US" altLang="ja-JP" sz="1400" dirty="0" err="1" smtClean="0">
                <a:latin typeface="Consolas" panose="020B0609020204030204" pitchFamily="49" charset="0"/>
              </a:rPr>
              <a:t>executeAndWaitFor</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(repo, </a:t>
            </a:r>
            <a:r>
              <a:rPr lang="en-US" altLang="ja-JP" sz="1400" dirty="0" err="1" smtClean="0">
                <a:latin typeface="Consolas" panose="020B0609020204030204" pitchFamily="49" charset="0"/>
              </a:rPr>
              <a:t>hasGitObject</a:t>
            </a:r>
            <a:r>
              <a:rPr lang="en-US" altLang="ja-JP" sz="1400" dirty="0" smtClean="0">
                <a:latin typeface="Consolas" panose="020B0609020204030204" pitchFamily="49" charset="0"/>
              </a:rPr>
              <a:t>("ba1f63e4430bff267d112b1e8afc1d6294db0ccc"));</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File </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 new File(</a:t>
            </a:r>
            <a:r>
              <a:rPr lang="en-US" altLang="ja-JP" sz="1400" dirty="0" err="1" smtClean="0">
                <a:latin typeface="Consolas" panose="020B0609020204030204" pitchFamily="49" charset="0"/>
              </a:rPr>
              <a:t>repo.getWorkTree</a:t>
            </a:r>
            <a:r>
              <a:rPr lang="en-US" altLang="ja-JP" sz="1400" dirty="0" smtClean="0">
                <a:latin typeface="Consolas" panose="020B0609020204030204" pitchFamily="49" charset="0"/>
              </a:rPr>
              <a:t>(), "README");</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exists());</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ofLength</a:t>
            </a:r>
            <a:r>
              <a:rPr lang="en-US" altLang="ja-JP" sz="1400" dirty="0" smtClean="0">
                <a:latin typeface="Consolas" panose="020B0609020204030204" pitchFamily="49" charset="0"/>
              </a:rPr>
              <a:t>(12));</a:t>
            </a:r>
          </a:p>
          <a:p>
            <a:r>
              <a:rPr lang="en-US" altLang="ja-JP" sz="1400" dirty="0" smtClean="0">
                <a:latin typeface="Consolas" panose="020B0609020204030204" pitchFamily="49" charset="0"/>
              </a:rPr>
              <a:t>}</a:t>
            </a:r>
            <a:endParaRPr lang="ja-JP" altLang="en-US" sz="1400" dirty="0">
              <a:latin typeface="Consolas" panose="020B0609020204030204" pitchFamily="49" charset="0"/>
            </a:endParaRPr>
          </a:p>
        </p:txBody>
      </p:sp>
      <p:sp>
        <p:nvSpPr>
          <p:cNvPr id="12" name="正方形/長方形 11"/>
          <p:cNvSpPr/>
          <p:nvPr/>
        </p:nvSpPr>
        <p:spPr>
          <a:xfrm>
            <a:off x="1270001" y="4905829"/>
            <a:ext cx="7561942" cy="112485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162800" y="4235449"/>
            <a:ext cx="4495800" cy="575015"/>
          </a:xfrm>
          <a:prstGeom prst="wedgeRectCallout">
            <a:avLst>
              <a:gd name="adj1" fmla="val -54081"/>
              <a:gd name="adj2" fmla="val 13524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複数の</a:t>
            </a:r>
            <a:r>
              <a:rPr lang="en-US" altLang="ja-JP" sz="2800" dirty="0" smtClean="0">
                <a:latin typeface="メイリオ" panose="020B0604030504040204" pitchFamily="50" charset="-128"/>
                <a:ea typeface="メイリオ" panose="020B0604030504040204" pitchFamily="50" charset="-128"/>
              </a:rPr>
              <a:t>assert</a:t>
            </a:r>
            <a:r>
              <a:rPr lang="ja-JP" altLang="en-US" sz="2800" dirty="0" smtClean="0">
                <a:latin typeface="メイリオ" panose="020B0604030504040204" pitchFamily="50" charset="-128"/>
                <a:ea typeface="メイリオ" panose="020B0604030504040204" pitchFamily="50" charset="-128"/>
              </a:rPr>
              <a:t>文が存在する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288075"/>
            <a:ext cx="10382250" cy="1317625"/>
          </a:xfrm>
        </p:spPr>
        <p:txBody>
          <a:bodyPr/>
          <a:lstStyle/>
          <a:p>
            <a:r>
              <a:rPr lang="ja-JP" altLang="en-US" dirty="0"/>
              <a:t>テストメソッド内に複数の制御文が含まれている</a:t>
            </a:r>
            <a:endParaRPr lang="en-US" altLang="ja-JP" dirty="0"/>
          </a:p>
          <a:p>
            <a:pPr lvl="1"/>
            <a:r>
              <a:rPr lang="ja-JP" altLang="en-US" dirty="0"/>
              <a:t>テストの成功・失敗は制御フロー内にある</a:t>
            </a:r>
            <a:r>
              <a:rPr lang="en-US" altLang="ja-JP" dirty="0"/>
              <a:t>assert</a:t>
            </a:r>
            <a:r>
              <a:rPr lang="ja-JP" altLang="en-US" dirty="0"/>
              <a:t>文に基づく</a:t>
            </a:r>
            <a:r>
              <a:rPr lang="ja-JP" altLang="en-US" dirty="0" smtClean="0"/>
              <a:t>ため結果を予測</a:t>
            </a:r>
            <a:r>
              <a:rPr lang="ja-JP" altLang="en-US" dirty="0"/>
              <a:t>できない</a:t>
            </a:r>
          </a:p>
          <a:p>
            <a:endParaRPr kumimoji="1" lang="ja-JP" altLang="en-US" dirty="0"/>
          </a:p>
        </p:txBody>
      </p:sp>
      <p:sp>
        <p:nvSpPr>
          <p:cNvPr id="3" name="タイトル 2"/>
          <p:cNvSpPr>
            <a:spLocks noGrp="1"/>
          </p:cNvSpPr>
          <p:nvPr>
            <p:ph type="title"/>
          </p:nvPr>
        </p:nvSpPr>
        <p:spPr/>
        <p:txBody>
          <a:bodyPr/>
          <a:lstStyle/>
          <a:p>
            <a:r>
              <a:rPr lang="en-US" altLang="ja-JP" i="1" dirty="0"/>
              <a:t>Conditional Test </a:t>
            </a:r>
            <a:r>
              <a:rPr lang="en-US" altLang="ja-JP" i="1" dirty="0" smtClean="0"/>
              <a:t>Logic </a:t>
            </a:r>
            <a:endParaRPr kumimoji="1" lang="ja-JP" altLang="en-US" i="1" dirty="0"/>
          </a:p>
        </p:txBody>
      </p:sp>
      <p:sp>
        <p:nvSpPr>
          <p:cNvPr id="4" name="正方形/長方形 3"/>
          <p:cNvSpPr/>
          <p:nvPr/>
        </p:nvSpPr>
        <p:spPr>
          <a:xfrm>
            <a:off x="1085850" y="2653998"/>
            <a:ext cx="8105321" cy="3647152"/>
          </a:xfrm>
          <a:prstGeom prst="rect">
            <a:avLst/>
          </a:prstGeom>
          <a:solidFill>
            <a:schemeClr val="accent2">
              <a:lumMod val="20000"/>
              <a:lumOff val="80000"/>
            </a:schemeClr>
          </a:solidFill>
        </p:spPr>
        <p:txBody>
          <a:bodyPr wrap="square">
            <a:spAutoFit/>
          </a:bodyPr>
          <a:lstStyle/>
          <a:p>
            <a:r>
              <a:rPr lang="en-US" altLang="ja-JP" sz="1050" b="1" dirty="0" smtClean="0">
                <a:latin typeface="Consolas" panose="020B0609020204030204" pitchFamily="49" charset="0"/>
              </a:rPr>
              <a:t>@Test</a:t>
            </a:r>
          </a:p>
          <a:p>
            <a:r>
              <a:rPr lang="en-US" altLang="ja-JP" sz="1050" b="1" dirty="0" smtClean="0">
                <a:latin typeface="Consolas" panose="020B0609020204030204" pitchFamily="49" charset="0"/>
              </a:rPr>
              <a:t>public void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Map.Entry</a:t>
            </a:r>
            <a:r>
              <a:rPr lang="en-US" altLang="ja-JP" sz="1050" b="1" dirty="0" smtClean="0">
                <a:latin typeface="Consolas" panose="020B0609020204030204" pitchFamily="49" charset="0"/>
              </a:rPr>
              <a:t> entry : </a:t>
            </a:r>
            <a:r>
              <a:rPr lang="en-US" altLang="ja-JP" sz="1050" b="1" dirty="0" err="1" smtClean="0">
                <a:latin typeface="Consolas" panose="020B0609020204030204" pitchFamily="49" charset="0"/>
              </a:rPr>
              <a:t>sourcesMap.entrySet</a:t>
            </a:r>
            <a:r>
              <a:rPr lang="en-US" altLang="ja-JP" sz="1050" b="1" dirty="0" smtClean="0">
                <a:latin typeface="Consolas" panose="020B0609020204030204" pitchFamily="49" charset="0"/>
              </a:rPr>
              <a:t>()) {</a:t>
            </a:r>
          </a:p>
          <a:p>
            <a:endParaRPr lang="en-US" altLang="ja-JP" sz="1050" b="1" dirty="0" smtClean="0">
              <a:latin typeface="Consolas" panose="020B0609020204030204" pitchFamily="49" charset="0"/>
            </a:endParaRPr>
          </a:p>
          <a:p>
            <a:r>
              <a:rPr lang="en-US" altLang="ja-JP" sz="1050" b="1" dirty="0" smtClean="0">
                <a:latin typeface="Consolas" panose="020B0609020204030204" pitchFamily="49" charset="0"/>
              </a:rPr>
              <a:t>        String id = </a:t>
            </a:r>
            <a:r>
              <a:rPr lang="en-US" altLang="ja-JP" sz="1050" b="1" dirty="0" err="1" smtClean="0">
                <a:latin typeface="Consolas" panose="020B0609020204030204" pitchFamily="49" charset="0"/>
              </a:rPr>
              <a:t>entry.getKey</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Object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resultsMap.get</a:t>
            </a:r>
            <a:r>
              <a:rPr lang="en-US" altLang="ja-JP" sz="1050" b="1" dirty="0" smtClean="0">
                <a:latin typeface="Consolas" panose="020B0609020204030204" pitchFamily="49" charset="0"/>
              </a:rPr>
              <a:t>(id);</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instanceof</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result =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result.testSpinner.runTest</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("Testing " + id + "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(result);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 answer = new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entry.getValue</a:t>
            </a:r>
            <a:r>
              <a:rPr lang="en-US" altLang="ja-JP" sz="1050" b="1" dirty="0" smtClean="0">
                <a:latin typeface="Consolas" panose="020B0609020204030204" pitchFamily="49" charset="0"/>
              </a:rPr>
              <a:t>(), "", new </a:t>
            </a:r>
            <a:r>
              <a:rPr lang="en-US" altLang="ja-JP" sz="1050" b="1" dirty="0" err="1" smtClean="0">
                <a:latin typeface="Consolas" panose="020B0609020204030204" pitchFamily="49" charset="0"/>
              </a:rPr>
              <a:t>CookieManager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 scraper = new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RuntimeEnvironment.application</a:t>
            </a:r>
            <a:r>
              <a:rPr lang="en-US" altLang="ja-JP" sz="1050" b="1" dirty="0" smtClean="0">
                <a:latin typeface="Consolas" panose="020B0609020204030204" pitchFamily="49" charset="0"/>
              </a:rPr>
              <a:t>, answer);</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scraper.spinnerAdapter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result.testSpinner.data.size</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int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 0;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&lt; </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spinnerAdapter.getItem</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result.testSpinner.data.get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a:t>
            </a:r>
            <a:endParaRPr lang="ja-JP" altLang="en-US" sz="1050" b="1" dirty="0">
              <a:latin typeface="Consolas" panose="020B0609020204030204" pitchFamily="49" charset="0"/>
            </a:endParaRPr>
          </a:p>
        </p:txBody>
      </p:sp>
      <p:sp>
        <p:nvSpPr>
          <p:cNvPr id="5" name="正方形/長方形 4"/>
          <p:cNvSpPr/>
          <p:nvPr/>
        </p:nvSpPr>
        <p:spPr>
          <a:xfrm>
            <a:off x="1700893" y="3661138"/>
            <a:ext cx="6943725" cy="227488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四角形吹き出し 5"/>
          <p:cNvSpPr/>
          <p:nvPr/>
        </p:nvSpPr>
        <p:spPr>
          <a:xfrm>
            <a:off x="6350907" y="2762250"/>
            <a:ext cx="5087257" cy="662169"/>
          </a:xfrm>
          <a:prstGeom prst="wedgeRectCallout">
            <a:avLst>
              <a:gd name="adj1" fmla="val -49689"/>
              <a:gd name="adj2" fmla="val 109638"/>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3200" dirty="0" smtClean="0">
                <a:latin typeface="メイリオ" panose="020B0604030504040204" pitchFamily="50" charset="-128"/>
                <a:ea typeface="メイリオ" panose="020B0604030504040204" pitchFamily="50" charset="-128"/>
              </a:rPr>
              <a:t>複数の</a:t>
            </a:r>
            <a:r>
              <a:rPr lang="ja-JP" altLang="en-US" sz="3200" dirty="0">
                <a:latin typeface="メイリオ" panose="020B0604030504040204" pitchFamily="50" charset="-128"/>
                <a:ea typeface="メイリオ" panose="020B0604030504040204" pitchFamily="50" charset="-128"/>
              </a:rPr>
              <a:t>制御</a:t>
            </a:r>
            <a:r>
              <a:rPr lang="ja-JP" altLang="en-US" sz="3200" dirty="0" smtClean="0">
                <a:latin typeface="メイリオ" panose="020B0604030504040204" pitchFamily="50" charset="-128"/>
                <a:ea typeface="メイリオ" panose="020B0604030504040204" pitchFamily="50" charset="-128"/>
              </a:rPr>
              <a:t>文が存在する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6327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i="1" dirty="0"/>
              <a:t>Mystery Guest</a:t>
            </a:r>
            <a:r>
              <a:rPr lang="ja-JP" altLang="en-US" i="1"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214172"/>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8" name="正方形/長方形 7"/>
          <p:cNvSpPr/>
          <p:nvPr/>
        </p:nvSpPr>
        <p:spPr>
          <a:xfrm>
            <a:off x="838200" y="2883474"/>
            <a:ext cx="6476999" cy="3785652"/>
          </a:xfrm>
          <a:prstGeom prst="rect">
            <a:avLst/>
          </a:prstGeom>
          <a:solidFill>
            <a:schemeClr val="accent2">
              <a:lumMod val="20000"/>
              <a:lumOff val="80000"/>
            </a:schemeClr>
          </a:solidFill>
        </p:spPr>
        <p:txBody>
          <a:bodyPr wrap="square">
            <a:spAutoFit/>
          </a:bodyPr>
          <a:lstStyle/>
          <a:p>
            <a:r>
              <a:rPr lang="en-US" altLang="ja-JP" sz="1200" b="1" dirty="0" smtClean="0">
                <a:latin typeface="Consolas" panose="020B0609020204030204" pitchFamily="49" charset="0"/>
              </a:rPr>
              <a:t>public void </a:t>
            </a:r>
            <a:r>
              <a:rPr lang="en-US" altLang="ja-JP" sz="1200" b="1" dirty="0" err="1" smtClean="0">
                <a:latin typeface="Consolas" panose="020B0609020204030204" pitchFamily="49" charset="0"/>
              </a:rPr>
              <a:t>testPersistence</a:t>
            </a:r>
            <a:r>
              <a:rPr lang="en-US" altLang="ja-JP" sz="1200" b="1" dirty="0" smtClean="0">
                <a:latin typeface="Consolas" panose="020B0609020204030204" pitchFamily="49" charset="0"/>
              </a:rPr>
              <a:t>() throws Exception {</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File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a:t>
            </a:r>
            <a:r>
              <a:rPr lang="en-US" altLang="ja-JP" sz="1200" b="1" dirty="0" err="1" smtClean="0">
                <a:latin typeface="Consolas" panose="020B0609020204030204" pitchFamily="49" charset="0"/>
              </a:rPr>
              <a:t>File.createTempFile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".txt");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try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a = new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(then, 27, false, </a:t>
            </a:r>
            <a:r>
              <a:rPr lang="en-US" altLang="ja-JP" sz="1200" b="1" dirty="0" err="1" smtClean="0">
                <a:latin typeface="Consolas" panose="020B0609020204030204" pitchFamily="49" charset="0"/>
              </a:rPr>
              <a:t>bootTimestamp</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a.addInstalledApp</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a.b.c</a:t>
            </a:r>
            <a:r>
              <a:rPr lang="en-US" altLang="ja-JP" sz="1200" b="1" dirty="0" smtClean="0">
                <a:latin typeface="Consolas" panose="020B0609020204030204" pitchFamily="49" charset="0"/>
              </a:rPr>
              <a:t>", "ABC", "1.2.3");</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a.writeToFile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b = </a:t>
            </a:r>
            <a:r>
              <a:rPr lang="en-US" altLang="ja-JP" sz="1200" b="1" dirty="0" err="1" smtClean="0">
                <a:latin typeface="Consolas" panose="020B0609020204030204" pitchFamily="49" charset="0"/>
              </a:rPr>
              <a:t>SystemState.readFromFile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assertEquals</a:t>
            </a:r>
            <a:r>
              <a:rPr lang="en-US" altLang="ja-JP" sz="1200" b="1" dirty="0" smtClean="0">
                <a:latin typeface="Consolas" panose="020B0609020204030204" pitchFamily="49" charset="0"/>
              </a:rPr>
              <a:t>(a, b);</a:t>
            </a:r>
          </a:p>
          <a:p>
            <a:r>
              <a:rPr lang="en-US" altLang="ja-JP" sz="1200" b="1" dirty="0" smtClean="0">
                <a:latin typeface="Consolas" panose="020B0609020204030204" pitchFamily="49" charset="0"/>
              </a:rPr>
              <a:t>    } finally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ConstantConditions</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if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null)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ResultOfMethodCallIgnored</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tempFile.delete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a:t>
            </a:r>
            <a:endParaRPr lang="ja-JP" altLang="en-US" sz="1200" b="1" dirty="0">
              <a:latin typeface="Consolas" panose="020B0609020204030204" pitchFamily="49" charset="0"/>
            </a:endParaRPr>
          </a:p>
        </p:txBody>
      </p:sp>
      <p:sp>
        <p:nvSpPr>
          <p:cNvPr id="9" name="正方形/長方形 8"/>
          <p:cNvSpPr/>
          <p:nvPr/>
        </p:nvSpPr>
        <p:spPr>
          <a:xfrm>
            <a:off x="1182165" y="3182891"/>
            <a:ext cx="5283528" cy="454251"/>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四角形吹き出し 9"/>
          <p:cNvSpPr/>
          <p:nvPr/>
        </p:nvSpPr>
        <p:spPr>
          <a:xfrm>
            <a:off x="6633825" y="4186587"/>
            <a:ext cx="5325150" cy="1256374"/>
          </a:xfrm>
          <a:prstGeom prst="wedgeRectCallout">
            <a:avLst>
              <a:gd name="adj1" fmla="val -53565"/>
              <a:gd name="adj2" fmla="val -11179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外部にファイルを生成し、</a:t>
            </a:r>
            <a:r>
              <a:rPr lang="en-US" altLang="ja-JP" sz="2800" dirty="0" smtClean="0">
                <a:latin typeface="メイリオ" panose="020B0604030504040204" pitchFamily="50" charset="-128"/>
                <a:ea typeface="メイリオ" panose="020B0604030504040204" pitchFamily="50" charset="-128"/>
              </a:rPr>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テストプロセスで利用している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i="1" dirty="0"/>
              <a:t>Eager Test </a:t>
            </a:r>
            <a:r>
              <a:rPr lang="en-US" altLang="ja-JP" dirty="0"/>
              <a:t>(</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7" name="正方形/長方形 6"/>
          <p:cNvSpPr/>
          <p:nvPr/>
        </p:nvSpPr>
        <p:spPr>
          <a:xfrm>
            <a:off x="838200" y="3535137"/>
            <a:ext cx="9964056" cy="2308324"/>
          </a:xfrm>
          <a:prstGeom prst="rect">
            <a:avLst/>
          </a:prstGeom>
          <a:solidFill>
            <a:schemeClr val="accent2">
              <a:lumMod val="20000"/>
              <a:lumOff val="80000"/>
            </a:schemeClr>
          </a:solidFill>
        </p:spPr>
        <p:txBody>
          <a:bodyPr wrap="square">
            <a:spAutoFit/>
          </a:bodyPr>
          <a:lstStyle/>
          <a:p>
            <a:r>
              <a:rPr lang="en-US" altLang="ja-JP" dirty="0" smtClean="0">
                <a:latin typeface="Consolas" panose="020B0609020204030204" pitchFamily="49" charset="0"/>
              </a:rPr>
              <a:t>@Test</a:t>
            </a:r>
          </a:p>
          <a:p>
            <a:r>
              <a:rPr lang="en-US" altLang="ja-JP" dirty="0" smtClean="0">
                <a:latin typeface="Consolas" panose="020B0609020204030204" pitchFamily="49" charset="0"/>
              </a:rPr>
              <a:t>public void </a:t>
            </a:r>
            <a:r>
              <a:rPr lang="en-US" altLang="ja-JP" dirty="0" err="1" smtClean="0">
                <a:latin typeface="Consolas" panose="020B0609020204030204" pitchFamily="49" charset="0"/>
              </a:rPr>
              <a:t>NmeaSentence_GPGSA_ReadValidValues</a:t>
            </a:r>
            <a:r>
              <a:rPr lang="en-US" altLang="ja-JP" dirty="0" smtClean="0">
                <a:latin typeface="Consolas" panose="020B0609020204030204" pitchFamily="49" charset="0"/>
              </a:rPr>
              <a:t>(){</a:t>
            </a:r>
          </a:p>
          <a:p>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 new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("$GPGSA,A,3,04,05,,09,12,,,24,,,,,2.5,1.3,2.1*39");</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PDOP", </a:t>
            </a:r>
            <a:r>
              <a:rPr lang="en-US" altLang="ja-JP" dirty="0" err="1" smtClean="0">
                <a:latin typeface="Consolas" panose="020B0609020204030204" pitchFamily="49" charset="0"/>
              </a:rPr>
              <a:t>nmeaSentence.getLatestPdop</a:t>
            </a:r>
            <a:r>
              <a:rPr lang="en-US" altLang="ja-JP" dirty="0" smtClean="0">
                <a:latin typeface="Consolas" panose="020B0609020204030204" pitchFamily="49" charset="0"/>
              </a:rPr>
              <a:t>(), is("2.5"));</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HDOP", </a:t>
            </a:r>
            <a:r>
              <a:rPr lang="en-US" altLang="ja-JP" dirty="0" err="1" smtClean="0">
                <a:latin typeface="Consolas" panose="020B0609020204030204" pitchFamily="49" charset="0"/>
              </a:rPr>
              <a:t>nmeaSentence.getLatestHdop</a:t>
            </a:r>
            <a:r>
              <a:rPr lang="en-US" altLang="ja-JP" dirty="0" smtClean="0">
                <a:latin typeface="Consolas" panose="020B0609020204030204" pitchFamily="49" charset="0"/>
              </a:rPr>
              <a:t>(), is("1.3"));</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VDOP", </a:t>
            </a:r>
            <a:r>
              <a:rPr lang="en-US" altLang="ja-JP" dirty="0" err="1" smtClean="0">
                <a:latin typeface="Consolas" panose="020B0609020204030204" pitchFamily="49" charset="0"/>
              </a:rPr>
              <a:t>nmeaSentence.getLatestVdop</a:t>
            </a:r>
            <a:r>
              <a:rPr lang="en-US" altLang="ja-JP" dirty="0" smtClean="0">
                <a:latin typeface="Consolas" panose="020B0609020204030204" pitchFamily="49" charset="0"/>
              </a:rPr>
              <a:t>(), is("2.1"));</a:t>
            </a:r>
          </a:p>
          <a:p>
            <a:r>
              <a:rPr lang="en-US" altLang="ja-JP" dirty="0" smtClean="0">
                <a:latin typeface="Consolas" panose="020B0609020204030204" pitchFamily="49" charset="0"/>
              </a:rPr>
              <a:t>}</a:t>
            </a:r>
            <a:endParaRPr lang="ja-JP" altLang="en-US" dirty="0">
              <a:latin typeface="Consolas" panose="020B0609020204030204" pitchFamily="49" charset="0"/>
            </a:endParaRPr>
          </a:p>
        </p:txBody>
      </p:sp>
      <p:sp>
        <p:nvSpPr>
          <p:cNvPr id="12" name="正方形/長方形 11"/>
          <p:cNvSpPr/>
          <p:nvPr/>
        </p:nvSpPr>
        <p:spPr>
          <a:xfrm>
            <a:off x="5365747" y="4689299"/>
            <a:ext cx="3614966" cy="857476"/>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339969" y="3199453"/>
            <a:ext cx="4597399" cy="956702"/>
          </a:xfrm>
          <a:prstGeom prst="wedgeRectCallout">
            <a:avLst>
              <a:gd name="adj1" fmla="val -67553"/>
              <a:gd name="adj2" fmla="val 10670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600" dirty="0" smtClean="0">
                <a:latin typeface="メイリオ" panose="020B0604030504040204" pitchFamily="50" charset="-128"/>
                <a:ea typeface="メイリオ" panose="020B0604030504040204" pitchFamily="50" charset="-128"/>
              </a:rPr>
              <a:t>テスト対象コードのメソッドが複数回呼び出される</a:t>
            </a:r>
            <a:endParaRPr lang="ja-JP" altLang="en-US" sz="2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a:t>
            </a:r>
            <a:r>
              <a:rPr lang="en-US" altLang="ja-JP" sz="1400" i="1" dirty="0">
                <a:solidFill>
                  <a:schemeClr val="tx2"/>
                </a:solidFill>
              </a:rPr>
              <a:t>Proceedings of the International Conference on Software Engineering (ICSE), </a:t>
            </a:r>
            <a:r>
              <a:rPr lang="en-US" altLang="ja-JP" sz="1400" dirty="0">
                <a:solidFill>
                  <a:schemeClr val="tx2"/>
                </a:solidFill>
              </a:rPr>
              <a:t>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i="1"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i="1"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i="1"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i="1" dirty="0" smtClean="0">
                <a:latin typeface="メイリオ" panose="020B0604030504040204" pitchFamily="50" charset="-128"/>
                <a:ea typeface="メイリオ" panose="020B0604030504040204" pitchFamily="50" charset="-128"/>
              </a:rPr>
              <a:t>Unknown Test</a:t>
            </a:r>
            <a:r>
              <a:rPr lang="en-US" altLang="ja-JP" sz="2400" dirty="0" smtClean="0">
                <a:latin typeface="メイリオ" panose="020B0604030504040204" pitchFamily="50" charset="-128"/>
                <a:ea typeface="メイリオ" panose="020B0604030504040204" pitchFamily="50" charset="-128"/>
              </a:rPr>
              <a: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717621" y="1280029"/>
            <a:ext cx="10821725" cy="4642361"/>
          </a:xfrm>
        </p:spPr>
        <p:txBody>
          <a:bodyPr/>
          <a:lstStyle/>
          <a:p>
            <a:r>
              <a:rPr kumimoji="1" lang="ja-JP" altLang="en-US" dirty="0" smtClean="0"/>
              <a:t>カバレッジ</a:t>
            </a:r>
            <a:r>
              <a:rPr kumimoji="1" lang="en-US" altLang="ja-JP" dirty="0" smtClean="0"/>
              <a:t>100%</a:t>
            </a:r>
            <a:r>
              <a:rPr kumimoji="1" lang="ja-JP" altLang="en-US" dirty="0" smtClean="0"/>
              <a:t>を追究しても品質は高いとは言えない</a:t>
            </a:r>
            <a:endParaRPr kumimoji="1" lang="en-US" altLang="ja-JP" dirty="0" smtClean="0"/>
          </a:p>
          <a:p>
            <a:endParaRPr kumimoji="1" lang="en-US" altLang="ja-JP" sz="300" dirty="0" smtClean="0"/>
          </a:p>
          <a:p>
            <a:pPr lvl="1"/>
            <a:r>
              <a:rPr lang="ja-JP" altLang="en-US" sz="2200" dirty="0" smtClean="0"/>
              <a:t>「カバレッジが高い」</a:t>
            </a:r>
            <a:r>
              <a:rPr lang="en-US" altLang="ja-JP" sz="2200" dirty="0" smtClean="0"/>
              <a:t>=</a:t>
            </a:r>
            <a:r>
              <a:rPr lang="ja-JP" altLang="en-US" sz="2200" dirty="0" smtClean="0"/>
              <a:t>「テストケースが十分に網羅されている」</a:t>
            </a:r>
            <a:endParaRPr lang="en-US" altLang="ja-JP" sz="2200" dirty="0" smtClean="0"/>
          </a:p>
          <a:p>
            <a:pPr lvl="1"/>
            <a:r>
              <a:rPr kumimoji="1" lang="ja-JP" altLang="en-US" sz="2200" dirty="0" smtClean="0"/>
              <a:t>「ソースコードの品質が高い」</a:t>
            </a:r>
            <a:r>
              <a:rPr lang="en-US" altLang="ja-JP" sz="2200" dirty="0" smtClean="0"/>
              <a:t>=</a:t>
            </a:r>
            <a:r>
              <a:rPr lang="ja-JP" altLang="en-US" sz="2200" dirty="0" smtClean="0"/>
              <a:t>「バグが潜伏している可能性が低い」</a:t>
            </a:r>
            <a:endParaRPr lang="en-US" altLang="ja-JP" sz="2200" dirty="0" smtClean="0"/>
          </a:p>
          <a:p>
            <a:pPr lvl="1"/>
            <a:r>
              <a:rPr lang="ja-JP" altLang="en-US" sz="2200" b="1" dirty="0"/>
              <a:t>「テストケースの品質が高い」 </a:t>
            </a:r>
            <a:r>
              <a:rPr lang="en-US" altLang="ja-JP" sz="2200" b="1" dirty="0"/>
              <a:t>= </a:t>
            </a:r>
            <a:r>
              <a:rPr lang="ja-JP" altLang="en-US" sz="2200" b="1" dirty="0"/>
              <a:t>「テストケースがバグを適切に検出できる」</a:t>
            </a:r>
            <a:endParaRPr kumimoji="1" lang="ja-JP" altLang="en-US" sz="2200" b="1" dirty="0"/>
          </a:p>
        </p:txBody>
      </p:sp>
      <p:sp>
        <p:nvSpPr>
          <p:cNvPr id="3" name="タイトル 2"/>
          <p:cNvSpPr>
            <a:spLocks noGrp="1"/>
          </p:cNvSpPr>
          <p:nvPr>
            <p:ph type="title"/>
          </p:nvPr>
        </p:nvSpPr>
        <p:spPr/>
        <p:txBody>
          <a:bodyPr/>
          <a:lstStyle/>
          <a:p>
            <a:r>
              <a:rPr kumimoji="1" lang="ja-JP" altLang="en-US" dirty="0" smtClean="0"/>
              <a:t>カバレッジの議論</a:t>
            </a:r>
            <a:endParaRPr kumimoji="1" lang="ja-JP" altLang="en-US" dirty="0"/>
          </a:p>
        </p:txBody>
      </p:sp>
      <p:pic>
        <p:nvPicPr>
          <p:cNvPr id="1026" name="Picture 2" descr="https://qiita-user-contents.imgix.net/https%3A%2F%2Fqiita-image-store.s3.amazonaws.com%2F0%2F155486%2Fcd50d4b9-dac7-db53-6f2d-4408eb3de032.png?ixlib=rb-1.2.2&amp;auto=format&amp;gif-q=60&amp;q=75&amp;s=480c60decad938dfbb4a8bab6e722c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678" y="3160975"/>
            <a:ext cx="4959609" cy="336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370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カバレッジの議論</a:t>
            </a:r>
            <a:endParaRPr kumimoji="1" lang="ja-JP" altLang="en-US" dirty="0"/>
          </a:p>
        </p:txBody>
      </p:sp>
      <p:pic>
        <p:nvPicPr>
          <p:cNvPr id="1026" name="Picture 2" descr="https://qiita-user-contents.imgix.net/https%3A%2F%2Fqiita-image-store.s3.amazonaws.com%2F0%2F155486%2Fcd50d4b9-dac7-db53-6f2d-4408eb3de032.png?ixlib=rb-1.2.2&amp;auto=format&amp;gif-q=60&amp;q=75&amp;s=480c60decad938dfbb4a8bab6e722c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598" y="2073112"/>
            <a:ext cx="4959609" cy="336323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5086181" y="1640485"/>
            <a:ext cx="6883182" cy="1200329"/>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rPr>
              <a:t>「テストケースが十分に網羅されている」かつ 「テストケースがバグを適切に検出</a:t>
            </a:r>
            <a:r>
              <a:rPr lang="ja-JP" altLang="en-US" sz="2400" dirty="0" smtClean="0">
                <a:latin typeface="メイリオ" panose="020B0604030504040204" pitchFamily="50" charset="-128"/>
                <a:ea typeface="メイリオ" panose="020B0604030504040204" pitchFamily="50" charset="-128"/>
              </a:rPr>
              <a:t>できる」</a:t>
            </a:r>
            <a:r>
              <a:rPr lang="en-US" altLang="ja-JP" sz="2400" dirty="0" smtClean="0">
                <a:latin typeface="メイリオ" panose="020B0604030504040204" pitchFamily="50" charset="-128"/>
                <a:ea typeface="メイリオ" panose="020B0604030504040204" pitchFamily="50" charset="-128"/>
              </a:rPr>
              <a:t>=&gt; </a:t>
            </a:r>
            <a:r>
              <a:rPr lang="ja-JP" altLang="en-US" sz="2400" dirty="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バグが潜在している可能性が低い</a:t>
            </a:r>
            <a:r>
              <a:rPr lang="ja-JP" altLang="en-US" sz="2400" dirty="0" smtClean="0">
                <a:latin typeface="メイリオ" panose="020B0604030504040204" pitchFamily="50" charset="-128"/>
                <a:ea typeface="メイリオ" panose="020B0604030504040204" pitchFamily="50" charset="-128"/>
              </a:rPr>
              <a:t>」は</a:t>
            </a:r>
            <a:r>
              <a:rPr lang="ja-JP" altLang="en-US" sz="2400" b="1" dirty="0" smtClean="0">
                <a:latin typeface="メイリオ" panose="020B0604030504040204" pitchFamily="50" charset="-128"/>
                <a:ea typeface="メイリオ" panose="020B0604030504040204" pitchFamily="50" charset="-128"/>
              </a:rPr>
              <a:t>「真」</a:t>
            </a:r>
            <a:endParaRPr lang="en-US" altLang="ja-JP" sz="2400" b="1" dirty="0" smtClean="0">
              <a:latin typeface="メイリオ" panose="020B0604030504040204" pitchFamily="50" charset="-128"/>
              <a:ea typeface="メイリオ" panose="020B0604030504040204" pitchFamily="50" charset="-128"/>
            </a:endParaRPr>
          </a:p>
        </p:txBody>
      </p:sp>
      <p:sp>
        <p:nvSpPr>
          <p:cNvPr id="6" name="正方形/長方形 5"/>
          <p:cNvSpPr/>
          <p:nvPr/>
        </p:nvSpPr>
        <p:spPr>
          <a:xfrm>
            <a:off x="5086181" y="3201565"/>
            <a:ext cx="6660545" cy="830997"/>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rPr>
              <a:t>「テストケースが十分に網羅されている</a:t>
            </a:r>
            <a:r>
              <a:rPr lang="ja-JP" altLang="en-US" sz="2400"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=&gt; </a:t>
            </a:r>
            <a:r>
              <a:rPr lang="ja-JP" altLang="en-US" sz="2400" dirty="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バグが潜在している可能性が低い</a:t>
            </a:r>
            <a:r>
              <a:rPr lang="ja-JP" altLang="en-US" sz="2400" dirty="0" smtClean="0">
                <a:latin typeface="メイリオ" panose="020B0604030504040204" pitchFamily="50" charset="-128"/>
                <a:ea typeface="メイリオ" panose="020B0604030504040204" pitchFamily="50" charset="-128"/>
              </a:rPr>
              <a:t>」は</a:t>
            </a:r>
            <a:r>
              <a:rPr lang="ja-JP" altLang="en-US" sz="2400" b="1" dirty="0">
                <a:latin typeface="メイリオ" panose="020B0604030504040204" pitchFamily="50" charset="-128"/>
                <a:ea typeface="メイリオ" panose="020B0604030504040204" pitchFamily="50" charset="-128"/>
              </a:rPr>
              <a:t>「偽」</a:t>
            </a:r>
          </a:p>
        </p:txBody>
      </p:sp>
      <p:sp>
        <p:nvSpPr>
          <p:cNvPr id="7" name="正方形/長方形 6"/>
          <p:cNvSpPr/>
          <p:nvPr/>
        </p:nvSpPr>
        <p:spPr>
          <a:xfrm>
            <a:off x="5151116" y="4393313"/>
            <a:ext cx="6753311" cy="1569660"/>
          </a:xfrm>
          <a:prstGeom prst="rect">
            <a:avLst/>
          </a:prstGeom>
        </p:spPr>
        <p:txBody>
          <a:bodyPr wrap="square">
            <a:spAutoFit/>
          </a:bodyPr>
          <a:lstStyle/>
          <a:p>
            <a:r>
              <a:rPr lang="ja-JP" altLang="en-US" sz="2400" b="1" dirty="0">
                <a:latin typeface="メイリオ" panose="020B0604030504040204" pitchFamily="50" charset="-128"/>
                <a:ea typeface="メイリオ" panose="020B0604030504040204" pitchFamily="50" charset="-128"/>
              </a:rPr>
              <a:t> </a:t>
            </a:r>
            <a:r>
              <a:rPr lang="ja-JP" altLang="en-US" sz="2400" b="1" dirty="0" smtClean="0">
                <a:latin typeface="メイリオ" panose="020B0604030504040204" pitchFamily="50" charset="-128"/>
                <a:ea typeface="メイリオ" panose="020B0604030504040204" pitchFamily="50" charset="-128"/>
              </a:rPr>
              <a:t> 反例</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テストケースが十分に網羅されている」</a:t>
            </a:r>
            <a:r>
              <a:rPr lang="ja-JP" altLang="en-US" sz="2400" dirty="0" smtClean="0">
                <a:latin typeface="メイリオ" panose="020B0604030504040204" pitchFamily="50" charset="-128"/>
                <a:ea typeface="メイリオ" panose="020B0604030504040204" pitchFamily="50" charset="-128"/>
              </a:rPr>
              <a:t>かつ</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テストケースがバグを適切に検出できない</a:t>
            </a:r>
            <a:r>
              <a:rPr lang="ja-JP" altLang="en-US" sz="2400"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rPr>
              <a:t>  =&gt;</a:t>
            </a:r>
            <a:r>
              <a:rPr lang="ja-JP" altLang="en-US" sz="2400" dirty="0" smtClean="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バグが潜在している可能性が高い</a:t>
            </a:r>
            <a:r>
              <a:rPr lang="ja-JP" altLang="en-US" sz="24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20821483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43683315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24</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16</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を支援するために、これまでに様々な自動生成ツールが提案されてき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8179" y="219428"/>
            <a:ext cx="8207699" cy="729386"/>
          </a:xfrm>
        </p:spPr>
        <p:txBody>
          <a:bodyPr>
            <a:normAutofit fontScale="90000"/>
          </a:bodyPr>
          <a:lstStyle/>
          <a:p>
            <a:r>
              <a:rPr lang="ja-JP" altLang="en-US" dirty="0"/>
              <a:t>カバレッジ</a:t>
            </a:r>
            <a:r>
              <a:rPr lang="ja-JP" altLang="en-US" dirty="0" smtClean="0"/>
              <a:t>の目標値は何</a:t>
            </a:r>
            <a:r>
              <a:rPr lang="en-US" altLang="ja-JP" dirty="0" smtClean="0"/>
              <a:t>%</a:t>
            </a:r>
            <a:r>
              <a:rPr lang="ja-JP" altLang="en-US" dirty="0" smtClean="0"/>
              <a:t>にするべきなのか</a:t>
            </a:r>
            <a:r>
              <a:rPr lang="en-US" altLang="ja-JP"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57173572"/>
              </p:ext>
            </p:extLst>
          </p:nvPr>
        </p:nvGraphicFramePr>
        <p:xfrm>
          <a:off x="1369848" y="2475185"/>
          <a:ext cx="9387489" cy="2128344"/>
        </p:xfrm>
        <a:graphic>
          <a:graphicData uri="http://schemas.openxmlformats.org/drawingml/2006/table">
            <a:tbl>
              <a:tblPr firstRow="1" bandRow="1">
                <a:tableStyleId>{5C22544A-7EE6-4342-B048-85BDC9FD1C3A}</a:tableStyleId>
              </a:tblPr>
              <a:tblGrid>
                <a:gridCol w="3129163">
                  <a:extLst>
                    <a:ext uri="{9D8B030D-6E8A-4147-A177-3AD203B41FA5}">
                      <a16:colId xmlns:a16="http://schemas.microsoft.com/office/drawing/2014/main" val="3081703943"/>
                    </a:ext>
                  </a:extLst>
                </a:gridCol>
                <a:gridCol w="3129163">
                  <a:extLst>
                    <a:ext uri="{9D8B030D-6E8A-4147-A177-3AD203B41FA5}">
                      <a16:colId xmlns:a16="http://schemas.microsoft.com/office/drawing/2014/main" val="1346971037"/>
                    </a:ext>
                  </a:extLst>
                </a:gridCol>
                <a:gridCol w="3129163">
                  <a:extLst>
                    <a:ext uri="{9D8B030D-6E8A-4147-A177-3AD203B41FA5}">
                      <a16:colId xmlns:a16="http://schemas.microsoft.com/office/drawing/2014/main" val="3631343340"/>
                    </a:ext>
                  </a:extLst>
                </a:gridCol>
              </a:tblGrid>
              <a:tr h="709448">
                <a:tc>
                  <a:txBody>
                    <a:bodyPr/>
                    <a:lstStyle/>
                    <a:p>
                      <a:r>
                        <a:rPr kumimoji="1" lang="ja-JP" altLang="en-US" sz="2400" dirty="0" smtClean="0">
                          <a:latin typeface="メイリオ" panose="020B0604030504040204" pitchFamily="50" charset="-128"/>
                          <a:ea typeface="メイリオ" panose="020B0604030504040204" pitchFamily="50" charset="-128"/>
                        </a:rPr>
                        <a:t>提唱者</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カバレッジの種類</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目標値</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38895919"/>
                  </a:ext>
                </a:extLst>
              </a:tr>
              <a:tr h="709448">
                <a:tc>
                  <a:txBody>
                    <a:bodyPr/>
                    <a:lstStyle/>
                    <a:p>
                      <a:r>
                        <a:rPr kumimoji="1" lang="en-US" altLang="ja-JP" sz="2400" dirty="0" smtClean="0">
                          <a:latin typeface="メイリオ" panose="020B0604030504040204" pitchFamily="50" charset="-128"/>
                          <a:ea typeface="メイリオ" panose="020B0604030504040204" pitchFamily="50" charset="-128"/>
                        </a:rPr>
                        <a:t>Google</a:t>
                      </a:r>
                      <a:r>
                        <a:rPr kumimoji="1" lang="ja-JP" altLang="en-US" sz="2400" dirty="0" smtClean="0">
                          <a:latin typeface="メイリオ" panose="020B0604030504040204" pitchFamily="50" charset="-128"/>
                          <a:ea typeface="メイリオ" panose="020B0604030504040204" pitchFamily="50" charset="-128"/>
                        </a:rPr>
                        <a:t>の開発チーム</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dirty="0" smtClean="0">
                          <a:latin typeface="メイリオ" panose="020B0604030504040204" pitchFamily="50" charset="-128"/>
                          <a:ea typeface="メイリオ" panose="020B0604030504040204" pitchFamily="50" charset="-128"/>
                        </a:rPr>
                        <a:t>命令網羅率 </a:t>
                      </a:r>
                      <a:r>
                        <a:rPr kumimoji="1" lang="en-US" altLang="ja-JP" sz="2400" dirty="0" smtClean="0">
                          <a:latin typeface="メイリオ" panose="020B0604030504040204" pitchFamily="50" charset="-128"/>
                          <a:ea typeface="メイリオ" panose="020B0604030504040204" pitchFamily="50" charset="-128"/>
                        </a:rPr>
                        <a:t>C0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39267419"/>
                  </a:ext>
                </a:extLst>
              </a:tr>
              <a:tr h="709448">
                <a:tc>
                  <a:txBody>
                    <a:bodyPr/>
                    <a:lstStyle/>
                    <a:p>
                      <a:r>
                        <a:rPr kumimoji="1" lang="en-US" altLang="ja-JP" sz="2400" dirty="0" smtClean="0">
                          <a:latin typeface="メイリオ" panose="020B0604030504040204" pitchFamily="50" charset="-128"/>
                          <a:ea typeface="メイリオ" panose="020B0604030504040204" pitchFamily="50" charset="-128"/>
                        </a:rPr>
                        <a:t>Martin </a:t>
                      </a:r>
                      <a:r>
                        <a:rPr kumimoji="1" lang="en-US" altLang="ja-JP" sz="2400" dirty="0" err="1" smtClean="0">
                          <a:latin typeface="メイリオ" panose="020B0604030504040204" pitchFamily="50" charset="-128"/>
                          <a:ea typeface="メイリオ" panose="020B0604030504040204" pitchFamily="50" charset="-128"/>
                        </a:rPr>
                        <a:t>Fowle</a:t>
                      </a:r>
                      <a:r>
                        <a:rPr kumimoji="1" lang="ja-JP" altLang="en-US" sz="2400" dirty="0" smtClean="0">
                          <a:latin typeface="メイリオ" panose="020B0604030504040204" pitchFamily="50" charset="-128"/>
                          <a:ea typeface="メイリオ" panose="020B0604030504040204" pitchFamily="50" charset="-128"/>
                        </a:rPr>
                        <a:t>氏</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dirty="0" smtClean="0">
                          <a:latin typeface="メイリオ" panose="020B0604030504040204" pitchFamily="50" charset="-128"/>
                          <a:ea typeface="メイリオ" panose="020B0604030504040204" pitchFamily="50" charset="-128"/>
                        </a:rPr>
                        <a:t>不明</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 - 99%</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70194165"/>
                  </a:ext>
                </a:extLst>
              </a:tr>
            </a:tbl>
          </a:graphicData>
        </a:graphic>
      </p:graphicFrame>
    </p:spTree>
    <p:extLst>
      <p:ext uri="{BB962C8B-B14F-4D97-AF65-F5344CB8AC3E}">
        <p14:creationId xmlns:p14="http://schemas.microsoft.com/office/powerpoint/2010/main" val="19431804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i="1" dirty="0" smtClean="0"/>
              <a:t>Mean Reciprocal Rank (MRR)</a:t>
            </a:r>
          </a:p>
          <a:p>
            <a:pPr lvl="2"/>
            <a:r>
              <a:rPr lang="en-US" altLang="ja-JP" sz="2400" i="1" dirty="0" smtClean="0"/>
              <a:t>Mean Average Precision (MAP)</a:t>
            </a:r>
          </a:p>
          <a:p>
            <a:pPr lvl="2"/>
            <a:r>
              <a:rPr lang="en-US" altLang="ja-JP" sz="2400" i="1" dirty="0" smtClean="0"/>
              <a:t>Mean </a:t>
            </a:r>
            <a:r>
              <a:rPr lang="en-US" altLang="ja-JP" sz="2400" i="1" dirty="0" err="1" smtClean="0"/>
              <a:t>Precision@N</a:t>
            </a:r>
            <a:endParaRPr lang="en-US" altLang="ja-JP" sz="2400" i="1"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17171348"/>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MAP</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MRR</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i="1" dirty="0"/>
              <a:t>RQ5.</a:t>
            </a:r>
            <a:r>
              <a:rPr lang="en-US" altLang="ja-JP" i="1"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822037572"/>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i="1" dirty="0" smtClean="0">
                          <a:latin typeface="メイリオ" panose="020B0604030504040204" pitchFamily="50" charset="-128"/>
                          <a:ea typeface="メイリオ" panose="020B0604030504040204" pitchFamily="50" charset="-128"/>
                        </a:rPr>
                        <a:t>Precision-</a:t>
                      </a:r>
                      <a:r>
                        <a:rPr kumimoji="1" lang="en-US" altLang="ja-JP" sz="2400" i="1" dirty="0" err="1" smtClean="0">
                          <a:latin typeface="メイリオ" panose="020B0604030504040204" pitchFamily="50" charset="-128"/>
                          <a:ea typeface="メイリオ" panose="020B0604030504040204" pitchFamily="50" charset="-128"/>
                        </a:rPr>
                        <a:t>topN</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top2</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top5</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top10</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i="1"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利用しない方が、開発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smtClean="0"/>
              <a:t>Zhang</a:t>
            </a:r>
            <a:r>
              <a:rPr lang="ja-JP" altLang="en-US" dirty="0" smtClean="0"/>
              <a:t>ら</a:t>
            </a:r>
            <a:r>
              <a:rPr lang="en-US" altLang="ja-JP" dirty="0"/>
              <a:t>[8]</a:t>
            </a:r>
            <a:r>
              <a:rPr lang="ja-JP" altLang="en-US" dirty="0" smtClean="0"/>
              <a:t>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[9]</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838200" y="6073901"/>
            <a:ext cx="10015526" cy="43088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smtClean="0">
                <a:solidFill>
                  <a:schemeClr val="tx2"/>
                </a:solidFill>
              </a:rPr>
              <a:t>[8] T</a:t>
            </a:r>
            <a:r>
              <a:rPr lang="en-US" altLang="ja-JP" sz="1100" dirty="0">
                <a:solidFill>
                  <a:schemeClr val="tx2"/>
                </a:solidFill>
              </a:rPr>
              <a:t>. Zhang and M. Kim. Automated transplantation and diﬀerential testing for clones. </a:t>
            </a:r>
            <a:r>
              <a:rPr lang="en-US" altLang="ja-JP" sz="1100" i="1" dirty="0">
                <a:solidFill>
                  <a:schemeClr val="tx2"/>
                </a:solidFill>
              </a:rPr>
              <a:t>Proc. of </a:t>
            </a:r>
            <a:r>
              <a:rPr lang="en-US" altLang="ja-JP" sz="1100" i="1" dirty="0" smtClean="0">
                <a:solidFill>
                  <a:schemeClr val="tx2"/>
                </a:solidFill>
              </a:rPr>
              <a:t>ICSE</a:t>
            </a:r>
            <a:r>
              <a:rPr lang="en-US" altLang="ja-JP" sz="1100" dirty="0" smtClean="0">
                <a:solidFill>
                  <a:schemeClr val="tx2"/>
                </a:solidFill>
              </a:rPr>
              <a:t>, </a:t>
            </a:r>
            <a:r>
              <a:rPr lang="en-US" altLang="ja-JP" sz="1100" dirty="0">
                <a:solidFill>
                  <a:schemeClr val="tx2"/>
                </a:solidFill>
              </a:rPr>
              <a:t>pages 665–676, 2017</a:t>
            </a:r>
            <a:r>
              <a:rPr lang="en-US" altLang="ja-JP" sz="1100" dirty="0" smtClean="0">
                <a:solidFill>
                  <a:schemeClr val="tx2"/>
                </a:solidFill>
              </a:rPr>
              <a:t>.</a:t>
            </a:r>
          </a:p>
          <a:p>
            <a:pPr>
              <a:defRPr/>
            </a:pPr>
            <a:r>
              <a:rPr lang="en-US" altLang="ja-JP" sz="1100" dirty="0" smtClean="0">
                <a:solidFill>
                  <a:schemeClr val="tx2"/>
                </a:solidFill>
              </a:rPr>
              <a:t>[9] </a:t>
            </a:r>
            <a:r>
              <a:rPr lang="en-US" altLang="ja-JP" sz="1100" dirty="0">
                <a:solidFill>
                  <a:schemeClr val="tx2"/>
                </a:solidFill>
              </a:rPr>
              <a:t>S. </a:t>
            </a:r>
            <a:r>
              <a:rPr lang="en-US" altLang="ja-JP" sz="1100" dirty="0" err="1">
                <a:solidFill>
                  <a:schemeClr val="tx2"/>
                </a:solidFill>
              </a:rPr>
              <a:t>Makady</a:t>
            </a:r>
            <a:r>
              <a:rPr lang="en-US" altLang="ja-JP" sz="1100" dirty="0">
                <a:solidFill>
                  <a:schemeClr val="tx2"/>
                </a:solidFill>
              </a:rPr>
              <a:t> and R. Walker. Validating pragmatic reuse tasks by leveraging existing test suites. </a:t>
            </a:r>
            <a:r>
              <a:rPr lang="en-US" altLang="ja-JP" sz="1100" i="1" dirty="0">
                <a:solidFill>
                  <a:schemeClr val="tx2"/>
                </a:solidFill>
              </a:rPr>
              <a:t>Software: Practice and Experience</a:t>
            </a:r>
            <a:r>
              <a:rPr lang="en-US" altLang="ja-JP" sz="1100" dirty="0">
                <a:solidFill>
                  <a:schemeClr val="tx2"/>
                </a:solidFill>
              </a:rPr>
              <a:t>, 43:1039–1070, 2013</a:t>
            </a:r>
            <a:r>
              <a:rPr lang="en-US" altLang="ja-JP" sz="1100" dirty="0" smtClean="0">
                <a:solidFill>
                  <a:schemeClr val="tx2"/>
                </a:solidFill>
              </a:rPr>
              <a:t>.</a:t>
            </a:r>
            <a:endParaRPr lang="en-US" altLang="ja-JP" sz="11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3861781528"/>
              </p:ext>
            </p:extLst>
          </p:nvPr>
        </p:nvGraphicFramePr>
        <p:xfrm>
          <a:off x="1353376" y="1578797"/>
          <a:ext cx="9157619" cy="4724852"/>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493658">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42442599"/>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483194699"/>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51779587"/>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54268" y="1468602"/>
            <a:ext cx="10848975" cy="4653674"/>
          </a:xfrm>
        </p:spPr>
        <p:txBody>
          <a:bodyPr>
            <a:normAutofit/>
          </a:bodyPr>
          <a:lstStyle/>
          <a:p>
            <a:pPr marL="0" indent="0">
              <a:buNone/>
            </a:pPr>
            <a:r>
              <a:rPr lang="ja-JP" altLang="en-US" sz="3200" dirty="0" smtClean="0"/>
              <a:t>自由記述欄の回答</a:t>
            </a:r>
            <a:endParaRPr lang="en-US" altLang="ja-JP" sz="3200" dirty="0" smtClean="0"/>
          </a:p>
          <a:p>
            <a:endParaRPr lang="en-US" altLang="ja-JP" sz="100" dirty="0" smtClean="0"/>
          </a:p>
          <a:p>
            <a:pPr marL="0" indent="0">
              <a:buNone/>
            </a:pPr>
            <a:r>
              <a:rPr lang="ja-JP" altLang="en-US" dirty="0" smtClean="0"/>
              <a:t>「テスト項目を推薦されたテストコードを見て，</a:t>
            </a:r>
            <a:r>
              <a:rPr lang="ja-JP" altLang="en-US" u="sng" dirty="0" smtClean="0"/>
              <a:t>見落としていた</a:t>
            </a:r>
            <a:r>
              <a:rPr lang="en-US" altLang="ja-JP" u="sng" dirty="0" smtClean="0"/>
              <a:t/>
            </a:r>
            <a:br>
              <a:rPr lang="en-US" altLang="ja-JP" u="sng" dirty="0" smtClean="0"/>
            </a:br>
            <a:r>
              <a:rPr lang="ja-JP" altLang="en-US" dirty="0" smtClean="0"/>
              <a:t>　</a:t>
            </a:r>
            <a:r>
              <a:rPr lang="ja-JP" altLang="en-US" u="sng" dirty="0" smtClean="0"/>
              <a:t>テスト項目に気づくことができた</a:t>
            </a:r>
            <a:r>
              <a:rPr lang="ja-JP" altLang="en-US" dirty="0" smtClean="0"/>
              <a:t>」</a:t>
            </a:r>
            <a:endParaRPr lang="en-US" altLang="ja-JP" dirty="0" smtClean="0"/>
          </a:p>
          <a:p>
            <a:pPr marL="0" indent="0">
              <a:buNone/>
            </a:pPr>
            <a:endParaRPr kumimoji="1" lang="en-US" altLang="ja-JP" dirty="0"/>
          </a:p>
          <a:p>
            <a:pPr marL="0" indent="0">
              <a:buNone/>
            </a:pPr>
            <a:r>
              <a:rPr lang="ja-JP" altLang="en-US" dirty="0"/>
              <a:t>「提示されたテストスメル</a:t>
            </a:r>
            <a:r>
              <a:rPr lang="ja-JP" altLang="en-US" dirty="0" smtClean="0"/>
              <a:t>を理解</a:t>
            </a:r>
            <a:r>
              <a:rPr lang="ja-JP" altLang="en-US" dirty="0"/>
              <a:t>し，それを無くすよう</a:t>
            </a:r>
            <a:r>
              <a:rPr lang="ja-JP" altLang="en-US" dirty="0" smtClean="0"/>
              <a:t>に</a:t>
            </a:r>
            <a:r>
              <a:rPr lang="ja-JP" altLang="en-US" u="sng" dirty="0" smtClean="0"/>
              <a:t>リファ</a:t>
            </a:r>
            <a:r>
              <a:rPr lang="en-US" altLang="ja-JP" u="sng" dirty="0" smtClean="0"/>
              <a:t/>
            </a:r>
            <a:br>
              <a:rPr lang="en-US" altLang="ja-JP" u="sng" dirty="0" smtClean="0"/>
            </a:br>
            <a:r>
              <a:rPr lang="ja-JP" altLang="en-US" dirty="0" smtClean="0"/>
              <a:t>　</a:t>
            </a:r>
            <a:r>
              <a:rPr lang="ja-JP" altLang="en-US" u="sng" dirty="0" smtClean="0"/>
              <a:t>クタリング</a:t>
            </a:r>
            <a:r>
              <a:rPr lang="ja-JP" altLang="en-US" u="sng" dirty="0"/>
              <a:t>しテストコードを</a:t>
            </a:r>
            <a:r>
              <a:rPr lang="ja-JP" altLang="en-US" u="sng" dirty="0" smtClean="0"/>
              <a:t>作成でき</a:t>
            </a:r>
            <a:r>
              <a:rPr lang="ja-JP" altLang="en-US" u="sng" dirty="0"/>
              <a:t>た</a:t>
            </a:r>
            <a:r>
              <a:rPr lang="ja-JP" altLang="en-US" dirty="0" smtClean="0"/>
              <a:t>」</a:t>
            </a:r>
            <a:endParaRPr lang="en-US" altLang="ja-JP" dirty="0" smtClean="0"/>
          </a:p>
          <a:p>
            <a:pPr marL="0" indent="0">
              <a:buNone/>
            </a:pPr>
            <a:endParaRPr lang="en-US" altLang="ja-JP" dirty="0"/>
          </a:p>
          <a:p>
            <a:pPr marL="0" indent="0">
              <a:buNone/>
            </a:pPr>
            <a:r>
              <a:rPr lang="ja-JP" altLang="en-US" dirty="0"/>
              <a:t>「テストスメルの存在は意識できたが，</a:t>
            </a:r>
            <a:r>
              <a:rPr lang="ja-JP" altLang="en-US" dirty="0" smtClean="0"/>
              <a:t>具体的</a:t>
            </a:r>
            <a:r>
              <a:rPr lang="ja-JP" altLang="en-US" dirty="0"/>
              <a:t>に</a:t>
            </a:r>
            <a:r>
              <a:rPr lang="ja-JP" altLang="en-US" u="sng" dirty="0"/>
              <a:t>どう修正</a:t>
            </a:r>
            <a:r>
              <a:rPr lang="ja-JP" altLang="en-US" u="sng" dirty="0" smtClean="0"/>
              <a:t>して</a:t>
            </a:r>
            <a:r>
              <a:rPr lang="en-US" altLang="ja-JP" u="sng" dirty="0" smtClean="0"/>
              <a:t/>
            </a:r>
            <a:br>
              <a:rPr lang="en-US" altLang="ja-JP" u="sng" dirty="0" smtClean="0"/>
            </a:br>
            <a:r>
              <a:rPr lang="ja-JP" altLang="en-US" dirty="0" smtClean="0"/>
              <a:t>　</a:t>
            </a:r>
            <a:r>
              <a:rPr lang="ja-JP" altLang="en-US" u="sng" dirty="0" smtClean="0"/>
              <a:t>無くす</a:t>
            </a:r>
            <a:r>
              <a:rPr lang="ja-JP" altLang="en-US" u="sng" dirty="0"/>
              <a:t>ことができるのか</a:t>
            </a:r>
            <a:r>
              <a:rPr lang="ja-JP" altLang="en-US" u="sng" dirty="0" smtClean="0"/>
              <a:t>分からなかった</a:t>
            </a:r>
            <a:r>
              <a:rPr lang="ja-JP" altLang="en-US" dirty="0" smtClean="0"/>
              <a:t>」</a:t>
            </a:r>
            <a:endParaRPr lang="en-US" altLang="ja-JP" dirty="0" smtClean="0"/>
          </a:p>
          <a:p>
            <a:pPr marL="0" indent="0">
              <a:buNone/>
            </a:pPr>
            <a:endParaRPr lang="en-US" altLang="ja-JP" dirty="0"/>
          </a:p>
          <a:p>
            <a:pPr marL="0" indent="0">
              <a:buNone/>
            </a:pP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アンケートの自由記述欄</a:t>
            </a:r>
            <a:endParaRPr kumimoji="1" lang="ja-JP" altLang="en-US" dirty="0"/>
          </a:p>
        </p:txBody>
      </p:sp>
    </p:spTree>
    <p:extLst>
      <p:ext uri="{BB962C8B-B14F-4D97-AF65-F5344CB8AC3E}">
        <p14:creationId xmlns:p14="http://schemas.microsoft.com/office/powerpoint/2010/main" val="1657726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Step2:</a:t>
            </a:r>
            <a:r>
              <a:rPr lang="en-US" altLang="ja-JP" b="1" dirty="0">
                <a:solidFill>
                  <a:schemeClr val="bg1"/>
                </a:solidFill>
              </a:rPr>
              <a:t>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35961</TotalTime>
  <Words>7159</Words>
  <Application>Microsoft Office PowerPoint</Application>
  <PresentationFormat>ワイド画面</PresentationFormat>
  <Paragraphs>1068</Paragraphs>
  <Slides>49</Slides>
  <Notes>42</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49</vt:i4>
      </vt:variant>
    </vt:vector>
  </HeadingPairs>
  <TitlesOfParts>
    <vt:vector size="63"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テストの種類</vt:lpstr>
      <vt:lpstr>ソフトウェアの保守活動</vt:lpstr>
      <vt:lpstr>良いテストコードとは？</vt:lpstr>
      <vt:lpstr>EvoSuite</vt:lpstr>
      <vt:lpstr>自動生成されたテストコードの例</vt:lpstr>
      <vt:lpstr>Assertion Roulette (アサーション・ルーレット)</vt:lpstr>
      <vt:lpstr>Conditional Test Logic </vt:lpstr>
      <vt:lpstr>Mystery Guest (ミステリー・ゲスト)</vt:lpstr>
      <vt:lpstr>Eager Test (イーガー・テスト)</vt:lpstr>
      <vt:lpstr>ソースコードデータベース</vt:lpstr>
      <vt:lpstr>テストコードデータベース</vt:lpstr>
      <vt:lpstr>推薦プロセスの高速化</vt:lpstr>
      <vt:lpstr>カバレッジの種類</vt:lpstr>
      <vt:lpstr>カバレッジの議論</vt:lpstr>
      <vt:lpstr>カバレッジの議論</vt:lpstr>
      <vt:lpstr>RQ2. SuiteRecは、テストコードの作成時間を 　　　削減できるか？</vt:lpstr>
      <vt:lpstr>カバレッジの目標値は何%にするべきなのか?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lpstr>アンケートの自由記述欄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807</cp:revision>
  <dcterms:created xsi:type="dcterms:W3CDTF">2020-01-21T13:07:49Z</dcterms:created>
  <dcterms:modified xsi:type="dcterms:W3CDTF">2020-02-19T05:51:53Z</dcterms:modified>
</cp:coreProperties>
</file>