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E6E6E6"/>
    <a:srgbClr val="FF3B60"/>
    <a:srgbClr val="59C2C5"/>
    <a:srgbClr val="009999"/>
    <a:srgbClr val="FF5050"/>
    <a:srgbClr val="FF6D89"/>
    <a:srgbClr val="FF9FB1"/>
    <a:srgbClr val="73AB9C"/>
    <a:srgbClr val="768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554"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82387-2149-41B1-996E-E7B3EABBC1DB}" type="datetimeFigureOut">
              <a:rPr kumimoji="1" lang="ja-JP" altLang="en-US" smtClean="0"/>
              <a:t>2020/2/20</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9AB9-8A3A-4541-8D0E-3E034E389CEA}" type="slidenum">
              <a:rPr kumimoji="1" lang="ja-JP" altLang="en-US" smtClean="0"/>
              <a:t>‹#›</a:t>
            </a:fld>
            <a:endParaRPr kumimoji="1" lang="ja-JP" altLang="en-US"/>
          </a:p>
        </p:txBody>
      </p:sp>
    </p:spTree>
    <p:extLst>
      <p:ext uri="{BB962C8B-B14F-4D97-AF65-F5344CB8AC3E}">
        <p14:creationId xmlns:p14="http://schemas.microsoft.com/office/powerpoint/2010/main" val="28740997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17857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54096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122503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235012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54421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224161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241350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222346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396312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9458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C29160A-9AC2-4A68-8EB5-AA22E136CF1C}" type="datetimeFigureOut">
              <a:rPr kumimoji="1" lang="ja-JP" altLang="en-US" smtClean="0"/>
              <a:t>2020/2/20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321779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C29160A-9AC2-4A68-8EB5-AA22E136CF1C}" type="datetimeFigureOut">
              <a:rPr kumimoji="1" lang="ja-JP" altLang="en-US" smtClean="0"/>
              <a:t>2020/2/20</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408A89-439E-42D5-92F6-71FC0299C02E}" type="slidenum">
              <a:rPr kumimoji="1" lang="ja-JP" altLang="en-US" smtClean="0"/>
              <a:t>‹#›</a:t>
            </a:fld>
            <a:endParaRPr kumimoji="1" lang="ja-JP" altLang="en-US"/>
          </a:p>
        </p:txBody>
      </p:sp>
    </p:spTree>
    <p:extLst>
      <p:ext uri="{BB962C8B-B14F-4D97-AF65-F5344CB8AC3E}">
        <p14:creationId xmlns:p14="http://schemas.microsoft.com/office/powerpoint/2010/main" val="3563099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2.gif"/><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gif"/><Relationship Id="rId7"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4.png"/><Relationship Id="rId5" Type="http://schemas.openxmlformats.org/officeDocument/2006/relationships/image" Target="../media/image12.png"/><Relationship Id="rId10" Type="http://schemas.openxmlformats.org/officeDocument/2006/relationships/image" Target="../media/image23.png"/><Relationship Id="rId4" Type="http://schemas.openxmlformats.org/officeDocument/2006/relationships/image" Target="../media/image11.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gif"/><Relationship Id="rId7"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4.png"/><Relationship Id="rId5" Type="http://schemas.openxmlformats.org/officeDocument/2006/relationships/image" Target="../media/image12.png"/><Relationship Id="rId10" Type="http://schemas.openxmlformats.org/officeDocument/2006/relationships/image" Target="../media/image23.png"/><Relationship Id="rId4" Type="http://schemas.openxmlformats.org/officeDocument/2006/relationships/image" Target="../media/image11.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正方形/長方形 3"/>
          <p:cNvSpPr/>
          <p:nvPr/>
        </p:nvSpPr>
        <p:spPr>
          <a:xfrm>
            <a:off x="0" y="0"/>
            <a:ext cx="6858000" cy="1420837"/>
          </a:xfrm>
          <a:prstGeom prst="rect">
            <a:avLst/>
          </a:prstGeom>
          <a:gradFill>
            <a:gsLst>
              <a:gs pos="0">
                <a:srgbClr val="59C2C5"/>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rot="10800000">
            <a:off x="-1" y="8755286"/>
            <a:ext cx="6858000" cy="1150714"/>
          </a:xfrm>
          <a:prstGeom prst="rect">
            <a:avLst/>
          </a:prstGeom>
          <a:gradFill>
            <a:gsLst>
              <a:gs pos="0">
                <a:srgbClr val="59C2C5"/>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4" y="155852"/>
            <a:ext cx="878543" cy="839009"/>
          </a:xfr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451" y="9260152"/>
            <a:ext cx="1538998" cy="419215"/>
          </a:xfrm>
          <a:prstGeom prst="rect">
            <a:avLst/>
          </a:prstGeom>
        </p:spPr>
      </p:pic>
      <p:sp>
        <p:nvSpPr>
          <p:cNvPr id="2" name="タイトル 1"/>
          <p:cNvSpPr>
            <a:spLocks noGrp="1"/>
          </p:cNvSpPr>
          <p:nvPr>
            <p:ph type="title"/>
          </p:nvPr>
        </p:nvSpPr>
        <p:spPr>
          <a:xfrm>
            <a:off x="1026950" y="150800"/>
            <a:ext cx="5648986" cy="844061"/>
          </a:xfrm>
        </p:spPr>
        <p:txBody>
          <a:bodyPr>
            <a:normAutofit/>
          </a:bodyPr>
          <a:lstStyle/>
          <a:p>
            <a:r>
              <a:rPr lang="ja-JP" altLang="en-US" sz="2400" dirty="0">
                <a:latin typeface="ＭＳ Ｐゴシック" panose="020B0600070205080204" pitchFamily="50" charset="-128"/>
                <a:ea typeface="ＭＳ Ｐゴシック" panose="020B0600070205080204" pitchFamily="50" charset="-128"/>
              </a:rPr>
              <a:t>類似</a:t>
            </a:r>
            <a:r>
              <a:rPr lang="ja-JP" altLang="en-US" sz="2400" dirty="0" smtClean="0">
                <a:latin typeface="ＭＳ Ｐゴシック" panose="020B0600070205080204" pitchFamily="50" charset="-128"/>
                <a:ea typeface="ＭＳ Ｐゴシック" panose="020B0600070205080204" pitchFamily="50" charset="-128"/>
              </a:rPr>
              <a:t>コード検索ツールを用いたテストコード再利用に向けた調査</a:t>
            </a:r>
            <a:endParaRPr kumimoji="1" lang="ja-JP" altLang="en-US" sz="2400" dirty="0">
              <a:latin typeface="ＭＳ Ｐゴシック" panose="020B0600070205080204" pitchFamily="50" charset="-128"/>
              <a:ea typeface="ＭＳ Ｐゴシック" panose="020B0600070205080204" pitchFamily="50" charset="-128"/>
            </a:endParaRPr>
          </a:p>
        </p:txBody>
      </p:sp>
      <p:cxnSp>
        <p:nvCxnSpPr>
          <p:cNvPr id="9" name="直線コネクタ 8"/>
          <p:cNvCxnSpPr/>
          <p:nvPr/>
        </p:nvCxnSpPr>
        <p:spPr>
          <a:xfrm>
            <a:off x="83974" y="1181686"/>
            <a:ext cx="66544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470615" y="752964"/>
            <a:ext cx="2187998" cy="276999"/>
          </a:xfrm>
          <a:prstGeom prst="rect">
            <a:avLst/>
          </a:prstGeom>
          <a:noFill/>
        </p:spPr>
        <p:txBody>
          <a:bodyPr wrap="square" rtlCol="0">
            <a:spAutoFit/>
          </a:bodyPr>
          <a:lstStyle/>
          <a:p>
            <a:r>
              <a:rPr lang="ja-JP" altLang="en-US" sz="1200" dirty="0" smtClean="0">
                <a:latin typeface="ＭＳ Ｐゴシック" panose="020B0600070205080204" pitchFamily="50" charset="-128"/>
                <a:ea typeface="ＭＳ Ｐゴシック" panose="020B0600070205080204" pitchFamily="50" charset="-128"/>
              </a:rPr>
              <a:t>倉地亮介</a:t>
            </a:r>
            <a:r>
              <a:rPr lang="en-US" altLang="ja-JP" sz="1200" baseline="30000" dirty="0" smtClean="0">
                <a:latin typeface="ＭＳ Ｐゴシック" panose="020B0600070205080204" pitchFamily="50" charset="-128"/>
                <a:ea typeface="ＭＳ Ｐゴシック" panose="020B0600070205080204" pitchFamily="50" charset="-128"/>
              </a:rPr>
              <a:t>1</a:t>
            </a:r>
            <a:r>
              <a:rPr lang="ja-JP" altLang="en-US" sz="1200" dirty="0" err="1" smtClean="0">
                <a:latin typeface="ＭＳ Ｐゴシック" panose="020B0600070205080204" pitchFamily="50" charset="-128"/>
                <a:ea typeface="ＭＳ Ｐゴシック" panose="020B0600070205080204" pitchFamily="50" charset="-128"/>
              </a:rPr>
              <a:t>，</a:t>
            </a:r>
            <a:r>
              <a:rPr lang="ja-JP" altLang="en-US" sz="1200" dirty="0" smtClean="0">
                <a:latin typeface="ＭＳ Ｐゴシック" panose="020B0600070205080204" pitchFamily="50" charset="-128"/>
                <a:ea typeface="ＭＳ Ｐゴシック" panose="020B0600070205080204" pitchFamily="50" charset="-128"/>
              </a:rPr>
              <a:t>崔 </a:t>
            </a:r>
            <a:r>
              <a:rPr lang="ja-JP" altLang="en-US" sz="1200" dirty="0">
                <a:latin typeface="ＭＳ Ｐゴシック" panose="020B0600070205080204" pitchFamily="50" charset="-128"/>
                <a:ea typeface="ＭＳ Ｐゴシック" panose="020B0600070205080204" pitchFamily="50" charset="-128"/>
              </a:rPr>
              <a:t>恩</a:t>
            </a:r>
            <a:r>
              <a:rPr lang="ja-JP" altLang="en-US" sz="1200" dirty="0" smtClean="0">
                <a:latin typeface="ＭＳ Ｐゴシック" panose="020B0600070205080204" pitchFamily="50" charset="-128"/>
                <a:ea typeface="ＭＳ Ｐゴシック" panose="020B0600070205080204" pitchFamily="50" charset="-128"/>
              </a:rPr>
              <a:t>瀞</a:t>
            </a:r>
            <a:r>
              <a:rPr lang="en-US" altLang="ja-JP" sz="1200" baseline="30000" dirty="0" smtClean="0">
                <a:latin typeface="ＭＳ Ｐゴシック" panose="020B0600070205080204" pitchFamily="50" charset="-128"/>
                <a:ea typeface="ＭＳ Ｐゴシック" panose="020B0600070205080204" pitchFamily="50" charset="-128"/>
              </a:rPr>
              <a:t>2</a:t>
            </a:r>
            <a:r>
              <a:rPr lang="ja-JP" altLang="en-US" sz="1200" dirty="0" err="1" smtClean="0">
                <a:latin typeface="ＭＳ Ｐゴシック" panose="020B0600070205080204" pitchFamily="50" charset="-128"/>
                <a:ea typeface="ＭＳ Ｐゴシック" panose="020B0600070205080204" pitchFamily="50" charset="-128"/>
              </a:rPr>
              <a:t>，</a:t>
            </a:r>
            <a:r>
              <a:rPr lang="ja-JP" altLang="en-US" sz="1200" dirty="0" smtClean="0">
                <a:latin typeface="ＭＳ Ｐゴシック" panose="020B0600070205080204" pitchFamily="50" charset="-128"/>
                <a:ea typeface="ＭＳ Ｐゴシック" panose="020B0600070205080204" pitchFamily="50" charset="-128"/>
              </a:rPr>
              <a:t>飯田 元</a:t>
            </a:r>
            <a:r>
              <a:rPr lang="en-US" altLang="ja-JP" sz="1200" baseline="30000" dirty="0" smtClean="0">
                <a:latin typeface="ＭＳ Ｐゴシック" panose="020B0600070205080204" pitchFamily="50" charset="-128"/>
                <a:ea typeface="ＭＳ Ｐゴシック" panose="020B0600070205080204" pitchFamily="50" charset="-128"/>
              </a:rPr>
              <a:t>1</a:t>
            </a:r>
            <a:endParaRPr lang="en-US" altLang="ja-JP" sz="1200" dirty="0">
              <a:latin typeface="ＭＳ Ｐゴシック" panose="020B0600070205080204" pitchFamily="50" charset="-128"/>
              <a:ea typeface="ＭＳ Ｐゴシック" panose="020B0600070205080204" pitchFamily="50" charset="-128"/>
            </a:endParaRPr>
          </a:p>
        </p:txBody>
      </p:sp>
      <p:cxnSp>
        <p:nvCxnSpPr>
          <p:cNvPr id="13" name="直線コネクタ 12"/>
          <p:cNvCxnSpPr/>
          <p:nvPr/>
        </p:nvCxnSpPr>
        <p:spPr>
          <a:xfrm>
            <a:off x="3428999" y="1244317"/>
            <a:ext cx="0" cy="775197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123524" y="1232897"/>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latin typeface="ＭＳ Ｐゴシック" panose="020B0600070205080204" pitchFamily="50" charset="-128"/>
                <a:ea typeface="ＭＳ Ｐゴシック" panose="020B0600070205080204" pitchFamily="50" charset="-128"/>
              </a:rPr>
              <a:t>研究背景</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25" name="テキスト ボックス 24"/>
          <p:cNvSpPr txBox="1"/>
          <p:nvPr/>
        </p:nvSpPr>
        <p:spPr>
          <a:xfrm>
            <a:off x="58589" y="1657701"/>
            <a:ext cx="3345026" cy="400110"/>
          </a:xfrm>
          <a:prstGeom prst="rect">
            <a:avLst/>
          </a:prstGeom>
          <a:noFill/>
        </p:spPr>
        <p:txBody>
          <a:bodyPr wrap="square" rtlCol="0">
            <a:spAutoFit/>
          </a:bodyPr>
          <a:lstStyle/>
          <a:p>
            <a:r>
              <a:rPr lang="ja-JP" altLang="en-US" sz="1000" dirty="0" smtClean="0">
                <a:latin typeface="ＭＳ Ｐゴシック" panose="020B0600070205080204" pitchFamily="50" charset="-128"/>
                <a:ea typeface="ＭＳ Ｐゴシック" panose="020B0600070205080204" pitchFamily="50" charset="-128"/>
              </a:rPr>
              <a:t>ソフトウェアの品質を確保しつつコスト削減を達成するために様々なテストコード自動生成ツールが提案されている</a:t>
            </a:r>
            <a:endParaRPr lang="en-US" altLang="ja-JP" sz="1000" dirty="0" smtClean="0">
              <a:latin typeface="ＭＳ Ｐゴシック" panose="020B0600070205080204" pitchFamily="50" charset="-128"/>
              <a:ea typeface="ＭＳ Ｐゴシック" panose="020B0600070205080204" pitchFamily="50" charset="-128"/>
            </a:endParaRPr>
          </a:p>
        </p:txBody>
      </p:sp>
      <p:sp>
        <p:nvSpPr>
          <p:cNvPr id="16" name="コンテンツ プレースホルダー 2"/>
          <p:cNvSpPr txBox="1">
            <a:spLocks/>
          </p:cNvSpPr>
          <p:nvPr/>
        </p:nvSpPr>
        <p:spPr>
          <a:xfrm>
            <a:off x="161581" y="7022564"/>
            <a:ext cx="3158629" cy="89594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9pPr>
          </a:lstStyle>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Step1 :</a:t>
            </a:r>
            <a:r>
              <a:rPr lang="ja-JP" altLang="en-US" sz="900" dirty="0" smtClean="0">
                <a:latin typeface="ＭＳ Ｐゴシック" panose="020B0600070205080204" pitchFamily="50" charset="-128"/>
                <a:ea typeface="ＭＳ Ｐゴシック" panose="020B0600070205080204" pitchFamily="50" charset="-128"/>
              </a:rPr>
              <a:t> プロジェクト内のテストコードとテスト対象コードを収集</a:t>
            </a:r>
            <a:endParaRPr lang="en-US" altLang="ja-JP" sz="900" dirty="0" smtClean="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Step2 : </a:t>
            </a:r>
            <a:r>
              <a:rPr lang="ja-JP" altLang="en-US" sz="900" dirty="0" smtClean="0">
                <a:latin typeface="ＭＳ Ｐゴシック" panose="020B0600070205080204" pitchFamily="50" charset="-128"/>
                <a:ea typeface="ＭＳ Ｐゴシック" panose="020B0600070205080204" pitchFamily="50" charset="-128"/>
              </a:rPr>
              <a:t>類似コードペアの検出</a:t>
            </a:r>
            <a:endParaRPr lang="en-US" altLang="ja-JP" sz="900" dirty="0" smtClean="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Step3 : </a:t>
            </a:r>
            <a:r>
              <a:rPr lang="ja-JP" altLang="en-US" sz="900" dirty="0" smtClean="0">
                <a:latin typeface="ＭＳ Ｐゴシック" panose="020B0600070205080204" pitchFamily="50" charset="-128"/>
                <a:ea typeface="ＭＳ Ｐゴシック" panose="020B0600070205080204" pitchFamily="50" charset="-128"/>
              </a:rPr>
              <a:t>テストコードと類似コード片をメソッド単位で対応付け</a:t>
            </a:r>
            <a:endParaRPr lang="en-US" altLang="ja-JP" sz="900" dirty="0" smtClean="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Step4 : </a:t>
            </a:r>
            <a:r>
              <a:rPr lang="ja-JP" altLang="en-US" sz="900" dirty="0" smtClean="0">
                <a:latin typeface="ＭＳ Ｐゴシック" panose="020B0600070205080204" pitchFamily="50" charset="-128"/>
                <a:ea typeface="ＭＳ Ｐゴシック" panose="020B0600070205080204" pitchFamily="50" charset="-128"/>
              </a:rPr>
              <a:t>テストコードの有無によって類似コードペアを分類</a:t>
            </a:r>
            <a:endParaRPr lang="ja-JP" altLang="en-US" sz="900" dirty="0">
              <a:latin typeface="ＭＳ Ｐゴシック" panose="020B0600070205080204" pitchFamily="50" charset="-128"/>
              <a:ea typeface="ＭＳ Ｐゴシック" panose="020B0600070205080204" pitchFamily="50" charset="-128"/>
            </a:endParaRPr>
          </a:p>
        </p:txBody>
      </p:sp>
      <p:pic>
        <p:nvPicPr>
          <p:cNvPr id="17" name="図 16"/>
          <p:cNvPicPr>
            <a:picLocks noChangeAspect="1"/>
          </p:cNvPicPr>
          <p:nvPr/>
        </p:nvPicPr>
        <p:blipFill>
          <a:blip r:embed="rId4"/>
          <a:stretch>
            <a:fillRect/>
          </a:stretch>
        </p:blipFill>
        <p:spPr>
          <a:xfrm>
            <a:off x="99957" y="7988464"/>
            <a:ext cx="3312006" cy="979976"/>
          </a:xfrm>
          <a:prstGeom prst="rect">
            <a:avLst/>
          </a:prstGeom>
        </p:spPr>
      </p:pic>
      <p:sp>
        <p:nvSpPr>
          <p:cNvPr id="21" name="正方形/長方形 20"/>
          <p:cNvSpPr/>
          <p:nvPr/>
        </p:nvSpPr>
        <p:spPr>
          <a:xfrm>
            <a:off x="3428999" y="1669729"/>
            <a:ext cx="3429000" cy="461665"/>
          </a:xfrm>
          <a:prstGeom prst="rect">
            <a:avLst/>
          </a:prstGeom>
        </p:spPr>
        <p:txBody>
          <a:bodyPr>
            <a:spAutoFit/>
          </a:bodyPr>
          <a:lstStyle/>
          <a:p>
            <a:r>
              <a:rPr lang="ja-JP" altLang="en-US" sz="1200" dirty="0">
                <a:latin typeface="ＭＳ Ｐゴシック" panose="020B0600070205080204" pitchFamily="50" charset="-128"/>
                <a:ea typeface="ＭＳ Ｐゴシック" panose="020B0600070205080204" pitchFamily="50" charset="-128"/>
              </a:rPr>
              <a:t>調査１：プロジェクト内に再利用の対象に</a:t>
            </a:r>
            <a:r>
              <a:rPr lang="ja-JP" altLang="en-US" sz="1200" dirty="0" smtClean="0">
                <a:latin typeface="ＭＳ Ｐゴシック" panose="020B0600070205080204" pitchFamily="50" charset="-128"/>
                <a:ea typeface="ＭＳ Ｐゴシック" panose="020B0600070205080204" pitchFamily="50" charset="-128"/>
              </a:rPr>
              <a:t>なる</a:t>
            </a:r>
            <a:r>
              <a:rPr lang="ja-JP" altLang="en-US" sz="1200" dirty="0">
                <a:latin typeface="ＭＳ Ｐゴシック" panose="020B0600070205080204" pitchFamily="50" charset="-128"/>
                <a:ea typeface="ＭＳ Ｐゴシック" panose="020B0600070205080204" pitchFamily="50" charset="-128"/>
              </a:rPr>
              <a:t>類似</a:t>
            </a:r>
            <a:r>
              <a:rPr lang="ja-JP" altLang="en-US" sz="1200" dirty="0" smtClean="0">
                <a:latin typeface="ＭＳ Ｐゴシック" panose="020B0600070205080204" pitchFamily="50" charset="-128"/>
                <a:ea typeface="ＭＳ Ｐゴシック" panose="020B0600070205080204" pitchFamily="50" charset="-128"/>
              </a:rPr>
              <a:t>コードペア</a:t>
            </a:r>
            <a:r>
              <a:rPr lang="ja-JP" altLang="en-US" sz="1200" dirty="0">
                <a:latin typeface="ＭＳ Ｐゴシック" panose="020B0600070205080204" pitchFamily="50" charset="-128"/>
                <a:ea typeface="ＭＳ Ｐゴシック" panose="020B0600070205080204" pitchFamily="50" charset="-128"/>
              </a:rPr>
              <a:t>はどの程度存在するか？</a:t>
            </a:r>
          </a:p>
        </p:txBody>
      </p:sp>
      <p:sp>
        <p:nvSpPr>
          <p:cNvPr id="27" name="正方形/長方形 26"/>
          <p:cNvSpPr/>
          <p:nvPr/>
        </p:nvSpPr>
        <p:spPr>
          <a:xfrm>
            <a:off x="3428998" y="2131394"/>
            <a:ext cx="3429000" cy="246221"/>
          </a:xfrm>
          <a:prstGeom prst="rect">
            <a:avLst/>
          </a:prstGeom>
        </p:spPr>
        <p:txBody>
          <a:bodyPr>
            <a:spAutoFit/>
          </a:bodyPr>
          <a:lstStyle/>
          <a:p>
            <a:pPr marL="171450" indent="-171450">
              <a:buClr>
                <a:schemeClr val="tx2"/>
              </a:buClr>
              <a:buFont typeface="Wingdings" panose="05000000000000000000" pitchFamily="2" charset="2"/>
              <a:buChar char="l"/>
            </a:pPr>
            <a:r>
              <a:rPr lang="en-US" altLang="ja-JP" sz="1000" dirty="0">
                <a:latin typeface="ＭＳ Ｐゴシック" panose="020B0600070205080204" pitchFamily="50" charset="-128"/>
                <a:ea typeface="ＭＳ Ｐゴシック" panose="020B0600070205080204" pitchFamily="50" charset="-128"/>
              </a:rPr>
              <a:t>3</a:t>
            </a:r>
            <a:r>
              <a:rPr lang="ja-JP" altLang="en-US" sz="1000" dirty="0" err="1">
                <a:latin typeface="ＭＳ Ｐゴシック" panose="020B0600070205080204" pitchFamily="50" charset="-128"/>
                <a:ea typeface="ＭＳ Ｐゴシック" panose="020B0600070205080204" pitchFamily="50" charset="-128"/>
              </a:rPr>
              <a:t>つの</a:t>
            </a:r>
            <a:r>
              <a:rPr lang="ja-JP" altLang="en-US" sz="1000" dirty="0">
                <a:latin typeface="ＭＳ Ｐゴシック" panose="020B0600070205080204" pitchFamily="50" charset="-128"/>
                <a:ea typeface="ＭＳ Ｐゴシック" panose="020B0600070205080204" pitchFamily="50" charset="-128"/>
              </a:rPr>
              <a:t>有名 </a:t>
            </a:r>
            <a:r>
              <a:rPr lang="en-US" altLang="ja-JP" sz="1000" dirty="0">
                <a:latin typeface="ＭＳ Ｐゴシック" panose="020B0600070205080204" pitchFamily="50" charset="-128"/>
                <a:ea typeface="ＭＳ Ｐゴシック" panose="020B0600070205080204" pitchFamily="50" charset="-128"/>
              </a:rPr>
              <a:t>Java</a:t>
            </a:r>
            <a:r>
              <a:rPr lang="ja-JP" altLang="en-US" sz="1000" dirty="0">
                <a:latin typeface="ＭＳ Ｐゴシック" panose="020B0600070205080204" pitchFamily="50" charset="-128"/>
                <a:ea typeface="ＭＳ Ｐゴシック" panose="020B0600070205080204" pitchFamily="50" charset="-128"/>
              </a:rPr>
              <a:t>プロジェクト </a:t>
            </a:r>
            <a:r>
              <a:rPr lang="en-US" altLang="ja-JP" sz="1000" dirty="0">
                <a:latin typeface="ＭＳ Ｐゴシック" panose="020B0600070205080204" pitchFamily="50" charset="-128"/>
                <a:ea typeface="ＭＳ Ｐゴシック" panose="020B0600070205080204" pitchFamily="50" charset="-128"/>
              </a:rPr>
              <a:t>Maven</a:t>
            </a:r>
            <a:r>
              <a:rPr lang="ja-JP" altLang="en-US" sz="1000" dirty="0" err="1">
                <a:latin typeface="ＭＳ Ｐゴシック" panose="020B0600070205080204" pitchFamily="50" charset="-128"/>
                <a:ea typeface="ＭＳ Ｐゴシック" panose="020B0600070205080204" pitchFamily="50" charset="-128"/>
              </a:rPr>
              <a:t>，</a:t>
            </a:r>
            <a:r>
              <a:rPr lang="en-US" altLang="ja-JP" sz="1000" dirty="0">
                <a:latin typeface="ＭＳ Ｐゴシック" panose="020B0600070205080204" pitchFamily="50" charset="-128"/>
                <a:ea typeface="ＭＳ Ｐゴシック" panose="020B0600070205080204" pitchFamily="50" charset="-128"/>
              </a:rPr>
              <a:t>Kafka</a:t>
            </a:r>
            <a:r>
              <a:rPr lang="ja-JP" altLang="en-US" sz="1000" dirty="0" err="1">
                <a:latin typeface="ＭＳ Ｐゴシック" panose="020B0600070205080204" pitchFamily="50" charset="-128"/>
                <a:ea typeface="ＭＳ Ｐゴシック" panose="020B0600070205080204" pitchFamily="50" charset="-128"/>
              </a:rPr>
              <a:t>，</a:t>
            </a:r>
            <a:r>
              <a:rPr lang="en-US" altLang="ja-JP" sz="1000" dirty="0" err="1">
                <a:latin typeface="ＭＳ Ｐゴシック" panose="020B0600070205080204" pitchFamily="50" charset="-128"/>
                <a:ea typeface="ＭＳ Ｐゴシック" panose="020B0600070205080204" pitchFamily="50" charset="-128"/>
              </a:rPr>
              <a:t>Kylin</a:t>
            </a:r>
            <a:r>
              <a:rPr lang="ja-JP" altLang="en-US" sz="1000" dirty="0">
                <a:latin typeface="ＭＳ Ｐゴシック" panose="020B0600070205080204" pitchFamily="50" charset="-128"/>
                <a:ea typeface="ＭＳ Ｐゴシック" panose="020B0600070205080204" pitchFamily="50" charset="-128"/>
              </a:rPr>
              <a:t> を調査</a:t>
            </a:r>
          </a:p>
        </p:txBody>
      </p:sp>
      <p:pic>
        <p:nvPicPr>
          <p:cNvPr id="29" name="図 28"/>
          <p:cNvPicPr>
            <a:picLocks noChangeAspect="1"/>
          </p:cNvPicPr>
          <p:nvPr/>
        </p:nvPicPr>
        <p:blipFill>
          <a:blip r:embed="rId5"/>
          <a:stretch>
            <a:fillRect/>
          </a:stretch>
        </p:blipFill>
        <p:spPr>
          <a:xfrm>
            <a:off x="3543369" y="2460166"/>
            <a:ext cx="3116286" cy="731072"/>
          </a:xfrm>
          <a:prstGeom prst="rect">
            <a:avLst/>
          </a:prstGeom>
        </p:spPr>
      </p:pic>
      <p:sp>
        <p:nvSpPr>
          <p:cNvPr id="30" name="角丸四角形 29"/>
          <p:cNvSpPr/>
          <p:nvPr/>
        </p:nvSpPr>
        <p:spPr>
          <a:xfrm>
            <a:off x="3528691" y="3316752"/>
            <a:ext cx="3229614" cy="43130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kumimoji="1" lang="ja-JP" altLang="en-US" sz="1000" dirty="0" smtClean="0">
                <a:latin typeface="ＭＳ Ｐゴシック" panose="020B0600070205080204" pitchFamily="50" charset="-128"/>
                <a:ea typeface="ＭＳ Ｐゴシック" panose="020B0600070205080204" pitchFamily="50" charset="-128"/>
              </a:rPr>
              <a:t>プロジェクト中の</a:t>
            </a:r>
            <a:r>
              <a:rPr lang="ja-JP" altLang="en-US" sz="1000" dirty="0" smtClean="0">
                <a:latin typeface="ＭＳ Ｐゴシック" panose="020B0600070205080204" pitchFamily="50" charset="-128"/>
                <a:ea typeface="ＭＳ Ｐゴシック" panose="020B0600070205080204" pitchFamily="50" charset="-128"/>
              </a:rPr>
              <a:t>テスト対象となる</a:t>
            </a:r>
            <a:r>
              <a:rPr kumimoji="1" lang="ja-JP" altLang="en-US" sz="1000" dirty="0" smtClean="0">
                <a:latin typeface="ＭＳ Ｐゴシック" panose="020B0600070205080204" pitchFamily="50" charset="-128"/>
                <a:ea typeface="ＭＳ Ｐゴシック" panose="020B0600070205080204" pitchFamily="50" charset="-128"/>
              </a:rPr>
              <a:t>類似コードペアの内，</a:t>
            </a:r>
            <a:r>
              <a:rPr lang="ja-JP" altLang="en-US" sz="1000" dirty="0" smtClean="0">
                <a:latin typeface="ＭＳ Ｐゴシック" panose="020B0600070205080204" pitchFamily="50" charset="-128"/>
                <a:ea typeface="ＭＳ Ｐゴシック" panose="020B0600070205080204" pitchFamily="50" charset="-128"/>
              </a:rPr>
              <a:t>約</a:t>
            </a:r>
            <a:r>
              <a:rPr lang="en-US" altLang="ja-JP" sz="1000" dirty="0" smtClean="0">
                <a:latin typeface="ＭＳ Ｐゴシック" panose="020B0600070205080204" pitchFamily="50" charset="-128"/>
                <a:ea typeface="ＭＳ Ｐゴシック" panose="020B0600070205080204" pitchFamily="50" charset="-128"/>
              </a:rPr>
              <a:t>26%</a:t>
            </a:r>
            <a:r>
              <a:rPr lang="ja-JP" altLang="en-US" sz="1000" dirty="0" smtClean="0">
                <a:latin typeface="ＭＳ Ｐゴシック" panose="020B0600070205080204" pitchFamily="50" charset="-128"/>
                <a:ea typeface="ＭＳ Ｐゴシック" panose="020B0600070205080204" pitchFamily="50" charset="-128"/>
              </a:rPr>
              <a:t>の類似コードペアが再利用対象になる</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31" name="正方形/長方形 30"/>
          <p:cNvSpPr/>
          <p:nvPr/>
        </p:nvSpPr>
        <p:spPr>
          <a:xfrm>
            <a:off x="3490762" y="3917175"/>
            <a:ext cx="3267543" cy="461665"/>
          </a:xfrm>
          <a:prstGeom prst="rect">
            <a:avLst/>
          </a:prstGeom>
        </p:spPr>
        <p:txBody>
          <a:bodyPr wrap="square">
            <a:spAutoFit/>
          </a:bodyPr>
          <a:lstStyle/>
          <a:p>
            <a:r>
              <a:rPr lang="ja-JP" altLang="en-US" sz="1200" dirty="0">
                <a:latin typeface="ＭＳ Ｐゴシック" panose="020B0600070205080204" pitchFamily="50" charset="-128"/>
                <a:ea typeface="ＭＳ Ｐゴシック" panose="020B0600070205080204" pitchFamily="50" charset="-128"/>
              </a:rPr>
              <a:t>調査</a:t>
            </a:r>
            <a:r>
              <a:rPr lang="en-US" altLang="ja-JP" sz="1200" dirty="0">
                <a:latin typeface="ＭＳ Ｐゴシック" panose="020B0600070205080204" pitchFamily="50" charset="-128"/>
                <a:ea typeface="ＭＳ Ｐゴシック" panose="020B0600070205080204" pitchFamily="50" charset="-128"/>
              </a:rPr>
              <a:t>2</a:t>
            </a:r>
            <a:r>
              <a:rPr lang="ja-JP" altLang="en-US" sz="1200" dirty="0">
                <a:latin typeface="ＭＳ Ｐゴシック" panose="020B0600070205080204" pitchFamily="50" charset="-128"/>
                <a:ea typeface="ＭＳ Ｐゴシック" panose="020B0600070205080204" pitchFamily="50" charset="-128"/>
              </a:rPr>
              <a:t>：類似コードペア間の類似度とテストコードペア間の類似度にはどのような関係があるか？ </a:t>
            </a:r>
          </a:p>
        </p:txBody>
      </p:sp>
      <p:sp>
        <p:nvSpPr>
          <p:cNvPr id="32" name="正方形/長方形 31"/>
          <p:cNvSpPr/>
          <p:nvPr/>
        </p:nvSpPr>
        <p:spPr>
          <a:xfrm>
            <a:off x="3587944" y="4378840"/>
            <a:ext cx="3027135" cy="553998"/>
          </a:xfrm>
          <a:prstGeom prst="rect">
            <a:avLst/>
          </a:prstGeom>
        </p:spPr>
        <p:txBody>
          <a:bodyPr wrap="square">
            <a:spAutoFit/>
          </a:bodyPr>
          <a:lstStyle/>
          <a:p>
            <a:pPr marL="228600" indent="-228600">
              <a:buClr>
                <a:schemeClr val="tx2"/>
              </a:buClr>
              <a:buFont typeface="Wingdings" panose="05000000000000000000" pitchFamily="2" charset="2"/>
              <a:buChar char="l"/>
            </a:pPr>
            <a:r>
              <a:rPr lang="ja-JP" altLang="en-US" sz="1000" dirty="0">
                <a:latin typeface="ＭＳ Ｐゴシック" panose="020B0600070205080204" pitchFamily="50" charset="-128"/>
                <a:ea typeface="ＭＳ Ｐゴシック" panose="020B0600070205080204" pitchFamily="50" charset="-128"/>
              </a:rPr>
              <a:t>「両方のコード片にテストコードが存在する類似コードペア」</a:t>
            </a:r>
            <a:r>
              <a:rPr lang="en-US" altLang="ja-JP" sz="1000" dirty="0">
                <a:latin typeface="ＭＳ Ｐゴシック" panose="020B0600070205080204" pitchFamily="50" charset="-128"/>
                <a:ea typeface="ＭＳ Ｐゴシック" panose="020B0600070205080204" pitchFamily="50" charset="-128"/>
              </a:rPr>
              <a:t>62</a:t>
            </a:r>
            <a:r>
              <a:rPr lang="ja-JP" altLang="en-US" sz="1000" dirty="0">
                <a:latin typeface="ＭＳ Ｐゴシック" panose="020B0600070205080204" pitchFamily="50" charset="-128"/>
                <a:ea typeface="ＭＳ Ｐゴシック" panose="020B0600070205080204" pitchFamily="50" charset="-128"/>
              </a:rPr>
              <a:t>個と対応する</a:t>
            </a:r>
            <a:r>
              <a:rPr lang="en-US" altLang="ja-JP" sz="1000" dirty="0">
                <a:latin typeface="ＭＳ Ｐゴシック" panose="020B0600070205080204" pitchFamily="50" charset="-128"/>
                <a:ea typeface="ＭＳ Ｐゴシック" panose="020B0600070205080204" pitchFamily="50" charset="-128"/>
              </a:rPr>
              <a:t>153</a:t>
            </a:r>
            <a:r>
              <a:rPr lang="ja-JP" altLang="en-US" sz="1000" dirty="0">
                <a:latin typeface="ＭＳ Ｐゴシック" panose="020B0600070205080204" pitchFamily="50" charset="-128"/>
                <a:ea typeface="ＭＳ Ｐゴシック" panose="020B0600070205080204" pitchFamily="50" charset="-128"/>
              </a:rPr>
              <a:t>個のテストコードペアの類似度をタイプ別に分類</a:t>
            </a:r>
            <a:r>
              <a:rPr lang="en-US" altLang="ja-JP" sz="1000" dirty="0">
                <a:latin typeface="ＭＳ Ｐゴシック" panose="020B0600070205080204" pitchFamily="50" charset="-128"/>
                <a:ea typeface="ＭＳ Ｐゴシック" panose="020B0600070205080204" pitchFamily="50" charset="-128"/>
              </a:rPr>
              <a:t>[4]</a:t>
            </a:r>
            <a:endParaRPr lang="ja-JP" altLang="en-US" sz="1000" dirty="0">
              <a:latin typeface="ＭＳ Ｐゴシック" panose="020B0600070205080204" pitchFamily="50" charset="-128"/>
              <a:ea typeface="ＭＳ Ｐゴシック" panose="020B0600070205080204" pitchFamily="50" charset="-128"/>
            </a:endParaRPr>
          </a:p>
        </p:txBody>
      </p:sp>
      <p:pic>
        <p:nvPicPr>
          <p:cNvPr id="33" name="図 32"/>
          <p:cNvPicPr>
            <a:picLocks noChangeAspect="1"/>
          </p:cNvPicPr>
          <p:nvPr/>
        </p:nvPicPr>
        <p:blipFill>
          <a:blip r:embed="rId6"/>
          <a:stretch>
            <a:fillRect/>
          </a:stretch>
        </p:blipFill>
        <p:spPr>
          <a:xfrm>
            <a:off x="3611061" y="4990812"/>
            <a:ext cx="3064875" cy="668470"/>
          </a:xfrm>
          <a:prstGeom prst="rect">
            <a:avLst/>
          </a:prstGeom>
        </p:spPr>
      </p:pic>
      <p:sp>
        <p:nvSpPr>
          <p:cNvPr id="34" name="ストライプ矢印 33"/>
          <p:cNvSpPr/>
          <p:nvPr/>
        </p:nvSpPr>
        <p:spPr>
          <a:xfrm rot="16200000">
            <a:off x="6432487" y="5325807"/>
            <a:ext cx="140188" cy="10730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a:stretch>
            <a:fillRect/>
          </a:stretch>
        </p:blipFill>
        <p:spPr>
          <a:xfrm>
            <a:off x="3611061" y="5959894"/>
            <a:ext cx="3047552" cy="918630"/>
          </a:xfrm>
          <a:prstGeom prst="rect">
            <a:avLst/>
          </a:prstGeom>
        </p:spPr>
      </p:pic>
      <p:sp>
        <p:nvSpPr>
          <p:cNvPr id="36" name="正方形/長方形 35"/>
          <p:cNvSpPr/>
          <p:nvPr/>
        </p:nvSpPr>
        <p:spPr>
          <a:xfrm>
            <a:off x="3587944" y="5674172"/>
            <a:ext cx="2334554" cy="246221"/>
          </a:xfrm>
          <a:prstGeom prst="rect">
            <a:avLst/>
          </a:prstGeom>
        </p:spPr>
        <p:txBody>
          <a:bodyPr wrap="square">
            <a:spAutoFit/>
          </a:bodyPr>
          <a:lstStyle/>
          <a:p>
            <a:pPr marL="285750" indent="-285750">
              <a:buClr>
                <a:schemeClr val="tx2"/>
              </a:buClr>
              <a:buFont typeface="Wingdings" panose="05000000000000000000" pitchFamily="2" charset="2"/>
              <a:buChar char="l"/>
            </a:pPr>
            <a:r>
              <a:rPr lang="ja-JP" altLang="en-US" sz="1000" dirty="0">
                <a:latin typeface="ＭＳ Ｐゴシック" panose="020B0600070205080204" pitchFamily="50" charset="-128"/>
                <a:ea typeface="ＭＳ Ｐゴシック" panose="020B0600070205080204" pitchFamily="50" charset="-128"/>
              </a:rPr>
              <a:t>類似度をタイプ別に分類した結果</a:t>
            </a:r>
            <a:endParaRPr lang="en-US" altLang="ja-JP" sz="1000" dirty="0">
              <a:latin typeface="ＭＳ Ｐゴシック" panose="020B0600070205080204" pitchFamily="50" charset="-128"/>
              <a:ea typeface="ＭＳ Ｐゴシック" panose="020B0600070205080204" pitchFamily="50" charset="-128"/>
            </a:endParaRPr>
          </a:p>
        </p:txBody>
      </p:sp>
      <p:sp>
        <p:nvSpPr>
          <p:cNvPr id="37" name="角丸四角形 36"/>
          <p:cNvSpPr/>
          <p:nvPr/>
        </p:nvSpPr>
        <p:spPr>
          <a:xfrm>
            <a:off x="3524634" y="6938813"/>
            <a:ext cx="3229614" cy="43130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a:latin typeface="ＭＳ Ｐゴシック" panose="020B0600070205080204" pitchFamily="50" charset="-128"/>
                <a:ea typeface="ＭＳ Ｐゴシック" panose="020B0600070205080204" pitchFamily="50" charset="-128"/>
              </a:rPr>
              <a:t>類似コードペア間の類似度が高いほど，テストコードペア間の類似度も高い</a:t>
            </a:r>
          </a:p>
        </p:txBody>
      </p:sp>
      <p:pic>
        <p:nvPicPr>
          <p:cNvPr id="42" name="図 41"/>
          <p:cNvPicPr>
            <a:picLocks noChangeAspect="1"/>
          </p:cNvPicPr>
          <p:nvPr/>
        </p:nvPicPr>
        <p:blipFill>
          <a:blip r:embed="rId8"/>
          <a:stretch>
            <a:fillRect/>
          </a:stretch>
        </p:blipFill>
        <p:spPr>
          <a:xfrm>
            <a:off x="181360" y="4778704"/>
            <a:ext cx="2963105" cy="1038839"/>
          </a:xfrm>
          <a:prstGeom prst="rect">
            <a:avLst/>
          </a:prstGeom>
        </p:spPr>
      </p:pic>
      <p:sp>
        <p:nvSpPr>
          <p:cNvPr id="46" name="テキスト ボックス 45"/>
          <p:cNvSpPr txBox="1"/>
          <p:nvPr/>
        </p:nvSpPr>
        <p:spPr>
          <a:xfrm>
            <a:off x="99957" y="4071393"/>
            <a:ext cx="3170097" cy="246221"/>
          </a:xfrm>
          <a:prstGeom prst="rect">
            <a:avLst/>
          </a:prstGeom>
          <a:noFill/>
        </p:spPr>
        <p:txBody>
          <a:bodyPr wrap="square" rtlCol="0">
            <a:spAutoFit/>
          </a:bodyPr>
          <a:lstStyle/>
          <a:p>
            <a:pPr marL="171450" indent="-171450">
              <a:buClr>
                <a:schemeClr val="tx2"/>
              </a:buClr>
              <a:buFont typeface="Wingdings" panose="05000000000000000000" pitchFamily="2" charset="2"/>
              <a:buChar char="l"/>
            </a:pPr>
            <a:r>
              <a:rPr lang="ja-JP" altLang="en-US" sz="1000" dirty="0">
                <a:latin typeface="ＭＳ Ｐゴシック" panose="020B0600070205080204" pitchFamily="50" charset="-128"/>
                <a:ea typeface="ＭＳ Ｐゴシック" panose="020B0600070205080204" pitchFamily="50" charset="-128"/>
              </a:rPr>
              <a:t>既存テストの再利用によってテストコードを生成</a:t>
            </a:r>
            <a:r>
              <a:rPr lang="ja-JP" altLang="en-US" sz="1000" dirty="0" smtClean="0">
                <a:latin typeface="ＭＳ Ｐゴシック" panose="020B0600070205080204" pitchFamily="50" charset="-128"/>
                <a:ea typeface="ＭＳ Ｐゴシック" panose="020B0600070205080204" pitchFamily="50" charset="-128"/>
              </a:rPr>
              <a:t>する</a:t>
            </a:r>
            <a:endParaRPr lang="en-US" altLang="ja-JP" sz="1000" dirty="0">
              <a:latin typeface="ＭＳ Ｐゴシック" panose="020B0600070205080204" pitchFamily="50" charset="-128"/>
              <a:ea typeface="ＭＳ Ｐゴシック" panose="020B0600070205080204" pitchFamily="50" charset="-128"/>
            </a:endParaRPr>
          </a:p>
        </p:txBody>
      </p:sp>
      <p:sp>
        <p:nvSpPr>
          <p:cNvPr id="47" name="テキスト ボックス 46"/>
          <p:cNvSpPr txBox="1"/>
          <p:nvPr/>
        </p:nvSpPr>
        <p:spPr>
          <a:xfrm>
            <a:off x="234567" y="4253150"/>
            <a:ext cx="3170097" cy="215444"/>
          </a:xfrm>
          <a:prstGeom prst="rect">
            <a:avLst/>
          </a:prstGeom>
          <a:noFill/>
        </p:spPr>
        <p:txBody>
          <a:bodyPr wrap="square" rtlCol="0">
            <a:spAutoFit/>
          </a:bodyPr>
          <a:lstStyle/>
          <a:p>
            <a:pPr marL="171450" indent="-171450">
              <a:buClr>
                <a:schemeClr val="tx2"/>
              </a:buClr>
              <a:buFont typeface="Wingdings" panose="05000000000000000000" pitchFamily="2" charset="2"/>
              <a:buChar char="Ø"/>
            </a:pPr>
            <a:r>
              <a:rPr lang="ja-JP" altLang="en-US" sz="800" dirty="0" smtClean="0">
                <a:latin typeface="ＭＳ Ｐゴシック" panose="020B0600070205080204" pitchFamily="50" charset="-128"/>
                <a:ea typeface="ＭＳ Ｐゴシック" panose="020B0600070205080204" pitchFamily="50" charset="-128"/>
              </a:rPr>
              <a:t>命名規則に従った可読性の高いテストコードを利用できる</a:t>
            </a:r>
            <a:endParaRPr lang="en-US" altLang="ja-JP" sz="800" dirty="0">
              <a:latin typeface="ＭＳ Ｐゴシック" panose="020B0600070205080204" pitchFamily="50" charset="-128"/>
              <a:ea typeface="ＭＳ Ｐゴシック" panose="020B0600070205080204" pitchFamily="50" charset="-128"/>
            </a:endParaRPr>
          </a:p>
        </p:txBody>
      </p:sp>
      <p:sp>
        <p:nvSpPr>
          <p:cNvPr id="48" name="テキスト ボックス 47"/>
          <p:cNvSpPr txBox="1"/>
          <p:nvPr/>
        </p:nvSpPr>
        <p:spPr>
          <a:xfrm>
            <a:off x="236832" y="4401760"/>
            <a:ext cx="3008126" cy="215444"/>
          </a:xfrm>
          <a:prstGeom prst="rect">
            <a:avLst/>
          </a:prstGeom>
          <a:noFill/>
        </p:spPr>
        <p:txBody>
          <a:bodyPr wrap="square" rtlCol="0">
            <a:spAutoFit/>
          </a:bodyPr>
          <a:lstStyle/>
          <a:p>
            <a:pPr marL="171450" indent="-171450">
              <a:buClr>
                <a:schemeClr val="tx2"/>
              </a:buClr>
              <a:buFont typeface="Wingdings" panose="05000000000000000000" pitchFamily="2" charset="2"/>
              <a:buChar char="Ø"/>
            </a:pPr>
            <a:r>
              <a:rPr lang="ja-JP" altLang="en-US" sz="800" dirty="0" smtClean="0">
                <a:latin typeface="ＭＳ Ｐゴシック" panose="020B0600070205080204" pitchFamily="50" charset="-128"/>
                <a:ea typeface="ＭＳ Ｐゴシック" panose="020B0600070205080204" pitchFamily="50" charset="-128"/>
              </a:rPr>
              <a:t>人によって作成された信頼性の高いテストコードを利用できる</a:t>
            </a:r>
            <a:endParaRPr lang="en-US" altLang="ja-JP" sz="800" dirty="0">
              <a:latin typeface="ＭＳ Ｐゴシック" panose="020B0600070205080204" pitchFamily="50" charset="-128"/>
              <a:ea typeface="ＭＳ Ｐゴシック" panose="020B0600070205080204" pitchFamily="50" charset="-128"/>
            </a:endParaRPr>
          </a:p>
        </p:txBody>
      </p:sp>
      <p:sp>
        <p:nvSpPr>
          <p:cNvPr id="49" name="テキスト ボックス 48"/>
          <p:cNvSpPr txBox="1"/>
          <p:nvPr/>
        </p:nvSpPr>
        <p:spPr>
          <a:xfrm>
            <a:off x="105644" y="4547847"/>
            <a:ext cx="3170097" cy="246221"/>
          </a:xfrm>
          <a:prstGeom prst="rect">
            <a:avLst/>
          </a:prstGeom>
          <a:noFill/>
        </p:spPr>
        <p:txBody>
          <a:bodyPr wrap="square" rtlCol="0">
            <a:spAutoFit/>
          </a:bodyPr>
          <a:lstStyle/>
          <a:p>
            <a:pPr marL="171450" indent="-171450">
              <a:buClr>
                <a:schemeClr val="tx2"/>
              </a:buClr>
              <a:buFont typeface="Wingdings" panose="05000000000000000000" pitchFamily="2" charset="2"/>
              <a:buChar char="l"/>
            </a:pPr>
            <a:r>
              <a:rPr lang="ja-JP" altLang="en-US" sz="1000" dirty="0" smtClean="0">
                <a:latin typeface="ＭＳ Ｐゴシック" panose="020B0600070205080204" pitchFamily="50" charset="-128"/>
                <a:ea typeface="ＭＳ Ｐゴシック" panose="020B0600070205080204" pitchFamily="50" charset="-128"/>
              </a:rPr>
              <a:t>類似</a:t>
            </a:r>
            <a:r>
              <a:rPr lang="ja-JP" altLang="en-US" sz="1000" dirty="0">
                <a:latin typeface="ＭＳ Ｐゴシック" panose="020B0600070205080204" pitchFamily="50" charset="-128"/>
                <a:ea typeface="ＭＳ Ｐゴシック" panose="020B0600070205080204" pitchFamily="50" charset="-128"/>
              </a:rPr>
              <a:t>コード間でテストコードを再利用</a:t>
            </a:r>
            <a:r>
              <a:rPr lang="ja-JP" altLang="en-US" sz="1000" dirty="0" smtClean="0">
                <a:latin typeface="ＭＳ Ｐゴシック" panose="020B0600070205080204" pitchFamily="50" charset="-128"/>
                <a:ea typeface="ＭＳ Ｐゴシック" panose="020B0600070205080204" pitchFamily="50" charset="-128"/>
              </a:rPr>
              <a:t>する</a:t>
            </a:r>
            <a:endParaRPr lang="en-US" altLang="ja-JP" sz="1000" dirty="0">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3545869" y="7891002"/>
            <a:ext cx="3218343" cy="600164"/>
          </a:xfrm>
          <a:prstGeom prst="rect">
            <a:avLst/>
          </a:prstGeom>
          <a:noFill/>
        </p:spPr>
        <p:txBody>
          <a:bodyPr wrap="square" rtlCol="0">
            <a:spAutoFit/>
          </a:bodyPr>
          <a:lstStyle/>
          <a:p>
            <a:r>
              <a:rPr kumimoji="1" lang="ja-JP" altLang="en-US" sz="1100" dirty="0" smtClean="0">
                <a:latin typeface="ＭＳ Ｐゴシック" panose="020B0600070205080204" pitchFamily="50" charset="-128"/>
                <a:ea typeface="ＭＳ Ｐゴシック" panose="020B0600070205080204" pitchFamily="50" charset="-128"/>
              </a:rPr>
              <a:t>提案ツールに追加機能として、テストコードの品質の良し悪しを測るテストスメル</a:t>
            </a:r>
            <a:r>
              <a:rPr kumimoji="1" lang="en-US" altLang="ja-JP" sz="1100" dirty="0" smtClean="0">
                <a:latin typeface="ＭＳ Ｐゴシック" panose="020B0600070205080204" pitchFamily="50" charset="-128"/>
                <a:ea typeface="ＭＳ Ｐゴシック" panose="020B0600070205080204" pitchFamily="50" charset="-128"/>
              </a:rPr>
              <a:t>[2]</a:t>
            </a:r>
            <a:r>
              <a:rPr kumimoji="1" lang="ja-JP" altLang="en-US" sz="1100" dirty="0" err="1" smtClean="0">
                <a:latin typeface="ＭＳ Ｐゴシック" panose="020B0600070205080204" pitchFamily="50" charset="-128"/>
                <a:ea typeface="ＭＳ Ｐゴシック" panose="020B0600070205080204" pitchFamily="50" charset="-128"/>
              </a:rPr>
              <a:t>を提</a:t>
            </a:r>
            <a:r>
              <a:rPr kumimoji="1" lang="ja-JP" altLang="en-US" sz="1100" dirty="0" smtClean="0">
                <a:latin typeface="ＭＳ Ｐゴシック" panose="020B0600070205080204" pitchFamily="50" charset="-128"/>
                <a:ea typeface="ＭＳ Ｐゴシック" panose="020B0600070205080204" pitchFamily="50" charset="-128"/>
              </a:rPr>
              <a:t>示</a:t>
            </a:r>
            <a:r>
              <a:rPr lang="ja-JP" altLang="en-US" sz="1100" dirty="0" smtClean="0">
                <a:latin typeface="ＭＳ Ｐゴシック" panose="020B0600070205080204" pitchFamily="50" charset="-128"/>
                <a:ea typeface="ＭＳ Ｐゴシック" panose="020B0600070205080204" pitchFamily="50" charset="-128"/>
              </a:rPr>
              <a:t>し、より良いテストコードを提案できるようにする</a:t>
            </a:r>
            <a:endParaRPr kumimoji="1" lang="en-US" altLang="ja-JP" sz="1100" dirty="0" smtClean="0">
              <a:latin typeface="ＭＳ Ｐゴシック" panose="020B0600070205080204" pitchFamily="50" charset="-128"/>
              <a:ea typeface="ＭＳ Ｐゴシック" panose="020B0600070205080204" pitchFamily="50" charset="-128"/>
            </a:endParaRPr>
          </a:p>
        </p:txBody>
      </p:sp>
      <p:pic>
        <p:nvPicPr>
          <p:cNvPr id="38" name="Picture 2" descr="site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272" y="2153423"/>
            <a:ext cx="1061647" cy="171695"/>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p:cNvPicPr>
            <a:picLocks noChangeAspect="1"/>
          </p:cNvPicPr>
          <p:nvPr/>
        </p:nvPicPr>
        <p:blipFill rotWithShape="1">
          <a:blip r:embed="rId10"/>
          <a:srcRect l="2412" t="14151" r="48903" b="69708"/>
          <a:stretch/>
        </p:blipFill>
        <p:spPr>
          <a:xfrm>
            <a:off x="679579" y="2393709"/>
            <a:ext cx="1353499" cy="252409"/>
          </a:xfrm>
          <a:prstGeom prst="rect">
            <a:avLst/>
          </a:prstGeom>
        </p:spPr>
      </p:pic>
      <p:pic>
        <p:nvPicPr>
          <p:cNvPr id="44" name="Picture 8" descr="Javaå¯¾å¿éçè§£æã»åä½ãã¹ããã¼ã« Jtes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54216" y="2256597"/>
            <a:ext cx="649201" cy="389521"/>
          </a:xfrm>
          <a:prstGeom prst="rect">
            <a:avLst/>
          </a:prstGeom>
          <a:noFill/>
          <a:extLst>
            <a:ext uri="{909E8E84-426E-40DD-AFC4-6F175D3DCCD1}">
              <a14:hiddenFill xmlns:a14="http://schemas.microsoft.com/office/drawing/2010/main">
                <a:solidFill>
                  <a:srgbClr val="FFFFFF"/>
                </a:solidFill>
              </a14:hiddenFill>
            </a:ext>
          </a:extLst>
        </p:spPr>
      </p:pic>
      <p:sp>
        <p:nvSpPr>
          <p:cNvPr id="45" name="テキスト ボックス 44"/>
          <p:cNvSpPr txBox="1"/>
          <p:nvPr/>
        </p:nvSpPr>
        <p:spPr>
          <a:xfrm>
            <a:off x="1605555" y="2044337"/>
            <a:ext cx="932508" cy="400110"/>
          </a:xfrm>
          <a:prstGeom prst="rect">
            <a:avLst/>
          </a:prstGeom>
          <a:noFill/>
        </p:spPr>
        <p:txBody>
          <a:bodyPr wrap="square" rtlCol="0">
            <a:spAutoFit/>
          </a:bodyPr>
          <a:lstStyle/>
          <a:p>
            <a:r>
              <a:rPr kumimoji="1" lang="en-US" altLang="ja-JP" sz="2000" b="1" dirty="0" smtClean="0"/>
              <a:t>Seeker</a:t>
            </a:r>
            <a:endParaRPr kumimoji="1" lang="ja-JP" altLang="en-US" sz="2000" b="1" dirty="0"/>
          </a:p>
        </p:txBody>
      </p:sp>
      <p:sp>
        <p:nvSpPr>
          <p:cNvPr id="10" name="下矢印 9"/>
          <p:cNvSpPr/>
          <p:nvPr/>
        </p:nvSpPr>
        <p:spPr>
          <a:xfrm>
            <a:off x="1396419" y="2728436"/>
            <a:ext cx="772960" cy="1624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99295" y="2955748"/>
            <a:ext cx="3283200" cy="35105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しかし、自動</a:t>
            </a:r>
            <a:r>
              <a:rPr lang="ja-JP" altLang="en-US" sz="1000" dirty="0">
                <a:solidFill>
                  <a:schemeClr val="tx1"/>
                </a:solidFill>
                <a:latin typeface="ＭＳ Ｐゴシック" panose="020B0600070205080204" pitchFamily="50" charset="-128"/>
                <a:ea typeface="ＭＳ Ｐゴシック" panose="020B0600070205080204" pitchFamily="50" charset="-128"/>
              </a:rPr>
              <a:t>生成されたテストコードは</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，後の保守</a:t>
            </a:r>
            <a:r>
              <a:rPr lang="ja-JP" altLang="en-US" sz="1000" dirty="0">
                <a:solidFill>
                  <a:schemeClr val="tx1"/>
                </a:solidFill>
                <a:latin typeface="ＭＳ Ｐゴシック" panose="020B0600070205080204" pitchFamily="50" charset="-128"/>
                <a:ea typeface="ＭＳ Ｐゴシック" panose="020B0600070205080204" pitchFamily="50" charset="-128"/>
              </a:rPr>
              <a:t>作業を困難に</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する課題がある</a:t>
            </a:r>
            <a:r>
              <a:rPr lang="en-US" altLang="ja-JP" sz="10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1000" dirty="0">
                <a:solidFill>
                  <a:schemeClr val="tx1"/>
                </a:solidFill>
                <a:latin typeface="ＭＳ Ｐゴシック" panose="020B0600070205080204" pitchFamily="50" charset="-128"/>
                <a:ea typeface="ＭＳ Ｐゴシック" panose="020B0600070205080204" pitchFamily="50" charset="-128"/>
              </a:rPr>
              <a:t>1</a:t>
            </a:r>
            <a:r>
              <a:rPr lang="en-US" altLang="ja-JP" sz="10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1000" dirty="0">
              <a:solidFill>
                <a:schemeClr val="tx1"/>
              </a:solidFill>
              <a:latin typeface="ＭＳ Ｐゴシック" panose="020B0600070205080204" pitchFamily="50" charset="-128"/>
              <a:ea typeface="ＭＳ Ｐゴシック" panose="020B0600070205080204" pitchFamily="50" charset="-128"/>
            </a:endParaRPr>
          </a:p>
        </p:txBody>
      </p:sp>
      <p:sp>
        <p:nvSpPr>
          <p:cNvPr id="50" name="Rectangle 4"/>
          <p:cNvSpPr>
            <a:spLocks noChangeArrowheads="1"/>
          </p:cNvSpPr>
          <p:nvPr/>
        </p:nvSpPr>
        <p:spPr bwMode="auto">
          <a:xfrm>
            <a:off x="99295" y="3385452"/>
            <a:ext cx="3276000" cy="215444"/>
          </a:xfrm>
          <a:prstGeom prst="rect">
            <a:avLst/>
          </a:prstGeom>
          <a:ln w="3175">
            <a:solidFill>
              <a:schemeClr val="bg2">
                <a:lumMod val="75000"/>
              </a:schemeClr>
            </a:solid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400" dirty="0" smtClean="0">
                <a:solidFill>
                  <a:schemeClr val="tx2"/>
                </a:solidFill>
              </a:rPr>
              <a:t>[1] </a:t>
            </a:r>
            <a:r>
              <a:rPr lang="en-US" altLang="ja-JP" sz="400" dirty="0" err="1" smtClean="0">
                <a:solidFill>
                  <a:schemeClr val="tx2"/>
                </a:solidFill>
              </a:rPr>
              <a:t>S.Shamshiri,J.Rojas,J.Pablo</a:t>
            </a:r>
            <a:r>
              <a:rPr lang="en-US" altLang="ja-JP" sz="400" dirty="0" smtClean="0">
                <a:solidFill>
                  <a:schemeClr val="tx2"/>
                </a:solidFill>
              </a:rPr>
              <a:t> </a:t>
            </a:r>
            <a:r>
              <a:rPr lang="en-US" altLang="ja-JP" sz="400" dirty="0" err="1" smtClean="0">
                <a:solidFill>
                  <a:schemeClr val="tx2"/>
                </a:solidFill>
              </a:rPr>
              <a:t>Galeotti,N.Walkinshaw,G.Fraser</a:t>
            </a:r>
            <a:r>
              <a:rPr lang="en-US" altLang="ja-JP" sz="400" dirty="0" smtClean="0">
                <a:solidFill>
                  <a:schemeClr val="tx2"/>
                </a:solidFill>
              </a:rPr>
              <a:t> </a:t>
            </a:r>
            <a:r>
              <a:rPr lang="en-US" altLang="ja-JP" sz="400" dirty="0">
                <a:solidFill>
                  <a:schemeClr val="tx2"/>
                </a:solidFill>
              </a:rPr>
              <a:t>. </a:t>
            </a:r>
            <a:r>
              <a:rPr lang="en-US" altLang="ja-JP" sz="400" dirty="0" smtClean="0">
                <a:solidFill>
                  <a:schemeClr val="tx2"/>
                </a:solidFill>
              </a:rPr>
              <a:t>“How </a:t>
            </a:r>
            <a:r>
              <a:rPr lang="en-US" altLang="ja-JP" sz="400" dirty="0">
                <a:solidFill>
                  <a:schemeClr val="tx2"/>
                </a:solidFill>
              </a:rPr>
              <a:t>Do Automatically Generated Unit Tests Influence Software Maintenance</a:t>
            </a:r>
            <a:r>
              <a:rPr lang="en-US" altLang="ja-JP" sz="400" dirty="0" smtClean="0">
                <a:solidFill>
                  <a:schemeClr val="tx2"/>
                </a:solidFill>
              </a:rPr>
              <a:t>?”, 2018 </a:t>
            </a:r>
            <a:r>
              <a:rPr lang="en-US" altLang="ja-JP" sz="400" dirty="0">
                <a:solidFill>
                  <a:schemeClr val="tx2"/>
                </a:solidFill>
              </a:rPr>
              <a:t>IEEE 11th International Conference on Software Testing, Verification and </a:t>
            </a:r>
            <a:r>
              <a:rPr lang="en-US" altLang="ja-JP" sz="400" dirty="0" smtClean="0">
                <a:solidFill>
                  <a:schemeClr val="tx2"/>
                </a:solidFill>
              </a:rPr>
              <a:t>Validation(ICST),</a:t>
            </a:r>
            <a:r>
              <a:rPr lang="ja-JP" altLang="en-US" sz="400" dirty="0" smtClean="0">
                <a:solidFill>
                  <a:schemeClr val="tx2"/>
                </a:solidFill>
              </a:rPr>
              <a:t> </a:t>
            </a:r>
            <a:r>
              <a:rPr lang="en-US" altLang="ja-JP" sz="400" dirty="0" smtClean="0">
                <a:solidFill>
                  <a:schemeClr val="tx2"/>
                </a:solidFill>
              </a:rPr>
              <a:t>pp.250-261, 2018.</a:t>
            </a:r>
            <a:endParaRPr lang="en-US" altLang="ja-JP" sz="400" dirty="0">
              <a:solidFill>
                <a:schemeClr val="tx2"/>
              </a:solidFill>
            </a:endParaRPr>
          </a:p>
        </p:txBody>
      </p:sp>
      <p:sp>
        <p:nvSpPr>
          <p:cNvPr id="51" name="Rectangle 4"/>
          <p:cNvSpPr>
            <a:spLocks noChangeArrowheads="1"/>
          </p:cNvSpPr>
          <p:nvPr/>
        </p:nvSpPr>
        <p:spPr bwMode="auto">
          <a:xfrm>
            <a:off x="3521641" y="8571732"/>
            <a:ext cx="3154295" cy="215444"/>
          </a:xfrm>
          <a:prstGeom prst="rect">
            <a:avLst/>
          </a:prstGeom>
          <a:ln w="3175">
            <a:solidFill>
              <a:schemeClr val="bg2">
                <a:lumMod val="75000"/>
              </a:schemeClr>
            </a:solid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400" dirty="0" smtClean="0">
                <a:solidFill>
                  <a:schemeClr val="tx2"/>
                </a:solidFill>
              </a:rPr>
              <a:t>[2]</a:t>
            </a:r>
            <a:r>
              <a:rPr lang="ja-JP" altLang="en-US" sz="400" dirty="0" smtClean="0">
                <a:solidFill>
                  <a:schemeClr val="tx2"/>
                </a:solidFill>
              </a:rPr>
              <a:t> </a:t>
            </a:r>
            <a:r>
              <a:rPr lang="en-US" altLang="ja-JP" sz="400" dirty="0" err="1">
                <a:solidFill>
                  <a:schemeClr val="tx2"/>
                </a:solidFill>
              </a:rPr>
              <a:t>Davide</a:t>
            </a:r>
            <a:r>
              <a:rPr lang="en-US" altLang="ja-JP" sz="400" dirty="0">
                <a:solidFill>
                  <a:schemeClr val="tx2"/>
                </a:solidFill>
              </a:rPr>
              <a:t> </a:t>
            </a:r>
            <a:r>
              <a:rPr lang="en-US" altLang="ja-JP" sz="400" dirty="0" err="1" smtClean="0">
                <a:solidFill>
                  <a:schemeClr val="tx2"/>
                </a:solidFill>
              </a:rPr>
              <a:t>Spadini,Fabio</a:t>
            </a:r>
            <a:r>
              <a:rPr lang="en-US" altLang="ja-JP" sz="400" dirty="0" smtClean="0">
                <a:solidFill>
                  <a:schemeClr val="tx2"/>
                </a:solidFill>
              </a:rPr>
              <a:t> </a:t>
            </a:r>
            <a:r>
              <a:rPr lang="en-US" altLang="ja-JP" sz="400" dirty="0" err="1" smtClean="0">
                <a:solidFill>
                  <a:schemeClr val="tx2"/>
                </a:solidFill>
              </a:rPr>
              <a:t>Palomba,Andy</a:t>
            </a:r>
            <a:r>
              <a:rPr lang="en-US" altLang="ja-JP" sz="400" dirty="0" smtClean="0">
                <a:solidFill>
                  <a:schemeClr val="tx2"/>
                </a:solidFill>
              </a:rPr>
              <a:t> </a:t>
            </a:r>
            <a:r>
              <a:rPr lang="en-US" altLang="ja-JP" sz="400" dirty="0" err="1" smtClean="0">
                <a:solidFill>
                  <a:schemeClr val="tx2"/>
                </a:solidFill>
              </a:rPr>
              <a:t>Zaidman,Magiel</a:t>
            </a:r>
            <a:r>
              <a:rPr lang="en-US" altLang="ja-JP" sz="400" dirty="0" smtClean="0">
                <a:solidFill>
                  <a:schemeClr val="tx2"/>
                </a:solidFill>
              </a:rPr>
              <a:t> </a:t>
            </a:r>
            <a:r>
              <a:rPr lang="en-US" altLang="ja-JP" sz="400" dirty="0" err="1" smtClean="0">
                <a:solidFill>
                  <a:schemeClr val="tx2"/>
                </a:solidFill>
              </a:rPr>
              <a:t>Bruntink,Alberto</a:t>
            </a:r>
            <a:r>
              <a:rPr lang="en-US" altLang="ja-JP" sz="400" dirty="0" smtClean="0">
                <a:solidFill>
                  <a:schemeClr val="tx2"/>
                </a:solidFill>
              </a:rPr>
              <a:t> </a:t>
            </a:r>
            <a:r>
              <a:rPr lang="en-US" altLang="ja-JP" sz="400" dirty="0" err="1" smtClean="0">
                <a:solidFill>
                  <a:schemeClr val="tx2"/>
                </a:solidFill>
              </a:rPr>
              <a:t>Bacchelli</a:t>
            </a:r>
            <a:r>
              <a:rPr lang="en-US" altLang="ja-JP" sz="400" dirty="0">
                <a:solidFill>
                  <a:schemeClr val="tx2"/>
                </a:solidFill>
              </a:rPr>
              <a:t> . “On The Relation of Test Smells to Software Code </a:t>
            </a:r>
            <a:r>
              <a:rPr lang="en-US" altLang="ja-JP" sz="400" dirty="0" smtClean="0">
                <a:solidFill>
                  <a:schemeClr val="tx2"/>
                </a:solidFill>
              </a:rPr>
              <a:t>Quality”, </a:t>
            </a:r>
            <a:r>
              <a:rPr lang="en-US" altLang="ja-JP" sz="400" dirty="0">
                <a:solidFill>
                  <a:schemeClr val="tx2"/>
                </a:solidFill>
              </a:rPr>
              <a:t>2018 IEEE International Conference on Software Maintenance and Evolution (ICSME</a:t>
            </a:r>
            <a:r>
              <a:rPr lang="en-US" altLang="ja-JP" sz="400" dirty="0" smtClean="0">
                <a:solidFill>
                  <a:schemeClr val="tx2"/>
                </a:solidFill>
              </a:rPr>
              <a:t>), pp.1-12, 2018.</a:t>
            </a:r>
            <a:endParaRPr lang="en-US" altLang="ja-JP" sz="400" dirty="0">
              <a:solidFill>
                <a:schemeClr val="tx2"/>
              </a:solidFill>
            </a:endParaRPr>
          </a:p>
        </p:txBody>
      </p:sp>
      <p:sp>
        <p:nvSpPr>
          <p:cNvPr id="52" name="角丸四角形 51"/>
          <p:cNvSpPr/>
          <p:nvPr/>
        </p:nvSpPr>
        <p:spPr>
          <a:xfrm>
            <a:off x="3526824" y="1228212"/>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smtClean="0">
                <a:latin typeface="ＭＳ Ｐゴシック" panose="020B0600070205080204" pitchFamily="50" charset="-128"/>
                <a:ea typeface="ＭＳ Ｐゴシック" panose="020B0600070205080204" pitchFamily="50" charset="-128"/>
              </a:rPr>
              <a:t>調査結果</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54" name="角丸四角形 53"/>
          <p:cNvSpPr/>
          <p:nvPr/>
        </p:nvSpPr>
        <p:spPr>
          <a:xfrm>
            <a:off x="123521" y="3705972"/>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提案</a:t>
            </a:r>
            <a:r>
              <a:rPr lang="ja-JP" altLang="en-US" sz="1600" dirty="0" smtClean="0">
                <a:latin typeface="ＭＳ Ｐゴシック" panose="020B0600070205080204" pitchFamily="50" charset="-128"/>
                <a:ea typeface="ＭＳ Ｐゴシック" panose="020B0600070205080204" pitchFamily="50" charset="-128"/>
              </a:rPr>
              <a:t>するテスト再利用ツール</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55" name="角丸四角形 54"/>
          <p:cNvSpPr/>
          <p:nvPr/>
        </p:nvSpPr>
        <p:spPr>
          <a:xfrm>
            <a:off x="123521" y="6628289"/>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smtClean="0">
                <a:latin typeface="ＭＳ Ｐゴシック" panose="020B0600070205080204" pitchFamily="50" charset="-128"/>
                <a:ea typeface="ＭＳ Ｐゴシック" panose="020B0600070205080204" pitchFamily="50" charset="-128"/>
              </a:rPr>
              <a:t>調査手法</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56" name="角丸四角形 55"/>
          <p:cNvSpPr/>
          <p:nvPr/>
        </p:nvSpPr>
        <p:spPr>
          <a:xfrm>
            <a:off x="3528691" y="7547485"/>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今後</a:t>
            </a:r>
            <a:r>
              <a:rPr lang="ja-JP" altLang="en-US" sz="1600" dirty="0" smtClean="0">
                <a:latin typeface="ＭＳ Ｐゴシック" panose="020B0600070205080204" pitchFamily="50" charset="-128"/>
                <a:ea typeface="ＭＳ Ｐゴシック" panose="020B0600070205080204" pitchFamily="50" charset="-128"/>
              </a:rPr>
              <a:t>の展望</a:t>
            </a:r>
            <a:endParaRPr kumimoji="1" lang="ja-JP" altLang="en-US" sz="1600" dirty="0">
              <a:latin typeface="ＭＳ Ｐゴシック" panose="020B0600070205080204" pitchFamily="50" charset="-128"/>
              <a:ea typeface="ＭＳ Ｐゴシック" panose="020B0600070205080204" pitchFamily="50" charset="-128"/>
            </a:endParaRPr>
          </a:p>
        </p:txBody>
      </p:sp>
      <p:pic>
        <p:nvPicPr>
          <p:cNvPr id="15" name="図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46482" y="9075782"/>
            <a:ext cx="687993" cy="650153"/>
          </a:xfrm>
          <a:prstGeom prst="rect">
            <a:avLst/>
          </a:prstGeom>
        </p:spPr>
      </p:pic>
      <p:pic>
        <p:nvPicPr>
          <p:cNvPr id="18" name="図 17"/>
          <p:cNvPicPr>
            <a:picLocks noChangeAspect="1"/>
          </p:cNvPicPr>
          <p:nvPr/>
        </p:nvPicPr>
        <p:blipFill>
          <a:blip r:embed="rId13"/>
          <a:stretch>
            <a:fillRect/>
          </a:stretch>
        </p:blipFill>
        <p:spPr>
          <a:xfrm>
            <a:off x="1984452" y="9150911"/>
            <a:ext cx="4102778" cy="637698"/>
          </a:xfrm>
          <a:prstGeom prst="rect">
            <a:avLst/>
          </a:prstGeom>
        </p:spPr>
      </p:pic>
      <p:sp>
        <p:nvSpPr>
          <p:cNvPr id="64" name="角丸四角形 63"/>
          <p:cNvSpPr/>
          <p:nvPr/>
        </p:nvSpPr>
        <p:spPr>
          <a:xfrm>
            <a:off x="92489" y="5985950"/>
            <a:ext cx="3283564" cy="432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a:solidFill>
                  <a:schemeClr val="tx1"/>
                </a:solidFill>
                <a:latin typeface="ＭＳ Ｐゴシック" panose="020B0600070205080204" pitchFamily="50" charset="-128"/>
                <a:ea typeface="ＭＳ Ｐゴシック" panose="020B0600070205080204" pitchFamily="50" charset="-128"/>
              </a:rPr>
              <a:t>ツール</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の実現するために</a:t>
            </a:r>
            <a:r>
              <a:rPr lang="en-US" altLang="ja-JP" sz="10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どの</a:t>
            </a:r>
            <a:r>
              <a:rPr lang="ja-JP" altLang="en-US" sz="1000" dirty="0">
                <a:solidFill>
                  <a:schemeClr val="tx1"/>
                </a:solidFill>
                <a:latin typeface="ＭＳ Ｐゴシック" panose="020B0600070205080204" pitchFamily="50" charset="-128"/>
                <a:ea typeface="ＭＳ Ｐゴシック" panose="020B0600070205080204" pitchFamily="50" charset="-128"/>
              </a:rPr>
              <a:t>よう</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な類似コード間でテストコードが再利用</a:t>
            </a:r>
            <a:r>
              <a:rPr lang="ja-JP" altLang="en-US" sz="1000" dirty="0">
                <a:solidFill>
                  <a:schemeClr val="tx1"/>
                </a:solidFill>
                <a:latin typeface="ＭＳ Ｐゴシック" panose="020B0600070205080204" pitchFamily="50" charset="-128"/>
                <a:ea typeface="ＭＳ Ｐゴシック" panose="020B0600070205080204" pitchFamily="50" charset="-128"/>
              </a:rPr>
              <a:t>できるの</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かを明らかにする必要がある </a:t>
            </a:r>
            <a:endParaRPr lang="ja-JP" altLang="en-US" sz="1000" dirty="0">
              <a:solidFill>
                <a:schemeClr val="tx1"/>
              </a:solidFill>
              <a:latin typeface="ＭＳ Ｐゴシック" panose="020B0600070205080204" pitchFamily="50" charset="-128"/>
              <a:ea typeface="ＭＳ Ｐゴシック" panose="020B0600070205080204" pitchFamily="50" charset="-128"/>
            </a:endParaRPr>
          </a:p>
        </p:txBody>
      </p:sp>
      <p:sp>
        <p:nvSpPr>
          <p:cNvPr id="19" name="テキスト ボックス 18"/>
          <p:cNvSpPr txBox="1"/>
          <p:nvPr/>
        </p:nvSpPr>
        <p:spPr>
          <a:xfrm>
            <a:off x="4444003" y="964092"/>
            <a:ext cx="2214610" cy="200055"/>
          </a:xfrm>
          <a:prstGeom prst="rect">
            <a:avLst/>
          </a:prstGeom>
          <a:noFill/>
        </p:spPr>
        <p:txBody>
          <a:bodyPr wrap="square" rtlCol="0">
            <a:spAutoFit/>
          </a:bodyPr>
          <a:lstStyle/>
          <a:p>
            <a:r>
              <a:rPr lang="en-US" altLang="ja-JP" sz="700" dirty="0" smtClean="0">
                <a:latin typeface="ＭＳ Ｐゴシック" panose="020B0600070205080204" pitchFamily="50" charset="-128"/>
                <a:ea typeface="ＭＳ Ｐゴシック" panose="020B0600070205080204" pitchFamily="50" charset="-128"/>
              </a:rPr>
              <a:t>1</a:t>
            </a:r>
            <a:r>
              <a:rPr lang="ja-JP" altLang="en-US" sz="700" dirty="0" smtClean="0">
                <a:latin typeface="ＭＳ Ｐゴシック" panose="020B0600070205080204" pitchFamily="50" charset="-128"/>
                <a:ea typeface="ＭＳ Ｐゴシック" panose="020B0600070205080204" pitchFamily="50" charset="-128"/>
              </a:rPr>
              <a:t>奈良</a:t>
            </a:r>
            <a:r>
              <a:rPr lang="ja-JP" altLang="en-US" sz="700" dirty="0">
                <a:latin typeface="ＭＳ Ｐゴシック" panose="020B0600070205080204" pitchFamily="50" charset="-128"/>
                <a:ea typeface="ＭＳ Ｐゴシック" panose="020B0600070205080204" pitchFamily="50" charset="-128"/>
              </a:rPr>
              <a:t>先端科学技術大学院</a:t>
            </a:r>
            <a:r>
              <a:rPr lang="ja-JP" altLang="en-US" sz="700" dirty="0" smtClean="0">
                <a:latin typeface="ＭＳ Ｐゴシック" panose="020B0600070205080204" pitchFamily="50" charset="-128"/>
                <a:ea typeface="ＭＳ Ｐゴシック" panose="020B0600070205080204" pitchFamily="50" charset="-128"/>
              </a:rPr>
              <a:t>大学  </a:t>
            </a:r>
            <a:r>
              <a:rPr lang="en-US" altLang="ja-JP" sz="700" dirty="0" smtClean="0">
                <a:latin typeface="ＭＳ Ｐゴシック" panose="020B0600070205080204" pitchFamily="50" charset="-128"/>
                <a:ea typeface="ＭＳ Ｐゴシック" panose="020B0600070205080204" pitchFamily="50" charset="-128"/>
              </a:rPr>
              <a:t>2</a:t>
            </a:r>
            <a:r>
              <a:rPr lang="ja-JP" altLang="en-US" sz="700" dirty="0">
                <a:latin typeface="ＭＳ Ｐゴシック" panose="020B0600070205080204" pitchFamily="50" charset="-128"/>
                <a:ea typeface="ＭＳ Ｐゴシック" panose="020B0600070205080204" pitchFamily="50" charset="-128"/>
              </a:rPr>
              <a:t>京都工芸繊維大学</a:t>
            </a:r>
            <a:endParaRPr kumimoji="1" lang="ja-JP" altLang="en-US" sz="7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821940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6858000" cy="1420837"/>
          </a:xfrm>
          <a:prstGeom prst="rect">
            <a:avLst/>
          </a:prstGeom>
          <a:gradFill>
            <a:gsLst>
              <a:gs pos="0">
                <a:schemeClr val="accent5"/>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rot="10800000">
            <a:off x="-1" y="8755286"/>
            <a:ext cx="6858000" cy="1150714"/>
          </a:xfrm>
          <a:prstGeom prst="rect">
            <a:avLst/>
          </a:prstGeom>
          <a:gradFill>
            <a:gsLst>
              <a:gs pos="0">
                <a:schemeClr val="accent5"/>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4" y="155852"/>
            <a:ext cx="878543" cy="839009"/>
          </a:xfr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451" y="9260152"/>
            <a:ext cx="1538998" cy="419215"/>
          </a:xfrm>
          <a:prstGeom prst="rect">
            <a:avLst/>
          </a:prstGeom>
        </p:spPr>
      </p:pic>
      <p:sp>
        <p:nvSpPr>
          <p:cNvPr id="2" name="タイトル 1"/>
          <p:cNvSpPr>
            <a:spLocks noGrp="1"/>
          </p:cNvSpPr>
          <p:nvPr>
            <p:ph type="title"/>
          </p:nvPr>
        </p:nvSpPr>
        <p:spPr>
          <a:xfrm>
            <a:off x="1026950" y="150800"/>
            <a:ext cx="5648986" cy="844061"/>
          </a:xfrm>
        </p:spPr>
        <p:txBody>
          <a:bodyPr>
            <a:normAutofit/>
          </a:bodyPr>
          <a:lstStyle/>
          <a:p>
            <a:r>
              <a:rPr lang="ja-JP" altLang="en-US" sz="2400" dirty="0">
                <a:latin typeface="ＭＳ Ｐゴシック" panose="020B0600070205080204" pitchFamily="50" charset="-128"/>
                <a:ea typeface="ＭＳ Ｐゴシック" panose="020B0600070205080204" pitchFamily="50" charset="-128"/>
              </a:rPr>
              <a:t>類似</a:t>
            </a:r>
            <a:r>
              <a:rPr lang="ja-JP" altLang="en-US" sz="2400" dirty="0" smtClean="0">
                <a:latin typeface="ＭＳ Ｐゴシック" panose="020B0600070205080204" pitchFamily="50" charset="-128"/>
                <a:ea typeface="ＭＳ Ｐゴシック" panose="020B0600070205080204" pitchFamily="50" charset="-128"/>
              </a:rPr>
              <a:t>コード検索ツールを用いたテストコード再利用に向けた調査</a:t>
            </a:r>
            <a:endParaRPr kumimoji="1" lang="ja-JP" altLang="en-US" sz="2400" dirty="0">
              <a:latin typeface="ＭＳ Ｐゴシック" panose="020B0600070205080204" pitchFamily="50" charset="-128"/>
              <a:ea typeface="ＭＳ Ｐゴシック" panose="020B0600070205080204" pitchFamily="50" charset="-128"/>
            </a:endParaRPr>
          </a:p>
        </p:txBody>
      </p:sp>
      <p:cxnSp>
        <p:nvCxnSpPr>
          <p:cNvPr id="9" name="直線コネクタ 8"/>
          <p:cNvCxnSpPr/>
          <p:nvPr/>
        </p:nvCxnSpPr>
        <p:spPr>
          <a:xfrm>
            <a:off x="83974" y="1181686"/>
            <a:ext cx="66544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470615" y="752964"/>
            <a:ext cx="2187998" cy="276999"/>
          </a:xfrm>
          <a:prstGeom prst="rect">
            <a:avLst/>
          </a:prstGeom>
          <a:noFill/>
        </p:spPr>
        <p:txBody>
          <a:bodyPr wrap="square" rtlCol="0">
            <a:spAutoFit/>
          </a:bodyPr>
          <a:lstStyle/>
          <a:p>
            <a:r>
              <a:rPr lang="ja-JP" altLang="en-US" sz="1200" dirty="0" smtClean="0">
                <a:latin typeface="ＭＳ Ｐゴシック" panose="020B0600070205080204" pitchFamily="50" charset="-128"/>
                <a:ea typeface="ＭＳ Ｐゴシック" panose="020B0600070205080204" pitchFamily="50" charset="-128"/>
              </a:rPr>
              <a:t>倉地亮介</a:t>
            </a:r>
            <a:r>
              <a:rPr lang="en-US" altLang="ja-JP" sz="1200" baseline="30000" dirty="0" smtClean="0">
                <a:latin typeface="ＭＳ Ｐゴシック" panose="020B0600070205080204" pitchFamily="50" charset="-128"/>
                <a:ea typeface="ＭＳ Ｐゴシック" panose="020B0600070205080204" pitchFamily="50" charset="-128"/>
              </a:rPr>
              <a:t>1</a:t>
            </a:r>
            <a:r>
              <a:rPr lang="ja-JP" altLang="en-US" sz="1200" dirty="0" err="1" smtClean="0">
                <a:latin typeface="ＭＳ Ｐゴシック" panose="020B0600070205080204" pitchFamily="50" charset="-128"/>
                <a:ea typeface="ＭＳ Ｐゴシック" panose="020B0600070205080204" pitchFamily="50" charset="-128"/>
              </a:rPr>
              <a:t>，</a:t>
            </a:r>
            <a:r>
              <a:rPr lang="ja-JP" altLang="en-US" sz="1200" dirty="0" smtClean="0">
                <a:latin typeface="ＭＳ Ｐゴシック" panose="020B0600070205080204" pitchFamily="50" charset="-128"/>
                <a:ea typeface="ＭＳ Ｐゴシック" panose="020B0600070205080204" pitchFamily="50" charset="-128"/>
              </a:rPr>
              <a:t>崔 </a:t>
            </a:r>
            <a:r>
              <a:rPr lang="ja-JP" altLang="en-US" sz="1200" dirty="0">
                <a:latin typeface="ＭＳ Ｐゴシック" panose="020B0600070205080204" pitchFamily="50" charset="-128"/>
                <a:ea typeface="ＭＳ Ｐゴシック" panose="020B0600070205080204" pitchFamily="50" charset="-128"/>
              </a:rPr>
              <a:t>恩</a:t>
            </a:r>
            <a:r>
              <a:rPr lang="ja-JP" altLang="en-US" sz="1200" dirty="0" smtClean="0">
                <a:latin typeface="ＭＳ Ｐゴシック" panose="020B0600070205080204" pitchFamily="50" charset="-128"/>
                <a:ea typeface="ＭＳ Ｐゴシック" panose="020B0600070205080204" pitchFamily="50" charset="-128"/>
              </a:rPr>
              <a:t>瀞</a:t>
            </a:r>
            <a:r>
              <a:rPr lang="en-US" altLang="ja-JP" sz="1200" baseline="30000" dirty="0" smtClean="0">
                <a:latin typeface="ＭＳ Ｐゴシック" panose="020B0600070205080204" pitchFamily="50" charset="-128"/>
                <a:ea typeface="ＭＳ Ｐゴシック" panose="020B0600070205080204" pitchFamily="50" charset="-128"/>
              </a:rPr>
              <a:t>2</a:t>
            </a:r>
            <a:r>
              <a:rPr lang="ja-JP" altLang="en-US" sz="1200" dirty="0" err="1" smtClean="0">
                <a:latin typeface="ＭＳ Ｐゴシック" panose="020B0600070205080204" pitchFamily="50" charset="-128"/>
                <a:ea typeface="ＭＳ Ｐゴシック" panose="020B0600070205080204" pitchFamily="50" charset="-128"/>
              </a:rPr>
              <a:t>，</a:t>
            </a:r>
            <a:r>
              <a:rPr lang="ja-JP" altLang="en-US" sz="1200" dirty="0" smtClean="0">
                <a:latin typeface="ＭＳ Ｐゴシック" panose="020B0600070205080204" pitchFamily="50" charset="-128"/>
                <a:ea typeface="ＭＳ Ｐゴシック" panose="020B0600070205080204" pitchFamily="50" charset="-128"/>
              </a:rPr>
              <a:t>飯田 元</a:t>
            </a:r>
            <a:r>
              <a:rPr lang="en-US" altLang="ja-JP" sz="1200" baseline="30000" dirty="0" smtClean="0">
                <a:latin typeface="ＭＳ Ｐゴシック" panose="020B0600070205080204" pitchFamily="50" charset="-128"/>
                <a:ea typeface="ＭＳ Ｐゴシック" panose="020B0600070205080204" pitchFamily="50" charset="-128"/>
              </a:rPr>
              <a:t>1</a:t>
            </a:r>
            <a:endParaRPr lang="en-US" altLang="ja-JP" sz="1200" dirty="0">
              <a:latin typeface="ＭＳ Ｐゴシック" panose="020B0600070205080204" pitchFamily="50" charset="-128"/>
              <a:ea typeface="ＭＳ Ｐゴシック" panose="020B0600070205080204" pitchFamily="50" charset="-128"/>
            </a:endParaRPr>
          </a:p>
        </p:txBody>
      </p:sp>
      <p:cxnSp>
        <p:nvCxnSpPr>
          <p:cNvPr id="13" name="直線コネクタ 12"/>
          <p:cNvCxnSpPr/>
          <p:nvPr/>
        </p:nvCxnSpPr>
        <p:spPr>
          <a:xfrm>
            <a:off x="3428999" y="1244317"/>
            <a:ext cx="0" cy="775197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123524" y="1232897"/>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研究背景</a:t>
            </a:r>
            <a:endParaRPr kumimoji="1" lang="ja-JP" altLang="en-US" sz="1600" dirty="0">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a:off x="208340" y="1651357"/>
            <a:ext cx="3044828" cy="400110"/>
          </a:xfrm>
          <a:prstGeom prst="rect">
            <a:avLst/>
          </a:prstGeom>
          <a:noFill/>
        </p:spPr>
        <p:txBody>
          <a:bodyPr wrap="square" rtlCol="0">
            <a:spAutoFit/>
          </a:bodyPr>
          <a:lstStyle/>
          <a:p>
            <a:r>
              <a:rPr lang="ja-JP" altLang="en-US" sz="1000" dirty="0" smtClean="0">
                <a:latin typeface="メイリオ" panose="020B0604030504040204" pitchFamily="50" charset="-128"/>
                <a:ea typeface="メイリオ" panose="020B0604030504040204" pitchFamily="50" charset="-128"/>
              </a:rPr>
              <a:t>テスト</a:t>
            </a:r>
            <a:r>
              <a:rPr lang="ja-JP" altLang="en-US" sz="1000" dirty="0">
                <a:latin typeface="メイリオ" panose="020B0604030504040204" pitchFamily="50" charset="-128"/>
                <a:ea typeface="メイリオ" panose="020B0604030504040204" pitchFamily="50" charset="-128"/>
              </a:rPr>
              <a:t>工程を支援するために、これまでに様々</a:t>
            </a:r>
            <a:r>
              <a:rPr lang="ja-JP" altLang="en-US" sz="1000" dirty="0" smtClean="0">
                <a:latin typeface="メイリオ" panose="020B0604030504040204" pitchFamily="50" charset="-128"/>
                <a:ea typeface="メイリオ" panose="020B0604030504040204" pitchFamily="50" charset="-128"/>
              </a:rPr>
              <a:t>なテストコード自動</a:t>
            </a:r>
            <a:r>
              <a:rPr lang="ja-JP" altLang="en-US" sz="1000" dirty="0">
                <a:latin typeface="メイリオ" panose="020B0604030504040204" pitchFamily="50" charset="-128"/>
                <a:ea typeface="メイリオ" panose="020B0604030504040204" pitchFamily="50" charset="-128"/>
              </a:rPr>
              <a:t>生成ツールが提案されて</a:t>
            </a:r>
            <a:r>
              <a:rPr lang="ja-JP" altLang="en-US" sz="1000" dirty="0" smtClean="0">
                <a:latin typeface="メイリオ" panose="020B0604030504040204" pitchFamily="50" charset="-128"/>
                <a:ea typeface="メイリオ" panose="020B0604030504040204" pitchFamily="50" charset="-128"/>
              </a:rPr>
              <a:t>きた</a:t>
            </a:r>
            <a:endParaRPr lang="ja-JP" altLang="en-US" sz="1000" dirty="0">
              <a:latin typeface="メイリオ" panose="020B0604030504040204" pitchFamily="50" charset="-128"/>
              <a:ea typeface="メイリオ" panose="020B0604030504040204" pitchFamily="50" charset="-128"/>
            </a:endParaRPr>
          </a:p>
        </p:txBody>
      </p:sp>
      <p:sp>
        <p:nvSpPr>
          <p:cNvPr id="16" name="コンテンツ プレースホルダー 2"/>
          <p:cNvSpPr txBox="1">
            <a:spLocks/>
          </p:cNvSpPr>
          <p:nvPr/>
        </p:nvSpPr>
        <p:spPr>
          <a:xfrm>
            <a:off x="161581" y="7022564"/>
            <a:ext cx="3158629" cy="89594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9pPr>
          </a:lstStyle>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Step1 :</a:t>
            </a:r>
            <a:r>
              <a:rPr lang="ja-JP" altLang="en-US" sz="900" dirty="0" smtClean="0">
                <a:latin typeface="ＭＳ Ｐゴシック" panose="020B0600070205080204" pitchFamily="50" charset="-128"/>
                <a:ea typeface="ＭＳ Ｐゴシック" panose="020B0600070205080204" pitchFamily="50" charset="-128"/>
              </a:rPr>
              <a:t> プロジェクト内のテストコードとテスト対象コードを収集</a:t>
            </a:r>
            <a:endParaRPr lang="en-US" altLang="ja-JP" sz="900" dirty="0" smtClean="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Step2 : </a:t>
            </a:r>
            <a:r>
              <a:rPr lang="ja-JP" altLang="en-US" sz="900" dirty="0" smtClean="0">
                <a:latin typeface="ＭＳ Ｐゴシック" panose="020B0600070205080204" pitchFamily="50" charset="-128"/>
                <a:ea typeface="ＭＳ Ｐゴシック" panose="020B0600070205080204" pitchFamily="50" charset="-128"/>
              </a:rPr>
              <a:t>類似コードペアの検出</a:t>
            </a:r>
            <a:endParaRPr lang="en-US" altLang="ja-JP" sz="900" dirty="0" smtClean="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Step3 : </a:t>
            </a:r>
            <a:r>
              <a:rPr lang="ja-JP" altLang="en-US" sz="900" dirty="0" smtClean="0">
                <a:latin typeface="ＭＳ Ｐゴシック" panose="020B0600070205080204" pitchFamily="50" charset="-128"/>
                <a:ea typeface="ＭＳ Ｐゴシック" panose="020B0600070205080204" pitchFamily="50" charset="-128"/>
              </a:rPr>
              <a:t>テストコードと類似コード片をメソッド単位で対応付け</a:t>
            </a:r>
            <a:endParaRPr lang="en-US" altLang="ja-JP" sz="900" dirty="0" smtClean="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Step4 : </a:t>
            </a:r>
            <a:r>
              <a:rPr lang="ja-JP" altLang="en-US" sz="900" dirty="0" smtClean="0">
                <a:latin typeface="ＭＳ Ｐゴシック" panose="020B0600070205080204" pitchFamily="50" charset="-128"/>
                <a:ea typeface="ＭＳ Ｐゴシック" panose="020B0600070205080204" pitchFamily="50" charset="-128"/>
              </a:rPr>
              <a:t>テストコードの有無によって類似コードペアを分類</a:t>
            </a:r>
            <a:endParaRPr lang="ja-JP" altLang="en-US" sz="900" dirty="0">
              <a:latin typeface="ＭＳ Ｐゴシック" panose="020B0600070205080204" pitchFamily="50" charset="-128"/>
              <a:ea typeface="ＭＳ Ｐゴシック" panose="020B0600070205080204" pitchFamily="50" charset="-128"/>
            </a:endParaRPr>
          </a:p>
        </p:txBody>
      </p:sp>
      <p:pic>
        <p:nvPicPr>
          <p:cNvPr id="17" name="図 16"/>
          <p:cNvPicPr>
            <a:picLocks noChangeAspect="1"/>
          </p:cNvPicPr>
          <p:nvPr/>
        </p:nvPicPr>
        <p:blipFill>
          <a:blip r:embed="rId4"/>
          <a:stretch>
            <a:fillRect/>
          </a:stretch>
        </p:blipFill>
        <p:spPr>
          <a:xfrm>
            <a:off x="99957" y="7988464"/>
            <a:ext cx="3312006" cy="979976"/>
          </a:xfrm>
          <a:prstGeom prst="rect">
            <a:avLst/>
          </a:prstGeom>
        </p:spPr>
      </p:pic>
      <p:sp>
        <p:nvSpPr>
          <p:cNvPr id="21" name="正方形/長方形 20"/>
          <p:cNvSpPr/>
          <p:nvPr/>
        </p:nvSpPr>
        <p:spPr>
          <a:xfrm>
            <a:off x="3428999" y="1669729"/>
            <a:ext cx="3429000" cy="461665"/>
          </a:xfrm>
          <a:prstGeom prst="rect">
            <a:avLst/>
          </a:prstGeom>
        </p:spPr>
        <p:txBody>
          <a:bodyPr>
            <a:spAutoFit/>
          </a:bodyPr>
          <a:lstStyle/>
          <a:p>
            <a:r>
              <a:rPr lang="ja-JP" altLang="en-US" sz="1200" dirty="0">
                <a:latin typeface="ＭＳ Ｐゴシック" panose="020B0600070205080204" pitchFamily="50" charset="-128"/>
                <a:ea typeface="ＭＳ Ｐゴシック" panose="020B0600070205080204" pitchFamily="50" charset="-128"/>
              </a:rPr>
              <a:t>調査１：プロジェクト内に再利用の対象に</a:t>
            </a:r>
            <a:r>
              <a:rPr lang="ja-JP" altLang="en-US" sz="1200" dirty="0" smtClean="0">
                <a:latin typeface="ＭＳ Ｐゴシック" panose="020B0600070205080204" pitchFamily="50" charset="-128"/>
                <a:ea typeface="ＭＳ Ｐゴシック" panose="020B0600070205080204" pitchFamily="50" charset="-128"/>
              </a:rPr>
              <a:t>なる</a:t>
            </a:r>
            <a:r>
              <a:rPr lang="ja-JP" altLang="en-US" sz="1200" dirty="0">
                <a:latin typeface="ＭＳ Ｐゴシック" panose="020B0600070205080204" pitchFamily="50" charset="-128"/>
                <a:ea typeface="ＭＳ Ｐゴシック" panose="020B0600070205080204" pitchFamily="50" charset="-128"/>
              </a:rPr>
              <a:t>類似</a:t>
            </a:r>
            <a:r>
              <a:rPr lang="ja-JP" altLang="en-US" sz="1200" dirty="0" smtClean="0">
                <a:latin typeface="ＭＳ Ｐゴシック" panose="020B0600070205080204" pitchFamily="50" charset="-128"/>
                <a:ea typeface="ＭＳ Ｐゴシック" panose="020B0600070205080204" pitchFamily="50" charset="-128"/>
              </a:rPr>
              <a:t>コードペア</a:t>
            </a:r>
            <a:r>
              <a:rPr lang="ja-JP" altLang="en-US" sz="1200" dirty="0">
                <a:latin typeface="ＭＳ Ｐゴシック" panose="020B0600070205080204" pitchFamily="50" charset="-128"/>
                <a:ea typeface="ＭＳ Ｐゴシック" panose="020B0600070205080204" pitchFamily="50" charset="-128"/>
              </a:rPr>
              <a:t>はどの程度存在するか？</a:t>
            </a:r>
          </a:p>
        </p:txBody>
      </p:sp>
      <p:sp>
        <p:nvSpPr>
          <p:cNvPr id="27" name="正方形/長方形 26"/>
          <p:cNvSpPr/>
          <p:nvPr/>
        </p:nvSpPr>
        <p:spPr>
          <a:xfrm>
            <a:off x="3428998" y="2131394"/>
            <a:ext cx="3429000" cy="246221"/>
          </a:xfrm>
          <a:prstGeom prst="rect">
            <a:avLst/>
          </a:prstGeom>
        </p:spPr>
        <p:txBody>
          <a:bodyPr>
            <a:spAutoFit/>
          </a:bodyPr>
          <a:lstStyle/>
          <a:p>
            <a:pPr marL="171450" indent="-171450">
              <a:buClr>
                <a:schemeClr val="tx2"/>
              </a:buClr>
              <a:buFont typeface="Wingdings" panose="05000000000000000000" pitchFamily="2" charset="2"/>
              <a:buChar char="l"/>
            </a:pPr>
            <a:r>
              <a:rPr lang="en-US" altLang="ja-JP" sz="1000" dirty="0">
                <a:latin typeface="ＭＳ Ｐゴシック" panose="020B0600070205080204" pitchFamily="50" charset="-128"/>
                <a:ea typeface="ＭＳ Ｐゴシック" panose="020B0600070205080204" pitchFamily="50" charset="-128"/>
              </a:rPr>
              <a:t>3</a:t>
            </a:r>
            <a:r>
              <a:rPr lang="ja-JP" altLang="en-US" sz="1000" dirty="0" err="1">
                <a:latin typeface="ＭＳ Ｐゴシック" panose="020B0600070205080204" pitchFamily="50" charset="-128"/>
                <a:ea typeface="ＭＳ Ｐゴシック" panose="020B0600070205080204" pitchFamily="50" charset="-128"/>
              </a:rPr>
              <a:t>つの</a:t>
            </a:r>
            <a:r>
              <a:rPr lang="ja-JP" altLang="en-US" sz="1000" dirty="0">
                <a:latin typeface="ＭＳ Ｐゴシック" panose="020B0600070205080204" pitchFamily="50" charset="-128"/>
                <a:ea typeface="ＭＳ Ｐゴシック" panose="020B0600070205080204" pitchFamily="50" charset="-128"/>
              </a:rPr>
              <a:t>有名 </a:t>
            </a:r>
            <a:r>
              <a:rPr lang="en-US" altLang="ja-JP" sz="1000" dirty="0">
                <a:latin typeface="ＭＳ Ｐゴシック" panose="020B0600070205080204" pitchFamily="50" charset="-128"/>
                <a:ea typeface="ＭＳ Ｐゴシック" panose="020B0600070205080204" pitchFamily="50" charset="-128"/>
              </a:rPr>
              <a:t>Java</a:t>
            </a:r>
            <a:r>
              <a:rPr lang="ja-JP" altLang="en-US" sz="1000" dirty="0">
                <a:latin typeface="ＭＳ Ｐゴシック" panose="020B0600070205080204" pitchFamily="50" charset="-128"/>
                <a:ea typeface="ＭＳ Ｐゴシック" panose="020B0600070205080204" pitchFamily="50" charset="-128"/>
              </a:rPr>
              <a:t>プロジェクト </a:t>
            </a:r>
            <a:r>
              <a:rPr lang="en-US" altLang="ja-JP" sz="1000" dirty="0">
                <a:latin typeface="ＭＳ Ｐゴシック" panose="020B0600070205080204" pitchFamily="50" charset="-128"/>
                <a:ea typeface="ＭＳ Ｐゴシック" panose="020B0600070205080204" pitchFamily="50" charset="-128"/>
              </a:rPr>
              <a:t>Maven</a:t>
            </a:r>
            <a:r>
              <a:rPr lang="ja-JP" altLang="en-US" sz="1000" dirty="0" err="1">
                <a:latin typeface="ＭＳ Ｐゴシック" panose="020B0600070205080204" pitchFamily="50" charset="-128"/>
                <a:ea typeface="ＭＳ Ｐゴシック" panose="020B0600070205080204" pitchFamily="50" charset="-128"/>
              </a:rPr>
              <a:t>，</a:t>
            </a:r>
            <a:r>
              <a:rPr lang="en-US" altLang="ja-JP" sz="1000" dirty="0">
                <a:latin typeface="ＭＳ Ｐゴシック" panose="020B0600070205080204" pitchFamily="50" charset="-128"/>
                <a:ea typeface="ＭＳ Ｐゴシック" panose="020B0600070205080204" pitchFamily="50" charset="-128"/>
              </a:rPr>
              <a:t>Kafka</a:t>
            </a:r>
            <a:r>
              <a:rPr lang="ja-JP" altLang="en-US" sz="1000" dirty="0" err="1">
                <a:latin typeface="ＭＳ Ｐゴシック" panose="020B0600070205080204" pitchFamily="50" charset="-128"/>
                <a:ea typeface="ＭＳ Ｐゴシック" panose="020B0600070205080204" pitchFamily="50" charset="-128"/>
              </a:rPr>
              <a:t>，</a:t>
            </a:r>
            <a:r>
              <a:rPr lang="en-US" altLang="ja-JP" sz="1000" dirty="0" err="1">
                <a:latin typeface="ＭＳ Ｐゴシック" panose="020B0600070205080204" pitchFamily="50" charset="-128"/>
                <a:ea typeface="ＭＳ Ｐゴシック" panose="020B0600070205080204" pitchFamily="50" charset="-128"/>
              </a:rPr>
              <a:t>Kylin</a:t>
            </a:r>
            <a:r>
              <a:rPr lang="ja-JP" altLang="en-US" sz="1000" dirty="0">
                <a:latin typeface="ＭＳ Ｐゴシック" panose="020B0600070205080204" pitchFamily="50" charset="-128"/>
                <a:ea typeface="ＭＳ Ｐゴシック" panose="020B0600070205080204" pitchFamily="50" charset="-128"/>
              </a:rPr>
              <a:t> を調査</a:t>
            </a:r>
          </a:p>
        </p:txBody>
      </p:sp>
      <p:pic>
        <p:nvPicPr>
          <p:cNvPr id="29" name="図 28"/>
          <p:cNvPicPr>
            <a:picLocks noChangeAspect="1"/>
          </p:cNvPicPr>
          <p:nvPr/>
        </p:nvPicPr>
        <p:blipFill>
          <a:blip r:embed="rId5"/>
          <a:stretch>
            <a:fillRect/>
          </a:stretch>
        </p:blipFill>
        <p:spPr>
          <a:xfrm>
            <a:off x="3543369" y="2460166"/>
            <a:ext cx="3116286" cy="731072"/>
          </a:xfrm>
          <a:prstGeom prst="rect">
            <a:avLst/>
          </a:prstGeom>
        </p:spPr>
      </p:pic>
      <p:sp>
        <p:nvSpPr>
          <p:cNvPr id="30" name="角丸四角形 29"/>
          <p:cNvSpPr/>
          <p:nvPr/>
        </p:nvSpPr>
        <p:spPr>
          <a:xfrm>
            <a:off x="3528691" y="3316752"/>
            <a:ext cx="3229614" cy="43130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kumimoji="1" lang="ja-JP" altLang="en-US" sz="1000" dirty="0" smtClean="0">
                <a:latin typeface="ＭＳ Ｐゴシック" panose="020B0600070205080204" pitchFamily="50" charset="-128"/>
                <a:ea typeface="ＭＳ Ｐゴシック" panose="020B0600070205080204" pitchFamily="50" charset="-128"/>
              </a:rPr>
              <a:t>プロジェクト中の</a:t>
            </a:r>
            <a:r>
              <a:rPr lang="ja-JP" altLang="en-US" sz="1000" dirty="0" smtClean="0">
                <a:latin typeface="ＭＳ Ｐゴシック" panose="020B0600070205080204" pitchFamily="50" charset="-128"/>
                <a:ea typeface="ＭＳ Ｐゴシック" panose="020B0600070205080204" pitchFamily="50" charset="-128"/>
              </a:rPr>
              <a:t>テスト対象となる</a:t>
            </a:r>
            <a:r>
              <a:rPr kumimoji="1" lang="ja-JP" altLang="en-US" sz="1000" dirty="0" smtClean="0">
                <a:latin typeface="ＭＳ Ｐゴシック" panose="020B0600070205080204" pitchFamily="50" charset="-128"/>
                <a:ea typeface="ＭＳ Ｐゴシック" panose="020B0600070205080204" pitchFamily="50" charset="-128"/>
              </a:rPr>
              <a:t>類似コードペアの内，</a:t>
            </a:r>
            <a:r>
              <a:rPr lang="ja-JP" altLang="en-US" sz="1000" dirty="0" smtClean="0">
                <a:latin typeface="ＭＳ Ｐゴシック" panose="020B0600070205080204" pitchFamily="50" charset="-128"/>
                <a:ea typeface="ＭＳ Ｐゴシック" panose="020B0600070205080204" pitchFamily="50" charset="-128"/>
              </a:rPr>
              <a:t>約</a:t>
            </a:r>
            <a:r>
              <a:rPr lang="en-US" altLang="ja-JP" sz="1000" dirty="0" smtClean="0">
                <a:latin typeface="ＭＳ Ｐゴシック" panose="020B0600070205080204" pitchFamily="50" charset="-128"/>
                <a:ea typeface="ＭＳ Ｐゴシック" panose="020B0600070205080204" pitchFamily="50" charset="-128"/>
              </a:rPr>
              <a:t>26%</a:t>
            </a:r>
            <a:r>
              <a:rPr lang="ja-JP" altLang="en-US" sz="1000" dirty="0" smtClean="0">
                <a:latin typeface="ＭＳ Ｐゴシック" panose="020B0600070205080204" pitchFamily="50" charset="-128"/>
                <a:ea typeface="ＭＳ Ｐゴシック" panose="020B0600070205080204" pitchFamily="50" charset="-128"/>
              </a:rPr>
              <a:t>の類似コードペアが再利用対象になる</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31" name="正方形/長方形 30"/>
          <p:cNvSpPr/>
          <p:nvPr/>
        </p:nvSpPr>
        <p:spPr>
          <a:xfrm>
            <a:off x="3490762" y="3917175"/>
            <a:ext cx="3267543" cy="461665"/>
          </a:xfrm>
          <a:prstGeom prst="rect">
            <a:avLst/>
          </a:prstGeom>
        </p:spPr>
        <p:txBody>
          <a:bodyPr wrap="square">
            <a:spAutoFit/>
          </a:bodyPr>
          <a:lstStyle/>
          <a:p>
            <a:r>
              <a:rPr lang="ja-JP" altLang="en-US" sz="1200" dirty="0">
                <a:latin typeface="ＭＳ Ｐゴシック" panose="020B0600070205080204" pitchFamily="50" charset="-128"/>
                <a:ea typeface="ＭＳ Ｐゴシック" panose="020B0600070205080204" pitchFamily="50" charset="-128"/>
              </a:rPr>
              <a:t>調査</a:t>
            </a:r>
            <a:r>
              <a:rPr lang="en-US" altLang="ja-JP" sz="1200" dirty="0">
                <a:latin typeface="ＭＳ Ｐゴシック" panose="020B0600070205080204" pitchFamily="50" charset="-128"/>
                <a:ea typeface="ＭＳ Ｐゴシック" panose="020B0600070205080204" pitchFamily="50" charset="-128"/>
              </a:rPr>
              <a:t>2</a:t>
            </a:r>
            <a:r>
              <a:rPr lang="ja-JP" altLang="en-US" sz="1200" dirty="0">
                <a:latin typeface="ＭＳ Ｐゴシック" panose="020B0600070205080204" pitchFamily="50" charset="-128"/>
                <a:ea typeface="ＭＳ Ｐゴシック" panose="020B0600070205080204" pitchFamily="50" charset="-128"/>
              </a:rPr>
              <a:t>：類似コードペア間の類似度とテストコードペア間の類似度にはどのような関係があるか？ </a:t>
            </a:r>
          </a:p>
        </p:txBody>
      </p:sp>
      <p:sp>
        <p:nvSpPr>
          <p:cNvPr id="32" name="正方形/長方形 31"/>
          <p:cNvSpPr/>
          <p:nvPr/>
        </p:nvSpPr>
        <p:spPr>
          <a:xfrm>
            <a:off x="3587944" y="4378840"/>
            <a:ext cx="3027135" cy="553998"/>
          </a:xfrm>
          <a:prstGeom prst="rect">
            <a:avLst/>
          </a:prstGeom>
        </p:spPr>
        <p:txBody>
          <a:bodyPr wrap="square">
            <a:spAutoFit/>
          </a:bodyPr>
          <a:lstStyle/>
          <a:p>
            <a:pPr marL="228600" indent="-228600">
              <a:buClr>
                <a:schemeClr val="tx2"/>
              </a:buClr>
              <a:buFont typeface="Wingdings" panose="05000000000000000000" pitchFamily="2" charset="2"/>
              <a:buChar char="l"/>
            </a:pPr>
            <a:r>
              <a:rPr lang="ja-JP" altLang="en-US" sz="1000" dirty="0">
                <a:latin typeface="ＭＳ Ｐゴシック" panose="020B0600070205080204" pitchFamily="50" charset="-128"/>
                <a:ea typeface="ＭＳ Ｐゴシック" panose="020B0600070205080204" pitchFamily="50" charset="-128"/>
              </a:rPr>
              <a:t>「両方のコード片にテストコードが存在する類似コードペア」</a:t>
            </a:r>
            <a:r>
              <a:rPr lang="en-US" altLang="ja-JP" sz="1000" dirty="0">
                <a:latin typeface="ＭＳ Ｐゴシック" panose="020B0600070205080204" pitchFamily="50" charset="-128"/>
                <a:ea typeface="ＭＳ Ｐゴシック" panose="020B0600070205080204" pitchFamily="50" charset="-128"/>
              </a:rPr>
              <a:t>62</a:t>
            </a:r>
            <a:r>
              <a:rPr lang="ja-JP" altLang="en-US" sz="1000" dirty="0">
                <a:latin typeface="ＭＳ Ｐゴシック" panose="020B0600070205080204" pitchFamily="50" charset="-128"/>
                <a:ea typeface="ＭＳ Ｐゴシック" panose="020B0600070205080204" pitchFamily="50" charset="-128"/>
              </a:rPr>
              <a:t>個と対応する</a:t>
            </a:r>
            <a:r>
              <a:rPr lang="en-US" altLang="ja-JP" sz="1000" dirty="0">
                <a:latin typeface="ＭＳ Ｐゴシック" panose="020B0600070205080204" pitchFamily="50" charset="-128"/>
                <a:ea typeface="ＭＳ Ｐゴシック" panose="020B0600070205080204" pitchFamily="50" charset="-128"/>
              </a:rPr>
              <a:t>153</a:t>
            </a:r>
            <a:r>
              <a:rPr lang="ja-JP" altLang="en-US" sz="1000" dirty="0">
                <a:latin typeface="ＭＳ Ｐゴシック" panose="020B0600070205080204" pitchFamily="50" charset="-128"/>
                <a:ea typeface="ＭＳ Ｐゴシック" panose="020B0600070205080204" pitchFamily="50" charset="-128"/>
              </a:rPr>
              <a:t>個のテストコードペアの類似度をタイプ別に分類</a:t>
            </a:r>
            <a:r>
              <a:rPr lang="en-US" altLang="ja-JP" sz="1000" dirty="0">
                <a:latin typeface="ＭＳ Ｐゴシック" panose="020B0600070205080204" pitchFamily="50" charset="-128"/>
                <a:ea typeface="ＭＳ Ｐゴシック" panose="020B0600070205080204" pitchFamily="50" charset="-128"/>
              </a:rPr>
              <a:t>[4]</a:t>
            </a:r>
            <a:endParaRPr lang="ja-JP" altLang="en-US" sz="1000" dirty="0">
              <a:latin typeface="ＭＳ Ｐゴシック" panose="020B0600070205080204" pitchFamily="50" charset="-128"/>
              <a:ea typeface="ＭＳ Ｐゴシック" panose="020B0600070205080204" pitchFamily="50" charset="-128"/>
            </a:endParaRPr>
          </a:p>
        </p:txBody>
      </p:sp>
      <p:pic>
        <p:nvPicPr>
          <p:cNvPr id="33" name="図 32"/>
          <p:cNvPicPr>
            <a:picLocks noChangeAspect="1"/>
          </p:cNvPicPr>
          <p:nvPr/>
        </p:nvPicPr>
        <p:blipFill>
          <a:blip r:embed="rId6"/>
          <a:stretch>
            <a:fillRect/>
          </a:stretch>
        </p:blipFill>
        <p:spPr>
          <a:xfrm>
            <a:off x="3611061" y="4990812"/>
            <a:ext cx="3064875" cy="668470"/>
          </a:xfrm>
          <a:prstGeom prst="rect">
            <a:avLst/>
          </a:prstGeom>
        </p:spPr>
      </p:pic>
      <p:sp>
        <p:nvSpPr>
          <p:cNvPr id="34" name="ストライプ矢印 33"/>
          <p:cNvSpPr/>
          <p:nvPr/>
        </p:nvSpPr>
        <p:spPr>
          <a:xfrm rot="16200000">
            <a:off x="6432487" y="5325807"/>
            <a:ext cx="140188" cy="10730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a:stretch>
            <a:fillRect/>
          </a:stretch>
        </p:blipFill>
        <p:spPr>
          <a:xfrm>
            <a:off x="3611061" y="5959894"/>
            <a:ext cx="3047552" cy="918630"/>
          </a:xfrm>
          <a:prstGeom prst="rect">
            <a:avLst/>
          </a:prstGeom>
        </p:spPr>
      </p:pic>
      <p:sp>
        <p:nvSpPr>
          <p:cNvPr id="36" name="正方形/長方形 35"/>
          <p:cNvSpPr/>
          <p:nvPr/>
        </p:nvSpPr>
        <p:spPr>
          <a:xfrm>
            <a:off x="3587944" y="5674172"/>
            <a:ext cx="2334554" cy="246221"/>
          </a:xfrm>
          <a:prstGeom prst="rect">
            <a:avLst/>
          </a:prstGeom>
        </p:spPr>
        <p:txBody>
          <a:bodyPr wrap="square">
            <a:spAutoFit/>
          </a:bodyPr>
          <a:lstStyle/>
          <a:p>
            <a:pPr marL="285750" indent="-285750">
              <a:buClr>
                <a:schemeClr val="tx2"/>
              </a:buClr>
              <a:buFont typeface="Wingdings" panose="05000000000000000000" pitchFamily="2" charset="2"/>
              <a:buChar char="l"/>
            </a:pPr>
            <a:r>
              <a:rPr lang="ja-JP" altLang="en-US" sz="1000" dirty="0">
                <a:latin typeface="ＭＳ Ｐゴシック" panose="020B0600070205080204" pitchFamily="50" charset="-128"/>
                <a:ea typeface="ＭＳ Ｐゴシック" panose="020B0600070205080204" pitchFamily="50" charset="-128"/>
              </a:rPr>
              <a:t>類似度をタイプ別に分類した結果</a:t>
            </a:r>
            <a:endParaRPr lang="en-US" altLang="ja-JP" sz="1000" dirty="0">
              <a:latin typeface="ＭＳ Ｐゴシック" panose="020B0600070205080204" pitchFamily="50" charset="-128"/>
              <a:ea typeface="ＭＳ Ｐゴシック" panose="020B0600070205080204" pitchFamily="50" charset="-128"/>
            </a:endParaRPr>
          </a:p>
        </p:txBody>
      </p:sp>
      <p:sp>
        <p:nvSpPr>
          <p:cNvPr id="37" name="角丸四角形 36"/>
          <p:cNvSpPr/>
          <p:nvPr/>
        </p:nvSpPr>
        <p:spPr>
          <a:xfrm>
            <a:off x="3524634" y="6938813"/>
            <a:ext cx="3229614" cy="43130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a:latin typeface="ＭＳ Ｐゴシック" panose="020B0600070205080204" pitchFamily="50" charset="-128"/>
                <a:ea typeface="ＭＳ Ｐゴシック" panose="020B0600070205080204" pitchFamily="50" charset="-128"/>
              </a:rPr>
              <a:t>類似コードペア間の類似度が高いほど，テストコードペア間の類似度も高い</a:t>
            </a:r>
          </a:p>
        </p:txBody>
      </p:sp>
      <p:pic>
        <p:nvPicPr>
          <p:cNvPr id="42" name="図 41"/>
          <p:cNvPicPr>
            <a:picLocks noChangeAspect="1"/>
          </p:cNvPicPr>
          <p:nvPr/>
        </p:nvPicPr>
        <p:blipFill>
          <a:blip r:embed="rId8"/>
          <a:stretch>
            <a:fillRect/>
          </a:stretch>
        </p:blipFill>
        <p:spPr>
          <a:xfrm>
            <a:off x="181360" y="4778704"/>
            <a:ext cx="2963105" cy="1038839"/>
          </a:xfrm>
          <a:prstGeom prst="rect">
            <a:avLst/>
          </a:prstGeom>
        </p:spPr>
      </p:pic>
      <p:sp>
        <p:nvSpPr>
          <p:cNvPr id="3" name="テキスト ボックス 2"/>
          <p:cNvSpPr txBox="1"/>
          <p:nvPr/>
        </p:nvSpPr>
        <p:spPr>
          <a:xfrm>
            <a:off x="3545869" y="7891002"/>
            <a:ext cx="3218343" cy="600164"/>
          </a:xfrm>
          <a:prstGeom prst="rect">
            <a:avLst/>
          </a:prstGeom>
          <a:noFill/>
        </p:spPr>
        <p:txBody>
          <a:bodyPr wrap="square" rtlCol="0">
            <a:spAutoFit/>
          </a:bodyPr>
          <a:lstStyle/>
          <a:p>
            <a:r>
              <a:rPr kumimoji="1" lang="ja-JP" altLang="en-US" sz="1100" dirty="0" smtClean="0">
                <a:latin typeface="ＭＳ Ｐゴシック" panose="020B0600070205080204" pitchFamily="50" charset="-128"/>
                <a:ea typeface="ＭＳ Ｐゴシック" panose="020B0600070205080204" pitchFamily="50" charset="-128"/>
              </a:rPr>
              <a:t>提案ツールに追加機能として、テストコードの品質の良し悪しを測るテストスメル</a:t>
            </a:r>
            <a:r>
              <a:rPr kumimoji="1" lang="en-US" altLang="ja-JP" sz="1100" dirty="0" smtClean="0">
                <a:latin typeface="ＭＳ Ｐゴシック" panose="020B0600070205080204" pitchFamily="50" charset="-128"/>
                <a:ea typeface="ＭＳ Ｐゴシック" panose="020B0600070205080204" pitchFamily="50" charset="-128"/>
              </a:rPr>
              <a:t>[2]</a:t>
            </a:r>
            <a:r>
              <a:rPr kumimoji="1" lang="ja-JP" altLang="en-US" sz="1100" dirty="0" err="1" smtClean="0">
                <a:latin typeface="ＭＳ Ｐゴシック" panose="020B0600070205080204" pitchFamily="50" charset="-128"/>
                <a:ea typeface="ＭＳ Ｐゴシック" panose="020B0600070205080204" pitchFamily="50" charset="-128"/>
              </a:rPr>
              <a:t>を提</a:t>
            </a:r>
            <a:r>
              <a:rPr kumimoji="1" lang="ja-JP" altLang="en-US" sz="1100" dirty="0" smtClean="0">
                <a:latin typeface="ＭＳ Ｐゴシック" panose="020B0600070205080204" pitchFamily="50" charset="-128"/>
                <a:ea typeface="ＭＳ Ｐゴシック" panose="020B0600070205080204" pitchFamily="50" charset="-128"/>
              </a:rPr>
              <a:t>示</a:t>
            </a:r>
            <a:r>
              <a:rPr lang="ja-JP" altLang="en-US" sz="1100" dirty="0" smtClean="0">
                <a:latin typeface="ＭＳ Ｐゴシック" panose="020B0600070205080204" pitchFamily="50" charset="-128"/>
                <a:ea typeface="ＭＳ Ｐゴシック" panose="020B0600070205080204" pitchFamily="50" charset="-128"/>
              </a:rPr>
              <a:t>し、より良いテストコードを提案できるようにする</a:t>
            </a:r>
            <a:endParaRPr kumimoji="1" lang="en-US" altLang="ja-JP" sz="1100" dirty="0" smtClean="0">
              <a:latin typeface="ＭＳ Ｐゴシック" panose="020B0600070205080204" pitchFamily="50" charset="-128"/>
              <a:ea typeface="ＭＳ Ｐゴシック" panose="020B0600070205080204" pitchFamily="50" charset="-128"/>
            </a:endParaRPr>
          </a:p>
        </p:txBody>
      </p:sp>
      <p:pic>
        <p:nvPicPr>
          <p:cNvPr id="38" name="Picture 2" descr="site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272" y="2153423"/>
            <a:ext cx="1061647" cy="171695"/>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p:cNvPicPr>
            <a:picLocks noChangeAspect="1"/>
          </p:cNvPicPr>
          <p:nvPr/>
        </p:nvPicPr>
        <p:blipFill rotWithShape="1">
          <a:blip r:embed="rId10"/>
          <a:srcRect l="2412" t="14151" r="48903" b="69708"/>
          <a:stretch/>
        </p:blipFill>
        <p:spPr>
          <a:xfrm>
            <a:off x="679579" y="2393709"/>
            <a:ext cx="1353499" cy="252409"/>
          </a:xfrm>
          <a:prstGeom prst="rect">
            <a:avLst/>
          </a:prstGeom>
        </p:spPr>
      </p:pic>
      <p:pic>
        <p:nvPicPr>
          <p:cNvPr id="44" name="Picture 8" descr="Javaå¯¾å¿éçè§£æã»åä½ãã¹ããã¼ã« Jtes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54216" y="2256597"/>
            <a:ext cx="649201" cy="389521"/>
          </a:xfrm>
          <a:prstGeom prst="rect">
            <a:avLst/>
          </a:prstGeom>
          <a:noFill/>
          <a:extLst>
            <a:ext uri="{909E8E84-426E-40DD-AFC4-6F175D3DCCD1}">
              <a14:hiddenFill xmlns:a14="http://schemas.microsoft.com/office/drawing/2010/main">
                <a:solidFill>
                  <a:srgbClr val="FFFFFF"/>
                </a:solidFill>
              </a14:hiddenFill>
            </a:ext>
          </a:extLst>
        </p:spPr>
      </p:pic>
      <p:sp>
        <p:nvSpPr>
          <p:cNvPr id="45" name="テキスト ボックス 44"/>
          <p:cNvSpPr txBox="1"/>
          <p:nvPr/>
        </p:nvSpPr>
        <p:spPr>
          <a:xfrm>
            <a:off x="1605555" y="2044337"/>
            <a:ext cx="932508" cy="400110"/>
          </a:xfrm>
          <a:prstGeom prst="rect">
            <a:avLst/>
          </a:prstGeom>
          <a:noFill/>
        </p:spPr>
        <p:txBody>
          <a:bodyPr wrap="square" rtlCol="0">
            <a:spAutoFit/>
          </a:bodyPr>
          <a:lstStyle/>
          <a:p>
            <a:r>
              <a:rPr kumimoji="1" lang="en-US" altLang="ja-JP" sz="2000" b="1" dirty="0" smtClean="0"/>
              <a:t>Seeker</a:t>
            </a:r>
            <a:endParaRPr kumimoji="1" lang="ja-JP" altLang="en-US" sz="2000" b="1" dirty="0"/>
          </a:p>
        </p:txBody>
      </p:sp>
      <p:sp>
        <p:nvSpPr>
          <p:cNvPr id="10" name="下矢印 9"/>
          <p:cNvSpPr/>
          <p:nvPr/>
        </p:nvSpPr>
        <p:spPr>
          <a:xfrm>
            <a:off x="1396419" y="2728436"/>
            <a:ext cx="772960" cy="1624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99295" y="2955748"/>
            <a:ext cx="3283200" cy="35105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smtClean="0">
                <a:solidFill>
                  <a:schemeClr val="tx1"/>
                </a:solidFill>
                <a:latin typeface="メイリオ" panose="020B0604030504040204" pitchFamily="50" charset="-128"/>
                <a:ea typeface="メイリオ" panose="020B0604030504040204" pitchFamily="50" charset="-128"/>
              </a:rPr>
              <a:t>しかし、自動</a:t>
            </a:r>
            <a:r>
              <a:rPr lang="ja-JP" altLang="en-US" sz="1000" dirty="0">
                <a:solidFill>
                  <a:schemeClr val="tx1"/>
                </a:solidFill>
                <a:latin typeface="メイリオ" panose="020B0604030504040204" pitchFamily="50" charset="-128"/>
                <a:ea typeface="メイリオ" panose="020B0604030504040204" pitchFamily="50" charset="-128"/>
              </a:rPr>
              <a:t>生成されたテストコードは</a:t>
            </a:r>
            <a:r>
              <a:rPr lang="ja-JP" altLang="en-US" sz="1000" dirty="0" smtClean="0">
                <a:solidFill>
                  <a:schemeClr val="tx1"/>
                </a:solidFill>
                <a:latin typeface="メイリオ" panose="020B0604030504040204" pitchFamily="50" charset="-128"/>
                <a:ea typeface="メイリオ" panose="020B0604030504040204" pitchFamily="50" charset="-128"/>
              </a:rPr>
              <a:t>，保守</a:t>
            </a:r>
            <a:r>
              <a:rPr lang="ja-JP" altLang="en-US" sz="1000" dirty="0">
                <a:solidFill>
                  <a:schemeClr val="tx1"/>
                </a:solidFill>
                <a:latin typeface="メイリオ" panose="020B0604030504040204" pitchFamily="50" charset="-128"/>
                <a:ea typeface="メイリオ" panose="020B0604030504040204" pitchFamily="50" charset="-128"/>
              </a:rPr>
              <a:t>作業を困難に</a:t>
            </a:r>
            <a:r>
              <a:rPr lang="ja-JP" altLang="en-US" sz="1000" dirty="0" smtClean="0">
                <a:solidFill>
                  <a:schemeClr val="tx1"/>
                </a:solidFill>
                <a:latin typeface="メイリオ" panose="020B0604030504040204" pitchFamily="50" charset="-128"/>
                <a:ea typeface="メイリオ" panose="020B0604030504040204" pitchFamily="50" charset="-128"/>
              </a:rPr>
              <a:t>する課題がある</a:t>
            </a:r>
            <a:r>
              <a:rPr lang="en-US" altLang="ja-JP" sz="1000" dirty="0" smtClean="0">
                <a:solidFill>
                  <a:schemeClr val="tx1"/>
                </a:solidFill>
                <a:latin typeface="メイリオ" panose="020B0604030504040204" pitchFamily="50" charset="-128"/>
                <a:ea typeface="メイリオ" panose="020B0604030504040204" pitchFamily="50" charset="-128"/>
              </a:rPr>
              <a:t>[</a:t>
            </a:r>
            <a:r>
              <a:rPr lang="en-US" altLang="ja-JP" sz="1000" dirty="0">
                <a:solidFill>
                  <a:schemeClr val="tx1"/>
                </a:solidFill>
                <a:latin typeface="メイリオ" panose="020B0604030504040204" pitchFamily="50" charset="-128"/>
                <a:ea typeface="メイリオ" panose="020B0604030504040204" pitchFamily="50" charset="-128"/>
              </a:rPr>
              <a:t>1</a:t>
            </a:r>
            <a:r>
              <a:rPr lang="en-US" altLang="ja-JP" sz="1000" dirty="0" smtClean="0">
                <a:solidFill>
                  <a:schemeClr val="tx1"/>
                </a:solidFill>
                <a:latin typeface="メイリオ" panose="020B0604030504040204" pitchFamily="50" charset="-128"/>
                <a:ea typeface="メイリオ" panose="020B0604030504040204" pitchFamily="50" charset="-128"/>
              </a:rPr>
              <a:t>]</a:t>
            </a:r>
            <a:endParaRPr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50" name="Rectangle 4"/>
          <p:cNvSpPr>
            <a:spLocks noChangeArrowheads="1"/>
          </p:cNvSpPr>
          <p:nvPr/>
        </p:nvSpPr>
        <p:spPr bwMode="auto">
          <a:xfrm>
            <a:off x="99295" y="3385452"/>
            <a:ext cx="3276000" cy="215444"/>
          </a:xfrm>
          <a:prstGeom prst="rect">
            <a:avLst/>
          </a:prstGeom>
          <a:ln w="3175">
            <a:solidFill>
              <a:schemeClr val="bg2">
                <a:lumMod val="75000"/>
              </a:schemeClr>
            </a:solid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400" dirty="0" smtClean="0">
                <a:solidFill>
                  <a:schemeClr val="tx2"/>
                </a:solidFill>
              </a:rPr>
              <a:t>[1] </a:t>
            </a:r>
            <a:r>
              <a:rPr lang="en-US" altLang="ja-JP" sz="400" dirty="0" err="1" smtClean="0">
                <a:solidFill>
                  <a:schemeClr val="tx2"/>
                </a:solidFill>
              </a:rPr>
              <a:t>S.Shamshiri,J.Rojas,J.Pablo</a:t>
            </a:r>
            <a:r>
              <a:rPr lang="en-US" altLang="ja-JP" sz="400" dirty="0" smtClean="0">
                <a:solidFill>
                  <a:schemeClr val="tx2"/>
                </a:solidFill>
              </a:rPr>
              <a:t> </a:t>
            </a:r>
            <a:r>
              <a:rPr lang="en-US" altLang="ja-JP" sz="400" dirty="0" err="1" smtClean="0">
                <a:solidFill>
                  <a:schemeClr val="tx2"/>
                </a:solidFill>
              </a:rPr>
              <a:t>Galeotti,N.Walkinshaw,G.Fraser</a:t>
            </a:r>
            <a:r>
              <a:rPr lang="en-US" altLang="ja-JP" sz="400" dirty="0" smtClean="0">
                <a:solidFill>
                  <a:schemeClr val="tx2"/>
                </a:solidFill>
              </a:rPr>
              <a:t> </a:t>
            </a:r>
            <a:r>
              <a:rPr lang="en-US" altLang="ja-JP" sz="400" dirty="0">
                <a:solidFill>
                  <a:schemeClr val="tx2"/>
                </a:solidFill>
              </a:rPr>
              <a:t>. </a:t>
            </a:r>
            <a:r>
              <a:rPr lang="en-US" altLang="ja-JP" sz="400" dirty="0" smtClean="0">
                <a:solidFill>
                  <a:schemeClr val="tx2"/>
                </a:solidFill>
              </a:rPr>
              <a:t>“How </a:t>
            </a:r>
            <a:r>
              <a:rPr lang="en-US" altLang="ja-JP" sz="400" dirty="0">
                <a:solidFill>
                  <a:schemeClr val="tx2"/>
                </a:solidFill>
              </a:rPr>
              <a:t>Do Automatically Generated Unit Tests Influence Software Maintenance</a:t>
            </a:r>
            <a:r>
              <a:rPr lang="en-US" altLang="ja-JP" sz="400" dirty="0" smtClean="0">
                <a:solidFill>
                  <a:schemeClr val="tx2"/>
                </a:solidFill>
              </a:rPr>
              <a:t>?”, 2018 </a:t>
            </a:r>
            <a:r>
              <a:rPr lang="en-US" altLang="ja-JP" sz="400" dirty="0">
                <a:solidFill>
                  <a:schemeClr val="tx2"/>
                </a:solidFill>
              </a:rPr>
              <a:t>IEEE 11th International Conference on Software Testing, Verification and </a:t>
            </a:r>
            <a:r>
              <a:rPr lang="en-US" altLang="ja-JP" sz="400" dirty="0" smtClean="0">
                <a:solidFill>
                  <a:schemeClr val="tx2"/>
                </a:solidFill>
              </a:rPr>
              <a:t>Validation(ICST),</a:t>
            </a:r>
            <a:r>
              <a:rPr lang="ja-JP" altLang="en-US" sz="400" dirty="0" smtClean="0">
                <a:solidFill>
                  <a:schemeClr val="tx2"/>
                </a:solidFill>
              </a:rPr>
              <a:t> </a:t>
            </a:r>
            <a:r>
              <a:rPr lang="en-US" altLang="ja-JP" sz="400" dirty="0" smtClean="0">
                <a:solidFill>
                  <a:schemeClr val="tx2"/>
                </a:solidFill>
              </a:rPr>
              <a:t>pp.250-261, 2018.</a:t>
            </a:r>
            <a:endParaRPr lang="en-US" altLang="ja-JP" sz="400" dirty="0">
              <a:solidFill>
                <a:schemeClr val="tx2"/>
              </a:solidFill>
            </a:endParaRPr>
          </a:p>
        </p:txBody>
      </p:sp>
      <p:sp>
        <p:nvSpPr>
          <p:cNvPr id="51" name="Rectangle 4"/>
          <p:cNvSpPr>
            <a:spLocks noChangeArrowheads="1"/>
          </p:cNvSpPr>
          <p:nvPr/>
        </p:nvSpPr>
        <p:spPr bwMode="auto">
          <a:xfrm>
            <a:off x="3521641" y="8571732"/>
            <a:ext cx="3154295" cy="215444"/>
          </a:xfrm>
          <a:prstGeom prst="rect">
            <a:avLst/>
          </a:prstGeom>
          <a:ln w="3175">
            <a:solidFill>
              <a:schemeClr val="bg2">
                <a:lumMod val="75000"/>
              </a:schemeClr>
            </a:solid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400" dirty="0" smtClean="0">
                <a:solidFill>
                  <a:schemeClr val="tx2"/>
                </a:solidFill>
              </a:rPr>
              <a:t>[2]</a:t>
            </a:r>
            <a:r>
              <a:rPr lang="ja-JP" altLang="en-US" sz="400" dirty="0" smtClean="0">
                <a:solidFill>
                  <a:schemeClr val="tx2"/>
                </a:solidFill>
              </a:rPr>
              <a:t> </a:t>
            </a:r>
            <a:r>
              <a:rPr lang="en-US" altLang="ja-JP" sz="400" dirty="0" err="1">
                <a:solidFill>
                  <a:schemeClr val="tx2"/>
                </a:solidFill>
              </a:rPr>
              <a:t>Davide</a:t>
            </a:r>
            <a:r>
              <a:rPr lang="en-US" altLang="ja-JP" sz="400" dirty="0">
                <a:solidFill>
                  <a:schemeClr val="tx2"/>
                </a:solidFill>
              </a:rPr>
              <a:t> </a:t>
            </a:r>
            <a:r>
              <a:rPr lang="en-US" altLang="ja-JP" sz="400" dirty="0" err="1" smtClean="0">
                <a:solidFill>
                  <a:schemeClr val="tx2"/>
                </a:solidFill>
              </a:rPr>
              <a:t>Spadini,Fabio</a:t>
            </a:r>
            <a:r>
              <a:rPr lang="en-US" altLang="ja-JP" sz="400" dirty="0" smtClean="0">
                <a:solidFill>
                  <a:schemeClr val="tx2"/>
                </a:solidFill>
              </a:rPr>
              <a:t> </a:t>
            </a:r>
            <a:r>
              <a:rPr lang="en-US" altLang="ja-JP" sz="400" dirty="0" err="1" smtClean="0">
                <a:solidFill>
                  <a:schemeClr val="tx2"/>
                </a:solidFill>
              </a:rPr>
              <a:t>Palomba,Andy</a:t>
            </a:r>
            <a:r>
              <a:rPr lang="en-US" altLang="ja-JP" sz="400" dirty="0" smtClean="0">
                <a:solidFill>
                  <a:schemeClr val="tx2"/>
                </a:solidFill>
              </a:rPr>
              <a:t> </a:t>
            </a:r>
            <a:r>
              <a:rPr lang="en-US" altLang="ja-JP" sz="400" dirty="0" err="1" smtClean="0">
                <a:solidFill>
                  <a:schemeClr val="tx2"/>
                </a:solidFill>
              </a:rPr>
              <a:t>Zaidman,Magiel</a:t>
            </a:r>
            <a:r>
              <a:rPr lang="en-US" altLang="ja-JP" sz="400" dirty="0" smtClean="0">
                <a:solidFill>
                  <a:schemeClr val="tx2"/>
                </a:solidFill>
              </a:rPr>
              <a:t> </a:t>
            </a:r>
            <a:r>
              <a:rPr lang="en-US" altLang="ja-JP" sz="400" dirty="0" err="1" smtClean="0">
                <a:solidFill>
                  <a:schemeClr val="tx2"/>
                </a:solidFill>
              </a:rPr>
              <a:t>Bruntink,Alberto</a:t>
            </a:r>
            <a:r>
              <a:rPr lang="en-US" altLang="ja-JP" sz="400" dirty="0" smtClean="0">
                <a:solidFill>
                  <a:schemeClr val="tx2"/>
                </a:solidFill>
              </a:rPr>
              <a:t> </a:t>
            </a:r>
            <a:r>
              <a:rPr lang="en-US" altLang="ja-JP" sz="400" dirty="0" err="1" smtClean="0">
                <a:solidFill>
                  <a:schemeClr val="tx2"/>
                </a:solidFill>
              </a:rPr>
              <a:t>Bacchelli</a:t>
            </a:r>
            <a:r>
              <a:rPr lang="en-US" altLang="ja-JP" sz="400" dirty="0">
                <a:solidFill>
                  <a:schemeClr val="tx2"/>
                </a:solidFill>
              </a:rPr>
              <a:t> . “On The Relation of Test Smells to Software Code </a:t>
            </a:r>
            <a:r>
              <a:rPr lang="en-US" altLang="ja-JP" sz="400" dirty="0" smtClean="0">
                <a:solidFill>
                  <a:schemeClr val="tx2"/>
                </a:solidFill>
              </a:rPr>
              <a:t>Quality”, </a:t>
            </a:r>
            <a:r>
              <a:rPr lang="en-US" altLang="ja-JP" sz="400" dirty="0">
                <a:solidFill>
                  <a:schemeClr val="tx2"/>
                </a:solidFill>
              </a:rPr>
              <a:t>2018 IEEE International Conference on Software Maintenance and Evolution (ICSME</a:t>
            </a:r>
            <a:r>
              <a:rPr lang="en-US" altLang="ja-JP" sz="400" dirty="0" smtClean="0">
                <a:solidFill>
                  <a:schemeClr val="tx2"/>
                </a:solidFill>
              </a:rPr>
              <a:t>), pp.1-12, 2018.</a:t>
            </a:r>
            <a:endParaRPr lang="en-US" altLang="ja-JP" sz="400" dirty="0">
              <a:solidFill>
                <a:schemeClr val="tx2"/>
              </a:solidFill>
            </a:endParaRPr>
          </a:p>
        </p:txBody>
      </p:sp>
      <p:sp>
        <p:nvSpPr>
          <p:cNvPr id="52" name="角丸四角形 51"/>
          <p:cNvSpPr/>
          <p:nvPr/>
        </p:nvSpPr>
        <p:spPr>
          <a:xfrm>
            <a:off x="3526824" y="1228212"/>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smtClean="0">
                <a:latin typeface="ＭＳ Ｐゴシック" panose="020B0600070205080204" pitchFamily="50" charset="-128"/>
                <a:ea typeface="ＭＳ Ｐゴシック" panose="020B0600070205080204" pitchFamily="50" charset="-128"/>
              </a:rPr>
              <a:t>調査結果</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54" name="角丸四角形 53"/>
          <p:cNvSpPr/>
          <p:nvPr/>
        </p:nvSpPr>
        <p:spPr>
          <a:xfrm>
            <a:off x="123521" y="3705972"/>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smtClean="0">
                <a:latin typeface="メイリオ" panose="020B0604030504040204" pitchFamily="50" charset="-128"/>
                <a:ea typeface="メイリオ" panose="020B0604030504040204" pitchFamily="50" charset="-128"/>
              </a:rPr>
              <a:t>テストコード自動推薦ツール</a:t>
            </a:r>
            <a:r>
              <a:rPr lang="en-US" altLang="ja-JP" sz="1200" dirty="0" err="1" smtClean="0">
                <a:latin typeface="メイリオ" panose="020B0604030504040204" pitchFamily="50" charset="-128"/>
                <a:ea typeface="メイリオ" panose="020B0604030504040204" pitchFamily="50" charset="-128"/>
              </a:rPr>
              <a:t>SuiteRec</a:t>
            </a:r>
            <a:endParaRPr kumimoji="1" lang="ja-JP" altLang="en-US" sz="1200" dirty="0">
              <a:latin typeface="メイリオ" panose="020B0604030504040204" pitchFamily="50" charset="-128"/>
              <a:ea typeface="メイリオ" panose="020B0604030504040204" pitchFamily="50" charset="-128"/>
            </a:endParaRPr>
          </a:p>
        </p:txBody>
      </p:sp>
      <p:sp>
        <p:nvSpPr>
          <p:cNvPr id="55" name="角丸四角形 54"/>
          <p:cNvSpPr/>
          <p:nvPr/>
        </p:nvSpPr>
        <p:spPr>
          <a:xfrm>
            <a:off x="123521" y="6628289"/>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smtClean="0">
                <a:latin typeface="ＭＳ Ｐゴシック" panose="020B0600070205080204" pitchFamily="50" charset="-128"/>
                <a:ea typeface="ＭＳ Ｐゴシック" panose="020B0600070205080204" pitchFamily="50" charset="-128"/>
              </a:rPr>
              <a:t>調査手法</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56" name="角丸四角形 55"/>
          <p:cNvSpPr/>
          <p:nvPr/>
        </p:nvSpPr>
        <p:spPr>
          <a:xfrm>
            <a:off x="3528691" y="7547485"/>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今後</a:t>
            </a:r>
            <a:r>
              <a:rPr lang="ja-JP" altLang="en-US" sz="1600" dirty="0" smtClean="0">
                <a:latin typeface="ＭＳ Ｐゴシック" panose="020B0600070205080204" pitchFamily="50" charset="-128"/>
                <a:ea typeface="ＭＳ Ｐゴシック" panose="020B0600070205080204" pitchFamily="50" charset="-128"/>
              </a:rPr>
              <a:t>の展望</a:t>
            </a:r>
            <a:endParaRPr kumimoji="1" lang="ja-JP" altLang="en-US" sz="1600" dirty="0">
              <a:latin typeface="ＭＳ Ｐゴシック" panose="020B0600070205080204" pitchFamily="50" charset="-128"/>
              <a:ea typeface="ＭＳ Ｐゴシック" panose="020B0600070205080204" pitchFamily="50" charset="-128"/>
            </a:endParaRPr>
          </a:p>
        </p:txBody>
      </p:sp>
      <p:pic>
        <p:nvPicPr>
          <p:cNvPr id="15" name="図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46482" y="9075782"/>
            <a:ext cx="687993" cy="650153"/>
          </a:xfrm>
          <a:prstGeom prst="rect">
            <a:avLst/>
          </a:prstGeom>
        </p:spPr>
      </p:pic>
      <p:pic>
        <p:nvPicPr>
          <p:cNvPr id="18" name="図 17"/>
          <p:cNvPicPr>
            <a:picLocks noChangeAspect="1"/>
          </p:cNvPicPr>
          <p:nvPr/>
        </p:nvPicPr>
        <p:blipFill>
          <a:blip r:embed="rId13"/>
          <a:stretch>
            <a:fillRect/>
          </a:stretch>
        </p:blipFill>
        <p:spPr>
          <a:xfrm>
            <a:off x="1984452" y="9150911"/>
            <a:ext cx="4102778" cy="637698"/>
          </a:xfrm>
          <a:prstGeom prst="rect">
            <a:avLst/>
          </a:prstGeom>
        </p:spPr>
      </p:pic>
      <p:sp>
        <p:nvSpPr>
          <p:cNvPr id="64" name="角丸四角形 63"/>
          <p:cNvSpPr/>
          <p:nvPr/>
        </p:nvSpPr>
        <p:spPr>
          <a:xfrm>
            <a:off x="92489" y="5985950"/>
            <a:ext cx="3283564" cy="432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a:solidFill>
                  <a:schemeClr val="tx1"/>
                </a:solidFill>
                <a:latin typeface="ＭＳ Ｐゴシック" panose="020B0600070205080204" pitchFamily="50" charset="-128"/>
                <a:ea typeface="ＭＳ Ｐゴシック" panose="020B0600070205080204" pitchFamily="50" charset="-128"/>
              </a:rPr>
              <a:t>ツール</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の実現するために</a:t>
            </a:r>
            <a:r>
              <a:rPr lang="en-US" altLang="ja-JP" sz="10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どの</a:t>
            </a:r>
            <a:r>
              <a:rPr lang="ja-JP" altLang="en-US" sz="1000" dirty="0">
                <a:solidFill>
                  <a:schemeClr val="tx1"/>
                </a:solidFill>
                <a:latin typeface="ＭＳ Ｐゴシック" panose="020B0600070205080204" pitchFamily="50" charset="-128"/>
                <a:ea typeface="ＭＳ Ｐゴシック" panose="020B0600070205080204" pitchFamily="50" charset="-128"/>
              </a:rPr>
              <a:t>よう</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な類似コード間でテストコードが再利用</a:t>
            </a:r>
            <a:r>
              <a:rPr lang="ja-JP" altLang="en-US" sz="1000" dirty="0">
                <a:solidFill>
                  <a:schemeClr val="tx1"/>
                </a:solidFill>
                <a:latin typeface="ＭＳ Ｐゴシック" panose="020B0600070205080204" pitchFamily="50" charset="-128"/>
                <a:ea typeface="ＭＳ Ｐゴシック" panose="020B0600070205080204" pitchFamily="50" charset="-128"/>
              </a:rPr>
              <a:t>できるの</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かを明らかにする必要がある </a:t>
            </a:r>
            <a:endParaRPr lang="ja-JP" altLang="en-US" sz="1000" dirty="0">
              <a:solidFill>
                <a:schemeClr val="tx1"/>
              </a:solidFill>
              <a:latin typeface="ＭＳ Ｐゴシック" panose="020B0600070205080204" pitchFamily="50" charset="-128"/>
              <a:ea typeface="ＭＳ Ｐゴシック" panose="020B0600070205080204" pitchFamily="50" charset="-128"/>
            </a:endParaRPr>
          </a:p>
        </p:txBody>
      </p:sp>
      <p:sp>
        <p:nvSpPr>
          <p:cNvPr id="19" name="テキスト ボックス 18"/>
          <p:cNvSpPr txBox="1"/>
          <p:nvPr/>
        </p:nvSpPr>
        <p:spPr>
          <a:xfrm>
            <a:off x="4444003" y="964092"/>
            <a:ext cx="2214610" cy="200055"/>
          </a:xfrm>
          <a:prstGeom prst="rect">
            <a:avLst/>
          </a:prstGeom>
          <a:noFill/>
        </p:spPr>
        <p:txBody>
          <a:bodyPr wrap="square" rtlCol="0">
            <a:spAutoFit/>
          </a:bodyPr>
          <a:lstStyle/>
          <a:p>
            <a:r>
              <a:rPr lang="en-US" altLang="ja-JP" sz="700" dirty="0" smtClean="0">
                <a:latin typeface="ＭＳ Ｐゴシック" panose="020B0600070205080204" pitchFamily="50" charset="-128"/>
                <a:ea typeface="ＭＳ Ｐゴシック" panose="020B0600070205080204" pitchFamily="50" charset="-128"/>
              </a:rPr>
              <a:t>1</a:t>
            </a:r>
            <a:r>
              <a:rPr lang="ja-JP" altLang="en-US" sz="700" dirty="0" smtClean="0">
                <a:latin typeface="ＭＳ Ｐゴシック" panose="020B0600070205080204" pitchFamily="50" charset="-128"/>
                <a:ea typeface="ＭＳ Ｐゴシック" panose="020B0600070205080204" pitchFamily="50" charset="-128"/>
              </a:rPr>
              <a:t>奈良</a:t>
            </a:r>
            <a:r>
              <a:rPr lang="ja-JP" altLang="en-US" sz="700" dirty="0">
                <a:latin typeface="ＭＳ Ｐゴシック" panose="020B0600070205080204" pitchFamily="50" charset="-128"/>
                <a:ea typeface="ＭＳ Ｐゴシック" panose="020B0600070205080204" pitchFamily="50" charset="-128"/>
              </a:rPr>
              <a:t>先端科学技術大学院</a:t>
            </a:r>
            <a:r>
              <a:rPr lang="ja-JP" altLang="en-US" sz="700" dirty="0" smtClean="0">
                <a:latin typeface="ＭＳ Ｐゴシック" panose="020B0600070205080204" pitchFamily="50" charset="-128"/>
                <a:ea typeface="ＭＳ Ｐゴシック" panose="020B0600070205080204" pitchFamily="50" charset="-128"/>
              </a:rPr>
              <a:t>大学  </a:t>
            </a:r>
            <a:r>
              <a:rPr lang="en-US" altLang="ja-JP" sz="700" dirty="0" smtClean="0">
                <a:latin typeface="ＭＳ Ｐゴシック" panose="020B0600070205080204" pitchFamily="50" charset="-128"/>
                <a:ea typeface="ＭＳ Ｐゴシック" panose="020B0600070205080204" pitchFamily="50" charset="-128"/>
              </a:rPr>
              <a:t>2</a:t>
            </a:r>
            <a:r>
              <a:rPr lang="ja-JP" altLang="en-US" sz="700" dirty="0">
                <a:latin typeface="ＭＳ Ｐゴシック" panose="020B0600070205080204" pitchFamily="50" charset="-128"/>
                <a:ea typeface="ＭＳ Ｐゴシック" panose="020B0600070205080204" pitchFamily="50" charset="-128"/>
              </a:rPr>
              <a:t>京都工芸繊維大学</a:t>
            </a:r>
            <a:endParaRPr kumimoji="1" lang="ja-JP" altLang="en-US" sz="7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139937" y="4095102"/>
            <a:ext cx="3189371" cy="230832"/>
          </a:xfrm>
          <a:prstGeom prst="rect">
            <a:avLst/>
          </a:prstGeom>
          <a:noFill/>
        </p:spPr>
        <p:txBody>
          <a:bodyPr wrap="square" rtlCol="0">
            <a:spAutoFit/>
          </a:bodyPr>
          <a:lstStyle/>
          <a:p>
            <a:r>
              <a:rPr lang="en-US" altLang="ja-JP" sz="900" b="1" dirty="0" err="1">
                <a:latin typeface="メイリオ" panose="020B0604030504040204" pitchFamily="50" charset="-128"/>
                <a:ea typeface="メイリオ" panose="020B0604030504040204" pitchFamily="50" charset="-128"/>
              </a:rPr>
              <a:t>SuiteRec</a:t>
            </a:r>
            <a:r>
              <a:rPr lang="en-US" altLang="ja-JP" sz="900" dirty="0">
                <a:latin typeface="メイリオ" panose="020B0604030504040204" pitchFamily="50" charset="-128"/>
                <a:ea typeface="メイリオ" panose="020B0604030504040204" pitchFamily="50" charset="-128"/>
              </a:rPr>
              <a:t>: OSS</a:t>
            </a:r>
            <a:r>
              <a:rPr lang="ja-JP" altLang="en-US" sz="900" dirty="0">
                <a:latin typeface="メイリオ" panose="020B0604030504040204" pitchFamily="50" charset="-128"/>
                <a:ea typeface="メイリオ" panose="020B0604030504040204" pitchFamily="50" charset="-128"/>
              </a:rPr>
              <a:t>に存在する高品質のテストコードを推薦</a:t>
            </a:r>
          </a:p>
        </p:txBody>
      </p:sp>
      <p:sp>
        <p:nvSpPr>
          <p:cNvPr id="12" name="正方形/長方形 11"/>
          <p:cNvSpPr/>
          <p:nvPr/>
        </p:nvSpPr>
        <p:spPr>
          <a:xfrm>
            <a:off x="215138" y="4269974"/>
            <a:ext cx="3081644" cy="338554"/>
          </a:xfrm>
          <a:prstGeom prst="rect">
            <a:avLst/>
          </a:prstGeom>
        </p:spPr>
        <p:txBody>
          <a:bodyPr wrap="square">
            <a:spAutoFit/>
          </a:bodyPr>
          <a:lstStyle/>
          <a:p>
            <a:pPr marL="171450" indent="-171450">
              <a:buFont typeface="Wingdings" panose="05000000000000000000" pitchFamily="2" charset="2"/>
              <a:buChar char="Ø"/>
            </a:pPr>
            <a:r>
              <a:rPr lang="ja-JP" altLang="en-US" sz="800" dirty="0">
                <a:latin typeface="メイリオ" panose="020B0604030504040204" pitchFamily="50" charset="-128"/>
                <a:ea typeface="メイリオ" panose="020B0604030504040204" pitchFamily="50" charset="-128"/>
              </a:rPr>
              <a:t>命名規則に従った可読性の高いテストコードを利用できる</a:t>
            </a:r>
          </a:p>
          <a:p>
            <a:pPr marL="171450" indent="-171450">
              <a:buFont typeface="Wingdings" panose="05000000000000000000" pitchFamily="2" charset="2"/>
              <a:buChar char="Ø"/>
            </a:pPr>
            <a:r>
              <a:rPr lang="ja-JP" altLang="en-US" sz="800" dirty="0">
                <a:latin typeface="メイリオ" panose="020B0604030504040204" pitchFamily="50" charset="-128"/>
                <a:ea typeface="メイリオ" panose="020B0604030504040204" pitchFamily="50" charset="-128"/>
              </a:rPr>
              <a:t>テストスメルの数が少なく品質の高いテストコードを推薦</a:t>
            </a:r>
          </a:p>
        </p:txBody>
      </p:sp>
      <p:sp>
        <p:nvSpPr>
          <p:cNvPr id="20" name="正方形/長方形 19"/>
          <p:cNvSpPr/>
          <p:nvPr/>
        </p:nvSpPr>
        <p:spPr>
          <a:xfrm>
            <a:off x="139937" y="4586036"/>
            <a:ext cx="3429000" cy="230832"/>
          </a:xfrm>
          <a:prstGeom prst="rect">
            <a:avLst/>
          </a:prstGeom>
        </p:spPr>
        <p:txBody>
          <a:bodyPr>
            <a:spAutoFit/>
          </a:bodyPr>
          <a:lstStyle/>
          <a:p>
            <a:r>
              <a:rPr lang="ja-JP" altLang="en-US" sz="900" b="1" dirty="0">
                <a:latin typeface="メイリオ" panose="020B0604030504040204" pitchFamily="50" charset="-128"/>
                <a:ea typeface="メイリオ" panose="020B0604030504040204" pitchFamily="50" charset="-128"/>
              </a:rPr>
              <a:t>アイディア</a:t>
            </a:r>
            <a:r>
              <a:rPr lang="en-US" altLang="ja-JP" sz="900" dirty="0">
                <a:latin typeface="メイリオ" panose="020B0604030504040204" pitchFamily="50" charset="-128"/>
                <a:ea typeface="メイリオ" panose="020B0604030504040204" pitchFamily="50" charset="-128"/>
              </a:rPr>
              <a:t>: </a:t>
            </a:r>
            <a:r>
              <a:rPr lang="ja-JP" altLang="en-US" sz="900" dirty="0">
                <a:latin typeface="メイリオ" panose="020B0604030504040204" pitchFamily="50" charset="-128"/>
                <a:ea typeface="メイリオ" panose="020B0604030504040204" pitchFamily="50" charset="-128"/>
              </a:rPr>
              <a:t>類似するコード間でテストコードを再利用</a:t>
            </a:r>
          </a:p>
        </p:txBody>
      </p:sp>
    </p:spTree>
    <p:extLst>
      <p:ext uri="{BB962C8B-B14F-4D97-AF65-F5344CB8AC3E}">
        <p14:creationId xmlns:p14="http://schemas.microsoft.com/office/powerpoint/2010/main" val="3651285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6858000" cy="1420837"/>
          </a:xfrm>
          <a:prstGeom prst="rect">
            <a:avLst/>
          </a:prstGeom>
          <a:gradFill>
            <a:gsLst>
              <a:gs pos="0">
                <a:schemeClr val="accent5"/>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rot="10800000">
            <a:off x="-1" y="8755286"/>
            <a:ext cx="6858000" cy="1150714"/>
          </a:xfrm>
          <a:prstGeom prst="rect">
            <a:avLst/>
          </a:prstGeom>
          <a:gradFill>
            <a:gsLst>
              <a:gs pos="0">
                <a:schemeClr val="accent5"/>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4" y="155852"/>
            <a:ext cx="878543" cy="839009"/>
          </a:xfr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451" y="9260152"/>
            <a:ext cx="1538998" cy="419215"/>
          </a:xfrm>
          <a:prstGeom prst="rect">
            <a:avLst/>
          </a:prstGeom>
        </p:spPr>
      </p:pic>
      <p:sp>
        <p:nvSpPr>
          <p:cNvPr id="2" name="タイトル 1"/>
          <p:cNvSpPr>
            <a:spLocks noGrp="1"/>
          </p:cNvSpPr>
          <p:nvPr>
            <p:ph type="title"/>
          </p:nvPr>
        </p:nvSpPr>
        <p:spPr>
          <a:xfrm>
            <a:off x="1026950" y="150800"/>
            <a:ext cx="5648986" cy="844061"/>
          </a:xfrm>
        </p:spPr>
        <p:txBody>
          <a:bodyPr>
            <a:normAutofit/>
          </a:bodyPr>
          <a:lstStyle/>
          <a:p>
            <a:r>
              <a:rPr lang="ja-JP" altLang="en-US" sz="2000" b="1" dirty="0" smtClean="0">
                <a:latin typeface="メイリオ" panose="020B0604030504040204" pitchFamily="50" charset="-128"/>
                <a:ea typeface="メイリオ" panose="020B0604030504040204" pitchFamily="50" charset="-128"/>
              </a:rPr>
              <a:t>ソース</a:t>
            </a:r>
            <a:r>
              <a:rPr lang="ja-JP" altLang="en-US" sz="2000" b="1" dirty="0">
                <a:latin typeface="メイリオ" panose="020B0604030504040204" pitchFamily="50" charset="-128"/>
                <a:ea typeface="メイリオ" panose="020B0604030504040204" pitchFamily="50" charset="-128"/>
              </a:rPr>
              <a:t>コード</a:t>
            </a:r>
            <a:r>
              <a:rPr lang="ja-JP" altLang="en-US" sz="2000" b="1" dirty="0" smtClean="0">
                <a:latin typeface="メイリオ" panose="020B0604030504040204" pitchFamily="50" charset="-128"/>
                <a:ea typeface="メイリオ" panose="020B0604030504040204" pitchFamily="50" charset="-128"/>
              </a:rPr>
              <a:t>の類似性に基づいたテストコード自動推薦ツール</a:t>
            </a:r>
            <a:r>
              <a:rPr lang="en-US" altLang="ja-JP" sz="2000" b="1" dirty="0" err="1" smtClean="0">
                <a:latin typeface="メイリオ" panose="020B0604030504040204" pitchFamily="50" charset="-128"/>
                <a:ea typeface="メイリオ" panose="020B0604030504040204" pitchFamily="50" charset="-128"/>
              </a:rPr>
              <a:t>SuiteRec</a:t>
            </a:r>
            <a:endParaRPr kumimoji="1" lang="ja-JP" altLang="en-US" sz="2000" b="1" dirty="0">
              <a:latin typeface="メイリオ" panose="020B0604030504040204" pitchFamily="50" charset="-128"/>
              <a:ea typeface="メイリオ" panose="020B0604030504040204" pitchFamily="50" charset="-128"/>
            </a:endParaRPr>
          </a:p>
        </p:txBody>
      </p:sp>
      <p:cxnSp>
        <p:nvCxnSpPr>
          <p:cNvPr id="9" name="直線コネクタ 8"/>
          <p:cNvCxnSpPr/>
          <p:nvPr/>
        </p:nvCxnSpPr>
        <p:spPr>
          <a:xfrm>
            <a:off x="83974" y="1181686"/>
            <a:ext cx="66544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470614" y="752964"/>
            <a:ext cx="2332243" cy="276999"/>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rPr>
              <a:t>倉地亮介</a:t>
            </a:r>
            <a:r>
              <a:rPr lang="en-US" altLang="ja-JP" sz="1200" baseline="30000" dirty="0" smtClean="0">
                <a:latin typeface="メイリオ" panose="020B0604030504040204" pitchFamily="50" charset="-128"/>
                <a:ea typeface="メイリオ" panose="020B0604030504040204" pitchFamily="50" charset="-128"/>
              </a:rPr>
              <a:t>1</a:t>
            </a:r>
            <a:r>
              <a:rPr lang="ja-JP" altLang="en-US" sz="1200" dirty="0" err="1"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崔 </a:t>
            </a:r>
            <a:r>
              <a:rPr lang="ja-JP" altLang="en-US" sz="1200" dirty="0">
                <a:latin typeface="メイリオ" panose="020B0604030504040204" pitchFamily="50" charset="-128"/>
                <a:ea typeface="メイリオ" panose="020B0604030504040204" pitchFamily="50" charset="-128"/>
              </a:rPr>
              <a:t>恩</a:t>
            </a:r>
            <a:r>
              <a:rPr lang="ja-JP" altLang="en-US" sz="1200" dirty="0" smtClean="0">
                <a:latin typeface="メイリオ" panose="020B0604030504040204" pitchFamily="50" charset="-128"/>
                <a:ea typeface="メイリオ" panose="020B0604030504040204" pitchFamily="50" charset="-128"/>
              </a:rPr>
              <a:t>瀞</a:t>
            </a:r>
            <a:r>
              <a:rPr lang="en-US" altLang="ja-JP" sz="1200" baseline="30000" dirty="0" smtClean="0">
                <a:latin typeface="メイリオ" panose="020B0604030504040204" pitchFamily="50" charset="-128"/>
                <a:ea typeface="メイリオ" panose="020B0604030504040204" pitchFamily="50" charset="-128"/>
              </a:rPr>
              <a:t>2</a:t>
            </a:r>
            <a:r>
              <a:rPr lang="ja-JP" altLang="en-US" sz="1200" dirty="0" err="1"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飯田 元</a:t>
            </a:r>
            <a:r>
              <a:rPr lang="en-US" altLang="ja-JP" sz="1200" baseline="30000" dirty="0" smtClean="0">
                <a:latin typeface="メイリオ" panose="020B0604030504040204" pitchFamily="50" charset="-128"/>
                <a:ea typeface="メイリオ" panose="020B0604030504040204" pitchFamily="50" charset="-128"/>
              </a:rPr>
              <a:t>1</a:t>
            </a:r>
            <a:endParaRPr lang="en-US" altLang="ja-JP" sz="1200" dirty="0">
              <a:latin typeface="メイリオ" panose="020B0604030504040204" pitchFamily="50" charset="-128"/>
              <a:ea typeface="メイリオ" panose="020B0604030504040204" pitchFamily="50" charset="-128"/>
            </a:endParaRPr>
          </a:p>
        </p:txBody>
      </p:sp>
      <p:cxnSp>
        <p:nvCxnSpPr>
          <p:cNvPr id="13" name="直線コネクタ 12"/>
          <p:cNvCxnSpPr/>
          <p:nvPr/>
        </p:nvCxnSpPr>
        <p:spPr>
          <a:xfrm>
            <a:off x="3428999" y="1244317"/>
            <a:ext cx="0" cy="775197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123524" y="1232897"/>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latin typeface="ＭＳ Ｐゴシック" panose="020B0600070205080204" pitchFamily="50" charset="-128"/>
                <a:ea typeface="ＭＳ Ｐゴシック" panose="020B0600070205080204" pitchFamily="50" charset="-128"/>
              </a:rPr>
              <a:t>研究背景</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25" name="テキスト ボックス 24"/>
          <p:cNvSpPr txBox="1"/>
          <p:nvPr/>
        </p:nvSpPr>
        <p:spPr>
          <a:xfrm>
            <a:off x="58589" y="1657701"/>
            <a:ext cx="3345026" cy="553998"/>
          </a:xfrm>
          <a:prstGeom prst="rect">
            <a:avLst/>
          </a:prstGeom>
          <a:noFill/>
        </p:spPr>
        <p:txBody>
          <a:bodyPr wrap="square" rtlCol="0">
            <a:spAutoFit/>
          </a:bodyPr>
          <a:lstStyle/>
          <a:p>
            <a:r>
              <a:rPr lang="ja-JP" altLang="en-US" sz="1000" dirty="0" smtClean="0">
                <a:latin typeface="メイリオ" panose="020B0604030504040204" pitchFamily="50" charset="-128"/>
                <a:ea typeface="メイリオ" panose="020B0604030504040204" pitchFamily="50" charset="-128"/>
              </a:rPr>
              <a:t>ソフトウェアの品質を確保しつつコスト削減を達成するために様々なテストコード自動生成ツールが提案されている</a:t>
            </a:r>
            <a:endParaRPr lang="en-US" altLang="ja-JP" sz="1000" dirty="0" smtClean="0">
              <a:latin typeface="メイリオ" panose="020B0604030504040204" pitchFamily="50" charset="-128"/>
              <a:ea typeface="メイリオ" panose="020B0604030504040204" pitchFamily="50" charset="-128"/>
            </a:endParaRPr>
          </a:p>
        </p:txBody>
      </p:sp>
      <p:sp>
        <p:nvSpPr>
          <p:cNvPr id="16" name="コンテンツ プレースホルダー 2"/>
          <p:cNvSpPr txBox="1">
            <a:spLocks/>
          </p:cNvSpPr>
          <p:nvPr/>
        </p:nvSpPr>
        <p:spPr>
          <a:xfrm>
            <a:off x="161581" y="7022564"/>
            <a:ext cx="3158629" cy="89594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dk1"/>
                </a:solidFill>
                <a:latin typeface="+mn-lt"/>
                <a:ea typeface="+mn-ea"/>
                <a:cs typeface="+mn-cs"/>
              </a:defRPr>
            </a:lvl9pPr>
          </a:lstStyle>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Step1 :</a:t>
            </a:r>
            <a:r>
              <a:rPr lang="ja-JP" altLang="en-US" sz="900" dirty="0" smtClean="0">
                <a:latin typeface="ＭＳ Ｐゴシック" panose="020B0600070205080204" pitchFamily="50" charset="-128"/>
                <a:ea typeface="ＭＳ Ｐゴシック" panose="020B0600070205080204" pitchFamily="50" charset="-128"/>
              </a:rPr>
              <a:t> プロジェクト内のテストコードとテスト対象コードを収集</a:t>
            </a:r>
            <a:endParaRPr lang="en-US" altLang="ja-JP" sz="900" dirty="0" smtClean="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Step2 : </a:t>
            </a:r>
            <a:r>
              <a:rPr lang="ja-JP" altLang="en-US" sz="900" dirty="0" smtClean="0">
                <a:latin typeface="ＭＳ Ｐゴシック" panose="020B0600070205080204" pitchFamily="50" charset="-128"/>
                <a:ea typeface="ＭＳ Ｐゴシック" panose="020B0600070205080204" pitchFamily="50" charset="-128"/>
              </a:rPr>
              <a:t>類似コードペアの検出</a:t>
            </a:r>
            <a:endParaRPr lang="en-US" altLang="ja-JP" sz="900" dirty="0" smtClean="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Step3 : </a:t>
            </a:r>
            <a:r>
              <a:rPr lang="ja-JP" altLang="en-US" sz="900" dirty="0" smtClean="0">
                <a:latin typeface="ＭＳ Ｐゴシック" panose="020B0600070205080204" pitchFamily="50" charset="-128"/>
                <a:ea typeface="ＭＳ Ｐゴシック" panose="020B0600070205080204" pitchFamily="50" charset="-128"/>
              </a:rPr>
              <a:t>テストコードと類似コード片をメソッド単位で対応付け</a:t>
            </a:r>
            <a:endParaRPr lang="en-US" altLang="ja-JP" sz="900" dirty="0" smtClean="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r>
              <a:rPr lang="en-US" altLang="ja-JP" sz="900" dirty="0" smtClean="0">
                <a:latin typeface="ＭＳ Ｐゴシック" panose="020B0600070205080204" pitchFamily="50" charset="-128"/>
                <a:ea typeface="ＭＳ Ｐゴシック" panose="020B0600070205080204" pitchFamily="50" charset="-128"/>
              </a:rPr>
              <a:t>Step4 : </a:t>
            </a:r>
            <a:r>
              <a:rPr lang="ja-JP" altLang="en-US" sz="900" dirty="0" smtClean="0">
                <a:latin typeface="ＭＳ Ｐゴシック" panose="020B0600070205080204" pitchFamily="50" charset="-128"/>
                <a:ea typeface="ＭＳ Ｐゴシック" panose="020B0600070205080204" pitchFamily="50" charset="-128"/>
              </a:rPr>
              <a:t>テストコードの有無によって類似コードペアを分類</a:t>
            </a:r>
            <a:endParaRPr lang="ja-JP" altLang="en-US" sz="900" dirty="0">
              <a:latin typeface="ＭＳ Ｐゴシック" panose="020B0600070205080204" pitchFamily="50" charset="-128"/>
              <a:ea typeface="ＭＳ Ｐゴシック" panose="020B0600070205080204" pitchFamily="50" charset="-128"/>
            </a:endParaRPr>
          </a:p>
        </p:txBody>
      </p:sp>
      <p:pic>
        <p:nvPicPr>
          <p:cNvPr id="17" name="図 16"/>
          <p:cNvPicPr>
            <a:picLocks noChangeAspect="1"/>
          </p:cNvPicPr>
          <p:nvPr/>
        </p:nvPicPr>
        <p:blipFill>
          <a:blip r:embed="rId4"/>
          <a:stretch>
            <a:fillRect/>
          </a:stretch>
        </p:blipFill>
        <p:spPr>
          <a:xfrm>
            <a:off x="99957" y="7988464"/>
            <a:ext cx="3312006" cy="979976"/>
          </a:xfrm>
          <a:prstGeom prst="rect">
            <a:avLst/>
          </a:prstGeom>
        </p:spPr>
      </p:pic>
      <p:sp>
        <p:nvSpPr>
          <p:cNvPr id="21" name="正方形/長方形 20"/>
          <p:cNvSpPr/>
          <p:nvPr/>
        </p:nvSpPr>
        <p:spPr>
          <a:xfrm>
            <a:off x="3428999" y="1669729"/>
            <a:ext cx="3429000" cy="461665"/>
          </a:xfrm>
          <a:prstGeom prst="rect">
            <a:avLst/>
          </a:prstGeom>
        </p:spPr>
        <p:txBody>
          <a:bodyPr>
            <a:spAutoFit/>
          </a:bodyPr>
          <a:lstStyle/>
          <a:p>
            <a:r>
              <a:rPr lang="ja-JP" altLang="en-US" sz="1200" dirty="0">
                <a:latin typeface="ＭＳ Ｐゴシック" panose="020B0600070205080204" pitchFamily="50" charset="-128"/>
                <a:ea typeface="ＭＳ Ｐゴシック" panose="020B0600070205080204" pitchFamily="50" charset="-128"/>
              </a:rPr>
              <a:t>調査１：プロジェクト内に再利用の対象に</a:t>
            </a:r>
            <a:r>
              <a:rPr lang="ja-JP" altLang="en-US" sz="1200" dirty="0" smtClean="0">
                <a:latin typeface="ＭＳ Ｐゴシック" panose="020B0600070205080204" pitchFamily="50" charset="-128"/>
                <a:ea typeface="ＭＳ Ｐゴシック" panose="020B0600070205080204" pitchFamily="50" charset="-128"/>
              </a:rPr>
              <a:t>なる</a:t>
            </a:r>
            <a:r>
              <a:rPr lang="ja-JP" altLang="en-US" sz="1200" dirty="0">
                <a:latin typeface="ＭＳ Ｐゴシック" panose="020B0600070205080204" pitchFamily="50" charset="-128"/>
                <a:ea typeface="ＭＳ Ｐゴシック" panose="020B0600070205080204" pitchFamily="50" charset="-128"/>
              </a:rPr>
              <a:t>類似</a:t>
            </a:r>
            <a:r>
              <a:rPr lang="ja-JP" altLang="en-US" sz="1200" dirty="0" smtClean="0">
                <a:latin typeface="ＭＳ Ｐゴシック" panose="020B0600070205080204" pitchFamily="50" charset="-128"/>
                <a:ea typeface="ＭＳ Ｐゴシック" panose="020B0600070205080204" pitchFamily="50" charset="-128"/>
              </a:rPr>
              <a:t>コードペア</a:t>
            </a:r>
            <a:r>
              <a:rPr lang="ja-JP" altLang="en-US" sz="1200" dirty="0">
                <a:latin typeface="ＭＳ Ｐゴシック" panose="020B0600070205080204" pitchFamily="50" charset="-128"/>
                <a:ea typeface="ＭＳ Ｐゴシック" panose="020B0600070205080204" pitchFamily="50" charset="-128"/>
              </a:rPr>
              <a:t>はどの程度存在するか？</a:t>
            </a:r>
          </a:p>
        </p:txBody>
      </p:sp>
      <p:sp>
        <p:nvSpPr>
          <p:cNvPr id="27" name="正方形/長方形 26"/>
          <p:cNvSpPr/>
          <p:nvPr/>
        </p:nvSpPr>
        <p:spPr>
          <a:xfrm>
            <a:off x="3428998" y="2131394"/>
            <a:ext cx="3429000" cy="246221"/>
          </a:xfrm>
          <a:prstGeom prst="rect">
            <a:avLst/>
          </a:prstGeom>
        </p:spPr>
        <p:txBody>
          <a:bodyPr>
            <a:spAutoFit/>
          </a:bodyPr>
          <a:lstStyle/>
          <a:p>
            <a:pPr marL="171450" indent="-171450">
              <a:buClr>
                <a:schemeClr val="tx2"/>
              </a:buClr>
              <a:buFont typeface="Wingdings" panose="05000000000000000000" pitchFamily="2" charset="2"/>
              <a:buChar char="l"/>
            </a:pPr>
            <a:r>
              <a:rPr lang="en-US" altLang="ja-JP" sz="1000" dirty="0">
                <a:latin typeface="ＭＳ Ｐゴシック" panose="020B0600070205080204" pitchFamily="50" charset="-128"/>
                <a:ea typeface="ＭＳ Ｐゴシック" panose="020B0600070205080204" pitchFamily="50" charset="-128"/>
              </a:rPr>
              <a:t>3</a:t>
            </a:r>
            <a:r>
              <a:rPr lang="ja-JP" altLang="en-US" sz="1000" dirty="0" err="1">
                <a:latin typeface="ＭＳ Ｐゴシック" panose="020B0600070205080204" pitchFamily="50" charset="-128"/>
                <a:ea typeface="ＭＳ Ｐゴシック" panose="020B0600070205080204" pitchFamily="50" charset="-128"/>
              </a:rPr>
              <a:t>つの</a:t>
            </a:r>
            <a:r>
              <a:rPr lang="ja-JP" altLang="en-US" sz="1000" dirty="0">
                <a:latin typeface="ＭＳ Ｐゴシック" panose="020B0600070205080204" pitchFamily="50" charset="-128"/>
                <a:ea typeface="ＭＳ Ｐゴシック" panose="020B0600070205080204" pitchFamily="50" charset="-128"/>
              </a:rPr>
              <a:t>有名 </a:t>
            </a:r>
            <a:r>
              <a:rPr lang="en-US" altLang="ja-JP" sz="1000" dirty="0">
                <a:latin typeface="ＭＳ Ｐゴシック" panose="020B0600070205080204" pitchFamily="50" charset="-128"/>
                <a:ea typeface="ＭＳ Ｐゴシック" panose="020B0600070205080204" pitchFamily="50" charset="-128"/>
              </a:rPr>
              <a:t>Java</a:t>
            </a:r>
            <a:r>
              <a:rPr lang="ja-JP" altLang="en-US" sz="1000" dirty="0">
                <a:latin typeface="ＭＳ Ｐゴシック" panose="020B0600070205080204" pitchFamily="50" charset="-128"/>
                <a:ea typeface="ＭＳ Ｐゴシック" panose="020B0600070205080204" pitchFamily="50" charset="-128"/>
              </a:rPr>
              <a:t>プロジェクト </a:t>
            </a:r>
            <a:r>
              <a:rPr lang="en-US" altLang="ja-JP" sz="1000" dirty="0">
                <a:latin typeface="ＭＳ Ｐゴシック" panose="020B0600070205080204" pitchFamily="50" charset="-128"/>
                <a:ea typeface="ＭＳ Ｐゴシック" panose="020B0600070205080204" pitchFamily="50" charset="-128"/>
              </a:rPr>
              <a:t>Maven</a:t>
            </a:r>
            <a:r>
              <a:rPr lang="ja-JP" altLang="en-US" sz="1000" dirty="0" err="1">
                <a:latin typeface="ＭＳ Ｐゴシック" panose="020B0600070205080204" pitchFamily="50" charset="-128"/>
                <a:ea typeface="ＭＳ Ｐゴシック" panose="020B0600070205080204" pitchFamily="50" charset="-128"/>
              </a:rPr>
              <a:t>，</a:t>
            </a:r>
            <a:r>
              <a:rPr lang="en-US" altLang="ja-JP" sz="1000" dirty="0">
                <a:latin typeface="ＭＳ Ｐゴシック" panose="020B0600070205080204" pitchFamily="50" charset="-128"/>
                <a:ea typeface="ＭＳ Ｐゴシック" panose="020B0600070205080204" pitchFamily="50" charset="-128"/>
              </a:rPr>
              <a:t>Kafka</a:t>
            </a:r>
            <a:r>
              <a:rPr lang="ja-JP" altLang="en-US" sz="1000" dirty="0" err="1">
                <a:latin typeface="ＭＳ Ｐゴシック" panose="020B0600070205080204" pitchFamily="50" charset="-128"/>
                <a:ea typeface="ＭＳ Ｐゴシック" panose="020B0600070205080204" pitchFamily="50" charset="-128"/>
              </a:rPr>
              <a:t>，</a:t>
            </a:r>
            <a:r>
              <a:rPr lang="en-US" altLang="ja-JP" sz="1000" dirty="0" err="1">
                <a:latin typeface="ＭＳ Ｐゴシック" panose="020B0600070205080204" pitchFamily="50" charset="-128"/>
                <a:ea typeface="ＭＳ Ｐゴシック" panose="020B0600070205080204" pitchFamily="50" charset="-128"/>
              </a:rPr>
              <a:t>Kylin</a:t>
            </a:r>
            <a:r>
              <a:rPr lang="ja-JP" altLang="en-US" sz="1000" dirty="0">
                <a:latin typeface="ＭＳ Ｐゴシック" panose="020B0600070205080204" pitchFamily="50" charset="-128"/>
                <a:ea typeface="ＭＳ Ｐゴシック" panose="020B0600070205080204" pitchFamily="50" charset="-128"/>
              </a:rPr>
              <a:t> を調査</a:t>
            </a:r>
          </a:p>
        </p:txBody>
      </p:sp>
      <p:pic>
        <p:nvPicPr>
          <p:cNvPr id="29" name="図 28"/>
          <p:cNvPicPr>
            <a:picLocks noChangeAspect="1"/>
          </p:cNvPicPr>
          <p:nvPr/>
        </p:nvPicPr>
        <p:blipFill>
          <a:blip r:embed="rId5"/>
          <a:stretch>
            <a:fillRect/>
          </a:stretch>
        </p:blipFill>
        <p:spPr>
          <a:xfrm>
            <a:off x="3543369" y="2460166"/>
            <a:ext cx="3116286" cy="731072"/>
          </a:xfrm>
          <a:prstGeom prst="rect">
            <a:avLst/>
          </a:prstGeom>
        </p:spPr>
      </p:pic>
      <p:sp>
        <p:nvSpPr>
          <p:cNvPr id="30" name="角丸四角形 29"/>
          <p:cNvSpPr/>
          <p:nvPr/>
        </p:nvSpPr>
        <p:spPr>
          <a:xfrm>
            <a:off x="3528691" y="3316752"/>
            <a:ext cx="3229614" cy="43130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kumimoji="1" lang="ja-JP" altLang="en-US" sz="1000" dirty="0" smtClean="0">
                <a:latin typeface="ＭＳ Ｐゴシック" panose="020B0600070205080204" pitchFamily="50" charset="-128"/>
                <a:ea typeface="ＭＳ Ｐゴシック" panose="020B0600070205080204" pitchFamily="50" charset="-128"/>
              </a:rPr>
              <a:t>プロジェクト中の</a:t>
            </a:r>
            <a:r>
              <a:rPr lang="ja-JP" altLang="en-US" sz="1000" dirty="0" smtClean="0">
                <a:latin typeface="ＭＳ Ｐゴシック" panose="020B0600070205080204" pitchFamily="50" charset="-128"/>
                <a:ea typeface="ＭＳ Ｐゴシック" panose="020B0600070205080204" pitchFamily="50" charset="-128"/>
              </a:rPr>
              <a:t>テスト対象となる</a:t>
            </a:r>
            <a:r>
              <a:rPr kumimoji="1" lang="ja-JP" altLang="en-US" sz="1000" dirty="0" smtClean="0">
                <a:latin typeface="ＭＳ Ｐゴシック" panose="020B0600070205080204" pitchFamily="50" charset="-128"/>
                <a:ea typeface="ＭＳ Ｐゴシック" panose="020B0600070205080204" pitchFamily="50" charset="-128"/>
              </a:rPr>
              <a:t>類似コードペアの内，</a:t>
            </a:r>
            <a:r>
              <a:rPr lang="ja-JP" altLang="en-US" sz="1000" dirty="0" smtClean="0">
                <a:latin typeface="ＭＳ Ｐゴシック" panose="020B0600070205080204" pitchFamily="50" charset="-128"/>
                <a:ea typeface="ＭＳ Ｐゴシック" panose="020B0600070205080204" pitchFamily="50" charset="-128"/>
              </a:rPr>
              <a:t>約</a:t>
            </a:r>
            <a:r>
              <a:rPr lang="en-US" altLang="ja-JP" sz="1000" dirty="0" smtClean="0">
                <a:latin typeface="ＭＳ Ｐゴシック" panose="020B0600070205080204" pitchFamily="50" charset="-128"/>
                <a:ea typeface="ＭＳ Ｐゴシック" panose="020B0600070205080204" pitchFamily="50" charset="-128"/>
              </a:rPr>
              <a:t>26%</a:t>
            </a:r>
            <a:r>
              <a:rPr lang="ja-JP" altLang="en-US" sz="1000" dirty="0" smtClean="0">
                <a:latin typeface="ＭＳ Ｐゴシック" panose="020B0600070205080204" pitchFamily="50" charset="-128"/>
                <a:ea typeface="ＭＳ Ｐゴシック" panose="020B0600070205080204" pitchFamily="50" charset="-128"/>
              </a:rPr>
              <a:t>の類似コードペアが再利用対象になる</a:t>
            </a:r>
            <a:endParaRPr kumimoji="1" lang="ja-JP" altLang="en-US" sz="1000" dirty="0">
              <a:latin typeface="ＭＳ Ｐゴシック" panose="020B0600070205080204" pitchFamily="50" charset="-128"/>
              <a:ea typeface="ＭＳ Ｐゴシック" panose="020B0600070205080204" pitchFamily="50" charset="-128"/>
            </a:endParaRPr>
          </a:p>
        </p:txBody>
      </p:sp>
      <p:sp>
        <p:nvSpPr>
          <p:cNvPr id="31" name="正方形/長方形 30"/>
          <p:cNvSpPr/>
          <p:nvPr/>
        </p:nvSpPr>
        <p:spPr>
          <a:xfrm>
            <a:off x="3490762" y="3917175"/>
            <a:ext cx="3267543" cy="461665"/>
          </a:xfrm>
          <a:prstGeom prst="rect">
            <a:avLst/>
          </a:prstGeom>
        </p:spPr>
        <p:txBody>
          <a:bodyPr wrap="square">
            <a:spAutoFit/>
          </a:bodyPr>
          <a:lstStyle/>
          <a:p>
            <a:r>
              <a:rPr lang="ja-JP" altLang="en-US" sz="1200" dirty="0">
                <a:latin typeface="ＭＳ Ｐゴシック" panose="020B0600070205080204" pitchFamily="50" charset="-128"/>
                <a:ea typeface="ＭＳ Ｐゴシック" panose="020B0600070205080204" pitchFamily="50" charset="-128"/>
              </a:rPr>
              <a:t>調査</a:t>
            </a:r>
            <a:r>
              <a:rPr lang="en-US" altLang="ja-JP" sz="1200" dirty="0">
                <a:latin typeface="ＭＳ Ｐゴシック" panose="020B0600070205080204" pitchFamily="50" charset="-128"/>
                <a:ea typeface="ＭＳ Ｐゴシック" panose="020B0600070205080204" pitchFamily="50" charset="-128"/>
              </a:rPr>
              <a:t>2</a:t>
            </a:r>
            <a:r>
              <a:rPr lang="ja-JP" altLang="en-US" sz="1200" dirty="0">
                <a:latin typeface="ＭＳ Ｐゴシック" panose="020B0600070205080204" pitchFamily="50" charset="-128"/>
                <a:ea typeface="ＭＳ Ｐゴシック" panose="020B0600070205080204" pitchFamily="50" charset="-128"/>
              </a:rPr>
              <a:t>：類似コードペア間の類似度とテストコードペア間の類似度にはどのような関係があるか？ </a:t>
            </a:r>
          </a:p>
        </p:txBody>
      </p:sp>
      <p:sp>
        <p:nvSpPr>
          <p:cNvPr id="32" name="正方形/長方形 31"/>
          <p:cNvSpPr/>
          <p:nvPr/>
        </p:nvSpPr>
        <p:spPr>
          <a:xfrm>
            <a:off x="3587944" y="4378840"/>
            <a:ext cx="3027135" cy="553998"/>
          </a:xfrm>
          <a:prstGeom prst="rect">
            <a:avLst/>
          </a:prstGeom>
        </p:spPr>
        <p:txBody>
          <a:bodyPr wrap="square">
            <a:spAutoFit/>
          </a:bodyPr>
          <a:lstStyle/>
          <a:p>
            <a:pPr marL="228600" indent="-228600">
              <a:buClr>
                <a:schemeClr val="tx2"/>
              </a:buClr>
              <a:buFont typeface="Wingdings" panose="05000000000000000000" pitchFamily="2" charset="2"/>
              <a:buChar char="l"/>
            </a:pPr>
            <a:r>
              <a:rPr lang="ja-JP" altLang="en-US" sz="1000" dirty="0">
                <a:latin typeface="ＭＳ Ｐゴシック" panose="020B0600070205080204" pitchFamily="50" charset="-128"/>
                <a:ea typeface="ＭＳ Ｐゴシック" panose="020B0600070205080204" pitchFamily="50" charset="-128"/>
              </a:rPr>
              <a:t>「両方のコード片にテストコードが存在する類似コードペア」</a:t>
            </a:r>
            <a:r>
              <a:rPr lang="en-US" altLang="ja-JP" sz="1000" dirty="0">
                <a:latin typeface="ＭＳ Ｐゴシック" panose="020B0600070205080204" pitchFamily="50" charset="-128"/>
                <a:ea typeface="ＭＳ Ｐゴシック" panose="020B0600070205080204" pitchFamily="50" charset="-128"/>
              </a:rPr>
              <a:t>62</a:t>
            </a:r>
            <a:r>
              <a:rPr lang="ja-JP" altLang="en-US" sz="1000" dirty="0">
                <a:latin typeface="ＭＳ Ｐゴシック" panose="020B0600070205080204" pitchFamily="50" charset="-128"/>
                <a:ea typeface="ＭＳ Ｐゴシック" panose="020B0600070205080204" pitchFamily="50" charset="-128"/>
              </a:rPr>
              <a:t>個と対応する</a:t>
            </a:r>
            <a:r>
              <a:rPr lang="en-US" altLang="ja-JP" sz="1000" dirty="0">
                <a:latin typeface="ＭＳ Ｐゴシック" panose="020B0600070205080204" pitchFamily="50" charset="-128"/>
                <a:ea typeface="ＭＳ Ｐゴシック" panose="020B0600070205080204" pitchFamily="50" charset="-128"/>
              </a:rPr>
              <a:t>153</a:t>
            </a:r>
            <a:r>
              <a:rPr lang="ja-JP" altLang="en-US" sz="1000" dirty="0">
                <a:latin typeface="ＭＳ Ｐゴシック" panose="020B0600070205080204" pitchFamily="50" charset="-128"/>
                <a:ea typeface="ＭＳ Ｐゴシック" panose="020B0600070205080204" pitchFamily="50" charset="-128"/>
              </a:rPr>
              <a:t>個のテストコードペアの類似度をタイプ別に分類</a:t>
            </a:r>
            <a:r>
              <a:rPr lang="en-US" altLang="ja-JP" sz="1000" dirty="0">
                <a:latin typeface="ＭＳ Ｐゴシック" panose="020B0600070205080204" pitchFamily="50" charset="-128"/>
                <a:ea typeface="ＭＳ Ｐゴシック" panose="020B0600070205080204" pitchFamily="50" charset="-128"/>
              </a:rPr>
              <a:t>[4]</a:t>
            </a:r>
            <a:endParaRPr lang="ja-JP" altLang="en-US" sz="1000" dirty="0">
              <a:latin typeface="ＭＳ Ｐゴシック" panose="020B0600070205080204" pitchFamily="50" charset="-128"/>
              <a:ea typeface="ＭＳ Ｐゴシック" panose="020B0600070205080204" pitchFamily="50" charset="-128"/>
            </a:endParaRPr>
          </a:p>
        </p:txBody>
      </p:sp>
      <p:pic>
        <p:nvPicPr>
          <p:cNvPr id="33" name="図 32"/>
          <p:cNvPicPr>
            <a:picLocks noChangeAspect="1"/>
          </p:cNvPicPr>
          <p:nvPr/>
        </p:nvPicPr>
        <p:blipFill>
          <a:blip r:embed="rId6"/>
          <a:stretch>
            <a:fillRect/>
          </a:stretch>
        </p:blipFill>
        <p:spPr>
          <a:xfrm>
            <a:off x="3611061" y="4990812"/>
            <a:ext cx="3064875" cy="668470"/>
          </a:xfrm>
          <a:prstGeom prst="rect">
            <a:avLst/>
          </a:prstGeom>
        </p:spPr>
      </p:pic>
      <p:sp>
        <p:nvSpPr>
          <p:cNvPr id="34" name="ストライプ矢印 33"/>
          <p:cNvSpPr/>
          <p:nvPr/>
        </p:nvSpPr>
        <p:spPr>
          <a:xfrm rot="16200000">
            <a:off x="6432487" y="5325807"/>
            <a:ext cx="140188" cy="10730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a:stretch>
            <a:fillRect/>
          </a:stretch>
        </p:blipFill>
        <p:spPr>
          <a:xfrm>
            <a:off x="3611061" y="5959894"/>
            <a:ext cx="3047552" cy="918630"/>
          </a:xfrm>
          <a:prstGeom prst="rect">
            <a:avLst/>
          </a:prstGeom>
        </p:spPr>
      </p:pic>
      <p:sp>
        <p:nvSpPr>
          <p:cNvPr id="36" name="正方形/長方形 35"/>
          <p:cNvSpPr/>
          <p:nvPr/>
        </p:nvSpPr>
        <p:spPr>
          <a:xfrm>
            <a:off x="3587944" y="5674172"/>
            <a:ext cx="2334554" cy="246221"/>
          </a:xfrm>
          <a:prstGeom prst="rect">
            <a:avLst/>
          </a:prstGeom>
        </p:spPr>
        <p:txBody>
          <a:bodyPr wrap="square">
            <a:spAutoFit/>
          </a:bodyPr>
          <a:lstStyle/>
          <a:p>
            <a:pPr marL="285750" indent="-285750">
              <a:buClr>
                <a:schemeClr val="tx2"/>
              </a:buClr>
              <a:buFont typeface="Wingdings" panose="05000000000000000000" pitchFamily="2" charset="2"/>
              <a:buChar char="l"/>
            </a:pPr>
            <a:r>
              <a:rPr lang="ja-JP" altLang="en-US" sz="1000" dirty="0">
                <a:latin typeface="ＭＳ Ｐゴシック" panose="020B0600070205080204" pitchFamily="50" charset="-128"/>
                <a:ea typeface="ＭＳ Ｐゴシック" panose="020B0600070205080204" pitchFamily="50" charset="-128"/>
              </a:rPr>
              <a:t>類似度をタイプ別に分類した結果</a:t>
            </a:r>
            <a:endParaRPr lang="en-US" altLang="ja-JP" sz="1000" dirty="0">
              <a:latin typeface="ＭＳ Ｐゴシック" panose="020B0600070205080204" pitchFamily="50" charset="-128"/>
              <a:ea typeface="ＭＳ Ｐゴシック" panose="020B0600070205080204" pitchFamily="50" charset="-128"/>
            </a:endParaRPr>
          </a:p>
        </p:txBody>
      </p:sp>
      <p:sp>
        <p:nvSpPr>
          <p:cNvPr id="37" name="角丸四角形 36"/>
          <p:cNvSpPr/>
          <p:nvPr/>
        </p:nvSpPr>
        <p:spPr>
          <a:xfrm>
            <a:off x="3524634" y="6938813"/>
            <a:ext cx="3229614" cy="43130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a:latin typeface="ＭＳ Ｐゴシック" panose="020B0600070205080204" pitchFamily="50" charset="-128"/>
                <a:ea typeface="ＭＳ Ｐゴシック" panose="020B0600070205080204" pitchFamily="50" charset="-128"/>
              </a:rPr>
              <a:t>類似コードペア間の類似度が高いほど，テストコードペア間の類似度も高い</a:t>
            </a:r>
          </a:p>
        </p:txBody>
      </p:sp>
      <p:pic>
        <p:nvPicPr>
          <p:cNvPr id="42" name="図 41"/>
          <p:cNvPicPr>
            <a:picLocks noChangeAspect="1"/>
          </p:cNvPicPr>
          <p:nvPr/>
        </p:nvPicPr>
        <p:blipFill>
          <a:blip r:embed="rId8"/>
          <a:stretch>
            <a:fillRect/>
          </a:stretch>
        </p:blipFill>
        <p:spPr>
          <a:xfrm>
            <a:off x="181360" y="4778704"/>
            <a:ext cx="2963105" cy="1038839"/>
          </a:xfrm>
          <a:prstGeom prst="rect">
            <a:avLst/>
          </a:prstGeom>
        </p:spPr>
      </p:pic>
      <p:sp>
        <p:nvSpPr>
          <p:cNvPr id="46" name="テキスト ボックス 45"/>
          <p:cNvSpPr txBox="1"/>
          <p:nvPr/>
        </p:nvSpPr>
        <p:spPr>
          <a:xfrm>
            <a:off x="99957" y="4071393"/>
            <a:ext cx="3170097" cy="246221"/>
          </a:xfrm>
          <a:prstGeom prst="rect">
            <a:avLst/>
          </a:prstGeom>
          <a:noFill/>
        </p:spPr>
        <p:txBody>
          <a:bodyPr wrap="square" rtlCol="0">
            <a:spAutoFit/>
          </a:bodyPr>
          <a:lstStyle/>
          <a:p>
            <a:pPr marL="171450" indent="-171450">
              <a:buClr>
                <a:schemeClr val="tx2"/>
              </a:buClr>
              <a:buFont typeface="Wingdings" panose="05000000000000000000" pitchFamily="2" charset="2"/>
              <a:buChar char="l"/>
            </a:pPr>
            <a:r>
              <a:rPr lang="ja-JP" altLang="en-US" sz="1000" dirty="0">
                <a:latin typeface="ＭＳ Ｐゴシック" panose="020B0600070205080204" pitchFamily="50" charset="-128"/>
                <a:ea typeface="ＭＳ Ｐゴシック" panose="020B0600070205080204" pitchFamily="50" charset="-128"/>
              </a:rPr>
              <a:t>既存テストの再利用によってテストコードを生成</a:t>
            </a:r>
            <a:r>
              <a:rPr lang="ja-JP" altLang="en-US" sz="1000" dirty="0" smtClean="0">
                <a:latin typeface="ＭＳ Ｐゴシック" panose="020B0600070205080204" pitchFamily="50" charset="-128"/>
                <a:ea typeface="ＭＳ Ｐゴシック" panose="020B0600070205080204" pitchFamily="50" charset="-128"/>
              </a:rPr>
              <a:t>する</a:t>
            </a:r>
            <a:endParaRPr lang="en-US" altLang="ja-JP" sz="1000" dirty="0">
              <a:latin typeface="ＭＳ Ｐゴシック" panose="020B0600070205080204" pitchFamily="50" charset="-128"/>
              <a:ea typeface="ＭＳ Ｐゴシック" panose="020B0600070205080204" pitchFamily="50" charset="-128"/>
            </a:endParaRPr>
          </a:p>
        </p:txBody>
      </p:sp>
      <p:sp>
        <p:nvSpPr>
          <p:cNvPr id="47" name="テキスト ボックス 46"/>
          <p:cNvSpPr txBox="1"/>
          <p:nvPr/>
        </p:nvSpPr>
        <p:spPr>
          <a:xfrm>
            <a:off x="234567" y="4253150"/>
            <a:ext cx="3170097" cy="215444"/>
          </a:xfrm>
          <a:prstGeom prst="rect">
            <a:avLst/>
          </a:prstGeom>
          <a:noFill/>
        </p:spPr>
        <p:txBody>
          <a:bodyPr wrap="square" rtlCol="0">
            <a:spAutoFit/>
          </a:bodyPr>
          <a:lstStyle/>
          <a:p>
            <a:pPr marL="171450" indent="-171450">
              <a:buClr>
                <a:schemeClr val="tx2"/>
              </a:buClr>
              <a:buFont typeface="Wingdings" panose="05000000000000000000" pitchFamily="2" charset="2"/>
              <a:buChar char="Ø"/>
            </a:pPr>
            <a:r>
              <a:rPr lang="ja-JP" altLang="en-US" sz="800" dirty="0" smtClean="0">
                <a:latin typeface="ＭＳ Ｐゴシック" panose="020B0600070205080204" pitchFamily="50" charset="-128"/>
                <a:ea typeface="ＭＳ Ｐゴシック" panose="020B0600070205080204" pitchFamily="50" charset="-128"/>
              </a:rPr>
              <a:t>命名規則に従った可読性の高いテストコードを利用できる</a:t>
            </a:r>
            <a:endParaRPr lang="en-US" altLang="ja-JP" sz="800" dirty="0">
              <a:latin typeface="ＭＳ Ｐゴシック" panose="020B0600070205080204" pitchFamily="50" charset="-128"/>
              <a:ea typeface="ＭＳ Ｐゴシック" panose="020B0600070205080204" pitchFamily="50" charset="-128"/>
            </a:endParaRPr>
          </a:p>
        </p:txBody>
      </p:sp>
      <p:sp>
        <p:nvSpPr>
          <p:cNvPr id="48" name="テキスト ボックス 47"/>
          <p:cNvSpPr txBox="1"/>
          <p:nvPr/>
        </p:nvSpPr>
        <p:spPr>
          <a:xfrm>
            <a:off x="236832" y="4401760"/>
            <a:ext cx="3008126" cy="215444"/>
          </a:xfrm>
          <a:prstGeom prst="rect">
            <a:avLst/>
          </a:prstGeom>
          <a:noFill/>
        </p:spPr>
        <p:txBody>
          <a:bodyPr wrap="square" rtlCol="0">
            <a:spAutoFit/>
          </a:bodyPr>
          <a:lstStyle/>
          <a:p>
            <a:pPr marL="171450" indent="-171450">
              <a:buClr>
                <a:schemeClr val="tx2"/>
              </a:buClr>
              <a:buFont typeface="Wingdings" panose="05000000000000000000" pitchFamily="2" charset="2"/>
              <a:buChar char="Ø"/>
            </a:pPr>
            <a:r>
              <a:rPr lang="ja-JP" altLang="en-US" sz="800" dirty="0" smtClean="0">
                <a:latin typeface="ＭＳ Ｐゴシック" panose="020B0600070205080204" pitchFamily="50" charset="-128"/>
                <a:ea typeface="ＭＳ Ｐゴシック" panose="020B0600070205080204" pitchFamily="50" charset="-128"/>
              </a:rPr>
              <a:t>人によって作成された信頼性の高いテストコードを利用できる</a:t>
            </a:r>
            <a:endParaRPr lang="en-US" altLang="ja-JP" sz="800" dirty="0">
              <a:latin typeface="ＭＳ Ｐゴシック" panose="020B0600070205080204" pitchFamily="50" charset="-128"/>
              <a:ea typeface="ＭＳ Ｐゴシック" panose="020B0600070205080204" pitchFamily="50" charset="-128"/>
            </a:endParaRPr>
          </a:p>
        </p:txBody>
      </p:sp>
      <p:sp>
        <p:nvSpPr>
          <p:cNvPr id="49" name="テキスト ボックス 48"/>
          <p:cNvSpPr txBox="1"/>
          <p:nvPr/>
        </p:nvSpPr>
        <p:spPr>
          <a:xfrm>
            <a:off x="105644" y="4547847"/>
            <a:ext cx="3170097" cy="246221"/>
          </a:xfrm>
          <a:prstGeom prst="rect">
            <a:avLst/>
          </a:prstGeom>
          <a:noFill/>
        </p:spPr>
        <p:txBody>
          <a:bodyPr wrap="square" rtlCol="0">
            <a:spAutoFit/>
          </a:bodyPr>
          <a:lstStyle/>
          <a:p>
            <a:pPr marL="171450" indent="-171450">
              <a:buClr>
                <a:schemeClr val="tx2"/>
              </a:buClr>
              <a:buFont typeface="Wingdings" panose="05000000000000000000" pitchFamily="2" charset="2"/>
              <a:buChar char="l"/>
            </a:pPr>
            <a:r>
              <a:rPr lang="ja-JP" altLang="en-US" sz="1000" dirty="0" smtClean="0">
                <a:latin typeface="ＭＳ Ｐゴシック" panose="020B0600070205080204" pitchFamily="50" charset="-128"/>
                <a:ea typeface="ＭＳ Ｐゴシック" panose="020B0600070205080204" pitchFamily="50" charset="-128"/>
              </a:rPr>
              <a:t>類似</a:t>
            </a:r>
            <a:r>
              <a:rPr lang="ja-JP" altLang="en-US" sz="1000" dirty="0">
                <a:latin typeface="ＭＳ Ｐゴシック" panose="020B0600070205080204" pitchFamily="50" charset="-128"/>
                <a:ea typeface="ＭＳ Ｐゴシック" panose="020B0600070205080204" pitchFamily="50" charset="-128"/>
              </a:rPr>
              <a:t>コード間でテストコードを再利用</a:t>
            </a:r>
            <a:r>
              <a:rPr lang="ja-JP" altLang="en-US" sz="1000" dirty="0" smtClean="0">
                <a:latin typeface="ＭＳ Ｐゴシック" panose="020B0600070205080204" pitchFamily="50" charset="-128"/>
                <a:ea typeface="ＭＳ Ｐゴシック" panose="020B0600070205080204" pitchFamily="50" charset="-128"/>
              </a:rPr>
              <a:t>する</a:t>
            </a:r>
            <a:endParaRPr lang="en-US" altLang="ja-JP" sz="1000" dirty="0">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3545869" y="7891002"/>
            <a:ext cx="3218343" cy="600164"/>
          </a:xfrm>
          <a:prstGeom prst="rect">
            <a:avLst/>
          </a:prstGeom>
          <a:noFill/>
        </p:spPr>
        <p:txBody>
          <a:bodyPr wrap="square" rtlCol="0">
            <a:spAutoFit/>
          </a:bodyPr>
          <a:lstStyle/>
          <a:p>
            <a:r>
              <a:rPr kumimoji="1" lang="ja-JP" altLang="en-US" sz="1100" dirty="0" smtClean="0">
                <a:latin typeface="ＭＳ Ｐゴシック" panose="020B0600070205080204" pitchFamily="50" charset="-128"/>
                <a:ea typeface="ＭＳ Ｐゴシック" panose="020B0600070205080204" pitchFamily="50" charset="-128"/>
              </a:rPr>
              <a:t>提案ツールに追加機能として、テストコードの品質の良し悪しを測るテストスメル</a:t>
            </a:r>
            <a:r>
              <a:rPr kumimoji="1" lang="en-US" altLang="ja-JP" sz="1100" dirty="0" smtClean="0">
                <a:latin typeface="ＭＳ Ｐゴシック" panose="020B0600070205080204" pitchFamily="50" charset="-128"/>
                <a:ea typeface="ＭＳ Ｐゴシック" panose="020B0600070205080204" pitchFamily="50" charset="-128"/>
              </a:rPr>
              <a:t>[2]</a:t>
            </a:r>
            <a:r>
              <a:rPr kumimoji="1" lang="ja-JP" altLang="en-US" sz="1100" dirty="0" err="1" smtClean="0">
                <a:latin typeface="ＭＳ Ｐゴシック" panose="020B0600070205080204" pitchFamily="50" charset="-128"/>
                <a:ea typeface="ＭＳ Ｐゴシック" panose="020B0600070205080204" pitchFamily="50" charset="-128"/>
              </a:rPr>
              <a:t>を提</a:t>
            </a:r>
            <a:r>
              <a:rPr kumimoji="1" lang="ja-JP" altLang="en-US" sz="1100" dirty="0" smtClean="0">
                <a:latin typeface="ＭＳ Ｐゴシック" panose="020B0600070205080204" pitchFamily="50" charset="-128"/>
                <a:ea typeface="ＭＳ Ｐゴシック" panose="020B0600070205080204" pitchFamily="50" charset="-128"/>
              </a:rPr>
              <a:t>示</a:t>
            </a:r>
            <a:r>
              <a:rPr lang="ja-JP" altLang="en-US" sz="1100" dirty="0" smtClean="0">
                <a:latin typeface="ＭＳ Ｐゴシック" panose="020B0600070205080204" pitchFamily="50" charset="-128"/>
                <a:ea typeface="ＭＳ Ｐゴシック" panose="020B0600070205080204" pitchFamily="50" charset="-128"/>
              </a:rPr>
              <a:t>し、より良いテストコードを提案できるようにする</a:t>
            </a:r>
            <a:endParaRPr kumimoji="1" lang="en-US" altLang="ja-JP" sz="1100" dirty="0" smtClean="0">
              <a:latin typeface="ＭＳ Ｐゴシック" panose="020B0600070205080204" pitchFamily="50" charset="-128"/>
              <a:ea typeface="ＭＳ Ｐゴシック" panose="020B0600070205080204" pitchFamily="50" charset="-128"/>
            </a:endParaRPr>
          </a:p>
        </p:txBody>
      </p:sp>
      <p:pic>
        <p:nvPicPr>
          <p:cNvPr id="38" name="Picture 2" descr="site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272" y="2153423"/>
            <a:ext cx="1061647" cy="171695"/>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p:cNvPicPr>
            <a:picLocks noChangeAspect="1"/>
          </p:cNvPicPr>
          <p:nvPr/>
        </p:nvPicPr>
        <p:blipFill rotWithShape="1">
          <a:blip r:embed="rId10"/>
          <a:srcRect l="2412" t="14151" r="48903" b="69708"/>
          <a:stretch/>
        </p:blipFill>
        <p:spPr>
          <a:xfrm>
            <a:off x="679579" y="2393709"/>
            <a:ext cx="1353499" cy="252409"/>
          </a:xfrm>
          <a:prstGeom prst="rect">
            <a:avLst/>
          </a:prstGeom>
        </p:spPr>
      </p:pic>
      <p:pic>
        <p:nvPicPr>
          <p:cNvPr id="44" name="Picture 8" descr="Javaå¯¾å¿éçè§£æã»åä½ãã¹ããã¼ã« Jtes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54216" y="2256597"/>
            <a:ext cx="649201" cy="389521"/>
          </a:xfrm>
          <a:prstGeom prst="rect">
            <a:avLst/>
          </a:prstGeom>
          <a:noFill/>
          <a:extLst>
            <a:ext uri="{909E8E84-426E-40DD-AFC4-6F175D3DCCD1}">
              <a14:hiddenFill xmlns:a14="http://schemas.microsoft.com/office/drawing/2010/main">
                <a:solidFill>
                  <a:srgbClr val="FFFFFF"/>
                </a:solidFill>
              </a14:hiddenFill>
            </a:ext>
          </a:extLst>
        </p:spPr>
      </p:pic>
      <p:sp>
        <p:nvSpPr>
          <p:cNvPr id="45" name="テキスト ボックス 44"/>
          <p:cNvSpPr txBox="1"/>
          <p:nvPr/>
        </p:nvSpPr>
        <p:spPr>
          <a:xfrm>
            <a:off x="1605555" y="2044337"/>
            <a:ext cx="932508" cy="400110"/>
          </a:xfrm>
          <a:prstGeom prst="rect">
            <a:avLst/>
          </a:prstGeom>
          <a:noFill/>
        </p:spPr>
        <p:txBody>
          <a:bodyPr wrap="square" rtlCol="0">
            <a:spAutoFit/>
          </a:bodyPr>
          <a:lstStyle/>
          <a:p>
            <a:r>
              <a:rPr kumimoji="1" lang="en-US" altLang="ja-JP" sz="2000" b="1" dirty="0" smtClean="0"/>
              <a:t>Seeker</a:t>
            </a:r>
            <a:endParaRPr kumimoji="1" lang="ja-JP" altLang="en-US" sz="2000" b="1" dirty="0"/>
          </a:p>
        </p:txBody>
      </p:sp>
      <p:sp>
        <p:nvSpPr>
          <p:cNvPr id="10" name="下矢印 9"/>
          <p:cNvSpPr/>
          <p:nvPr/>
        </p:nvSpPr>
        <p:spPr>
          <a:xfrm>
            <a:off x="1396419" y="2728436"/>
            <a:ext cx="772960" cy="1624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99295" y="2955748"/>
            <a:ext cx="3283200" cy="35105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しかし、自動</a:t>
            </a:r>
            <a:r>
              <a:rPr lang="ja-JP" altLang="en-US" sz="1000" dirty="0">
                <a:solidFill>
                  <a:schemeClr val="tx1"/>
                </a:solidFill>
                <a:latin typeface="ＭＳ Ｐゴシック" panose="020B0600070205080204" pitchFamily="50" charset="-128"/>
                <a:ea typeface="ＭＳ Ｐゴシック" panose="020B0600070205080204" pitchFamily="50" charset="-128"/>
              </a:rPr>
              <a:t>生成されたテストコードは</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，後の保守</a:t>
            </a:r>
            <a:r>
              <a:rPr lang="ja-JP" altLang="en-US" sz="1000" dirty="0">
                <a:solidFill>
                  <a:schemeClr val="tx1"/>
                </a:solidFill>
                <a:latin typeface="ＭＳ Ｐゴシック" panose="020B0600070205080204" pitchFamily="50" charset="-128"/>
                <a:ea typeface="ＭＳ Ｐゴシック" panose="020B0600070205080204" pitchFamily="50" charset="-128"/>
              </a:rPr>
              <a:t>作業を困難に</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する課題がある</a:t>
            </a:r>
            <a:r>
              <a:rPr lang="en-US" altLang="ja-JP" sz="1000" dirty="0" smtClean="0">
                <a:solidFill>
                  <a:schemeClr val="tx1"/>
                </a:solidFill>
                <a:latin typeface="ＭＳ Ｐゴシック" panose="020B0600070205080204" pitchFamily="50" charset="-128"/>
                <a:ea typeface="ＭＳ Ｐゴシック" panose="020B0600070205080204" pitchFamily="50" charset="-128"/>
              </a:rPr>
              <a:t>[</a:t>
            </a:r>
            <a:r>
              <a:rPr lang="en-US" altLang="ja-JP" sz="1000" dirty="0">
                <a:solidFill>
                  <a:schemeClr val="tx1"/>
                </a:solidFill>
                <a:latin typeface="ＭＳ Ｐゴシック" panose="020B0600070205080204" pitchFamily="50" charset="-128"/>
                <a:ea typeface="ＭＳ Ｐゴシック" panose="020B0600070205080204" pitchFamily="50" charset="-128"/>
              </a:rPr>
              <a:t>1</a:t>
            </a:r>
            <a:r>
              <a:rPr lang="en-US" altLang="ja-JP" sz="10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1000" dirty="0">
              <a:solidFill>
                <a:schemeClr val="tx1"/>
              </a:solidFill>
              <a:latin typeface="ＭＳ Ｐゴシック" panose="020B0600070205080204" pitchFamily="50" charset="-128"/>
              <a:ea typeface="ＭＳ Ｐゴシック" panose="020B0600070205080204" pitchFamily="50" charset="-128"/>
            </a:endParaRPr>
          </a:p>
        </p:txBody>
      </p:sp>
      <p:sp>
        <p:nvSpPr>
          <p:cNvPr id="50" name="Rectangle 4"/>
          <p:cNvSpPr>
            <a:spLocks noChangeArrowheads="1"/>
          </p:cNvSpPr>
          <p:nvPr/>
        </p:nvSpPr>
        <p:spPr bwMode="auto">
          <a:xfrm>
            <a:off x="99295" y="3385452"/>
            <a:ext cx="3276000" cy="215444"/>
          </a:xfrm>
          <a:prstGeom prst="rect">
            <a:avLst/>
          </a:prstGeom>
          <a:ln w="3175">
            <a:solidFill>
              <a:schemeClr val="bg2">
                <a:lumMod val="75000"/>
              </a:schemeClr>
            </a:solid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400" dirty="0" smtClean="0">
                <a:solidFill>
                  <a:schemeClr val="tx2"/>
                </a:solidFill>
              </a:rPr>
              <a:t>[1] </a:t>
            </a:r>
            <a:r>
              <a:rPr lang="en-US" altLang="ja-JP" sz="400" dirty="0" err="1" smtClean="0">
                <a:solidFill>
                  <a:schemeClr val="tx2"/>
                </a:solidFill>
              </a:rPr>
              <a:t>S.Shamshiri,J.Rojas,J.Pablo</a:t>
            </a:r>
            <a:r>
              <a:rPr lang="en-US" altLang="ja-JP" sz="400" dirty="0" smtClean="0">
                <a:solidFill>
                  <a:schemeClr val="tx2"/>
                </a:solidFill>
              </a:rPr>
              <a:t> </a:t>
            </a:r>
            <a:r>
              <a:rPr lang="en-US" altLang="ja-JP" sz="400" dirty="0" err="1" smtClean="0">
                <a:solidFill>
                  <a:schemeClr val="tx2"/>
                </a:solidFill>
              </a:rPr>
              <a:t>Galeotti,N.Walkinshaw,G.Fraser</a:t>
            </a:r>
            <a:r>
              <a:rPr lang="en-US" altLang="ja-JP" sz="400" dirty="0" smtClean="0">
                <a:solidFill>
                  <a:schemeClr val="tx2"/>
                </a:solidFill>
              </a:rPr>
              <a:t> </a:t>
            </a:r>
            <a:r>
              <a:rPr lang="en-US" altLang="ja-JP" sz="400" dirty="0">
                <a:solidFill>
                  <a:schemeClr val="tx2"/>
                </a:solidFill>
              </a:rPr>
              <a:t>. </a:t>
            </a:r>
            <a:r>
              <a:rPr lang="en-US" altLang="ja-JP" sz="400" dirty="0" smtClean="0">
                <a:solidFill>
                  <a:schemeClr val="tx2"/>
                </a:solidFill>
              </a:rPr>
              <a:t>“How </a:t>
            </a:r>
            <a:r>
              <a:rPr lang="en-US" altLang="ja-JP" sz="400" dirty="0">
                <a:solidFill>
                  <a:schemeClr val="tx2"/>
                </a:solidFill>
              </a:rPr>
              <a:t>Do Automatically Generated Unit Tests Influence Software Maintenance</a:t>
            </a:r>
            <a:r>
              <a:rPr lang="en-US" altLang="ja-JP" sz="400" dirty="0" smtClean="0">
                <a:solidFill>
                  <a:schemeClr val="tx2"/>
                </a:solidFill>
              </a:rPr>
              <a:t>?”, 2018 </a:t>
            </a:r>
            <a:r>
              <a:rPr lang="en-US" altLang="ja-JP" sz="400" dirty="0">
                <a:solidFill>
                  <a:schemeClr val="tx2"/>
                </a:solidFill>
              </a:rPr>
              <a:t>IEEE 11th International Conference on Software Testing, Verification and </a:t>
            </a:r>
            <a:r>
              <a:rPr lang="en-US" altLang="ja-JP" sz="400" dirty="0" smtClean="0">
                <a:solidFill>
                  <a:schemeClr val="tx2"/>
                </a:solidFill>
              </a:rPr>
              <a:t>Validation(ICST),</a:t>
            </a:r>
            <a:r>
              <a:rPr lang="ja-JP" altLang="en-US" sz="400" dirty="0" smtClean="0">
                <a:solidFill>
                  <a:schemeClr val="tx2"/>
                </a:solidFill>
              </a:rPr>
              <a:t> </a:t>
            </a:r>
            <a:r>
              <a:rPr lang="en-US" altLang="ja-JP" sz="400" dirty="0" smtClean="0">
                <a:solidFill>
                  <a:schemeClr val="tx2"/>
                </a:solidFill>
              </a:rPr>
              <a:t>pp.250-261, 2018.</a:t>
            </a:r>
            <a:endParaRPr lang="en-US" altLang="ja-JP" sz="400" dirty="0">
              <a:solidFill>
                <a:schemeClr val="tx2"/>
              </a:solidFill>
            </a:endParaRPr>
          </a:p>
        </p:txBody>
      </p:sp>
      <p:sp>
        <p:nvSpPr>
          <p:cNvPr id="51" name="Rectangle 4"/>
          <p:cNvSpPr>
            <a:spLocks noChangeArrowheads="1"/>
          </p:cNvSpPr>
          <p:nvPr/>
        </p:nvSpPr>
        <p:spPr bwMode="auto">
          <a:xfrm>
            <a:off x="3521641" y="8571732"/>
            <a:ext cx="3154295" cy="215444"/>
          </a:xfrm>
          <a:prstGeom prst="rect">
            <a:avLst/>
          </a:prstGeom>
          <a:ln w="3175">
            <a:solidFill>
              <a:schemeClr val="bg2">
                <a:lumMod val="75000"/>
              </a:schemeClr>
            </a:solid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400" dirty="0" smtClean="0">
                <a:solidFill>
                  <a:schemeClr val="tx2"/>
                </a:solidFill>
              </a:rPr>
              <a:t>[2]</a:t>
            </a:r>
            <a:r>
              <a:rPr lang="ja-JP" altLang="en-US" sz="400" dirty="0" smtClean="0">
                <a:solidFill>
                  <a:schemeClr val="tx2"/>
                </a:solidFill>
              </a:rPr>
              <a:t> </a:t>
            </a:r>
            <a:r>
              <a:rPr lang="en-US" altLang="ja-JP" sz="400" dirty="0" err="1">
                <a:solidFill>
                  <a:schemeClr val="tx2"/>
                </a:solidFill>
              </a:rPr>
              <a:t>Davide</a:t>
            </a:r>
            <a:r>
              <a:rPr lang="en-US" altLang="ja-JP" sz="400" dirty="0">
                <a:solidFill>
                  <a:schemeClr val="tx2"/>
                </a:solidFill>
              </a:rPr>
              <a:t> </a:t>
            </a:r>
            <a:r>
              <a:rPr lang="en-US" altLang="ja-JP" sz="400" dirty="0" err="1" smtClean="0">
                <a:solidFill>
                  <a:schemeClr val="tx2"/>
                </a:solidFill>
              </a:rPr>
              <a:t>Spadini,Fabio</a:t>
            </a:r>
            <a:r>
              <a:rPr lang="en-US" altLang="ja-JP" sz="400" dirty="0" smtClean="0">
                <a:solidFill>
                  <a:schemeClr val="tx2"/>
                </a:solidFill>
              </a:rPr>
              <a:t> </a:t>
            </a:r>
            <a:r>
              <a:rPr lang="en-US" altLang="ja-JP" sz="400" dirty="0" err="1" smtClean="0">
                <a:solidFill>
                  <a:schemeClr val="tx2"/>
                </a:solidFill>
              </a:rPr>
              <a:t>Palomba,Andy</a:t>
            </a:r>
            <a:r>
              <a:rPr lang="en-US" altLang="ja-JP" sz="400" dirty="0" smtClean="0">
                <a:solidFill>
                  <a:schemeClr val="tx2"/>
                </a:solidFill>
              </a:rPr>
              <a:t> </a:t>
            </a:r>
            <a:r>
              <a:rPr lang="en-US" altLang="ja-JP" sz="400" dirty="0" err="1" smtClean="0">
                <a:solidFill>
                  <a:schemeClr val="tx2"/>
                </a:solidFill>
              </a:rPr>
              <a:t>Zaidman,Magiel</a:t>
            </a:r>
            <a:r>
              <a:rPr lang="en-US" altLang="ja-JP" sz="400" dirty="0" smtClean="0">
                <a:solidFill>
                  <a:schemeClr val="tx2"/>
                </a:solidFill>
              </a:rPr>
              <a:t> </a:t>
            </a:r>
            <a:r>
              <a:rPr lang="en-US" altLang="ja-JP" sz="400" dirty="0" err="1" smtClean="0">
                <a:solidFill>
                  <a:schemeClr val="tx2"/>
                </a:solidFill>
              </a:rPr>
              <a:t>Bruntink,Alberto</a:t>
            </a:r>
            <a:r>
              <a:rPr lang="en-US" altLang="ja-JP" sz="400" dirty="0" smtClean="0">
                <a:solidFill>
                  <a:schemeClr val="tx2"/>
                </a:solidFill>
              </a:rPr>
              <a:t> </a:t>
            </a:r>
            <a:r>
              <a:rPr lang="en-US" altLang="ja-JP" sz="400" dirty="0" err="1" smtClean="0">
                <a:solidFill>
                  <a:schemeClr val="tx2"/>
                </a:solidFill>
              </a:rPr>
              <a:t>Bacchelli</a:t>
            </a:r>
            <a:r>
              <a:rPr lang="en-US" altLang="ja-JP" sz="400" dirty="0">
                <a:solidFill>
                  <a:schemeClr val="tx2"/>
                </a:solidFill>
              </a:rPr>
              <a:t> . “On The Relation of Test Smells to Software Code </a:t>
            </a:r>
            <a:r>
              <a:rPr lang="en-US" altLang="ja-JP" sz="400" dirty="0" smtClean="0">
                <a:solidFill>
                  <a:schemeClr val="tx2"/>
                </a:solidFill>
              </a:rPr>
              <a:t>Quality”, </a:t>
            </a:r>
            <a:r>
              <a:rPr lang="en-US" altLang="ja-JP" sz="400" dirty="0">
                <a:solidFill>
                  <a:schemeClr val="tx2"/>
                </a:solidFill>
              </a:rPr>
              <a:t>2018 IEEE International Conference on Software Maintenance and Evolution (ICSME</a:t>
            </a:r>
            <a:r>
              <a:rPr lang="en-US" altLang="ja-JP" sz="400" dirty="0" smtClean="0">
                <a:solidFill>
                  <a:schemeClr val="tx2"/>
                </a:solidFill>
              </a:rPr>
              <a:t>), pp.1-12, 2018.</a:t>
            </a:r>
            <a:endParaRPr lang="en-US" altLang="ja-JP" sz="400" dirty="0">
              <a:solidFill>
                <a:schemeClr val="tx2"/>
              </a:solidFill>
            </a:endParaRPr>
          </a:p>
        </p:txBody>
      </p:sp>
      <p:sp>
        <p:nvSpPr>
          <p:cNvPr id="52" name="角丸四角形 51"/>
          <p:cNvSpPr/>
          <p:nvPr/>
        </p:nvSpPr>
        <p:spPr>
          <a:xfrm>
            <a:off x="3526824" y="1228212"/>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smtClean="0">
                <a:latin typeface="ＭＳ Ｐゴシック" panose="020B0600070205080204" pitchFamily="50" charset="-128"/>
                <a:ea typeface="ＭＳ Ｐゴシック" panose="020B0600070205080204" pitchFamily="50" charset="-128"/>
              </a:rPr>
              <a:t>調査結果</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54" name="角丸四角形 53"/>
          <p:cNvSpPr/>
          <p:nvPr/>
        </p:nvSpPr>
        <p:spPr>
          <a:xfrm>
            <a:off x="123521" y="3705972"/>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提案</a:t>
            </a:r>
            <a:r>
              <a:rPr lang="ja-JP" altLang="en-US" sz="1600" dirty="0" smtClean="0">
                <a:latin typeface="ＭＳ Ｐゴシック" panose="020B0600070205080204" pitchFamily="50" charset="-128"/>
                <a:ea typeface="ＭＳ Ｐゴシック" panose="020B0600070205080204" pitchFamily="50" charset="-128"/>
              </a:rPr>
              <a:t>するテスト再利用ツール</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55" name="角丸四角形 54"/>
          <p:cNvSpPr/>
          <p:nvPr/>
        </p:nvSpPr>
        <p:spPr>
          <a:xfrm>
            <a:off x="123521" y="6628289"/>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smtClean="0">
                <a:latin typeface="ＭＳ Ｐゴシック" panose="020B0600070205080204" pitchFamily="50" charset="-128"/>
                <a:ea typeface="ＭＳ Ｐゴシック" panose="020B0600070205080204" pitchFamily="50" charset="-128"/>
              </a:rPr>
              <a:t>調査手法</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56" name="角丸四角形 55"/>
          <p:cNvSpPr/>
          <p:nvPr/>
        </p:nvSpPr>
        <p:spPr>
          <a:xfrm>
            <a:off x="3528691" y="7547485"/>
            <a:ext cx="3221501" cy="319176"/>
          </a:xfrm>
          <a:prstGeom prst="roundRect">
            <a:avLst/>
          </a:prstGeom>
          <a:gradFill>
            <a:gsLst>
              <a:gs pos="0">
                <a:schemeClr val="accent3">
                  <a:lumMod val="110000"/>
                  <a:satMod val="105000"/>
                  <a:tint val="67000"/>
                  <a:alpha val="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今後</a:t>
            </a:r>
            <a:r>
              <a:rPr lang="ja-JP" altLang="en-US" sz="1600" dirty="0" smtClean="0">
                <a:latin typeface="ＭＳ Ｐゴシック" panose="020B0600070205080204" pitchFamily="50" charset="-128"/>
                <a:ea typeface="ＭＳ Ｐゴシック" panose="020B0600070205080204" pitchFamily="50" charset="-128"/>
              </a:rPr>
              <a:t>の展望</a:t>
            </a:r>
            <a:endParaRPr kumimoji="1" lang="ja-JP" altLang="en-US" sz="1600" dirty="0">
              <a:latin typeface="ＭＳ Ｐゴシック" panose="020B0600070205080204" pitchFamily="50" charset="-128"/>
              <a:ea typeface="ＭＳ Ｐゴシック" panose="020B0600070205080204" pitchFamily="50" charset="-128"/>
            </a:endParaRPr>
          </a:p>
        </p:txBody>
      </p:sp>
      <p:pic>
        <p:nvPicPr>
          <p:cNvPr id="15" name="図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46482" y="9075782"/>
            <a:ext cx="687993" cy="650153"/>
          </a:xfrm>
          <a:prstGeom prst="rect">
            <a:avLst/>
          </a:prstGeom>
        </p:spPr>
      </p:pic>
      <p:pic>
        <p:nvPicPr>
          <p:cNvPr id="18" name="図 17"/>
          <p:cNvPicPr>
            <a:picLocks noChangeAspect="1"/>
          </p:cNvPicPr>
          <p:nvPr/>
        </p:nvPicPr>
        <p:blipFill>
          <a:blip r:embed="rId13"/>
          <a:stretch>
            <a:fillRect/>
          </a:stretch>
        </p:blipFill>
        <p:spPr>
          <a:xfrm>
            <a:off x="1984452" y="9150911"/>
            <a:ext cx="4102778" cy="637698"/>
          </a:xfrm>
          <a:prstGeom prst="rect">
            <a:avLst/>
          </a:prstGeom>
        </p:spPr>
      </p:pic>
      <p:sp>
        <p:nvSpPr>
          <p:cNvPr id="64" name="角丸四角形 63"/>
          <p:cNvSpPr/>
          <p:nvPr/>
        </p:nvSpPr>
        <p:spPr>
          <a:xfrm>
            <a:off x="92489" y="5985950"/>
            <a:ext cx="3283564" cy="4320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a:solidFill>
                  <a:schemeClr val="tx1"/>
                </a:solidFill>
                <a:latin typeface="ＭＳ Ｐゴシック" panose="020B0600070205080204" pitchFamily="50" charset="-128"/>
                <a:ea typeface="ＭＳ Ｐゴシック" panose="020B0600070205080204" pitchFamily="50" charset="-128"/>
              </a:rPr>
              <a:t>ツール</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の実現するために</a:t>
            </a:r>
            <a:r>
              <a:rPr lang="en-US" altLang="ja-JP" sz="10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どの</a:t>
            </a:r>
            <a:r>
              <a:rPr lang="ja-JP" altLang="en-US" sz="1000" dirty="0">
                <a:solidFill>
                  <a:schemeClr val="tx1"/>
                </a:solidFill>
                <a:latin typeface="ＭＳ Ｐゴシック" panose="020B0600070205080204" pitchFamily="50" charset="-128"/>
                <a:ea typeface="ＭＳ Ｐゴシック" panose="020B0600070205080204" pitchFamily="50" charset="-128"/>
              </a:rPr>
              <a:t>よう</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な類似コード間でテストコードが再利用</a:t>
            </a:r>
            <a:r>
              <a:rPr lang="ja-JP" altLang="en-US" sz="1000" dirty="0">
                <a:solidFill>
                  <a:schemeClr val="tx1"/>
                </a:solidFill>
                <a:latin typeface="ＭＳ Ｐゴシック" panose="020B0600070205080204" pitchFamily="50" charset="-128"/>
                <a:ea typeface="ＭＳ Ｐゴシック" panose="020B0600070205080204" pitchFamily="50" charset="-128"/>
              </a:rPr>
              <a:t>できるの</a:t>
            </a:r>
            <a:r>
              <a:rPr lang="ja-JP" altLang="en-US" sz="1000" dirty="0" smtClean="0">
                <a:solidFill>
                  <a:schemeClr val="tx1"/>
                </a:solidFill>
                <a:latin typeface="ＭＳ Ｐゴシック" panose="020B0600070205080204" pitchFamily="50" charset="-128"/>
                <a:ea typeface="ＭＳ Ｐゴシック" panose="020B0600070205080204" pitchFamily="50" charset="-128"/>
              </a:rPr>
              <a:t>かを明らかにする必要がある </a:t>
            </a:r>
            <a:endParaRPr lang="ja-JP" altLang="en-US" sz="1000" dirty="0">
              <a:solidFill>
                <a:schemeClr val="tx1"/>
              </a:solidFill>
              <a:latin typeface="ＭＳ Ｐゴシック" panose="020B0600070205080204" pitchFamily="50" charset="-128"/>
              <a:ea typeface="ＭＳ Ｐゴシック" panose="020B0600070205080204" pitchFamily="50" charset="-128"/>
            </a:endParaRPr>
          </a:p>
        </p:txBody>
      </p:sp>
      <p:sp>
        <p:nvSpPr>
          <p:cNvPr id="19" name="テキスト ボックス 18"/>
          <p:cNvSpPr txBox="1"/>
          <p:nvPr/>
        </p:nvSpPr>
        <p:spPr>
          <a:xfrm>
            <a:off x="4444003" y="964092"/>
            <a:ext cx="2314302" cy="200055"/>
          </a:xfrm>
          <a:prstGeom prst="rect">
            <a:avLst/>
          </a:prstGeom>
          <a:noFill/>
        </p:spPr>
        <p:txBody>
          <a:bodyPr wrap="square" rtlCol="0">
            <a:spAutoFit/>
          </a:bodyPr>
          <a:lstStyle/>
          <a:p>
            <a:r>
              <a:rPr lang="en-US" altLang="ja-JP" sz="700" dirty="0" smtClean="0">
                <a:latin typeface="メイリオ" panose="020B0604030504040204" pitchFamily="50" charset="-128"/>
                <a:ea typeface="メイリオ" panose="020B0604030504040204" pitchFamily="50" charset="-128"/>
              </a:rPr>
              <a:t>1</a:t>
            </a:r>
            <a:r>
              <a:rPr lang="ja-JP" altLang="en-US" sz="700" dirty="0" smtClean="0">
                <a:latin typeface="メイリオ" panose="020B0604030504040204" pitchFamily="50" charset="-128"/>
                <a:ea typeface="メイリオ" panose="020B0604030504040204" pitchFamily="50" charset="-128"/>
              </a:rPr>
              <a:t>奈良</a:t>
            </a:r>
            <a:r>
              <a:rPr lang="ja-JP" altLang="en-US" sz="700" dirty="0">
                <a:latin typeface="メイリオ" panose="020B0604030504040204" pitchFamily="50" charset="-128"/>
                <a:ea typeface="メイリオ" panose="020B0604030504040204" pitchFamily="50" charset="-128"/>
              </a:rPr>
              <a:t>先端科学技術大学院</a:t>
            </a:r>
            <a:r>
              <a:rPr lang="ja-JP" altLang="en-US" sz="700" dirty="0" smtClean="0">
                <a:latin typeface="メイリオ" panose="020B0604030504040204" pitchFamily="50" charset="-128"/>
                <a:ea typeface="メイリオ" panose="020B0604030504040204" pitchFamily="50" charset="-128"/>
              </a:rPr>
              <a:t>大学  </a:t>
            </a:r>
            <a:r>
              <a:rPr lang="en-US" altLang="ja-JP" sz="700" dirty="0" smtClean="0">
                <a:latin typeface="メイリオ" panose="020B0604030504040204" pitchFamily="50" charset="-128"/>
                <a:ea typeface="メイリオ" panose="020B0604030504040204" pitchFamily="50" charset="-128"/>
              </a:rPr>
              <a:t>2</a:t>
            </a:r>
            <a:r>
              <a:rPr lang="ja-JP" altLang="en-US" sz="700" dirty="0">
                <a:latin typeface="メイリオ" panose="020B0604030504040204" pitchFamily="50" charset="-128"/>
                <a:ea typeface="メイリオ" panose="020B0604030504040204" pitchFamily="50" charset="-128"/>
              </a:rPr>
              <a:t>京都工芸繊維大学</a:t>
            </a:r>
            <a:endParaRPr kumimoji="1" lang="ja-JP" altLang="en-US" sz="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80184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6858000" cy="1420837"/>
          </a:xfrm>
          <a:prstGeom prst="rect">
            <a:avLst/>
          </a:prstGeom>
          <a:gradFill>
            <a:gsLst>
              <a:gs pos="0">
                <a:schemeClr val="accent3">
                  <a:lumMod val="60000"/>
                  <a:lumOff val="40000"/>
                </a:schemeClr>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rot="10800000">
            <a:off x="-1" y="8755286"/>
            <a:ext cx="6858000" cy="1150714"/>
          </a:xfrm>
          <a:prstGeom prst="rect">
            <a:avLst/>
          </a:prstGeom>
          <a:gradFill>
            <a:gsLst>
              <a:gs pos="0">
                <a:schemeClr val="accent3">
                  <a:lumMod val="60000"/>
                  <a:lumOff val="40000"/>
                </a:schemeClr>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4" y="155852"/>
            <a:ext cx="878543" cy="839009"/>
          </a:xfr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451" y="9260152"/>
            <a:ext cx="1538998" cy="419215"/>
          </a:xfrm>
          <a:prstGeom prst="rect">
            <a:avLst/>
          </a:prstGeom>
        </p:spPr>
      </p:pic>
      <p:sp>
        <p:nvSpPr>
          <p:cNvPr id="2" name="タイトル 1"/>
          <p:cNvSpPr>
            <a:spLocks noGrp="1"/>
          </p:cNvSpPr>
          <p:nvPr>
            <p:ph type="title"/>
          </p:nvPr>
        </p:nvSpPr>
        <p:spPr>
          <a:xfrm>
            <a:off x="1026950" y="150800"/>
            <a:ext cx="5648986" cy="844061"/>
          </a:xfrm>
        </p:spPr>
        <p:txBody>
          <a:bodyPr>
            <a:normAutofit/>
          </a:bodyPr>
          <a:lstStyle/>
          <a:p>
            <a:r>
              <a:rPr lang="ja-JP" altLang="en-US" sz="2000" b="1" dirty="0" smtClean="0">
                <a:latin typeface="メイリオ" panose="020B0604030504040204" pitchFamily="50" charset="-128"/>
                <a:ea typeface="メイリオ" panose="020B0604030504040204" pitchFamily="50" charset="-128"/>
              </a:rPr>
              <a:t>ソース</a:t>
            </a:r>
            <a:r>
              <a:rPr lang="ja-JP" altLang="en-US" sz="2000" b="1" dirty="0">
                <a:latin typeface="メイリオ" panose="020B0604030504040204" pitchFamily="50" charset="-128"/>
                <a:ea typeface="メイリオ" panose="020B0604030504040204" pitchFamily="50" charset="-128"/>
              </a:rPr>
              <a:t>コード</a:t>
            </a:r>
            <a:r>
              <a:rPr lang="ja-JP" altLang="en-US" sz="2000" b="1" dirty="0" smtClean="0">
                <a:latin typeface="メイリオ" panose="020B0604030504040204" pitchFamily="50" charset="-128"/>
                <a:ea typeface="メイリオ" panose="020B0604030504040204" pitchFamily="50" charset="-128"/>
              </a:rPr>
              <a:t>の類似性に基づいたテストコード自動推薦ツール</a:t>
            </a:r>
            <a:r>
              <a:rPr lang="en-US" altLang="ja-JP" sz="2000" b="1" dirty="0" err="1" smtClean="0">
                <a:latin typeface="メイリオ" panose="020B0604030504040204" pitchFamily="50" charset="-128"/>
                <a:ea typeface="メイリオ" panose="020B0604030504040204" pitchFamily="50" charset="-128"/>
              </a:rPr>
              <a:t>SuiteRec</a:t>
            </a:r>
            <a:endParaRPr kumimoji="1" lang="ja-JP" altLang="en-US" sz="2000" b="1"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4470614" y="752964"/>
            <a:ext cx="2332243" cy="276999"/>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rPr>
              <a:t>倉地亮介</a:t>
            </a:r>
            <a:r>
              <a:rPr lang="en-US" altLang="ja-JP" sz="1200" baseline="30000" dirty="0" smtClean="0">
                <a:latin typeface="メイリオ" panose="020B0604030504040204" pitchFamily="50" charset="-128"/>
                <a:ea typeface="メイリオ" panose="020B0604030504040204" pitchFamily="50" charset="-128"/>
              </a:rPr>
              <a:t>1</a:t>
            </a:r>
            <a:r>
              <a:rPr lang="ja-JP" altLang="en-US" sz="1200" dirty="0" err="1"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崔 </a:t>
            </a:r>
            <a:r>
              <a:rPr lang="ja-JP" altLang="en-US" sz="1200" dirty="0">
                <a:latin typeface="メイリオ" panose="020B0604030504040204" pitchFamily="50" charset="-128"/>
                <a:ea typeface="メイリオ" panose="020B0604030504040204" pitchFamily="50" charset="-128"/>
              </a:rPr>
              <a:t>恩</a:t>
            </a:r>
            <a:r>
              <a:rPr lang="ja-JP" altLang="en-US" sz="1200" dirty="0" smtClean="0">
                <a:latin typeface="メイリオ" panose="020B0604030504040204" pitchFamily="50" charset="-128"/>
                <a:ea typeface="メイリオ" panose="020B0604030504040204" pitchFamily="50" charset="-128"/>
              </a:rPr>
              <a:t>瀞</a:t>
            </a:r>
            <a:r>
              <a:rPr lang="en-US" altLang="ja-JP" sz="1200" baseline="30000" dirty="0" smtClean="0">
                <a:latin typeface="メイリオ" panose="020B0604030504040204" pitchFamily="50" charset="-128"/>
                <a:ea typeface="メイリオ" panose="020B0604030504040204" pitchFamily="50" charset="-128"/>
              </a:rPr>
              <a:t>2</a:t>
            </a:r>
            <a:r>
              <a:rPr lang="ja-JP" altLang="en-US" sz="1200" dirty="0" err="1"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飯田 元</a:t>
            </a:r>
            <a:r>
              <a:rPr lang="en-US" altLang="ja-JP" sz="1200" baseline="30000" dirty="0" smtClean="0">
                <a:latin typeface="メイリオ" panose="020B0604030504040204" pitchFamily="50" charset="-128"/>
                <a:ea typeface="メイリオ" panose="020B0604030504040204" pitchFamily="50" charset="-128"/>
              </a:rPr>
              <a:t>1</a:t>
            </a:r>
            <a:endParaRPr lang="en-US" altLang="ja-JP" sz="1200" dirty="0">
              <a:latin typeface="メイリオ" panose="020B0604030504040204" pitchFamily="50" charset="-128"/>
              <a:ea typeface="メイリオ" panose="020B0604030504040204" pitchFamily="50" charset="-128"/>
            </a:endParaRPr>
          </a:p>
        </p:txBody>
      </p:sp>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6482" y="9075782"/>
            <a:ext cx="687993" cy="650153"/>
          </a:xfrm>
          <a:prstGeom prst="rect">
            <a:avLst/>
          </a:prstGeom>
        </p:spPr>
      </p:pic>
      <p:pic>
        <p:nvPicPr>
          <p:cNvPr id="18" name="図 17"/>
          <p:cNvPicPr>
            <a:picLocks noChangeAspect="1"/>
          </p:cNvPicPr>
          <p:nvPr/>
        </p:nvPicPr>
        <p:blipFill>
          <a:blip r:embed="rId5"/>
          <a:stretch>
            <a:fillRect/>
          </a:stretch>
        </p:blipFill>
        <p:spPr>
          <a:xfrm>
            <a:off x="1984452" y="9150911"/>
            <a:ext cx="4102778" cy="637698"/>
          </a:xfrm>
          <a:prstGeom prst="rect">
            <a:avLst/>
          </a:prstGeom>
        </p:spPr>
      </p:pic>
      <p:sp>
        <p:nvSpPr>
          <p:cNvPr id="19" name="テキスト ボックス 18"/>
          <p:cNvSpPr txBox="1"/>
          <p:nvPr/>
        </p:nvSpPr>
        <p:spPr>
          <a:xfrm>
            <a:off x="4444003" y="964092"/>
            <a:ext cx="2314302" cy="200055"/>
          </a:xfrm>
          <a:prstGeom prst="rect">
            <a:avLst/>
          </a:prstGeom>
          <a:noFill/>
        </p:spPr>
        <p:txBody>
          <a:bodyPr wrap="square" rtlCol="0">
            <a:spAutoFit/>
          </a:bodyPr>
          <a:lstStyle/>
          <a:p>
            <a:r>
              <a:rPr lang="en-US" altLang="ja-JP" sz="700" dirty="0" smtClean="0">
                <a:latin typeface="メイリオ" panose="020B0604030504040204" pitchFamily="50" charset="-128"/>
                <a:ea typeface="メイリオ" panose="020B0604030504040204" pitchFamily="50" charset="-128"/>
              </a:rPr>
              <a:t>1</a:t>
            </a:r>
            <a:r>
              <a:rPr lang="ja-JP" altLang="en-US" sz="700" dirty="0" smtClean="0">
                <a:latin typeface="メイリオ" panose="020B0604030504040204" pitchFamily="50" charset="-128"/>
                <a:ea typeface="メイリオ" panose="020B0604030504040204" pitchFamily="50" charset="-128"/>
              </a:rPr>
              <a:t>奈良</a:t>
            </a:r>
            <a:r>
              <a:rPr lang="ja-JP" altLang="en-US" sz="700" dirty="0">
                <a:latin typeface="メイリオ" panose="020B0604030504040204" pitchFamily="50" charset="-128"/>
                <a:ea typeface="メイリオ" panose="020B0604030504040204" pitchFamily="50" charset="-128"/>
              </a:rPr>
              <a:t>先端科学技術大学院</a:t>
            </a:r>
            <a:r>
              <a:rPr lang="ja-JP" altLang="en-US" sz="700" dirty="0" smtClean="0">
                <a:latin typeface="メイリオ" panose="020B0604030504040204" pitchFamily="50" charset="-128"/>
                <a:ea typeface="メイリオ" panose="020B0604030504040204" pitchFamily="50" charset="-128"/>
              </a:rPr>
              <a:t>大学  </a:t>
            </a:r>
            <a:r>
              <a:rPr lang="en-US" altLang="ja-JP" sz="700" dirty="0" smtClean="0">
                <a:latin typeface="メイリオ" panose="020B0604030504040204" pitchFamily="50" charset="-128"/>
                <a:ea typeface="メイリオ" panose="020B0604030504040204" pitchFamily="50" charset="-128"/>
              </a:rPr>
              <a:t>2</a:t>
            </a:r>
            <a:r>
              <a:rPr lang="ja-JP" altLang="en-US" sz="700" dirty="0">
                <a:latin typeface="メイリオ" panose="020B0604030504040204" pitchFamily="50" charset="-128"/>
                <a:ea typeface="メイリオ" panose="020B0604030504040204" pitchFamily="50" charset="-128"/>
              </a:rPr>
              <a:t>京都工芸繊維大学</a:t>
            </a:r>
            <a:endParaRPr kumimoji="1" lang="ja-JP" altLang="en-US" sz="700" dirty="0">
              <a:latin typeface="メイリオ" panose="020B0604030504040204" pitchFamily="50" charset="-128"/>
              <a:ea typeface="メイリオ" panose="020B0604030504040204" pitchFamily="50" charset="-128"/>
            </a:endParaRPr>
          </a:p>
        </p:txBody>
      </p:sp>
      <p:cxnSp>
        <p:nvCxnSpPr>
          <p:cNvPr id="53" name="直線コネクタ 52"/>
          <p:cNvCxnSpPr/>
          <p:nvPr/>
        </p:nvCxnSpPr>
        <p:spPr>
          <a:xfrm>
            <a:off x="83974" y="3429537"/>
            <a:ext cx="66544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80024" y="6152327"/>
            <a:ext cx="66544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5" name="図 64"/>
          <p:cNvPicPr>
            <a:picLocks noChangeAspect="1"/>
          </p:cNvPicPr>
          <p:nvPr/>
        </p:nvPicPr>
        <p:blipFill rotWithShape="1">
          <a:blip r:embed="rId6"/>
          <a:srcRect l="17492" t="6732" r="17561" b="50108"/>
          <a:stretch/>
        </p:blipFill>
        <p:spPr>
          <a:xfrm>
            <a:off x="3787439" y="3897758"/>
            <a:ext cx="2407991" cy="1733555"/>
          </a:xfrm>
          <a:prstGeom prst="rect">
            <a:avLst/>
          </a:prstGeom>
        </p:spPr>
      </p:pic>
      <p:sp>
        <p:nvSpPr>
          <p:cNvPr id="72" name="長方形 103">
            <a:extLst>
              <a:ext uri="{C183D7F6-B498-43B3-948B-1728B52AA6E4}">
                <adec:decorative xmlns:adec="http://schemas.microsoft.com/office/drawing/2017/decorative" xmlns="" val="1"/>
              </a:ext>
            </a:extLst>
          </p:cNvPr>
          <p:cNvSpPr/>
          <p:nvPr/>
        </p:nvSpPr>
        <p:spPr>
          <a:xfrm>
            <a:off x="168448" y="1215670"/>
            <a:ext cx="2236763"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ja-JP" altLang="en-US" sz="1500" dirty="0" smtClean="0">
                <a:latin typeface="メイリオ" panose="020B0604030504040204" pitchFamily="50" charset="-128"/>
                <a:ea typeface="メイリオ" panose="020B0604030504040204" pitchFamily="50" charset="-128"/>
              </a:rPr>
              <a:t>ソフトウェアテスト</a:t>
            </a:r>
            <a:endParaRPr lang="ja-JP" altLang="en-US" sz="1500" dirty="0">
              <a:latin typeface="メイリオ" panose="020B0604030504040204" pitchFamily="50" charset="-128"/>
              <a:ea typeface="メイリオ" panose="020B0604030504040204" pitchFamily="50" charset="-128"/>
            </a:endParaRPr>
          </a:p>
        </p:txBody>
      </p:sp>
      <p:pic>
        <p:nvPicPr>
          <p:cNvPr id="76" name="図 75"/>
          <p:cNvPicPr>
            <a:picLocks noChangeAspect="1"/>
          </p:cNvPicPr>
          <p:nvPr/>
        </p:nvPicPr>
        <p:blipFill>
          <a:blip r:embed="rId7"/>
          <a:stretch>
            <a:fillRect/>
          </a:stretch>
        </p:blipFill>
        <p:spPr>
          <a:xfrm>
            <a:off x="202207" y="3964745"/>
            <a:ext cx="3147360" cy="1591077"/>
          </a:xfrm>
          <a:prstGeom prst="rect">
            <a:avLst/>
          </a:prstGeom>
        </p:spPr>
      </p:pic>
      <p:sp>
        <p:nvSpPr>
          <p:cNvPr id="77" name="長方形 103">
            <a:extLst>
              <a:ext uri="{C183D7F6-B498-43B3-948B-1728B52AA6E4}">
                <adec:decorative xmlns:adec="http://schemas.microsoft.com/office/drawing/2017/decorative" xmlns="" val="1"/>
              </a:ext>
            </a:extLst>
          </p:cNvPr>
          <p:cNvSpPr/>
          <p:nvPr/>
        </p:nvSpPr>
        <p:spPr>
          <a:xfrm>
            <a:off x="168449" y="3476287"/>
            <a:ext cx="2236763"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en-US" altLang="ja-JP" sz="1500" dirty="0" err="1" smtClean="0">
                <a:latin typeface="メイリオ" panose="020B0604030504040204" pitchFamily="50" charset="-128"/>
                <a:ea typeface="メイリオ" panose="020B0604030504040204" pitchFamily="50" charset="-128"/>
              </a:rPr>
              <a:t>SuiteRec</a:t>
            </a:r>
            <a:r>
              <a:rPr lang="ja-JP" altLang="en-US" sz="1500" dirty="0" smtClean="0">
                <a:latin typeface="メイリオ" panose="020B0604030504040204" pitchFamily="50" charset="-128"/>
                <a:ea typeface="メイリオ" panose="020B0604030504040204" pitchFamily="50" charset="-128"/>
              </a:rPr>
              <a:t>の概要</a:t>
            </a:r>
            <a:endParaRPr lang="ja-JP" altLang="en-US" sz="1500" dirty="0">
              <a:latin typeface="メイリオ" panose="020B0604030504040204" pitchFamily="50" charset="-128"/>
              <a:ea typeface="メイリオ" panose="020B0604030504040204" pitchFamily="50" charset="-128"/>
            </a:endParaRPr>
          </a:p>
        </p:txBody>
      </p:sp>
      <p:sp>
        <p:nvSpPr>
          <p:cNvPr id="78" name="長方形 103">
            <a:extLst>
              <a:ext uri="{C183D7F6-B498-43B3-948B-1728B52AA6E4}">
                <adec:decorative xmlns:adec="http://schemas.microsoft.com/office/drawing/2017/decorative" xmlns="" val="1"/>
              </a:ext>
            </a:extLst>
          </p:cNvPr>
          <p:cNvSpPr/>
          <p:nvPr/>
        </p:nvSpPr>
        <p:spPr>
          <a:xfrm>
            <a:off x="3647858" y="3476286"/>
            <a:ext cx="2513791" cy="331820"/>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en-US" altLang="ja-JP" sz="1500" dirty="0" err="1" smtClean="0">
                <a:latin typeface="メイリオ" panose="020B0604030504040204" pitchFamily="50" charset="-128"/>
                <a:ea typeface="メイリオ" panose="020B0604030504040204" pitchFamily="50" charset="-128"/>
              </a:rPr>
              <a:t>SuiteRec</a:t>
            </a:r>
            <a:r>
              <a:rPr lang="ja-JP" altLang="en-US" sz="1500" dirty="0" smtClean="0">
                <a:latin typeface="メイリオ" panose="020B0604030504040204" pitchFamily="50" charset="-128"/>
                <a:ea typeface="メイリオ" panose="020B0604030504040204" pitchFamily="50" charset="-128"/>
              </a:rPr>
              <a:t>のインターフェス</a:t>
            </a:r>
            <a:endParaRPr lang="ja-JP" altLang="en-US" sz="1500" dirty="0">
              <a:latin typeface="メイリオ" panose="020B0604030504040204" pitchFamily="50" charset="-128"/>
              <a:ea typeface="メイリオ" panose="020B0604030504040204" pitchFamily="50" charset="-128"/>
            </a:endParaRPr>
          </a:p>
        </p:txBody>
      </p:sp>
      <p:sp>
        <p:nvSpPr>
          <p:cNvPr id="79" name="長方形 103">
            <a:extLst>
              <a:ext uri="{C183D7F6-B498-43B3-948B-1728B52AA6E4}">
                <adec:decorative xmlns:adec="http://schemas.microsoft.com/office/drawing/2017/decorative" xmlns="" val="1"/>
              </a:ext>
            </a:extLst>
          </p:cNvPr>
          <p:cNvSpPr/>
          <p:nvPr/>
        </p:nvSpPr>
        <p:spPr>
          <a:xfrm>
            <a:off x="168447" y="6227457"/>
            <a:ext cx="2236763"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ja-JP" altLang="en-US" sz="1500" dirty="0" smtClean="0">
                <a:latin typeface="メイリオ" panose="020B0604030504040204" pitchFamily="50" charset="-128"/>
                <a:ea typeface="メイリオ" panose="020B0604030504040204" pitchFamily="50" charset="-128"/>
              </a:rPr>
              <a:t>評価</a:t>
            </a:r>
            <a:r>
              <a:rPr lang="ja-JP" altLang="en-US" sz="1500" dirty="0">
                <a:latin typeface="メイリオ" panose="020B0604030504040204" pitchFamily="50" charset="-128"/>
                <a:ea typeface="メイリオ" panose="020B0604030504040204" pitchFamily="50" charset="-128"/>
              </a:rPr>
              <a:t>実験</a:t>
            </a:r>
            <a:endParaRPr lang="ja-JP" altLang="en-US" sz="1500" dirty="0">
              <a:latin typeface="メイリオ" panose="020B0604030504040204" pitchFamily="50" charset="-128"/>
              <a:ea typeface="メイリオ" panose="020B0604030504040204" pitchFamily="50" charset="-128"/>
            </a:endParaRPr>
          </a:p>
        </p:txBody>
      </p:sp>
      <p:pic>
        <p:nvPicPr>
          <p:cNvPr id="81" name="図 80"/>
          <p:cNvPicPr>
            <a:picLocks noChangeAspect="1"/>
          </p:cNvPicPr>
          <p:nvPr/>
        </p:nvPicPr>
        <p:blipFill rotWithShape="1">
          <a:blip r:embed="rId8"/>
          <a:srcRect t="2897" b="65603"/>
          <a:stretch/>
        </p:blipFill>
        <p:spPr>
          <a:xfrm>
            <a:off x="3655635" y="5692724"/>
            <a:ext cx="1068861" cy="377695"/>
          </a:xfrm>
          <a:prstGeom prst="rect">
            <a:avLst/>
          </a:prstGeom>
        </p:spPr>
      </p:pic>
      <p:pic>
        <p:nvPicPr>
          <p:cNvPr id="82" name="図 81"/>
          <p:cNvPicPr>
            <a:picLocks noChangeAspect="1"/>
          </p:cNvPicPr>
          <p:nvPr/>
        </p:nvPicPr>
        <p:blipFill rotWithShape="1">
          <a:blip r:embed="rId8"/>
          <a:srcRect t="80140" b="7715"/>
          <a:stretch/>
        </p:blipFill>
        <p:spPr>
          <a:xfrm>
            <a:off x="5554731" y="5689667"/>
            <a:ext cx="1040550" cy="141761"/>
          </a:xfrm>
          <a:prstGeom prst="rect">
            <a:avLst/>
          </a:prstGeom>
        </p:spPr>
      </p:pic>
      <p:pic>
        <p:nvPicPr>
          <p:cNvPr id="83" name="図 82"/>
          <p:cNvPicPr>
            <a:picLocks noChangeAspect="1"/>
          </p:cNvPicPr>
          <p:nvPr/>
        </p:nvPicPr>
        <p:blipFill rotWithShape="1">
          <a:blip r:embed="rId8"/>
          <a:srcRect t="41558" b="26562"/>
          <a:stretch/>
        </p:blipFill>
        <p:spPr>
          <a:xfrm>
            <a:off x="4565211" y="5692724"/>
            <a:ext cx="1071524" cy="379506"/>
          </a:xfrm>
          <a:prstGeom prst="rect">
            <a:avLst/>
          </a:prstGeom>
        </p:spPr>
      </p:pic>
      <p:pic>
        <p:nvPicPr>
          <p:cNvPr id="23" name="図 22"/>
          <p:cNvPicPr>
            <a:picLocks noChangeAspect="1"/>
          </p:cNvPicPr>
          <p:nvPr/>
        </p:nvPicPr>
        <p:blipFill rotWithShape="1">
          <a:blip r:embed="rId9"/>
          <a:srcRect b="30215"/>
          <a:stretch/>
        </p:blipFill>
        <p:spPr>
          <a:xfrm>
            <a:off x="244793" y="8160874"/>
            <a:ext cx="3162456" cy="825080"/>
          </a:xfrm>
          <a:prstGeom prst="rect">
            <a:avLst/>
          </a:prstGeom>
        </p:spPr>
      </p:pic>
      <p:pic>
        <p:nvPicPr>
          <p:cNvPr id="26" name="図 25"/>
          <p:cNvPicPr>
            <a:picLocks noChangeAspect="1"/>
          </p:cNvPicPr>
          <p:nvPr/>
        </p:nvPicPr>
        <p:blipFill>
          <a:blip r:embed="rId10"/>
          <a:stretch>
            <a:fillRect/>
          </a:stretch>
        </p:blipFill>
        <p:spPr>
          <a:xfrm>
            <a:off x="257451" y="6657178"/>
            <a:ext cx="3043244" cy="1428567"/>
          </a:xfrm>
          <a:prstGeom prst="rect">
            <a:avLst/>
          </a:prstGeom>
        </p:spPr>
      </p:pic>
      <p:pic>
        <p:nvPicPr>
          <p:cNvPr id="41" name="図 40"/>
          <p:cNvPicPr>
            <a:picLocks noChangeAspect="1"/>
          </p:cNvPicPr>
          <p:nvPr/>
        </p:nvPicPr>
        <p:blipFill>
          <a:blip r:embed="rId11"/>
          <a:stretch>
            <a:fillRect/>
          </a:stretch>
        </p:blipFill>
        <p:spPr>
          <a:xfrm>
            <a:off x="3787439" y="6318935"/>
            <a:ext cx="2553158" cy="880453"/>
          </a:xfrm>
          <a:prstGeom prst="rect">
            <a:avLst/>
          </a:prstGeom>
        </p:spPr>
      </p:pic>
      <p:pic>
        <p:nvPicPr>
          <p:cNvPr id="87" name="図 86"/>
          <p:cNvPicPr>
            <a:picLocks noChangeAspect="1"/>
          </p:cNvPicPr>
          <p:nvPr/>
        </p:nvPicPr>
        <p:blipFill>
          <a:blip r:embed="rId12"/>
          <a:stretch>
            <a:fillRect/>
          </a:stretch>
        </p:blipFill>
        <p:spPr>
          <a:xfrm>
            <a:off x="5205529" y="7680961"/>
            <a:ext cx="1184948" cy="878873"/>
          </a:xfrm>
          <a:prstGeom prst="rect">
            <a:avLst/>
          </a:prstGeom>
        </p:spPr>
      </p:pic>
      <p:pic>
        <p:nvPicPr>
          <p:cNvPr id="88" name="図 87"/>
          <p:cNvPicPr>
            <a:picLocks noChangeAspect="1"/>
          </p:cNvPicPr>
          <p:nvPr/>
        </p:nvPicPr>
        <p:blipFill>
          <a:blip r:embed="rId13"/>
          <a:stretch>
            <a:fillRect/>
          </a:stretch>
        </p:blipFill>
        <p:spPr>
          <a:xfrm>
            <a:off x="3937801" y="7655385"/>
            <a:ext cx="1126217" cy="922990"/>
          </a:xfrm>
          <a:prstGeom prst="rect">
            <a:avLst/>
          </a:prstGeom>
        </p:spPr>
      </p:pic>
      <p:pic>
        <p:nvPicPr>
          <p:cNvPr id="89" name="図 88"/>
          <p:cNvPicPr>
            <a:picLocks noChangeAspect="1"/>
          </p:cNvPicPr>
          <p:nvPr/>
        </p:nvPicPr>
        <p:blipFill>
          <a:blip r:embed="rId14"/>
          <a:stretch>
            <a:fillRect/>
          </a:stretch>
        </p:blipFill>
        <p:spPr>
          <a:xfrm>
            <a:off x="4044746" y="7175419"/>
            <a:ext cx="2038544" cy="360781"/>
          </a:xfrm>
          <a:prstGeom prst="rect">
            <a:avLst/>
          </a:prstGeom>
        </p:spPr>
      </p:pic>
      <p:sp>
        <p:nvSpPr>
          <p:cNvPr id="94" name="角丸四角形 93"/>
          <p:cNvSpPr/>
          <p:nvPr/>
        </p:nvSpPr>
        <p:spPr>
          <a:xfrm>
            <a:off x="3937801" y="8733870"/>
            <a:ext cx="1445743" cy="2192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500" dirty="0" err="1" smtClean="0">
                <a:latin typeface="メイリオ" panose="020B0604030504040204" pitchFamily="50" charset="-128"/>
                <a:ea typeface="メイリオ" panose="020B0604030504040204" pitchFamily="50" charset="-128"/>
              </a:rPr>
              <a:t>SuiteRec</a:t>
            </a:r>
            <a:r>
              <a:rPr lang="ja-JP" altLang="en-US" sz="500" dirty="0" smtClean="0">
                <a:latin typeface="メイリオ" panose="020B0604030504040204" pitchFamily="50" charset="-128"/>
                <a:ea typeface="メイリオ" panose="020B0604030504040204" pitchFamily="50" charset="-128"/>
              </a:rPr>
              <a:t>の利用によって、開発者はテストコード作成に多くの時間を費やす</a:t>
            </a:r>
            <a:endParaRPr lang="en-US" altLang="ja-JP" sz="500" dirty="0" smtClean="0">
              <a:latin typeface="メイリオ" panose="020B0604030504040204" pitchFamily="50" charset="-128"/>
              <a:ea typeface="メイリオ" panose="020B0604030504040204" pitchFamily="50" charset="-128"/>
            </a:endParaRPr>
          </a:p>
        </p:txBody>
      </p:sp>
      <p:sp>
        <p:nvSpPr>
          <p:cNvPr id="95" name="角丸四角形 94"/>
          <p:cNvSpPr/>
          <p:nvPr/>
        </p:nvSpPr>
        <p:spPr>
          <a:xfrm>
            <a:off x="5467268" y="8729940"/>
            <a:ext cx="1846419" cy="22086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600" dirty="0" err="1" smtClean="0">
                <a:latin typeface="メイリオ" panose="020B0604030504040204" pitchFamily="50" charset="-128"/>
                <a:ea typeface="メイリオ" panose="020B0604030504040204" pitchFamily="50" charset="-128"/>
              </a:rPr>
              <a:t>SuiteRec</a:t>
            </a:r>
            <a:r>
              <a:rPr lang="ja-JP" altLang="en-US" sz="600" dirty="0" smtClean="0">
                <a:latin typeface="メイリオ" panose="020B0604030504040204" pitchFamily="50" charset="-128"/>
                <a:ea typeface="メイリオ" panose="020B0604030504040204" pitchFamily="50" charset="-128"/>
              </a:rPr>
              <a:t>の利用は、テストスメルの数が少なく品質の高いテストコードの作成を支援できる</a:t>
            </a:r>
            <a:endParaRPr lang="ja-JP" altLang="en-US" sz="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30281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6858000" cy="1420837"/>
          </a:xfrm>
          <a:prstGeom prst="rect">
            <a:avLst/>
          </a:prstGeom>
          <a:gradFill>
            <a:gsLst>
              <a:gs pos="0">
                <a:schemeClr val="accent3">
                  <a:lumMod val="60000"/>
                  <a:lumOff val="40000"/>
                </a:schemeClr>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rot="10800000">
            <a:off x="-1" y="8755286"/>
            <a:ext cx="6858000" cy="1150714"/>
          </a:xfrm>
          <a:prstGeom prst="rect">
            <a:avLst/>
          </a:prstGeom>
          <a:gradFill>
            <a:gsLst>
              <a:gs pos="0">
                <a:schemeClr val="accent3">
                  <a:lumMod val="60000"/>
                  <a:lumOff val="40000"/>
                </a:schemeClr>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4" y="155852"/>
            <a:ext cx="878543" cy="839009"/>
          </a:xfr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451" y="9260152"/>
            <a:ext cx="1538998" cy="419215"/>
          </a:xfrm>
          <a:prstGeom prst="rect">
            <a:avLst/>
          </a:prstGeom>
        </p:spPr>
      </p:pic>
      <p:sp>
        <p:nvSpPr>
          <p:cNvPr id="2" name="タイトル 1"/>
          <p:cNvSpPr>
            <a:spLocks noGrp="1"/>
          </p:cNvSpPr>
          <p:nvPr>
            <p:ph type="title"/>
          </p:nvPr>
        </p:nvSpPr>
        <p:spPr>
          <a:xfrm>
            <a:off x="1026950" y="150800"/>
            <a:ext cx="5648986" cy="844061"/>
          </a:xfrm>
        </p:spPr>
        <p:txBody>
          <a:bodyPr>
            <a:normAutofit/>
          </a:bodyPr>
          <a:lstStyle/>
          <a:p>
            <a:r>
              <a:rPr lang="ja-JP" altLang="en-US" sz="2000" b="1" dirty="0" smtClean="0">
                <a:latin typeface="メイリオ" panose="020B0604030504040204" pitchFamily="50" charset="-128"/>
                <a:ea typeface="メイリオ" panose="020B0604030504040204" pitchFamily="50" charset="-128"/>
              </a:rPr>
              <a:t>ソース</a:t>
            </a:r>
            <a:r>
              <a:rPr lang="ja-JP" altLang="en-US" sz="2000" b="1" dirty="0">
                <a:latin typeface="メイリオ" panose="020B0604030504040204" pitchFamily="50" charset="-128"/>
                <a:ea typeface="メイリオ" panose="020B0604030504040204" pitchFamily="50" charset="-128"/>
              </a:rPr>
              <a:t>コード</a:t>
            </a:r>
            <a:r>
              <a:rPr lang="ja-JP" altLang="en-US" sz="2000" b="1" dirty="0" smtClean="0">
                <a:latin typeface="メイリオ" panose="020B0604030504040204" pitchFamily="50" charset="-128"/>
                <a:ea typeface="メイリオ" panose="020B0604030504040204" pitchFamily="50" charset="-128"/>
              </a:rPr>
              <a:t>の類似性に基づいたテストコード自動推薦ツール</a:t>
            </a:r>
            <a:r>
              <a:rPr lang="en-US" altLang="ja-JP" sz="2000" b="1" dirty="0" err="1" smtClean="0">
                <a:latin typeface="メイリオ" panose="020B0604030504040204" pitchFamily="50" charset="-128"/>
                <a:ea typeface="メイリオ" panose="020B0604030504040204" pitchFamily="50" charset="-128"/>
              </a:rPr>
              <a:t>SuiteRec</a:t>
            </a:r>
            <a:endParaRPr kumimoji="1" lang="ja-JP" altLang="en-US" sz="2000" b="1"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4470614" y="752964"/>
            <a:ext cx="2332243" cy="276999"/>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rPr>
              <a:t>倉地亮介</a:t>
            </a:r>
            <a:r>
              <a:rPr lang="en-US" altLang="ja-JP" sz="1200" baseline="30000" dirty="0" smtClean="0">
                <a:latin typeface="メイリオ" panose="020B0604030504040204" pitchFamily="50" charset="-128"/>
                <a:ea typeface="メイリオ" panose="020B0604030504040204" pitchFamily="50" charset="-128"/>
              </a:rPr>
              <a:t>1</a:t>
            </a:r>
            <a:r>
              <a:rPr lang="ja-JP" altLang="en-US" sz="1200" dirty="0" err="1"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崔 </a:t>
            </a:r>
            <a:r>
              <a:rPr lang="ja-JP" altLang="en-US" sz="1200" dirty="0">
                <a:latin typeface="メイリオ" panose="020B0604030504040204" pitchFamily="50" charset="-128"/>
                <a:ea typeface="メイリオ" panose="020B0604030504040204" pitchFamily="50" charset="-128"/>
              </a:rPr>
              <a:t>恩</a:t>
            </a:r>
            <a:r>
              <a:rPr lang="ja-JP" altLang="en-US" sz="1200" dirty="0" smtClean="0">
                <a:latin typeface="メイリオ" panose="020B0604030504040204" pitchFamily="50" charset="-128"/>
                <a:ea typeface="メイリオ" panose="020B0604030504040204" pitchFamily="50" charset="-128"/>
              </a:rPr>
              <a:t>瀞</a:t>
            </a:r>
            <a:r>
              <a:rPr lang="en-US" altLang="ja-JP" sz="1200" baseline="30000" dirty="0" smtClean="0">
                <a:latin typeface="メイリオ" panose="020B0604030504040204" pitchFamily="50" charset="-128"/>
                <a:ea typeface="メイリオ" panose="020B0604030504040204" pitchFamily="50" charset="-128"/>
              </a:rPr>
              <a:t>2</a:t>
            </a:r>
            <a:r>
              <a:rPr lang="ja-JP" altLang="en-US" sz="1200" dirty="0" err="1"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飯田 元</a:t>
            </a:r>
            <a:r>
              <a:rPr lang="en-US" altLang="ja-JP" sz="1200" baseline="30000" dirty="0" smtClean="0">
                <a:latin typeface="メイリオ" panose="020B0604030504040204" pitchFamily="50" charset="-128"/>
                <a:ea typeface="メイリオ" panose="020B0604030504040204" pitchFamily="50" charset="-128"/>
              </a:rPr>
              <a:t>1</a:t>
            </a:r>
            <a:endParaRPr lang="en-US" altLang="ja-JP" sz="1200" dirty="0">
              <a:latin typeface="メイリオ" panose="020B0604030504040204" pitchFamily="50" charset="-128"/>
              <a:ea typeface="メイリオ" panose="020B0604030504040204" pitchFamily="50" charset="-128"/>
            </a:endParaRPr>
          </a:p>
        </p:txBody>
      </p:sp>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6482" y="9075782"/>
            <a:ext cx="687993" cy="650153"/>
          </a:xfrm>
          <a:prstGeom prst="rect">
            <a:avLst/>
          </a:prstGeom>
        </p:spPr>
      </p:pic>
      <p:pic>
        <p:nvPicPr>
          <p:cNvPr id="18" name="図 17"/>
          <p:cNvPicPr>
            <a:picLocks noChangeAspect="1"/>
          </p:cNvPicPr>
          <p:nvPr/>
        </p:nvPicPr>
        <p:blipFill>
          <a:blip r:embed="rId5"/>
          <a:stretch>
            <a:fillRect/>
          </a:stretch>
        </p:blipFill>
        <p:spPr>
          <a:xfrm>
            <a:off x="1984452" y="9150911"/>
            <a:ext cx="4102778" cy="637698"/>
          </a:xfrm>
          <a:prstGeom prst="rect">
            <a:avLst/>
          </a:prstGeom>
        </p:spPr>
      </p:pic>
      <p:sp>
        <p:nvSpPr>
          <p:cNvPr id="19" name="テキスト ボックス 18"/>
          <p:cNvSpPr txBox="1"/>
          <p:nvPr/>
        </p:nvSpPr>
        <p:spPr>
          <a:xfrm>
            <a:off x="4444003" y="964092"/>
            <a:ext cx="2314302" cy="200055"/>
          </a:xfrm>
          <a:prstGeom prst="rect">
            <a:avLst/>
          </a:prstGeom>
          <a:noFill/>
        </p:spPr>
        <p:txBody>
          <a:bodyPr wrap="square" rtlCol="0">
            <a:spAutoFit/>
          </a:bodyPr>
          <a:lstStyle/>
          <a:p>
            <a:r>
              <a:rPr lang="en-US" altLang="ja-JP" sz="700" dirty="0" smtClean="0">
                <a:latin typeface="メイリオ" panose="020B0604030504040204" pitchFamily="50" charset="-128"/>
                <a:ea typeface="メイリオ" panose="020B0604030504040204" pitchFamily="50" charset="-128"/>
              </a:rPr>
              <a:t>1</a:t>
            </a:r>
            <a:r>
              <a:rPr lang="ja-JP" altLang="en-US" sz="700" dirty="0" smtClean="0">
                <a:latin typeface="メイリオ" panose="020B0604030504040204" pitchFamily="50" charset="-128"/>
                <a:ea typeface="メイリオ" panose="020B0604030504040204" pitchFamily="50" charset="-128"/>
              </a:rPr>
              <a:t>奈良</a:t>
            </a:r>
            <a:r>
              <a:rPr lang="ja-JP" altLang="en-US" sz="700" dirty="0">
                <a:latin typeface="メイリオ" panose="020B0604030504040204" pitchFamily="50" charset="-128"/>
                <a:ea typeface="メイリオ" panose="020B0604030504040204" pitchFamily="50" charset="-128"/>
              </a:rPr>
              <a:t>先端科学技術大学院</a:t>
            </a:r>
            <a:r>
              <a:rPr lang="ja-JP" altLang="en-US" sz="700" dirty="0" smtClean="0">
                <a:latin typeface="メイリオ" panose="020B0604030504040204" pitchFamily="50" charset="-128"/>
                <a:ea typeface="メイリオ" panose="020B0604030504040204" pitchFamily="50" charset="-128"/>
              </a:rPr>
              <a:t>大学  </a:t>
            </a:r>
            <a:r>
              <a:rPr lang="en-US" altLang="ja-JP" sz="700" dirty="0" smtClean="0">
                <a:latin typeface="メイリオ" panose="020B0604030504040204" pitchFamily="50" charset="-128"/>
                <a:ea typeface="メイリオ" panose="020B0604030504040204" pitchFamily="50" charset="-128"/>
              </a:rPr>
              <a:t>2</a:t>
            </a:r>
            <a:r>
              <a:rPr lang="ja-JP" altLang="en-US" sz="700" dirty="0">
                <a:latin typeface="メイリオ" panose="020B0604030504040204" pitchFamily="50" charset="-128"/>
                <a:ea typeface="メイリオ" panose="020B0604030504040204" pitchFamily="50" charset="-128"/>
              </a:rPr>
              <a:t>京都工芸繊維大学</a:t>
            </a:r>
            <a:endParaRPr kumimoji="1" lang="ja-JP" altLang="en-US" sz="700" dirty="0">
              <a:latin typeface="メイリオ" panose="020B0604030504040204" pitchFamily="50" charset="-128"/>
              <a:ea typeface="メイリオ" panose="020B0604030504040204" pitchFamily="50" charset="-128"/>
            </a:endParaRPr>
          </a:p>
        </p:txBody>
      </p:sp>
      <p:cxnSp>
        <p:nvCxnSpPr>
          <p:cNvPr id="53" name="直線コネクタ 52"/>
          <p:cNvCxnSpPr/>
          <p:nvPr/>
        </p:nvCxnSpPr>
        <p:spPr>
          <a:xfrm>
            <a:off x="83974" y="4210586"/>
            <a:ext cx="66544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80024" y="6932103"/>
            <a:ext cx="66544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5" name="図 64"/>
          <p:cNvPicPr>
            <a:picLocks noChangeAspect="1"/>
          </p:cNvPicPr>
          <p:nvPr/>
        </p:nvPicPr>
        <p:blipFill rotWithShape="1">
          <a:blip r:embed="rId6"/>
          <a:srcRect l="17492" t="6732" r="17561" b="50108"/>
          <a:stretch/>
        </p:blipFill>
        <p:spPr>
          <a:xfrm>
            <a:off x="3787439" y="4678807"/>
            <a:ext cx="2407991" cy="1733555"/>
          </a:xfrm>
          <a:prstGeom prst="rect">
            <a:avLst/>
          </a:prstGeom>
        </p:spPr>
      </p:pic>
      <p:sp>
        <p:nvSpPr>
          <p:cNvPr id="72" name="長方形 103">
            <a:extLst>
              <a:ext uri="{C183D7F6-B498-43B3-948B-1728B52AA6E4}">
                <adec:decorative xmlns:adec="http://schemas.microsoft.com/office/drawing/2017/decorative" xmlns="" val="1"/>
              </a:ext>
            </a:extLst>
          </p:cNvPr>
          <p:cNvSpPr/>
          <p:nvPr/>
        </p:nvSpPr>
        <p:spPr>
          <a:xfrm>
            <a:off x="168449" y="1837333"/>
            <a:ext cx="2236763"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ja-JP" altLang="en-US" sz="1500" dirty="0" smtClean="0">
                <a:latin typeface="メイリオ" panose="020B0604030504040204" pitchFamily="50" charset="-128"/>
                <a:ea typeface="メイリオ" panose="020B0604030504040204" pitchFamily="50" charset="-128"/>
              </a:rPr>
              <a:t>ソフトウェアテスト</a:t>
            </a:r>
            <a:endParaRPr lang="ja-JP" altLang="en-US" sz="1500" dirty="0">
              <a:latin typeface="メイリオ" panose="020B0604030504040204" pitchFamily="50" charset="-128"/>
              <a:ea typeface="メイリオ" panose="020B0604030504040204" pitchFamily="50" charset="-128"/>
            </a:endParaRPr>
          </a:p>
        </p:txBody>
      </p:sp>
      <p:pic>
        <p:nvPicPr>
          <p:cNvPr id="76" name="図 75"/>
          <p:cNvPicPr>
            <a:picLocks noChangeAspect="1"/>
          </p:cNvPicPr>
          <p:nvPr/>
        </p:nvPicPr>
        <p:blipFill>
          <a:blip r:embed="rId7"/>
          <a:stretch>
            <a:fillRect/>
          </a:stretch>
        </p:blipFill>
        <p:spPr>
          <a:xfrm>
            <a:off x="80024" y="4875576"/>
            <a:ext cx="3395109" cy="1716321"/>
          </a:xfrm>
          <a:prstGeom prst="rect">
            <a:avLst/>
          </a:prstGeom>
        </p:spPr>
      </p:pic>
      <p:sp>
        <p:nvSpPr>
          <p:cNvPr id="77" name="長方形 103">
            <a:extLst>
              <a:ext uri="{C183D7F6-B498-43B3-948B-1728B52AA6E4}">
                <adec:decorative xmlns:adec="http://schemas.microsoft.com/office/drawing/2017/decorative" xmlns="" val="1"/>
              </a:ext>
            </a:extLst>
          </p:cNvPr>
          <p:cNvSpPr/>
          <p:nvPr/>
        </p:nvSpPr>
        <p:spPr>
          <a:xfrm>
            <a:off x="168449" y="4257336"/>
            <a:ext cx="2236763"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en-US" altLang="ja-JP" sz="1500" dirty="0" err="1" smtClean="0">
                <a:latin typeface="メイリオ" panose="020B0604030504040204" pitchFamily="50" charset="-128"/>
                <a:ea typeface="メイリオ" panose="020B0604030504040204" pitchFamily="50" charset="-128"/>
              </a:rPr>
              <a:t>SuiteRec</a:t>
            </a:r>
            <a:r>
              <a:rPr lang="ja-JP" altLang="en-US" sz="1500" dirty="0" smtClean="0">
                <a:latin typeface="メイリオ" panose="020B0604030504040204" pitchFamily="50" charset="-128"/>
                <a:ea typeface="メイリオ" panose="020B0604030504040204" pitchFamily="50" charset="-128"/>
              </a:rPr>
              <a:t>の概要</a:t>
            </a:r>
            <a:endParaRPr lang="ja-JP" altLang="en-US" sz="1500" dirty="0">
              <a:latin typeface="メイリオ" panose="020B0604030504040204" pitchFamily="50" charset="-128"/>
              <a:ea typeface="メイリオ" panose="020B0604030504040204" pitchFamily="50" charset="-128"/>
            </a:endParaRPr>
          </a:p>
        </p:txBody>
      </p:sp>
      <p:sp>
        <p:nvSpPr>
          <p:cNvPr id="78" name="長方形 103">
            <a:extLst>
              <a:ext uri="{C183D7F6-B498-43B3-948B-1728B52AA6E4}">
                <adec:decorative xmlns:adec="http://schemas.microsoft.com/office/drawing/2017/decorative" xmlns="" val="1"/>
              </a:ext>
            </a:extLst>
          </p:cNvPr>
          <p:cNvSpPr/>
          <p:nvPr/>
        </p:nvSpPr>
        <p:spPr>
          <a:xfrm>
            <a:off x="3647858" y="4257335"/>
            <a:ext cx="2513791" cy="331820"/>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en-US" altLang="ja-JP" sz="1500" dirty="0" err="1" smtClean="0">
                <a:latin typeface="メイリオ" panose="020B0604030504040204" pitchFamily="50" charset="-128"/>
                <a:ea typeface="メイリオ" panose="020B0604030504040204" pitchFamily="50" charset="-128"/>
              </a:rPr>
              <a:t>SuiteRec</a:t>
            </a:r>
            <a:r>
              <a:rPr lang="ja-JP" altLang="en-US" sz="1500" dirty="0" smtClean="0">
                <a:latin typeface="メイリオ" panose="020B0604030504040204" pitchFamily="50" charset="-128"/>
                <a:ea typeface="メイリオ" panose="020B0604030504040204" pitchFamily="50" charset="-128"/>
              </a:rPr>
              <a:t>のインターフェス</a:t>
            </a:r>
            <a:endParaRPr lang="ja-JP" altLang="en-US" sz="1500" dirty="0">
              <a:latin typeface="メイリオ" panose="020B0604030504040204" pitchFamily="50" charset="-128"/>
              <a:ea typeface="メイリオ" panose="020B0604030504040204" pitchFamily="50" charset="-128"/>
            </a:endParaRPr>
          </a:p>
        </p:txBody>
      </p:sp>
      <p:pic>
        <p:nvPicPr>
          <p:cNvPr id="81" name="図 80"/>
          <p:cNvPicPr>
            <a:picLocks noChangeAspect="1"/>
          </p:cNvPicPr>
          <p:nvPr/>
        </p:nvPicPr>
        <p:blipFill rotWithShape="1">
          <a:blip r:embed="rId8"/>
          <a:srcRect t="2897" b="65603"/>
          <a:stretch/>
        </p:blipFill>
        <p:spPr>
          <a:xfrm>
            <a:off x="3655635" y="6473773"/>
            <a:ext cx="1068861" cy="377695"/>
          </a:xfrm>
          <a:prstGeom prst="rect">
            <a:avLst/>
          </a:prstGeom>
        </p:spPr>
      </p:pic>
      <p:pic>
        <p:nvPicPr>
          <p:cNvPr id="82" name="図 81"/>
          <p:cNvPicPr>
            <a:picLocks noChangeAspect="1"/>
          </p:cNvPicPr>
          <p:nvPr/>
        </p:nvPicPr>
        <p:blipFill rotWithShape="1">
          <a:blip r:embed="rId8"/>
          <a:srcRect t="80140" b="7715"/>
          <a:stretch/>
        </p:blipFill>
        <p:spPr>
          <a:xfrm>
            <a:off x="5554731" y="6470716"/>
            <a:ext cx="1040550" cy="141761"/>
          </a:xfrm>
          <a:prstGeom prst="rect">
            <a:avLst/>
          </a:prstGeom>
        </p:spPr>
      </p:pic>
      <p:pic>
        <p:nvPicPr>
          <p:cNvPr id="83" name="図 82"/>
          <p:cNvPicPr>
            <a:picLocks noChangeAspect="1"/>
          </p:cNvPicPr>
          <p:nvPr/>
        </p:nvPicPr>
        <p:blipFill rotWithShape="1">
          <a:blip r:embed="rId8"/>
          <a:srcRect t="41558" b="26562"/>
          <a:stretch/>
        </p:blipFill>
        <p:spPr>
          <a:xfrm>
            <a:off x="4565211" y="6473773"/>
            <a:ext cx="1071524" cy="379506"/>
          </a:xfrm>
          <a:prstGeom prst="rect">
            <a:avLst/>
          </a:prstGeom>
        </p:spPr>
      </p:pic>
      <p:sp>
        <p:nvSpPr>
          <p:cNvPr id="33" name="長方形 103">
            <a:extLst>
              <a:ext uri="{C183D7F6-B498-43B3-948B-1728B52AA6E4}">
                <adec:decorative xmlns:adec="http://schemas.microsoft.com/office/drawing/2017/decorative" xmlns="" val="1"/>
              </a:ext>
            </a:extLst>
          </p:cNvPr>
          <p:cNvSpPr/>
          <p:nvPr/>
        </p:nvSpPr>
        <p:spPr>
          <a:xfrm>
            <a:off x="168448" y="7065213"/>
            <a:ext cx="2052000"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endParaRPr lang="ja-JP" altLang="en-US" sz="1500" dirty="0">
              <a:latin typeface="メイリオ" panose="020B0604030504040204" pitchFamily="50" charset="-128"/>
              <a:ea typeface="メイリオ" panose="020B0604030504040204" pitchFamily="50" charset="-128"/>
            </a:endParaRPr>
          </a:p>
        </p:txBody>
      </p:sp>
      <p:sp>
        <p:nvSpPr>
          <p:cNvPr id="38" name="長方形 103">
            <a:extLst>
              <a:ext uri="{C183D7F6-B498-43B3-948B-1728B52AA6E4}">
                <adec:decorative xmlns:adec="http://schemas.microsoft.com/office/drawing/2017/decorative" xmlns="" val="1"/>
              </a:ext>
            </a:extLst>
          </p:cNvPr>
          <p:cNvSpPr/>
          <p:nvPr/>
        </p:nvSpPr>
        <p:spPr>
          <a:xfrm>
            <a:off x="2392004" y="7065213"/>
            <a:ext cx="2052000"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endParaRPr lang="ja-JP" altLang="en-US" sz="1500" dirty="0">
              <a:latin typeface="メイリオ" panose="020B0604030504040204" pitchFamily="50" charset="-128"/>
              <a:ea typeface="メイリオ" panose="020B0604030504040204" pitchFamily="50" charset="-128"/>
            </a:endParaRPr>
          </a:p>
        </p:txBody>
      </p:sp>
      <p:sp>
        <p:nvSpPr>
          <p:cNvPr id="39" name="長方形 103">
            <a:extLst>
              <a:ext uri="{C183D7F6-B498-43B3-948B-1728B52AA6E4}">
                <adec:decorative xmlns:adec="http://schemas.microsoft.com/office/drawing/2017/decorative" xmlns="" val="1"/>
              </a:ext>
            </a:extLst>
          </p:cNvPr>
          <p:cNvSpPr/>
          <p:nvPr/>
        </p:nvSpPr>
        <p:spPr>
          <a:xfrm>
            <a:off x="4609961" y="7065212"/>
            <a:ext cx="2052000"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endParaRPr lang="ja-JP" altLang="en-US" sz="1500" dirty="0">
              <a:latin typeface="メイリオ" panose="020B0604030504040204" pitchFamily="50" charset="-128"/>
              <a:ea typeface="メイリオ" panose="020B0604030504040204" pitchFamily="50" charset="-128"/>
            </a:endParaRPr>
          </a:p>
        </p:txBody>
      </p:sp>
      <p:sp>
        <p:nvSpPr>
          <p:cNvPr id="40" name="タイトル 2"/>
          <p:cNvSpPr txBox="1">
            <a:spLocks/>
          </p:cNvSpPr>
          <p:nvPr/>
        </p:nvSpPr>
        <p:spPr>
          <a:xfrm>
            <a:off x="106530" y="7065212"/>
            <a:ext cx="2279477" cy="35399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r>
              <a:rPr lang="en-US" altLang="ja-JP" sz="800" b="1" i="1" dirty="0" smtClean="0">
                <a:solidFill>
                  <a:schemeClr val="bg1"/>
                </a:solidFill>
                <a:latin typeface="メイリオ" panose="020B0604030504040204" pitchFamily="50" charset="-128"/>
                <a:ea typeface="メイリオ" panose="020B0604030504040204" pitchFamily="50" charset="-128"/>
              </a:rPr>
              <a:t>RQ1.</a:t>
            </a:r>
            <a:r>
              <a:rPr lang="en-US" altLang="ja-JP" sz="800" b="1" dirty="0" smtClean="0">
                <a:solidFill>
                  <a:schemeClr val="bg1"/>
                </a:solidFill>
                <a:latin typeface="メイリオ" panose="020B0604030504040204" pitchFamily="50" charset="-128"/>
                <a:ea typeface="メイリオ" panose="020B0604030504040204" pitchFamily="50" charset="-128"/>
              </a:rPr>
              <a:t> </a:t>
            </a:r>
            <a:r>
              <a:rPr lang="en-US" altLang="ja-JP" sz="800" dirty="0" err="1" smtClean="0">
                <a:solidFill>
                  <a:schemeClr val="bg1"/>
                </a:solidFill>
                <a:latin typeface="メイリオ" panose="020B0604030504040204" pitchFamily="50" charset="-128"/>
                <a:ea typeface="メイリオ" panose="020B0604030504040204" pitchFamily="50" charset="-128"/>
              </a:rPr>
              <a:t>SuiteRec</a:t>
            </a:r>
            <a:r>
              <a:rPr lang="ja-JP" altLang="en-US" sz="800" dirty="0" smtClean="0">
                <a:solidFill>
                  <a:schemeClr val="bg1"/>
                </a:solidFill>
                <a:latin typeface="メイリオ" panose="020B0604030504040204" pitchFamily="50" charset="-128"/>
                <a:ea typeface="メイリオ" panose="020B0604030504040204" pitchFamily="50" charset="-128"/>
              </a:rPr>
              <a:t>は、高いカバレッジを持つ</a:t>
            </a:r>
            <a:br>
              <a:rPr lang="ja-JP" altLang="en-US" sz="800" dirty="0" smtClean="0">
                <a:solidFill>
                  <a:schemeClr val="bg1"/>
                </a:solidFill>
                <a:latin typeface="メイリオ" panose="020B0604030504040204" pitchFamily="50" charset="-128"/>
                <a:ea typeface="メイリオ" panose="020B0604030504040204" pitchFamily="50" charset="-128"/>
              </a:rPr>
            </a:br>
            <a:r>
              <a:rPr lang="ja-JP" altLang="en-US" sz="800" dirty="0" smtClean="0">
                <a:solidFill>
                  <a:schemeClr val="bg1"/>
                </a:solidFill>
                <a:latin typeface="メイリオ" panose="020B0604030504040204" pitchFamily="50" charset="-128"/>
                <a:ea typeface="メイリオ" panose="020B0604030504040204" pitchFamily="50" charset="-128"/>
              </a:rPr>
              <a:t>        テストコードの作成を支援できるか？</a:t>
            </a:r>
            <a:endParaRPr lang="ja-JP" altLang="en-US" sz="800" dirty="0">
              <a:solidFill>
                <a:schemeClr val="bg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2349141" y="7078863"/>
            <a:ext cx="2422884" cy="338554"/>
          </a:xfrm>
          <a:prstGeom prst="rect">
            <a:avLst/>
          </a:prstGeom>
        </p:spPr>
        <p:txBody>
          <a:bodyPr wrap="square">
            <a:spAutoFit/>
          </a:bodyPr>
          <a:lstStyle/>
          <a:p>
            <a:r>
              <a:rPr lang="en-US" altLang="ja-JP" sz="800" b="1" i="1" dirty="0">
                <a:solidFill>
                  <a:schemeClr val="bg1"/>
                </a:solidFill>
                <a:latin typeface="メイリオ" panose="020B0604030504040204" pitchFamily="50" charset="-128"/>
                <a:ea typeface="メイリオ" panose="020B0604030504040204" pitchFamily="50" charset="-128"/>
              </a:rPr>
              <a:t>RQ2. </a:t>
            </a:r>
            <a:r>
              <a:rPr lang="en-US" altLang="ja-JP" sz="800" dirty="0" err="1">
                <a:solidFill>
                  <a:schemeClr val="bg1"/>
                </a:solidFill>
                <a:latin typeface="メイリオ" panose="020B0604030504040204" pitchFamily="50" charset="-128"/>
                <a:ea typeface="メイリオ" panose="020B0604030504040204" pitchFamily="50" charset="-128"/>
              </a:rPr>
              <a:t>SuiteRec</a:t>
            </a:r>
            <a:r>
              <a:rPr lang="ja-JP" altLang="en-US" sz="800" dirty="0">
                <a:solidFill>
                  <a:schemeClr val="bg1"/>
                </a:solidFill>
                <a:latin typeface="メイリオ" panose="020B0604030504040204" pitchFamily="50" charset="-128"/>
                <a:ea typeface="メイリオ" panose="020B0604030504040204" pitchFamily="50" charset="-128"/>
              </a:rPr>
              <a:t>は、テストコードの</a:t>
            </a:r>
            <a:r>
              <a:rPr lang="ja-JP" altLang="en-US" sz="800" dirty="0" smtClean="0">
                <a:solidFill>
                  <a:schemeClr val="bg1"/>
                </a:solidFill>
                <a:latin typeface="メイリオ" panose="020B0604030504040204" pitchFamily="50" charset="-128"/>
                <a:ea typeface="メイリオ" panose="020B0604030504040204" pitchFamily="50" charset="-128"/>
              </a:rPr>
              <a:t>作成</a:t>
            </a:r>
            <a:r>
              <a:rPr lang="en-US" altLang="ja-JP" sz="800" dirty="0" smtClean="0">
                <a:solidFill>
                  <a:schemeClr val="bg1"/>
                </a:solidFill>
                <a:latin typeface="メイリオ" panose="020B0604030504040204" pitchFamily="50" charset="-128"/>
                <a:ea typeface="メイリオ" panose="020B0604030504040204" pitchFamily="50" charset="-128"/>
              </a:rPr>
              <a:t/>
            </a:r>
            <a:br>
              <a:rPr lang="en-US" altLang="ja-JP" sz="800" dirty="0" smtClean="0">
                <a:solidFill>
                  <a:schemeClr val="bg1"/>
                </a:solidFill>
                <a:latin typeface="メイリオ" panose="020B0604030504040204" pitchFamily="50" charset="-128"/>
                <a:ea typeface="メイリオ" panose="020B0604030504040204" pitchFamily="50" charset="-128"/>
              </a:rPr>
            </a:br>
            <a:r>
              <a:rPr lang="en-US" altLang="ja-JP" sz="800" dirty="0" smtClean="0">
                <a:solidFill>
                  <a:schemeClr val="bg1"/>
                </a:solidFill>
                <a:latin typeface="メイリオ" panose="020B0604030504040204" pitchFamily="50" charset="-128"/>
                <a:ea typeface="メイリオ" panose="020B0604030504040204" pitchFamily="50" charset="-128"/>
              </a:rPr>
              <a:t>        </a:t>
            </a:r>
            <a:r>
              <a:rPr lang="ja-JP" altLang="en-US" sz="800" dirty="0" smtClean="0">
                <a:solidFill>
                  <a:schemeClr val="bg1"/>
                </a:solidFill>
                <a:latin typeface="メイリオ" panose="020B0604030504040204" pitchFamily="50" charset="-128"/>
                <a:ea typeface="メイリオ" panose="020B0604030504040204" pitchFamily="50" charset="-128"/>
              </a:rPr>
              <a:t>時間を削減</a:t>
            </a:r>
            <a:r>
              <a:rPr lang="ja-JP" altLang="en-US" sz="800" dirty="0">
                <a:solidFill>
                  <a:schemeClr val="bg1"/>
                </a:solidFill>
                <a:latin typeface="メイリオ" panose="020B0604030504040204" pitchFamily="50" charset="-128"/>
                <a:ea typeface="メイリオ" panose="020B0604030504040204" pitchFamily="50" charset="-128"/>
              </a:rPr>
              <a:t>できるか？</a:t>
            </a:r>
          </a:p>
        </p:txBody>
      </p:sp>
      <p:sp>
        <p:nvSpPr>
          <p:cNvPr id="42" name="タイトル 2"/>
          <p:cNvSpPr txBox="1">
            <a:spLocks/>
          </p:cNvSpPr>
          <p:nvPr/>
        </p:nvSpPr>
        <p:spPr>
          <a:xfrm>
            <a:off x="4596818" y="6986279"/>
            <a:ext cx="2261181" cy="50070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r>
              <a:rPr lang="en-US" altLang="ja-JP" sz="700" b="1" i="1" dirty="0" smtClean="0">
                <a:solidFill>
                  <a:schemeClr val="bg1"/>
                </a:solidFill>
                <a:latin typeface="メイリオ" panose="020B0604030504040204" pitchFamily="50" charset="-128"/>
                <a:ea typeface="メイリオ" panose="020B0604030504040204" pitchFamily="50" charset="-128"/>
              </a:rPr>
              <a:t>RQ3.</a:t>
            </a:r>
            <a:r>
              <a:rPr lang="en-US" altLang="ja-JP" sz="700" b="1" dirty="0" smtClean="0">
                <a:solidFill>
                  <a:schemeClr val="bg1"/>
                </a:solidFill>
                <a:latin typeface="メイリオ" panose="020B0604030504040204" pitchFamily="50" charset="-128"/>
                <a:ea typeface="メイリオ" panose="020B0604030504040204" pitchFamily="50" charset="-128"/>
              </a:rPr>
              <a:t> </a:t>
            </a:r>
            <a:r>
              <a:rPr lang="en-US" altLang="ja-JP" sz="700" dirty="0" err="1" smtClean="0">
                <a:solidFill>
                  <a:schemeClr val="bg1"/>
                </a:solidFill>
                <a:latin typeface="メイリオ" panose="020B0604030504040204" pitchFamily="50" charset="-128"/>
                <a:ea typeface="メイリオ" panose="020B0604030504040204" pitchFamily="50" charset="-128"/>
              </a:rPr>
              <a:t>SuiteRec</a:t>
            </a:r>
            <a:r>
              <a:rPr lang="ja-JP" altLang="en-US" sz="700" dirty="0" smtClean="0">
                <a:solidFill>
                  <a:schemeClr val="bg1"/>
                </a:solidFill>
                <a:latin typeface="メイリオ" panose="020B0604030504040204" pitchFamily="50" charset="-128"/>
                <a:ea typeface="メイリオ" panose="020B0604030504040204" pitchFamily="50" charset="-128"/>
              </a:rPr>
              <a:t>は、テストスメルの数が少ない</a:t>
            </a:r>
            <a:r>
              <a:rPr lang="en-US" altLang="ja-JP" sz="700" dirty="0" smtClean="0">
                <a:solidFill>
                  <a:schemeClr val="bg1"/>
                </a:solidFill>
                <a:latin typeface="メイリオ" panose="020B0604030504040204" pitchFamily="50" charset="-128"/>
                <a:ea typeface="メイリオ" panose="020B0604030504040204" pitchFamily="50" charset="-128"/>
              </a:rPr>
              <a:t/>
            </a:r>
            <a:br>
              <a:rPr lang="en-US" altLang="ja-JP" sz="700" dirty="0" smtClean="0">
                <a:solidFill>
                  <a:schemeClr val="bg1"/>
                </a:solidFill>
                <a:latin typeface="メイリオ" panose="020B0604030504040204" pitchFamily="50" charset="-128"/>
                <a:ea typeface="メイリオ" panose="020B0604030504040204" pitchFamily="50" charset="-128"/>
              </a:rPr>
            </a:br>
            <a:r>
              <a:rPr lang="en-US" altLang="ja-JP" sz="700" dirty="0" smtClean="0">
                <a:solidFill>
                  <a:schemeClr val="bg1"/>
                </a:solidFill>
                <a:latin typeface="メイリオ" panose="020B0604030504040204" pitchFamily="50" charset="-128"/>
                <a:ea typeface="メイリオ" panose="020B0604030504040204" pitchFamily="50" charset="-128"/>
              </a:rPr>
              <a:t>        </a:t>
            </a:r>
            <a:r>
              <a:rPr lang="ja-JP" altLang="en-US" sz="700" dirty="0" smtClean="0">
                <a:solidFill>
                  <a:schemeClr val="bg1"/>
                </a:solidFill>
                <a:latin typeface="メイリオ" panose="020B0604030504040204" pitchFamily="50" charset="-128"/>
                <a:ea typeface="メイリオ" panose="020B0604030504040204" pitchFamily="50" charset="-128"/>
              </a:rPr>
              <a:t>テストコードの作成を支援できるか？</a:t>
            </a:r>
            <a:endParaRPr lang="ja-JP" altLang="en-US" sz="700" dirty="0">
              <a:solidFill>
                <a:schemeClr val="bg1"/>
              </a:solidFill>
              <a:latin typeface="メイリオ" panose="020B0604030504040204" pitchFamily="50" charset="-128"/>
              <a:ea typeface="メイリオ" panose="020B0604030504040204" pitchFamily="50" charset="-128"/>
            </a:endParaRPr>
          </a:p>
        </p:txBody>
      </p:sp>
      <p:pic>
        <p:nvPicPr>
          <p:cNvPr id="13" name="図 12"/>
          <p:cNvPicPr>
            <a:picLocks noChangeAspect="1"/>
          </p:cNvPicPr>
          <p:nvPr/>
        </p:nvPicPr>
        <p:blipFill>
          <a:blip r:embed="rId9"/>
          <a:stretch>
            <a:fillRect/>
          </a:stretch>
        </p:blipFill>
        <p:spPr>
          <a:xfrm>
            <a:off x="168448" y="7522279"/>
            <a:ext cx="2154864" cy="1372630"/>
          </a:xfrm>
          <a:prstGeom prst="rect">
            <a:avLst/>
          </a:prstGeom>
        </p:spPr>
      </p:pic>
      <p:pic>
        <p:nvPicPr>
          <p:cNvPr id="14" name="図 13"/>
          <p:cNvPicPr>
            <a:picLocks noChangeAspect="1"/>
          </p:cNvPicPr>
          <p:nvPr/>
        </p:nvPicPr>
        <p:blipFill>
          <a:blip r:embed="rId10"/>
          <a:stretch>
            <a:fillRect/>
          </a:stretch>
        </p:blipFill>
        <p:spPr>
          <a:xfrm>
            <a:off x="2381464" y="7522279"/>
            <a:ext cx="2170051" cy="1291836"/>
          </a:xfrm>
          <a:prstGeom prst="rect">
            <a:avLst/>
          </a:prstGeom>
        </p:spPr>
      </p:pic>
      <p:pic>
        <p:nvPicPr>
          <p:cNvPr id="16" name="図 15"/>
          <p:cNvPicPr>
            <a:picLocks noChangeAspect="1"/>
          </p:cNvPicPr>
          <p:nvPr/>
        </p:nvPicPr>
        <p:blipFill>
          <a:blip r:embed="rId11"/>
          <a:stretch>
            <a:fillRect/>
          </a:stretch>
        </p:blipFill>
        <p:spPr>
          <a:xfrm>
            <a:off x="4587586" y="7550916"/>
            <a:ext cx="2096749" cy="1214689"/>
          </a:xfrm>
          <a:prstGeom prst="rect">
            <a:avLst/>
          </a:prstGeom>
        </p:spPr>
      </p:pic>
    </p:spTree>
    <p:extLst>
      <p:ext uri="{BB962C8B-B14F-4D97-AF65-F5344CB8AC3E}">
        <p14:creationId xmlns:p14="http://schemas.microsoft.com/office/powerpoint/2010/main" val="670474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6858000" cy="1420837"/>
          </a:xfrm>
          <a:prstGeom prst="rect">
            <a:avLst/>
          </a:prstGeom>
          <a:gradFill>
            <a:gsLst>
              <a:gs pos="0">
                <a:schemeClr val="accent3">
                  <a:lumMod val="60000"/>
                  <a:lumOff val="40000"/>
                </a:schemeClr>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rot="10800000">
            <a:off x="-1" y="8755286"/>
            <a:ext cx="6858000" cy="1150714"/>
          </a:xfrm>
          <a:prstGeom prst="rect">
            <a:avLst/>
          </a:prstGeom>
          <a:gradFill>
            <a:gsLst>
              <a:gs pos="0">
                <a:schemeClr val="accent3">
                  <a:lumMod val="60000"/>
                  <a:lumOff val="40000"/>
                </a:schemeClr>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4" y="155852"/>
            <a:ext cx="878543" cy="839009"/>
          </a:xfr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451" y="9260152"/>
            <a:ext cx="1538998" cy="419215"/>
          </a:xfrm>
          <a:prstGeom prst="rect">
            <a:avLst/>
          </a:prstGeom>
        </p:spPr>
      </p:pic>
      <p:sp>
        <p:nvSpPr>
          <p:cNvPr id="2" name="タイトル 1"/>
          <p:cNvSpPr>
            <a:spLocks noGrp="1"/>
          </p:cNvSpPr>
          <p:nvPr>
            <p:ph type="title"/>
          </p:nvPr>
        </p:nvSpPr>
        <p:spPr>
          <a:xfrm>
            <a:off x="1026950" y="150800"/>
            <a:ext cx="5648986" cy="844061"/>
          </a:xfrm>
        </p:spPr>
        <p:txBody>
          <a:bodyPr>
            <a:normAutofit/>
          </a:bodyPr>
          <a:lstStyle/>
          <a:p>
            <a:r>
              <a:rPr lang="ja-JP" altLang="en-US" sz="2000" b="1" dirty="0" smtClean="0">
                <a:latin typeface="メイリオ" panose="020B0604030504040204" pitchFamily="50" charset="-128"/>
                <a:ea typeface="メイリオ" panose="020B0604030504040204" pitchFamily="50" charset="-128"/>
              </a:rPr>
              <a:t>ソース</a:t>
            </a:r>
            <a:r>
              <a:rPr lang="ja-JP" altLang="en-US" sz="2000" b="1" dirty="0">
                <a:latin typeface="メイリオ" panose="020B0604030504040204" pitchFamily="50" charset="-128"/>
                <a:ea typeface="メイリオ" panose="020B0604030504040204" pitchFamily="50" charset="-128"/>
              </a:rPr>
              <a:t>コード</a:t>
            </a:r>
            <a:r>
              <a:rPr lang="ja-JP" altLang="en-US" sz="2000" b="1" dirty="0" smtClean="0">
                <a:latin typeface="メイリオ" panose="020B0604030504040204" pitchFamily="50" charset="-128"/>
                <a:ea typeface="メイリオ" panose="020B0604030504040204" pitchFamily="50" charset="-128"/>
              </a:rPr>
              <a:t>の類似性に基づいたテストコード自動推薦ツール</a:t>
            </a:r>
            <a:r>
              <a:rPr lang="en-US" altLang="ja-JP" sz="2000" b="1" dirty="0" err="1" smtClean="0">
                <a:latin typeface="メイリオ" panose="020B0604030504040204" pitchFamily="50" charset="-128"/>
                <a:ea typeface="メイリオ" panose="020B0604030504040204" pitchFamily="50" charset="-128"/>
              </a:rPr>
              <a:t>SuiteRec</a:t>
            </a:r>
            <a:endParaRPr kumimoji="1" lang="ja-JP" altLang="en-US" sz="2000" b="1"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4470614" y="752964"/>
            <a:ext cx="2332243" cy="276999"/>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rPr>
              <a:t>倉地亮介</a:t>
            </a:r>
            <a:r>
              <a:rPr lang="en-US" altLang="ja-JP" sz="1200" baseline="30000" dirty="0" smtClean="0">
                <a:latin typeface="メイリオ" panose="020B0604030504040204" pitchFamily="50" charset="-128"/>
                <a:ea typeface="メイリオ" panose="020B0604030504040204" pitchFamily="50" charset="-128"/>
              </a:rPr>
              <a:t>1</a:t>
            </a:r>
            <a:r>
              <a:rPr lang="ja-JP" altLang="en-US" sz="1200" dirty="0" err="1"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崔 </a:t>
            </a:r>
            <a:r>
              <a:rPr lang="ja-JP" altLang="en-US" sz="1200" dirty="0">
                <a:latin typeface="メイリオ" panose="020B0604030504040204" pitchFamily="50" charset="-128"/>
                <a:ea typeface="メイリオ" panose="020B0604030504040204" pitchFamily="50" charset="-128"/>
              </a:rPr>
              <a:t>恩</a:t>
            </a:r>
            <a:r>
              <a:rPr lang="ja-JP" altLang="en-US" sz="1200" dirty="0" smtClean="0">
                <a:latin typeface="メイリオ" panose="020B0604030504040204" pitchFamily="50" charset="-128"/>
                <a:ea typeface="メイリオ" panose="020B0604030504040204" pitchFamily="50" charset="-128"/>
              </a:rPr>
              <a:t>瀞</a:t>
            </a:r>
            <a:r>
              <a:rPr lang="en-US" altLang="ja-JP" sz="1200" baseline="30000" dirty="0" smtClean="0">
                <a:latin typeface="メイリオ" panose="020B0604030504040204" pitchFamily="50" charset="-128"/>
                <a:ea typeface="メイリオ" panose="020B0604030504040204" pitchFamily="50" charset="-128"/>
              </a:rPr>
              <a:t>2</a:t>
            </a:r>
            <a:r>
              <a:rPr lang="ja-JP" altLang="en-US" sz="1200" dirty="0" err="1"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飯田 元</a:t>
            </a:r>
            <a:r>
              <a:rPr lang="en-US" altLang="ja-JP" sz="1200" baseline="30000" dirty="0" smtClean="0">
                <a:latin typeface="メイリオ" panose="020B0604030504040204" pitchFamily="50" charset="-128"/>
                <a:ea typeface="メイリオ" panose="020B0604030504040204" pitchFamily="50" charset="-128"/>
              </a:rPr>
              <a:t>1</a:t>
            </a:r>
            <a:endParaRPr lang="en-US" altLang="ja-JP" sz="1200" dirty="0">
              <a:latin typeface="メイリオ" panose="020B0604030504040204" pitchFamily="50" charset="-128"/>
              <a:ea typeface="メイリオ" panose="020B0604030504040204" pitchFamily="50" charset="-128"/>
            </a:endParaRPr>
          </a:p>
        </p:txBody>
      </p:sp>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6482" y="9075782"/>
            <a:ext cx="687993" cy="650153"/>
          </a:xfrm>
          <a:prstGeom prst="rect">
            <a:avLst/>
          </a:prstGeom>
        </p:spPr>
      </p:pic>
      <p:pic>
        <p:nvPicPr>
          <p:cNvPr id="18" name="図 17"/>
          <p:cNvPicPr>
            <a:picLocks noChangeAspect="1"/>
          </p:cNvPicPr>
          <p:nvPr/>
        </p:nvPicPr>
        <p:blipFill>
          <a:blip r:embed="rId5"/>
          <a:stretch>
            <a:fillRect/>
          </a:stretch>
        </p:blipFill>
        <p:spPr>
          <a:xfrm>
            <a:off x="1984452" y="9150911"/>
            <a:ext cx="4102778" cy="637698"/>
          </a:xfrm>
          <a:prstGeom prst="rect">
            <a:avLst/>
          </a:prstGeom>
        </p:spPr>
      </p:pic>
      <p:sp>
        <p:nvSpPr>
          <p:cNvPr id="19" name="テキスト ボックス 18"/>
          <p:cNvSpPr txBox="1"/>
          <p:nvPr/>
        </p:nvSpPr>
        <p:spPr>
          <a:xfrm>
            <a:off x="4444003" y="964092"/>
            <a:ext cx="2314302" cy="200055"/>
          </a:xfrm>
          <a:prstGeom prst="rect">
            <a:avLst/>
          </a:prstGeom>
          <a:noFill/>
        </p:spPr>
        <p:txBody>
          <a:bodyPr wrap="square" rtlCol="0">
            <a:spAutoFit/>
          </a:bodyPr>
          <a:lstStyle/>
          <a:p>
            <a:r>
              <a:rPr lang="en-US" altLang="ja-JP" sz="700" dirty="0" smtClean="0">
                <a:latin typeface="メイリオ" panose="020B0604030504040204" pitchFamily="50" charset="-128"/>
                <a:ea typeface="メイリオ" panose="020B0604030504040204" pitchFamily="50" charset="-128"/>
              </a:rPr>
              <a:t>1</a:t>
            </a:r>
            <a:r>
              <a:rPr lang="ja-JP" altLang="en-US" sz="700" dirty="0" smtClean="0">
                <a:latin typeface="メイリオ" panose="020B0604030504040204" pitchFamily="50" charset="-128"/>
                <a:ea typeface="メイリオ" panose="020B0604030504040204" pitchFamily="50" charset="-128"/>
              </a:rPr>
              <a:t>奈良</a:t>
            </a:r>
            <a:r>
              <a:rPr lang="ja-JP" altLang="en-US" sz="700" dirty="0">
                <a:latin typeface="メイリオ" panose="020B0604030504040204" pitchFamily="50" charset="-128"/>
                <a:ea typeface="メイリオ" panose="020B0604030504040204" pitchFamily="50" charset="-128"/>
              </a:rPr>
              <a:t>先端科学技術大学院</a:t>
            </a:r>
            <a:r>
              <a:rPr lang="ja-JP" altLang="en-US" sz="700" dirty="0" smtClean="0">
                <a:latin typeface="メイリオ" panose="020B0604030504040204" pitchFamily="50" charset="-128"/>
                <a:ea typeface="メイリオ" panose="020B0604030504040204" pitchFamily="50" charset="-128"/>
              </a:rPr>
              <a:t>大学  </a:t>
            </a:r>
            <a:r>
              <a:rPr lang="en-US" altLang="ja-JP" sz="700" dirty="0" smtClean="0">
                <a:latin typeface="メイリオ" panose="020B0604030504040204" pitchFamily="50" charset="-128"/>
                <a:ea typeface="メイリオ" panose="020B0604030504040204" pitchFamily="50" charset="-128"/>
              </a:rPr>
              <a:t>2</a:t>
            </a:r>
            <a:r>
              <a:rPr lang="ja-JP" altLang="en-US" sz="700" dirty="0">
                <a:latin typeface="メイリオ" panose="020B0604030504040204" pitchFamily="50" charset="-128"/>
                <a:ea typeface="メイリオ" panose="020B0604030504040204" pitchFamily="50" charset="-128"/>
              </a:rPr>
              <a:t>京都工芸繊維大学</a:t>
            </a:r>
            <a:endParaRPr kumimoji="1" lang="ja-JP" altLang="en-US" sz="700" dirty="0">
              <a:latin typeface="メイリオ" panose="020B0604030504040204" pitchFamily="50" charset="-128"/>
              <a:ea typeface="メイリオ" panose="020B0604030504040204" pitchFamily="50" charset="-128"/>
            </a:endParaRPr>
          </a:p>
        </p:txBody>
      </p:sp>
      <p:cxnSp>
        <p:nvCxnSpPr>
          <p:cNvPr id="53" name="直線コネクタ 52"/>
          <p:cNvCxnSpPr/>
          <p:nvPr/>
        </p:nvCxnSpPr>
        <p:spPr>
          <a:xfrm>
            <a:off x="83974" y="4210586"/>
            <a:ext cx="66544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80024" y="6932103"/>
            <a:ext cx="66544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5" name="図 64"/>
          <p:cNvPicPr>
            <a:picLocks noChangeAspect="1"/>
          </p:cNvPicPr>
          <p:nvPr/>
        </p:nvPicPr>
        <p:blipFill rotWithShape="1">
          <a:blip r:embed="rId6"/>
          <a:srcRect l="17492" t="6732" r="17561" b="50108"/>
          <a:stretch/>
        </p:blipFill>
        <p:spPr>
          <a:xfrm>
            <a:off x="3787439" y="4678807"/>
            <a:ext cx="2407991" cy="1733555"/>
          </a:xfrm>
          <a:prstGeom prst="rect">
            <a:avLst/>
          </a:prstGeom>
        </p:spPr>
      </p:pic>
      <p:sp>
        <p:nvSpPr>
          <p:cNvPr id="72" name="長方形 103">
            <a:extLst>
              <a:ext uri="{C183D7F6-B498-43B3-948B-1728B52AA6E4}">
                <adec:decorative xmlns:adec="http://schemas.microsoft.com/office/drawing/2017/decorative" xmlns="" val="1"/>
              </a:ext>
            </a:extLst>
          </p:cNvPr>
          <p:cNvSpPr/>
          <p:nvPr/>
        </p:nvSpPr>
        <p:spPr>
          <a:xfrm>
            <a:off x="168449" y="1837333"/>
            <a:ext cx="2236763"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ja-JP" altLang="en-US" sz="1500" dirty="0" smtClean="0">
                <a:latin typeface="メイリオ" panose="020B0604030504040204" pitchFamily="50" charset="-128"/>
                <a:ea typeface="メイリオ" panose="020B0604030504040204" pitchFamily="50" charset="-128"/>
              </a:rPr>
              <a:t>ソフトウェアテスト</a:t>
            </a:r>
            <a:endParaRPr lang="ja-JP" altLang="en-US" sz="1500" dirty="0">
              <a:latin typeface="メイリオ" panose="020B0604030504040204" pitchFamily="50" charset="-128"/>
              <a:ea typeface="メイリオ" panose="020B0604030504040204" pitchFamily="50" charset="-128"/>
            </a:endParaRPr>
          </a:p>
        </p:txBody>
      </p:sp>
      <p:pic>
        <p:nvPicPr>
          <p:cNvPr id="76" name="図 75"/>
          <p:cNvPicPr>
            <a:picLocks noChangeAspect="1"/>
          </p:cNvPicPr>
          <p:nvPr/>
        </p:nvPicPr>
        <p:blipFill>
          <a:blip r:embed="rId7"/>
          <a:stretch>
            <a:fillRect/>
          </a:stretch>
        </p:blipFill>
        <p:spPr>
          <a:xfrm>
            <a:off x="3026941" y="2270257"/>
            <a:ext cx="3395109" cy="1716321"/>
          </a:xfrm>
          <a:prstGeom prst="rect">
            <a:avLst/>
          </a:prstGeom>
        </p:spPr>
      </p:pic>
      <p:sp>
        <p:nvSpPr>
          <p:cNvPr id="77" name="長方形 103">
            <a:extLst>
              <a:ext uri="{C183D7F6-B498-43B3-948B-1728B52AA6E4}">
                <adec:decorative xmlns:adec="http://schemas.microsoft.com/office/drawing/2017/decorative" xmlns="" val="1"/>
              </a:ext>
            </a:extLst>
          </p:cNvPr>
          <p:cNvSpPr/>
          <p:nvPr/>
        </p:nvSpPr>
        <p:spPr>
          <a:xfrm>
            <a:off x="168449" y="4257336"/>
            <a:ext cx="2236763"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en-US" altLang="ja-JP" sz="1500" dirty="0" err="1" smtClean="0">
                <a:latin typeface="メイリオ" panose="020B0604030504040204" pitchFamily="50" charset="-128"/>
                <a:ea typeface="メイリオ" panose="020B0604030504040204" pitchFamily="50" charset="-128"/>
              </a:rPr>
              <a:t>SuiteRec</a:t>
            </a:r>
            <a:r>
              <a:rPr lang="ja-JP" altLang="en-US" sz="1500" dirty="0" smtClean="0">
                <a:latin typeface="メイリオ" panose="020B0604030504040204" pitchFamily="50" charset="-128"/>
                <a:ea typeface="メイリオ" panose="020B0604030504040204" pitchFamily="50" charset="-128"/>
              </a:rPr>
              <a:t>の概要</a:t>
            </a:r>
            <a:endParaRPr lang="ja-JP" altLang="en-US" sz="1500" dirty="0">
              <a:latin typeface="メイリオ" panose="020B0604030504040204" pitchFamily="50" charset="-128"/>
              <a:ea typeface="メイリオ" panose="020B0604030504040204" pitchFamily="50" charset="-128"/>
            </a:endParaRPr>
          </a:p>
        </p:txBody>
      </p:sp>
      <p:sp>
        <p:nvSpPr>
          <p:cNvPr id="78" name="長方形 103">
            <a:extLst>
              <a:ext uri="{C183D7F6-B498-43B3-948B-1728B52AA6E4}">
                <adec:decorative xmlns:adec="http://schemas.microsoft.com/office/drawing/2017/decorative" xmlns="" val="1"/>
              </a:ext>
            </a:extLst>
          </p:cNvPr>
          <p:cNvSpPr/>
          <p:nvPr/>
        </p:nvSpPr>
        <p:spPr>
          <a:xfrm>
            <a:off x="3647858" y="4257335"/>
            <a:ext cx="2513791" cy="331820"/>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r>
              <a:rPr lang="en-US" altLang="ja-JP" sz="1500" dirty="0" err="1" smtClean="0">
                <a:latin typeface="メイリオ" panose="020B0604030504040204" pitchFamily="50" charset="-128"/>
                <a:ea typeface="メイリオ" panose="020B0604030504040204" pitchFamily="50" charset="-128"/>
              </a:rPr>
              <a:t>SuiteRec</a:t>
            </a:r>
            <a:r>
              <a:rPr lang="ja-JP" altLang="en-US" sz="1500" dirty="0" smtClean="0">
                <a:latin typeface="メイリオ" panose="020B0604030504040204" pitchFamily="50" charset="-128"/>
                <a:ea typeface="メイリオ" panose="020B0604030504040204" pitchFamily="50" charset="-128"/>
              </a:rPr>
              <a:t>のインターフェス</a:t>
            </a:r>
            <a:endParaRPr lang="ja-JP" altLang="en-US" sz="1500" dirty="0">
              <a:latin typeface="メイリオ" panose="020B0604030504040204" pitchFamily="50" charset="-128"/>
              <a:ea typeface="メイリオ" panose="020B0604030504040204" pitchFamily="50" charset="-128"/>
            </a:endParaRPr>
          </a:p>
        </p:txBody>
      </p:sp>
      <p:pic>
        <p:nvPicPr>
          <p:cNvPr id="81" name="図 80"/>
          <p:cNvPicPr>
            <a:picLocks noChangeAspect="1"/>
          </p:cNvPicPr>
          <p:nvPr/>
        </p:nvPicPr>
        <p:blipFill rotWithShape="1">
          <a:blip r:embed="rId8"/>
          <a:srcRect t="2897" b="65603"/>
          <a:stretch/>
        </p:blipFill>
        <p:spPr>
          <a:xfrm>
            <a:off x="3655635" y="6473773"/>
            <a:ext cx="1068861" cy="377695"/>
          </a:xfrm>
          <a:prstGeom prst="rect">
            <a:avLst/>
          </a:prstGeom>
        </p:spPr>
      </p:pic>
      <p:pic>
        <p:nvPicPr>
          <p:cNvPr id="82" name="図 81"/>
          <p:cNvPicPr>
            <a:picLocks noChangeAspect="1"/>
          </p:cNvPicPr>
          <p:nvPr/>
        </p:nvPicPr>
        <p:blipFill rotWithShape="1">
          <a:blip r:embed="rId8"/>
          <a:srcRect t="80140" b="7715"/>
          <a:stretch/>
        </p:blipFill>
        <p:spPr>
          <a:xfrm>
            <a:off x="5554731" y="6470716"/>
            <a:ext cx="1040550" cy="141761"/>
          </a:xfrm>
          <a:prstGeom prst="rect">
            <a:avLst/>
          </a:prstGeom>
        </p:spPr>
      </p:pic>
      <p:pic>
        <p:nvPicPr>
          <p:cNvPr id="83" name="図 82"/>
          <p:cNvPicPr>
            <a:picLocks noChangeAspect="1"/>
          </p:cNvPicPr>
          <p:nvPr/>
        </p:nvPicPr>
        <p:blipFill rotWithShape="1">
          <a:blip r:embed="rId8"/>
          <a:srcRect t="41558" b="26562"/>
          <a:stretch/>
        </p:blipFill>
        <p:spPr>
          <a:xfrm>
            <a:off x="4565211" y="6473773"/>
            <a:ext cx="1071524" cy="379506"/>
          </a:xfrm>
          <a:prstGeom prst="rect">
            <a:avLst/>
          </a:prstGeom>
        </p:spPr>
      </p:pic>
      <p:sp>
        <p:nvSpPr>
          <p:cNvPr id="33" name="長方形 103">
            <a:extLst>
              <a:ext uri="{C183D7F6-B498-43B3-948B-1728B52AA6E4}">
                <adec:decorative xmlns:adec="http://schemas.microsoft.com/office/drawing/2017/decorative" xmlns="" val="1"/>
              </a:ext>
            </a:extLst>
          </p:cNvPr>
          <p:cNvSpPr/>
          <p:nvPr/>
        </p:nvSpPr>
        <p:spPr>
          <a:xfrm>
            <a:off x="168448" y="7065213"/>
            <a:ext cx="2052000"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endParaRPr lang="ja-JP" altLang="en-US" sz="1500" dirty="0">
              <a:latin typeface="メイリオ" panose="020B0604030504040204" pitchFamily="50" charset="-128"/>
              <a:ea typeface="メイリオ" panose="020B0604030504040204" pitchFamily="50" charset="-128"/>
            </a:endParaRPr>
          </a:p>
        </p:txBody>
      </p:sp>
      <p:sp>
        <p:nvSpPr>
          <p:cNvPr id="38" name="長方形 103">
            <a:extLst>
              <a:ext uri="{C183D7F6-B498-43B3-948B-1728B52AA6E4}">
                <adec:decorative xmlns:adec="http://schemas.microsoft.com/office/drawing/2017/decorative" xmlns="" val="1"/>
              </a:ext>
            </a:extLst>
          </p:cNvPr>
          <p:cNvSpPr/>
          <p:nvPr/>
        </p:nvSpPr>
        <p:spPr>
          <a:xfrm>
            <a:off x="2392004" y="7065213"/>
            <a:ext cx="2052000"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endParaRPr lang="ja-JP" altLang="en-US" sz="1500" dirty="0">
              <a:latin typeface="メイリオ" panose="020B0604030504040204" pitchFamily="50" charset="-128"/>
              <a:ea typeface="メイリオ" panose="020B0604030504040204" pitchFamily="50" charset="-128"/>
            </a:endParaRPr>
          </a:p>
        </p:txBody>
      </p:sp>
      <p:sp>
        <p:nvSpPr>
          <p:cNvPr id="39" name="長方形 103">
            <a:extLst>
              <a:ext uri="{C183D7F6-B498-43B3-948B-1728B52AA6E4}">
                <adec:decorative xmlns:adec="http://schemas.microsoft.com/office/drawing/2017/decorative" xmlns="" val="1"/>
              </a:ext>
            </a:extLst>
          </p:cNvPr>
          <p:cNvSpPr/>
          <p:nvPr/>
        </p:nvSpPr>
        <p:spPr>
          <a:xfrm>
            <a:off x="4609961" y="7065212"/>
            <a:ext cx="2052000" cy="331819"/>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rtl="0"/>
            <a:endParaRPr lang="ja-JP" altLang="en-US" sz="1500" dirty="0">
              <a:latin typeface="メイリオ" panose="020B0604030504040204" pitchFamily="50" charset="-128"/>
              <a:ea typeface="メイリオ" panose="020B0604030504040204" pitchFamily="50" charset="-128"/>
            </a:endParaRPr>
          </a:p>
        </p:txBody>
      </p:sp>
      <p:sp>
        <p:nvSpPr>
          <p:cNvPr id="40" name="タイトル 2"/>
          <p:cNvSpPr txBox="1">
            <a:spLocks/>
          </p:cNvSpPr>
          <p:nvPr/>
        </p:nvSpPr>
        <p:spPr>
          <a:xfrm>
            <a:off x="106530" y="7065212"/>
            <a:ext cx="2279477" cy="35399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r>
              <a:rPr lang="en-US" altLang="ja-JP" sz="800" b="1" i="1" dirty="0" smtClean="0">
                <a:solidFill>
                  <a:schemeClr val="bg1"/>
                </a:solidFill>
                <a:latin typeface="メイリオ" panose="020B0604030504040204" pitchFamily="50" charset="-128"/>
                <a:ea typeface="メイリオ" panose="020B0604030504040204" pitchFamily="50" charset="-128"/>
              </a:rPr>
              <a:t>RQ1.</a:t>
            </a:r>
            <a:r>
              <a:rPr lang="en-US" altLang="ja-JP" sz="800" b="1" dirty="0" smtClean="0">
                <a:solidFill>
                  <a:schemeClr val="bg1"/>
                </a:solidFill>
                <a:latin typeface="メイリオ" panose="020B0604030504040204" pitchFamily="50" charset="-128"/>
                <a:ea typeface="メイリオ" panose="020B0604030504040204" pitchFamily="50" charset="-128"/>
              </a:rPr>
              <a:t> </a:t>
            </a:r>
            <a:r>
              <a:rPr lang="en-US" altLang="ja-JP" sz="800" dirty="0" err="1" smtClean="0">
                <a:solidFill>
                  <a:schemeClr val="bg1"/>
                </a:solidFill>
                <a:latin typeface="メイリオ" panose="020B0604030504040204" pitchFamily="50" charset="-128"/>
                <a:ea typeface="メイリオ" panose="020B0604030504040204" pitchFamily="50" charset="-128"/>
              </a:rPr>
              <a:t>SuiteRec</a:t>
            </a:r>
            <a:r>
              <a:rPr lang="ja-JP" altLang="en-US" sz="800" dirty="0" smtClean="0">
                <a:solidFill>
                  <a:schemeClr val="bg1"/>
                </a:solidFill>
                <a:latin typeface="メイリオ" panose="020B0604030504040204" pitchFamily="50" charset="-128"/>
                <a:ea typeface="メイリオ" panose="020B0604030504040204" pitchFamily="50" charset="-128"/>
              </a:rPr>
              <a:t>は、高いカバレッジを持つ</a:t>
            </a:r>
            <a:br>
              <a:rPr lang="ja-JP" altLang="en-US" sz="800" dirty="0" smtClean="0">
                <a:solidFill>
                  <a:schemeClr val="bg1"/>
                </a:solidFill>
                <a:latin typeface="メイリオ" panose="020B0604030504040204" pitchFamily="50" charset="-128"/>
                <a:ea typeface="メイリオ" panose="020B0604030504040204" pitchFamily="50" charset="-128"/>
              </a:rPr>
            </a:br>
            <a:r>
              <a:rPr lang="ja-JP" altLang="en-US" sz="800" dirty="0" smtClean="0">
                <a:solidFill>
                  <a:schemeClr val="bg1"/>
                </a:solidFill>
                <a:latin typeface="メイリオ" panose="020B0604030504040204" pitchFamily="50" charset="-128"/>
                <a:ea typeface="メイリオ" panose="020B0604030504040204" pitchFamily="50" charset="-128"/>
              </a:rPr>
              <a:t>        テストコードの作成を支援できるか？</a:t>
            </a:r>
            <a:endParaRPr lang="ja-JP" altLang="en-US" sz="800" dirty="0">
              <a:solidFill>
                <a:schemeClr val="bg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2349141" y="7078863"/>
            <a:ext cx="2422884" cy="338554"/>
          </a:xfrm>
          <a:prstGeom prst="rect">
            <a:avLst/>
          </a:prstGeom>
        </p:spPr>
        <p:txBody>
          <a:bodyPr wrap="square">
            <a:spAutoFit/>
          </a:bodyPr>
          <a:lstStyle/>
          <a:p>
            <a:r>
              <a:rPr lang="en-US" altLang="ja-JP" sz="800" b="1" i="1" dirty="0">
                <a:solidFill>
                  <a:schemeClr val="bg1"/>
                </a:solidFill>
                <a:latin typeface="メイリオ" panose="020B0604030504040204" pitchFamily="50" charset="-128"/>
                <a:ea typeface="メイリオ" panose="020B0604030504040204" pitchFamily="50" charset="-128"/>
              </a:rPr>
              <a:t>RQ2. </a:t>
            </a:r>
            <a:r>
              <a:rPr lang="en-US" altLang="ja-JP" sz="800" dirty="0" err="1">
                <a:solidFill>
                  <a:schemeClr val="bg1"/>
                </a:solidFill>
                <a:latin typeface="メイリオ" panose="020B0604030504040204" pitchFamily="50" charset="-128"/>
                <a:ea typeface="メイリオ" panose="020B0604030504040204" pitchFamily="50" charset="-128"/>
              </a:rPr>
              <a:t>SuiteRec</a:t>
            </a:r>
            <a:r>
              <a:rPr lang="ja-JP" altLang="en-US" sz="800" dirty="0">
                <a:solidFill>
                  <a:schemeClr val="bg1"/>
                </a:solidFill>
                <a:latin typeface="メイリオ" panose="020B0604030504040204" pitchFamily="50" charset="-128"/>
                <a:ea typeface="メイリオ" panose="020B0604030504040204" pitchFamily="50" charset="-128"/>
              </a:rPr>
              <a:t>は、テストコードの</a:t>
            </a:r>
            <a:r>
              <a:rPr lang="ja-JP" altLang="en-US" sz="800" dirty="0" smtClean="0">
                <a:solidFill>
                  <a:schemeClr val="bg1"/>
                </a:solidFill>
                <a:latin typeface="メイリオ" panose="020B0604030504040204" pitchFamily="50" charset="-128"/>
                <a:ea typeface="メイリオ" panose="020B0604030504040204" pitchFamily="50" charset="-128"/>
              </a:rPr>
              <a:t>作成</a:t>
            </a:r>
            <a:r>
              <a:rPr lang="en-US" altLang="ja-JP" sz="800" dirty="0" smtClean="0">
                <a:solidFill>
                  <a:schemeClr val="bg1"/>
                </a:solidFill>
                <a:latin typeface="メイリオ" panose="020B0604030504040204" pitchFamily="50" charset="-128"/>
                <a:ea typeface="メイリオ" panose="020B0604030504040204" pitchFamily="50" charset="-128"/>
              </a:rPr>
              <a:t/>
            </a:r>
            <a:br>
              <a:rPr lang="en-US" altLang="ja-JP" sz="800" dirty="0" smtClean="0">
                <a:solidFill>
                  <a:schemeClr val="bg1"/>
                </a:solidFill>
                <a:latin typeface="メイリオ" panose="020B0604030504040204" pitchFamily="50" charset="-128"/>
                <a:ea typeface="メイリオ" panose="020B0604030504040204" pitchFamily="50" charset="-128"/>
              </a:rPr>
            </a:br>
            <a:r>
              <a:rPr lang="en-US" altLang="ja-JP" sz="800" dirty="0" smtClean="0">
                <a:solidFill>
                  <a:schemeClr val="bg1"/>
                </a:solidFill>
                <a:latin typeface="メイリオ" panose="020B0604030504040204" pitchFamily="50" charset="-128"/>
                <a:ea typeface="メイリオ" panose="020B0604030504040204" pitchFamily="50" charset="-128"/>
              </a:rPr>
              <a:t>        </a:t>
            </a:r>
            <a:r>
              <a:rPr lang="ja-JP" altLang="en-US" sz="800" dirty="0" smtClean="0">
                <a:solidFill>
                  <a:schemeClr val="bg1"/>
                </a:solidFill>
                <a:latin typeface="メイリオ" panose="020B0604030504040204" pitchFamily="50" charset="-128"/>
                <a:ea typeface="メイリオ" panose="020B0604030504040204" pitchFamily="50" charset="-128"/>
              </a:rPr>
              <a:t>時間を削減</a:t>
            </a:r>
            <a:r>
              <a:rPr lang="ja-JP" altLang="en-US" sz="800" dirty="0">
                <a:solidFill>
                  <a:schemeClr val="bg1"/>
                </a:solidFill>
                <a:latin typeface="メイリオ" panose="020B0604030504040204" pitchFamily="50" charset="-128"/>
                <a:ea typeface="メイリオ" panose="020B0604030504040204" pitchFamily="50" charset="-128"/>
              </a:rPr>
              <a:t>できるか？</a:t>
            </a:r>
          </a:p>
        </p:txBody>
      </p:sp>
      <p:sp>
        <p:nvSpPr>
          <p:cNvPr id="42" name="タイトル 2"/>
          <p:cNvSpPr txBox="1">
            <a:spLocks/>
          </p:cNvSpPr>
          <p:nvPr/>
        </p:nvSpPr>
        <p:spPr>
          <a:xfrm>
            <a:off x="4596818" y="6986279"/>
            <a:ext cx="2261181" cy="50070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r>
              <a:rPr lang="en-US" altLang="ja-JP" sz="700" b="1" i="1" dirty="0" smtClean="0">
                <a:solidFill>
                  <a:schemeClr val="bg1"/>
                </a:solidFill>
                <a:latin typeface="メイリオ" panose="020B0604030504040204" pitchFamily="50" charset="-128"/>
                <a:ea typeface="メイリオ" panose="020B0604030504040204" pitchFamily="50" charset="-128"/>
              </a:rPr>
              <a:t>RQ3.</a:t>
            </a:r>
            <a:r>
              <a:rPr lang="en-US" altLang="ja-JP" sz="700" b="1" dirty="0" smtClean="0">
                <a:solidFill>
                  <a:schemeClr val="bg1"/>
                </a:solidFill>
                <a:latin typeface="メイリオ" panose="020B0604030504040204" pitchFamily="50" charset="-128"/>
                <a:ea typeface="メイリオ" panose="020B0604030504040204" pitchFamily="50" charset="-128"/>
              </a:rPr>
              <a:t> </a:t>
            </a:r>
            <a:r>
              <a:rPr lang="en-US" altLang="ja-JP" sz="700" dirty="0" err="1" smtClean="0">
                <a:solidFill>
                  <a:schemeClr val="bg1"/>
                </a:solidFill>
                <a:latin typeface="メイリオ" panose="020B0604030504040204" pitchFamily="50" charset="-128"/>
                <a:ea typeface="メイリオ" panose="020B0604030504040204" pitchFamily="50" charset="-128"/>
              </a:rPr>
              <a:t>SuiteRec</a:t>
            </a:r>
            <a:r>
              <a:rPr lang="ja-JP" altLang="en-US" sz="700" dirty="0" smtClean="0">
                <a:solidFill>
                  <a:schemeClr val="bg1"/>
                </a:solidFill>
                <a:latin typeface="メイリオ" panose="020B0604030504040204" pitchFamily="50" charset="-128"/>
                <a:ea typeface="メイリオ" panose="020B0604030504040204" pitchFamily="50" charset="-128"/>
              </a:rPr>
              <a:t>は、テストスメルの数が少ない</a:t>
            </a:r>
            <a:r>
              <a:rPr lang="en-US" altLang="ja-JP" sz="700" dirty="0" smtClean="0">
                <a:solidFill>
                  <a:schemeClr val="bg1"/>
                </a:solidFill>
                <a:latin typeface="メイリオ" panose="020B0604030504040204" pitchFamily="50" charset="-128"/>
                <a:ea typeface="メイリオ" panose="020B0604030504040204" pitchFamily="50" charset="-128"/>
              </a:rPr>
              <a:t/>
            </a:r>
            <a:br>
              <a:rPr lang="en-US" altLang="ja-JP" sz="700" dirty="0" smtClean="0">
                <a:solidFill>
                  <a:schemeClr val="bg1"/>
                </a:solidFill>
                <a:latin typeface="メイリオ" panose="020B0604030504040204" pitchFamily="50" charset="-128"/>
                <a:ea typeface="メイリオ" panose="020B0604030504040204" pitchFamily="50" charset="-128"/>
              </a:rPr>
            </a:br>
            <a:r>
              <a:rPr lang="en-US" altLang="ja-JP" sz="700" dirty="0" smtClean="0">
                <a:solidFill>
                  <a:schemeClr val="bg1"/>
                </a:solidFill>
                <a:latin typeface="メイリオ" panose="020B0604030504040204" pitchFamily="50" charset="-128"/>
                <a:ea typeface="メイリオ" panose="020B0604030504040204" pitchFamily="50" charset="-128"/>
              </a:rPr>
              <a:t>        </a:t>
            </a:r>
            <a:r>
              <a:rPr lang="ja-JP" altLang="en-US" sz="700" dirty="0" smtClean="0">
                <a:solidFill>
                  <a:schemeClr val="bg1"/>
                </a:solidFill>
                <a:latin typeface="メイリオ" panose="020B0604030504040204" pitchFamily="50" charset="-128"/>
                <a:ea typeface="メイリオ" panose="020B0604030504040204" pitchFamily="50" charset="-128"/>
              </a:rPr>
              <a:t>テストコードの作成を支援できるか？</a:t>
            </a:r>
            <a:endParaRPr lang="ja-JP" altLang="en-US" sz="700" dirty="0">
              <a:solidFill>
                <a:schemeClr val="bg1"/>
              </a:solidFill>
              <a:latin typeface="メイリオ" panose="020B0604030504040204" pitchFamily="50" charset="-128"/>
              <a:ea typeface="メイリオ" panose="020B0604030504040204" pitchFamily="50" charset="-128"/>
            </a:endParaRPr>
          </a:p>
        </p:txBody>
      </p:sp>
      <p:pic>
        <p:nvPicPr>
          <p:cNvPr id="13" name="図 12"/>
          <p:cNvPicPr>
            <a:picLocks noChangeAspect="1"/>
          </p:cNvPicPr>
          <p:nvPr/>
        </p:nvPicPr>
        <p:blipFill>
          <a:blip r:embed="rId9"/>
          <a:stretch>
            <a:fillRect/>
          </a:stretch>
        </p:blipFill>
        <p:spPr>
          <a:xfrm>
            <a:off x="168448" y="7522279"/>
            <a:ext cx="2154864" cy="1372630"/>
          </a:xfrm>
          <a:prstGeom prst="rect">
            <a:avLst/>
          </a:prstGeom>
        </p:spPr>
      </p:pic>
      <p:pic>
        <p:nvPicPr>
          <p:cNvPr id="14" name="図 13"/>
          <p:cNvPicPr>
            <a:picLocks noChangeAspect="1"/>
          </p:cNvPicPr>
          <p:nvPr/>
        </p:nvPicPr>
        <p:blipFill>
          <a:blip r:embed="rId10"/>
          <a:stretch>
            <a:fillRect/>
          </a:stretch>
        </p:blipFill>
        <p:spPr>
          <a:xfrm>
            <a:off x="2381464" y="7522279"/>
            <a:ext cx="2170051" cy="1291836"/>
          </a:xfrm>
          <a:prstGeom prst="rect">
            <a:avLst/>
          </a:prstGeom>
        </p:spPr>
      </p:pic>
      <p:pic>
        <p:nvPicPr>
          <p:cNvPr id="16" name="図 15"/>
          <p:cNvPicPr>
            <a:picLocks noChangeAspect="1"/>
          </p:cNvPicPr>
          <p:nvPr/>
        </p:nvPicPr>
        <p:blipFill>
          <a:blip r:embed="rId11"/>
          <a:stretch>
            <a:fillRect/>
          </a:stretch>
        </p:blipFill>
        <p:spPr>
          <a:xfrm>
            <a:off x="4587586" y="7550916"/>
            <a:ext cx="2096749" cy="1214689"/>
          </a:xfrm>
          <a:prstGeom prst="rect">
            <a:avLst/>
          </a:prstGeom>
        </p:spPr>
      </p:pic>
    </p:spTree>
    <p:extLst>
      <p:ext uri="{BB962C8B-B14F-4D97-AF65-F5344CB8AC3E}">
        <p14:creationId xmlns:p14="http://schemas.microsoft.com/office/powerpoint/2010/main" val="2314588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4202</TotalTime>
  <Words>1513</Words>
  <Application>Microsoft Office PowerPoint</Application>
  <PresentationFormat>A4 210 x 297 mm</PresentationFormat>
  <Paragraphs>117</Paragraphs>
  <Slides>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vt:i4>
      </vt:variant>
    </vt:vector>
  </HeadingPairs>
  <TitlesOfParts>
    <vt:vector size="15" baseType="lpstr">
      <vt:lpstr>ＭＳ Ｐゴシック</vt:lpstr>
      <vt:lpstr>メイリオ</vt:lpstr>
      <vt:lpstr>游ゴシック</vt:lpstr>
      <vt:lpstr>游ゴシック Light</vt:lpstr>
      <vt:lpstr>Arial</vt:lpstr>
      <vt:lpstr>Calibri</vt:lpstr>
      <vt:lpstr>Calibri Light</vt:lpstr>
      <vt:lpstr>Wingdings</vt:lpstr>
      <vt:lpstr>Office テーマ</vt:lpstr>
      <vt:lpstr>類似コード検索ツールを用いたテストコード再利用に向けた調査</vt:lpstr>
      <vt:lpstr>類似コード検索ツールを用いたテストコード再利用に向けた調査</vt:lpstr>
      <vt:lpstr>ソースコードの類似性に基づいたテストコード自動推薦ツールSuiteRec</vt:lpstr>
      <vt:lpstr>ソースコードの類似性に基づいたテストコード自動推薦ツールSuiteRec</vt:lpstr>
      <vt:lpstr>ソースコードの類似性に基づいたテストコード自動推薦ツールSuiteRec</vt:lpstr>
      <vt:lpstr>ソースコードの類似性に基づいたテストコード自動推薦ツールSuiteRec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98</cp:revision>
  <dcterms:created xsi:type="dcterms:W3CDTF">2019-11-24T02:07:36Z</dcterms:created>
  <dcterms:modified xsi:type="dcterms:W3CDTF">2020-02-21T06:51:52Z</dcterms:modified>
</cp:coreProperties>
</file>