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9" d="100"/>
          <a:sy n="109" d="100"/>
        </p:scale>
        <p:origin x="62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7CC3F-8732-4104-8DBD-91EA9B8725D9}" type="datetimeFigureOut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B04C-8646-4491-A9A4-A76F45D44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A42D-20E4-4F29-85BE-438FABA7560E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9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02F1-41EF-45B2-BB97-6E69C3C69B18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A447-B463-4A8F-A4FC-55399D53AD9C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6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8C7F-59F4-48EE-94E9-B3F9B887C4CF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16278" y="6356350"/>
            <a:ext cx="2743200" cy="365125"/>
          </a:xfrm>
        </p:spPr>
        <p:txBody>
          <a:bodyPr/>
          <a:lstStyle>
            <a:lvl1pPr>
              <a:defRPr sz="2000" b="1"/>
            </a:lvl1pPr>
          </a:lstStyle>
          <a:p>
            <a:fld id="{94EA3DAE-D3CC-4A9A-892B-44244AF4CEC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82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FFC2A-0889-4D9C-AEF0-C72FE128E89E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26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B21-3486-4A42-9EE4-DAD91FFE4639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2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2284-5720-4C78-AB0A-167959B11E14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10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7B4-4438-40FA-999E-6B04BBD08BE8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49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951B9-7D45-4ED4-96FF-2C30CDA475F2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3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B088-E277-4AB5-9C8A-627E4327CC43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90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836DA-EFB0-46B1-8789-05B3FD6CF2B0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3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68EC-5760-4DC6-BA83-4FF1660C2D74}" type="datetime1">
              <a:rPr kumimoji="1" lang="ja-JP" altLang="en-US" smtClean="0"/>
              <a:t>2019/11/20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3DAE-D3CC-4A9A-892B-44244AF4CE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8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実践練習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: max()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6000" y="1397197"/>
            <a:ext cx="9720000" cy="52937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Practice1 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引数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a, b, c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の最大値を返す．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テストの練習のため，わかりにくいコードにしてある．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3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a, b, c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の最大値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</a:p>
          <a:p>
            <a:pPr lvl="1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max(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2"/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 </a:t>
            </a:r>
            <a:r>
              <a:rPr lang="en-US" altLang="ja-JP" sz="13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4"/>
            <a:r>
              <a:rPr lang="en-US" altLang="ja-JP" sz="1300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= </a:t>
            </a:r>
            <a:r>
              <a:rPr lang="en-US" altLang="ja-JP" sz="1300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3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b="1" u="sng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u="sng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u="sng" dirty="0">
                <a:solidFill>
                  <a:srgbClr val="FF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x</a:t>
            </a:r>
            <a:r>
              <a:rPr lang="en-US" altLang="ja-JP" sz="1300" b="1" u="sng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実験問題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 : </a:t>
            </a:r>
            <a:r>
              <a:rPr kumimoji="1"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calcMidium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36000" y="1453076"/>
            <a:ext cx="9720000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Experiment1 {</a:t>
            </a:r>
          </a:p>
          <a:p>
            <a:pPr lvl="1"/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引数</a:t>
            </a:r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a, b, c</a:t>
            </a:r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の中央値を返す．</a:t>
            </a:r>
          </a:p>
          <a:p>
            <a:pPr lvl="1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テストの実験のため，わかりにくいコードにしてある．</a:t>
            </a:r>
          </a:p>
          <a:p>
            <a:pPr lvl="1"/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2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2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a, b, c</a:t>
            </a:r>
            <a:r>
              <a:rPr lang="ja-JP" altLang="en-US" sz="12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の中央値</a:t>
            </a:r>
          </a:p>
          <a:p>
            <a:pPr lvl="1"/>
            <a:r>
              <a:rPr lang="ja-JP" altLang="en-US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2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</a:p>
          <a:p>
            <a:pPr lvl="1"/>
            <a:r>
              <a:rPr lang="en-US" altLang="ja-JP" sz="1200" b="1" dirty="0" smtClean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200" b="1" dirty="0" smtClean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calcMidium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2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a &lt; b &lt; c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a &lt; c &lt;= b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       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c &lt;= a &lt; b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 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b &lt;= a &lt; c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a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(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){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b &lt; c &lt;= a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}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            </a:t>
            </a:r>
            <a:r>
              <a:rPr lang="en-US" altLang="ja-JP" sz="1200" b="1" dirty="0">
                <a:solidFill>
                  <a:srgbClr val="3F7F5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// c &lt;= b &lt; a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    </a:t>
            </a:r>
            <a:r>
              <a:rPr lang="en-US" altLang="ja-JP" sz="12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b</a:t>
            </a:r>
            <a:r>
              <a:rPr lang="en-US" altLang="ja-JP" sz="12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1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ja-JP" altLang="en-US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実験問題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 :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returnResult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29360" y="1524257"/>
            <a:ext cx="9720000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Experiment2 {</a:t>
            </a:r>
          </a:p>
          <a:p>
            <a:pPr lvl="1"/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2</a:t>
            </a:r>
            <a:r>
              <a:rPr lang="ja-JP" altLang="en-US" sz="1400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つの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スコア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～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を入力し、次の条件に従って合格、不合格を判定するプログラム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・両方とも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60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点以上の場合、合格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・合計が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130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点以上の場合、合格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・合計が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100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点以上で、どちらかのスコアが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90</a:t>
            </a:r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点以上であれば合格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・上記以外は不合格</a:t>
            </a:r>
          </a:p>
          <a:p>
            <a:pPr lvl="1"/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4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ja-JP" altLang="en-US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入力</a:t>
            </a:r>
            <a:r>
              <a:rPr lang="en-US" altLang="ja-JP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</a:t>
            </a:r>
            <a:r>
              <a:rPr lang="ja-JP" altLang="en-US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２つのスコア、出力</a:t>
            </a:r>
            <a:r>
              <a:rPr lang="en-US" altLang="ja-JP" sz="14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:"pass" or "failure"</a:t>
            </a:r>
          </a:p>
          <a:p>
            <a:pPr lvl="1"/>
            <a:r>
              <a:rPr lang="ja-JP" altLang="en-US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4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</a:p>
          <a:p>
            <a:pPr lvl="1"/>
            <a:endParaRPr lang="ja-JP" altLang="en-US" sz="1400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pPr lvl="1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String </a:t>
            </a:r>
            <a:r>
              <a:rPr lang="en-US" altLang="ja-JP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returnResult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, </a:t>
            </a:r>
            <a:r>
              <a:rPr lang="en-US" altLang="ja-JP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){</a:t>
            </a:r>
          </a:p>
          <a:p>
            <a:pPr lvl="2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60 &amp;&amp;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60 ){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"pass"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 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+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) &gt;= 130 ) {</a:t>
            </a:r>
          </a:p>
          <a:p>
            <a:pPr lvl="3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"pass"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 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+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) &gt;= 100 &amp;&amp; (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score1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90 || </a:t>
            </a:r>
            <a:r>
              <a:rPr lang="en-US" altLang="ja-JP" sz="1400" b="1" dirty="0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score2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&gt;= 90 ) ) {</a:t>
            </a:r>
          </a:p>
          <a:p>
            <a:pPr lvl="3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"pass"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3"/>
            <a:r>
              <a:rPr lang="en-US" altLang="ja-JP" sz="14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"failure"</a:t>
            </a:r>
            <a:r>
              <a:rPr lang="en-US" altLang="ja-JP" sz="14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実験問題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 : </a:t>
            </a:r>
            <a:r>
              <a:rPr lang="en-US" altLang="ja-JP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fizzBuzz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FF5C9-D82A-408D-8976-4D05A03058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236000" y="1392029"/>
            <a:ext cx="9720000" cy="52937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class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Experiment3 {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/**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整数を入力し、次の条件で結果を返すプログラム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で割り切れる場合、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"Fizz"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5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で割り切れる場合、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"Buzz"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3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と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5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両方で割り切れる場合、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FizzBuzz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・入力が整数でない場合、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"Not </a:t>
            </a:r>
            <a:r>
              <a:rPr lang="en-US" altLang="ja-JP" sz="1300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Interger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・上記以外は入力数値を</a:t>
            </a:r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String</a:t>
            </a:r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型で返す</a:t>
            </a:r>
          </a:p>
          <a:p>
            <a:pPr lvl="1"/>
            <a:r>
              <a:rPr lang="en-US" altLang="ja-JP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 </a:t>
            </a:r>
            <a:r>
              <a:rPr lang="en-US" altLang="ja-JP" sz="1300" b="1" dirty="0">
                <a:solidFill>
                  <a:srgbClr val="7F9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@return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入力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数値、出力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:"Fizz" or "Buzz" or "</a:t>
            </a:r>
            <a:r>
              <a:rPr lang="en-US" altLang="ja-JP" sz="1300" b="1" dirty="0" err="1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FizzBuzz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 or "</a:t>
            </a:r>
            <a:r>
              <a:rPr lang="ja-JP" altLang="en-US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数値</a:t>
            </a:r>
            <a:r>
              <a:rPr lang="en-US" altLang="ja-JP" sz="1300" b="1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</a:p>
          <a:p>
            <a:pPr lvl="1"/>
            <a:r>
              <a:rPr lang="ja-JP" altLang="en-US" sz="1300" dirty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*</a:t>
            </a:r>
            <a:r>
              <a:rPr lang="en-US" altLang="ja-JP" sz="1300" dirty="0" smtClean="0">
                <a:solidFill>
                  <a:srgbClr val="3F5FB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/</a:t>
            </a:r>
            <a:endParaRPr lang="ja-JP" altLang="en-US" sz="1300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pPr lvl="1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public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String </a:t>
            </a:r>
            <a:r>
              <a:rPr lang="en-US" altLang="ja-JP" sz="13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fizzBuzz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 {</a:t>
            </a:r>
          </a:p>
          <a:p>
            <a:pPr lvl="2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&lt;= 0)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"Not </a:t>
            </a:r>
            <a:r>
              <a:rPr lang="en-US" altLang="ja-JP" sz="1300" b="1" dirty="0" err="1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Interger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2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% 15 == 0)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b="1" dirty="0" err="1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FuzzBuzz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% 3 == 0){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"fizz"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% 5 == 0)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>
                <a:solidFill>
                  <a:srgbClr val="2A00FF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"Buzz"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else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{</a:t>
            </a:r>
          </a:p>
          <a:p>
            <a:pPr lvl="3"/>
            <a:r>
              <a:rPr lang="en-US" altLang="ja-JP" sz="1300" b="1" dirty="0">
                <a:solidFill>
                  <a:srgbClr val="7F0055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return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lang="en-US" altLang="ja-JP" sz="1300" b="1" dirty="0" err="1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Integer.toString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(</a:t>
            </a:r>
            <a:r>
              <a:rPr lang="en-US" altLang="ja-JP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num</a:t>
            </a:r>
            <a:r>
              <a:rPr lang="en-US" altLang="ja-JP" sz="1300" b="1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);</a:t>
            </a:r>
          </a:p>
          <a:p>
            <a:pPr lvl="2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pPr lvl="1"/>
            <a:endParaRPr lang="ja-JP" altLang="en-US" sz="1300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pPr lvl="1"/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300" dirty="0">
                <a:solidFill>
                  <a:srgbClr val="0000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lang="ja-JP" altLang="en-US" sz="1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4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実験問題の割り当て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7544" cy="4351338"/>
          </a:xfrm>
        </p:spPr>
        <p:txBody>
          <a:bodyPr/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 3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問題の順番 → 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の階乗 → </a:t>
            </a:r>
            <a:r>
              <a:rPr lang="en-US" altLang="ja-JP" dirty="0" smtClean="0"/>
              <a:t>6</a:t>
            </a:r>
            <a:r>
              <a:rPr lang="ja-JP" altLang="en-US" dirty="0" smtClean="0"/>
              <a:t>通り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それぞれの問題でツールを使うか使わないかの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通りある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ja-JP" altLang="en-US" dirty="0" smtClean="0"/>
              <a:t> ただし、実験者は必ずツールを使う・使わない</a:t>
            </a:r>
            <a:r>
              <a:rPr lang="ja-JP" altLang="en-US" dirty="0" err="1" smtClean="0"/>
              <a:t>を</a:t>
            </a:r>
            <a:r>
              <a:rPr lang="ja-JP" altLang="en-US" dirty="0" smtClean="0"/>
              <a:t>少なくとも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回は経験する</a:t>
            </a:r>
            <a:endParaRPr lang="en-US" altLang="ja-JP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ja-JP" dirty="0" smtClean="0"/>
              <a:t> 1</a:t>
            </a:r>
            <a:r>
              <a:rPr lang="ja-JP" altLang="en-US" dirty="0" smtClean="0"/>
              <a:t>人の実験者がツールを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回使う場合、問題回数で連続して使用することがないようにする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3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実験問題の割り当て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059526"/>
              </p:ext>
            </p:extLst>
          </p:nvPr>
        </p:nvGraphicFramePr>
        <p:xfrm>
          <a:off x="339307" y="1831762"/>
          <a:ext cx="11513386" cy="44714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77258">
                  <a:extLst>
                    <a:ext uri="{9D8B030D-6E8A-4147-A177-3AD203B41FA5}">
                      <a16:colId xmlns:a16="http://schemas.microsoft.com/office/drawing/2014/main" val="2194149238"/>
                    </a:ext>
                  </a:extLst>
                </a:gridCol>
                <a:gridCol w="938756">
                  <a:extLst>
                    <a:ext uri="{9D8B030D-6E8A-4147-A177-3AD203B41FA5}">
                      <a16:colId xmlns:a16="http://schemas.microsoft.com/office/drawing/2014/main" val="1320378386"/>
                    </a:ext>
                  </a:extLst>
                </a:gridCol>
                <a:gridCol w="415760">
                  <a:extLst>
                    <a:ext uri="{9D8B030D-6E8A-4147-A177-3AD203B41FA5}">
                      <a16:colId xmlns:a16="http://schemas.microsoft.com/office/drawing/2014/main" val="290367536"/>
                    </a:ext>
                  </a:extLst>
                </a:gridCol>
                <a:gridCol w="952964">
                  <a:extLst>
                    <a:ext uri="{9D8B030D-6E8A-4147-A177-3AD203B41FA5}">
                      <a16:colId xmlns:a16="http://schemas.microsoft.com/office/drawing/2014/main" val="4206599434"/>
                    </a:ext>
                  </a:extLst>
                </a:gridCol>
                <a:gridCol w="401552">
                  <a:extLst>
                    <a:ext uri="{9D8B030D-6E8A-4147-A177-3AD203B41FA5}">
                      <a16:colId xmlns:a16="http://schemas.microsoft.com/office/drawing/2014/main" val="484500417"/>
                    </a:ext>
                  </a:extLst>
                </a:gridCol>
                <a:gridCol w="1024682">
                  <a:extLst>
                    <a:ext uri="{9D8B030D-6E8A-4147-A177-3AD203B41FA5}">
                      <a16:colId xmlns:a16="http://schemas.microsoft.com/office/drawing/2014/main" val="2046606231"/>
                    </a:ext>
                  </a:extLst>
                </a:gridCol>
                <a:gridCol w="329834">
                  <a:extLst>
                    <a:ext uri="{9D8B030D-6E8A-4147-A177-3AD203B41FA5}">
                      <a16:colId xmlns:a16="http://schemas.microsoft.com/office/drawing/2014/main" val="376238075"/>
                    </a:ext>
                  </a:extLst>
                </a:gridCol>
                <a:gridCol w="964128">
                  <a:extLst>
                    <a:ext uri="{9D8B030D-6E8A-4147-A177-3AD203B41FA5}">
                      <a16:colId xmlns:a16="http://schemas.microsoft.com/office/drawing/2014/main" val="3338185589"/>
                    </a:ext>
                  </a:extLst>
                </a:gridCol>
                <a:gridCol w="390388">
                  <a:extLst>
                    <a:ext uri="{9D8B030D-6E8A-4147-A177-3AD203B41FA5}">
                      <a16:colId xmlns:a16="http://schemas.microsoft.com/office/drawing/2014/main" val="547582583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525928660"/>
                    </a:ext>
                  </a:extLst>
                </a:gridCol>
                <a:gridCol w="370428">
                  <a:extLst>
                    <a:ext uri="{9D8B030D-6E8A-4147-A177-3AD203B41FA5}">
                      <a16:colId xmlns:a16="http://schemas.microsoft.com/office/drawing/2014/main" val="3890574760"/>
                    </a:ext>
                  </a:extLst>
                </a:gridCol>
                <a:gridCol w="958040">
                  <a:extLst>
                    <a:ext uri="{9D8B030D-6E8A-4147-A177-3AD203B41FA5}">
                      <a16:colId xmlns:a16="http://schemas.microsoft.com/office/drawing/2014/main" val="28662382"/>
                    </a:ext>
                  </a:extLst>
                </a:gridCol>
                <a:gridCol w="396476">
                  <a:extLst>
                    <a:ext uri="{9D8B030D-6E8A-4147-A177-3AD203B41FA5}">
                      <a16:colId xmlns:a16="http://schemas.microsoft.com/office/drawing/2014/main" val="2777792252"/>
                    </a:ext>
                  </a:extLst>
                </a:gridCol>
                <a:gridCol w="952757">
                  <a:extLst>
                    <a:ext uri="{9D8B030D-6E8A-4147-A177-3AD203B41FA5}">
                      <a16:colId xmlns:a16="http://schemas.microsoft.com/office/drawing/2014/main" val="2519602600"/>
                    </a:ext>
                  </a:extLst>
                </a:gridCol>
                <a:gridCol w="401759">
                  <a:extLst>
                    <a:ext uri="{9D8B030D-6E8A-4147-A177-3AD203B41FA5}">
                      <a16:colId xmlns:a16="http://schemas.microsoft.com/office/drawing/2014/main" val="4132176758"/>
                    </a:ext>
                  </a:extLst>
                </a:gridCol>
                <a:gridCol w="992208">
                  <a:extLst>
                    <a:ext uri="{9D8B030D-6E8A-4147-A177-3AD203B41FA5}">
                      <a16:colId xmlns:a16="http://schemas.microsoft.com/office/drawing/2014/main" val="4200093558"/>
                    </a:ext>
                  </a:extLst>
                </a:gridCol>
                <a:gridCol w="362308">
                  <a:extLst>
                    <a:ext uri="{9D8B030D-6E8A-4147-A177-3AD203B41FA5}">
                      <a16:colId xmlns:a16="http://schemas.microsoft.com/office/drawing/2014/main" val="3541549702"/>
                    </a:ext>
                  </a:extLst>
                </a:gridCol>
              </a:tblGrid>
              <a:tr h="18381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14821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  <a:endParaRPr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0866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1332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21620"/>
                  </a:ext>
                </a:extLst>
              </a:tr>
              <a:tr h="6583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回目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returnR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fizzBuzz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dirty="0" err="1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Midium</a:t>
                      </a:r>
                      <a:endParaRPr kumimoji="1" lang="ja-JP" altLang="en-US" sz="15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655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3DAE-D3CC-4A9A-892B-44244AF4CEC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69216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254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35702" y="3698513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06057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39571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16762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52583" y="3694422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24477" y="3700559"/>
            <a:ext cx="400110" cy="6505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91" y="2128592"/>
            <a:ext cx="953842" cy="9538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99789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19" y="2128592"/>
            <a:ext cx="953842" cy="953842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236932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05" y="2128592"/>
            <a:ext cx="953842" cy="953842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3735812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31" y="2128592"/>
            <a:ext cx="953842" cy="953842"/>
          </a:xfrm>
          <a:prstGeom prst="rect">
            <a:avLst/>
          </a:prstGeom>
        </p:spPr>
      </p:pic>
      <p:sp>
        <p:nvSpPr>
          <p:cNvPr id="21" name="テキスト ボックス 20"/>
          <p:cNvSpPr txBox="1"/>
          <p:nvPr/>
        </p:nvSpPr>
        <p:spPr>
          <a:xfrm>
            <a:off x="505633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309" y="2128592"/>
            <a:ext cx="953842" cy="953842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641351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469" y="2128592"/>
            <a:ext cx="953842" cy="95384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7761676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641" y="2128592"/>
            <a:ext cx="953842" cy="953842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9084848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G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52" y="2128592"/>
            <a:ext cx="953842" cy="953842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10493759" y="3135574"/>
            <a:ext cx="13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さん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381" y="2334402"/>
            <a:ext cx="492443" cy="10429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実験者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53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848</Words>
  <Application>Microsoft Office PowerPoint</Application>
  <PresentationFormat>ワイド画面</PresentationFormat>
  <Paragraphs>181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ＭＳ ゴシック</vt:lpstr>
      <vt:lpstr>メイリオ</vt:lpstr>
      <vt:lpstr>游ゴシック</vt:lpstr>
      <vt:lpstr>游ゴシック Light</vt:lpstr>
      <vt:lpstr>Arial</vt:lpstr>
      <vt:lpstr>Consolas</vt:lpstr>
      <vt:lpstr>Wingdings</vt:lpstr>
      <vt:lpstr>Office テーマ</vt:lpstr>
      <vt:lpstr>実践練習 : max()</vt:lpstr>
      <vt:lpstr>実験問題1 : calcMidium()</vt:lpstr>
      <vt:lpstr>実験問題2 : returnResult()</vt:lpstr>
      <vt:lpstr>実験問題3 : fizzBuzz()</vt:lpstr>
      <vt:lpstr>実験問題の割り当て</vt:lpstr>
      <vt:lpstr>実験問題の割り当て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実践練習 : max()</dc:title>
  <dc:creator>倉地 亮介</dc:creator>
  <cp:lastModifiedBy>倉地 亮介</cp:lastModifiedBy>
  <cp:revision>18</cp:revision>
  <dcterms:created xsi:type="dcterms:W3CDTF">2019-11-20T04:11:50Z</dcterms:created>
  <dcterms:modified xsi:type="dcterms:W3CDTF">2019-11-20T05:49:33Z</dcterms:modified>
</cp:coreProperties>
</file>