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53"/>
  </p:notesMasterIdLst>
  <p:sldIdLst>
    <p:sldId id="256" r:id="rId3"/>
    <p:sldId id="469" r:id="rId4"/>
    <p:sldId id="468" r:id="rId5"/>
    <p:sldId id="257" r:id="rId6"/>
    <p:sldId id="326" r:id="rId7"/>
    <p:sldId id="258" r:id="rId8"/>
    <p:sldId id="322" r:id="rId9"/>
    <p:sldId id="323" r:id="rId10"/>
    <p:sldId id="360" r:id="rId11"/>
    <p:sldId id="325" r:id="rId12"/>
    <p:sldId id="357" r:id="rId13"/>
    <p:sldId id="359" r:id="rId14"/>
    <p:sldId id="261" r:id="rId15"/>
    <p:sldId id="335" r:id="rId16"/>
    <p:sldId id="336" r:id="rId17"/>
    <p:sldId id="337" r:id="rId18"/>
    <p:sldId id="338" r:id="rId19"/>
    <p:sldId id="342" r:id="rId20"/>
    <p:sldId id="340" r:id="rId21"/>
    <p:sldId id="328" r:id="rId22"/>
    <p:sldId id="264" r:id="rId23"/>
    <p:sldId id="265" r:id="rId24"/>
    <p:sldId id="266" r:id="rId25"/>
    <p:sldId id="267" r:id="rId26"/>
    <p:sldId id="268" r:id="rId27"/>
    <p:sldId id="269" r:id="rId28"/>
    <p:sldId id="270" r:id="rId29"/>
    <p:sldId id="272" r:id="rId30"/>
    <p:sldId id="343" r:id="rId31"/>
    <p:sldId id="344" r:id="rId32"/>
    <p:sldId id="345" r:id="rId33"/>
    <p:sldId id="346" r:id="rId34"/>
    <p:sldId id="347" r:id="rId35"/>
    <p:sldId id="348" r:id="rId36"/>
    <p:sldId id="349" r:id="rId37"/>
    <p:sldId id="350" r:id="rId38"/>
    <p:sldId id="351" r:id="rId39"/>
    <p:sldId id="358" r:id="rId40"/>
    <p:sldId id="352" r:id="rId41"/>
    <p:sldId id="353" r:id="rId42"/>
    <p:sldId id="354" r:id="rId43"/>
    <p:sldId id="355" r:id="rId44"/>
    <p:sldId id="356" r:id="rId45"/>
    <p:sldId id="320" r:id="rId46"/>
    <p:sldId id="329" r:id="rId47"/>
    <p:sldId id="330" r:id="rId48"/>
    <p:sldId id="307" r:id="rId49"/>
    <p:sldId id="318" r:id="rId50"/>
    <p:sldId id="319" r:id="rId51"/>
    <p:sldId id="312" r:id="rId52"/>
  </p:sldIdLst>
  <p:sldSz cx="9144000" cy="6858000" type="screen4x3"/>
  <p:notesSz cx="7099300" cy="10234613"/>
  <p:defaultTextStyle>
    <a:defPPr>
      <a:defRPr lang="ja-JP"/>
    </a:defPPr>
    <a:lvl1pPr algn="ctr" rtl="0" fontAlgn="base">
      <a:spcBef>
        <a:spcPct val="0"/>
      </a:spcBef>
      <a:spcAft>
        <a:spcPct val="0"/>
      </a:spcAft>
      <a:defRPr kumimoji="1" kern="1200">
        <a:solidFill>
          <a:schemeClr val="tx1"/>
        </a:solidFill>
        <a:latin typeface="Arial" charset="0"/>
        <a:ea typeface="ＭＳ Ｐゴシック" charset="-128"/>
        <a:cs typeface="+mn-cs"/>
      </a:defRPr>
    </a:lvl1pPr>
    <a:lvl2pPr marL="457200" algn="ctr" rtl="0" fontAlgn="base">
      <a:spcBef>
        <a:spcPct val="0"/>
      </a:spcBef>
      <a:spcAft>
        <a:spcPct val="0"/>
      </a:spcAft>
      <a:defRPr kumimoji="1" kern="1200">
        <a:solidFill>
          <a:schemeClr val="tx1"/>
        </a:solidFill>
        <a:latin typeface="Arial" charset="0"/>
        <a:ea typeface="ＭＳ Ｐゴシック" charset="-128"/>
        <a:cs typeface="+mn-cs"/>
      </a:defRPr>
    </a:lvl2pPr>
    <a:lvl3pPr marL="914400" algn="ctr" rtl="0" fontAlgn="base">
      <a:spcBef>
        <a:spcPct val="0"/>
      </a:spcBef>
      <a:spcAft>
        <a:spcPct val="0"/>
      </a:spcAft>
      <a:defRPr kumimoji="1" kern="1200">
        <a:solidFill>
          <a:schemeClr val="tx1"/>
        </a:solidFill>
        <a:latin typeface="Arial" charset="0"/>
        <a:ea typeface="ＭＳ Ｐゴシック" charset="-128"/>
        <a:cs typeface="+mn-cs"/>
      </a:defRPr>
    </a:lvl3pPr>
    <a:lvl4pPr marL="1371600" algn="ctr" rtl="0" fontAlgn="base">
      <a:spcBef>
        <a:spcPct val="0"/>
      </a:spcBef>
      <a:spcAft>
        <a:spcPct val="0"/>
      </a:spcAft>
      <a:defRPr kumimoji="1" kern="1200">
        <a:solidFill>
          <a:schemeClr val="tx1"/>
        </a:solidFill>
        <a:latin typeface="Arial" charset="0"/>
        <a:ea typeface="ＭＳ Ｐゴシック" charset="-128"/>
        <a:cs typeface="+mn-cs"/>
      </a:defRPr>
    </a:lvl4pPr>
    <a:lvl5pPr marL="1828800" algn="ctr"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ea typeface="ＭＳ Ｐゴシック" pitchFamily="50" charset="-128"/>
              </a:defRPr>
            </a:lvl1pPr>
          </a:lstStyle>
          <a:p>
            <a:pPr>
              <a:defRPr/>
            </a:pPr>
            <a:endParaRPr lang="en-US" altLang="ja-JP"/>
          </a:p>
        </p:txBody>
      </p:sp>
      <p:sp>
        <p:nvSpPr>
          <p:cNvPr id="10445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ＭＳ Ｐゴシック" pitchFamily="50" charset="-128"/>
              </a:defRPr>
            </a:lvl1pPr>
          </a:lstStyle>
          <a:p>
            <a:pPr>
              <a:defRPr/>
            </a:pPr>
            <a:endParaRPr lang="en-US" altLang="ja-JP"/>
          </a:p>
        </p:txBody>
      </p:sp>
      <p:sp>
        <p:nvSpPr>
          <p:cNvPr id="5222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445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ea typeface="ＭＳ Ｐゴシック" pitchFamily="50" charset="-128"/>
              </a:defRPr>
            </a:lvl1pPr>
          </a:lstStyle>
          <a:p>
            <a:pPr>
              <a:defRPr/>
            </a:pPr>
            <a:endParaRPr lang="en-US" altLang="ja-JP"/>
          </a:p>
        </p:txBody>
      </p:sp>
      <p:sp>
        <p:nvSpPr>
          <p:cNvPr id="10445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ＭＳ Ｐゴシック" pitchFamily="50" charset="-128"/>
              </a:defRPr>
            </a:lvl1pPr>
          </a:lstStyle>
          <a:p>
            <a:pPr>
              <a:defRPr/>
            </a:pPr>
            <a:fld id="{C90E096F-F491-4FED-AF09-2128D70786EA}" type="slidenum">
              <a:rPr lang="en-US" altLang="ja-JP"/>
              <a:pPr>
                <a:defRPr/>
              </a:pPr>
              <a:t>‹#›</a:t>
            </a:fld>
            <a:endParaRPr lang="en-US" altLang="ja-JP"/>
          </a:p>
        </p:txBody>
      </p:sp>
    </p:spTree>
    <p:extLst>
      <p:ext uri="{BB962C8B-B14F-4D97-AF65-F5344CB8AC3E}">
        <p14:creationId xmlns:p14="http://schemas.microsoft.com/office/powerpoint/2010/main" val="2979212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C90E096F-F491-4FED-AF09-2128D70786EA}" type="slidenum">
              <a:rPr lang="en-US" altLang="ja-JP" smtClean="0"/>
              <a:pPr>
                <a:defRPr/>
              </a:pPr>
              <a:t>9</a:t>
            </a:fld>
            <a:endParaRPr lang="en-US" altLang="ja-JP"/>
          </a:p>
        </p:txBody>
      </p:sp>
    </p:spTree>
    <p:extLst>
      <p:ext uri="{BB962C8B-B14F-4D97-AF65-F5344CB8AC3E}">
        <p14:creationId xmlns:p14="http://schemas.microsoft.com/office/powerpoint/2010/main" val="66151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FBAA27F0-A125-4712-B1B6-47FA2089AE2C}" type="slidenum">
              <a:rPr lang="en-US" altLang="ja-JP"/>
              <a:pPr>
                <a:defRPr/>
              </a:pPr>
              <a:t>‹#›</a:t>
            </a:fld>
            <a:endParaRPr lang="en-US" altLang="ja-JP"/>
          </a:p>
        </p:txBody>
      </p:sp>
    </p:spTree>
    <p:extLst>
      <p:ext uri="{BB962C8B-B14F-4D97-AF65-F5344CB8AC3E}">
        <p14:creationId xmlns:p14="http://schemas.microsoft.com/office/powerpoint/2010/main" val="46083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8A86723E-3F6B-4EA0-A3CE-153D35BCAB27}" type="slidenum">
              <a:rPr lang="en-US" altLang="ja-JP"/>
              <a:pPr>
                <a:defRPr/>
              </a:pPr>
              <a:t>‹#›</a:t>
            </a:fld>
            <a:endParaRPr lang="en-US" altLang="ja-JP"/>
          </a:p>
        </p:txBody>
      </p:sp>
    </p:spTree>
    <p:extLst>
      <p:ext uri="{BB962C8B-B14F-4D97-AF65-F5344CB8AC3E}">
        <p14:creationId xmlns:p14="http://schemas.microsoft.com/office/powerpoint/2010/main" val="335649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EB4C8FE8-926A-46F0-AB85-B5BFF57A7F1A}" type="slidenum">
              <a:rPr lang="en-US" altLang="ja-JP"/>
              <a:pPr>
                <a:defRPr/>
              </a:pPr>
              <a:t>‹#›</a:t>
            </a:fld>
            <a:endParaRPr lang="en-US" altLang="ja-JP"/>
          </a:p>
        </p:txBody>
      </p:sp>
    </p:spTree>
    <p:extLst>
      <p:ext uri="{BB962C8B-B14F-4D97-AF65-F5344CB8AC3E}">
        <p14:creationId xmlns:p14="http://schemas.microsoft.com/office/powerpoint/2010/main" val="728157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204" name="Rectangle 12"/>
          <p:cNvSpPr>
            <a:spLocks noGrp="1" noChangeArrowheads="1"/>
          </p:cNvSpPr>
          <p:nvPr>
            <p:ph type="ctrTitle"/>
          </p:nvPr>
        </p:nvSpPr>
        <p:spPr>
          <a:xfrm>
            <a:off x="685800" y="1219200"/>
            <a:ext cx="7772400" cy="1933575"/>
          </a:xfrm>
        </p:spPr>
        <p:txBody>
          <a:bodyPr anchor="b"/>
          <a:lstStyle>
            <a:lvl1pPr algn="r">
              <a:defRPr sz="4400"/>
            </a:lvl1pPr>
          </a:lstStyle>
          <a:p>
            <a:r>
              <a:rPr lang="ja-JP" altLang="en-US"/>
              <a:t>マスタ タイトルの書式設定</a:t>
            </a:r>
          </a:p>
        </p:txBody>
      </p:sp>
      <p:sp>
        <p:nvSpPr>
          <p:cNvPr id="8205"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ja-JP" altLang="en-US"/>
              <a:t>マスタ サブタイトルの書式設定</a:t>
            </a:r>
          </a:p>
        </p:txBody>
      </p:sp>
      <p:sp>
        <p:nvSpPr>
          <p:cNvPr id="11" name="Rectangle 9"/>
          <p:cNvSpPr>
            <a:spLocks noGrp="1" noChangeArrowheads="1"/>
          </p:cNvSpPr>
          <p:nvPr>
            <p:ph type="dt" sz="half" idx="10"/>
          </p:nvPr>
        </p:nvSpPr>
        <p:spPr/>
        <p:txBody>
          <a:bodyPr/>
          <a:lstStyle>
            <a:lvl1pPr>
              <a:defRPr/>
            </a:lvl1pPr>
          </a:lstStyle>
          <a:p>
            <a:pPr>
              <a:defRPr/>
            </a:pPr>
            <a:endParaRPr lang="en-US" altLang="ja-JP"/>
          </a:p>
        </p:txBody>
      </p:sp>
      <p:sp>
        <p:nvSpPr>
          <p:cNvPr id="12" name="Rectangle 10"/>
          <p:cNvSpPr>
            <a:spLocks noGrp="1" noChangeArrowheads="1"/>
          </p:cNvSpPr>
          <p:nvPr>
            <p:ph type="ftr" sz="quarter" idx="11"/>
          </p:nvPr>
        </p:nvSpPr>
        <p:spPr/>
        <p:txBody>
          <a:bodyPr/>
          <a:lstStyle>
            <a:lvl1pPr>
              <a:defRPr/>
            </a:lvl1pPr>
          </a:lstStyle>
          <a:p>
            <a:pPr>
              <a:defRPr/>
            </a:pPr>
            <a:endParaRPr lang="en-US" altLang="ja-JP"/>
          </a:p>
        </p:txBody>
      </p:sp>
      <p:sp>
        <p:nvSpPr>
          <p:cNvPr id="13" name="Rectangle 11"/>
          <p:cNvSpPr>
            <a:spLocks noGrp="1" noChangeArrowheads="1"/>
          </p:cNvSpPr>
          <p:nvPr>
            <p:ph type="sldNum" sz="quarter" idx="12"/>
          </p:nvPr>
        </p:nvSpPr>
        <p:spPr/>
        <p:txBody>
          <a:bodyPr/>
          <a:lstStyle>
            <a:lvl1pPr>
              <a:defRPr/>
            </a:lvl1pPr>
          </a:lstStyle>
          <a:p>
            <a:pPr>
              <a:defRPr/>
            </a:pPr>
            <a:fld id="{3F1979DE-688C-4833-BC09-087A01AA94A4}" type="slidenum">
              <a:rPr lang="en-US" altLang="ja-JP"/>
              <a:pPr>
                <a:defRPr/>
              </a:pPr>
              <a:t>‹#›</a:t>
            </a:fld>
            <a:endParaRPr lang="en-US" altLang="ja-JP"/>
          </a:p>
        </p:txBody>
      </p:sp>
    </p:spTree>
    <p:extLst>
      <p:ext uri="{BB962C8B-B14F-4D97-AF65-F5344CB8AC3E}">
        <p14:creationId xmlns:p14="http://schemas.microsoft.com/office/powerpoint/2010/main" val="153948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1"/>
          <p:cNvSpPr>
            <a:spLocks noGrp="1" noChangeArrowheads="1"/>
          </p:cNvSpPr>
          <p:nvPr>
            <p:ph type="sldNum" sz="quarter" idx="12"/>
          </p:nvPr>
        </p:nvSpPr>
        <p:spPr>
          <a:ln/>
        </p:spPr>
        <p:txBody>
          <a:bodyPr/>
          <a:lstStyle>
            <a:lvl1pPr>
              <a:defRPr/>
            </a:lvl1pPr>
          </a:lstStyle>
          <a:p>
            <a:pPr>
              <a:defRPr/>
            </a:pPr>
            <a:fld id="{A0E6684C-6A5E-4B49-A015-DB8529513374}" type="slidenum">
              <a:rPr lang="en-US" altLang="ja-JP"/>
              <a:pPr>
                <a:defRPr/>
              </a:pPr>
              <a:t>‹#›</a:t>
            </a:fld>
            <a:endParaRPr lang="en-US" altLang="ja-JP"/>
          </a:p>
        </p:txBody>
      </p:sp>
    </p:spTree>
    <p:extLst>
      <p:ext uri="{BB962C8B-B14F-4D97-AF65-F5344CB8AC3E}">
        <p14:creationId xmlns:p14="http://schemas.microsoft.com/office/powerpoint/2010/main" val="2667912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1"/>
          <p:cNvSpPr>
            <a:spLocks noGrp="1" noChangeArrowheads="1"/>
          </p:cNvSpPr>
          <p:nvPr>
            <p:ph type="sldNum" sz="quarter" idx="12"/>
          </p:nvPr>
        </p:nvSpPr>
        <p:spPr>
          <a:ln/>
        </p:spPr>
        <p:txBody>
          <a:bodyPr/>
          <a:lstStyle>
            <a:lvl1pPr>
              <a:defRPr/>
            </a:lvl1pPr>
          </a:lstStyle>
          <a:p>
            <a:pPr>
              <a:defRPr/>
            </a:pPr>
            <a:fld id="{78747573-28E3-464C-A3F9-68338E95B2C5}" type="slidenum">
              <a:rPr lang="en-US" altLang="ja-JP"/>
              <a:pPr>
                <a:defRPr/>
              </a:pPr>
              <a:t>‹#›</a:t>
            </a:fld>
            <a:endParaRPr lang="en-US" altLang="ja-JP"/>
          </a:p>
        </p:txBody>
      </p:sp>
    </p:spTree>
    <p:extLst>
      <p:ext uri="{BB962C8B-B14F-4D97-AF65-F5344CB8AC3E}">
        <p14:creationId xmlns:p14="http://schemas.microsoft.com/office/powerpoint/2010/main" val="154526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1"/>
          <p:cNvSpPr>
            <a:spLocks noGrp="1" noChangeArrowheads="1"/>
          </p:cNvSpPr>
          <p:nvPr>
            <p:ph type="sldNum" sz="quarter" idx="12"/>
          </p:nvPr>
        </p:nvSpPr>
        <p:spPr>
          <a:ln/>
        </p:spPr>
        <p:txBody>
          <a:bodyPr/>
          <a:lstStyle>
            <a:lvl1pPr>
              <a:defRPr/>
            </a:lvl1pPr>
          </a:lstStyle>
          <a:p>
            <a:pPr>
              <a:defRPr/>
            </a:pPr>
            <a:fld id="{D36C32A6-B773-4260-9AED-53FEC1448C4D}" type="slidenum">
              <a:rPr lang="en-US" altLang="ja-JP"/>
              <a:pPr>
                <a:defRPr/>
              </a:pPr>
              <a:t>‹#›</a:t>
            </a:fld>
            <a:endParaRPr lang="en-US" altLang="ja-JP"/>
          </a:p>
        </p:txBody>
      </p:sp>
    </p:spTree>
    <p:extLst>
      <p:ext uri="{BB962C8B-B14F-4D97-AF65-F5344CB8AC3E}">
        <p14:creationId xmlns:p14="http://schemas.microsoft.com/office/powerpoint/2010/main" val="70790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1"/>
          <p:cNvSpPr>
            <a:spLocks noGrp="1" noChangeArrowheads="1"/>
          </p:cNvSpPr>
          <p:nvPr>
            <p:ph type="sldNum" sz="quarter" idx="12"/>
          </p:nvPr>
        </p:nvSpPr>
        <p:spPr>
          <a:ln/>
        </p:spPr>
        <p:txBody>
          <a:bodyPr/>
          <a:lstStyle>
            <a:lvl1pPr>
              <a:defRPr/>
            </a:lvl1pPr>
          </a:lstStyle>
          <a:p>
            <a:pPr>
              <a:defRPr/>
            </a:pPr>
            <a:fld id="{969F557E-5E99-499E-9FAA-2BE662B29C75}" type="slidenum">
              <a:rPr lang="en-US" altLang="ja-JP"/>
              <a:pPr>
                <a:defRPr/>
              </a:pPr>
              <a:t>‹#›</a:t>
            </a:fld>
            <a:endParaRPr lang="en-US" altLang="ja-JP"/>
          </a:p>
        </p:txBody>
      </p:sp>
    </p:spTree>
    <p:extLst>
      <p:ext uri="{BB962C8B-B14F-4D97-AF65-F5344CB8AC3E}">
        <p14:creationId xmlns:p14="http://schemas.microsoft.com/office/powerpoint/2010/main" val="471193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1"/>
          <p:cNvSpPr>
            <a:spLocks noGrp="1" noChangeArrowheads="1"/>
          </p:cNvSpPr>
          <p:nvPr>
            <p:ph type="sldNum" sz="quarter" idx="12"/>
          </p:nvPr>
        </p:nvSpPr>
        <p:spPr>
          <a:ln/>
        </p:spPr>
        <p:txBody>
          <a:bodyPr/>
          <a:lstStyle>
            <a:lvl1pPr>
              <a:defRPr/>
            </a:lvl1pPr>
          </a:lstStyle>
          <a:p>
            <a:pPr>
              <a:defRPr/>
            </a:pPr>
            <a:fld id="{17544EE7-D66E-4740-A4A9-4DEE8DCEDCA7}" type="slidenum">
              <a:rPr lang="en-US" altLang="ja-JP"/>
              <a:pPr>
                <a:defRPr/>
              </a:pPr>
              <a:t>‹#›</a:t>
            </a:fld>
            <a:endParaRPr lang="en-US" altLang="ja-JP"/>
          </a:p>
        </p:txBody>
      </p:sp>
    </p:spTree>
    <p:extLst>
      <p:ext uri="{BB962C8B-B14F-4D97-AF65-F5344CB8AC3E}">
        <p14:creationId xmlns:p14="http://schemas.microsoft.com/office/powerpoint/2010/main" val="3247709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1"/>
          <p:cNvSpPr>
            <a:spLocks noGrp="1" noChangeArrowheads="1"/>
          </p:cNvSpPr>
          <p:nvPr>
            <p:ph type="sldNum" sz="quarter" idx="12"/>
          </p:nvPr>
        </p:nvSpPr>
        <p:spPr>
          <a:ln/>
        </p:spPr>
        <p:txBody>
          <a:bodyPr/>
          <a:lstStyle>
            <a:lvl1pPr>
              <a:defRPr/>
            </a:lvl1pPr>
          </a:lstStyle>
          <a:p>
            <a:pPr>
              <a:defRPr/>
            </a:pPr>
            <a:fld id="{52C2DC65-E1FB-427B-B137-B504893BC4A8}" type="slidenum">
              <a:rPr lang="en-US" altLang="ja-JP"/>
              <a:pPr>
                <a:defRPr/>
              </a:pPr>
              <a:t>‹#›</a:t>
            </a:fld>
            <a:endParaRPr lang="en-US" altLang="ja-JP"/>
          </a:p>
        </p:txBody>
      </p:sp>
    </p:spTree>
    <p:extLst>
      <p:ext uri="{BB962C8B-B14F-4D97-AF65-F5344CB8AC3E}">
        <p14:creationId xmlns:p14="http://schemas.microsoft.com/office/powerpoint/2010/main" val="1913696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1"/>
          <p:cNvSpPr>
            <a:spLocks noGrp="1" noChangeArrowheads="1"/>
          </p:cNvSpPr>
          <p:nvPr>
            <p:ph type="sldNum" sz="quarter" idx="12"/>
          </p:nvPr>
        </p:nvSpPr>
        <p:spPr>
          <a:ln/>
        </p:spPr>
        <p:txBody>
          <a:bodyPr/>
          <a:lstStyle>
            <a:lvl1pPr>
              <a:defRPr/>
            </a:lvl1pPr>
          </a:lstStyle>
          <a:p>
            <a:pPr>
              <a:defRPr/>
            </a:pPr>
            <a:fld id="{2CAF7B2B-88D0-4788-909A-959E808BC595}" type="slidenum">
              <a:rPr lang="en-US" altLang="ja-JP"/>
              <a:pPr>
                <a:defRPr/>
              </a:pPr>
              <a:t>‹#›</a:t>
            </a:fld>
            <a:endParaRPr lang="en-US" altLang="ja-JP"/>
          </a:p>
        </p:txBody>
      </p:sp>
    </p:spTree>
    <p:extLst>
      <p:ext uri="{BB962C8B-B14F-4D97-AF65-F5344CB8AC3E}">
        <p14:creationId xmlns:p14="http://schemas.microsoft.com/office/powerpoint/2010/main" val="248290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068B1BA-1CFC-4075-82C7-0FD7C089577B}" type="slidenum">
              <a:rPr lang="en-US" altLang="ja-JP"/>
              <a:pPr>
                <a:defRPr/>
              </a:pPr>
              <a:t>‹#›</a:t>
            </a:fld>
            <a:endParaRPr lang="en-US" altLang="ja-JP"/>
          </a:p>
        </p:txBody>
      </p:sp>
    </p:spTree>
    <p:extLst>
      <p:ext uri="{BB962C8B-B14F-4D97-AF65-F5344CB8AC3E}">
        <p14:creationId xmlns:p14="http://schemas.microsoft.com/office/powerpoint/2010/main" val="1668473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1"/>
          <p:cNvSpPr>
            <a:spLocks noGrp="1" noChangeArrowheads="1"/>
          </p:cNvSpPr>
          <p:nvPr>
            <p:ph type="sldNum" sz="quarter" idx="12"/>
          </p:nvPr>
        </p:nvSpPr>
        <p:spPr>
          <a:ln/>
        </p:spPr>
        <p:txBody>
          <a:bodyPr/>
          <a:lstStyle>
            <a:lvl1pPr>
              <a:defRPr/>
            </a:lvl1pPr>
          </a:lstStyle>
          <a:p>
            <a:pPr>
              <a:defRPr/>
            </a:pPr>
            <a:fld id="{DEF0158D-8CCB-41C7-8B5D-8D69034CC5C6}" type="slidenum">
              <a:rPr lang="en-US" altLang="ja-JP"/>
              <a:pPr>
                <a:defRPr/>
              </a:pPr>
              <a:t>‹#›</a:t>
            </a:fld>
            <a:endParaRPr lang="en-US" altLang="ja-JP"/>
          </a:p>
        </p:txBody>
      </p:sp>
    </p:spTree>
    <p:extLst>
      <p:ext uri="{BB962C8B-B14F-4D97-AF65-F5344CB8AC3E}">
        <p14:creationId xmlns:p14="http://schemas.microsoft.com/office/powerpoint/2010/main" val="3729925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1"/>
          <p:cNvSpPr>
            <a:spLocks noGrp="1" noChangeArrowheads="1"/>
          </p:cNvSpPr>
          <p:nvPr>
            <p:ph type="sldNum" sz="quarter" idx="12"/>
          </p:nvPr>
        </p:nvSpPr>
        <p:spPr>
          <a:ln/>
        </p:spPr>
        <p:txBody>
          <a:bodyPr/>
          <a:lstStyle>
            <a:lvl1pPr>
              <a:defRPr/>
            </a:lvl1pPr>
          </a:lstStyle>
          <a:p>
            <a:pPr>
              <a:defRPr/>
            </a:pPr>
            <a:fld id="{406DEB15-C45F-4AF7-A49F-A94DCAD4EFF0}" type="slidenum">
              <a:rPr lang="en-US" altLang="ja-JP"/>
              <a:pPr>
                <a:defRPr/>
              </a:pPr>
              <a:t>‹#›</a:t>
            </a:fld>
            <a:endParaRPr lang="en-US" altLang="ja-JP"/>
          </a:p>
        </p:txBody>
      </p:sp>
    </p:spTree>
    <p:extLst>
      <p:ext uri="{BB962C8B-B14F-4D97-AF65-F5344CB8AC3E}">
        <p14:creationId xmlns:p14="http://schemas.microsoft.com/office/powerpoint/2010/main" val="1666292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6287"/>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6287"/>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1"/>
          <p:cNvSpPr>
            <a:spLocks noGrp="1" noChangeArrowheads="1"/>
          </p:cNvSpPr>
          <p:nvPr>
            <p:ph type="sldNum" sz="quarter" idx="12"/>
          </p:nvPr>
        </p:nvSpPr>
        <p:spPr>
          <a:ln/>
        </p:spPr>
        <p:txBody>
          <a:bodyPr/>
          <a:lstStyle>
            <a:lvl1pPr>
              <a:defRPr/>
            </a:lvl1pPr>
          </a:lstStyle>
          <a:p>
            <a:pPr>
              <a:defRPr/>
            </a:pPr>
            <a:fld id="{FC7E5AF9-EC11-4449-9014-754B6660FBB6}" type="slidenum">
              <a:rPr lang="en-US" altLang="ja-JP"/>
              <a:pPr>
                <a:defRPr/>
              </a:pPr>
              <a:t>‹#›</a:t>
            </a:fld>
            <a:endParaRPr lang="en-US" altLang="ja-JP"/>
          </a:p>
        </p:txBody>
      </p:sp>
    </p:spTree>
    <p:extLst>
      <p:ext uri="{BB962C8B-B14F-4D97-AF65-F5344CB8AC3E}">
        <p14:creationId xmlns:p14="http://schemas.microsoft.com/office/powerpoint/2010/main" val="427821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8CCE1B65-ACDC-4981-A585-662EF8284AAD}" type="slidenum">
              <a:rPr lang="en-US" altLang="ja-JP"/>
              <a:pPr>
                <a:defRPr/>
              </a:pPr>
              <a:t>‹#›</a:t>
            </a:fld>
            <a:endParaRPr lang="en-US" altLang="ja-JP"/>
          </a:p>
        </p:txBody>
      </p:sp>
    </p:spTree>
    <p:extLst>
      <p:ext uri="{BB962C8B-B14F-4D97-AF65-F5344CB8AC3E}">
        <p14:creationId xmlns:p14="http://schemas.microsoft.com/office/powerpoint/2010/main" val="194009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55F7D9F1-6BF1-4135-9D4D-478F7DDA4366}" type="slidenum">
              <a:rPr lang="en-US" altLang="ja-JP"/>
              <a:pPr>
                <a:defRPr/>
              </a:pPr>
              <a:t>‹#›</a:t>
            </a:fld>
            <a:endParaRPr lang="en-US" altLang="ja-JP"/>
          </a:p>
        </p:txBody>
      </p:sp>
    </p:spTree>
    <p:extLst>
      <p:ext uri="{BB962C8B-B14F-4D97-AF65-F5344CB8AC3E}">
        <p14:creationId xmlns:p14="http://schemas.microsoft.com/office/powerpoint/2010/main" val="247186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FA15862D-D071-44C5-8BD2-19972DDDB94A}" type="slidenum">
              <a:rPr lang="en-US" altLang="ja-JP"/>
              <a:pPr>
                <a:defRPr/>
              </a:pPr>
              <a:t>‹#›</a:t>
            </a:fld>
            <a:endParaRPr lang="en-US" altLang="ja-JP"/>
          </a:p>
        </p:txBody>
      </p:sp>
    </p:spTree>
    <p:extLst>
      <p:ext uri="{BB962C8B-B14F-4D97-AF65-F5344CB8AC3E}">
        <p14:creationId xmlns:p14="http://schemas.microsoft.com/office/powerpoint/2010/main" val="31980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A640D43D-B632-46A6-A10E-995ED78391DF}" type="slidenum">
              <a:rPr lang="en-US" altLang="ja-JP"/>
              <a:pPr>
                <a:defRPr/>
              </a:pPr>
              <a:t>‹#›</a:t>
            </a:fld>
            <a:endParaRPr lang="en-US" altLang="ja-JP"/>
          </a:p>
        </p:txBody>
      </p:sp>
    </p:spTree>
    <p:extLst>
      <p:ext uri="{BB962C8B-B14F-4D97-AF65-F5344CB8AC3E}">
        <p14:creationId xmlns:p14="http://schemas.microsoft.com/office/powerpoint/2010/main" val="341793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4134E72E-DA6F-4E5B-A803-08EED70BCD48}" type="slidenum">
              <a:rPr lang="en-US" altLang="ja-JP"/>
              <a:pPr>
                <a:defRPr/>
              </a:pPr>
              <a:t>‹#›</a:t>
            </a:fld>
            <a:endParaRPr lang="en-US" altLang="ja-JP"/>
          </a:p>
        </p:txBody>
      </p:sp>
    </p:spTree>
    <p:extLst>
      <p:ext uri="{BB962C8B-B14F-4D97-AF65-F5344CB8AC3E}">
        <p14:creationId xmlns:p14="http://schemas.microsoft.com/office/powerpoint/2010/main" val="204719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A58620BF-CF15-4BD2-B92D-92EDE1E0E908}" type="slidenum">
              <a:rPr lang="en-US" altLang="ja-JP"/>
              <a:pPr>
                <a:defRPr/>
              </a:pPr>
              <a:t>‹#›</a:t>
            </a:fld>
            <a:endParaRPr lang="en-US" altLang="ja-JP"/>
          </a:p>
        </p:txBody>
      </p:sp>
    </p:spTree>
    <p:extLst>
      <p:ext uri="{BB962C8B-B14F-4D97-AF65-F5344CB8AC3E}">
        <p14:creationId xmlns:p14="http://schemas.microsoft.com/office/powerpoint/2010/main" val="152339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09E917CE-A93D-427A-BF81-75BEA71F1688}" type="slidenum">
              <a:rPr lang="en-US" altLang="ja-JP"/>
              <a:pPr>
                <a:defRPr/>
              </a:pPr>
              <a:t>‹#›</a:t>
            </a:fld>
            <a:endParaRPr lang="en-US" altLang="ja-JP"/>
          </a:p>
        </p:txBody>
      </p:sp>
    </p:spTree>
    <p:extLst>
      <p:ext uri="{BB962C8B-B14F-4D97-AF65-F5344CB8AC3E}">
        <p14:creationId xmlns:p14="http://schemas.microsoft.com/office/powerpoint/2010/main" val="358682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819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FB1118F6-FF1E-4594-BA31-F13D0FA962D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9"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7"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000">
                <a:ea typeface="ＭＳ Ｐゴシック" pitchFamily="50" charset="-128"/>
              </a:defRPr>
            </a:lvl1pPr>
          </a:lstStyle>
          <a:p>
            <a:pPr>
              <a:defRPr/>
            </a:pPr>
            <a:endParaRPr lang="en-US" altLang="ja-JP"/>
          </a:p>
        </p:txBody>
      </p:sp>
      <p:sp>
        <p:nvSpPr>
          <p:cNvPr id="7178"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ea typeface="ＭＳ Ｐゴシック" pitchFamily="50" charset="-128"/>
              </a:defRPr>
            </a:lvl1pPr>
          </a:lstStyle>
          <a:p>
            <a:pPr>
              <a:defRPr/>
            </a:pPr>
            <a:endParaRPr lang="en-US" altLang="ja-JP"/>
          </a:p>
        </p:txBody>
      </p:sp>
      <p:sp>
        <p:nvSpPr>
          <p:cNvPr id="7179"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ea typeface="ＭＳ Ｐゴシック" pitchFamily="50" charset="-128"/>
              </a:defRPr>
            </a:lvl1pPr>
          </a:lstStyle>
          <a:p>
            <a:pPr>
              <a:defRPr/>
            </a:pPr>
            <a:fld id="{6B0E7670-BAC3-446D-AE9F-614703C421EE}" type="slidenum">
              <a:rPr lang="en-US" altLang="ja-JP"/>
              <a:pPr>
                <a:defRPr/>
              </a:pPr>
              <a:t>‹#›</a:t>
            </a:fld>
            <a:endParaRPr lang="en-US" altLang="ja-JP"/>
          </a:p>
        </p:txBody>
      </p:sp>
      <p:sp>
        <p:nvSpPr>
          <p:cNvPr id="9223"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Arial"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Arial"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Arial"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Arial" charset="0"/>
          <a:ea typeface="ＭＳ Ｐゴシック" pitchFamily="50" charset="-128"/>
        </a:defRPr>
      </a:lvl5pPr>
      <a:lvl6pPr marL="457200" algn="l" rtl="0" fontAlgn="base">
        <a:spcBef>
          <a:spcPct val="0"/>
        </a:spcBef>
        <a:spcAft>
          <a:spcPct val="0"/>
        </a:spcAft>
        <a:defRPr kumimoji="1" sz="3800">
          <a:solidFill>
            <a:schemeClr val="tx2"/>
          </a:solidFill>
          <a:latin typeface="Arial" charset="0"/>
          <a:ea typeface="ＭＳ Ｐゴシック" pitchFamily="50" charset="-128"/>
        </a:defRPr>
      </a:lvl6pPr>
      <a:lvl7pPr marL="914400" algn="l" rtl="0" fontAlgn="base">
        <a:spcBef>
          <a:spcPct val="0"/>
        </a:spcBef>
        <a:spcAft>
          <a:spcPct val="0"/>
        </a:spcAft>
        <a:defRPr kumimoji="1" sz="3800">
          <a:solidFill>
            <a:schemeClr val="tx2"/>
          </a:solidFill>
          <a:latin typeface="Arial" charset="0"/>
          <a:ea typeface="ＭＳ Ｐゴシック" pitchFamily="50" charset="-128"/>
        </a:defRPr>
      </a:lvl7pPr>
      <a:lvl8pPr marL="1371600" algn="l" rtl="0" fontAlgn="base">
        <a:spcBef>
          <a:spcPct val="0"/>
        </a:spcBef>
        <a:spcAft>
          <a:spcPct val="0"/>
        </a:spcAft>
        <a:defRPr kumimoji="1" sz="3800">
          <a:solidFill>
            <a:schemeClr val="tx2"/>
          </a:solidFill>
          <a:latin typeface="Arial" charset="0"/>
          <a:ea typeface="ＭＳ Ｐゴシック" pitchFamily="50" charset="-128"/>
        </a:defRPr>
      </a:lvl8pPr>
      <a:lvl9pPr marL="1828800" algn="l" rtl="0" fontAlgn="base">
        <a:spcBef>
          <a:spcPct val="0"/>
        </a:spcBef>
        <a:spcAft>
          <a:spcPct val="0"/>
        </a:spcAft>
        <a:defRPr kumimoji="1" sz="38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kumimoji="1"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kumimoji="1"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oleObject" Target="../embeddings/oleObject13.bin"/><Relationship Id="rId3" Type="http://schemas.openxmlformats.org/officeDocument/2006/relationships/image" Target="../media/image14.png"/><Relationship Id="rId21" Type="http://schemas.openxmlformats.org/officeDocument/2006/relationships/oleObject" Target="../embeddings/oleObject10.bin"/><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2.wmf"/><Relationship Id="rId2" Type="http://schemas.openxmlformats.org/officeDocument/2006/relationships/slideLayout" Target="../slideLayouts/slideLayout13.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2.bin"/><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oleObject" Target="../embeddings/oleObject11.bin"/><Relationship Id="rId10" Type="http://schemas.openxmlformats.org/officeDocument/2006/relationships/oleObject" Target="../embeddings/oleObject4.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image" Target="../media/image11.wmf"/><Relationship Id="rId27"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7.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1"/>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2498393C-9433-4678-B037-4955B619F1FF}" type="slidenum">
              <a:rPr kumimoji="0" lang="en-US" altLang="ja-JP" smtClean="0"/>
              <a:pPr eaLnBrk="1" hangingPunct="1"/>
              <a:t>1</a:t>
            </a:fld>
            <a:endParaRPr kumimoji="0" lang="en-US" altLang="ja-JP"/>
          </a:p>
        </p:txBody>
      </p:sp>
      <p:sp>
        <p:nvSpPr>
          <p:cNvPr id="11267" name="Rectangle 2"/>
          <p:cNvSpPr>
            <a:spLocks noGrp="1" noChangeArrowheads="1"/>
          </p:cNvSpPr>
          <p:nvPr>
            <p:ph type="ctrTitle"/>
          </p:nvPr>
        </p:nvSpPr>
        <p:spPr/>
        <p:txBody>
          <a:bodyPr/>
          <a:lstStyle/>
          <a:p>
            <a:pPr eaLnBrk="1" hangingPunct="1"/>
            <a:r>
              <a:rPr lang="ja-JP" altLang="en-US"/>
              <a:t>アルゴリズムとデータ構造</a:t>
            </a:r>
          </a:p>
        </p:txBody>
      </p:sp>
      <p:sp>
        <p:nvSpPr>
          <p:cNvPr id="11268" name="Rectangle 3"/>
          <p:cNvSpPr>
            <a:spLocks noGrp="1" noChangeArrowheads="1"/>
          </p:cNvSpPr>
          <p:nvPr>
            <p:ph type="subTitle" idx="1"/>
          </p:nvPr>
        </p:nvSpPr>
        <p:spPr/>
        <p:txBody>
          <a:bodyPr/>
          <a:lstStyle/>
          <a:p>
            <a:pPr eaLnBrk="1" hangingPunct="1"/>
            <a:r>
              <a:rPr lang="ja-JP" altLang="en-US"/>
              <a:t>アルゴリズム解析の原理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13937B4-E0FE-4261-B608-C92A916C5F3E}" type="slidenum">
              <a:rPr kumimoji="0" lang="en-US" altLang="ja-JP" smtClean="0"/>
              <a:pPr eaLnBrk="1" hangingPunct="1"/>
              <a:t>10</a:t>
            </a:fld>
            <a:endParaRPr kumimoji="0" lang="en-US" altLang="ja-JP"/>
          </a:p>
        </p:txBody>
      </p:sp>
      <p:sp>
        <p:nvSpPr>
          <p:cNvPr id="18435" name="Rectangle 2"/>
          <p:cNvSpPr>
            <a:spLocks noGrp="1" noChangeArrowheads="1"/>
          </p:cNvSpPr>
          <p:nvPr>
            <p:ph type="title"/>
          </p:nvPr>
        </p:nvSpPr>
        <p:spPr/>
        <p:txBody>
          <a:bodyPr/>
          <a:lstStyle/>
          <a:p>
            <a:pPr eaLnBrk="1" hangingPunct="1"/>
            <a:r>
              <a:rPr lang="ja-JP" altLang="en-US"/>
              <a:t>例題</a:t>
            </a:r>
          </a:p>
        </p:txBody>
      </p:sp>
      <p:sp>
        <p:nvSpPr>
          <p:cNvPr id="18436" name="Rectangle 3"/>
          <p:cNvSpPr>
            <a:spLocks noGrp="1" noChangeArrowheads="1"/>
          </p:cNvSpPr>
          <p:nvPr>
            <p:ph type="body" idx="1"/>
          </p:nvPr>
        </p:nvSpPr>
        <p:spPr/>
        <p:txBody>
          <a:bodyPr/>
          <a:lstStyle/>
          <a:p>
            <a:pPr eaLnBrk="1" hangingPunct="1"/>
            <a:r>
              <a:rPr lang="ja-JP" altLang="en-US" sz="2800"/>
              <a:t>もし，与えられた配列の要素数が</a:t>
            </a:r>
            <a:r>
              <a:rPr lang="en-US" altLang="ja-JP" sz="2800"/>
              <a:t>N</a:t>
            </a:r>
            <a:r>
              <a:rPr lang="ja-JP" altLang="en-US" sz="2800"/>
              <a:t>だったら？</a:t>
            </a:r>
          </a:p>
          <a:p>
            <a:pPr lvl="1" eaLnBrk="1" hangingPunct="1"/>
            <a:r>
              <a:rPr kumimoji="0" lang="ja-JP" altLang="en-US" sz="2300"/>
              <a:t>実行時間は，</a:t>
            </a:r>
            <a:r>
              <a:rPr kumimoji="0" lang="en-US" altLang="ja-JP" sz="2300" b="1">
                <a:solidFill>
                  <a:srgbClr val="FF0000"/>
                </a:solidFill>
              </a:rPr>
              <a:t>2N×t</a:t>
            </a:r>
            <a:r>
              <a:rPr kumimoji="0" lang="en-US" altLang="ja-JP" sz="2300"/>
              <a:t> </a:t>
            </a:r>
            <a:r>
              <a:rPr kumimoji="0" lang="ja-JP" altLang="en-US" sz="2300"/>
              <a:t>マイクロ秒</a:t>
            </a:r>
          </a:p>
          <a:p>
            <a:pPr lvl="2" eaLnBrk="1" hangingPunct="1"/>
            <a:r>
              <a:rPr kumimoji="0" lang="en-US" altLang="ja-JP" sz="2100"/>
              <a:t>t</a:t>
            </a:r>
            <a:r>
              <a:rPr kumimoji="0" lang="ja-JP" altLang="en-US" sz="2100"/>
              <a:t>は，計算機が進化すれば，速くなる可能性がある</a:t>
            </a:r>
          </a:p>
          <a:p>
            <a:pPr lvl="2" eaLnBrk="1" hangingPunct="1"/>
            <a:r>
              <a:rPr kumimoji="0" lang="ja-JP" altLang="en-US" sz="2100"/>
              <a:t>でも，</a:t>
            </a:r>
            <a:r>
              <a:rPr kumimoji="0" lang="en-US" altLang="ja-JP" sz="2100"/>
              <a:t>2N</a:t>
            </a:r>
            <a:r>
              <a:rPr kumimoji="0" lang="ja-JP" altLang="en-US" sz="2100"/>
              <a:t>は，アルゴリズムを改良しないと速くならない</a:t>
            </a:r>
          </a:p>
          <a:p>
            <a:pPr lvl="1" eaLnBrk="1" hangingPunct="1"/>
            <a:r>
              <a:rPr kumimoji="0" lang="en-US" altLang="ja-JP" sz="2500">
                <a:solidFill>
                  <a:srgbClr val="FF0000"/>
                </a:solidFill>
              </a:rPr>
              <a:t>2N</a:t>
            </a:r>
            <a:r>
              <a:rPr kumimoji="0" lang="ja-JP" altLang="en-US" sz="2500">
                <a:solidFill>
                  <a:srgbClr val="FF0000"/>
                </a:solidFill>
              </a:rPr>
              <a:t>が，このアルゴリズムが持つ性質</a:t>
            </a:r>
          </a:p>
          <a:p>
            <a:pPr lvl="1" eaLnBrk="1" hangingPunct="1"/>
            <a:r>
              <a:rPr kumimoji="0" lang="en-US" altLang="ja-JP" sz="2300"/>
              <a:t>2N</a:t>
            </a:r>
            <a:r>
              <a:rPr kumimoji="0" lang="ja-JP" altLang="en-US" sz="2300"/>
              <a:t>という値はどこに依存しているか？</a:t>
            </a:r>
          </a:p>
          <a:p>
            <a:pPr lvl="1" eaLnBrk="1" hangingPunct="1">
              <a:buFont typeface="Wingdings" pitchFamily="2" charset="2"/>
              <a:buNone/>
            </a:pPr>
            <a:r>
              <a:rPr kumimoji="0" lang="ja-JP" altLang="en-US" sz="2300"/>
              <a:t>	→ ループの内側の文が何回実行されたか</a:t>
            </a:r>
          </a:p>
          <a:p>
            <a:pPr lvl="2" eaLnBrk="1" hangingPunct="1"/>
            <a:r>
              <a:rPr lang="en-US" altLang="ja-JP" sz="2100" b="1">
                <a:latin typeface="Courier New" pitchFamily="49" charset="0"/>
              </a:rPr>
              <a:t>if (a[i] &gt; max) max = a[i];</a:t>
            </a:r>
            <a:r>
              <a:rPr lang="en-US" altLang="ja-JP" sz="2100"/>
              <a:t> </a:t>
            </a:r>
            <a:r>
              <a:rPr lang="en-US" altLang="ja-JP" sz="2100" b="1">
                <a:solidFill>
                  <a:srgbClr val="FF0000"/>
                </a:solidFill>
              </a:rPr>
              <a:t>(N-1)</a:t>
            </a:r>
            <a:r>
              <a:rPr lang="ja-JP" altLang="en-US" sz="2100" b="1">
                <a:solidFill>
                  <a:srgbClr val="FF0000"/>
                </a:solidFill>
              </a:rPr>
              <a:t>回</a:t>
            </a:r>
            <a:endParaRPr kumimoji="0" lang="ja-JP" altLang="en-US" sz="2100" b="1"/>
          </a:p>
          <a:p>
            <a:pPr lvl="2" eaLnBrk="1" hangingPunct="1"/>
            <a:endParaRPr kumimoji="0" lang="ja-JP" altLang="en-US" sz="2100"/>
          </a:p>
          <a:p>
            <a:pPr lvl="2" eaLnBrk="1" hangingPunct="1"/>
            <a:endParaRPr kumimoji="0" lang="ja-JP" altLang="en-US" sz="2100"/>
          </a:p>
          <a:p>
            <a:pPr lvl="1" eaLnBrk="1" hangingPunct="1"/>
            <a:endParaRPr lang="ja-JP" altLang="en-US" sz="2300"/>
          </a:p>
          <a:p>
            <a:pPr eaLnBrk="1" hangingPunct="1"/>
            <a:endParaRPr lang="en-US" altLang="ja-JP" sz="2800"/>
          </a:p>
        </p:txBody>
      </p:sp>
      <p:sp>
        <p:nvSpPr>
          <p:cNvPr id="18437" name="AutoShape 4"/>
          <p:cNvSpPr>
            <a:spLocks/>
          </p:cNvSpPr>
          <p:nvPr/>
        </p:nvSpPr>
        <p:spPr bwMode="auto">
          <a:xfrm>
            <a:off x="3706813" y="5392738"/>
            <a:ext cx="4862512" cy="885825"/>
          </a:xfrm>
          <a:prstGeom prst="borderCallout1">
            <a:avLst>
              <a:gd name="adj1" fmla="val 12903"/>
              <a:gd name="adj2" fmla="val -1565"/>
              <a:gd name="adj3" fmla="val -42472"/>
              <a:gd name="adj4" fmla="val -9338"/>
            </a:avLst>
          </a:prstGeom>
          <a:solidFill>
            <a:schemeClr val="accent1"/>
          </a:solidFill>
          <a:ln w="9525">
            <a:solidFill>
              <a:schemeClr val="tx1"/>
            </a:solidFill>
            <a:miter lim="800000"/>
            <a:headEnd/>
            <a:tailEnd/>
          </a:ln>
        </p:spPr>
        <p:txBody>
          <a:bodyPr/>
          <a:lstStyle/>
          <a:p>
            <a:r>
              <a:rPr lang="ja-JP" altLang="en-US" b="1">
                <a:solidFill>
                  <a:srgbClr val="FF0000"/>
                </a:solidFill>
              </a:rPr>
              <a:t>比較の回数が，実行時間を決定している</a:t>
            </a:r>
          </a:p>
          <a:p>
            <a:r>
              <a:rPr lang="ja-JP" altLang="en-US"/>
              <a:t>最大値を求めるアルゴリズムにおいて，</a:t>
            </a:r>
            <a:r>
              <a:rPr lang="ja-JP" altLang="en-US" b="1" u="sng"/>
              <a:t>本質的に必要な動作</a:t>
            </a:r>
            <a:r>
              <a:rPr lang="en-US" altLang="ja-JP" b="1" u="sng"/>
              <a:t>(</a:t>
            </a:r>
            <a:r>
              <a:rPr lang="ja-JP" altLang="en-US" b="1" u="sng"/>
              <a:t>抽象動作</a:t>
            </a:r>
            <a:r>
              <a:rPr lang="en-US" altLang="ja-JP" b="1" u="sng"/>
              <a:t>)</a:t>
            </a:r>
            <a:r>
              <a:rPr lang="ja-JP" altLang="en-US"/>
              <a:t>は，</a:t>
            </a:r>
            <a:r>
              <a:rPr lang="ja-JP" altLang="en-US" b="1" u="sng"/>
              <a:t>この比較</a:t>
            </a:r>
            <a:r>
              <a:rPr lang="ja-JP" altLang="en-US"/>
              <a:t>である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18E3EF56-FE90-43D2-A2D6-79E0CA861C24}" type="slidenum">
              <a:rPr kumimoji="0" lang="en-US" altLang="ja-JP" smtClean="0"/>
              <a:pPr eaLnBrk="1" hangingPunct="1"/>
              <a:t>11</a:t>
            </a:fld>
            <a:endParaRPr kumimoji="0" lang="en-US" altLang="ja-JP"/>
          </a:p>
        </p:txBody>
      </p:sp>
      <p:sp>
        <p:nvSpPr>
          <p:cNvPr id="19459" name="Rectangle 2"/>
          <p:cNvSpPr>
            <a:spLocks noGrp="1" noChangeArrowheads="1"/>
          </p:cNvSpPr>
          <p:nvPr>
            <p:ph type="title"/>
          </p:nvPr>
        </p:nvSpPr>
        <p:spPr/>
        <p:txBody>
          <a:bodyPr/>
          <a:lstStyle/>
          <a:p>
            <a:pPr eaLnBrk="1" hangingPunct="1"/>
            <a:r>
              <a:rPr lang="ja-JP" altLang="en-US"/>
              <a:t>例題</a:t>
            </a:r>
          </a:p>
        </p:txBody>
      </p:sp>
      <p:sp>
        <p:nvSpPr>
          <p:cNvPr id="19460" name="Rectangle 3"/>
          <p:cNvSpPr>
            <a:spLocks noGrp="1" noChangeArrowheads="1"/>
          </p:cNvSpPr>
          <p:nvPr>
            <p:ph type="body" idx="1"/>
          </p:nvPr>
        </p:nvSpPr>
        <p:spPr/>
        <p:txBody>
          <a:bodyPr/>
          <a:lstStyle/>
          <a:p>
            <a:pPr eaLnBrk="1" hangingPunct="1"/>
            <a:r>
              <a:rPr lang="ja-JP" altLang="en-US" dirty="0"/>
              <a:t>比較の回数</a:t>
            </a:r>
            <a:r>
              <a:rPr lang="en-US" altLang="ja-JP" b="1" dirty="0">
                <a:solidFill>
                  <a:srgbClr val="FF0000"/>
                </a:solidFill>
              </a:rPr>
              <a:t>(N-1)</a:t>
            </a:r>
            <a:r>
              <a:rPr lang="ja-JP" altLang="en-US" dirty="0"/>
              <a:t>回が，大雑把な実行時間を決めていると言っていい</a:t>
            </a:r>
          </a:p>
          <a:p>
            <a:pPr lvl="1" eaLnBrk="1" hangingPunct="1"/>
            <a:r>
              <a:rPr lang="en-US" altLang="ja-JP" dirty="0"/>
              <a:t>1</a:t>
            </a:r>
            <a:r>
              <a:rPr lang="ja-JP" altLang="en-US" dirty="0"/>
              <a:t>文を実行する時間</a:t>
            </a:r>
            <a:r>
              <a:rPr lang="en-US" altLang="ja-JP" b="1" dirty="0">
                <a:solidFill>
                  <a:srgbClr val="FF0000"/>
                </a:solidFill>
              </a:rPr>
              <a:t>t</a:t>
            </a:r>
            <a:r>
              <a:rPr lang="ja-JP" altLang="en-US" dirty="0"/>
              <a:t>や，</a:t>
            </a:r>
            <a:r>
              <a:rPr lang="en-US" altLang="ja-JP" b="1" dirty="0"/>
              <a:t>2N</a:t>
            </a:r>
            <a:r>
              <a:rPr lang="ja-JP" altLang="en-US" dirty="0"/>
              <a:t>にかかる係数</a:t>
            </a:r>
            <a:r>
              <a:rPr lang="en-US" altLang="ja-JP" b="1" dirty="0">
                <a:solidFill>
                  <a:srgbClr val="FF0000"/>
                </a:solidFill>
              </a:rPr>
              <a:t>2</a:t>
            </a:r>
            <a:r>
              <a:rPr lang="ja-JP" altLang="en-US" dirty="0"/>
              <a:t>は，実は，アルゴリズムの本質と関係ないので，定数とみなし，ざっくりと無視することにしよう</a:t>
            </a:r>
          </a:p>
          <a:p>
            <a:pPr eaLnBrk="1" hangingPunct="1"/>
            <a:r>
              <a:rPr lang="ja-JP" altLang="en-US" dirty="0"/>
              <a:t>つまり，</a:t>
            </a:r>
            <a:r>
              <a:rPr lang="ja-JP" altLang="en-US" b="1" dirty="0">
                <a:solidFill>
                  <a:srgbClr val="FF0000"/>
                </a:solidFill>
              </a:rPr>
              <a:t>実行時間は「比較の回数」</a:t>
            </a:r>
            <a:r>
              <a:rPr lang="ja-JP" altLang="en-US" dirty="0"/>
              <a:t>と等しい，と思うことにしよう</a:t>
            </a:r>
          </a:p>
          <a:p>
            <a:pPr eaLnBrk="1" hangingPunct="1">
              <a:buFont typeface="Wingdings" pitchFamily="2" charset="2"/>
              <a:buNone/>
            </a:pPr>
            <a:r>
              <a:rPr lang="ja-JP" altLang="en-US" dirty="0"/>
              <a:t>	→最大値を求める例題の実行時間は</a:t>
            </a:r>
            <a:r>
              <a:rPr lang="en-US" altLang="ja-JP" b="1" dirty="0">
                <a:solidFill>
                  <a:srgbClr val="FF0000"/>
                </a:solidFill>
              </a:rPr>
              <a:t>(N-1)</a:t>
            </a:r>
            <a:r>
              <a:rPr lang="ja-JP" altLang="en-US" dirty="0"/>
              <a:t>である</a:t>
            </a:r>
          </a:p>
        </p:txBody>
      </p:sp>
      <p:sp>
        <p:nvSpPr>
          <p:cNvPr id="19461" name="Rectangle 4"/>
          <p:cNvSpPr>
            <a:spLocks noChangeArrowheads="1"/>
          </p:cNvSpPr>
          <p:nvPr/>
        </p:nvSpPr>
        <p:spPr bwMode="auto">
          <a:xfrm>
            <a:off x="704850" y="5078413"/>
            <a:ext cx="8018463" cy="1069975"/>
          </a:xfrm>
          <a:prstGeom prst="rect">
            <a:avLst/>
          </a:prstGeom>
          <a:noFill/>
          <a:ln w="38100">
            <a:solidFill>
              <a:srgbClr val="000099"/>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5830B9A8-0A04-4F8E-9D1E-21DF962B8DEE}" type="slidenum">
              <a:rPr kumimoji="0" lang="en-US" altLang="ja-JP" smtClean="0"/>
              <a:pPr eaLnBrk="1" hangingPunct="1"/>
              <a:t>12</a:t>
            </a:fld>
            <a:endParaRPr kumimoji="0" lang="en-US" altLang="ja-JP"/>
          </a:p>
        </p:txBody>
      </p:sp>
      <p:sp>
        <p:nvSpPr>
          <p:cNvPr id="20483" name="Rectangle 2"/>
          <p:cNvSpPr>
            <a:spLocks noGrp="1" noChangeArrowheads="1"/>
          </p:cNvSpPr>
          <p:nvPr>
            <p:ph type="title"/>
          </p:nvPr>
        </p:nvSpPr>
        <p:spPr/>
        <p:txBody>
          <a:bodyPr/>
          <a:lstStyle/>
          <a:p>
            <a:pPr eaLnBrk="1" hangingPunct="1"/>
            <a:r>
              <a:rPr lang="ja-JP" altLang="en-US"/>
              <a:t>アルゴリズム解析の進め方</a:t>
            </a:r>
            <a:r>
              <a:rPr lang="en-US" altLang="ja-JP"/>
              <a:t>1</a:t>
            </a:r>
          </a:p>
        </p:txBody>
      </p:sp>
      <p:sp>
        <p:nvSpPr>
          <p:cNvPr id="20484" name="Rectangle 3"/>
          <p:cNvSpPr>
            <a:spLocks noGrp="1" noChangeArrowheads="1"/>
          </p:cNvSpPr>
          <p:nvPr>
            <p:ph type="body" idx="1"/>
          </p:nvPr>
        </p:nvSpPr>
        <p:spPr/>
        <p:txBody>
          <a:bodyPr/>
          <a:lstStyle/>
          <a:p>
            <a:pPr eaLnBrk="1" hangingPunct="1"/>
            <a:r>
              <a:rPr lang="ja-JP" altLang="en-US" dirty="0"/>
              <a:t>アルゴリズムの基礎となる</a:t>
            </a:r>
            <a:r>
              <a:rPr lang="ja-JP" altLang="en-US" b="1" u="sng" dirty="0"/>
              <a:t>抽象動作</a:t>
            </a:r>
            <a:r>
              <a:rPr lang="ja-JP" altLang="en-US" dirty="0"/>
              <a:t>を調べる</a:t>
            </a:r>
          </a:p>
          <a:p>
            <a:pPr lvl="1" eaLnBrk="1" hangingPunct="1"/>
            <a:r>
              <a:rPr lang="ja-JP" altLang="en-US" sz="2800" dirty="0"/>
              <a:t>例</a:t>
            </a:r>
            <a:r>
              <a:rPr lang="en-US" altLang="ja-JP" sz="2800" dirty="0"/>
              <a:t>: </a:t>
            </a:r>
            <a:r>
              <a:rPr lang="ja-JP" altLang="en-US" sz="2800" dirty="0"/>
              <a:t>最大値を求める</a:t>
            </a:r>
          </a:p>
          <a:p>
            <a:pPr lvl="2" eaLnBrk="1" hangingPunct="1"/>
            <a:r>
              <a:rPr lang="en-US" altLang="ja-JP" sz="2400" dirty="0"/>
              <a:t>N</a:t>
            </a:r>
            <a:r>
              <a:rPr lang="ja-JP" altLang="en-US" sz="2400" dirty="0"/>
              <a:t>個のランダムな自然数が与えられたときの最大値</a:t>
            </a:r>
          </a:p>
          <a:p>
            <a:pPr lvl="2" eaLnBrk="1" hangingPunct="1"/>
            <a:r>
              <a:rPr lang="ja-JP" altLang="en-US" sz="2400" b="1" dirty="0">
                <a:latin typeface="Courier New" pitchFamily="49" charset="0"/>
              </a:rPr>
              <a:t>抽象動作</a:t>
            </a:r>
            <a:r>
              <a:rPr lang="en-US" altLang="ja-JP" sz="2400" b="1" dirty="0">
                <a:latin typeface="Courier New" pitchFamily="49" charset="0"/>
              </a:rPr>
              <a:t>: a[i]&gt;max</a:t>
            </a:r>
            <a:endParaRPr lang="en-US" altLang="ja-JP" sz="2400" dirty="0"/>
          </a:p>
          <a:p>
            <a:pPr lvl="1" eaLnBrk="1" hangingPunct="1"/>
            <a:r>
              <a:rPr lang="ja-JP" altLang="en-US" sz="2800" dirty="0"/>
              <a:t>例</a:t>
            </a:r>
            <a:r>
              <a:rPr lang="en-US" altLang="ja-JP" sz="2800" dirty="0"/>
              <a:t>: </a:t>
            </a:r>
            <a:r>
              <a:rPr lang="ja-JP" altLang="en-US" sz="2800" dirty="0"/>
              <a:t>整列</a:t>
            </a:r>
          </a:p>
          <a:p>
            <a:pPr lvl="2" eaLnBrk="1" hangingPunct="1"/>
            <a:r>
              <a:rPr lang="en-US" altLang="ja-JP" sz="2400" dirty="0"/>
              <a:t>n</a:t>
            </a:r>
            <a:r>
              <a:rPr lang="ja-JP" altLang="en-US" sz="2400" dirty="0"/>
              <a:t>個の要素を大きい順，あるいは小さい順に並び換える</a:t>
            </a:r>
          </a:p>
          <a:p>
            <a:pPr lvl="3" eaLnBrk="1" hangingPunct="1"/>
            <a:r>
              <a:rPr kumimoji="0" lang="ja-JP" altLang="en-US" dirty="0"/>
              <a:t>試験終了後，試験の点数の大きい順に並び換える，など</a:t>
            </a:r>
          </a:p>
          <a:p>
            <a:pPr lvl="2" eaLnBrk="1" hangingPunct="1"/>
            <a:r>
              <a:rPr lang="ja-JP" altLang="en-US" sz="2400" b="1" dirty="0">
                <a:latin typeface="Courier New" pitchFamily="49" charset="0"/>
              </a:rPr>
              <a:t>抽象動作</a:t>
            </a:r>
            <a:r>
              <a:rPr lang="en-US" altLang="ja-JP" sz="2400" b="1" dirty="0">
                <a:latin typeface="Courier New" pitchFamily="49" charset="0"/>
              </a:rPr>
              <a:t>: a[i]&gt;v</a:t>
            </a:r>
            <a:endParaRPr kumimoji="0" lang="en-US" altLang="ja-JP" sz="2400" b="1" dirty="0">
              <a:latin typeface="Courier New" pitchFamily="49" charset="0"/>
            </a:endParaRPr>
          </a:p>
        </p:txBody>
      </p:sp>
    </p:spTree>
    <p:extLst>
      <p:ext uri="{BB962C8B-B14F-4D97-AF65-F5344CB8AC3E}">
        <p14:creationId xmlns:p14="http://schemas.microsoft.com/office/powerpoint/2010/main" val="7980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4C24D3C-7A04-4B2B-9232-F83AB3BB19F3}" type="slidenum">
              <a:rPr kumimoji="0" lang="en-US" altLang="ja-JP" smtClean="0"/>
              <a:pPr eaLnBrk="1" hangingPunct="1"/>
              <a:t>13</a:t>
            </a:fld>
            <a:endParaRPr kumimoji="0" lang="en-US" altLang="ja-JP"/>
          </a:p>
        </p:txBody>
      </p:sp>
      <p:sp>
        <p:nvSpPr>
          <p:cNvPr id="21507" name="Rectangle 2"/>
          <p:cNvSpPr>
            <a:spLocks noGrp="1" noChangeArrowheads="1"/>
          </p:cNvSpPr>
          <p:nvPr>
            <p:ph type="title"/>
          </p:nvPr>
        </p:nvSpPr>
        <p:spPr/>
        <p:txBody>
          <a:bodyPr/>
          <a:lstStyle/>
          <a:p>
            <a:pPr eaLnBrk="1" hangingPunct="1"/>
            <a:r>
              <a:rPr lang="ja-JP" altLang="en-US"/>
              <a:t>アルゴリズム解析の進め方</a:t>
            </a:r>
            <a:r>
              <a:rPr lang="en-US" altLang="ja-JP"/>
              <a:t>2</a:t>
            </a:r>
          </a:p>
        </p:txBody>
      </p:sp>
      <p:sp>
        <p:nvSpPr>
          <p:cNvPr id="21508" name="Rectangle 3"/>
          <p:cNvSpPr>
            <a:spLocks noGrp="1" noChangeArrowheads="1"/>
          </p:cNvSpPr>
          <p:nvPr>
            <p:ph type="body" idx="1"/>
          </p:nvPr>
        </p:nvSpPr>
        <p:spPr/>
        <p:txBody>
          <a:bodyPr/>
          <a:lstStyle/>
          <a:p>
            <a:pPr eaLnBrk="1" hangingPunct="1"/>
            <a:r>
              <a:rPr lang="ja-JP" altLang="en-US" dirty="0"/>
              <a:t>入力データの性質を調べる</a:t>
            </a:r>
          </a:p>
          <a:p>
            <a:pPr lvl="1" eaLnBrk="1" hangingPunct="1"/>
            <a:r>
              <a:rPr lang="ja-JP" altLang="en-US" sz="2800" dirty="0"/>
              <a:t>平均の場合</a:t>
            </a:r>
          </a:p>
          <a:p>
            <a:pPr lvl="2" eaLnBrk="1" hangingPunct="1"/>
            <a:r>
              <a:rPr lang="ja-JP" altLang="en-US" sz="2400" dirty="0"/>
              <a:t>入力データがランダムに与えられると考えて，平均の場合の入力データを想定し，アルゴリズムの性能を調べる</a:t>
            </a:r>
          </a:p>
          <a:p>
            <a:pPr lvl="1" eaLnBrk="1" hangingPunct="1"/>
            <a:r>
              <a:rPr lang="ja-JP" altLang="en-US" sz="2800" dirty="0"/>
              <a:t>最悪の場合</a:t>
            </a:r>
          </a:p>
          <a:p>
            <a:pPr lvl="2" eaLnBrk="1" hangingPunct="1"/>
            <a:r>
              <a:rPr lang="ja-JP" altLang="en-US" sz="2400" dirty="0"/>
              <a:t>特異な入力データを設定して，アルゴリズムの最悪の性能を調べる</a:t>
            </a:r>
          </a:p>
          <a:p>
            <a:pPr eaLnBrk="1" hangingPunct="1"/>
            <a:endParaRPr lang="ja-JP" altLang="en-US" dirty="0"/>
          </a:p>
          <a:p>
            <a:pPr eaLnBrk="1" hangingPunct="1"/>
            <a:r>
              <a:rPr lang="ja-JP" altLang="en-US" dirty="0"/>
              <a:t>抽象動作が何回実行されるかを調べる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6E8F03CB-F928-4756-8770-0887E9FD471A}" type="slidenum">
              <a:rPr kumimoji="0" lang="en-US" altLang="ja-JP" smtClean="0"/>
              <a:pPr eaLnBrk="1" hangingPunct="1"/>
              <a:t>14</a:t>
            </a:fld>
            <a:endParaRPr kumimoji="0" lang="en-US" altLang="ja-JP"/>
          </a:p>
        </p:txBody>
      </p:sp>
      <p:sp>
        <p:nvSpPr>
          <p:cNvPr id="22531" name="Rectangle 2"/>
          <p:cNvSpPr>
            <a:spLocks noGrp="1" noChangeArrowheads="1"/>
          </p:cNvSpPr>
          <p:nvPr>
            <p:ph type="title"/>
          </p:nvPr>
        </p:nvSpPr>
        <p:spPr/>
        <p:txBody>
          <a:bodyPr/>
          <a:lstStyle/>
          <a:p>
            <a:pPr eaLnBrk="1" hangingPunct="1"/>
            <a:r>
              <a:rPr lang="ja-JP" altLang="en-US"/>
              <a:t>アルゴリズム解析の進め方</a:t>
            </a:r>
            <a:r>
              <a:rPr lang="en-US" altLang="ja-JP"/>
              <a:t>3</a:t>
            </a:r>
          </a:p>
        </p:txBody>
      </p:sp>
      <p:sp>
        <p:nvSpPr>
          <p:cNvPr id="22532" name="Rectangle 3"/>
          <p:cNvSpPr>
            <a:spLocks noGrp="1" noChangeArrowheads="1"/>
          </p:cNvSpPr>
          <p:nvPr>
            <p:ph type="body" idx="1"/>
          </p:nvPr>
        </p:nvSpPr>
        <p:spPr/>
        <p:txBody>
          <a:bodyPr/>
          <a:lstStyle/>
          <a:p>
            <a:pPr marL="609600" indent="-609600" eaLnBrk="1" hangingPunct="1">
              <a:lnSpc>
                <a:spcPct val="90000"/>
              </a:lnSpc>
              <a:buClr>
                <a:srgbClr val="000099"/>
              </a:buClr>
              <a:buFont typeface="Wingdings" pitchFamily="2" charset="2"/>
              <a:buAutoNum type="arabicPeriod"/>
            </a:pPr>
            <a:r>
              <a:rPr kumimoji="0" lang="ja-JP" altLang="en-US" sz="2800"/>
              <a:t>アルゴリズムの抽象動作をつきとめる</a:t>
            </a:r>
          </a:p>
          <a:p>
            <a:pPr marL="609600" indent="-609600" eaLnBrk="1" hangingPunct="1">
              <a:lnSpc>
                <a:spcPct val="90000"/>
              </a:lnSpc>
              <a:buClr>
                <a:srgbClr val="000099"/>
              </a:buClr>
              <a:buFont typeface="Wingdings" pitchFamily="2" charset="2"/>
              <a:buAutoNum type="arabicPeriod"/>
            </a:pPr>
            <a:r>
              <a:rPr lang="ja-JP" altLang="en-US" sz="2800"/>
              <a:t>入力データの性質を決める</a:t>
            </a:r>
          </a:p>
          <a:p>
            <a:pPr marL="971550" lvl="1" indent="-514350" eaLnBrk="1" hangingPunct="1">
              <a:lnSpc>
                <a:spcPct val="90000"/>
              </a:lnSpc>
              <a:buClr>
                <a:srgbClr val="000099"/>
              </a:buClr>
              <a:buFont typeface="Wingdings" pitchFamily="2" charset="2"/>
              <a:buChar char="l"/>
            </a:pPr>
            <a:r>
              <a:rPr lang="ja-JP" altLang="en-US" sz="2300"/>
              <a:t>最悪の場合を想定することが多い</a:t>
            </a:r>
          </a:p>
          <a:p>
            <a:pPr marL="971550" lvl="1" indent="-514350" eaLnBrk="1" hangingPunct="1">
              <a:lnSpc>
                <a:spcPct val="90000"/>
              </a:lnSpc>
              <a:buClr>
                <a:srgbClr val="000099"/>
              </a:buClr>
              <a:buFont typeface="Wingdings" pitchFamily="2" charset="2"/>
              <a:buChar char="l"/>
            </a:pPr>
            <a:r>
              <a:rPr lang="ja-JP" altLang="en-US" sz="2300"/>
              <a:t>平均の場合を想定することもある</a:t>
            </a:r>
          </a:p>
          <a:p>
            <a:pPr marL="971550" lvl="1" indent="-514350" eaLnBrk="1" hangingPunct="1">
              <a:lnSpc>
                <a:spcPct val="90000"/>
              </a:lnSpc>
              <a:buClr>
                <a:srgbClr val="000099"/>
              </a:buClr>
              <a:buFont typeface="Wingdings" pitchFamily="2" charset="2"/>
              <a:buChar char="l"/>
            </a:pPr>
            <a:r>
              <a:rPr kumimoji="0" lang="ja-JP" altLang="en-US" sz="2300"/>
              <a:t>その個数を</a:t>
            </a:r>
            <a:r>
              <a:rPr kumimoji="0" lang="en-US" altLang="ja-JP" sz="2300" b="1"/>
              <a:t>N</a:t>
            </a:r>
            <a:r>
              <a:rPr kumimoji="0" lang="ja-JP" altLang="en-US" sz="2300"/>
              <a:t>個とする</a:t>
            </a:r>
          </a:p>
          <a:p>
            <a:pPr marL="609600" indent="-609600" eaLnBrk="1" hangingPunct="1">
              <a:lnSpc>
                <a:spcPct val="90000"/>
              </a:lnSpc>
              <a:buClr>
                <a:srgbClr val="000099"/>
              </a:buClr>
              <a:buFont typeface="Wingdings" pitchFamily="2" charset="2"/>
              <a:buAutoNum type="arabicPeriod"/>
            </a:pPr>
            <a:r>
              <a:rPr kumimoji="0" lang="en-US" altLang="ja-JP" sz="2800"/>
              <a:t>2</a:t>
            </a:r>
            <a:r>
              <a:rPr kumimoji="0" lang="ja-JP" altLang="en-US" sz="2800"/>
              <a:t>で想定した入力データ</a:t>
            </a:r>
            <a:r>
              <a:rPr kumimoji="0" lang="en-US" altLang="ja-JP" sz="2800"/>
              <a:t>(N</a:t>
            </a:r>
            <a:r>
              <a:rPr kumimoji="0" lang="ja-JP" altLang="en-US" sz="2800"/>
              <a:t>個</a:t>
            </a:r>
            <a:r>
              <a:rPr kumimoji="0" lang="en-US" altLang="ja-JP" sz="2800"/>
              <a:t>)</a:t>
            </a:r>
            <a:r>
              <a:rPr kumimoji="0" lang="ja-JP" altLang="en-US" sz="2800"/>
              <a:t>が入力されたときに，抽象動作の実行回数</a:t>
            </a:r>
            <a:r>
              <a:rPr kumimoji="0" lang="en-US" altLang="ja-JP" sz="2800" b="1"/>
              <a:t>f(N)</a:t>
            </a:r>
            <a:r>
              <a:rPr kumimoji="0" lang="ja-JP" altLang="en-US" sz="2800"/>
              <a:t>を求める</a:t>
            </a:r>
          </a:p>
          <a:p>
            <a:pPr marL="971550" lvl="1" indent="-514350" eaLnBrk="1" hangingPunct="1">
              <a:lnSpc>
                <a:spcPct val="90000"/>
              </a:lnSpc>
              <a:buClr>
                <a:srgbClr val="000099"/>
              </a:buClr>
              <a:buFont typeface="Wingdings" pitchFamily="2" charset="2"/>
              <a:buChar char="l"/>
            </a:pPr>
            <a:r>
              <a:rPr lang="ja-JP" altLang="en-US" sz="2100" b="1"/>
              <a:t>抽象動作の実行回数</a:t>
            </a:r>
            <a:r>
              <a:rPr lang="en-US" altLang="ja-JP" sz="2100" b="1"/>
              <a:t>f(N)</a:t>
            </a:r>
            <a:r>
              <a:rPr lang="ja-JP" altLang="en-US" sz="2100" b="1"/>
              <a:t>が，アルゴリズムの実行時間</a:t>
            </a:r>
            <a:r>
              <a:rPr lang="en-US" altLang="ja-JP" sz="2100" b="1"/>
              <a:t>(</a:t>
            </a:r>
            <a:r>
              <a:rPr lang="ja-JP" altLang="en-US" sz="2100" b="1"/>
              <a:t>の特性</a:t>
            </a:r>
            <a:r>
              <a:rPr lang="en-US" altLang="ja-JP" sz="2100" b="1"/>
              <a:t>)</a:t>
            </a:r>
            <a:r>
              <a:rPr lang="ja-JP" altLang="en-US" sz="2100" b="1"/>
              <a:t>を支配している</a:t>
            </a:r>
          </a:p>
          <a:p>
            <a:pPr marL="971550" lvl="1" indent="-514350" eaLnBrk="1" hangingPunct="1">
              <a:lnSpc>
                <a:spcPct val="90000"/>
              </a:lnSpc>
              <a:buClr>
                <a:srgbClr val="000099"/>
              </a:buClr>
              <a:buFont typeface="Wingdings" pitchFamily="2" charset="2"/>
              <a:buChar char="l"/>
            </a:pPr>
            <a:r>
              <a:rPr kumimoji="0" lang="en-US" altLang="ja-JP" sz="2000" b="1" u="sng">
                <a:solidFill>
                  <a:srgbClr val="FF0000"/>
                </a:solidFill>
              </a:rPr>
              <a:t>f(N)</a:t>
            </a:r>
            <a:r>
              <a:rPr kumimoji="0" lang="ja-JP" altLang="en-US" sz="2000" b="1" u="sng">
                <a:solidFill>
                  <a:srgbClr val="FF0000"/>
                </a:solidFill>
              </a:rPr>
              <a:t>はそのアルゴリズムの</a:t>
            </a:r>
            <a:r>
              <a:rPr kumimoji="0" lang="en-US" altLang="ja-JP" sz="2000" b="1" u="sng">
                <a:solidFill>
                  <a:srgbClr val="FF0000"/>
                </a:solidFill>
              </a:rPr>
              <a:t>(</a:t>
            </a:r>
            <a:r>
              <a:rPr kumimoji="0" lang="ja-JP" altLang="en-US" sz="2000" b="1" u="sng">
                <a:solidFill>
                  <a:srgbClr val="FF0000"/>
                </a:solidFill>
              </a:rPr>
              <a:t>おおよその</a:t>
            </a:r>
            <a:r>
              <a:rPr kumimoji="0" lang="en-US" altLang="ja-JP" sz="2000" b="1" u="sng">
                <a:solidFill>
                  <a:srgbClr val="FF0000"/>
                </a:solidFill>
              </a:rPr>
              <a:t>)</a:t>
            </a:r>
            <a:r>
              <a:rPr kumimoji="0" lang="ja-JP" altLang="en-US" sz="2000" b="1" u="sng">
                <a:solidFill>
                  <a:srgbClr val="FF0000"/>
                </a:solidFill>
              </a:rPr>
              <a:t>実行時間を与える</a:t>
            </a:r>
            <a:r>
              <a:rPr kumimoji="0" lang="ja-JP" altLang="en-US" sz="2000"/>
              <a:t>と思ってよい</a:t>
            </a:r>
          </a:p>
        </p:txBody>
      </p:sp>
      <p:sp>
        <p:nvSpPr>
          <p:cNvPr id="22533" name="Text Box 4"/>
          <p:cNvSpPr txBox="1">
            <a:spLocks noChangeArrowheads="1"/>
          </p:cNvSpPr>
          <p:nvPr/>
        </p:nvSpPr>
        <p:spPr bwMode="auto">
          <a:xfrm>
            <a:off x="1092200" y="5986463"/>
            <a:ext cx="6958013" cy="466725"/>
          </a:xfrm>
          <a:prstGeom prst="rect">
            <a:avLst/>
          </a:prstGeom>
          <a:noFill/>
          <a:ln w="9525">
            <a:solidFill>
              <a:srgbClr val="000099"/>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b="1"/>
              <a:t>f(N)</a:t>
            </a:r>
            <a:r>
              <a:rPr lang="ja-JP" altLang="en-US" sz="2400" b="1"/>
              <a:t>はどのくらい正確に求める必要があるのか？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703586E3-EB07-4815-B201-7FE91AA3E0ED}" type="slidenum">
              <a:rPr kumimoji="0" lang="en-US" altLang="ja-JP" smtClean="0"/>
              <a:pPr eaLnBrk="1" hangingPunct="1"/>
              <a:t>15</a:t>
            </a:fld>
            <a:endParaRPr kumimoji="0" lang="en-US" altLang="ja-JP"/>
          </a:p>
        </p:txBody>
      </p:sp>
      <p:sp>
        <p:nvSpPr>
          <p:cNvPr id="1040" name="Rectangle 2"/>
          <p:cNvSpPr>
            <a:spLocks noGrp="1" noChangeArrowheads="1"/>
          </p:cNvSpPr>
          <p:nvPr>
            <p:ph type="title"/>
          </p:nvPr>
        </p:nvSpPr>
        <p:spPr/>
        <p:txBody>
          <a:bodyPr/>
          <a:lstStyle/>
          <a:p>
            <a:pPr eaLnBrk="1" hangingPunct="1"/>
            <a:r>
              <a:rPr lang="en-US" altLang="ja-JP"/>
              <a:t>O-notation (</a:t>
            </a:r>
            <a:r>
              <a:rPr lang="ja-JP" altLang="en-US"/>
              <a:t>ビッグオー記法</a:t>
            </a:r>
            <a:r>
              <a:rPr lang="en-US" altLang="ja-JP"/>
              <a:t>)</a:t>
            </a:r>
          </a:p>
        </p:txBody>
      </p:sp>
      <p:sp>
        <p:nvSpPr>
          <p:cNvPr id="1041" name="Rectangle 3"/>
          <p:cNvSpPr>
            <a:spLocks noGrp="1" noChangeArrowheads="1"/>
          </p:cNvSpPr>
          <p:nvPr>
            <p:ph type="body" idx="1"/>
          </p:nvPr>
        </p:nvSpPr>
        <p:spPr/>
        <p:txBody>
          <a:bodyPr/>
          <a:lstStyle/>
          <a:p>
            <a:pPr eaLnBrk="1" hangingPunct="1"/>
            <a:r>
              <a:rPr lang="ja-JP" altLang="en-US" dirty="0"/>
              <a:t>ある定数   と    が存在して         を満たす任意の   に対して</a:t>
            </a:r>
          </a:p>
          <a:p>
            <a:pPr lvl="1" eaLnBrk="1" hangingPunct="1">
              <a:buFont typeface="Wingdings" pitchFamily="2" charset="2"/>
              <a:buNone/>
            </a:pPr>
            <a:r>
              <a:rPr lang="ja-JP" altLang="en-US" dirty="0"/>
              <a:t>	</a:t>
            </a:r>
          </a:p>
          <a:p>
            <a:pPr eaLnBrk="1" hangingPunct="1">
              <a:buFont typeface="Wingdings" pitchFamily="2" charset="2"/>
              <a:buNone/>
            </a:pPr>
            <a:r>
              <a:rPr lang="ja-JP" altLang="en-US" dirty="0"/>
              <a:t>	であるならば関数        は           であると言う</a:t>
            </a:r>
          </a:p>
          <a:p>
            <a:pPr eaLnBrk="1" hangingPunct="1">
              <a:buFont typeface="Wingdings" pitchFamily="2" charset="2"/>
              <a:buNone/>
            </a:pPr>
            <a:endParaRPr lang="ja-JP" altLang="en-US" dirty="0"/>
          </a:p>
          <a:p>
            <a:pPr eaLnBrk="1" hangingPunct="1"/>
            <a:endParaRPr lang="en-US" altLang="ja-JP" dirty="0"/>
          </a:p>
        </p:txBody>
      </p:sp>
      <p:pic>
        <p:nvPicPr>
          <p:cNvPr id="10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4043363"/>
            <a:ext cx="3352800" cy="2547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3" name="Text Box 9"/>
          <p:cNvSpPr txBox="1">
            <a:spLocks noChangeArrowheads="1"/>
          </p:cNvSpPr>
          <p:nvPr/>
        </p:nvSpPr>
        <p:spPr bwMode="auto">
          <a:xfrm>
            <a:off x="4938713" y="4208463"/>
            <a:ext cx="3841750" cy="2263775"/>
          </a:xfrm>
          <a:prstGeom prst="rect">
            <a:avLst/>
          </a:prstGeom>
          <a:solidFill>
            <a:schemeClr val="bg1"/>
          </a:solidFill>
          <a:ln w="38100">
            <a:solidFill>
              <a:schemeClr val="hlink"/>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lang="ja-JP" altLang="en-US" sz="2000"/>
              <a:t>例えば，</a:t>
            </a:r>
          </a:p>
          <a:p>
            <a:pPr algn="l" eaLnBrk="1" hangingPunct="1">
              <a:spcBef>
                <a:spcPct val="50000"/>
              </a:spcBef>
            </a:pPr>
            <a:endParaRPr lang="ja-JP" altLang="en-US" sz="2000"/>
          </a:p>
          <a:p>
            <a:pPr algn="l" eaLnBrk="1" hangingPunct="1">
              <a:spcBef>
                <a:spcPct val="50000"/>
              </a:spcBef>
            </a:pPr>
            <a:endParaRPr lang="ja-JP" altLang="en-US" sz="2000"/>
          </a:p>
          <a:p>
            <a:pPr algn="l" eaLnBrk="1" hangingPunct="1">
              <a:spcBef>
                <a:spcPct val="50000"/>
              </a:spcBef>
            </a:pPr>
            <a:endParaRPr lang="ja-JP" altLang="en-US" sz="2000"/>
          </a:p>
          <a:p>
            <a:pPr algn="l" eaLnBrk="1" hangingPunct="1">
              <a:spcBef>
                <a:spcPct val="50000"/>
              </a:spcBef>
            </a:pPr>
            <a:r>
              <a:rPr lang="ja-JP" altLang="en-US" sz="2000"/>
              <a:t>のとき，</a:t>
            </a:r>
          </a:p>
        </p:txBody>
      </p:sp>
      <p:graphicFrame>
        <p:nvGraphicFramePr>
          <p:cNvPr id="1026" name="Object 11"/>
          <p:cNvGraphicFramePr>
            <a:graphicFrameLocks noChangeAspect="1"/>
          </p:cNvGraphicFramePr>
          <p:nvPr/>
        </p:nvGraphicFramePr>
        <p:xfrm>
          <a:off x="2403475" y="1662113"/>
          <a:ext cx="336550" cy="466725"/>
        </p:xfrm>
        <a:graphic>
          <a:graphicData uri="http://schemas.openxmlformats.org/presentationml/2006/ole">
            <mc:AlternateContent xmlns:mc="http://schemas.openxmlformats.org/markup-compatibility/2006">
              <mc:Choice xmlns:v="urn:schemas-microsoft-com:vml" Requires="v">
                <p:oleObj spid="_x0000_s1630" name="数式" r:id="rId4" imgW="164880" imgH="228600" progId="Equation.3">
                  <p:embed/>
                </p:oleObj>
              </mc:Choice>
              <mc:Fallback>
                <p:oleObj name="数式" r:id="rId4" imgW="16488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3475" y="1662113"/>
                        <a:ext cx="336550" cy="466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2"/>
          <p:cNvGraphicFramePr>
            <a:graphicFrameLocks noChangeAspect="1"/>
          </p:cNvGraphicFramePr>
          <p:nvPr/>
        </p:nvGraphicFramePr>
        <p:xfrm>
          <a:off x="3148013" y="1700213"/>
          <a:ext cx="439737" cy="466725"/>
        </p:xfrm>
        <a:graphic>
          <a:graphicData uri="http://schemas.openxmlformats.org/presentationml/2006/ole">
            <mc:AlternateContent xmlns:mc="http://schemas.openxmlformats.org/markup-compatibility/2006">
              <mc:Choice xmlns:v="urn:schemas-microsoft-com:vml" Requires="v">
                <p:oleObj spid="_x0000_s1631" name="数式" r:id="rId6" imgW="215640" imgH="228600" progId="Equation.3">
                  <p:embed/>
                </p:oleObj>
              </mc:Choice>
              <mc:Fallback>
                <p:oleObj name="数式" r:id="rId6" imgW="21564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8013" y="1700213"/>
                        <a:ext cx="439737" cy="466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3"/>
          <p:cNvGraphicFramePr>
            <a:graphicFrameLocks noChangeAspect="1"/>
          </p:cNvGraphicFramePr>
          <p:nvPr/>
        </p:nvGraphicFramePr>
        <p:xfrm>
          <a:off x="5475288" y="1681163"/>
          <a:ext cx="1035050" cy="466725"/>
        </p:xfrm>
        <a:graphic>
          <a:graphicData uri="http://schemas.openxmlformats.org/presentationml/2006/ole">
            <mc:AlternateContent xmlns:mc="http://schemas.openxmlformats.org/markup-compatibility/2006">
              <mc:Choice xmlns:v="urn:schemas-microsoft-com:vml" Requires="v">
                <p:oleObj spid="_x0000_s1632" name="数式" r:id="rId8" imgW="507960" imgH="228600" progId="Equation.3">
                  <p:embed/>
                </p:oleObj>
              </mc:Choice>
              <mc:Fallback>
                <p:oleObj name="数式" r:id="rId8" imgW="50796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5288" y="1681163"/>
                        <a:ext cx="1035050" cy="466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9" name="Object 14"/>
          <p:cNvGraphicFramePr>
            <a:graphicFrameLocks noChangeAspect="1"/>
          </p:cNvGraphicFramePr>
          <p:nvPr/>
        </p:nvGraphicFramePr>
        <p:xfrm>
          <a:off x="1666875" y="2190750"/>
          <a:ext cx="361950" cy="361950"/>
        </p:xfrm>
        <a:graphic>
          <a:graphicData uri="http://schemas.openxmlformats.org/presentationml/2006/ole">
            <mc:AlternateContent xmlns:mc="http://schemas.openxmlformats.org/markup-compatibility/2006">
              <mc:Choice xmlns:v="urn:schemas-microsoft-com:vml" Requires="v">
                <p:oleObj spid="_x0000_s1633" name="数式" r:id="rId10" imgW="177480" imgH="177480" progId="Equation.3">
                  <p:embed/>
                </p:oleObj>
              </mc:Choice>
              <mc:Fallback>
                <p:oleObj name="数式" r:id="rId10" imgW="177480" imgH="17748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6875" y="2190750"/>
                        <a:ext cx="361950" cy="361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0" name="Object 15"/>
          <p:cNvGraphicFramePr>
            <a:graphicFrameLocks noChangeAspect="1"/>
          </p:cNvGraphicFramePr>
          <p:nvPr/>
        </p:nvGraphicFramePr>
        <p:xfrm>
          <a:off x="1865313" y="2706688"/>
          <a:ext cx="2041525" cy="465137"/>
        </p:xfrm>
        <a:graphic>
          <a:graphicData uri="http://schemas.openxmlformats.org/presentationml/2006/ole">
            <mc:AlternateContent xmlns:mc="http://schemas.openxmlformats.org/markup-compatibility/2006">
              <mc:Choice xmlns:v="urn:schemas-microsoft-com:vml" Requires="v">
                <p:oleObj spid="_x0000_s1634" name="数式" r:id="rId12" imgW="1002960" imgH="228600" progId="Equation.3">
                  <p:embed/>
                </p:oleObj>
              </mc:Choice>
              <mc:Fallback>
                <p:oleObj name="数式" r:id="rId12" imgW="1002960" imgH="2286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5313" y="2706688"/>
                        <a:ext cx="2041525" cy="465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1" name="Object 16"/>
          <p:cNvGraphicFramePr>
            <a:graphicFrameLocks noChangeAspect="1"/>
          </p:cNvGraphicFramePr>
          <p:nvPr/>
        </p:nvGraphicFramePr>
        <p:xfrm>
          <a:off x="5230813" y="3279775"/>
          <a:ext cx="1214437" cy="412750"/>
        </p:xfrm>
        <a:graphic>
          <a:graphicData uri="http://schemas.openxmlformats.org/presentationml/2006/ole">
            <mc:AlternateContent xmlns:mc="http://schemas.openxmlformats.org/markup-compatibility/2006">
              <mc:Choice xmlns:v="urn:schemas-microsoft-com:vml" Requires="v">
                <p:oleObj spid="_x0000_s1635" name="数式" r:id="rId14" imgW="596880" imgH="203040" progId="Equation.3">
                  <p:embed/>
                </p:oleObj>
              </mc:Choice>
              <mc:Fallback>
                <p:oleObj name="数式" r:id="rId14" imgW="596880" imgH="20304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0813" y="3279775"/>
                        <a:ext cx="1214437" cy="412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2" name="Object 17"/>
          <p:cNvGraphicFramePr>
            <a:graphicFrameLocks noChangeAspect="1"/>
          </p:cNvGraphicFramePr>
          <p:nvPr/>
        </p:nvGraphicFramePr>
        <p:xfrm>
          <a:off x="4006850" y="3254375"/>
          <a:ext cx="774700" cy="412750"/>
        </p:xfrm>
        <a:graphic>
          <a:graphicData uri="http://schemas.openxmlformats.org/presentationml/2006/ole">
            <mc:AlternateContent xmlns:mc="http://schemas.openxmlformats.org/markup-compatibility/2006">
              <mc:Choice xmlns:v="urn:schemas-microsoft-com:vml" Requires="v">
                <p:oleObj spid="_x0000_s1636" name="数式" r:id="rId16" imgW="380880" imgH="203040" progId="Equation.3">
                  <p:embed/>
                </p:oleObj>
              </mc:Choice>
              <mc:Fallback>
                <p:oleObj name="数式" r:id="rId16" imgW="380880" imgH="20304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06850" y="3254375"/>
                        <a:ext cx="774700" cy="412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3" name="Object 18"/>
          <p:cNvGraphicFramePr>
            <a:graphicFrameLocks noChangeAspect="1"/>
          </p:cNvGraphicFramePr>
          <p:nvPr/>
        </p:nvGraphicFramePr>
        <p:xfrm>
          <a:off x="2160588" y="6018213"/>
          <a:ext cx="800100" cy="412750"/>
        </p:xfrm>
        <a:graphic>
          <a:graphicData uri="http://schemas.openxmlformats.org/presentationml/2006/ole">
            <mc:AlternateContent xmlns:mc="http://schemas.openxmlformats.org/markup-compatibility/2006">
              <mc:Choice xmlns:v="urn:schemas-microsoft-com:vml" Requires="v">
                <p:oleObj spid="_x0000_s1637" name="数式" r:id="rId18" imgW="393480" imgH="203040" progId="Equation.3">
                  <p:embed/>
                </p:oleObj>
              </mc:Choice>
              <mc:Fallback>
                <p:oleObj name="数式" r:id="rId18" imgW="393480" imgH="20304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60588" y="6018213"/>
                        <a:ext cx="800100" cy="412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4" name="Object 19"/>
          <p:cNvGraphicFramePr>
            <a:graphicFrameLocks noChangeAspect="1"/>
          </p:cNvGraphicFramePr>
          <p:nvPr/>
        </p:nvGraphicFramePr>
        <p:xfrm>
          <a:off x="4097338" y="4632325"/>
          <a:ext cx="774700" cy="412750"/>
        </p:xfrm>
        <a:graphic>
          <a:graphicData uri="http://schemas.openxmlformats.org/presentationml/2006/ole">
            <mc:AlternateContent xmlns:mc="http://schemas.openxmlformats.org/markup-compatibility/2006">
              <mc:Choice xmlns:v="urn:schemas-microsoft-com:vml" Requires="v">
                <p:oleObj spid="_x0000_s1638" name="数式" r:id="rId20" imgW="380880" imgH="203040" progId="Equation.3">
                  <p:embed/>
                </p:oleObj>
              </mc:Choice>
              <mc:Fallback>
                <p:oleObj name="数式" r:id="rId20" imgW="380880" imgH="20304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97338" y="4632325"/>
                        <a:ext cx="774700" cy="412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5" name="Object 20"/>
          <p:cNvGraphicFramePr>
            <a:graphicFrameLocks noChangeAspect="1"/>
          </p:cNvGraphicFramePr>
          <p:nvPr/>
        </p:nvGraphicFramePr>
        <p:xfrm>
          <a:off x="3868738" y="3859213"/>
          <a:ext cx="1031875" cy="463550"/>
        </p:xfrm>
        <a:graphic>
          <a:graphicData uri="http://schemas.openxmlformats.org/presentationml/2006/ole">
            <mc:AlternateContent xmlns:mc="http://schemas.openxmlformats.org/markup-compatibility/2006">
              <mc:Choice xmlns:v="urn:schemas-microsoft-com:vml" Requires="v">
                <p:oleObj spid="_x0000_s1639" name="数式" r:id="rId21" imgW="507960" imgH="228600" progId="Equation.3">
                  <p:embed/>
                </p:oleObj>
              </mc:Choice>
              <mc:Fallback>
                <p:oleObj name="数式" r:id="rId21" imgW="507960" imgH="2286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68738" y="3859213"/>
                        <a:ext cx="1031875"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6" name="Object 21"/>
          <p:cNvGraphicFramePr>
            <a:graphicFrameLocks noChangeAspect="1"/>
          </p:cNvGraphicFramePr>
          <p:nvPr/>
        </p:nvGraphicFramePr>
        <p:xfrm>
          <a:off x="3286125" y="3738563"/>
          <a:ext cx="439738" cy="466725"/>
        </p:xfrm>
        <a:graphic>
          <a:graphicData uri="http://schemas.openxmlformats.org/presentationml/2006/ole">
            <mc:AlternateContent xmlns:mc="http://schemas.openxmlformats.org/markup-compatibility/2006">
              <mc:Choice xmlns:v="urn:schemas-microsoft-com:vml" Requires="v">
                <p:oleObj spid="_x0000_s1640" name="数式" r:id="rId23" imgW="215640" imgH="228600" progId="Equation.3">
                  <p:embed/>
                </p:oleObj>
              </mc:Choice>
              <mc:Fallback>
                <p:oleObj name="数式" r:id="rId23" imgW="215640" imgH="2286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6125" y="3738563"/>
                        <a:ext cx="439738" cy="466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7" name="Object 22"/>
          <p:cNvGraphicFramePr>
            <a:graphicFrameLocks noChangeAspect="1"/>
          </p:cNvGraphicFramePr>
          <p:nvPr/>
        </p:nvGraphicFramePr>
        <p:xfrm>
          <a:off x="5599113" y="4843463"/>
          <a:ext cx="2222500" cy="982662"/>
        </p:xfrm>
        <a:graphic>
          <a:graphicData uri="http://schemas.openxmlformats.org/presentationml/2006/ole">
            <mc:AlternateContent xmlns:mc="http://schemas.openxmlformats.org/markup-compatibility/2006">
              <mc:Choice xmlns:v="urn:schemas-microsoft-com:vml" Requires="v">
                <p:oleObj spid="_x0000_s1641" name="数式" r:id="rId24" imgW="1091880" imgH="482400" progId="Equation.3">
                  <p:embed/>
                </p:oleObj>
              </mc:Choice>
              <mc:Fallback>
                <p:oleObj name="数式" r:id="rId24" imgW="1091880" imgH="482400" progId="Equation.3">
                  <p:embed/>
                  <p:pic>
                    <p:nvPicPr>
                      <p:cNvPr id="0"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99113" y="4843463"/>
                        <a:ext cx="2222500" cy="982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38" name="Object 23"/>
          <p:cNvGraphicFramePr>
            <a:graphicFrameLocks noChangeAspect="1"/>
          </p:cNvGraphicFramePr>
          <p:nvPr/>
        </p:nvGraphicFramePr>
        <p:xfrm>
          <a:off x="5832475" y="6040438"/>
          <a:ext cx="2887663" cy="393700"/>
        </p:xfrm>
        <a:graphic>
          <a:graphicData uri="http://schemas.openxmlformats.org/presentationml/2006/ole">
            <mc:AlternateContent xmlns:mc="http://schemas.openxmlformats.org/markup-compatibility/2006">
              <mc:Choice xmlns:v="urn:schemas-microsoft-com:vml" Requires="v">
                <p:oleObj spid="_x0000_s1642" name="数式" r:id="rId26" imgW="1676160" imgH="228600" progId="Equation.3">
                  <p:embed/>
                </p:oleObj>
              </mc:Choice>
              <mc:Fallback>
                <p:oleObj name="数式" r:id="rId26" imgW="1676160" imgH="228600" progId="Equation.3">
                  <p:embed/>
                  <p:pic>
                    <p:nvPicPr>
                      <p:cNvPr id="0"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32475" y="6040438"/>
                        <a:ext cx="288766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662173D-B22C-47E7-8E17-3E604500A63B}" type="slidenum">
              <a:rPr kumimoji="0" lang="en-US" altLang="ja-JP" smtClean="0"/>
              <a:pPr eaLnBrk="1" hangingPunct="1"/>
              <a:t>16</a:t>
            </a:fld>
            <a:endParaRPr kumimoji="0" lang="en-US" altLang="ja-JP"/>
          </a:p>
        </p:txBody>
      </p:sp>
      <p:sp>
        <p:nvSpPr>
          <p:cNvPr id="2052" name="Rectangle 2"/>
          <p:cNvSpPr>
            <a:spLocks noGrp="1" noChangeArrowheads="1"/>
          </p:cNvSpPr>
          <p:nvPr>
            <p:ph type="title"/>
          </p:nvPr>
        </p:nvSpPr>
        <p:spPr/>
        <p:txBody>
          <a:bodyPr/>
          <a:lstStyle/>
          <a:p>
            <a:pPr eaLnBrk="1" hangingPunct="1"/>
            <a:r>
              <a:rPr lang="ja-JP" altLang="en-US"/>
              <a:t>例</a:t>
            </a:r>
          </a:p>
        </p:txBody>
      </p:sp>
      <p:graphicFrame>
        <p:nvGraphicFramePr>
          <p:cNvPr id="2050" name="Object 4"/>
          <p:cNvGraphicFramePr>
            <a:graphicFrameLocks noChangeAspect="1"/>
          </p:cNvGraphicFramePr>
          <p:nvPr/>
        </p:nvGraphicFramePr>
        <p:xfrm>
          <a:off x="1963738" y="1960563"/>
          <a:ext cx="5946775" cy="2936875"/>
        </p:xfrm>
        <a:graphic>
          <a:graphicData uri="http://schemas.openxmlformats.org/presentationml/2006/ole">
            <mc:AlternateContent xmlns:mc="http://schemas.openxmlformats.org/markup-compatibility/2006">
              <mc:Choice xmlns:v="urn:schemas-microsoft-com:vml" Requires="v">
                <p:oleObj spid="_x0000_s2098" name="数式" r:id="rId3" imgW="1955520" imgH="965160" progId="Equation.3">
                  <p:embed/>
                </p:oleObj>
              </mc:Choice>
              <mc:Fallback>
                <p:oleObj name="数式" r:id="rId3" imgW="1955520" imgH="965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738" y="1960563"/>
                        <a:ext cx="5946775" cy="293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6AB3E88-6C54-47CE-B34F-DAB71C51B88D}" type="slidenum">
              <a:rPr kumimoji="0" lang="en-US" altLang="ja-JP" smtClean="0"/>
              <a:pPr eaLnBrk="1" hangingPunct="1"/>
              <a:t>17</a:t>
            </a:fld>
            <a:endParaRPr kumimoji="0" lang="en-US" altLang="ja-JP"/>
          </a:p>
        </p:txBody>
      </p:sp>
      <p:sp>
        <p:nvSpPr>
          <p:cNvPr id="23555" name="Rectangle 2"/>
          <p:cNvSpPr>
            <a:spLocks noGrp="1" noChangeArrowheads="1"/>
          </p:cNvSpPr>
          <p:nvPr>
            <p:ph type="title"/>
          </p:nvPr>
        </p:nvSpPr>
        <p:spPr/>
        <p:txBody>
          <a:bodyPr/>
          <a:lstStyle/>
          <a:p>
            <a:pPr eaLnBrk="1" hangingPunct="1"/>
            <a:r>
              <a:rPr lang="en-US" altLang="ja-JP"/>
              <a:t>O-notation (</a:t>
            </a:r>
            <a:r>
              <a:rPr lang="ja-JP" altLang="en-US"/>
              <a:t>ビッグオー記法</a:t>
            </a:r>
            <a:r>
              <a:rPr lang="en-US" altLang="ja-JP"/>
              <a:t>)</a:t>
            </a:r>
          </a:p>
        </p:txBody>
      </p:sp>
      <p:sp>
        <p:nvSpPr>
          <p:cNvPr id="23556" name="Rectangle 3"/>
          <p:cNvSpPr>
            <a:spLocks noGrp="1" noChangeArrowheads="1"/>
          </p:cNvSpPr>
          <p:nvPr>
            <p:ph type="body" idx="1"/>
          </p:nvPr>
        </p:nvSpPr>
        <p:spPr/>
        <p:txBody>
          <a:bodyPr/>
          <a:lstStyle/>
          <a:p>
            <a:pPr eaLnBrk="1" hangingPunct="1"/>
            <a:r>
              <a:rPr lang="ja-JP" altLang="en-US"/>
              <a:t>使用目的</a:t>
            </a:r>
            <a:r>
              <a:rPr lang="en-US" altLang="ja-JP"/>
              <a:t>1 - </a:t>
            </a:r>
            <a:r>
              <a:rPr lang="ja-JP" altLang="en-US" b="1" u="sng">
                <a:solidFill>
                  <a:srgbClr val="FF0000"/>
                </a:solidFill>
              </a:rPr>
              <a:t>アルゴリズム解析では用いない</a:t>
            </a:r>
          </a:p>
          <a:p>
            <a:pPr lvl="1" eaLnBrk="1" hangingPunct="1"/>
            <a:r>
              <a:rPr lang="ja-JP" altLang="en-US"/>
              <a:t>数式において小さい項を無視したときに生ずる誤差の限界を示す</a:t>
            </a:r>
          </a:p>
          <a:p>
            <a:pPr lvl="1" eaLnBrk="1" hangingPunct="1"/>
            <a:r>
              <a:rPr kumimoji="0" lang="ja-JP" altLang="en-US"/>
              <a:t>プログラム全体の解析には影響の少ない部分を無視したときに生ずる誤差の限界を示す</a:t>
            </a:r>
          </a:p>
          <a:p>
            <a:pPr lvl="2" eaLnBrk="1" hangingPunct="1"/>
            <a:r>
              <a:rPr kumimoji="0" lang="ja-JP" altLang="en-US" sz="2500"/>
              <a:t>例</a:t>
            </a:r>
            <a:r>
              <a:rPr kumimoji="0" lang="en-US" altLang="ja-JP" sz="2500"/>
              <a:t>: </a:t>
            </a:r>
            <a:r>
              <a:rPr kumimoji="0" lang="ja-JP" altLang="en-US" sz="2500"/>
              <a:t>あるプログラムについて</a:t>
            </a:r>
          </a:p>
          <a:p>
            <a:pPr lvl="3" eaLnBrk="1" hangingPunct="1"/>
            <a:r>
              <a:rPr kumimoji="0" lang="ja-JP" altLang="en-US" sz="2200"/>
              <a:t>実行時間</a:t>
            </a:r>
            <a:r>
              <a:rPr kumimoji="0" lang="en-US" altLang="ja-JP" sz="2200"/>
              <a:t>: </a:t>
            </a:r>
            <a:r>
              <a:rPr kumimoji="0" lang="en-US" altLang="ja-JP" sz="2200">
                <a:solidFill>
                  <a:srgbClr val="FF0000"/>
                </a:solidFill>
              </a:rPr>
              <a:t>a</a:t>
            </a:r>
            <a:r>
              <a:rPr kumimoji="0" lang="en-US" altLang="ja-JP" sz="2200" baseline="-25000">
                <a:solidFill>
                  <a:srgbClr val="FF0000"/>
                </a:solidFill>
              </a:rPr>
              <a:t>0</a:t>
            </a:r>
            <a:r>
              <a:rPr kumimoji="0" lang="en-US" altLang="ja-JP" sz="2200">
                <a:solidFill>
                  <a:srgbClr val="FF0000"/>
                </a:solidFill>
              </a:rPr>
              <a:t>N</a:t>
            </a:r>
            <a:r>
              <a:rPr kumimoji="0" lang="en-US" altLang="ja-JP" sz="2200" baseline="30000">
                <a:solidFill>
                  <a:srgbClr val="FF0000"/>
                </a:solidFill>
              </a:rPr>
              <a:t>2 </a:t>
            </a:r>
            <a:r>
              <a:rPr kumimoji="0" lang="en-US" altLang="ja-JP" sz="2200">
                <a:solidFill>
                  <a:srgbClr val="FF0000"/>
                </a:solidFill>
              </a:rPr>
              <a:t>+ a</a:t>
            </a:r>
            <a:r>
              <a:rPr kumimoji="0" lang="en-US" altLang="ja-JP" sz="2200" baseline="-25000">
                <a:solidFill>
                  <a:srgbClr val="FF0000"/>
                </a:solidFill>
              </a:rPr>
              <a:t>1</a:t>
            </a:r>
            <a:r>
              <a:rPr kumimoji="0" lang="en-US" altLang="ja-JP" sz="2200">
                <a:solidFill>
                  <a:srgbClr val="FF0000"/>
                </a:solidFill>
              </a:rPr>
              <a:t>N</a:t>
            </a:r>
            <a:r>
              <a:rPr kumimoji="0" lang="en-US" altLang="ja-JP" sz="2200" baseline="30000">
                <a:solidFill>
                  <a:srgbClr val="FF0000"/>
                </a:solidFill>
              </a:rPr>
              <a:t> </a:t>
            </a:r>
            <a:r>
              <a:rPr kumimoji="0" lang="en-US" altLang="ja-JP" sz="2200">
                <a:solidFill>
                  <a:srgbClr val="FF0000"/>
                </a:solidFill>
              </a:rPr>
              <a:t>+ a</a:t>
            </a:r>
            <a:r>
              <a:rPr kumimoji="0" lang="en-US" altLang="ja-JP" sz="2200" baseline="-25000">
                <a:solidFill>
                  <a:srgbClr val="FF0000"/>
                </a:solidFill>
              </a:rPr>
              <a:t>2</a:t>
            </a:r>
            <a:endParaRPr kumimoji="0" lang="en-US" altLang="ja-JP" sz="2200" baseline="30000">
              <a:solidFill>
                <a:srgbClr val="FF0000"/>
              </a:solidFill>
            </a:endParaRPr>
          </a:p>
          <a:p>
            <a:pPr lvl="3" eaLnBrk="1" hangingPunct="1"/>
            <a:r>
              <a:rPr kumimoji="0" lang="en-US" altLang="ja-JP" sz="2200"/>
              <a:t>O</a:t>
            </a:r>
            <a:r>
              <a:rPr kumimoji="0" lang="ja-JP" altLang="en-US" sz="2200"/>
              <a:t>記法</a:t>
            </a:r>
            <a:r>
              <a:rPr kumimoji="0" lang="en-US" altLang="ja-JP" sz="2200"/>
              <a:t>: </a:t>
            </a:r>
            <a:r>
              <a:rPr kumimoji="0" lang="en-US" altLang="ja-JP" sz="2200">
                <a:solidFill>
                  <a:srgbClr val="FF0000"/>
                </a:solidFill>
              </a:rPr>
              <a:t>a</a:t>
            </a:r>
            <a:r>
              <a:rPr kumimoji="0" lang="en-US" altLang="ja-JP" sz="2200" baseline="-25000">
                <a:solidFill>
                  <a:srgbClr val="FF0000"/>
                </a:solidFill>
              </a:rPr>
              <a:t>0</a:t>
            </a:r>
            <a:r>
              <a:rPr kumimoji="0" lang="en-US" altLang="ja-JP" sz="2200">
                <a:solidFill>
                  <a:srgbClr val="FF0000"/>
                </a:solidFill>
              </a:rPr>
              <a:t>N</a:t>
            </a:r>
            <a:r>
              <a:rPr kumimoji="0" lang="en-US" altLang="ja-JP" sz="2200" baseline="30000">
                <a:solidFill>
                  <a:srgbClr val="FF0000"/>
                </a:solidFill>
              </a:rPr>
              <a:t>2</a:t>
            </a:r>
            <a:r>
              <a:rPr kumimoji="0" lang="en-US" altLang="ja-JP" sz="2200" baseline="-25000">
                <a:solidFill>
                  <a:srgbClr val="FF0000"/>
                </a:solidFill>
              </a:rPr>
              <a:t> </a:t>
            </a:r>
            <a:r>
              <a:rPr kumimoji="0" lang="en-US" altLang="ja-JP" sz="2200">
                <a:solidFill>
                  <a:srgbClr val="FF0000"/>
                </a:solidFill>
              </a:rPr>
              <a:t>+O(N)</a:t>
            </a:r>
          </a:p>
          <a:p>
            <a:pPr lvl="2" eaLnBrk="1" hangingPunct="1"/>
            <a:r>
              <a:rPr kumimoji="0" lang="ja-JP" altLang="en-US" sz="2500"/>
              <a:t>主要項未満を省略し，実行時間の振舞をつかむ</a:t>
            </a:r>
          </a:p>
        </p:txBody>
      </p:sp>
      <p:sp>
        <p:nvSpPr>
          <p:cNvPr id="23557" name="AutoShape 4"/>
          <p:cNvSpPr>
            <a:spLocks/>
          </p:cNvSpPr>
          <p:nvPr/>
        </p:nvSpPr>
        <p:spPr bwMode="auto">
          <a:xfrm>
            <a:off x="3900488" y="5997575"/>
            <a:ext cx="914400" cy="342900"/>
          </a:xfrm>
          <a:prstGeom prst="borderCallout1">
            <a:avLst>
              <a:gd name="adj1" fmla="val 33333"/>
              <a:gd name="adj2" fmla="val -8333"/>
              <a:gd name="adj3" fmla="val -243519"/>
              <a:gd name="adj4" fmla="val -36287"/>
            </a:avLst>
          </a:prstGeom>
          <a:solidFill>
            <a:schemeClr val="accent1"/>
          </a:solidFill>
          <a:ln w="9525">
            <a:solidFill>
              <a:schemeClr val="tx1"/>
            </a:solidFill>
            <a:miter lim="800000"/>
            <a:headEnd/>
            <a:tailEnd/>
          </a:ln>
        </p:spPr>
        <p:txBody>
          <a:bodyPr anchor="ctr"/>
          <a:lstStyle/>
          <a:p>
            <a:r>
              <a:rPr lang="ja-JP" altLang="en-US"/>
              <a:t>主要項</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1653671E-F6B8-4425-B315-31B7FBFA1B2F}" type="slidenum">
              <a:rPr kumimoji="0" lang="en-US" altLang="ja-JP" smtClean="0"/>
              <a:pPr eaLnBrk="1" hangingPunct="1"/>
              <a:t>18</a:t>
            </a:fld>
            <a:endParaRPr kumimoji="0" lang="en-US" altLang="ja-JP"/>
          </a:p>
        </p:txBody>
      </p:sp>
      <p:sp>
        <p:nvSpPr>
          <p:cNvPr id="24579" name="Rectangle 2"/>
          <p:cNvSpPr>
            <a:spLocks noGrp="1" noChangeArrowheads="1"/>
          </p:cNvSpPr>
          <p:nvPr>
            <p:ph type="title"/>
          </p:nvPr>
        </p:nvSpPr>
        <p:spPr/>
        <p:txBody>
          <a:bodyPr/>
          <a:lstStyle/>
          <a:p>
            <a:pPr eaLnBrk="1" hangingPunct="1"/>
            <a:r>
              <a:rPr lang="en-US" altLang="ja-JP"/>
              <a:t>O-notation (</a:t>
            </a:r>
            <a:r>
              <a:rPr lang="ja-JP" altLang="en-US"/>
              <a:t>ビッグオー記法</a:t>
            </a:r>
            <a:r>
              <a:rPr lang="en-US" altLang="ja-JP"/>
              <a:t>)</a:t>
            </a:r>
          </a:p>
        </p:txBody>
      </p:sp>
      <p:sp>
        <p:nvSpPr>
          <p:cNvPr id="24580" name="Rectangle 3"/>
          <p:cNvSpPr>
            <a:spLocks noGrp="1" noChangeArrowheads="1"/>
          </p:cNvSpPr>
          <p:nvPr>
            <p:ph type="body" idx="1"/>
          </p:nvPr>
        </p:nvSpPr>
        <p:spPr/>
        <p:txBody>
          <a:bodyPr/>
          <a:lstStyle/>
          <a:p>
            <a:pPr eaLnBrk="1" hangingPunct="1">
              <a:lnSpc>
                <a:spcPct val="90000"/>
              </a:lnSpc>
            </a:pPr>
            <a:r>
              <a:rPr lang="ja-JP" altLang="en-US"/>
              <a:t>使用目的</a:t>
            </a:r>
            <a:r>
              <a:rPr lang="en-US" altLang="ja-JP"/>
              <a:t>2</a:t>
            </a:r>
          </a:p>
          <a:p>
            <a:pPr lvl="1" eaLnBrk="1" hangingPunct="1">
              <a:lnSpc>
                <a:spcPct val="90000"/>
              </a:lnSpc>
            </a:pPr>
            <a:r>
              <a:rPr lang="ja-JP" altLang="en-US"/>
              <a:t>アルゴリズムの</a:t>
            </a:r>
            <a:r>
              <a:rPr lang="ja-JP" altLang="en-US" b="1">
                <a:solidFill>
                  <a:srgbClr val="FF0000"/>
                </a:solidFill>
              </a:rPr>
              <a:t>実行時間</a:t>
            </a:r>
            <a:r>
              <a:rPr lang="ja-JP" altLang="en-US"/>
              <a:t>を記述するのに用いる</a:t>
            </a:r>
          </a:p>
          <a:p>
            <a:pPr lvl="2" eaLnBrk="1" hangingPunct="1">
              <a:lnSpc>
                <a:spcPct val="90000"/>
              </a:lnSpc>
            </a:pPr>
            <a:r>
              <a:rPr lang="ja-JP" altLang="en-US"/>
              <a:t>アルゴリズム解析の最重要事項の</a:t>
            </a:r>
            <a:r>
              <a:rPr lang="en-US" altLang="ja-JP"/>
              <a:t>1</a:t>
            </a:r>
            <a:r>
              <a:rPr lang="ja-JP" altLang="en-US"/>
              <a:t>つ</a:t>
            </a:r>
          </a:p>
          <a:p>
            <a:pPr lvl="1" eaLnBrk="1" hangingPunct="1">
              <a:lnSpc>
                <a:spcPct val="90000"/>
              </a:lnSpc>
            </a:pPr>
            <a:r>
              <a:rPr lang="ja-JP" altLang="en-US"/>
              <a:t>最大値を求める問題</a:t>
            </a:r>
            <a:r>
              <a:rPr lang="en-US" altLang="ja-JP"/>
              <a:t>:</a:t>
            </a:r>
          </a:p>
          <a:p>
            <a:pPr lvl="2" eaLnBrk="1" hangingPunct="1">
              <a:lnSpc>
                <a:spcPct val="90000"/>
              </a:lnSpc>
            </a:pPr>
            <a:r>
              <a:rPr lang="ja-JP" altLang="en-US"/>
              <a:t>抽象動作は「比較」</a:t>
            </a:r>
          </a:p>
          <a:p>
            <a:pPr lvl="2" eaLnBrk="1" hangingPunct="1">
              <a:lnSpc>
                <a:spcPct val="90000"/>
              </a:lnSpc>
            </a:pPr>
            <a:r>
              <a:rPr lang="en-US" altLang="ja-JP"/>
              <a:t>N</a:t>
            </a:r>
            <a:r>
              <a:rPr lang="ja-JP" altLang="en-US"/>
              <a:t>個の要素がどのように並んでいたとしても</a:t>
            </a:r>
            <a:r>
              <a:rPr lang="en-US" altLang="ja-JP"/>
              <a:t>(</a:t>
            </a:r>
            <a:r>
              <a:rPr lang="ja-JP" altLang="en-US"/>
              <a:t>最悪でも平均でも</a:t>
            </a:r>
            <a:r>
              <a:rPr lang="en-US" altLang="ja-JP"/>
              <a:t>)</a:t>
            </a:r>
          </a:p>
          <a:p>
            <a:pPr lvl="2" eaLnBrk="1" hangingPunct="1">
              <a:lnSpc>
                <a:spcPct val="90000"/>
              </a:lnSpc>
            </a:pPr>
            <a:r>
              <a:rPr lang="en-US" altLang="ja-JP" b="1">
                <a:solidFill>
                  <a:srgbClr val="FF0000"/>
                </a:solidFill>
              </a:rPr>
              <a:t>(N-1)</a:t>
            </a:r>
            <a:r>
              <a:rPr lang="ja-JP" altLang="en-US"/>
              <a:t>回の「比較」が必要</a:t>
            </a:r>
          </a:p>
          <a:p>
            <a:pPr lvl="2" eaLnBrk="1" hangingPunct="1">
              <a:lnSpc>
                <a:spcPct val="90000"/>
              </a:lnSpc>
            </a:pPr>
            <a:endParaRPr lang="ja-JP" altLang="en-US"/>
          </a:p>
          <a:p>
            <a:pPr lvl="2" eaLnBrk="1" hangingPunct="1">
              <a:lnSpc>
                <a:spcPct val="90000"/>
              </a:lnSpc>
              <a:buFont typeface="Wingdings" pitchFamily="2" charset="2"/>
              <a:buNone/>
            </a:pPr>
            <a:r>
              <a:rPr lang="ja-JP" altLang="en-US" sz="2800" b="1"/>
              <a:t>→ アルゴリズムの</a:t>
            </a:r>
            <a:r>
              <a:rPr lang="ja-JP" altLang="en-US" sz="2800" b="1">
                <a:solidFill>
                  <a:srgbClr val="FF0000"/>
                </a:solidFill>
              </a:rPr>
              <a:t>実行時間は</a:t>
            </a:r>
            <a:r>
              <a:rPr lang="en-US" altLang="ja-JP" sz="2800" b="1">
                <a:solidFill>
                  <a:srgbClr val="FF0000"/>
                </a:solidFill>
              </a:rPr>
              <a:t>O(N)</a:t>
            </a:r>
            <a:r>
              <a:rPr lang="ja-JP" altLang="en-US" sz="2800" b="1"/>
              <a:t>である</a:t>
            </a:r>
          </a:p>
          <a:p>
            <a:pPr lvl="2" eaLnBrk="1" hangingPunct="1">
              <a:lnSpc>
                <a:spcPct val="90000"/>
              </a:lnSpc>
              <a:buFont typeface="Wingdings" pitchFamily="2" charset="2"/>
              <a:buNone/>
            </a:pPr>
            <a:endParaRPr lang="en-US" altLang="ja-JP" u="sng"/>
          </a:p>
        </p:txBody>
      </p:sp>
      <p:sp>
        <p:nvSpPr>
          <p:cNvPr id="24581" name="Rectangle 4"/>
          <p:cNvSpPr>
            <a:spLocks noChangeArrowheads="1"/>
          </p:cNvSpPr>
          <p:nvPr/>
        </p:nvSpPr>
        <p:spPr bwMode="auto">
          <a:xfrm>
            <a:off x="1314450" y="5200650"/>
            <a:ext cx="6800850" cy="585788"/>
          </a:xfrm>
          <a:prstGeom prst="rect">
            <a:avLst/>
          </a:prstGeom>
          <a:noFill/>
          <a:ln w="571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2EBDE87C-C5AD-4761-A825-DCBECD108D82}" type="slidenum">
              <a:rPr kumimoji="0" lang="en-US" altLang="ja-JP" smtClean="0"/>
              <a:pPr eaLnBrk="1" hangingPunct="1"/>
              <a:t>19</a:t>
            </a:fld>
            <a:endParaRPr kumimoji="0" lang="en-US" altLang="ja-JP"/>
          </a:p>
        </p:txBody>
      </p:sp>
      <p:sp>
        <p:nvSpPr>
          <p:cNvPr id="25603" name="Rectangle 2"/>
          <p:cNvSpPr>
            <a:spLocks noGrp="1" noChangeArrowheads="1"/>
          </p:cNvSpPr>
          <p:nvPr>
            <p:ph type="title"/>
          </p:nvPr>
        </p:nvSpPr>
        <p:spPr/>
        <p:txBody>
          <a:bodyPr/>
          <a:lstStyle/>
          <a:p>
            <a:pPr eaLnBrk="1" hangingPunct="1"/>
            <a:r>
              <a:rPr lang="en-US" altLang="ja-JP"/>
              <a:t>O-notation (</a:t>
            </a:r>
            <a:r>
              <a:rPr lang="ja-JP" altLang="en-US"/>
              <a:t>ビッグオー記法</a:t>
            </a:r>
            <a:r>
              <a:rPr lang="en-US" altLang="ja-JP"/>
              <a:t>)</a:t>
            </a:r>
          </a:p>
        </p:txBody>
      </p:sp>
      <p:sp>
        <p:nvSpPr>
          <p:cNvPr id="25604" name="Rectangle 3"/>
          <p:cNvSpPr>
            <a:spLocks noGrp="1" noChangeArrowheads="1"/>
          </p:cNvSpPr>
          <p:nvPr>
            <p:ph type="body" idx="1"/>
          </p:nvPr>
        </p:nvSpPr>
        <p:spPr/>
        <p:txBody>
          <a:bodyPr/>
          <a:lstStyle/>
          <a:p>
            <a:pPr eaLnBrk="1" hangingPunct="1"/>
            <a:r>
              <a:rPr lang="en-US" altLang="ja-JP" dirty="0"/>
              <a:t>O</a:t>
            </a:r>
            <a:r>
              <a:rPr lang="ja-JP" altLang="en-US" dirty="0"/>
              <a:t>記法に関する注意</a:t>
            </a:r>
          </a:p>
          <a:p>
            <a:pPr lvl="1" eaLnBrk="1" hangingPunct="1"/>
            <a:r>
              <a:rPr lang="ja-JP" altLang="en-US" dirty="0"/>
              <a:t>定数</a:t>
            </a:r>
            <a:r>
              <a:rPr lang="en-US" altLang="ja-JP" dirty="0"/>
              <a:t>c</a:t>
            </a:r>
            <a:r>
              <a:rPr lang="en-US" altLang="ja-JP" baseline="-25000" dirty="0"/>
              <a:t>0</a:t>
            </a:r>
            <a:r>
              <a:rPr lang="ja-JP" altLang="en-US" dirty="0"/>
              <a:t>は分からず，必ずしも小さいとは限らない</a:t>
            </a:r>
          </a:p>
          <a:p>
            <a:pPr lvl="2" eaLnBrk="1" hangingPunct="1"/>
            <a:r>
              <a:rPr kumimoji="0" lang="en-US" altLang="ja-JP" dirty="0"/>
              <a:t>O(</a:t>
            </a:r>
            <a:r>
              <a:rPr lang="en-US" altLang="ja-JP" dirty="0"/>
              <a:t>N</a:t>
            </a:r>
            <a:r>
              <a:rPr lang="en-US" altLang="ja-JP" baseline="30000" dirty="0"/>
              <a:t>2</a:t>
            </a:r>
            <a:r>
              <a:rPr kumimoji="0" lang="en-US" altLang="ja-JP" dirty="0"/>
              <a:t>)</a:t>
            </a:r>
            <a:r>
              <a:rPr lang="en-US" altLang="ja-JP" dirty="0"/>
              <a:t>: N</a:t>
            </a:r>
            <a:r>
              <a:rPr lang="en-US" altLang="ja-JP" baseline="30000" dirty="0"/>
              <a:t>2</a:t>
            </a:r>
            <a:r>
              <a:rPr kumimoji="0" lang="ja-JP" altLang="en-US" dirty="0"/>
              <a:t>ナノ秒かかるアルゴリズム</a:t>
            </a:r>
            <a:r>
              <a:rPr kumimoji="0" lang="en-US" altLang="ja-JP" dirty="0"/>
              <a:t>?</a:t>
            </a:r>
          </a:p>
          <a:p>
            <a:pPr lvl="2" eaLnBrk="1" hangingPunct="1"/>
            <a:r>
              <a:rPr kumimoji="0" lang="en-US" altLang="ja-JP" dirty="0"/>
              <a:t>O(</a:t>
            </a:r>
            <a:r>
              <a:rPr kumimoji="0" lang="en-US" altLang="ja-JP" dirty="0" err="1"/>
              <a:t>logN</a:t>
            </a:r>
            <a:r>
              <a:rPr kumimoji="0" lang="en-US" altLang="ja-JP" dirty="0"/>
              <a:t>): log N</a:t>
            </a:r>
            <a:r>
              <a:rPr kumimoji="0" lang="ja-JP" altLang="en-US" dirty="0"/>
              <a:t>世紀かかるアルゴリズム</a:t>
            </a:r>
            <a:r>
              <a:rPr kumimoji="0" lang="en-US" altLang="ja-JP" dirty="0"/>
              <a:t>?</a:t>
            </a:r>
            <a:endParaRPr lang="en-US" altLang="ja-JP" baseline="30000" dirty="0"/>
          </a:p>
          <a:p>
            <a:pPr lvl="1" eaLnBrk="1" hangingPunct="1"/>
            <a:r>
              <a:rPr lang="ja-JP" altLang="en-US" dirty="0"/>
              <a:t>定数</a:t>
            </a:r>
            <a:r>
              <a:rPr lang="en-US" altLang="ja-JP" dirty="0"/>
              <a:t>N</a:t>
            </a:r>
            <a:r>
              <a:rPr lang="en-US" altLang="ja-JP" baseline="-25000" dirty="0"/>
              <a:t>0</a:t>
            </a:r>
            <a:r>
              <a:rPr lang="ja-JP" altLang="en-US" dirty="0"/>
              <a:t>も分からず，必ずしも小さいとは限らない</a:t>
            </a:r>
          </a:p>
          <a:p>
            <a:pPr lvl="2" eaLnBrk="1" hangingPunct="1"/>
            <a:r>
              <a:rPr lang="en-US" altLang="ja-JP" dirty="0"/>
              <a:t>N</a:t>
            </a:r>
            <a:r>
              <a:rPr lang="ja-JP" altLang="en-US" dirty="0"/>
              <a:t>が</a:t>
            </a:r>
            <a:r>
              <a:rPr lang="en-US" altLang="ja-JP" dirty="0"/>
              <a:t>N</a:t>
            </a:r>
            <a:r>
              <a:rPr lang="en-US" altLang="ja-JP" baseline="-25000" dirty="0"/>
              <a:t>0</a:t>
            </a:r>
            <a:r>
              <a:rPr lang="ja-JP" altLang="en-US" dirty="0"/>
              <a:t>より小さいときに，どのような振舞をするか</a:t>
            </a:r>
            <a:r>
              <a:rPr lang="en-US" altLang="ja-JP" dirty="0"/>
              <a:t>?</a:t>
            </a:r>
          </a:p>
          <a:p>
            <a:pPr lvl="1" eaLnBrk="1" hangingPunct="1">
              <a:buFont typeface="Wingdings" pitchFamily="2" charset="2"/>
              <a:buNone/>
            </a:pPr>
            <a:endParaRPr lang="en-US" altLang="ja-JP" dirty="0"/>
          </a:p>
          <a:p>
            <a:pPr lvl="1" eaLnBrk="1" hangingPunct="1"/>
            <a:endParaRPr lang="en-US" altLang="ja-JP" dirty="0"/>
          </a:p>
        </p:txBody>
      </p:sp>
      <p:sp>
        <p:nvSpPr>
          <p:cNvPr id="2" name="正方形/長方形 1"/>
          <p:cNvSpPr/>
          <p:nvPr/>
        </p:nvSpPr>
        <p:spPr>
          <a:xfrm>
            <a:off x="1304691" y="4803493"/>
            <a:ext cx="647886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l" eaLnBrk="1" hangingPunct="1"/>
            <a:r>
              <a:rPr lang="ja-JP" altLang="en-US" sz="2400" dirty="0"/>
              <a:t>ある定数 </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0 </a:t>
            </a:r>
            <a:r>
              <a:rPr lang="ja-JP" altLang="en-US" sz="2400" dirty="0"/>
              <a:t>と </a:t>
            </a:r>
            <a:r>
              <a:rPr lang="en-US" altLang="ja-JP" sz="2400" i="1" dirty="0">
                <a:latin typeface="Times New Roman" pitchFamily="18" charset="0"/>
                <a:cs typeface="Times New Roman" pitchFamily="18" charset="0"/>
              </a:rPr>
              <a:t>N</a:t>
            </a:r>
            <a:r>
              <a:rPr lang="en-US" altLang="ja-JP" sz="2400" baseline="-25000" dirty="0">
                <a:latin typeface="Times New Roman" pitchFamily="18" charset="0"/>
                <a:cs typeface="Times New Roman" pitchFamily="18" charset="0"/>
              </a:rPr>
              <a:t>0 </a:t>
            </a:r>
            <a:r>
              <a:rPr lang="ja-JP" altLang="en-US" sz="2400" dirty="0" err="1"/>
              <a:t>が存</a:t>
            </a:r>
            <a:r>
              <a:rPr lang="ja-JP" altLang="en-US" sz="2400" dirty="0"/>
              <a:t>在して、 </a:t>
            </a:r>
            <a:r>
              <a:rPr lang="en-US" altLang="ja-JP" sz="2400" i="1" dirty="0">
                <a:latin typeface="Times New Roman" pitchFamily="18" charset="0"/>
                <a:cs typeface="Times New Roman" pitchFamily="18" charset="0"/>
              </a:rPr>
              <a:t>N </a:t>
            </a:r>
            <a:r>
              <a:rPr lang="en-US" altLang="ja-JP" sz="2400" dirty="0">
                <a:latin typeface="Times New Roman" pitchFamily="18" charset="0"/>
                <a:cs typeface="Times New Roman" pitchFamily="18" charset="0"/>
              </a:rPr>
              <a:t>&gt; </a:t>
            </a:r>
            <a:r>
              <a:rPr lang="en-US" altLang="ja-JP" sz="2400" i="1" dirty="0">
                <a:latin typeface="Times New Roman" pitchFamily="18" charset="0"/>
                <a:cs typeface="Times New Roman" pitchFamily="18" charset="0"/>
              </a:rPr>
              <a:t>N</a:t>
            </a:r>
            <a:r>
              <a:rPr lang="en-US" altLang="ja-JP" sz="2400" baseline="-25000" dirty="0">
                <a:latin typeface="Times New Roman" pitchFamily="18" charset="0"/>
                <a:cs typeface="Times New Roman" pitchFamily="18" charset="0"/>
              </a:rPr>
              <a:t>0</a:t>
            </a:r>
            <a:r>
              <a:rPr lang="ja-JP" altLang="en-US" sz="2400" dirty="0"/>
              <a:t> を満たす任意の</a:t>
            </a:r>
            <a:r>
              <a:rPr lang="en-US" altLang="ja-JP" sz="2400" i="1" dirty="0">
                <a:latin typeface="Times New Roman" pitchFamily="18" charset="0"/>
                <a:cs typeface="Times New Roman" pitchFamily="18" charset="0"/>
              </a:rPr>
              <a:t>N </a:t>
            </a:r>
            <a:r>
              <a:rPr lang="ja-JP" altLang="en-US" sz="2400" dirty="0"/>
              <a:t>に対して</a:t>
            </a:r>
          </a:p>
          <a:p>
            <a:pPr lvl="1" algn="l" eaLnBrk="1" hangingPunct="1">
              <a:buFont typeface="Wingdings" pitchFamily="2" charset="2"/>
              <a:buNone/>
            </a:pPr>
            <a:r>
              <a:rPr lang="ja-JP" altLang="en-US" sz="2400" dirty="0"/>
              <a:t>	</a:t>
            </a:r>
            <a:r>
              <a:rPr lang="en-US" altLang="ja-JP" sz="2400" i="1" dirty="0">
                <a:latin typeface="Times New Roman" pitchFamily="18" charset="0"/>
                <a:cs typeface="Times New Roman" pitchFamily="18" charset="0"/>
              </a:rPr>
              <a:t>g</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N</a:t>
            </a:r>
            <a:r>
              <a:rPr lang="en-US" altLang="ja-JP" sz="2400" dirty="0">
                <a:latin typeface="Times New Roman" pitchFamily="18" charset="0"/>
                <a:cs typeface="Times New Roman" pitchFamily="18" charset="0"/>
              </a:rPr>
              <a:t>) &lt; </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0  </a:t>
            </a:r>
            <a:r>
              <a:rPr lang="en-US" altLang="ja-JP" sz="2400" i="1" dirty="0">
                <a:latin typeface="Times New Roman" pitchFamily="18" charset="0"/>
                <a:cs typeface="Times New Roman" pitchFamily="18" charset="0"/>
              </a:rPr>
              <a:t>f </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N</a:t>
            </a:r>
            <a:r>
              <a:rPr lang="en-US" altLang="ja-JP" sz="2400" dirty="0">
                <a:latin typeface="Times New Roman" pitchFamily="18" charset="0"/>
                <a:cs typeface="Times New Roman" pitchFamily="18" charset="0"/>
              </a:rPr>
              <a:t>)</a:t>
            </a:r>
            <a:endParaRPr lang="ja-JP" altLang="en-US" sz="2400" dirty="0">
              <a:latin typeface="Times New Roman" pitchFamily="18" charset="0"/>
              <a:cs typeface="Times New Roman" pitchFamily="18" charset="0"/>
            </a:endParaRPr>
          </a:p>
          <a:p>
            <a:pPr algn="l" eaLnBrk="1" hangingPunct="1">
              <a:buFont typeface="Wingdings" pitchFamily="2" charset="2"/>
              <a:buNone/>
            </a:pPr>
            <a:r>
              <a:rPr lang="ja-JP" altLang="en-US" sz="2400" dirty="0"/>
              <a:t>であるならば関数 </a:t>
            </a:r>
            <a:r>
              <a:rPr lang="en-US" altLang="ja-JP" sz="2400" i="1" dirty="0">
                <a:latin typeface="Times New Roman" pitchFamily="18" charset="0"/>
                <a:cs typeface="Times New Roman" pitchFamily="18" charset="0"/>
              </a:rPr>
              <a:t>g</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N</a:t>
            </a:r>
            <a:r>
              <a:rPr lang="en-US" altLang="ja-JP" sz="2400" dirty="0">
                <a:latin typeface="Times New Roman" pitchFamily="18" charset="0"/>
                <a:cs typeface="Times New Roman" pitchFamily="18" charset="0"/>
              </a:rPr>
              <a:t>)</a:t>
            </a:r>
            <a:r>
              <a:rPr lang="en-US" altLang="ja-JP" sz="2400" dirty="0"/>
              <a:t> </a:t>
            </a:r>
            <a:r>
              <a:rPr lang="ja-JP" altLang="en-US" sz="2400" dirty="0"/>
              <a:t>は </a:t>
            </a:r>
            <a:r>
              <a:rPr lang="en-US" altLang="ja-JP" sz="2400" i="1" dirty="0">
                <a:latin typeface="Times New Roman" pitchFamily="18" charset="0"/>
                <a:cs typeface="Times New Roman" pitchFamily="18" charset="0"/>
              </a:rPr>
              <a:t>O</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f </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N</a:t>
            </a:r>
            <a:r>
              <a:rPr lang="en-US" altLang="ja-JP" sz="2400" dirty="0">
                <a:latin typeface="Times New Roman" pitchFamily="18" charset="0"/>
                <a:cs typeface="Times New Roman" pitchFamily="18" charset="0"/>
              </a:rPr>
              <a:t>))</a:t>
            </a:r>
            <a:r>
              <a:rPr lang="ja-JP" altLang="en-US" sz="2400" dirty="0"/>
              <a:t> であると言う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3B1C75-DAFA-B24E-BD3B-B661D74C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032" y="3613465"/>
            <a:ext cx="4834540" cy="2304021"/>
          </a:xfrm>
        </p:spPr>
      </p:pic>
      <p:sp>
        <p:nvSpPr>
          <p:cNvPr id="4" name="Slide Number Placeholder 3">
            <a:extLst>
              <a:ext uri="{FF2B5EF4-FFF2-40B4-BE49-F238E27FC236}">
                <a16:creationId xmlns:a16="http://schemas.microsoft.com/office/drawing/2014/main" id="{6C491324-4C77-904C-9B2D-A80B82E460C0}"/>
              </a:ext>
            </a:extLst>
          </p:cNvPr>
          <p:cNvSpPr>
            <a:spLocks noGrp="1"/>
          </p:cNvSpPr>
          <p:nvPr>
            <p:ph type="sldNum" sz="quarter" idx="12"/>
          </p:nvPr>
        </p:nvSpPr>
        <p:spPr/>
        <p:txBody>
          <a:bodyPr/>
          <a:lstStyle/>
          <a:p>
            <a:pPr>
              <a:defRPr/>
            </a:pPr>
            <a:fld id="{A0E6684C-6A5E-4B49-A015-DB8529513374}" type="slidenum">
              <a:rPr lang="en-US" altLang="ja-JP" smtClean="0"/>
              <a:pPr>
                <a:defRPr/>
              </a:pPr>
              <a:t>2</a:t>
            </a:fld>
            <a:endParaRPr lang="en-US" altLang="ja-JP"/>
          </a:p>
        </p:txBody>
      </p:sp>
      <p:pic>
        <p:nvPicPr>
          <p:cNvPr id="8" name="Picture 7">
            <a:extLst>
              <a:ext uri="{FF2B5EF4-FFF2-40B4-BE49-F238E27FC236}">
                <a16:creationId xmlns:a16="http://schemas.microsoft.com/office/drawing/2014/main" id="{EC08D543-2270-2748-97DF-854D0E163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38" y="704395"/>
            <a:ext cx="5609051" cy="2387162"/>
          </a:xfrm>
          <a:prstGeom prst="rect">
            <a:avLst/>
          </a:prstGeom>
        </p:spPr>
      </p:pic>
      <p:sp>
        <p:nvSpPr>
          <p:cNvPr id="9" name="TextBox 8">
            <a:extLst>
              <a:ext uri="{FF2B5EF4-FFF2-40B4-BE49-F238E27FC236}">
                <a16:creationId xmlns:a16="http://schemas.microsoft.com/office/drawing/2014/main" id="{1B5EE63C-5BAC-A04D-8C01-739611EBA815}"/>
              </a:ext>
            </a:extLst>
          </p:cNvPr>
          <p:cNvSpPr txBox="1"/>
          <p:nvPr/>
        </p:nvSpPr>
        <p:spPr>
          <a:xfrm>
            <a:off x="6242699" y="4765476"/>
            <a:ext cx="1377301" cy="369332"/>
          </a:xfrm>
          <a:prstGeom prst="rect">
            <a:avLst/>
          </a:prstGeom>
          <a:noFill/>
        </p:spPr>
        <p:txBody>
          <a:bodyPr wrap="none" rtlCol="0">
            <a:spAutoFit/>
          </a:bodyPr>
          <a:lstStyle/>
          <a:p>
            <a:r>
              <a:rPr lang="en-GB" dirty="0"/>
              <a:t>long double</a:t>
            </a:r>
            <a:endParaRPr lang="en-US" dirty="0"/>
          </a:p>
        </p:txBody>
      </p:sp>
      <p:sp>
        <p:nvSpPr>
          <p:cNvPr id="10" name="TextBox 9">
            <a:extLst>
              <a:ext uri="{FF2B5EF4-FFF2-40B4-BE49-F238E27FC236}">
                <a16:creationId xmlns:a16="http://schemas.microsoft.com/office/drawing/2014/main" id="{5E6731B4-DAF4-9145-9C62-2F192BF8D4DB}"/>
              </a:ext>
            </a:extLst>
          </p:cNvPr>
          <p:cNvSpPr txBox="1"/>
          <p:nvPr/>
        </p:nvSpPr>
        <p:spPr>
          <a:xfrm>
            <a:off x="5306695" y="1353860"/>
            <a:ext cx="2799164" cy="1477328"/>
          </a:xfrm>
          <a:prstGeom prst="rect">
            <a:avLst/>
          </a:prstGeom>
          <a:noFill/>
        </p:spPr>
        <p:txBody>
          <a:bodyPr wrap="none" rtlCol="0">
            <a:spAutoFit/>
          </a:bodyPr>
          <a:lstStyle/>
          <a:p>
            <a:r>
              <a:rPr lang="ja-JP" altLang="en-US"/>
              <a:t>そこそこややこしい</a:t>
            </a:r>
            <a:endParaRPr lang="en-GB" altLang="ja-JP" dirty="0"/>
          </a:p>
          <a:p>
            <a:endParaRPr lang="en-US" altLang="ja-JP" dirty="0"/>
          </a:p>
          <a:p>
            <a:r>
              <a:rPr lang="ja-JP" altLang="en-US"/>
              <a:t>入力をすべて格納</a:t>
            </a:r>
            <a:endParaRPr lang="en-GB" altLang="ja-JP" dirty="0"/>
          </a:p>
          <a:p>
            <a:r>
              <a:rPr lang="en-GB" altLang="ja-JP" dirty="0"/>
              <a:t>OR</a:t>
            </a:r>
          </a:p>
          <a:p>
            <a:r>
              <a:rPr lang="ja-JP" altLang="en-US"/>
              <a:t>入力を受けながら計算する</a:t>
            </a:r>
            <a:endParaRPr lang="en-GB" altLang="ja-JP" dirty="0"/>
          </a:p>
        </p:txBody>
      </p:sp>
    </p:spTree>
    <p:extLst>
      <p:ext uri="{BB962C8B-B14F-4D97-AF65-F5344CB8AC3E}">
        <p14:creationId xmlns:p14="http://schemas.microsoft.com/office/powerpoint/2010/main" val="2227341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1B40114-FFB7-47F1-A138-D9273B4110B0}" type="slidenum">
              <a:rPr kumimoji="0" lang="en-US" altLang="ja-JP" smtClean="0"/>
              <a:pPr eaLnBrk="1" hangingPunct="1"/>
              <a:t>20</a:t>
            </a:fld>
            <a:endParaRPr kumimoji="0" lang="en-US" altLang="ja-JP"/>
          </a:p>
        </p:txBody>
      </p:sp>
      <p:sp>
        <p:nvSpPr>
          <p:cNvPr id="26627" name="Rectangle 2"/>
          <p:cNvSpPr>
            <a:spLocks noGrp="1" noChangeArrowheads="1"/>
          </p:cNvSpPr>
          <p:nvPr>
            <p:ph type="title"/>
          </p:nvPr>
        </p:nvSpPr>
        <p:spPr/>
        <p:txBody>
          <a:bodyPr/>
          <a:lstStyle/>
          <a:p>
            <a:pPr eaLnBrk="1" hangingPunct="1"/>
            <a:r>
              <a:rPr lang="ja-JP" altLang="en-US"/>
              <a:t>アルゴリズムの分類</a:t>
            </a:r>
          </a:p>
        </p:txBody>
      </p:sp>
      <p:sp>
        <p:nvSpPr>
          <p:cNvPr id="26628" name="Rectangle 3"/>
          <p:cNvSpPr>
            <a:spLocks noGrp="1" noChangeArrowheads="1"/>
          </p:cNvSpPr>
          <p:nvPr>
            <p:ph type="body" idx="1"/>
          </p:nvPr>
        </p:nvSpPr>
        <p:spPr/>
        <p:txBody>
          <a:bodyPr/>
          <a:lstStyle/>
          <a:p>
            <a:pPr eaLnBrk="1" hangingPunct="1">
              <a:lnSpc>
                <a:spcPct val="90000"/>
              </a:lnSpc>
            </a:pPr>
            <a:r>
              <a:rPr lang="ja-JP" altLang="en-US" sz="2400"/>
              <a:t>入力するデータの量または大きさ</a:t>
            </a:r>
            <a:r>
              <a:rPr lang="en-US" altLang="ja-JP" sz="2400"/>
              <a:t>: N</a:t>
            </a:r>
          </a:p>
          <a:p>
            <a:pPr lvl="1" eaLnBrk="1" hangingPunct="1">
              <a:lnSpc>
                <a:spcPct val="90000"/>
              </a:lnSpc>
            </a:pPr>
            <a:r>
              <a:rPr lang="en-US" altLang="ja-JP" sz="2200"/>
              <a:t>N</a:t>
            </a:r>
            <a:r>
              <a:rPr lang="ja-JP" altLang="en-US" sz="2200"/>
              <a:t>の例</a:t>
            </a:r>
          </a:p>
          <a:p>
            <a:pPr lvl="2" eaLnBrk="1" hangingPunct="1">
              <a:lnSpc>
                <a:spcPct val="90000"/>
              </a:lnSpc>
            </a:pPr>
            <a:r>
              <a:rPr lang="ja-JP" altLang="en-US" sz="2100"/>
              <a:t>多項式の次数</a:t>
            </a:r>
            <a:r>
              <a:rPr lang="ja-JP" altLang="en-US" sz="1800"/>
              <a:t>，</a:t>
            </a:r>
            <a:r>
              <a:rPr lang="ja-JP" altLang="en-US" sz="2100"/>
              <a:t>整列や探索のファイルの大きさ，グラフの節点数など</a:t>
            </a:r>
          </a:p>
          <a:p>
            <a:pPr lvl="1" eaLnBrk="1" hangingPunct="1">
              <a:lnSpc>
                <a:spcPct val="90000"/>
              </a:lnSpc>
            </a:pPr>
            <a:r>
              <a:rPr lang="ja-JP" altLang="en-US" sz="2100"/>
              <a:t>処理するデータが</a:t>
            </a:r>
            <a:r>
              <a:rPr lang="ja-JP" altLang="en-US" sz="2100" u="sng"/>
              <a:t>最悪の状態</a:t>
            </a:r>
            <a:r>
              <a:rPr lang="en-US" altLang="ja-JP" sz="2100" u="sng"/>
              <a:t>(</a:t>
            </a:r>
            <a:r>
              <a:rPr lang="ja-JP" altLang="en-US" sz="2100"/>
              <a:t>あるいは</a:t>
            </a:r>
            <a:r>
              <a:rPr lang="ja-JP" altLang="en-US" sz="2100" u="sng"/>
              <a:t>平均的な状態</a:t>
            </a:r>
            <a:r>
              <a:rPr lang="en-US" altLang="ja-JP" sz="2100" u="sng"/>
              <a:t>)</a:t>
            </a:r>
            <a:r>
              <a:rPr lang="ja-JP" altLang="en-US" sz="2100"/>
              <a:t>と仮定しよう</a:t>
            </a:r>
          </a:p>
          <a:p>
            <a:pPr eaLnBrk="1" hangingPunct="1">
              <a:lnSpc>
                <a:spcPct val="90000"/>
              </a:lnSpc>
            </a:pPr>
            <a:r>
              <a:rPr lang="ja-JP" altLang="en-US" sz="2400"/>
              <a:t>あるアルゴリズムについて，その抽象動作の回数，つまり</a:t>
            </a:r>
            <a:r>
              <a:rPr lang="ja-JP" altLang="en-US" sz="2400">
                <a:solidFill>
                  <a:srgbClr val="FF0000"/>
                </a:solidFill>
              </a:rPr>
              <a:t>実行時間がおおよそ</a:t>
            </a:r>
            <a:r>
              <a:rPr lang="en-US" altLang="ja-JP" sz="2400">
                <a:solidFill>
                  <a:srgbClr val="FF0000"/>
                </a:solidFill>
              </a:rPr>
              <a:t>O(f(N))</a:t>
            </a:r>
            <a:r>
              <a:rPr lang="ja-JP" altLang="en-US" sz="2400"/>
              <a:t>と表されたとしよう</a:t>
            </a:r>
          </a:p>
          <a:p>
            <a:pPr eaLnBrk="1" hangingPunct="1">
              <a:lnSpc>
                <a:spcPct val="90000"/>
              </a:lnSpc>
            </a:pPr>
            <a:r>
              <a:rPr lang="en-US" altLang="ja-JP" sz="2400">
                <a:solidFill>
                  <a:srgbClr val="FF0000"/>
                </a:solidFill>
              </a:rPr>
              <a:t>O(f(N))</a:t>
            </a:r>
            <a:r>
              <a:rPr lang="ja-JP" altLang="en-US" sz="2400"/>
              <a:t>によって，</a:t>
            </a:r>
            <a:r>
              <a:rPr lang="ja-JP" altLang="en-US" sz="2400">
                <a:solidFill>
                  <a:srgbClr val="FF0000"/>
                </a:solidFill>
              </a:rPr>
              <a:t>アルゴリズムを分類</a:t>
            </a:r>
            <a:r>
              <a:rPr lang="ja-JP" altLang="en-US" sz="2400"/>
              <a:t>してみよう</a:t>
            </a:r>
          </a:p>
          <a:p>
            <a:pPr eaLnBrk="1" hangingPunct="1">
              <a:lnSpc>
                <a:spcPct val="90000"/>
              </a:lnSpc>
            </a:pPr>
            <a:r>
              <a:rPr lang="ja-JP" altLang="en-US" sz="2500"/>
              <a:t>次のページ以降，最初に登場するアルゴリズムほど</a:t>
            </a:r>
            <a:r>
              <a:rPr lang="en-US" altLang="ja-JP" sz="2500"/>
              <a:t>『</a:t>
            </a:r>
            <a:r>
              <a:rPr lang="ja-JP" altLang="en-US" sz="2500"/>
              <a:t>速い</a:t>
            </a:r>
            <a:r>
              <a:rPr lang="en-US" altLang="ja-JP" sz="2500"/>
              <a:t>』</a:t>
            </a:r>
            <a:r>
              <a:rPr lang="ja-JP" altLang="en-US" sz="2500"/>
              <a:t>アルゴリズム＝良いアルゴリズムである</a:t>
            </a:r>
          </a:p>
          <a:p>
            <a:pPr eaLnBrk="1" hangingPunct="1">
              <a:lnSpc>
                <a:spcPct val="90000"/>
              </a:lnSpc>
            </a:pPr>
            <a:endParaRPr lang="en-US" altLang="ja-JP"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C7D91702-0A2C-4362-9AFC-CA02E14CB82F}" type="slidenum">
              <a:rPr kumimoji="0" lang="en-US" altLang="ja-JP" smtClean="0"/>
              <a:pPr eaLnBrk="1" hangingPunct="1"/>
              <a:t>21</a:t>
            </a:fld>
            <a:endParaRPr kumimoji="0" lang="en-US" altLang="ja-JP"/>
          </a:p>
        </p:txBody>
      </p:sp>
      <p:sp>
        <p:nvSpPr>
          <p:cNvPr id="27651"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O(1)</a:t>
            </a:r>
            <a:r>
              <a:rPr lang="ja-JP" altLang="en-US"/>
              <a:t>のアルゴリズム</a:t>
            </a:r>
          </a:p>
        </p:txBody>
      </p:sp>
      <p:sp>
        <p:nvSpPr>
          <p:cNvPr id="27652" name="Rectangle 3"/>
          <p:cNvSpPr>
            <a:spLocks noGrp="1" noChangeArrowheads="1"/>
          </p:cNvSpPr>
          <p:nvPr>
            <p:ph type="body" idx="1"/>
          </p:nvPr>
        </p:nvSpPr>
        <p:spPr/>
        <p:txBody>
          <a:bodyPr/>
          <a:lstStyle/>
          <a:p>
            <a:pPr eaLnBrk="1" hangingPunct="1"/>
            <a:r>
              <a:rPr lang="ja-JP" altLang="en-US"/>
              <a:t>プログラムの殆どの命令がただ</a:t>
            </a:r>
            <a:r>
              <a:rPr lang="en-US" altLang="ja-JP"/>
              <a:t>1</a:t>
            </a:r>
            <a:r>
              <a:rPr lang="ja-JP" altLang="en-US"/>
              <a:t>回か，ごく少数回しか実行されない</a:t>
            </a:r>
          </a:p>
          <a:p>
            <a:pPr lvl="1" eaLnBrk="1" hangingPunct="1"/>
            <a:r>
              <a:rPr lang="ja-JP" altLang="en-US"/>
              <a:t>プログラムの全ての命令がこの性質を持っていれば，そのプログラムの実行時間は</a:t>
            </a:r>
            <a:r>
              <a:rPr lang="ja-JP" altLang="en-US">
                <a:solidFill>
                  <a:srgbClr val="FF0000"/>
                </a:solidFill>
              </a:rPr>
              <a:t>一定</a:t>
            </a:r>
            <a:r>
              <a:rPr lang="ja-JP" altLang="en-US"/>
              <a:t>である</a:t>
            </a:r>
          </a:p>
          <a:p>
            <a:pPr eaLnBrk="1" hangingPunct="1"/>
            <a:endParaRPr lang="en-US" altLang="ja-J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0318DF7-543B-4C76-8529-C5A4DDB8E6CF}" type="slidenum">
              <a:rPr kumimoji="0" lang="en-US" altLang="ja-JP" smtClean="0"/>
              <a:pPr eaLnBrk="1" hangingPunct="1"/>
              <a:t>22</a:t>
            </a:fld>
            <a:endParaRPr kumimoji="0" lang="en-US" altLang="ja-JP"/>
          </a:p>
        </p:txBody>
      </p:sp>
      <p:sp>
        <p:nvSpPr>
          <p:cNvPr id="28675"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O(logN)</a:t>
            </a:r>
            <a:r>
              <a:rPr lang="ja-JP" altLang="en-US"/>
              <a:t>のアルゴリズム</a:t>
            </a:r>
          </a:p>
        </p:txBody>
      </p:sp>
      <p:sp>
        <p:nvSpPr>
          <p:cNvPr id="28676" name="Rectangle 3"/>
          <p:cNvSpPr>
            <a:spLocks noGrp="1" noChangeArrowheads="1"/>
          </p:cNvSpPr>
          <p:nvPr>
            <p:ph type="body" idx="1"/>
          </p:nvPr>
        </p:nvSpPr>
        <p:spPr/>
        <p:txBody>
          <a:bodyPr/>
          <a:lstStyle/>
          <a:p>
            <a:pPr eaLnBrk="1" hangingPunct="1"/>
            <a:r>
              <a:rPr lang="ja-JP" altLang="en-US"/>
              <a:t>プログラムの実行時間は対数的</a:t>
            </a:r>
          </a:p>
          <a:p>
            <a:pPr lvl="1" eaLnBrk="1" hangingPunct="1"/>
            <a:r>
              <a:rPr lang="en-US" altLang="ja-JP"/>
              <a:t>N</a:t>
            </a:r>
            <a:r>
              <a:rPr lang="ja-JP" altLang="en-US"/>
              <a:t>が大きくなっても</a:t>
            </a:r>
            <a:r>
              <a:rPr lang="ja-JP" altLang="en-US">
                <a:solidFill>
                  <a:srgbClr val="FF0000"/>
                </a:solidFill>
              </a:rPr>
              <a:t>ほんの少ししか増加</a:t>
            </a:r>
            <a:r>
              <a:rPr lang="ja-JP" altLang="en-US"/>
              <a:t>しない</a:t>
            </a:r>
          </a:p>
          <a:p>
            <a:pPr lvl="1" eaLnBrk="1" hangingPunct="1"/>
            <a:r>
              <a:rPr lang="ja-JP" altLang="en-US"/>
              <a:t>この実行時間は，大きい問題を解く際に，いくつかの小問題に分割して解く際に現れる</a:t>
            </a:r>
          </a:p>
          <a:p>
            <a:pPr lvl="2" eaLnBrk="1" hangingPunct="1"/>
            <a:r>
              <a:rPr lang="ja-JP" altLang="en-US"/>
              <a:t>例</a:t>
            </a:r>
            <a:r>
              <a:rPr lang="en-US" altLang="ja-JP"/>
              <a:t>: 2</a:t>
            </a:r>
            <a:r>
              <a:rPr lang="ja-JP" altLang="en-US"/>
              <a:t>分探索</a:t>
            </a:r>
          </a:p>
          <a:p>
            <a:pPr lvl="1" eaLnBrk="1" hangingPunct="1"/>
            <a:r>
              <a:rPr lang="en-US" altLang="ja-JP"/>
              <a:t>O</a:t>
            </a:r>
            <a:r>
              <a:rPr lang="ja-JP" altLang="en-US"/>
              <a:t>表記では対数の底を何に取るかは問題にしない</a:t>
            </a:r>
          </a:p>
          <a:p>
            <a:pPr lvl="2" eaLnBrk="1" hangingPunct="1"/>
            <a:r>
              <a:rPr lang="en-US" altLang="ja-JP"/>
              <a:t>log</a:t>
            </a:r>
            <a:r>
              <a:rPr lang="en-US" altLang="ja-JP" baseline="-25000"/>
              <a:t>10</a:t>
            </a:r>
            <a:r>
              <a:rPr lang="en-US" altLang="ja-JP"/>
              <a:t>1000=3, log</a:t>
            </a:r>
            <a:r>
              <a:rPr lang="en-US" altLang="ja-JP" baseline="-25000"/>
              <a:t>2</a:t>
            </a:r>
            <a:r>
              <a:rPr lang="en-US" altLang="ja-JP"/>
              <a:t>1000=10 (</a:t>
            </a:r>
            <a:r>
              <a:rPr lang="ja-JP" altLang="en-US"/>
              <a:t>大雑把な計算</a:t>
            </a:r>
            <a:r>
              <a:rPr lang="en-US" altLang="ja-JP"/>
              <a:t>)</a:t>
            </a:r>
          </a:p>
          <a:p>
            <a:pPr eaLnBrk="1" hangingPunct="1"/>
            <a:endParaRPr lang="en-US" altLang="ja-JP"/>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6ADA713F-E679-46E1-AF05-BD27DEFC5227}" type="slidenum">
              <a:rPr kumimoji="0" lang="en-US" altLang="ja-JP" smtClean="0"/>
              <a:pPr eaLnBrk="1" hangingPunct="1"/>
              <a:t>23</a:t>
            </a:fld>
            <a:endParaRPr kumimoji="0" lang="en-US" altLang="ja-JP"/>
          </a:p>
        </p:txBody>
      </p:sp>
      <p:sp>
        <p:nvSpPr>
          <p:cNvPr id="29699"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O(N)</a:t>
            </a:r>
            <a:r>
              <a:rPr lang="ja-JP" altLang="en-US"/>
              <a:t>のアルゴリズム</a:t>
            </a:r>
          </a:p>
        </p:txBody>
      </p:sp>
      <p:sp>
        <p:nvSpPr>
          <p:cNvPr id="29700" name="Rectangle 3"/>
          <p:cNvSpPr>
            <a:spLocks noGrp="1" noChangeArrowheads="1"/>
          </p:cNvSpPr>
          <p:nvPr>
            <p:ph type="body" idx="1"/>
          </p:nvPr>
        </p:nvSpPr>
        <p:spPr/>
        <p:txBody>
          <a:bodyPr/>
          <a:lstStyle/>
          <a:p>
            <a:pPr eaLnBrk="1" hangingPunct="1"/>
            <a:r>
              <a:rPr lang="ja-JP" altLang="en-US"/>
              <a:t>プログラムの実行時間が線形である</a:t>
            </a:r>
          </a:p>
          <a:p>
            <a:pPr lvl="1" eaLnBrk="1" hangingPunct="1"/>
            <a:r>
              <a:rPr lang="ja-JP" altLang="en-US"/>
              <a:t>一般に，プログラムが入力の</a:t>
            </a:r>
            <a:r>
              <a:rPr lang="ja-JP" altLang="en-US">
                <a:solidFill>
                  <a:srgbClr val="FF0000"/>
                </a:solidFill>
              </a:rPr>
              <a:t>各要素を</a:t>
            </a:r>
            <a:r>
              <a:rPr lang="en-US" altLang="ja-JP">
                <a:solidFill>
                  <a:srgbClr val="FF0000"/>
                </a:solidFill>
              </a:rPr>
              <a:t>1</a:t>
            </a:r>
            <a:r>
              <a:rPr lang="ja-JP" altLang="en-US">
                <a:solidFill>
                  <a:srgbClr val="FF0000"/>
                </a:solidFill>
              </a:rPr>
              <a:t>つずつ</a:t>
            </a:r>
            <a:r>
              <a:rPr lang="ja-JP" altLang="en-US"/>
              <a:t>一定時間かけて処理する</a:t>
            </a:r>
          </a:p>
          <a:p>
            <a:pPr lvl="1" eaLnBrk="1" hangingPunct="1"/>
            <a:r>
              <a:rPr lang="en-US" altLang="ja-JP"/>
              <a:t>N</a:t>
            </a:r>
            <a:r>
              <a:rPr lang="ja-JP" altLang="en-US"/>
              <a:t>個の入力を処理する</a:t>
            </a:r>
            <a:r>
              <a:rPr lang="en-US" altLang="ja-JP"/>
              <a:t>(</a:t>
            </a:r>
            <a:r>
              <a:rPr lang="ja-JP" altLang="en-US"/>
              <a:t>または</a:t>
            </a:r>
            <a:r>
              <a:rPr lang="en-US" altLang="ja-JP"/>
              <a:t>N</a:t>
            </a:r>
            <a:r>
              <a:rPr lang="ja-JP" altLang="en-US"/>
              <a:t>個の要素を出力する</a:t>
            </a:r>
            <a:r>
              <a:rPr lang="en-US" altLang="ja-JP"/>
              <a:t>)</a:t>
            </a:r>
            <a:r>
              <a:rPr lang="ja-JP" altLang="en-US"/>
              <a:t>アルゴリズムにとっては</a:t>
            </a:r>
            <a:r>
              <a:rPr lang="ja-JP" altLang="en-US">
                <a:solidFill>
                  <a:srgbClr val="FF0000"/>
                </a:solidFill>
              </a:rPr>
              <a:t>最適</a:t>
            </a:r>
            <a:r>
              <a:rPr lang="ja-JP" altLang="en-US"/>
              <a:t>の状況である</a:t>
            </a:r>
          </a:p>
          <a:p>
            <a:pPr eaLnBrk="1" hangingPunct="1"/>
            <a:endParaRPr lang="en-US" altLang="ja-JP"/>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40D992E-433F-4D5C-B56F-53818E80B2F2}" type="slidenum">
              <a:rPr kumimoji="0" lang="en-US" altLang="ja-JP" smtClean="0"/>
              <a:pPr eaLnBrk="1" hangingPunct="1"/>
              <a:t>24</a:t>
            </a:fld>
            <a:endParaRPr kumimoji="0" lang="en-US" altLang="ja-JP"/>
          </a:p>
        </p:txBody>
      </p:sp>
      <p:sp>
        <p:nvSpPr>
          <p:cNvPr id="30723"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O(NlogN)</a:t>
            </a:r>
            <a:r>
              <a:rPr lang="ja-JP" altLang="en-US"/>
              <a:t>のアルゴリズム</a:t>
            </a:r>
          </a:p>
        </p:txBody>
      </p:sp>
      <p:sp>
        <p:nvSpPr>
          <p:cNvPr id="30724" name="Rectangle 3"/>
          <p:cNvSpPr>
            <a:spLocks noGrp="1" noChangeArrowheads="1"/>
          </p:cNvSpPr>
          <p:nvPr>
            <p:ph type="body" idx="1"/>
          </p:nvPr>
        </p:nvSpPr>
        <p:spPr/>
        <p:txBody>
          <a:bodyPr/>
          <a:lstStyle/>
          <a:p>
            <a:pPr eaLnBrk="1" hangingPunct="1"/>
            <a:r>
              <a:rPr lang="ja-JP" altLang="en-US" dirty="0"/>
              <a:t>問題を解く際に，いくつかの部分問題に分割して各々を独立に解き，それらの解を合わせて元の問題の解を作る場合</a:t>
            </a:r>
          </a:p>
          <a:p>
            <a:pPr lvl="1" eaLnBrk="1" hangingPunct="1"/>
            <a:r>
              <a:rPr lang="ja-JP" altLang="en-US" dirty="0"/>
              <a:t>分割統治法</a:t>
            </a:r>
          </a:p>
          <a:p>
            <a:pPr lvl="2" eaLnBrk="1" hangingPunct="1"/>
            <a:r>
              <a:rPr lang="ja-JP" altLang="en-US" dirty="0"/>
              <a:t>例</a:t>
            </a:r>
            <a:r>
              <a:rPr lang="en-US" altLang="ja-JP" dirty="0"/>
              <a:t>: </a:t>
            </a:r>
            <a:r>
              <a:rPr lang="ja-JP" altLang="en-US" dirty="0"/>
              <a:t>クイックソート</a:t>
            </a:r>
          </a:p>
          <a:p>
            <a:pPr lvl="1" eaLnBrk="1" hangingPunct="1"/>
            <a:r>
              <a:rPr lang="en-US" altLang="ja-JP" dirty="0"/>
              <a:t>N=100</a:t>
            </a:r>
            <a:r>
              <a:rPr lang="ja-JP" altLang="en-US" dirty="0"/>
              <a:t>万であれば，</a:t>
            </a:r>
            <a:r>
              <a:rPr lang="en-US" altLang="ja-JP" dirty="0" err="1"/>
              <a:t>NlogN</a:t>
            </a:r>
            <a:r>
              <a:rPr lang="ja-JP" altLang="en-US" dirty="0"/>
              <a:t>は</a:t>
            </a:r>
            <a:r>
              <a:rPr lang="en-US" altLang="ja-JP" dirty="0"/>
              <a:t>2000</a:t>
            </a:r>
            <a:r>
              <a:rPr lang="ja-JP" altLang="en-US" dirty="0"/>
              <a:t>万程度</a:t>
            </a:r>
          </a:p>
          <a:p>
            <a:pPr lvl="2" eaLnBrk="1" hangingPunct="1"/>
            <a:r>
              <a:rPr lang="en-US" altLang="ja-JP" dirty="0"/>
              <a:t>N</a:t>
            </a:r>
            <a:r>
              <a:rPr lang="ja-JP" altLang="en-US" dirty="0"/>
              <a:t>が</a:t>
            </a:r>
            <a:r>
              <a:rPr lang="en-US" altLang="ja-JP" dirty="0"/>
              <a:t>2</a:t>
            </a:r>
            <a:r>
              <a:rPr lang="ja-JP" altLang="en-US" dirty="0"/>
              <a:t>倍になると実行時間は</a:t>
            </a:r>
            <a:r>
              <a:rPr lang="en-US" altLang="ja-JP" dirty="0"/>
              <a:t>2</a:t>
            </a:r>
            <a:r>
              <a:rPr lang="ja-JP" altLang="en-US" dirty="0"/>
              <a:t>倍より少し大きくなるにすぎない．</a:t>
            </a:r>
          </a:p>
          <a:p>
            <a:pPr lvl="1" eaLnBrk="1" hangingPunct="1"/>
            <a:r>
              <a:rPr lang="ja-JP" altLang="en-US" dirty="0">
                <a:solidFill>
                  <a:srgbClr val="FF0000"/>
                </a:solidFill>
              </a:rPr>
              <a:t>準線形</a:t>
            </a:r>
            <a:r>
              <a:rPr lang="ja-JP" altLang="en-US" dirty="0"/>
              <a:t>と呼ぶこともある</a:t>
            </a:r>
          </a:p>
          <a:p>
            <a:pPr eaLnBrk="1" hangingPunct="1"/>
            <a:endParaRPr lang="en-US" altLang="ja-JP"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48F8BA95-B398-4E12-B018-93A6D648DE61}" type="slidenum">
              <a:rPr kumimoji="0" lang="en-US" altLang="ja-JP" smtClean="0"/>
              <a:pPr eaLnBrk="1" hangingPunct="1"/>
              <a:t>25</a:t>
            </a:fld>
            <a:endParaRPr kumimoji="0" lang="en-US" altLang="ja-JP"/>
          </a:p>
        </p:txBody>
      </p:sp>
      <p:sp>
        <p:nvSpPr>
          <p:cNvPr id="31747"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O(N</a:t>
            </a:r>
            <a:r>
              <a:rPr lang="en-US" altLang="ja-JP" baseline="30000">
                <a:solidFill>
                  <a:srgbClr val="FF0000"/>
                </a:solidFill>
              </a:rPr>
              <a:t>2</a:t>
            </a:r>
            <a:r>
              <a:rPr lang="en-US" altLang="ja-JP">
                <a:solidFill>
                  <a:srgbClr val="FF0000"/>
                </a:solidFill>
              </a:rPr>
              <a:t>)</a:t>
            </a:r>
            <a:r>
              <a:rPr lang="ja-JP" altLang="en-US"/>
              <a:t>のアルゴリズム</a:t>
            </a:r>
          </a:p>
        </p:txBody>
      </p:sp>
      <p:sp>
        <p:nvSpPr>
          <p:cNvPr id="31748" name="Rectangle 3"/>
          <p:cNvSpPr>
            <a:spLocks noGrp="1" noChangeArrowheads="1"/>
          </p:cNvSpPr>
          <p:nvPr>
            <p:ph type="body" idx="1"/>
          </p:nvPr>
        </p:nvSpPr>
        <p:spPr/>
        <p:txBody>
          <a:bodyPr/>
          <a:lstStyle/>
          <a:p>
            <a:pPr eaLnBrk="1" hangingPunct="1"/>
            <a:r>
              <a:rPr lang="ja-JP" altLang="en-US"/>
              <a:t>アルゴリズムの実行時間が</a:t>
            </a:r>
            <a:r>
              <a:rPr lang="en-US" altLang="ja-JP"/>
              <a:t>2</a:t>
            </a:r>
            <a:r>
              <a:rPr lang="ja-JP" altLang="en-US"/>
              <a:t>乗である</a:t>
            </a:r>
          </a:p>
          <a:p>
            <a:pPr lvl="1" eaLnBrk="1" hangingPunct="1"/>
            <a:r>
              <a:rPr lang="ja-JP" altLang="en-US"/>
              <a:t>比較的，小さい値の</a:t>
            </a:r>
            <a:r>
              <a:rPr lang="en-US" altLang="ja-JP"/>
              <a:t>N</a:t>
            </a:r>
            <a:r>
              <a:rPr lang="ja-JP" altLang="en-US"/>
              <a:t>しか実用上扱えない</a:t>
            </a:r>
          </a:p>
          <a:p>
            <a:pPr lvl="1" eaLnBrk="1" hangingPunct="1"/>
            <a:r>
              <a:rPr lang="ja-JP" altLang="en-US"/>
              <a:t>典型的な場合として，</a:t>
            </a:r>
            <a:r>
              <a:rPr lang="en-US" altLang="ja-JP"/>
              <a:t>2</a:t>
            </a:r>
            <a:r>
              <a:rPr lang="ja-JP" altLang="en-US"/>
              <a:t>重のループでデータの対を全て処理するというアルゴリズムの実行時間は</a:t>
            </a:r>
            <a:r>
              <a:rPr lang="en-US" altLang="ja-JP"/>
              <a:t>N</a:t>
            </a:r>
            <a:r>
              <a:rPr lang="en-US" altLang="ja-JP" baseline="30000"/>
              <a:t>2</a:t>
            </a:r>
            <a:r>
              <a:rPr lang="ja-JP" altLang="en-US"/>
              <a:t>である</a:t>
            </a:r>
          </a:p>
          <a:p>
            <a:pPr lvl="2" eaLnBrk="1" hangingPunct="1"/>
            <a:r>
              <a:rPr lang="ja-JP" altLang="en-US"/>
              <a:t>例</a:t>
            </a:r>
            <a:r>
              <a:rPr lang="en-US" altLang="ja-JP"/>
              <a:t>: N</a:t>
            </a:r>
            <a:r>
              <a:rPr lang="ja-JP" altLang="en-US"/>
              <a:t>行</a:t>
            </a:r>
            <a:r>
              <a:rPr lang="en-US" altLang="ja-JP"/>
              <a:t>N</a:t>
            </a:r>
            <a:r>
              <a:rPr lang="ja-JP" altLang="en-US"/>
              <a:t>列の</a:t>
            </a:r>
            <a:r>
              <a:rPr lang="en-US" altLang="ja-JP"/>
              <a:t>2</a:t>
            </a:r>
            <a:r>
              <a:rPr lang="ja-JP" altLang="en-US"/>
              <a:t>つの行列の和</a:t>
            </a:r>
          </a:p>
          <a:p>
            <a:pPr lvl="1" eaLnBrk="1" hangingPunct="1"/>
            <a:r>
              <a:rPr lang="ja-JP" altLang="en-US"/>
              <a:t>実行時間は，</a:t>
            </a:r>
            <a:r>
              <a:rPr lang="en-US" altLang="ja-JP"/>
              <a:t>N</a:t>
            </a:r>
            <a:r>
              <a:rPr lang="ja-JP" altLang="en-US"/>
              <a:t>が</a:t>
            </a:r>
            <a:r>
              <a:rPr lang="en-US" altLang="ja-JP"/>
              <a:t>1000</a:t>
            </a:r>
            <a:r>
              <a:rPr lang="ja-JP" altLang="en-US"/>
              <a:t>であれば</a:t>
            </a:r>
            <a:r>
              <a:rPr lang="en-US" altLang="ja-JP"/>
              <a:t>100</a:t>
            </a:r>
            <a:r>
              <a:rPr lang="ja-JP" altLang="en-US"/>
              <a:t>万</a:t>
            </a:r>
          </a:p>
          <a:p>
            <a:pPr lvl="2" eaLnBrk="1" hangingPunct="1"/>
            <a:r>
              <a:rPr lang="en-US" altLang="ja-JP"/>
              <a:t>N</a:t>
            </a:r>
            <a:r>
              <a:rPr lang="ja-JP" altLang="en-US"/>
              <a:t>が</a:t>
            </a:r>
            <a:r>
              <a:rPr lang="en-US" altLang="ja-JP"/>
              <a:t>2</a:t>
            </a:r>
            <a:r>
              <a:rPr lang="ja-JP" altLang="en-US"/>
              <a:t>倍になると</a:t>
            </a:r>
            <a:r>
              <a:rPr lang="en-US" altLang="ja-JP"/>
              <a:t>4</a:t>
            </a:r>
            <a:r>
              <a:rPr lang="ja-JP" altLang="en-US"/>
              <a:t>倍に増える</a:t>
            </a:r>
          </a:p>
          <a:p>
            <a:pPr eaLnBrk="1" hangingPunct="1"/>
            <a:endParaRPr lang="en-US" altLang="ja-JP"/>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DC37CEB-8341-4E56-8B27-8C16D9A63A68}" type="slidenum">
              <a:rPr kumimoji="0" lang="en-US" altLang="ja-JP" smtClean="0"/>
              <a:pPr eaLnBrk="1" hangingPunct="1"/>
              <a:t>26</a:t>
            </a:fld>
            <a:endParaRPr kumimoji="0" lang="en-US" altLang="ja-JP"/>
          </a:p>
        </p:txBody>
      </p:sp>
      <p:sp>
        <p:nvSpPr>
          <p:cNvPr id="32771"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O(N</a:t>
            </a:r>
            <a:r>
              <a:rPr lang="en-US" altLang="ja-JP" baseline="30000">
                <a:solidFill>
                  <a:srgbClr val="FF0000"/>
                </a:solidFill>
              </a:rPr>
              <a:t>3</a:t>
            </a:r>
            <a:r>
              <a:rPr lang="en-US" altLang="ja-JP">
                <a:solidFill>
                  <a:srgbClr val="FF0000"/>
                </a:solidFill>
              </a:rPr>
              <a:t>)</a:t>
            </a:r>
            <a:r>
              <a:rPr lang="ja-JP" altLang="en-US"/>
              <a:t>のアルゴリズム</a:t>
            </a:r>
          </a:p>
        </p:txBody>
      </p:sp>
      <p:sp>
        <p:nvSpPr>
          <p:cNvPr id="32772" name="Rectangle 3"/>
          <p:cNvSpPr>
            <a:spLocks noGrp="1" noChangeArrowheads="1"/>
          </p:cNvSpPr>
          <p:nvPr>
            <p:ph type="body" idx="1"/>
          </p:nvPr>
        </p:nvSpPr>
        <p:spPr/>
        <p:txBody>
          <a:bodyPr/>
          <a:lstStyle/>
          <a:p>
            <a:pPr eaLnBrk="1" hangingPunct="1"/>
            <a:r>
              <a:rPr lang="ja-JP" altLang="en-US"/>
              <a:t>データの</a:t>
            </a:r>
            <a:r>
              <a:rPr lang="en-US" altLang="ja-JP"/>
              <a:t>3</a:t>
            </a:r>
            <a:r>
              <a:rPr lang="ja-JP" altLang="en-US"/>
              <a:t>つの組を全て処理する</a:t>
            </a:r>
            <a:r>
              <a:rPr lang="en-US" altLang="ja-JP"/>
              <a:t>3</a:t>
            </a:r>
            <a:r>
              <a:rPr lang="ja-JP" altLang="en-US"/>
              <a:t>重ループは３乗の実行時間になる</a:t>
            </a:r>
          </a:p>
          <a:p>
            <a:pPr lvl="1" eaLnBrk="1" hangingPunct="1"/>
            <a:r>
              <a:rPr lang="ja-JP" altLang="en-US"/>
              <a:t>例</a:t>
            </a:r>
            <a:r>
              <a:rPr lang="en-US" altLang="ja-JP"/>
              <a:t>: N</a:t>
            </a:r>
            <a:r>
              <a:rPr lang="ja-JP" altLang="en-US"/>
              <a:t>行</a:t>
            </a:r>
            <a:r>
              <a:rPr lang="en-US" altLang="ja-JP"/>
              <a:t>N</a:t>
            </a:r>
            <a:r>
              <a:rPr lang="ja-JP" altLang="en-US"/>
              <a:t>列の</a:t>
            </a:r>
            <a:r>
              <a:rPr lang="en-US" altLang="ja-JP"/>
              <a:t>2</a:t>
            </a:r>
            <a:r>
              <a:rPr lang="ja-JP" altLang="en-US"/>
              <a:t>つの行列の乗算</a:t>
            </a:r>
          </a:p>
          <a:p>
            <a:pPr lvl="1" eaLnBrk="1" hangingPunct="1"/>
            <a:r>
              <a:rPr lang="ja-JP" altLang="en-US"/>
              <a:t>これでは，ほんの小さい</a:t>
            </a:r>
            <a:r>
              <a:rPr lang="en-US" altLang="ja-JP"/>
              <a:t>N</a:t>
            </a:r>
            <a:r>
              <a:rPr lang="ja-JP" altLang="en-US"/>
              <a:t>の値しか実用上扱えない</a:t>
            </a:r>
          </a:p>
          <a:p>
            <a:pPr lvl="1" eaLnBrk="1" hangingPunct="1"/>
            <a:r>
              <a:rPr lang="en-US" altLang="ja-JP"/>
              <a:t>N</a:t>
            </a:r>
            <a:r>
              <a:rPr lang="ja-JP" altLang="en-US"/>
              <a:t>が</a:t>
            </a:r>
            <a:r>
              <a:rPr lang="en-US" altLang="ja-JP"/>
              <a:t>100</a:t>
            </a:r>
            <a:r>
              <a:rPr lang="ja-JP" altLang="en-US"/>
              <a:t>であれば</a:t>
            </a:r>
            <a:r>
              <a:rPr lang="en-US" altLang="ja-JP"/>
              <a:t>100</a:t>
            </a:r>
            <a:r>
              <a:rPr lang="ja-JP" altLang="en-US"/>
              <a:t>万</a:t>
            </a:r>
          </a:p>
          <a:p>
            <a:pPr lvl="2" eaLnBrk="1" hangingPunct="1"/>
            <a:r>
              <a:rPr lang="en-US" altLang="ja-JP"/>
              <a:t>N</a:t>
            </a:r>
            <a:r>
              <a:rPr lang="ja-JP" altLang="en-US"/>
              <a:t>が</a:t>
            </a:r>
            <a:r>
              <a:rPr lang="en-US" altLang="ja-JP"/>
              <a:t>2</a:t>
            </a:r>
            <a:r>
              <a:rPr lang="ja-JP" altLang="en-US"/>
              <a:t>倍になると</a:t>
            </a:r>
            <a:r>
              <a:rPr lang="en-US" altLang="ja-JP"/>
              <a:t>8</a:t>
            </a:r>
            <a:r>
              <a:rPr lang="ja-JP" altLang="en-US"/>
              <a:t>倍に増える．</a:t>
            </a:r>
          </a:p>
          <a:p>
            <a:pPr eaLnBrk="1" hangingPunct="1"/>
            <a:endParaRPr lang="en-US" altLang="ja-JP"/>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CA41B0E2-523B-4A9C-89E9-EE10C3AEDC55}" type="slidenum">
              <a:rPr kumimoji="0" lang="en-US" altLang="ja-JP" smtClean="0"/>
              <a:pPr eaLnBrk="1" hangingPunct="1"/>
              <a:t>27</a:t>
            </a:fld>
            <a:endParaRPr kumimoji="0" lang="en-US" altLang="ja-JP"/>
          </a:p>
        </p:txBody>
      </p:sp>
      <p:sp>
        <p:nvSpPr>
          <p:cNvPr id="33795" name="Rectangle 2"/>
          <p:cNvSpPr>
            <a:spLocks noGrp="1" noChangeArrowheads="1"/>
          </p:cNvSpPr>
          <p:nvPr>
            <p:ph type="title"/>
          </p:nvPr>
        </p:nvSpPr>
        <p:spPr/>
        <p:txBody>
          <a:bodyPr/>
          <a:lstStyle/>
          <a:p>
            <a:pPr eaLnBrk="1" hangingPunct="1"/>
            <a:r>
              <a:rPr lang="ja-JP" altLang="en-US"/>
              <a:t>実行時間</a:t>
            </a:r>
            <a:r>
              <a:rPr lang="en-US" altLang="ja-JP">
                <a:solidFill>
                  <a:srgbClr val="FF0000"/>
                </a:solidFill>
              </a:rPr>
              <a:t>O(2</a:t>
            </a:r>
            <a:r>
              <a:rPr lang="en-US" altLang="ja-JP" baseline="30000">
                <a:solidFill>
                  <a:srgbClr val="FF0000"/>
                </a:solidFill>
              </a:rPr>
              <a:t>N</a:t>
            </a:r>
            <a:r>
              <a:rPr lang="en-US" altLang="ja-JP">
                <a:solidFill>
                  <a:srgbClr val="FF0000"/>
                </a:solidFill>
              </a:rPr>
              <a:t>)</a:t>
            </a:r>
            <a:r>
              <a:rPr lang="ja-JP" altLang="en-US"/>
              <a:t>のアルゴリズム</a:t>
            </a:r>
          </a:p>
        </p:txBody>
      </p:sp>
      <p:sp>
        <p:nvSpPr>
          <p:cNvPr id="33796" name="Rectangle 3"/>
          <p:cNvSpPr>
            <a:spLocks noGrp="1" noChangeArrowheads="1"/>
          </p:cNvSpPr>
          <p:nvPr>
            <p:ph type="body" idx="1"/>
          </p:nvPr>
        </p:nvSpPr>
        <p:spPr/>
        <p:txBody>
          <a:bodyPr/>
          <a:lstStyle/>
          <a:p>
            <a:pPr eaLnBrk="1" hangingPunct="1"/>
            <a:r>
              <a:rPr lang="ja-JP" altLang="en-US"/>
              <a:t>指数的な実行時間のアルゴリズム</a:t>
            </a:r>
          </a:p>
          <a:p>
            <a:pPr lvl="1" eaLnBrk="1" hangingPunct="1"/>
            <a:r>
              <a:rPr lang="ja-JP" altLang="en-US"/>
              <a:t>実用に使えることが殆どない</a:t>
            </a:r>
          </a:p>
          <a:p>
            <a:pPr lvl="1" eaLnBrk="1" hangingPunct="1"/>
            <a:r>
              <a:rPr lang="ja-JP" altLang="en-US"/>
              <a:t>力ずくで問題を解こうとする解法としてよく現れる</a:t>
            </a:r>
          </a:p>
          <a:p>
            <a:pPr lvl="1" eaLnBrk="1" hangingPunct="1"/>
            <a:r>
              <a:rPr lang="ja-JP" altLang="en-US"/>
              <a:t>実行時間は</a:t>
            </a:r>
            <a:r>
              <a:rPr lang="en-US" altLang="ja-JP"/>
              <a:t>N</a:t>
            </a:r>
            <a:r>
              <a:rPr lang="ja-JP" altLang="en-US"/>
              <a:t>が</a:t>
            </a:r>
            <a:r>
              <a:rPr lang="en-US" altLang="ja-JP"/>
              <a:t>20</a:t>
            </a:r>
            <a:r>
              <a:rPr lang="ja-JP" altLang="en-US"/>
              <a:t>で</a:t>
            </a:r>
            <a:r>
              <a:rPr lang="en-US" altLang="ja-JP"/>
              <a:t>100</a:t>
            </a:r>
            <a:r>
              <a:rPr lang="ja-JP" altLang="en-US"/>
              <a:t>万</a:t>
            </a:r>
          </a:p>
          <a:p>
            <a:pPr lvl="2" eaLnBrk="1" hangingPunct="1"/>
            <a:r>
              <a:rPr lang="en-US" altLang="ja-JP"/>
              <a:t>N</a:t>
            </a:r>
            <a:r>
              <a:rPr lang="ja-JP" altLang="en-US"/>
              <a:t>が</a:t>
            </a:r>
            <a:r>
              <a:rPr lang="en-US" altLang="ja-JP"/>
              <a:t>2</a:t>
            </a:r>
            <a:r>
              <a:rPr lang="ja-JP" altLang="en-US"/>
              <a:t>倍になると</a:t>
            </a:r>
            <a:r>
              <a:rPr lang="en-US" altLang="ja-JP"/>
              <a:t>2</a:t>
            </a:r>
            <a:r>
              <a:rPr lang="ja-JP" altLang="en-US"/>
              <a:t>乗の大きさになる</a:t>
            </a:r>
          </a:p>
          <a:p>
            <a:pPr eaLnBrk="1" hangingPunct="1"/>
            <a:endParaRPr lang="en-US" altLang="ja-JP"/>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28EEDC37-8CA6-4C5E-9431-8F6DDA6D8BAE}" type="slidenum">
              <a:rPr kumimoji="0" lang="en-US" altLang="ja-JP" smtClean="0"/>
              <a:pPr eaLnBrk="1" hangingPunct="1"/>
              <a:t>28</a:t>
            </a:fld>
            <a:endParaRPr kumimoji="0" lang="en-US" altLang="ja-JP"/>
          </a:p>
        </p:txBody>
      </p:sp>
      <p:sp>
        <p:nvSpPr>
          <p:cNvPr id="3076" name="Rectangle 2"/>
          <p:cNvSpPr>
            <a:spLocks noGrp="1" noChangeArrowheads="1"/>
          </p:cNvSpPr>
          <p:nvPr>
            <p:ph type="title"/>
          </p:nvPr>
        </p:nvSpPr>
        <p:spPr/>
        <p:txBody>
          <a:bodyPr/>
          <a:lstStyle/>
          <a:p>
            <a:pPr eaLnBrk="1" hangingPunct="1"/>
            <a:r>
              <a:rPr lang="ja-JP" altLang="en-US"/>
              <a:t>実行時間の比較</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382000" cy="318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Line 6"/>
          <p:cNvSpPr>
            <a:spLocks noChangeShapeType="1"/>
          </p:cNvSpPr>
          <p:nvPr/>
        </p:nvSpPr>
        <p:spPr bwMode="auto">
          <a:xfrm>
            <a:off x="4343400" y="4724400"/>
            <a:ext cx="990600" cy="0"/>
          </a:xfrm>
          <a:prstGeom prst="line">
            <a:avLst/>
          </a:prstGeom>
          <a:noFill/>
          <a:ln w="38100">
            <a:solidFill>
              <a:srgbClr val="00990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79" name="Line 7"/>
          <p:cNvSpPr>
            <a:spLocks noChangeShapeType="1"/>
          </p:cNvSpPr>
          <p:nvPr/>
        </p:nvSpPr>
        <p:spPr bwMode="auto">
          <a:xfrm>
            <a:off x="5791200" y="4724400"/>
            <a:ext cx="990600" cy="0"/>
          </a:xfrm>
          <a:prstGeom prst="line">
            <a:avLst/>
          </a:prstGeom>
          <a:noFill/>
          <a:ln w="38100">
            <a:solidFill>
              <a:srgbClr val="00990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0" name="Line 8"/>
          <p:cNvSpPr>
            <a:spLocks noChangeShapeType="1"/>
          </p:cNvSpPr>
          <p:nvPr/>
        </p:nvSpPr>
        <p:spPr bwMode="auto">
          <a:xfrm>
            <a:off x="4191000" y="5105400"/>
            <a:ext cx="1143000" cy="0"/>
          </a:xfrm>
          <a:prstGeom prst="line">
            <a:avLst/>
          </a:prstGeom>
          <a:noFill/>
          <a:ln w="38100">
            <a:solidFill>
              <a:srgbClr val="00990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1" name="Line 9"/>
          <p:cNvSpPr>
            <a:spLocks noChangeShapeType="1"/>
          </p:cNvSpPr>
          <p:nvPr/>
        </p:nvSpPr>
        <p:spPr bwMode="auto">
          <a:xfrm>
            <a:off x="5486400" y="5105400"/>
            <a:ext cx="1295400" cy="0"/>
          </a:xfrm>
          <a:prstGeom prst="line">
            <a:avLst/>
          </a:prstGeom>
          <a:noFill/>
          <a:ln w="38100">
            <a:solidFill>
              <a:srgbClr val="00990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2" name="Line 10"/>
          <p:cNvSpPr>
            <a:spLocks noChangeShapeType="1"/>
          </p:cNvSpPr>
          <p:nvPr/>
        </p:nvSpPr>
        <p:spPr bwMode="auto">
          <a:xfrm>
            <a:off x="4800600" y="3505200"/>
            <a:ext cx="5334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3" name="Line 11"/>
          <p:cNvSpPr>
            <a:spLocks noChangeShapeType="1"/>
          </p:cNvSpPr>
          <p:nvPr/>
        </p:nvSpPr>
        <p:spPr bwMode="auto">
          <a:xfrm>
            <a:off x="6248400" y="3505200"/>
            <a:ext cx="5334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4" name="Line 12"/>
          <p:cNvSpPr>
            <a:spLocks noChangeShapeType="1"/>
          </p:cNvSpPr>
          <p:nvPr/>
        </p:nvSpPr>
        <p:spPr bwMode="auto">
          <a:xfrm>
            <a:off x="914400" y="5105400"/>
            <a:ext cx="30480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5" name="Line 13"/>
          <p:cNvSpPr>
            <a:spLocks noChangeShapeType="1"/>
          </p:cNvSpPr>
          <p:nvPr/>
        </p:nvSpPr>
        <p:spPr bwMode="auto">
          <a:xfrm>
            <a:off x="914400" y="4724400"/>
            <a:ext cx="30480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6" name="Line 14"/>
          <p:cNvSpPr>
            <a:spLocks noChangeShapeType="1"/>
          </p:cNvSpPr>
          <p:nvPr/>
        </p:nvSpPr>
        <p:spPr bwMode="auto">
          <a:xfrm>
            <a:off x="914400" y="4267200"/>
            <a:ext cx="30480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7" name="Line 15"/>
          <p:cNvSpPr>
            <a:spLocks noChangeShapeType="1"/>
          </p:cNvSpPr>
          <p:nvPr/>
        </p:nvSpPr>
        <p:spPr bwMode="auto">
          <a:xfrm>
            <a:off x="914400" y="3076575"/>
            <a:ext cx="30480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88" name="Line 16"/>
          <p:cNvSpPr>
            <a:spLocks noChangeShapeType="1"/>
          </p:cNvSpPr>
          <p:nvPr/>
        </p:nvSpPr>
        <p:spPr bwMode="auto">
          <a:xfrm>
            <a:off x="3048000" y="5105400"/>
            <a:ext cx="99060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graphicFrame>
        <p:nvGraphicFramePr>
          <p:cNvPr id="3074" name="Object 17"/>
          <p:cNvGraphicFramePr>
            <a:graphicFrameLocks noChangeAspect="1"/>
          </p:cNvGraphicFramePr>
          <p:nvPr/>
        </p:nvGraphicFramePr>
        <p:xfrm>
          <a:off x="3508375" y="5657850"/>
          <a:ext cx="2584450" cy="636588"/>
        </p:xfrm>
        <a:graphic>
          <a:graphicData uri="http://schemas.openxmlformats.org/presentationml/2006/ole">
            <mc:AlternateContent xmlns:mc="http://schemas.openxmlformats.org/markup-compatibility/2006">
              <mc:Choice xmlns:v="urn:schemas-microsoft-com:vml" Requires="v">
                <p:oleObj spid="_x0000_s3134" name="数式" r:id="rId4" imgW="876240" imgH="215640" progId="Equation.3">
                  <p:embed/>
                </p:oleObj>
              </mc:Choice>
              <mc:Fallback>
                <p:oleObj name="数式" r:id="rId4" imgW="876240" imgH="2156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75" y="5657850"/>
                        <a:ext cx="2584450" cy="636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97108D08-30E5-4ACD-8239-7EF2D60DB3B9}" type="slidenum">
              <a:rPr kumimoji="0" lang="en-US" altLang="ja-JP" smtClean="0"/>
              <a:pPr eaLnBrk="1" hangingPunct="1"/>
              <a:t>29</a:t>
            </a:fld>
            <a:endParaRPr kumimoji="0" lang="en-US" altLang="ja-JP"/>
          </a:p>
        </p:txBody>
      </p:sp>
      <p:sp>
        <p:nvSpPr>
          <p:cNvPr id="34819" name="Rectangle 2"/>
          <p:cNvSpPr>
            <a:spLocks noGrp="1" noChangeArrowheads="1"/>
          </p:cNvSpPr>
          <p:nvPr>
            <p:ph type="title"/>
          </p:nvPr>
        </p:nvSpPr>
        <p:spPr/>
        <p:txBody>
          <a:bodyPr/>
          <a:lstStyle/>
          <a:p>
            <a:pPr eaLnBrk="1" hangingPunct="1"/>
            <a:r>
              <a:rPr lang="ja-JP" altLang="en-US"/>
              <a:t>アルゴリズム解析の例</a:t>
            </a:r>
          </a:p>
        </p:txBody>
      </p:sp>
      <p:sp>
        <p:nvSpPr>
          <p:cNvPr id="34820" name="Rectangle 3"/>
          <p:cNvSpPr>
            <a:spLocks noGrp="1" noChangeArrowheads="1"/>
          </p:cNvSpPr>
          <p:nvPr>
            <p:ph type="body" idx="1"/>
          </p:nvPr>
        </p:nvSpPr>
        <p:spPr>
          <a:xfrm>
            <a:off x="457200" y="1600200"/>
            <a:ext cx="8229600" cy="1841500"/>
          </a:xfrm>
        </p:spPr>
        <p:txBody>
          <a:bodyPr/>
          <a:lstStyle/>
          <a:p>
            <a:pPr eaLnBrk="1" hangingPunct="1">
              <a:lnSpc>
                <a:spcPct val="90000"/>
              </a:lnSpc>
            </a:pPr>
            <a:r>
              <a:rPr lang="ja-JP" altLang="en-US" sz="2400"/>
              <a:t>探索法</a:t>
            </a:r>
          </a:p>
          <a:p>
            <a:pPr lvl="1" eaLnBrk="1" hangingPunct="1">
              <a:lnSpc>
                <a:spcPct val="90000"/>
              </a:lnSpc>
            </a:pPr>
            <a:r>
              <a:rPr lang="en-US" altLang="ja-JP" sz="2100"/>
              <a:t>N</a:t>
            </a:r>
            <a:r>
              <a:rPr lang="ja-JP" altLang="en-US" sz="2100"/>
              <a:t>枚の番号が異なるクレジットカードがあるとしよう</a:t>
            </a:r>
          </a:p>
          <a:p>
            <a:pPr lvl="2" eaLnBrk="1" hangingPunct="1">
              <a:lnSpc>
                <a:spcPct val="90000"/>
              </a:lnSpc>
            </a:pPr>
            <a:r>
              <a:rPr lang="en-US" altLang="ja-JP" sz="1900"/>
              <a:t>N=10</a:t>
            </a:r>
            <a:r>
              <a:rPr lang="en-US" altLang="ja-JP" sz="1900" baseline="30000"/>
              <a:t>3</a:t>
            </a:r>
            <a:r>
              <a:rPr lang="ja-JP" altLang="en-US" sz="1900"/>
              <a:t>～</a:t>
            </a:r>
            <a:r>
              <a:rPr lang="en-US" altLang="ja-JP" sz="1900"/>
              <a:t>10</a:t>
            </a:r>
            <a:r>
              <a:rPr lang="en-US" altLang="ja-JP" sz="1900" baseline="30000"/>
              <a:t>6</a:t>
            </a:r>
          </a:p>
          <a:p>
            <a:pPr lvl="1" eaLnBrk="1" hangingPunct="1">
              <a:lnSpc>
                <a:spcPct val="90000"/>
              </a:lnSpc>
            </a:pPr>
            <a:r>
              <a:rPr lang="ja-JP" altLang="en-US" sz="2100"/>
              <a:t>照合要求</a:t>
            </a:r>
          </a:p>
          <a:p>
            <a:pPr lvl="2" eaLnBrk="1" hangingPunct="1">
              <a:lnSpc>
                <a:spcPct val="90000"/>
              </a:lnSpc>
            </a:pPr>
            <a:r>
              <a:rPr lang="ja-JP" altLang="en-US" sz="1900"/>
              <a:t>ある特定の番号を持ったクレジットカードがあるかどうか</a:t>
            </a:r>
          </a:p>
        </p:txBody>
      </p:sp>
      <p:sp>
        <p:nvSpPr>
          <p:cNvPr id="34821" name="Text Box 4"/>
          <p:cNvSpPr txBox="1">
            <a:spLocks noChangeArrowheads="1"/>
          </p:cNvSpPr>
          <p:nvPr/>
        </p:nvSpPr>
        <p:spPr bwMode="auto">
          <a:xfrm>
            <a:off x="606425" y="4251325"/>
            <a:ext cx="81137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b="1">
                <a:latin typeface="Courier New" pitchFamily="49" charset="0"/>
              </a:rPr>
              <a:t>28, 1, 10,</a:t>
            </a:r>
            <a:r>
              <a:rPr lang="en-US" altLang="ja-JP">
                <a:latin typeface="Courier New" pitchFamily="49" charset="0"/>
              </a:rPr>
              <a:t> </a:t>
            </a:r>
            <a:r>
              <a:rPr lang="en-US" altLang="ja-JP" b="1">
                <a:latin typeface="Courier New" pitchFamily="49" charset="0"/>
              </a:rPr>
              <a:t>5,</a:t>
            </a:r>
            <a:r>
              <a:rPr lang="en-US" altLang="ja-JP">
                <a:latin typeface="Courier New" pitchFamily="49" charset="0"/>
              </a:rPr>
              <a:t> </a:t>
            </a:r>
            <a:r>
              <a:rPr lang="en-US" altLang="ja-JP" b="1">
                <a:latin typeface="Courier New" pitchFamily="49" charset="0"/>
              </a:rPr>
              <a:t>95, 35,</a:t>
            </a:r>
            <a:r>
              <a:rPr lang="en-US" altLang="ja-JP">
                <a:latin typeface="Courier New" pitchFamily="49" charset="0"/>
              </a:rPr>
              <a:t> </a:t>
            </a:r>
            <a:r>
              <a:rPr lang="en-US" altLang="ja-JP" b="1">
                <a:latin typeface="Courier New" pitchFamily="49" charset="0"/>
              </a:rPr>
              <a:t>25, 82,</a:t>
            </a:r>
            <a:r>
              <a:rPr lang="en-US" altLang="ja-JP">
                <a:latin typeface="Courier New" pitchFamily="49" charset="0"/>
              </a:rPr>
              <a:t> </a:t>
            </a:r>
            <a:r>
              <a:rPr lang="en-US" altLang="ja-JP" b="1">
                <a:latin typeface="Courier New" pitchFamily="49" charset="0"/>
              </a:rPr>
              <a:t>74,</a:t>
            </a:r>
            <a:r>
              <a:rPr lang="en-US" altLang="ja-JP">
                <a:latin typeface="Courier New" pitchFamily="49" charset="0"/>
              </a:rPr>
              <a:t> </a:t>
            </a:r>
            <a:r>
              <a:rPr lang="en-US" altLang="ja-JP" b="1">
                <a:latin typeface="Courier New" pitchFamily="49" charset="0"/>
              </a:rPr>
              <a:t>40, 3,</a:t>
            </a:r>
            <a:r>
              <a:rPr lang="en-US" altLang="ja-JP">
                <a:latin typeface="Courier New" pitchFamily="49" charset="0"/>
              </a:rPr>
              <a:t> </a:t>
            </a:r>
            <a:r>
              <a:rPr lang="en-US" altLang="ja-JP" b="1">
                <a:latin typeface="Courier New" pitchFamily="49" charset="0"/>
              </a:rPr>
              <a:t>55, 9,</a:t>
            </a:r>
            <a:r>
              <a:rPr lang="en-US" altLang="ja-JP">
                <a:latin typeface="Courier New" pitchFamily="49" charset="0"/>
              </a:rPr>
              <a:t> </a:t>
            </a:r>
            <a:r>
              <a:rPr lang="en-US" altLang="ja-JP" b="1">
                <a:latin typeface="Courier New" pitchFamily="49" charset="0"/>
              </a:rPr>
              <a:t>60, 45</a:t>
            </a:r>
          </a:p>
        </p:txBody>
      </p:sp>
      <p:sp>
        <p:nvSpPr>
          <p:cNvPr id="34822" name="Line 5"/>
          <p:cNvSpPr>
            <a:spLocks noChangeShapeType="1"/>
          </p:cNvSpPr>
          <p:nvPr/>
        </p:nvSpPr>
        <p:spPr bwMode="auto">
          <a:xfrm flipV="1">
            <a:off x="911225" y="4187825"/>
            <a:ext cx="7504113" cy="142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34823" name="Text Box 6"/>
          <p:cNvSpPr txBox="1">
            <a:spLocks noChangeArrowheads="1"/>
          </p:cNvSpPr>
          <p:nvPr/>
        </p:nvSpPr>
        <p:spPr bwMode="auto">
          <a:xfrm>
            <a:off x="1835150" y="3813175"/>
            <a:ext cx="5657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a:t>N</a:t>
            </a:r>
            <a:r>
              <a:rPr lang="ja-JP" altLang="en-US"/>
              <a:t>個のクレジットカードの番号</a:t>
            </a:r>
            <a:r>
              <a:rPr lang="en-US" altLang="ja-JP"/>
              <a:t>(</a:t>
            </a:r>
            <a:r>
              <a:rPr lang="ja-JP" altLang="en-US"/>
              <a:t>簡単のため，</a:t>
            </a:r>
            <a:r>
              <a:rPr lang="en-US" altLang="ja-JP"/>
              <a:t>1</a:t>
            </a:r>
            <a:r>
              <a:rPr lang="ja-JP" altLang="en-US"/>
              <a:t>ケタや</a:t>
            </a:r>
            <a:r>
              <a:rPr lang="en-US" altLang="ja-JP"/>
              <a:t>2</a:t>
            </a:r>
            <a:r>
              <a:rPr lang="ja-JP" altLang="en-US"/>
              <a:t>ケタ</a:t>
            </a:r>
            <a:r>
              <a:rPr lang="en-US" altLang="ja-JP"/>
              <a:t>)</a:t>
            </a:r>
          </a:p>
        </p:txBody>
      </p:sp>
      <p:sp>
        <p:nvSpPr>
          <p:cNvPr id="34824" name="Text Box 7"/>
          <p:cNvSpPr txBox="1">
            <a:spLocks noChangeArrowheads="1"/>
          </p:cNvSpPr>
          <p:nvPr/>
        </p:nvSpPr>
        <p:spPr bwMode="auto">
          <a:xfrm>
            <a:off x="250825" y="4764088"/>
            <a:ext cx="59848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lang="ja-JP" altLang="en-US">
                <a:solidFill>
                  <a:srgbClr val="FF0000"/>
                </a:solidFill>
              </a:rPr>
              <a:t>照合要求</a:t>
            </a:r>
            <a:r>
              <a:rPr lang="en-US" altLang="ja-JP"/>
              <a:t>: </a:t>
            </a:r>
            <a:r>
              <a:rPr lang="ja-JP" altLang="en-US"/>
              <a:t>「</a:t>
            </a:r>
            <a:r>
              <a:rPr lang="en-US" altLang="ja-JP"/>
              <a:t>35</a:t>
            </a:r>
            <a:r>
              <a:rPr lang="ja-JP" altLang="en-US"/>
              <a:t>」という番号のカードは，この中にあるか</a:t>
            </a:r>
            <a:r>
              <a:rPr lang="en-US" altLang="ja-JP"/>
              <a:t>?</a:t>
            </a:r>
          </a:p>
        </p:txBody>
      </p:sp>
      <p:sp>
        <p:nvSpPr>
          <p:cNvPr id="34825" name="Text Box 8"/>
          <p:cNvSpPr txBox="1">
            <a:spLocks noChangeArrowheads="1"/>
          </p:cNvSpPr>
          <p:nvPr/>
        </p:nvSpPr>
        <p:spPr bwMode="auto">
          <a:xfrm>
            <a:off x="584200" y="5110163"/>
            <a:ext cx="81137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b="1">
                <a:latin typeface="Courier New" pitchFamily="49" charset="0"/>
              </a:rPr>
              <a:t>28, 1, 10,</a:t>
            </a:r>
            <a:r>
              <a:rPr lang="en-US" altLang="ja-JP">
                <a:latin typeface="Courier New" pitchFamily="49" charset="0"/>
              </a:rPr>
              <a:t> </a:t>
            </a:r>
            <a:r>
              <a:rPr lang="en-US" altLang="ja-JP" b="1">
                <a:latin typeface="Courier New" pitchFamily="49" charset="0"/>
              </a:rPr>
              <a:t>5,</a:t>
            </a:r>
            <a:r>
              <a:rPr lang="en-US" altLang="ja-JP">
                <a:latin typeface="Courier New" pitchFamily="49" charset="0"/>
              </a:rPr>
              <a:t> </a:t>
            </a:r>
            <a:r>
              <a:rPr lang="en-US" altLang="ja-JP" b="1">
                <a:latin typeface="Courier New" pitchFamily="49" charset="0"/>
              </a:rPr>
              <a:t>95, </a:t>
            </a:r>
            <a:r>
              <a:rPr lang="en-US" altLang="ja-JP" b="1">
                <a:solidFill>
                  <a:srgbClr val="FF0000"/>
                </a:solidFill>
                <a:latin typeface="Courier New" pitchFamily="49" charset="0"/>
              </a:rPr>
              <a:t>35</a:t>
            </a:r>
            <a:r>
              <a:rPr lang="en-US" altLang="ja-JP" b="1">
                <a:latin typeface="Courier New" pitchFamily="49" charset="0"/>
              </a:rPr>
              <a:t>,</a:t>
            </a:r>
            <a:r>
              <a:rPr lang="en-US" altLang="ja-JP">
                <a:latin typeface="Courier New" pitchFamily="49" charset="0"/>
              </a:rPr>
              <a:t> </a:t>
            </a:r>
            <a:r>
              <a:rPr lang="en-US" altLang="ja-JP" b="1">
                <a:latin typeface="Courier New" pitchFamily="49" charset="0"/>
              </a:rPr>
              <a:t>25, 82,</a:t>
            </a:r>
            <a:r>
              <a:rPr lang="en-US" altLang="ja-JP">
                <a:latin typeface="Courier New" pitchFamily="49" charset="0"/>
              </a:rPr>
              <a:t> </a:t>
            </a:r>
            <a:r>
              <a:rPr lang="en-US" altLang="ja-JP" b="1">
                <a:latin typeface="Courier New" pitchFamily="49" charset="0"/>
              </a:rPr>
              <a:t>74,</a:t>
            </a:r>
            <a:r>
              <a:rPr lang="en-US" altLang="ja-JP">
                <a:latin typeface="Courier New" pitchFamily="49" charset="0"/>
              </a:rPr>
              <a:t> </a:t>
            </a:r>
            <a:r>
              <a:rPr lang="en-US" altLang="ja-JP" b="1">
                <a:latin typeface="Courier New" pitchFamily="49" charset="0"/>
              </a:rPr>
              <a:t>40, 3,</a:t>
            </a:r>
            <a:r>
              <a:rPr lang="en-US" altLang="ja-JP">
                <a:latin typeface="Courier New" pitchFamily="49" charset="0"/>
              </a:rPr>
              <a:t> </a:t>
            </a:r>
            <a:r>
              <a:rPr lang="en-US" altLang="ja-JP" b="1">
                <a:latin typeface="Courier New" pitchFamily="49" charset="0"/>
              </a:rPr>
              <a:t>55, 9,</a:t>
            </a:r>
            <a:r>
              <a:rPr lang="en-US" altLang="ja-JP">
                <a:latin typeface="Courier New" pitchFamily="49" charset="0"/>
              </a:rPr>
              <a:t> </a:t>
            </a:r>
            <a:r>
              <a:rPr lang="en-US" altLang="ja-JP" b="1">
                <a:latin typeface="Courier New" pitchFamily="49" charset="0"/>
              </a:rPr>
              <a:t>60, 45</a:t>
            </a:r>
          </a:p>
        </p:txBody>
      </p:sp>
      <p:sp>
        <p:nvSpPr>
          <p:cNvPr id="34826" name="Line 9"/>
          <p:cNvSpPr>
            <a:spLocks noChangeShapeType="1"/>
          </p:cNvSpPr>
          <p:nvPr/>
        </p:nvSpPr>
        <p:spPr bwMode="auto">
          <a:xfrm flipH="1" flipV="1">
            <a:off x="3675063" y="5380038"/>
            <a:ext cx="652462" cy="23495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34827" name="Text Box 10"/>
          <p:cNvSpPr txBox="1">
            <a:spLocks noChangeArrowheads="1"/>
          </p:cNvSpPr>
          <p:nvPr/>
        </p:nvSpPr>
        <p:spPr bwMode="auto">
          <a:xfrm>
            <a:off x="4033838" y="5448300"/>
            <a:ext cx="17732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400">
                <a:solidFill>
                  <a:srgbClr val="FF0000"/>
                </a:solidFill>
              </a:rPr>
              <a:t>ここにあった</a:t>
            </a:r>
            <a:r>
              <a:rPr lang="en-US" altLang="ja-JP" sz="1400">
                <a:solidFill>
                  <a:srgbClr val="FF0000"/>
                </a:solidFill>
              </a:rPr>
              <a:t>!</a:t>
            </a:r>
          </a:p>
        </p:txBody>
      </p:sp>
      <p:sp>
        <p:nvSpPr>
          <p:cNvPr id="34828" name="Text Box 11"/>
          <p:cNvSpPr txBox="1">
            <a:spLocks noChangeArrowheads="1"/>
          </p:cNvSpPr>
          <p:nvPr/>
        </p:nvSpPr>
        <p:spPr bwMode="auto">
          <a:xfrm>
            <a:off x="952500" y="5743575"/>
            <a:ext cx="7410450" cy="404813"/>
          </a:xfrm>
          <a:prstGeom prst="rect">
            <a:avLst/>
          </a:prstGeom>
          <a:noFill/>
          <a:ln w="3810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a:t>このような</a:t>
            </a:r>
            <a:r>
              <a:rPr lang="en-US" altLang="ja-JP"/>
              <a:t>N</a:t>
            </a:r>
            <a:r>
              <a:rPr lang="ja-JP" altLang="en-US"/>
              <a:t>枚のカードに対し，照合要求があったときの実行時間は？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8B5BB2DF-DC61-4600-85AC-ED3276F674D7}" type="slidenum">
              <a:rPr kumimoji="0" lang="en-US" altLang="ja-JP" smtClean="0"/>
              <a:pPr eaLnBrk="1" hangingPunct="1"/>
              <a:t>3</a:t>
            </a:fld>
            <a:endParaRPr kumimoji="0" lang="en-US" altLang="ja-JP"/>
          </a:p>
        </p:txBody>
      </p:sp>
      <p:sp>
        <p:nvSpPr>
          <p:cNvPr id="3076" name="Rectangle 3"/>
          <p:cNvSpPr>
            <a:spLocks noGrp="1" noChangeArrowheads="1"/>
          </p:cNvSpPr>
          <p:nvPr>
            <p:ph type="subTitle" idx="1"/>
          </p:nvPr>
        </p:nvSpPr>
        <p:spPr>
          <a:xfrm>
            <a:off x="685800" y="3505200"/>
            <a:ext cx="7772400" cy="1752600"/>
          </a:xfrm>
        </p:spPr>
        <p:txBody>
          <a:bodyPr/>
          <a:lstStyle/>
          <a:p>
            <a:pPr eaLnBrk="1" hangingPunct="1"/>
            <a:r>
              <a:rPr kumimoji="0" lang="en-GB" altLang="ja-JP" dirty="0"/>
              <a:t>WOJ  </a:t>
            </a:r>
            <a:r>
              <a:rPr kumimoji="0" lang="ja-JP" altLang="en-US"/>
              <a:t>必修課題　</a:t>
            </a:r>
            <a:r>
              <a:rPr kumimoji="0" lang="en-GB" altLang="ja-JP" dirty="0"/>
              <a:t>4-3. </a:t>
            </a:r>
            <a:r>
              <a:rPr kumimoji="0" lang="ja-JP" altLang="en-US"/>
              <a:t>再来週まで</a:t>
            </a:r>
            <a:endParaRPr kumimoji="0" lang="ja-JP" altLang="en-US" dirty="0"/>
          </a:p>
        </p:txBody>
      </p:sp>
    </p:spTree>
    <p:extLst>
      <p:ext uri="{BB962C8B-B14F-4D97-AF65-F5344CB8AC3E}">
        <p14:creationId xmlns:p14="http://schemas.microsoft.com/office/powerpoint/2010/main" val="303053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5D7DC12F-7025-46F9-BA48-DEBDA0E1DB92}" type="slidenum">
              <a:rPr kumimoji="0" lang="en-US" altLang="ja-JP" smtClean="0"/>
              <a:pPr eaLnBrk="1" hangingPunct="1"/>
              <a:t>30</a:t>
            </a:fld>
            <a:endParaRPr kumimoji="0" lang="en-US" altLang="ja-JP"/>
          </a:p>
        </p:txBody>
      </p:sp>
      <p:sp>
        <p:nvSpPr>
          <p:cNvPr id="35843" name="Rectangle 2"/>
          <p:cNvSpPr>
            <a:spLocks noGrp="1" noChangeArrowheads="1"/>
          </p:cNvSpPr>
          <p:nvPr>
            <p:ph type="title"/>
          </p:nvPr>
        </p:nvSpPr>
        <p:spPr/>
        <p:txBody>
          <a:bodyPr/>
          <a:lstStyle/>
          <a:p>
            <a:pPr eaLnBrk="1" hangingPunct="1"/>
            <a:r>
              <a:rPr lang="ja-JP" altLang="en-US"/>
              <a:t>逐次探索</a:t>
            </a:r>
          </a:p>
        </p:txBody>
      </p:sp>
      <p:sp>
        <p:nvSpPr>
          <p:cNvPr id="35844" name="Rectangle 3"/>
          <p:cNvSpPr>
            <a:spLocks noGrp="1" noChangeArrowheads="1"/>
          </p:cNvSpPr>
          <p:nvPr>
            <p:ph type="body" idx="1"/>
          </p:nvPr>
        </p:nvSpPr>
        <p:spPr>
          <a:xfrm>
            <a:off x="457200" y="1600200"/>
            <a:ext cx="8229600" cy="2049463"/>
          </a:xfrm>
        </p:spPr>
        <p:txBody>
          <a:bodyPr/>
          <a:lstStyle/>
          <a:p>
            <a:pPr eaLnBrk="1" hangingPunct="1">
              <a:lnSpc>
                <a:spcPct val="90000"/>
              </a:lnSpc>
            </a:pPr>
            <a:r>
              <a:rPr lang="ja-JP" altLang="en-US"/>
              <a:t>配列</a:t>
            </a:r>
            <a:r>
              <a:rPr lang="en-US" altLang="ja-JP" b="1">
                <a:latin typeface="Courier New" pitchFamily="49" charset="0"/>
              </a:rPr>
              <a:t>a[0]</a:t>
            </a:r>
            <a:r>
              <a:rPr lang="ja-JP" altLang="en-US"/>
              <a:t>から</a:t>
            </a:r>
            <a:r>
              <a:rPr lang="en-US" altLang="ja-JP" b="1">
                <a:latin typeface="Courier New" pitchFamily="49" charset="0"/>
              </a:rPr>
              <a:t>a[N-1]</a:t>
            </a:r>
            <a:r>
              <a:rPr lang="ja-JP" altLang="en-US"/>
              <a:t>の中から，</a:t>
            </a:r>
            <a:r>
              <a:rPr lang="en-US" altLang="ja-JP" b="1">
                <a:latin typeface="Courier New" pitchFamily="49" charset="0"/>
              </a:rPr>
              <a:t>a[i]==v</a:t>
            </a:r>
            <a:r>
              <a:rPr lang="ja-JP" altLang="en-US"/>
              <a:t>となっている</a:t>
            </a:r>
            <a:r>
              <a:rPr lang="en-US" altLang="ja-JP" b="1">
                <a:latin typeface="Courier New" pitchFamily="49" charset="0"/>
              </a:rPr>
              <a:t>i</a:t>
            </a:r>
            <a:r>
              <a:rPr lang="ja-JP" altLang="en-US"/>
              <a:t>を探索する</a:t>
            </a:r>
            <a:r>
              <a:rPr lang="en-US" altLang="ja-JP"/>
              <a:t>(</a:t>
            </a:r>
            <a:r>
              <a:rPr lang="en-US" altLang="ja-JP" b="1">
                <a:latin typeface="Courier New" pitchFamily="49" charset="0"/>
              </a:rPr>
              <a:t>i</a:t>
            </a:r>
            <a:r>
              <a:rPr lang="ja-JP" altLang="en-US"/>
              <a:t>番目に</a:t>
            </a:r>
            <a:r>
              <a:rPr lang="en-US" altLang="ja-JP" b="1">
                <a:latin typeface="Courier New" pitchFamily="49" charset="0"/>
              </a:rPr>
              <a:t>v</a:t>
            </a:r>
            <a:r>
              <a:rPr lang="ja-JP" altLang="en-US"/>
              <a:t>があった</a:t>
            </a:r>
            <a:r>
              <a:rPr lang="en-US" altLang="ja-JP"/>
              <a:t>)</a:t>
            </a:r>
          </a:p>
          <a:p>
            <a:pPr lvl="1" eaLnBrk="1" hangingPunct="1">
              <a:lnSpc>
                <a:spcPct val="90000"/>
              </a:lnSpc>
            </a:pPr>
            <a:r>
              <a:rPr lang="ja-JP" altLang="en-US"/>
              <a:t>探索される配列要素数は</a:t>
            </a:r>
            <a:r>
              <a:rPr lang="en-US" altLang="ja-JP"/>
              <a:t>N</a:t>
            </a:r>
            <a:r>
              <a:rPr lang="ja-JP" altLang="en-US"/>
              <a:t>とする</a:t>
            </a:r>
          </a:p>
          <a:p>
            <a:pPr lvl="1" eaLnBrk="1" hangingPunct="1">
              <a:lnSpc>
                <a:spcPct val="90000"/>
              </a:lnSpc>
            </a:pPr>
            <a:r>
              <a:rPr lang="en-US" altLang="ja-JP"/>
              <a:t>(</a:t>
            </a:r>
            <a:r>
              <a:rPr lang="en-US" altLang="ja-JP" b="1">
                <a:latin typeface="Courier New" pitchFamily="49" charset="0"/>
              </a:rPr>
              <a:t>a[i]==v</a:t>
            </a:r>
            <a:r>
              <a:rPr lang="ja-JP" altLang="en-US"/>
              <a:t>となる</a:t>
            </a:r>
            <a:r>
              <a:rPr lang="en-US" altLang="ja-JP" b="1">
                <a:latin typeface="Courier New" pitchFamily="49" charset="0"/>
              </a:rPr>
              <a:t>i</a:t>
            </a:r>
            <a:r>
              <a:rPr lang="ja-JP" altLang="en-US"/>
              <a:t>がなければ</a:t>
            </a:r>
            <a:r>
              <a:rPr lang="en-US" altLang="ja-JP" b="1">
                <a:latin typeface="Courier New" pitchFamily="49" charset="0"/>
              </a:rPr>
              <a:t>-1</a:t>
            </a:r>
            <a:r>
              <a:rPr lang="ja-JP" altLang="en-US">
                <a:latin typeface="Courier New" pitchFamily="49" charset="0"/>
              </a:rPr>
              <a:t>番目</a:t>
            </a:r>
            <a:r>
              <a:rPr lang="ja-JP" altLang="en-US"/>
              <a:t>とする</a:t>
            </a:r>
            <a:r>
              <a:rPr lang="en-US" altLang="ja-JP"/>
              <a:t>)</a:t>
            </a:r>
          </a:p>
        </p:txBody>
      </p:sp>
      <p:sp>
        <p:nvSpPr>
          <p:cNvPr id="35845" name="Text Box 4"/>
          <p:cNvSpPr txBox="1">
            <a:spLocks noChangeArrowheads="1"/>
          </p:cNvSpPr>
          <p:nvPr/>
        </p:nvSpPr>
        <p:spPr bwMode="auto">
          <a:xfrm>
            <a:off x="606425" y="4197350"/>
            <a:ext cx="81137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b="1">
                <a:latin typeface="Courier New" pitchFamily="49" charset="0"/>
              </a:rPr>
              <a:t>28, 1, 10,</a:t>
            </a:r>
            <a:r>
              <a:rPr lang="en-US" altLang="ja-JP">
                <a:latin typeface="Courier New" pitchFamily="49" charset="0"/>
              </a:rPr>
              <a:t> </a:t>
            </a:r>
            <a:r>
              <a:rPr lang="en-US" altLang="ja-JP" b="1">
                <a:latin typeface="Courier New" pitchFamily="49" charset="0"/>
              </a:rPr>
              <a:t>5,</a:t>
            </a:r>
            <a:r>
              <a:rPr lang="en-US" altLang="ja-JP">
                <a:latin typeface="Courier New" pitchFamily="49" charset="0"/>
              </a:rPr>
              <a:t> </a:t>
            </a:r>
            <a:r>
              <a:rPr lang="en-US" altLang="ja-JP" b="1">
                <a:latin typeface="Courier New" pitchFamily="49" charset="0"/>
              </a:rPr>
              <a:t>95, 35,</a:t>
            </a:r>
            <a:r>
              <a:rPr lang="en-US" altLang="ja-JP">
                <a:latin typeface="Courier New" pitchFamily="49" charset="0"/>
              </a:rPr>
              <a:t> </a:t>
            </a:r>
            <a:r>
              <a:rPr lang="en-US" altLang="ja-JP" b="1">
                <a:latin typeface="Courier New" pitchFamily="49" charset="0"/>
              </a:rPr>
              <a:t>25, 82,</a:t>
            </a:r>
            <a:r>
              <a:rPr lang="en-US" altLang="ja-JP">
                <a:latin typeface="Courier New" pitchFamily="49" charset="0"/>
              </a:rPr>
              <a:t> </a:t>
            </a:r>
            <a:r>
              <a:rPr lang="en-US" altLang="ja-JP" b="1">
                <a:latin typeface="Courier New" pitchFamily="49" charset="0"/>
              </a:rPr>
              <a:t>74,</a:t>
            </a:r>
            <a:r>
              <a:rPr lang="en-US" altLang="ja-JP">
                <a:latin typeface="Courier New" pitchFamily="49" charset="0"/>
              </a:rPr>
              <a:t> </a:t>
            </a:r>
            <a:r>
              <a:rPr lang="en-US" altLang="ja-JP" b="1">
                <a:latin typeface="Courier New" pitchFamily="49" charset="0"/>
              </a:rPr>
              <a:t>40, 3,</a:t>
            </a:r>
            <a:r>
              <a:rPr lang="en-US" altLang="ja-JP">
                <a:latin typeface="Courier New" pitchFamily="49" charset="0"/>
              </a:rPr>
              <a:t> </a:t>
            </a:r>
            <a:r>
              <a:rPr lang="en-US" altLang="ja-JP" b="1">
                <a:latin typeface="Courier New" pitchFamily="49" charset="0"/>
              </a:rPr>
              <a:t>55, 9,</a:t>
            </a:r>
            <a:r>
              <a:rPr lang="en-US" altLang="ja-JP">
                <a:latin typeface="Courier New" pitchFamily="49" charset="0"/>
              </a:rPr>
              <a:t> </a:t>
            </a:r>
            <a:r>
              <a:rPr lang="en-US" altLang="ja-JP" b="1">
                <a:latin typeface="Courier New" pitchFamily="49" charset="0"/>
              </a:rPr>
              <a:t>60, 45</a:t>
            </a:r>
          </a:p>
        </p:txBody>
      </p:sp>
      <p:sp>
        <p:nvSpPr>
          <p:cNvPr id="35846" name="Line 5"/>
          <p:cNvSpPr>
            <a:spLocks noChangeShapeType="1"/>
          </p:cNvSpPr>
          <p:nvPr/>
        </p:nvSpPr>
        <p:spPr bwMode="auto">
          <a:xfrm flipV="1">
            <a:off x="911225" y="4133850"/>
            <a:ext cx="7504113" cy="142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35847" name="Text Box 6"/>
          <p:cNvSpPr txBox="1">
            <a:spLocks noChangeArrowheads="1"/>
          </p:cNvSpPr>
          <p:nvPr/>
        </p:nvSpPr>
        <p:spPr bwMode="auto">
          <a:xfrm>
            <a:off x="4306888" y="3759200"/>
            <a:ext cx="711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a:t>N</a:t>
            </a:r>
            <a:r>
              <a:rPr lang="ja-JP" altLang="en-US"/>
              <a:t>個</a:t>
            </a:r>
          </a:p>
        </p:txBody>
      </p:sp>
      <p:sp>
        <p:nvSpPr>
          <p:cNvPr id="35848" name="Text Box 7"/>
          <p:cNvSpPr txBox="1">
            <a:spLocks noChangeArrowheads="1"/>
          </p:cNvSpPr>
          <p:nvPr/>
        </p:nvSpPr>
        <p:spPr bwMode="auto">
          <a:xfrm>
            <a:off x="606425" y="5221288"/>
            <a:ext cx="81137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b="1">
                <a:latin typeface="Courier New" pitchFamily="49" charset="0"/>
              </a:rPr>
              <a:t>28, 1, 10,</a:t>
            </a:r>
            <a:r>
              <a:rPr lang="en-US" altLang="ja-JP">
                <a:latin typeface="Courier New" pitchFamily="49" charset="0"/>
              </a:rPr>
              <a:t> </a:t>
            </a:r>
            <a:r>
              <a:rPr lang="en-US" altLang="ja-JP" b="1">
                <a:latin typeface="Courier New" pitchFamily="49" charset="0"/>
              </a:rPr>
              <a:t>5,</a:t>
            </a:r>
            <a:r>
              <a:rPr lang="en-US" altLang="ja-JP">
                <a:latin typeface="Courier New" pitchFamily="49" charset="0"/>
              </a:rPr>
              <a:t> </a:t>
            </a:r>
            <a:r>
              <a:rPr lang="en-US" altLang="ja-JP" b="1">
                <a:latin typeface="Courier New" pitchFamily="49" charset="0"/>
              </a:rPr>
              <a:t>95, 35,</a:t>
            </a:r>
            <a:r>
              <a:rPr lang="en-US" altLang="ja-JP">
                <a:latin typeface="Courier New" pitchFamily="49" charset="0"/>
              </a:rPr>
              <a:t> </a:t>
            </a:r>
            <a:r>
              <a:rPr lang="en-US" altLang="ja-JP" b="1">
                <a:latin typeface="Courier New" pitchFamily="49" charset="0"/>
              </a:rPr>
              <a:t>25, 82,</a:t>
            </a:r>
            <a:r>
              <a:rPr lang="en-US" altLang="ja-JP">
                <a:latin typeface="Courier New" pitchFamily="49" charset="0"/>
              </a:rPr>
              <a:t> </a:t>
            </a:r>
            <a:r>
              <a:rPr lang="en-US" altLang="ja-JP" b="1">
                <a:latin typeface="Courier New" pitchFamily="49" charset="0"/>
              </a:rPr>
              <a:t>74,</a:t>
            </a:r>
            <a:r>
              <a:rPr lang="en-US" altLang="ja-JP">
                <a:latin typeface="Courier New" pitchFamily="49" charset="0"/>
              </a:rPr>
              <a:t> </a:t>
            </a:r>
            <a:r>
              <a:rPr lang="en-US" altLang="ja-JP" b="1">
                <a:latin typeface="Courier New" pitchFamily="49" charset="0"/>
              </a:rPr>
              <a:t>40, 3,</a:t>
            </a:r>
            <a:r>
              <a:rPr lang="en-US" altLang="ja-JP">
                <a:latin typeface="Courier New" pitchFamily="49" charset="0"/>
              </a:rPr>
              <a:t> </a:t>
            </a:r>
            <a:r>
              <a:rPr lang="en-US" altLang="ja-JP" b="1">
                <a:latin typeface="Courier New" pitchFamily="49" charset="0"/>
              </a:rPr>
              <a:t>55, 9,</a:t>
            </a:r>
            <a:r>
              <a:rPr lang="en-US" altLang="ja-JP">
                <a:latin typeface="Courier New" pitchFamily="49" charset="0"/>
              </a:rPr>
              <a:t> </a:t>
            </a:r>
            <a:r>
              <a:rPr lang="en-US" altLang="ja-JP" b="1">
                <a:latin typeface="Courier New" pitchFamily="49" charset="0"/>
              </a:rPr>
              <a:t>60, 45</a:t>
            </a:r>
          </a:p>
        </p:txBody>
      </p:sp>
      <p:sp>
        <p:nvSpPr>
          <p:cNvPr id="35849" name="Text Box 8"/>
          <p:cNvSpPr txBox="1">
            <a:spLocks noChangeArrowheads="1"/>
          </p:cNvSpPr>
          <p:nvPr/>
        </p:nvSpPr>
        <p:spPr bwMode="auto">
          <a:xfrm>
            <a:off x="290513" y="4789488"/>
            <a:ext cx="333851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lang="ja-JP" altLang="en-US"/>
              <a:t>「</a:t>
            </a:r>
            <a:r>
              <a:rPr lang="en-US" altLang="ja-JP"/>
              <a:t>35</a:t>
            </a:r>
            <a:r>
              <a:rPr lang="ja-JP" altLang="en-US"/>
              <a:t>」は，この中にあるか</a:t>
            </a:r>
            <a:r>
              <a:rPr lang="en-US" altLang="ja-JP"/>
              <a:t>?</a:t>
            </a:r>
          </a:p>
        </p:txBody>
      </p:sp>
      <p:sp>
        <p:nvSpPr>
          <p:cNvPr id="131081" name="Text Box 9"/>
          <p:cNvSpPr txBox="1">
            <a:spLocks noChangeArrowheads="1"/>
          </p:cNvSpPr>
          <p:nvPr/>
        </p:nvSpPr>
        <p:spPr bwMode="auto">
          <a:xfrm>
            <a:off x="3325813" y="5938838"/>
            <a:ext cx="394811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lang="ja-JP" altLang="en-US">
                <a:solidFill>
                  <a:srgbClr val="FF0000"/>
                </a:solidFill>
              </a:rPr>
              <a:t>「</a:t>
            </a:r>
            <a:r>
              <a:rPr lang="en-US" altLang="ja-JP">
                <a:solidFill>
                  <a:srgbClr val="FF0000"/>
                </a:solidFill>
              </a:rPr>
              <a:t>5</a:t>
            </a:r>
            <a:r>
              <a:rPr lang="ja-JP" altLang="en-US">
                <a:solidFill>
                  <a:srgbClr val="FF0000"/>
                </a:solidFill>
              </a:rPr>
              <a:t>番目にあった」</a:t>
            </a:r>
          </a:p>
        </p:txBody>
      </p:sp>
      <p:sp>
        <p:nvSpPr>
          <p:cNvPr id="131082" name="Line 10"/>
          <p:cNvSpPr>
            <a:spLocks noChangeShapeType="1"/>
          </p:cNvSpPr>
          <p:nvPr/>
        </p:nvSpPr>
        <p:spPr bwMode="auto">
          <a:xfrm flipV="1">
            <a:off x="1168400" y="5524500"/>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1083" name="Line 11"/>
          <p:cNvSpPr>
            <a:spLocks noChangeShapeType="1"/>
          </p:cNvSpPr>
          <p:nvPr/>
        </p:nvSpPr>
        <p:spPr bwMode="auto">
          <a:xfrm flipV="1">
            <a:off x="1603375" y="5524500"/>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1084" name="Line 12"/>
          <p:cNvSpPr>
            <a:spLocks noChangeShapeType="1"/>
          </p:cNvSpPr>
          <p:nvPr/>
        </p:nvSpPr>
        <p:spPr bwMode="auto">
          <a:xfrm flipV="1">
            <a:off x="2074863" y="5522913"/>
            <a:ext cx="0" cy="392112"/>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1085" name="Line 13"/>
          <p:cNvSpPr>
            <a:spLocks noChangeShapeType="1"/>
          </p:cNvSpPr>
          <p:nvPr/>
        </p:nvSpPr>
        <p:spPr bwMode="auto">
          <a:xfrm flipV="1">
            <a:off x="2514600" y="5524500"/>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1086" name="Line 14"/>
          <p:cNvSpPr>
            <a:spLocks noChangeShapeType="1"/>
          </p:cNvSpPr>
          <p:nvPr/>
        </p:nvSpPr>
        <p:spPr bwMode="auto">
          <a:xfrm flipV="1">
            <a:off x="2990850" y="5524500"/>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1087" name="Line 15"/>
          <p:cNvSpPr>
            <a:spLocks noChangeShapeType="1"/>
          </p:cNvSpPr>
          <p:nvPr/>
        </p:nvSpPr>
        <p:spPr bwMode="auto">
          <a:xfrm flipV="1">
            <a:off x="3536950" y="5524500"/>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82"/>
                                        </p:tgtEl>
                                        <p:attrNameLst>
                                          <p:attrName>style.visibility</p:attrName>
                                        </p:attrNameLst>
                                      </p:cBhvr>
                                      <p:to>
                                        <p:strVal val="visible"/>
                                      </p:to>
                                    </p:set>
                                    <p:animEffect transition="in" filter="dissolve">
                                      <p:cBhvr>
                                        <p:cTn id="7" dur="500"/>
                                        <p:tgtEl>
                                          <p:spTgt spid="131082"/>
                                        </p:tgtEl>
                                      </p:cBhvr>
                                    </p:animEffect>
                                  </p:childTnLst>
                                  <p:subTnLst>
                                    <p:set>
                                      <p:cBhvr override="childStyle">
                                        <p:cTn dur="1" fill="hold" display="0" masterRel="nextClick" afterEffect="1"/>
                                        <p:tgtEl>
                                          <p:spTgt spid="13108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1083"/>
                                        </p:tgtEl>
                                        <p:attrNameLst>
                                          <p:attrName>style.visibility</p:attrName>
                                        </p:attrNameLst>
                                      </p:cBhvr>
                                      <p:to>
                                        <p:strVal val="visible"/>
                                      </p:to>
                                    </p:set>
                                    <p:animEffect transition="in" filter="dissolve">
                                      <p:cBhvr>
                                        <p:cTn id="12" dur="500"/>
                                        <p:tgtEl>
                                          <p:spTgt spid="131083"/>
                                        </p:tgtEl>
                                      </p:cBhvr>
                                    </p:animEffect>
                                  </p:childTnLst>
                                  <p:subTnLst>
                                    <p:set>
                                      <p:cBhvr override="childStyle">
                                        <p:cTn dur="1" fill="hold" display="0" masterRel="nextClick" afterEffect="1"/>
                                        <p:tgtEl>
                                          <p:spTgt spid="13108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1084"/>
                                        </p:tgtEl>
                                        <p:attrNameLst>
                                          <p:attrName>style.visibility</p:attrName>
                                        </p:attrNameLst>
                                      </p:cBhvr>
                                      <p:to>
                                        <p:strVal val="visible"/>
                                      </p:to>
                                    </p:set>
                                    <p:animEffect transition="in" filter="dissolve">
                                      <p:cBhvr>
                                        <p:cTn id="17" dur="500"/>
                                        <p:tgtEl>
                                          <p:spTgt spid="131084"/>
                                        </p:tgtEl>
                                      </p:cBhvr>
                                    </p:animEffect>
                                  </p:childTnLst>
                                  <p:subTnLst>
                                    <p:set>
                                      <p:cBhvr override="childStyle">
                                        <p:cTn dur="1" fill="hold" display="0" masterRel="nextClick" afterEffect="1"/>
                                        <p:tgtEl>
                                          <p:spTgt spid="13108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1085"/>
                                        </p:tgtEl>
                                        <p:attrNameLst>
                                          <p:attrName>style.visibility</p:attrName>
                                        </p:attrNameLst>
                                      </p:cBhvr>
                                      <p:to>
                                        <p:strVal val="visible"/>
                                      </p:to>
                                    </p:set>
                                    <p:animEffect transition="in" filter="dissolve">
                                      <p:cBhvr>
                                        <p:cTn id="22" dur="500"/>
                                        <p:tgtEl>
                                          <p:spTgt spid="131085"/>
                                        </p:tgtEl>
                                      </p:cBhvr>
                                    </p:animEffect>
                                  </p:childTnLst>
                                  <p:subTnLst>
                                    <p:set>
                                      <p:cBhvr override="childStyle">
                                        <p:cTn dur="1" fill="hold" display="0" masterRel="nextClick" afterEffect="1"/>
                                        <p:tgtEl>
                                          <p:spTgt spid="13108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086"/>
                                        </p:tgtEl>
                                        <p:attrNameLst>
                                          <p:attrName>style.visibility</p:attrName>
                                        </p:attrNameLst>
                                      </p:cBhvr>
                                      <p:to>
                                        <p:strVal val="visible"/>
                                      </p:to>
                                    </p:set>
                                    <p:animEffect transition="in" filter="dissolve">
                                      <p:cBhvr>
                                        <p:cTn id="27" dur="500"/>
                                        <p:tgtEl>
                                          <p:spTgt spid="131086"/>
                                        </p:tgtEl>
                                      </p:cBhvr>
                                    </p:animEffect>
                                  </p:childTnLst>
                                  <p:subTnLst>
                                    <p:set>
                                      <p:cBhvr override="childStyle">
                                        <p:cTn dur="1" fill="hold" display="0" masterRel="nextClick" afterEffect="1"/>
                                        <p:tgtEl>
                                          <p:spTgt spid="13108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1087"/>
                                        </p:tgtEl>
                                        <p:attrNameLst>
                                          <p:attrName>style.visibility</p:attrName>
                                        </p:attrNameLst>
                                      </p:cBhvr>
                                      <p:to>
                                        <p:strVal val="visible"/>
                                      </p:to>
                                    </p:set>
                                    <p:animEffect transition="in" filter="dissolve">
                                      <p:cBhvr>
                                        <p:cTn id="32" dur="500"/>
                                        <p:tgtEl>
                                          <p:spTgt spid="1310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1081"/>
                                        </p:tgtEl>
                                        <p:attrNameLst>
                                          <p:attrName>style.visibility</p:attrName>
                                        </p:attrNameLst>
                                      </p:cBhvr>
                                      <p:to>
                                        <p:strVal val="visible"/>
                                      </p:to>
                                    </p:set>
                                    <p:animEffect transition="in" filter="dissolve">
                                      <p:cBhvr>
                                        <p:cTn id="37" dur="500"/>
                                        <p:tgtEl>
                                          <p:spTgt spid="13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p:bldP spid="131082" grpId="0" animBg="1"/>
      <p:bldP spid="131083" grpId="0" animBg="1"/>
      <p:bldP spid="131084" grpId="0" animBg="1"/>
      <p:bldP spid="131085" grpId="0" animBg="1"/>
      <p:bldP spid="131086" grpId="0" animBg="1"/>
      <p:bldP spid="13108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71E0766C-6CE2-4D6E-A56C-8CD4C1EC14D0}" type="slidenum">
              <a:rPr kumimoji="0" lang="en-US" altLang="ja-JP" smtClean="0"/>
              <a:pPr eaLnBrk="1" hangingPunct="1"/>
              <a:t>31</a:t>
            </a:fld>
            <a:endParaRPr kumimoji="0" lang="en-US" altLang="ja-JP"/>
          </a:p>
        </p:txBody>
      </p:sp>
      <p:sp>
        <p:nvSpPr>
          <p:cNvPr id="36867" name="Rectangle 2"/>
          <p:cNvSpPr>
            <a:spLocks noGrp="1" noChangeArrowheads="1"/>
          </p:cNvSpPr>
          <p:nvPr>
            <p:ph type="title"/>
          </p:nvPr>
        </p:nvSpPr>
        <p:spPr/>
        <p:txBody>
          <a:bodyPr/>
          <a:lstStyle/>
          <a:p>
            <a:pPr eaLnBrk="1" hangingPunct="1"/>
            <a:r>
              <a:rPr lang="ja-JP" altLang="en-US" dirty="0"/>
              <a:t>逐次探索</a:t>
            </a:r>
          </a:p>
        </p:txBody>
      </p:sp>
      <p:sp>
        <p:nvSpPr>
          <p:cNvPr id="36868" name="Rectangle 3"/>
          <p:cNvSpPr>
            <a:spLocks noChangeArrowheads="1"/>
          </p:cNvSpPr>
          <p:nvPr/>
        </p:nvSpPr>
        <p:spPr bwMode="auto">
          <a:xfrm>
            <a:off x="355103" y="1538643"/>
            <a:ext cx="8605837" cy="5262979"/>
          </a:xfrm>
          <a:prstGeom prst="rect">
            <a:avLst/>
          </a:prstGeom>
          <a:solidFill>
            <a:schemeClr val="accent2"/>
          </a:solidFill>
          <a:ln w="76200">
            <a:solidFill>
              <a:schemeClr val="hlink"/>
            </a:solidFill>
            <a:miter lim="800000"/>
            <a:headEnd/>
            <a:tailEnd/>
          </a:ln>
        </p:spPr>
        <p:txBody>
          <a:bodyPr>
            <a:spAutoFit/>
          </a:bodyPr>
          <a:lstStyle/>
          <a:p>
            <a:pPr algn="l"/>
            <a:r>
              <a:rPr kumimoji="0" lang="en-US" altLang="ja-JP" sz="1600" b="1" dirty="0">
                <a:latin typeface="Courier New" pitchFamily="49" charset="0"/>
              </a:rPr>
              <a:t>#include &lt;</a:t>
            </a:r>
            <a:r>
              <a:rPr kumimoji="0" lang="en-US" altLang="ja-JP" sz="1600" b="1" dirty="0" err="1">
                <a:latin typeface="Courier New" pitchFamily="49" charset="0"/>
              </a:rPr>
              <a:t>stdio.h</a:t>
            </a:r>
            <a:r>
              <a:rPr kumimoji="0" lang="en-US" altLang="ja-JP" sz="1600" b="1" dirty="0">
                <a:latin typeface="Courier New" pitchFamily="49" charset="0"/>
              </a:rPr>
              <a:t>&gt;</a:t>
            </a:r>
          </a:p>
          <a:p>
            <a:pPr algn="l"/>
            <a:r>
              <a:rPr kumimoji="0" lang="en-US" altLang="ja-JP" sz="1600" b="1" dirty="0">
                <a:latin typeface="Courier New" pitchFamily="49" charset="0"/>
              </a:rPr>
              <a:t>#</a:t>
            </a:r>
            <a:r>
              <a:rPr lang="en-US" altLang="ja-JP" sz="1600" b="1" dirty="0">
                <a:latin typeface="Courier New" pitchFamily="49" charset="0"/>
              </a:rPr>
              <a:t>define N 15</a:t>
            </a:r>
          </a:p>
          <a:p>
            <a:pPr algn="l"/>
            <a:r>
              <a:rPr lang="en-US" altLang="ja-JP" sz="1600" b="1" dirty="0" err="1">
                <a:latin typeface="Courier New" pitchFamily="49" charset="0"/>
              </a:rPr>
              <a:t>int</a:t>
            </a:r>
            <a:r>
              <a:rPr lang="en-US" altLang="ja-JP" sz="1600" b="1" dirty="0">
                <a:latin typeface="Courier New" pitchFamily="49" charset="0"/>
              </a:rPr>
              <a:t> a[N] = {28, 1, 10,</a:t>
            </a:r>
            <a:r>
              <a:rPr lang="en-US" altLang="ja-JP" sz="1600" dirty="0">
                <a:latin typeface="Courier New" pitchFamily="49" charset="0"/>
              </a:rPr>
              <a:t> </a:t>
            </a:r>
            <a:r>
              <a:rPr lang="en-US" altLang="ja-JP" sz="1600" b="1" dirty="0">
                <a:latin typeface="Courier New" pitchFamily="49" charset="0"/>
              </a:rPr>
              <a:t>5,</a:t>
            </a:r>
            <a:r>
              <a:rPr lang="en-US" altLang="ja-JP" sz="1600" dirty="0">
                <a:latin typeface="Courier New" pitchFamily="49" charset="0"/>
              </a:rPr>
              <a:t> </a:t>
            </a:r>
            <a:r>
              <a:rPr lang="en-US" altLang="ja-JP" sz="1600" b="1" dirty="0">
                <a:latin typeface="Courier New" pitchFamily="49" charset="0"/>
              </a:rPr>
              <a:t>95, 35,</a:t>
            </a:r>
            <a:r>
              <a:rPr lang="en-US" altLang="ja-JP" sz="1600" dirty="0">
                <a:latin typeface="Courier New" pitchFamily="49" charset="0"/>
              </a:rPr>
              <a:t> </a:t>
            </a:r>
            <a:r>
              <a:rPr lang="en-US" altLang="ja-JP" sz="1600" b="1" dirty="0">
                <a:latin typeface="Courier New" pitchFamily="49" charset="0"/>
              </a:rPr>
              <a:t>25, 82,</a:t>
            </a:r>
            <a:r>
              <a:rPr lang="en-US" altLang="ja-JP" sz="1600" dirty="0">
                <a:latin typeface="Courier New" pitchFamily="49" charset="0"/>
              </a:rPr>
              <a:t> </a:t>
            </a:r>
            <a:r>
              <a:rPr lang="en-US" altLang="ja-JP" sz="1600" b="1" dirty="0">
                <a:latin typeface="Courier New" pitchFamily="49" charset="0"/>
              </a:rPr>
              <a:t>74,</a:t>
            </a:r>
            <a:r>
              <a:rPr lang="en-US" altLang="ja-JP" sz="1600" dirty="0">
                <a:latin typeface="Courier New" pitchFamily="49" charset="0"/>
              </a:rPr>
              <a:t> </a:t>
            </a:r>
            <a:r>
              <a:rPr lang="en-US" altLang="ja-JP" sz="1600" b="1" dirty="0">
                <a:latin typeface="Courier New" pitchFamily="49" charset="0"/>
              </a:rPr>
              <a:t>40, 3,</a:t>
            </a:r>
            <a:r>
              <a:rPr lang="en-US" altLang="ja-JP" sz="1600" dirty="0">
                <a:latin typeface="Courier New" pitchFamily="49" charset="0"/>
              </a:rPr>
              <a:t> </a:t>
            </a:r>
            <a:r>
              <a:rPr lang="en-US" altLang="ja-JP" sz="1600" b="1" dirty="0">
                <a:latin typeface="Courier New" pitchFamily="49" charset="0"/>
              </a:rPr>
              <a:t>55, 9,</a:t>
            </a:r>
            <a:r>
              <a:rPr lang="en-US" altLang="ja-JP" sz="1600" dirty="0">
                <a:latin typeface="Courier New" pitchFamily="49" charset="0"/>
              </a:rPr>
              <a:t> </a:t>
            </a:r>
            <a:r>
              <a:rPr lang="en-US" altLang="ja-JP" sz="1600" b="1" dirty="0">
                <a:latin typeface="Courier New" pitchFamily="49" charset="0"/>
              </a:rPr>
              <a:t>60, 45};</a:t>
            </a:r>
            <a:br>
              <a:rPr lang="en-US" altLang="ja-JP" sz="1600" b="1" dirty="0">
                <a:latin typeface="Courier New" pitchFamily="49" charset="0"/>
              </a:rPr>
            </a:br>
            <a:endParaRPr lang="en-US" altLang="ja-JP" sz="1600" b="1" dirty="0">
              <a:latin typeface="Courier New" pitchFamily="49" charset="0"/>
            </a:endParaRPr>
          </a:p>
          <a:p>
            <a:pPr algn="l"/>
            <a:r>
              <a:rPr lang="en-US" altLang="ja-JP" sz="1600" b="1" dirty="0" err="1">
                <a:latin typeface="Courier New" pitchFamily="49" charset="0"/>
              </a:rPr>
              <a:t>int</a:t>
            </a:r>
            <a:r>
              <a:rPr lang="en-US" altLang="ja-JP" sz="1600" b="1" dirty="0">
                <a:latin typeface="Courier New" pitchFamily="49" charset="0"/>
              </a:rPr>
              <a:t> main(void)</a:t>
            </a:r>
          </a:p>
          <a:p>
            <a:pPr algn="l"/>
            <a:r>
              <a:rPr lang="en-US" altLang="ja-JP" sz="1600" b="1" dirty="0">
                <a:latin typeface="Courier New" pitchFamily="49" charset="0"/>
              </a:rPr>
              <a:t>{</a:t>
            </a:r>
          </a:p>
          <a:p>
            <a:pPr algn="l"/>
            <a:r>
              <a:rPr lang="en-US" altLang="ja-JP" sz="1600" b="1" dirty="0">
                <a:latin typeface="Courier New" pitchFamily="49" charset="0"/>
              </a:rPr>
              <a:t>  </a:t>
            </a:r>
            <a:r>
              <a:rPr lang="en-US" altLang="ja-JP" sz="1600" b="1" dirty="0" err="1">
                <a:latin typeface="Courier New" pitchFamily="49" charset="0"/>
              </a:rPr>
              <a:t>int</a:t>
            </a:r>
            <a:r>
              <a:rPr lang="en-US" altLang="ja-JP" sz="1600" b="1" dirty="0">
                <a:latin typeface="Courier New" pitchFamily="49" charset="0"/>
              </a:rPr>
              <a:t> v, i, k;</a:t>
            </a:r>
          </a:p>
          <a:p>
            <a:pPr algn="l"/>
            <a:r>
              <a:rPr lang="en-US" altLang="ja-JP" sz="1600" b="1" dirty="0">
                <a:latin typeface="Courier New" pitchFamily="49" charset="0"/>
              </a:rPr>
              <a:t>  </a:t>
            </a:r>
            <a:r>
              <a:rPr lang="en-US" altLang="ja-JP" sz="1600" b="1" dirty="0" err="1">
                <a:latin typeface="Courier New" pitchFamily="49" charset="0"/>
              </a:rPr>
              <a:t>printf</a:t>
            </a:r>
            <a:r>
              <a:rPr lang="en-US" altLang="ja-JP" sz="1600" b="1" dirty="0">
                <a:latin typeface="Courier New" pitchFamily="49" charset="0"/>
              </a:rPr>
              <a:t>("</a:t>
            </a:r>
            <a:r>
              <a:rPr lang="ja-JP" altLang="en-US" sz="1600" b="1" dirty="0">
                <a:latin typeface="Courier New" pitchFamily="49" charset="0"/>
              </a:rPr>
              <a:t>どの数を探索しますか</a:t>
            </a:r>
            <a:r>
              <a:rPr lang="en-US" altLang="ja-JP" sz="1600" b="1" dirty="0">
                <a:latin typeface="Courier New" pitchFamily="49" charset="0"/>
              </a:rPr>
              <a:t>: ");</a:t>
            </a:r>
          </a:p>
          <a:p>
            <a:pPr algn="l"/>
            <a:r>
              <a:rPr lang="en-US" altLang="ja-JP" sz="1600" b="1" dirty="0">
                <a:latin typeface="Courier New" pitchFamily="49" charset="0"/>
              </a:rPr>
              <a:t>  </a:t>
            </a:r>
            <a:r>
              <a:rPr lang="en-US" altLang="ja-JP" sz="1600" b="1" dirty="0" err="1">
                <a:latin typeface="Courier New" pitchFamily="49" charset="0"/>
              </a:rPr>
              <a:t>scanf</a:t>
            </a:r>
            <a:r>
              <a:rPr lang="en-US" altLang="ja-JP" sz="1600" b="1" dirty="0">
                <a:latin typeface="Courier New" pitchFamily="49" charset="0"/>
              </a:rPr>
              <a:t>("%d", &amp;v);</a:t>
            </a:r>
          </a:p>
          <a:p>
            <a:pPr algn="l"/>
            <a:endParaRPr lang="en-US" altLang="ja-JP" sz="1600" b="1" dirty="0">
              <a:latin typeface="Courier New" pitchFamily="49" charset="0"/>
            </a:endParaRPr>
          </a:p>
          <a:p>
            <a:pPr algn="l"/>
            <a:r>
              <a:rPr lang="en-US" altLang="ja-JP" sz="1600" b="1" dirty="0">
                <a:latin typeface="Courier New" pitchFamily="49" charset="0"/>
              </a:rPr>
              <a:t>  k = -1;</a:t>
            </a:r>
          </a:p>
          <a:p>
            <a:pPr algn="l"/>
            <a:r>
              <a:rPr lang="en-US" altLang="ja-JP" sz="1600" b="1" dirty="0">
                <a:latin typeface="Courier New" pitchFamily="49" charset="0"/>
              </a:rPr>
              <a:t>  for (i = 0; i &lt; N; i++) {</a:t>
            </a:r>
          </a:p>
          <a:p>
            <a:pPr algn="l"/>
            <a:r>
              <a:rPr lang="en-US" altLang="ja-JP" sz="1600" b="1" dirty="0">
                <a:latin typeface="Courier New" pitchFamily="49" charset="0"/>
              </a:rPr>
              <a:t>    </a:t>
            </a:r>
            <a:r>
              <a:rPr lang="en-US" altLang="ja-JP" sz="1600" b="1" dirty="0" err="1">
                <a:latin typeface="Courier New" pitchFamily="49" charset="0"/>
              </a:rPr>
              <a:t>printf</a:t>
            </a:r>
            <a:r>
              <a:rPr lang="en-US" altLang="ja-JP" sz="1600" b="1" dirty="0">
                <a:latin typeface="Courier New" pitchFamily="49" charset="0"/>
              </a:rPr>
              <a:t>("%d ",i); </a:t>
            </a:r>
            <a:endParaRPr lang="en-US" altLang="ja-JP" sz="1600" b="1" dirty="0">
              <a:solidFill>
                <a:srgbClr val="FF0000"/>
              </a:solidFill>
              <a:latin typeface="Courier New" pitchFamily="49" charset="0"/>
            </a:endParaRPr>
          </a:p>
          <a:p>
            <a:pPr algn="l"/>
            <a:r>
              <a:rPr lang="en-US" altLang="ja-JP" sz="1600" b="1" dirty="0">
                <a:latin typeface="Courier New" pitchFamily="49" charset="0"/>
              </a:rPr>
              <a:t>    </a:t>
            </a:r>
            <a:r>
              <a:rPr lang="en-US" altLang="ja-JP" sz="1600" b="1" u="sng" dirty="0">
                <a:solidFill>
                  <a:srgbClr val="FF0000"/>
                </a:solidFill>
                <a:latin typeface="Courier New" pitchFamily="49" charset="0"/>
              </a:rPr>
              <a:t>if (a[i] == v)</a:t>
            </a:r>
            <a:r>
              <a:rPr lang="en-US" altLang="ja-JP" sz="1600" b="1" dirty="0">
                <a:latin typeface="Courier New" pitchFamily="49" charset="0"/>
              </a:rPr>
              <a:t> {</a:t>
            </a:r>
          </a:p>
          <a:p>
            <a:pPr algn="l"/>
            <a:r>
              <a:rPr lang="en-US" altLang="ja-JP" sz="1600" b="1" dirty="0">
                <a:latin typeface="Courier New" pitchFamily="49" charset="0"/>
              </a:rPr>
              <a:t>      k = i; break;</a:t>
            </a:r>
          </a:p>
          <a:p>
            <a:pPr algn="l"/>
            <a:r>
              <a:rPr lang="en-US" altLang="ja-JP" sz="1600" b="1" dirty="0">
                <a:latin typeface="Courier New" pitchFamily="49" charset="0"/>
              </a:rPr>
              <a:t>    }</a:t>
            </a:r>
          </a:p>
          <a:p>
            <a:pPr algn="l"/>
            <a:r>
              <a:rPr lang="en-US" altLang="ja-JP" sz="1600" b="1" dirty="0">
                <a:latin typeface="Courier New" pitchFamily="49" charset="0"/>
              </a:rPr>
              <a:t>  }</a:t>
            </a:r>
          </a:p>
          <a:p>
            <a:pPr algn="l"/>
            <a:r>
              <a:rPr lang="en-US" altLang="ja-JP" sz="1600" b="1" dirty="0">
                <a:latin typeface="Courier New" pitchFamily="49" charset="0"/>
              </a:rPr>
              <a:t>  </a:t>
            </a:r>
            <a:r>
              <a:rPr lang="en-US" altLang="ja-JP" sz="1600" b="1" dirty="0" err="1">
                <a:latin typeface="Courier New" pitchFamily="49" charset="0"/>
              </a:rPr>
              <a:t>printf</a:t>
            </a:r>
            <a:r>
              <a:rPr lang="en-US" altLang="ja-JP" sz="1600" b="1" dirty="0">
                <a:latin typeface="Courier New" pitchFamily="49" charset="0"/>
              </a:rPr>
              <a:t>("\</a:t>
            </a:r>
            <a:r>
              <a:rPr lang="en-US" altLang="ja-JP" sz="1600" b="1" dirty="0" err="1">
                <a:latin typeface="Courier New" pitchFamily="49" charset="0"/>
              </a:rPr>
              <a:t>n%d</a:t>
            </a:r>
            <a:r>
              <a:rPr lang="ja-JP" altLang="en-US" sz="1600" b="1" dirty="0">
                <a:latin typeface="Courier New" pitchFamily="49" charset="0"/>
              </a:rPr>
              <a:t>は</a:t>
            </a:r>
            <a:r>
              <a:rPr lang="en-US" altLang="ja-JP" sz="1600" b="1" dirty="0">
                <a:latin typeface="Courier New" pitchFamily="49" charset="0"/>
              </a:rPr>
              <a:t>%d</a:t>
            </a:r>
            <a:r>
              <a:rPr lang="ja-JP" altLang="en-US" sz="1600" b="1" dirty="0">
                <a:latin typeface="Courier New" pitchFamily="49" charset="0"/>
              </a:rPr>
              <a:t>番目にありました</a:t>
            </a:r>
            <a:r>
              <a:rPr lang="en-US" altLang="ja-JP" sz="1600" b="1" dirty="0">
                <a:latin typeface="Courier New" pitchFamily="49" charset="0"/>
              </a:rPr>
              <a:t>.\n", v, k);</a:t>
            </a:r>
          </a:p>
          <a:p>
            <a:pPr algn="l"/>
            <a:endParaRPr lang="en-US" altLang="ja-JP" sz="1600" b="1" dirty="0">
              <a:latin typeface="Courier New" pitchFamily="49" charset="0"/>
            </a:endParaRPr>
          </a:p>
          <a:p>
            <a:pPr algn="l"/>
            <a:r>
              <a:rPr lang="en-US" altLang="ja-JP" sz="1600" b="1" dirty="0">
                <a:latin typeface="Courier New" pitchFamily="49" charset="0"/>
              </a:rPr>
              <a:t>  return 0;</a:t>
            </a:r>
          </a:p>
          <a:p>
            <a:pPr algn="l"/>
            <a:r>
              <a:rPr lang="en-US" altLang="ja-JP" sz="1600" b="1" dirty="0">
                <a:latin typeface="Courier New" pitchFamily="49" charset="0"/>
              </a:rPr>
              <a:t>}</a:t>
            </a:r>
          </a:p>
        </p:txBody>
      </p:sp>
      <p:sp>
        <p:nvSpPr>
          <p:cNvPr id="36869" name="Rectangle 4"/>
          <p:cNvSpPr>
            <a:spLocks noChangeArrowheads="1"/>
          </p:cNvSpPr>
          <p:nvPr/>
        </p:nvSpPr>
        <p:spPr bwMode="auto">
          <a:xfrm>
            <a:off x="577850" y="3948112"/>
            <a:ext cx="3990975" cy="1761311"/>
          </a:xfrm>
          <a:prstGeom prst="rect">
            <a:avLst/>
          </a:prstGeom>
          <a:noFill/>
          <a:ln w="3810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36870" name="AutoShape 5"/>
          <p:cNvSpPr>
            <a:spLocks/>
          </p:cNvSpPr>
          <p:nvPr/>
        </p:nvSpPr>
        <p:spPr bwMode="auto">
          <a:xfrm>
            <a:off x="4945063" y="4191600"/>
            <a:ext cx="3206750" cy="344488"/>
          </a:xfrm>
          <a:prstGeom prst="borderCallout1">
            <a:avLst>
              <a:gd name="adj1" fmla="val 54222"/>
              <a:gd name="adj2" fmla="val -810"/>
              <a:gd name="adj3" fmla="val 179872"/>
              <a:gd name="adj4" fmla="val -72389"/>
            </a:avLst>
          </a:prstGeom>
          <a:solidFill>
            <a:schemeClr val="accent1"/>
          </a:solidFill>
          <a:ln w="9525">
            <a:solidFill>
              <a:schemeClr val="tx1"/>
            </a:solidFill>
            <a:miter lim="800000"/>
            <a:headEnd/>
            <a:tailEnd/>
          </a:ln>
        </p:spPr>
        <p:txBody>
          <a:bodyPr/>
          <a:lstStyle/>
          <a:p>
            <a:r>
              <a:rPr lang="ja-JP" altLang="en-US"/>
              <a:t>この</a:t>
            </a:r>
            <a:r>
              <a:rPr lang="en-US" altLang="ja-JP"/>
              <a:t>if</a:t>
            </a:r>
            <a:r>
              <a:rPr lang="ja-JP" altLang="en-US"/>
              <a:t>文が何回実行されるか？</a:t>
            </a:r>
          </a:p>
        </p:txBody>
      </p:sp>
      <p:sp>
        <p:nvSpPr>
          <p:cNvPr id="2" name="正方形/長方形 1"/>
          <p:cNvSpPr/>
          <p:nvPr/>
        </p:nvSpPr>
        <p:spPr>
          <a:xfrm>
            <a:off x="7300995" y="1192519"/>
            <a:ext cx="1701107" cy="369332"/>
          </a:xfrm>
          <a:prstGeom prst="rect">
            <a:avLst/>
          </a:prstGeom>
        </p:spPr>
        <p:txBody>
          <a:bodyPr wrap="none">
            <a:spAutoFit/>
          </a:bodyPr>
          <a:lstStyle/>
          <a:p>
            <a:r>
              <a:rPr lang="en-US" altLang="ja-JP" b="1" dirty="0">
                <a:latin typeface="Courier New" pitchFamily="49" charset="0"/>
              </a:rPr>
              <a:t>Sample7-2.c</a:t>
            </a:r>
            <a:endParaRPr lang="ja-JP"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04198170-17BE-4909-99F5-6E39E91026BF}" type="slidenum">
              <a:rPr kumimoji="0" lang="en-US" altLang="ja-JP" smtClean="0"/>
              <a:pPr eaLnBrk="1" hangingPunct="1"/>
              <a:t>32</a:t>
            </a:fld>
            <a:endParaRPr kumimoji="0" lang="en-US" altLang="ja-JP"/>
          </a:p>
        </p:txBody>
      </p:sp>
      <p:sp>
        <p:nvSpPr>
          <p:cNvPr id="4100" name="Rectangle 2"/>
          <p:cNvSpPr>
            <a:spLocks noGrp="1" noChangeArrowheads="1"/>
          </p:cNvSpPr>
          <p:nvPr>
            <p:ph type="title"/>
          </p:nvPr>
        </p:nvSpPr>
        <p:spPr/>
        <p:txBody>
          <a:bodyPr/>
          <a:lstStyle/>
          <a:p>
            <a:pPr eaLnBrk="1" hangingPunct="1"/>
            <a:r>
              <a:rPr lang="ja-JP" altLang="en-US"/>
              <a:t>逐次探索</a:t>
            </a:r>
          </a:p>
        </p:txBody>
      </p:sp>
      <p:sp>
        <p:nvSpPr>
          <p:cNvPr id="4101" name="Rectangle 3"/>
          <p:cNvSpPr>
            <a:spLocks noGrp="1" noChangeArrowheads="1"/>
          </p:cNvSpPr>
          <p:nvPr>
            <p:ph type="body" idx="1"/>
          </p:nvPr>
        </p:nvSpPr>
        <p:spPr/>
        <p:txBody>
          <a:bodyPr/>
          <a:lstStyle/>
          <a:p>
            <a:pPr eaLnBrk="1" hangingPunct="1"/>
            <a:r>
              <a:rPr lang="ja-JP" altLang="en-US"/>
              <a:t>逐次探索において</a:t>
            </a:r>
          </a:p>
          <a:p>
            <a:pPr lvl="1" eaLnBrk="1" hangingPunct="1"/>
            <a:r>
              <a:rPr lang="ja-JP" altLang="en-US"/>
              <a:t>不成功探索では表の中の</a:t>
            </a:r>
            <a:r>
              <a:rPr lang="en-US" altLang="ja-JP">
                <a:solidFill>
                  <a:srgbClr val="FF0000"/>
                </a:solidFill>
              </a:rPr>
              <a:t>N</a:t>
            </a:r>
            <a:r>
              <a:rPr lang="ja-JP" altLang="en-US"/>
              <a:t>個すべての数を調べる</a:t>
            </a:r>
          </a:p>
          <a:p>
            <a:pPr lvl="2" eaLnBrk="1" hangingPunct="1"/>
            <a:r>
              <a:rPr lang="en-US" altLang="ja-JP" b="1">
                <a:solidFill>
                  <a:srgbClr val="FF0000"/>
                </a:solidFill>
              </a:rPr>
              <a:t>N = O(N) </a:t>
            </a:r>
          </a:p>
          <a:p>
            <a:pPr lvl="1" eaLnBrk="1" hangingPunct="1"/>
            <a:r>
              <a:rPr lang="ja-JP" altLang="en-US"/>
              <a:t>成功探索では平均的に約</a:t>
            </a:r>
            <a:r>
              <a:rPr lang="en-US" altLang="ja-JP">
                <a:solidFill>
                  <a:srgbClr val="FF0000"/>
                </a:solidFill>
              </a:rPr>
              <a:t>N/2</a:t>
            </a:r>
            <a:r>
              <a:rPr lang="ja-JP" altLang="en-US"/>
              <a:t>個の数を調べる</a:t>
            </a:r>
          </a:p>
          <a:p>
            <a:pPr lvl="2" eaLnBrk="1" hangingPunct="1"/>
            <a:r>
              <a:rPr lang="en-US" altLang="ja-JP" b="1">
                <a:solidFill>
                  <a:srgbClr val="FF0000"/>
                </a:solidFill>
              </a:rPr>
              <a:t>N/2 = O(N)</a:t>
            </a:r>
          </a:p>
          <a:p>
            <a:pPr eaLnBrk="1" hangingPunct="1"/>
            <a:r>
              <a:rPr kumimoji="0" lang="ja-JP" altLang="en-US"/>
              <a:t>性質</a:t>
            </a:r>
            <a:r>
              <a:rPr kumimoji="0" lang="en-US" altLang="ja-JP"/>
              <a:t>2.1</a:t>
            </a:r>
          </a:p>
          <a:p>
            <a:pPr lvl="1" eaLnBrk="1" hangingPunct="1"/>
            <a:r>
              <a:rPr kumimoji="0" lang="ja-JP" altLang="en-US"/>
              <a:t>実</a:t>
            </a:r>
            <a:r>
              <a:rPr lang="ja-JP" altLang="en-US"/>
              <a:t>際に，配列の中の数がどれも等しい確率で探索対象と一致するときの平均比較回数</a:t>
            </a:r>
          </a:p>
        </p:txBody>
      </p:sp>
      <p:graphicFrame>
        <p:nvGraphicFramePr>
          <p:cNvPr id="4098" name="Object 4"/>
          <p:cNvGraphicFramePr>
            <a:graphicFrameLocks noChangeAspect="1"/>
          </p:cNvGraphicFramePr>
          <p:nvPr/>
        </p:nvGraphicFramePr>
        <p:xfrm>
          <a:off x="2576513" y="5472113"/>
          <a:ext cx="3990975" cy="1168400"/>
        </p:xfrm>
        <a:graphic>
          <a:graphicData uri="http://schemas.openxmlformats.org/presentationml/2006/ole">
            <mc:AlternateContent xmlns:mc="http://schemas.openxmlformats.org/markup-compatibility/2006">
              <mc:Choice xmlns:v="urn:schemas-microsoft-com:vml" Requires="v">
                <p:oleObj spid="_x0000_s4147" name="数式" r:id="rId3" imgW="1346040" imgH="393480" progId="Equation.3">
                  <p:embed/>
                </p:oleObj>
              </mc:Choice>
              <mc:Fallback>
                <p:oleObj name="数式" r:id="rId3" imgW="13460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13" y="5472113"/>
                        <a:ext cx="3990975" cy="1168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2A34101-C334-44AE-8DE8-369AF3AAE9AD}" type="slidenum">
              <a:rPr kumimoji="0" lang="en-US" altLang="ja-JP" smtClean="0"/>
              <a:pPr eaLnBrk="1" hangingPunct="1"/>
              <a:t>33</a:t>
            </a:fld>
            <a:endParaRPr kumimoji="0" lang="en-US" altLang="ja-JP"/>
          </a:p>
        </p:txBody>
      </p:sp>
      <p:sp>
        <p:nvSpPr>
          <p:cNvPr id="134146" name="Text Box 2"/>
          <p:cNvSpPr txBox="1">
            <a:spLocks noChangeArrowheads="1"/>
          </p:cNvSpPr>
          <p:nvPr/>
        </p:nvSpPr>
        <p:spPr bwMode="auto">
          <a:xfrm>
            <a:off x="5121275" y="5718175"/>
            <a:ext cx="2743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a:solidFill>
                  <a:srgbClr val="FF0000"/>
                </a:solidFill>
              </a:rPr>
              <a:t>探索中止→「</a:t>
            </a:r>
            <a:r>
              <a:rPr lang="en-US" altLang="ja-JP">
                <a:solidFill>
                  <a:srgbClr val="FF0000"/>
                </a:solidFill>
              </a:rPr>
              <a:t>38</a:t>
            </a:r>
            <a:r>
              <a:rPr lang="ja-JP" altLang="en-US">
                <a:solidFill>
                  <a:srgbClr val="FF0000"/>
                </a:solidFill>
              </a:rPr>
              <a:t>」はない</a:t>
            </a:r>
          </a:p>
        </p:txBody>
      </p:sp>
      <p:sp>
        <p:nvSpPr>
          <p:cNvPr id="37892" name="Rectangle 3"/>
          <p:cNvSpPr>
            <a:spLocks noGrp="1" noChangeArrowheads="1"/>
          </p:cNvSpPr>
          <p:nvPr>
            <p:ph type="title"/>
          </p:nvPr>
        </p:nvSpPr>
        <p:spPr/>
        <p:txBody>
          <a:bodyPr/>
          <a:lstStyle/>
          <a:p>
            <a:pPr eaLnBrk="1" hangingPunct="1"/>
            <a:r>
              <a:rPr lang="ja-JP" altLang="en-US"/>
              <a:t>逐次探索</a:t>
            </a:r>
            <a:r>
              <a:rPr lang="en-US" altLang="ja-JP"/>
              <a:t>(</a:t>
            </a:r>
            <a:r>
              <a:rPr lang="ja-JP" altLang="en-US"/>
              <a:t>改良版</a:t>
            </a:r>
            <a:r>
              <a:rPr lang="en-US" altLang="ja-JP"/>
              <a:t>)</a:t>
            </a:r>
          </a:p>
        </p:txBody>
      </p:sp>
      <p:sp>
        <p:nvSpPr>
          <p:cNvPr id="37893" name="Rectangle 4"/>
          <p:cNvSpPr>
            <a:spLocks noGrp="1" noChangeArrowheads="1"/>
          </p:cNvSpPr>
          <p:nvPr>
            <p:ph type="body" idx="1"/>
          </p:nvPr>
        </p:nvSpPr>
        <p:spPr/>
        <p:txBody>
          <a:bodyPr/>
          <a:lstStyle/>
          <a:p>
            <a:pPr eaLnBrk="1" hangingPunct="1"/>
            <a:r>
              <a:rPr lang="ja-JP" altLang="en-US"/>
              <a:t>不成功探索の比較回数を小さくするには</a:t>
            </a:r>
          </a:p>
          <a:p>
            <a:pPr lvl="1" eaLnBrk="1" hangingPunct="1"/>
            <a:r>
              <a:rPr kumimoji="0" lang="ja-JP" altLang="en-US"/>
              <a:t>表を整列する</a:t>
            </a:r>
            <a:r>
              <a:rPr kumimoji="0" lang="en-US" altLang="ja-JP"/>
              <a:t>(</a:t>
            </a:r>
            <a:r>
              <a:rPr kumimoji="0" lang="ja-JP" altLang="en-US"/>
              <a:t>数が小さい順に表を整列</a:t>
            </a:r>
            <a:r>
              <a:rPr kumimoji="0" lang="en-US" altLang="ja-JP"/>
              <a:t>)</a:t>
            </a:r>
          </a:p>
          <a:p>
            <a:pPr lvl="1" eaLnBrk="1" hangingPunct="1"/>
            <a:r>
              <a:rPr kumimoji="0" lang="ja-JP" altLang="en-US"/>
              <a:t>表の中の数が，探索している数より大きくなったところで探索を中止すればよい</a:t>
            </a:r>
          </a:p>
          <a:p>
            <a:pPr lvl="1" eaLnBrk="1" hangingPunct="1"/>
            <a:endParaRPr kumimoji="0" lang="en-US" altLang="ja-JP"/>
          </a:p>
        </p:txBody>
      </p:sp>
      <p:sp>
        <p:nvSpPr>
          <p:cNvPr id="37894" name="Text Box 5"/>
          <p:cNvSpPr txBox="1">
            <a:spLocks noChangeArrowheads="1"/>
          </p:cNvSpPr>
          <p:nvPr/>
        </p:nvSpPr>
        <p:spPr bwMode="auto">
          <a:xfrm>
            <a:off x="682625" y="3846513"/>
            <a:ext cx="81422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endParaRPr lang="ja-JP" altLang="ja-JP"/>
          </a:p>
        </p:txBody>
      </p:sp>
      <p:sp>
        <p:nvSpPr>
          <p:cNvPr id="37895" name="Text Box 6"/>
          <p:cNvSpPr txBox="1">
            <a:spLocks noChangeArrowheads="1"/>
          </p:cNvSpPr>
          <p:nvPr/>
        </p:nvSpPr>
        <p:spPr bwMode="auto">
          <a:xfrm>
            <a:off x="742950" y="3992563"/>
            <a:ext cx="81137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b="1">
                <a:latin typeface="Courier New" pitchFamily="49" charset="0"/>
              </a:rPr>
              <a:t>1, 3, 5, 9, 10, 25, 28, 35, 40, 45, 55, 60, 74, 82, 95</a:t>
            </a:r>
          </a:p>
        </p:txBody>
      </p:sp>
      <p:sp>
        <p:nvSpPr>
          <p:cNvPr id="37896" name="Text Box 7"/>
          <p:cNvSpPr txBox="1">
            <a:spLocks noChangeArrowheads="1"/>
          </p:cNvSpPr>
          <p:nvPr/>
        </p:nvSpPr>
        <p:spPr bwMode="auto">
          <a:xfrm>
            <a:off x="361950" y="4673600"/>
            <a:ext cx="33385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lang="ja-JP" altLang="en-US"/>
              <a:t>「</a:t>
            </a:r>
            <a:r>
              <a:rPr lang="en-US" altLang="ja-JP"/>
              <a:t>38</a:t>
            </a:r>
            <a:r>
              <a:rPr lang="ja-JP" altLang="en-US"/>
              <a:t>」は，この中にあるか</a:t>
            </a:r>
            <a:r>
              <a:rPr lang="en-US" altLang="ja-JP"/>
              <a:t>?</a:t>
            </a:r>
          </a:p>
        </p:txBody>
      </p:sp>
      <p:sp>
        <p:nvSpPr>
          <p:cNvPr id="37897" name="Text Box 8"/>
          <p:cNvSpPr txBox="1">
            <a:spLocks noChangeArrowheads="1"/>
          </p:cNvSpPr>
          <p:nvPr/>
        </p:nvSpPr>
        <p:spPr bwMode="auto">
          <a:xfrm>
            <a:off x="742950" y="5319713"/>
            <a:ext cx="81137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b="1">
                <a:latin typeface="Courier New" pitchFamily="49" charset="0"/>
              </a:rPr>
              <a:t>1, 3, 5, 9, 10, 25, 28, 35, 40, 45, 55, 60, 74, 82, 95</a:t>
            </a:r>
          </a:p>
        </p:txBody>
      </p:sp>
      <p:sp>
        <p:nvSpPr>
          <p:cNvPr id="134153" name="Line 9"/>
          <p:cNvSpPr>
            <a:spLocks noChangeShapeType="1"/>
          </p:cNvSpPr>
          <p:nvPr/>
        </p:nvSpPr>
        <p:spPr bwMode="auto">
          <a:xfrm flipV="1">
            <a:off x="1168400" y="5667375"/>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4154" name="Line 10"/>
          <p:cNvSpPr>
            <a:spLocks noChangeShapeType="1"/>
          </p:cNvSpPr>
          <p:nvPr/>
        </p:nvSpPr>
        <p:spPr bwMode="auto">
          <a:xfrm flipV="1">
            <a:off x="1603375" y="5667375"/>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4155" name="Line 11"/>
          <p:cNvSpPr>
            <a:spLocks noChangeShapeType="1"/>
          </p:cNvSpPr>
          <p:nvPr/>
        </p:nvSpPr>
        <p:spPr bwMode="auto">
          <a:xfrm flipV="1">
            <a:off x="1989138" y="5668963"/>
            <a:ext cx="0" cy="392112"/>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4156" name="Line 12"/>
          <p:cNvSpPr>
            <a:spLocks noChangeShapeType="1"/>
          </p:cNvSpPr>
          <p:nvPr/>
        </p:nvSpPr>
        <p:spPr bwMode="auto">
          <a:xfrm flipV="1">
            <a:off x="2413000" y="5667375"/>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4157" name="Line 13"/>
          <p:cNvSpPr>
            <a:spLocks noChangeShapeType="1"/>
          </p:cNvSpPr>
          <p:nvPr/>
        </p:nvSpPr>
        <p:spPr bwMode="auto">
          <a:xfrm flipV="1">
            <a:off x="4587875" y="5668963"/>
            <a:ext cx="0" cy="392112"/>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134158" name="Line 14"/>
          <p:cNvSpPr>
            <a:spLocks noChangeShapeType="1"/>
          </p:cNvSpPr>
          <p:nvPr/>
        </p:nvSpPr>
        <p:spPr bwMode="auto">
          <a:xfrm flipV="1">
            <a:off x="5089525" y="5667375"/>
            <a:ext cx="0" cy="392113"/>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dissolve">
                                      <p:cBhvr>
                                        <p:cTn id="7" dur="500"/>
                                        <p:tgtEl>
                                          <p:spTgt spid="134153"/>
                                        </p:tgtEl>
                                      </p:cBhvr>
                                    </p:animEffect>
                                  </p:childTnLst>
                                  <p:subTnLst>
                                    <p:set>
                                      <p:cBhvr override="childStyle">
                                        <p:cTn dur="1" fill="hold" display="0" masterRel="nextClick" afterEffect="1"/>
                                        <p:tgtEl>
                                          <p:spTgt spid="1341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4154"/>
                                        </p:tgtEl>
                                        <p:attrNameLst>
                                          <p:attrName>style.visibility</p:attrName>
                                        </p:attrNameLst>
                                      </p:cBhvr>
                                      <p:to>
                                        <p:strVal val="visible"/>
                                      </p:to>
                                    </p:set>
                                    <p:animEffect transition="in" filter="dissolve">
                                      <p:cBhvr>
                                        <p:cTn id="12" dur="500"/>
                                        <p:tgtEl>
                                          <p:spTgt spid="134154"/>
                                        </p:tgtEl>
                                      </p:cBhvr>
                                    </p:animEffect>
                                  </p:childTnLst>
                                  <p:subTnLst>
                                    <p:set>
                                      <p:cBhvr override="childStyle">
                                        <p:cTn dur="1" fill="hold" display="0" masterRel="nextClick" afterEffect="1"/>
                                        <p:tgtEl>
                                          <p:spTgt spid="13415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4155"/>
                                        </p:tgtEl>
                                        <p:attrNameLst>
                                          <p:attrName>style.visibility</p:attrName>
                                        </p:attrNameLst>
                                      </p:cBhvr>
                                      <p:to>
                                        <p:strVal val="visible"/>
                                      </p:to>
                                    </p:set>
                                    <p:animEffect transition="in" filter="dissolve">
                                      <p:cBhvr>
                                        <p:cTn id="17" dur="500"/>
                                        <p:tgtEl>
                                          <p:spTgt spid="134155"/>
                                        </p:tgtEl>
                                      </p:cBhvr>
                                    </p:animEffect>
                                  </p:childTnLst>
                                  <p:subTnLst>
                                    <p:set>
                                      <p:cBhvr override="childStyle">
                                        <p:cTn dur="1" fill="hold" display="0" masterRel="nextClick" afterEffect="1"/>
                                        <p:tgtEl>
                                          <p:spTgt spid="13415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4156"/>
                                        </p:tgtEl>
                                        <p:attrNameLst>
                                          <p:attrName>style.visibility</p:attrName>
                                        </p:attrNameLst>
                                      </p:cBhvr>
                                      <p:to>
                                        <p:strVal val="visible"/>
                                      </p:to>
                                    </p:set>
                                    <p:animEffect transition="in" filter="dissolve">
                                      <p:cBhvr>
                                        <p:cTn id="22" dur="500"/>
                                        <p:tgtEl>
                                          <p:spTgt spid="134156"/>
                                        </p:tgtEl>
                                      </p:cBhvr>
                                    </p:animEffect>
                                  </p:childTnLst>
                                  <p:subTnLst>
                                    <p:set>
                                      <p:cBhvr override="childStyle">
                                        <p:cTn dur="1" fill="hold" display="0" masterRel="nextClick" afterEffect="1"/>
                                        <p:tgtEl>
                                          <p:spTgt spid="13415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4157"/>
                                        </p:tgtEl>
                                        <p:attrNameLst>
                                          <p:attrName>style.visibility</p:attrName>
                                        </p:attrNameLst>
                                      </p:cBhvr>
                                      <p:to>
                                        <p:strVal val="visible"/>
                                      </p:to>
                                    </p:set>
                                    <p:animEffect transition="in" filter="dissolve">
                                      <p:cBhvr>
                                        <p:cTn id="27" dur="500"/>
                                        <p:tgtEl>
                                          <p:spTgt spid="134157"/>
                                        </p:tgtEl>
                                      </p:cBhvr>
                                    </p:animEffect>
                                  </p:childTnLst>
                                  <p:subTnLst>
                                    <p:set>
                                      <p:cBhvr override="childStyle">
                                        <p:cTn dur="1" fill="hold" display="0" masterRel="nextClick" afterEffect="1"/>
                                        <p:tgtEl>
                                          <p:spTgt spid="13415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4158"/>
                                        </p:tgtEl>
                                        <p:attrNameLst>
                                          <p:attrName>style.visibility</p:attrName>
                                        </p:attrNameLst>
                                      </p:cBhvr>
                                      <p:to>
                                        <p:strVal val="visible"/>
                                      </p:to>
                                    </p:set>
                                    <p:animEffect transition="in" filter="dissolve">
                                      <p:cBhvr>
                                        <p:cTn id="32" dur="500"/>
                                        <p:tgtEl>
                                          <p:spTgt spid="1341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4146"/>
                                        </p:tgtEl>
                                        <p:attrNameLst>
                                          <p:attrName>style.visibility</p:attrName>
                                        </p:attrNameLst>
                                      </p:cBhvr>
                                      <p:to>
                                        <p:strVal val="visible"/>
                                      </p:to>
                                    </p:set>
                                    <p:animEffect transition="in" filter="dissolve">
                                      <p:cBhvr>
                                        <p:cTn id="37"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53" grpId="0" animBg="1"/>
      <p:bldP spid="134154" grpId="0" animBg="1"/>
      <p:bldP spid="134155" grpId="0" animBg="1"/>
      <p:bldP spid="134156" grpId="0" animBg="1"/>
      <p:bldP spid="134157" grpId="0" animBg="1"/>
      <p:bldP spid="1341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45408165-423F-4250-8767-54A6EC408B63}" type="slidenum">
              <a:rPr kumimoji="0" lang="en-US" altLang="ja-JP" smtClean="0"/>
              <a:pPr eaLnBrk="1" hangingPunct="1"/>
              <a:t>34</a:t>
            </a:fld>
            <a:endParaRPr kumimoji="0" lang="en-US" altLang="ja-JP"/>
          </a:p>
        </p:txBody>
      </p:sp>
      <p:sp>
        <p:nvSpPr>
          <p:cNvPr id="38915" name="Rectangle 2"/>
          <p:cNvSpPr>
            <a:spLocks noGrp="1" noChangeArrowheads="1"/>
          </p:cNvSpPr>
          <p:nvPr>
            <p:ph type="title"/>
          </p:nvPr>
        </p:nvSpPr>
        <p:spPr/>
        <p:txBody>
          <a:bodyPr/>
          <a:lstStyle/>
          <a:p>
            <a:pPr eaLnBrk="1" hangingPunct="1"/>
            <a:r>
              <a:rPr lang="ja-JP" altLang="en-US"/>
              <a:t>逐次探索</a:t>
            </a:r>
            <a:r>
              <a:rPr lang="en-US" altLang="ja-JP"/>
              <a:t>(</a:t>
            </a:r>
            <a:r>
              <a:rPr lang="ja-JP" altLang="en-US"/>
              <a:t>改良版</a:t>
            </a:r>
            <a:r>
              <a:rPr lang="en-US" altLang="ja-JP"/>
              <a:t>)</a:t>
            </a:r>
          </a:p>
        </p:txBody>
      </p:sp>
      <p:sp>
        <p:nvSpPr>
          <p:cNvPr id="38916" name="Rectangle 3"/>
          <p:cNvSpPr>
            <a:spLocks noChangeArrowheads="1"/>
          </p:cNvSpPr>
          <p:nvPr/>
        </p:nvSpPr>
        <p:spPr bwMode="auto">
          <a:xfrm>
            <a:off x="332799" y="1477307"/>
            <a:ext cx="8605837" cy="5047536"/>
          </a:xfrm>
          <a:prstGeom prst="rect">
            <a:avLst/>
          </a:prstGeom>
          <a:solidFill>
            <a:schemeClr val="accent2"/>
          </a:solidFill>
          <a:ln w="76200">
            <a:solidFill>
              <a:schemeClr val="hlink"/>
            </a:solidFill>
            <a:miter lim="800000"/>
            <a:headEnd/>
            <a:tailEnd/>
          </a:ln>
        </p:spPr>
        <p:txBody>
          <a:bodyPr>
            <a:spAutoFit/>
          </a:bodyPr>
          <a:lstStyle/>
          <a:p>
            <a:pPr algn="l"/>
            <a:r>
              <a:rPr kumimoji="0" lang="en-US" altLang="ja-JP" sz="1400" b="1" dirty="0">
                <a:latin typeface="Courier New" pitchFamily="49" charset="0"/>
              </a:rPr>
              <a:t>#include &lt;</a:t>
            </a:r>
            <a:r>
              <a:rPr kumimoji="0" lang="en-US" altLang="ja-JP" sz="1400" b="1" dirty="0" err="1">
                <a:latin typeface="Courier New" pitchFamily="49" charset="0"/>
              </a:rPr>
              <a:t>stdio.h</a:t>
            </a:r>
            <a:r>
              <a:rPr kumimoji="0" lang="en-US" altLang="ja-JP" sz="1400" b="1" dirty="0">
                <a:latin typeface="Courier New" pitchFamily="49" charset="0"/>
              </a:rPr>
              <a:t>&gt;</a:t>
            </a:r>
          </a:p>
          <a:p>
            <a:pPr algn="l"/>
            <a:r>
              <a:rPr kumimoji="0" lang="en-US" altLang="ja-JP" sz="1400" b="1" dirty="0">
                <a:latin typeface="Courier New" pitchFamily="49" charset="0"/>
              </a:rPr>
              <a:t>#</a:t>
            </a:r>
            <a:r>
              <a:rPr lang="en-US" altLang="ja-JP" sz="1400" b="1" dirty="0">
                <a:latin typeface="Courier New" pitchFamily="49" charset="0"/>
              </a:rPr>
              <a:t>define N 15</a:t>
            </a:r>
          </a:p>
          <a:p>
            <a:pPr algn="l"/>
            <a:r>
              <a:rPr lang="en-US" altLang="ja-JP" sz="1400" b="1" dirty="0" err="1">
                <a:latin typeface="Courier New" pitchFamily="49" charset="0"/>
              </a:rPr>
              <a:t>int</a:t>
            </a:r>
            <a:r>
              <a:rPr lang="en-US" altLang="ja-JP" sz="1400" b="1" dirty="0">
                <a:latin typeface="Courier New" pitchFamily="49" charset="0"/>
              </a:rPr>
              <a:t> a[N] = {1, 3, 5, 9, 10, 25, 28, 35, 40, 45, 55, 60, 74, 82, 95};</a:t>
            </a:r>
            <a:br>
              <a:rPr lang="en-US" altLang="ja-JP" sz="1400" b="1" dirty="0">
                <a:latin typeface="Courier New" pitchFamily="49" charset="0"/>
              </a:rPr>
            </a:br>
            <a:endParaRPr lang="en-US" altLang="ja-JP" sz="1400" b="1" dirty="0">
              <a:latin typeface="Courier New" pitchFamily="49" charset="0"/>
            </a:endParaRPr>
          </a:p>
          <a:p>
            <a:pPr algn="l"/>
            <a:r>
              <a:rPr lang="en-US" altLang="ja-JP" sz="1400" b="1" dirty="0" err="1">
                <a:latin typeface="Courier New" pitchFamily="49" charset="0"/>
              </a:rPr>
              <a:t>int</a:t>
            </a:r>
            <a:r>
              <a:rPr lang="en-US" altLang="ja-JP" sz="1400" b="1" dirty="0">
                <a:latin typeface="Courier New" pitchFamily="49" charset="0"/>
              </a:rPr>
              <a:t> main(void)</a:t>
            </a:r>
          </a:p>
          <a:p>
            <a:pPr algn="l"/>
            <a:r>
              <a:rPr lang="en-US" altLang="ja-JP" sz="1400" b="1" dirty="0">
                <a:latin typeface="Courier New" pitchFamily="49" charset="0"/>
              </a:rPr>
              <a:t>{</a:t>
            </a:r>
          </a:p>
          <a:p>
            <a:pPr algn="l"/>
            <a:r>
              <a:rPr lang="en-US" altLang="ja-JP" sz="1400" b="1" dirty="0">
                <a:latin typeface="Courier New" pitchFamily="49" charset="0"/>
              </a:rPr>
              <a:t>  </a:t>
            </a:r>
            <a:r>
              <a:rPr lang="en-US" altLang="ja-JP" sz="1400" b="1" dirty="0" err="1">
                <a:latin typeface="Courier New" pitchFamily="49" charset="0"/>
              </a:rPr>
              <a:t>int</a:t>
            </a:r>
            <a:r>
              <a:rPr lang="en-US" altLang="ja-JP" sz="1400" b="1" dirty="0">
                <a:latin typeface="Courier New" pitchFamily="49" charset="0"/>
              </a:rPr>
              <a:t> v, i, k;</a:t>
            </a:r>
          </a:p>
          <a:p>
            <a:pPr algn="l"/>
            <a:r>
              <a:rPr lang="en-US" altLang="ja-JP" sz="1400" b="1" dirty="0">
                <a:latin typeface="Courier New" pitchFamily="49" charset="0"/>
              </a:rPr>
              <a:t>  </a:t>
            </a:r>
            <a:r>
              <a:rPr lang="en-US" altLang="ja-JP" sz="1400" b="1" dirty="0" err="1">
                <a:latin typeface="Courier New" pitchFamily="49" charset="0"/>
              </a:rPr>
              <a:t>printf</a:t>
            </a:r>
            <a:r>
              <a:rPr lang="en-US" altLang="ja-JP" sz="1400" b="1" dirty="0">
                <a:latin typeface="Courier New" pitchFamily="49" charset="0"/>
              </a:rPr>
              <a:t>("</a:t>
            </a:r>
            <a:r>
              <a:rPr lang="ja-JP" altLang="en-US" sz="1400" b="1" dirty="0">
                <a:latin typeface="Courier New" pitchFamily="49" charset="0"/>
              </a:rPr>
              <a:t>どの数を探索しますか</a:t>
            </a:r>
            <a:r>
              <a:rPr lang="en-US" altLang="ja-JP" sz="1400" b="1" dirty="0">
                <a:latin typeface="Courier New" pitchFamily="49" charset="0"/>
              </a:rPr>
              <a:t>: ");</a:t>
            </a:r>
          </a:p>
          <a:p>
            <a:pPr algn="l"/>
            <a:r>
              <a:rPr lang="en-US" altLang="ja-JP" sz="1400" b="1" dirty="0">
                <a:latin typeface="Courier New" pitchFamily="49" charset="0"/>
              </a:rPr>
              <a:t>  </a:t>
            </a:r>
            <a:r>
              <a:rPr lang="en-US" altLang="ja-JP" sz="1400" b="1" dirty="0" err="1">
                <a:latin typeface="Courier New" pitchFamily="49" charset="0"/>
              </a:rPr>
              <a:t>scanf</a:t>
            </a:r>
            <a:r>
              <a:rPr lang="en-US" altLang="ja-JP" sz="1400" b="1" dirty="0">
                <a:latin typeface="Courier New" pitchFamily="49" charset="0"/>
              </a:rPr>
              <a:t>("%d", &amp;v);</a:t>
            </a:r>
          </a:p>
          <a:p>
            <a:pPr algn="l"/>
            <a:endParaRPr lang="en-US" altLang="ja-JP" sz="1400" b="1" dirty="0">
              <a:latin typeface="Courier New" pitchFamily="49" charset="0"/>
            </a:endParaRPr>
          </a:p>
          <a:p>
            <a:pPr algn="l"/>
            <a:r>
              <a:rPr lang="en-US" altLang="ja-JP" sz="1400" b="1" dirty="0">
                <a:latin typeface="Courier New" pitchFamily="49" charset="0"/>
              </a:rPr>
              <a:t>  k = -1;</a:t>
            </a:r>
          </a:p>
          <a:p>
            <a:pPr algn="l"/>
            <a:r>
              <a:rPr lang="en-US" altLang="ja-JP" sz="1400" b="1" dirty="0">
                <a:latin typeface="Courier New" pitchFamily="49" charset="0"/>
              </a:rPr>
              <a:t>  for (i = 0; i &lt; N; i++) {</a:t>
            </a:r>
          </a:p>
          <a:p>
            <a:pPr algn="l"/>
            <a:r>
              <a:rPr lang="en-US" altLang="ja-JP" sz="1400" b="1" dirty="0">
                <a:latin typeface="Courier New" pitchFamily="49" charset="0"/>
              </a:rPr>
              <a:t>    </a:t>
            </a:r>
            <a:r>
              <a:rPr lang="en-US" altLang="ja-JP" sz="1400" b="1" dirty="0" err="1">
                <a:latin typeface="Courier New" pitchFamily="49" charset="0"/>
              </a:rPr>
              <a:t>printf</a:t>
            </a:r>
            <a:r>
              <a:rPr lang="en-US" altLang="ja-JP" sz="1400" b="1" dirty="0">
                <a:latin typeface="Courier New" pitchFamily="49" charset="0"/>
              </a:rPr>
              <a:t>("%d ",i); </a:t>
            </a:r>
            <a:endParaRPr lang="en-US" altLang="ja-JP" sz="1400" b="1" dirty="0">
              <a:solidFill>
                <a:srgbClr val="FF0000"/>
              </a:solidFill>
              <a:latin typeface="Courier New" pitchFamily="49" charset="0"/>
            </a:endParaRPr>
          </a:p>
          <a:p>
            <a:pPr algn="l"/>
            <a:r>
              <a:rPr lang="en-US" altLang="ja-JP" sz="1400" b="1" dirty="0">
                <a:latin typeface="Courier New" pitchFamily="49" charset="0"/>
              </a:rPr>
              <a:t>    </a:t>
            </a:r>
            <a:r>
              <a:rPr lang="en-US" altLang="ja-JP" sz="1400" b="1" u="sng" dirty="0">
                <a:solidFill>
                  <a:srgbClr val="FF0000"/>
                </a:solidFill>
                <a:latin typeface="Courier New" pitchFamily="49" charset="0"/>
              </a:rPr>
              <a:t>if (a[i] == v) {</a:t>
            </a:r>
          </a:p>
          <a:p>
            <a:pPr algn="l"/>
            <a:r>
              <a:rPr lang="en-US" altLang="ja-JP" sz="1400" b="1" dirty="0">
                <a:latin typeface="Courier New" pitchFamily="49" charset="0"/>
              </a:rPr>
              <a:t>      k = i; break;</a:t>
            </a:r>
          </a:p>
          <a:p>
            <a:pPr algn="l"/>
            <a:r>
              <a:rPr lang="en-US" altLang="ja-JP" sz="1400" b="1" dirty="0">
                <a:latin typeface="Courier New" pitchFamily="49" charset="0"/>
              </a:rPr>
              <a:t>    </a:t>
            </a:r>
            <a:r>
              <a:rPr lang="en-US" altLang="ja-JP" sz="1400" b="1" u="sng" dirty="0">
                <a:solidFill>
                  <a:srgbClr val="FF0000"/>
                </a:solidFill>
                <a:latin typeface="Courier New" pitchFamily="49" charset="0"/>
              </a:rPr>
              <a:t>} else if (a[i] &gt; v)</a:t>
            </a:r>
          </a:p>
          <a:p>
            <a:pPr algn="l"/>
            <a:r>
              <a:rPr lang="en-US" altLang="ja-JP" sz="1400" b="1" dirty="0">
                <a:latin typeface="Courier New" pitchFamily="49" charset="0"/>
              </a:rPr>
              <a:t>      break;</a:t>
            </a:r>
          </a:p>
          <a:p>
            <a:pPr algn="l"/>
            <a:r>
              <a:rPr lang="en-US" altLang="ja-JP" sz="1400" b="1" dirty="0">
                <a:latin typeface="Courier New" pitchFamily="49" charset="0"/>
              </a:rPr>
              <a:t>  }</a:t>
            </a:r>
          </a:p>
          <a:p>
            <a:pPr algn="l"/>
            <a:endParaRPr lang="en-US" altLang="ja-JP" sz="1400" b="1" dirty="0">
              <a:latin typeface="Courier New" pitchFamily="49" charset="0"/>
            </a:endParaRPr>
          </a:p>
          <a:p>
            <a:pPr algn="l"/>
            <a:r>
              <a:rPr lang="en-US" altLang="ja-JP" sz="1400" b="1" dirty="0">
                <a:latin typeface="Courier New" pitchFamily="49" charset="0"/>
              </a:rPr>
              <a:t>  </a:t>
            </a:r>
            <a:r>
              <a:rPr lang="en-US" altLang="ja-JP" sz="1400" b="1" dirty="0" err="1">
                <a:latin typeface="Courier New" pitchFamily="49" charset="0"/>
              </a:rPr>
              <a:t>printf</a:t>
            </a:r>
            <a:r>
              <a:rPr lang="en-US" altLang="ja-JP" sz="1400" b="1" dirty="0">
                <a:latin typeface="Courier New" pitchFamily="49" charset="0"/>
              </a:rPr>
              <a:t>("\</a:t>
            </a:r>
            <a:r>
              <a:rPr lang="en-US" altLang="ja-JP" sz="1400" b="1" dirty="0" err="1">
                <a:latin typeface="Courier New" pitchFamily="49" charset="0"/>
              </a:rPr>
              <a:t>n%d</a:t>
            </a:r>
            <a:r>
              <a:rPr lang="ja-JP" altLang="en-US" sz="1400" b="1" dirty="0">
                <a:latin typeface="Courier New" pitchFamily="49" charset="0"/>
              </a:rPr>
              <a:t>は</a:t>
            </a:r>
            <a:r>
              <a:rPr lang="en-US" altLang="ja-JP" sz="1400" b="1" dirty="0">
                <a:latin typeface="Courier New" pitchFamily="49" charset="0"/>
              </a:rPr>
              <a:t>%d</a:t>
            </a:r>
            <a:r>
              <a:rPr lang="ja-JP" altLang="en-US" sz="1400" b="1" dirty="0">
                <a:latin typeface="Courier New" pitchFamily="49" charset="0"/>
              </a:rPr>
              <a:t>番目にありました</a:t>
            </a:r>
            <a:r>
              <a:rPr lang="en-US" altLang="ja-JP" sz="1400" b="1" dirty="0">
                <a:latin typeface="Courier New" pitchFamily="49" charset="0"/>
              </a:rPr>
              <a:t>.\n", v, k);</a:t>
            </a:r>
          </a:p>
          <a:p>
            <a:pPr algn="l"/>
            <a:endParaRPr lang="en-US" altLang="ja-JP" sz="1400" b="1" dirty="0">
              <a:latin typeface="Courier New" pitchFamily="49" charset="0"/>
            </a:endParaRPr>
          </a:p>
          <a:p>
            <a:pPr algn="l"/>
            <a:r>
              <a:rPr lang="en-US" altLang="ja-JP" sz="1400" b="1" dirty="0">
                <a:latin typeface="Courier New" pitchFamily="49" charset="0"/>
              </a:rPr>
              <a:t>  return 0;</a:t>
            </a:r>
          </a:p>
          <a:p>
            <a:pPr algn="l"/>
            <a:r>
              <a:rPr lang="en-US" altLang="ja-JP" sz="1400" b="1" dirty="0">
                <a:latin typeface="Courier New" pitchFamily="49" charset="0"/>
              </a:rPr>
              <a:t>}</a:t>
            </a:r>
          </a:p>
        </p:txBody>
      </p:sp>
      <p:sp>
        <p:nvSpPr>
          <p:cNvPr id="38917" name="Rectangle 4"/>
          <p:cNvSpPr>
            <a:spLocks noChangeArrowheads="1"/>
          </p:cNvSpPr>
          <p:nvPr/>
        </p:nvSpPr>
        <p:spPr bwMode="auto">
          <a:xfrm>
            <a:off x="581025" y="3640137"/>
            <a:ext cx="3021013" cy="1723599"/>
          </a:xfrm>
          <a:prstGeom prst="rect">
            <a:avLst/>
          </a:prstGeom>
          <a:noFill/>
          <a:ln w="3810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38918" name="AutoShape 5"/>
          <p:cNvSpPr>
            <a:spLocks/>
          </p:cNvSpPr>
          <p:nvPr/>
        </p:nvSpPr>
        <p:spPr bwMode="auto">
          <a:xfrm>
            <a:off x="3747274" y="3777283"/>
            <a:ext cx="2755900" cy="609600"/>
          </a:xfrm>
          <a:prstGeom prst="borderCallout1">
            <a:avLst>
              <a:gd name="adj1" fmla="val 18750"/>
              <a:gd name="adj2" fmla="val -2764"/>
              <a:gd name="adj3" fmla="val 94532"/>
              <a:gd name="adj4" fmla="val -49884"/>
            </a:avLst>
          </a:prstGeom>
          <a:solidFill>
            <a:schemeClr val="accent1"/>
          </a:solidFill>
          <a:ln w="9525">
            <a:solidFill>
              <a:schemeClr val="tx1"/>
            </a:solidFill>
            <a:miter lim="800000"/>
            <a:headEnd/>
            <a:tailEnd/>
          </a:ln>
        </p:spPr>
        <p:txBody>
          <a:bodyPr/>
          <a:lstStyle/>
          <a:p>
            <a:r>
              <a:rPr lang="ja-JP" altLang="en-US"/>
              <a:t>この</a:t>
            </a:r>
            <a:r>
              <a:rPr lang="en-US" altLang="ja-JP"/>
              <a:t>if-else-if</a:t>
            </a:r>
            <a:r>
              <a:rPr lang="ja-JP" altLang="en-US"/>
              <a:t>文が何回実行されるか？</a:t>
            </a:r>
          </a:p>
        </p:txBody>
      </p:sp>
      <p:sp>
        <p:nvSpPr>
          <p:cNvPr id="7" name="正方形/長方形 6"/>
          <p:cNvSpPr/>
          <p:nvPr/>
        </p:nvSpPr>
        <p:spPr>
          <a:xfrm>
            <a:off x="7317723" y="1136759"/>
            <a:ext cx="1701107" cy="369332"/>
          </a:xfrm>
          <a:prstGeom prst="rect">
            <a:avLst/>
          </a:prstGeom>
        </p:spPr>
        <p:txBody>
          <a:bodyPr wrap="none">
            <a:spAutoFit/>
          </a:bodyPr>
          <a:lstStyle/>
          <a:p>
            <a:r>
              <a:rPr lang="en-US" altLang="ja-JP" b="1" dirty="0">
                <a:latin typeface="Courier New" pitchFamily="49" charset="0"/>
              </a:rPr>
              <a:t>Sample7-3.c</a:t>
            </a:r>
            <a:endParaRPr lang="ja-JP"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B5FB69A-9B67-46D2-83C3-453993A63907}" type="slidenum">
              <a:rPr kumimoji="0" lang="en-US" altLang="ja-JP" smtClean="0"/>
              <a:pPr eaLnBrk="1" hangingPunct="1"/>
              <a:t>35</a:t>
            </a:fld>
            <a:endParaRPr kumimoji="0" lang="en-US" altLang="ja-JP"/>
          </a:p>
        </p:txBody>
      </p:sp>
      <p:sp>
        <p:nvSpPr>
          <p:cNvPr id="5124" name="Rectangle 2"/>
          <p:cNvSpPr>
            <a:spLocks noGrp="1" noChangeArrowheads="1"/>
          </p:cNvSpPr>
          <p:nvPr>
            <p:ph type="title"/>
          </p:nvPr>
        </p:nvSpPr>
        <p:spPr/>
        <p:txBody>
          <a:bodyPr/>
          <a:lstStyle/>
          <a:p>
            <a:pPr eaLnBrk="1" hangingPunct="1"/>
            <a:r>
              <a:rPr lang="ja-JP" altLang="en-US"/>
              <a:t>逐次探索</a:t>
            </a:r>
            <a:r>
              <a:rPr lang="en-US" altLang="ja-JP"/>
              <a:t>(</a:t>
            </a:r>
            <a:r>
              <a:rPr lang="ja-JP" altLang="en-US"/>
              <a:t>改良版</a:t>
            </a:r>
            <a:r>
              <a:rPr lang="en-US" altLang="ja-JP"/>
              <a:t>)</a:t>
            </a:r>
          </a:p>
        </p:txBody>
      </p:sp>
      <p:sp>
        <p:nvSpPr>
          <p:cNvPr id="5125" name="Rectangle 3"/>
          <p:cNvSpPr>
            <a:spLocks noGrp="1" noChangeArrowheads="1"/>
          </p:cNvSpPr>
          <p:nvPr>
            <p:ph type="body" idx="1"/>
          </p:nvPr>
        </p:nvSpPr>
        <p:spPr>
          <a:xfrm>
            <a:off x="457200" y="1600200"/>
            <a:ext cx="8229600" cy="2833688"/>
          </a:xfrm>
        </p:spPr>
        <p:txBody>
          <a:bodyPr/>
          <a:lstStyle/>
          <a:p>
            <a:pPr eaLnBrk="1" hangingPunct="1">
              <a:lnSpc>
                <a:spcPct val="90000"/>
              </a:lnSpc>
            </a:pPr>
            <a:r>
              <a:rPr lang="ja-JP" altLang="en-US"/>
              <a:t>不成功探索の比較回数を小さくするには</a:t>
            </a:r>
          </a:p>
          <a:p>
            <a:pPr lvl="1" eaLnBrk="1" hangingPunct="1">
              <a:lnSpc>
                <a:spcPct val="90000"/>
              </a:lnSpc>
            </a:pPr>
            <a:r>
              <a:rPr kumimoji="0" lang="ja-JP" altLang="en-US"/>
              <a:t>性質</a:t>
            </a:r>
            <a:r>
              <a:rPr kumimoji="0" lang="en-US" altLang="ja-JP"/>
              <a:t>2.2</a:t>
            </a:r>
          </a:p>
          <a:p>
            <a:pPr lvl="2" eaLnBrk="1" hangingPunct="1">
              <a:lnSpc>
                <a:spcPct val="90000"/>
              </a:lnSpc>
            </a:pPr>
            <a:r>
              <a:rPr kumimoji="0" lang="ja-JP" altLang="en-US"/>
              <a:t>この場合，最悪では</a:t>
            </a:r>
            <a:r>
              <a:rPr kumimoji="0" lang="en-US" altLang="ja-JP"/>
              <a:t>N</a:t>
            </a:r>
            <a:r>
              <a:rPr kumimoji="0" lang="ja-JP" altLang="en-US"/>
              <a:t>個の数を調べるが，</a:t>
            </a:r>
            <a:r>
              <a:rPr kumimoji="0" lang="ja-JP" altLang="en-US" b="1">
                <a:solidFill>
                  <a:srgbClr val="FF0000"/>
                </a:solidFill>
              </a:rPr>
              <a:t>平均では約</a:t>
            </a:r>
            <a:r>
              <a:rPr kumimoji="0" lang="en-US" altLang="ja-JP" b="1">
                <a:solidFill>
                  <a:srgbClr val="FF0000"/>
                </a:solidFill>
              </a:rPr>
              <a:t>N/2</a:t>
            </a:r>
            <a:r>
              <a:rPr kumimoji="0" lang="ja-JP" altLang="en-US" b="1">
                <a:solidFill>
                  <a:srgbClr val="FF0000"/>
                </a:solidFill>
              </a:rPr>
              <a:t>個</a:t>
            </a:r>
            <a:r>
              <a:rPr kumimoji="0" lang="ja-JP" altLang="en-US"/>
              <a:t>の数を調べれば，不成功探索と分かる</a:t>
            </a:r>
          </a:p>
          <a:p>
            <a:pPr lvl="3" eaLnBrk="1" hangingPunct="1">
              <a:lnSpc>
                <a:spcPct val="90000"/>
              </a:lnSpc>
            </a:pPr>
            <a:r>
              <a:rPr kumimoji="0" lang="en-US" altLang="ja-JP" b="1">
                <a:solidFill>
                  <a:srgbClr val="FF0000"/>
                </a:solidFill>
              </a:rPr>
              <a:t>N/2 = O(N)</a:t>
            </a:r>
            <a:r>
              <a:rPr kumimoji="0" lang="ja-JP" altLang="en-US"/>
              <a:t>個</a:t>
            </a:r>
          </a:p>
          <a:p>
            <a:pPr lvl="2" eaLnBrk="1" hangingPunct="1">
              <a:lnSpc>
                <a:spcPct val="90000"/>
              </a:lnSpc>
            </a:pPr>
            <a:r>
              <a:rPr kumimoji="0" lang="en-US" altLang="ja-JP"/>
              <a:t>N</a:t>
            </a:r>
            <a:r>
              <a:rPr kumimoji="0" lang="ja-JP" altLang="en-US"/>
              <a:t>個の数で定まる</a:t>
            </a:r>
            <a:r>
              <a:rPr kumimoji="0" lang="en-US" altLang="ja-JP"/>
              <a:t>N+1</a:t>
            </a:r>
            <a:r>
              <a:rPr kumimoji="0" lang="ja-JP" altLang="en-US"/>
              <a:t>個の区間が等しい確率で探索されるという仮定をおく</a:t>
            </a:r>
          </a:p>
          <a:p>
            <a:pPr lvl="1" eaLnBrk="1" hangingPunct="1">
              <a:lnSpc>
                <a:spcPct val="90000"/>
              </a:lnSpc>
            </a:pPr>
            <a:endParaRPr kumimoji="0" lang="en-US" altLang="ja-JP"/>
          </a:p>
        </p:txBody>
      </p:sp>
      <p:sp>
        <p:nvSpPr>
          <p:cNvPr id="5126" name="Text Box 4"/>
          <p:cNvSpPr txBox="1">
            <a:spLocks noChangeArrowheads="1"/>
          </p:cNvSpPr>
          <p:nvPr/>
        </p:nvSpPr>
        <p:spPr bwMode="auto">
          <a:xfrm>
            <a:off x="411163" y="5099050"/>
            <a:ext cx="22526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kumimoji="0" lang="ja-JP" altLang="en-US">
                <a:latin typeface="Courier New" pitchFamily="49" charset="0"/>
              </a:rPr>
              <a:t>例えば，</a:t>
            </a:r>
            <a:r>
              <a:rPr kumimoji="0" lang="en-US" altLang="ja-JP" b="1">
                <a:latin typeface="Courier New" pitchFamily="49" charset="0"/>
              </a:rPr>
              <a:t>N=8</a:t>
            </a:r>
            <a:r>
              <a:rPr kumimoji="0" lang="ja-JP" altLang="en-US">
                <a:latin typeface="Courier New" pitchFamily="49" charset="0"/>
              </a:rPr>
              <a:t>のとき，</a:t>
            </a:r>
          </a:p>
        </p:txBody>
      </p:sp>
      <p:sp>
        <p:nvSpPr>
          <p:cNvPr id="5127" name="Text Box 5"/>
          <p:cNvSpPr txBox="1">
            <a:spLocks noChangeArrowheads="1"/>
          </p:cNvSpPr>
          <p:nvPr/>
        </p:nvSpPr>
        <p:spPr bwMode="auto">
          <a:xfrm>
            <a:off x="4933950" y="5314950"/>
            <a:ext cx="3959225" cy="1300163"/>
          </a:xfrm>
          <a:prstGeom prst="rect">
            <a:avLst/>
          </a:prstGeom>
          <a:solidFill>
            <a:schemeClr val="accent2"/>
          </a:solidFill>
          <a:ln w="38100">
            <a:solidFill>
              <a:schemeClr val="hlink"/>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algn="l" eaLnBrk="1" hangingPunct="1">
              <a:spcBef>
                <a:spcPct val="50000"/>
              </a:spcBef>
            </a:pPr>
            <a:r>
              <a:rPr lang="ja-JP" altLang="en-US" sz="1400"/>
              <a:t>不成功探索は，左の矢印のどこかで終了する</a:t>
            </a:r>
            <a:br>
              <a:rPr lang="ja-JP" altLang="en-US" sz="1400"/>
            </a:br>
            <a:r>
              <a:rPr lang="ja-JP" altLang="en-US" sz="1400"/>
              <a:t>最も左の矢印では，</a:t>
            </a:r>
            <a:r>
              <a:rPr lang="en-US" altLang="ja-JP" sz="1400"/>
              <a:t>1</a:t>
            </a:r>
            <a:r>
              <a:rPr lang="ja-JP" altLang="en-US" sz="1400"/>
              <a:t>回の比較が必要</a:t>
            </a:r>
            <a:br>
              <a:rPr lang="ja-JP" altLang="en-US" sz="1400"/>
            </a:br>
            <a:r>
              <a:rPr lang="ja-JP" altLang="en-US" sz="1400"/>
              <a:t>右から</a:t>
            </a:r>
            <a:r>
              <a:rPr lang="en-US" altLang="ja-JP" sz="1400"/>
              <a:t>2</a:t>
            </a:r>
            <a:r>
              <a:rPr lang="ja-JP" altLang="en-US" sz="1400"/>
              <a:t>番目の矢印では，</a:t>
            </a:r>
            <a:r>
              <a:rPr lang="en-US" altLang="ja-JP" sz="1400"/>
              <a:t>N</a:t>
            </a:r>
            <a:r>
              <a:rPr lang="ja-JP" altLang="en-US" sz="1400"/>
              <a:t>回の比較が必要</a:t>
            </a:r>
            <a:br>
              <a:rPr lang="ja-JP" altLang="en-US" sz="1400"/>
            </a:br>
            <a:r>
              <a:rPr lang="ja-JP" altLang="en-US" sz="1400"/>
              <a:t>最も右の矢印でも，</a:t>
            </a:r>
            <a:r>
              <a:rPr lang="en-US" altLang="ja-JP" sz="1400"/>
              <a:t>N</a:t>
            </a:r>
            <a:r>
              <a:rPr lang="ja-JP" altLang="en-US" sz="1400"/>
              <a:t>回の比較が必要</a:t>
            </a:r>
          </a:p>
          <a:p>
            <a:pPr eaLnBrk="1" hangingPunct="1">
              <a:spcBef>
                <a:spcPct val="50000"/>
              </a:spcBef>
            </a:pPr>
            <a:r>
              <a:rPr lang="ja-JP" altLang="en-US" sz="1400">
                <a:solidFill>
                  <a:srgbClr val="FF0000"/>
                </a:solidFill>
              </a:rPr>
              <a:t>これらが等確率であり得る</a:t>
            </a:r>
          </a:p>
        </p:txBody>
      </p:sp>
      <p:pic>
        <p:nvPicPr>
          <p:cNvPr id="512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363" y="5303838"/>
            <a:ext cx="4246562" cy="114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9" name="Text Box 7"/>
          <p:cNvSpPr txBox="1">
            <a:spLocks noChangeArrowheads="1"/>
          </p:cNvSpPr>
          <p:nvPr/>
        </p:nvSpPr>
        <p:spPr bwMode="auto">
          <a:xfrm>
            <a:off x="1484313" y="6421438"/>
            <a:ext cx="22526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kumimoji="0" lang="en-US" altLang="ja-JP" sz="1600" b="1">
                <a:solidFill>
                  <a:srgbClr val="FF0000"/>
                </a:solidFill>
                <a:latin typeface="Courier New" pitchFamily="49" charset="0"/>
              </a:rPr>
              <a:t>N+1</a:t>
            </a:r>
            <a:r>
              <a:rPr kumimoji="0" lang="ja-JP" altLang="en-US" sz="1600">
                <a:solidFill>
                  <a:srgbClr val="FF0000"/>
                </a:solidFill>
                <a:latin typeface="Courier New" pitchFamily="49" charset="0"/>
              </a:rPr>
              <a:t>個の矢印</a:t>
            </a:r>
            <a:r>
              <a:rPr kumimoji="0" lang="en-US" altLang="ja-JP" sz="1600">
                <a:solidFill>
                  <a:srgbClr val="FF0000"/>
                </a:solidFill>
                <a:latin typeface="Courier New" pitchFamily="49" charset="0"/>
              </a:rPr>
              <a:t>(</a:t>
            </a:r>
            <a:r>
              <a:rPr kumimoji="0" lang="ja-JP" altLang="en-US" sz="1600">
                <a:solidFill>
                  <a:srgbClr val="FF0000"/>
                </a:solidFill>
                <a:latin typeface="Courier New" pitchFamily="49" charset="0"/>
              </a:rPr>
              <a:t>区間</a:t>
            </a:r>
            <a:r>
              <a:rPr kumimoji="0" lang="en-US" altLang="ja-JP" sz="1600">
                <a:solidFill>
                  <a:srgbClr val="FF0000"/>
                </a:solidFill>
                <a:latin typeface="Courier New" pitchFamily="49" charset="0"/>
              </a:rPr>
              <a:t>)</a:t>
            </a:r>
            <a:endParaRPr kumimoji="0" lang="en-US" altLang="ja-JP" sz="1600" b="1">
              <a:solidFill>
                <a:srgbClr val="FF0000"/>
              </a:solidFill>
              <a:latin typeface="Courier New" pitchFamily="49" charset="0"/>
            </a:endParaRPr>
          </a:p>
        </p:txBody>
      </p:sp>
      <p:graphicFrame>
        <p:nvGraphicFramePr>
          <p:cNvPr id="5122" name="Object 8"/>
          <p:cNvGraphicFramePr>
            <a:graphicFrameLocks noChangeAspect="1"/>
          </p:cNvGraphicFramePr>
          <p:nvPr/>
        </p:nvGraphicFramePr>
        <p:xfrm>
          <a:off x="2947988" y="4373563"/>
          <a:ext cx="3249612" cy="617537"/>
        </p:xfrm>
        <a:graphic>
          <a:graphicData uri="http://schemas.openxmlformats.org/presentationml/2006/ole">
            <mc:AlternateContent xmlns:mc="http://schemas.openxmlformats.org/markup-compatibility/2006">
              <mc:Choice xmlns:v="urn:schemas-microsoft-com:vml" Requires="v">
                <p:oleObj spid="_x0000_s5175" name="数式" r:id="rId4" imgW="2070000" imgH="393480" progId="Equation.3">
                  <p:embed/>
                </p:oleObj>
              </mc:Choice>
              <mc:Fallback>
                <p:oleObj name="数式" r:id="rId4" imgW="2070000" imgH="3934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988" y="4373563"/>
                        <a:ext cx="3249612" cy="6175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1B9A947-C48C-4237-9351-3122A3487959}" type="slidenum">
              <a:rPr kumimoji="0" lang="en-US" altLang="ja-JP" smtClean="0"/>
              <a:pPr eaLnBrk="1" hangingPunct="1"/>
              <a:t>36</a:t>
            </a:fld>
            <a:endParaRPr kumimoji="0" lang="en-US" altLang="ja-JP"/>
          </a:p>
        </p:txBody>
      </p:sp>
      <p:sp>
        <p:nvSpPr>
          <p:cNvPr id="39939" name="Rectangle 2"/>
          <p:cNvSpPr>
            <a:spLocks noGrp="1" noChangeArrowheads="1"/>
          </p:cNvSpPr>
          <p:nvPr>
            <p:ph type="title"/>
          </p:nvPr>
        </p:nvSpPr>
        <p:spPr/>
        <p:txBody>
          <a:bodyPr/>
          <a:lstStyle/>
          <a:p>
            <a:pPr eaLnBrk="1" hangingPunct="1"/>
            <a:r>
              <a:rPr lang="ja-JP" altLang="en-US"/>
              <a:t>逐次探索のまとめ</a:t>
            </a:r>
          </a:p>
        </p:txBody>
      </p:sp>
      <p:sp>
        <p:nvSpPr>
          <p:cNvPr id="39940" name="Rectangle 3"/>
          <p:cNvSpPr>
            <a:spLocks noGrp="1" noChangeArrowheads="1"/>
          </p:cNvSpPr>
          <p:nvPr>
            <p:ph type="body" idx="1"/>
          </p:nvPr>
        </p:nvSpPr>
        <p:spPr/>
        <p:txBody>
          <a:bodyPr/>
          <a:lstStyle/>
          <a:p>
            <a:pPr eaLnBrk="1" hangingPunct="1"/>
            <a:r>
              <a:rPr lang="en-US" altLang="ja-JP" dirty="0"/>
              <a:t>N</a:t>
            </a:r>
            <a:r>
              <a:rPr lang="ja-JP" altLang="en-US" dirty="0"/>
              <a:t>枚の番号が異なるクレジットカードに対する照合要求</a:t>
            </a:r>
          </a:p>
          <a:p>
            <a:pPr lvl="1" eaLnBrk="1" hangingPunct="1"/>
            <a:r>
              <a:rPr lang="ja-JP" altLang="en-US" dirty="0"/>
              <a:t>番号が整列されていてもいなくても，最悪でも平均でも</a:t>
            </a:r>
            <a:r>
              <a:rPr lang="en-US" altLang="ja-JP" dirty="0"/>
              <a:t>:</a:t>
            </a:r>
          </a:p>
          <a:p>
            <a:pPr lvl="2" eaLnBrk="1" hangingPunct="1"/>
            <a:r>
              <a:rPr lang="ja-JP" altLang="en-US" dirty="0"/>
              <a:t>成功しても，不成功でも</a:t>
            </a:r>
            <a:r>
              <a:rPr lang="en-US" altLang="ja-JP" dirty="0"/>
              <a:t>N</a:t>
            </a:r>
            <a:r>
              <a:rPr lang="ja-JP" altLang="en-US" dirty="0"/>
              <a:t>に比例した時間</a:t>
            </a:r>
            <a:r>
              <a:rPr lang="en-US" altLang="ja-JP" dirty="0"/>
              <a:t>: </a:t>
            </a:r>
            <a:r>
              <a:rPr lang="en-US" altLang="ja-JP" b="1" dirty="0">
                <a:solidFill>
                  <a:srgbClr val="FF0000"/>
                </a:solidFill>
              </a:rPr>
              <a:t>O(N)</a:t>
            </a:r>
            <a:endParaRPr kumimoji="0" lang="en-US" altLang="ja-JP"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55C93415-80EE-48DF-BFD8-325D8447CCC3}" type="slidenum">
              <a:rPr kumimoji="0" lang="en-US" altLang="ja-JP" smtClean="0"/>
              <a:pPr eaLnBrk="1" hangingPunct="1"/>
              <a:t>37</a:t>
            </a:fld>
            <a:endParaRPr kumimoji="0" lang="en-US" altLang="ja-JP"/>
          </a:p>
        </p:txBody>
      </p:sp>
      <p:sp>
        <p:nvSpPr>
          <p:cNvPr id="40963" name="Rectangle 2"/>
          <p:cNvSpPr>
            <a:spLocks noGrp="1" noChangeArrowheads="1"/>
          </p:cNvSpPr>
          <p:nvPr>
            <p:ph type="title"/>
          </p:nvPr>
        </p:nvSpPr>
        <p:spPr/>
        <p:txBody>
          <a:bodyPr/>
          <a:lstStyle/>
          <a:p>
            <a:pPr eaLnBrk="1" hangingPunct="1"/>
            <a:r>
              <a:rPr lang="ja-JP" altLang="en-US" dirty="0"/>
              <a:t>演習（提出不要）</a:t>
            </a:r>
          </a:p>
        </p:txBody>
      </p:sp>
      <p:sp>
        <p:nvSpPr>
          <p:cNvPr id="40964" name="Rectangle 3"/>
          <p:cNvSpPr>
            <a:spLocks noGrp="1" noChangeArrowheads="1"/>
          </p:cNvSpPr>
          <p:nvPr>
            <p:ph type="body" idx="1"/>
          </p:nvPr>
        </p:nvSpPr>
        <p:spPr>
          <a:xfrm>
            <a:off x="457199" y="1444083"/>
            <a:ext cx="8441473" cy="4530725"/>
          </a:xfrm>
        </p:spPr>
        <p:txBody>
          <a:bodyPr/>
          <a:lstStyle/>
          <a:p>
            <a:pPr marL="342900" lvl="1" indent="-342900" eaLnBrk="1" hangingPunct="1">
              <a:buFont typeface="Wingdings" pitchFamily="2" charset="2"/>
              <a:buChar char="l"/>
            </a:pPr>
            <a:r>
              <a:rPr lang="en-US" altLang="ja-JP" sz="2800" dirty="0"/>
              <a:t>29</a:t>
            </a:r>
            <a:r>
              <a:rPr lang="ja-JP" altLang="en-US" sz="2800" dirty="0"/>
              <a:t>ページの</a:t>
            </a:r>
            <a:r>
              <a:rPr lang="ja-JP" altLang="en-US" sz="2800" b="1" u="sng" dirty="0">
                <a:solidFill>
                  <a:srgbClr val="FF0000"/>
                </a:solidFill>
              </a:rPr>
              <a:t>逐次探索法のプログラム</a:t>
            </a:r>
            <a:r>
              <a:rPr kumimoji="0" lang="en-US" altLang="ja-JP" sz="2800" b="1" u="sng" dirty="0">
                <a:solidFill>
                  <a:srgbClr val="FF0000"/>
                </a:solidFill>
              </a:rPr>
              <a:t>(sample7-2.c)</a:t>
            </a:r>
            <a:br>
              <a:rPr kumimoji="0" lang="en-US" altLang="ja-JP" sz="2800" b="1" u="sng" dirty="0">
                <a:solidFill>
                  <a:srgbClr val="FF0000"/>
                </a:solidFill>
              </a:rPr>
            </a:br>
            <a:r>
              <a:rPr lang="ja-JP" altLang="en-US" sz="2800" dirty="0"/>
              <a:t>をコンパイルおよび実行し，その動作を確認せよ</a:t>
            </a:r>
            <a:endParaRPr lang="en-US" altLang="ja-JP" sz="2800" dirty="0"/>
          </a:p>
          <a:p>
            <a:pPr marL="742950" lvl="2" indent="-342900" eaLnBrk="1" hangingPunct="1"/>
            <a:r>
              <a:rPr lang="ja-JP" altLang="en-US" sz="2400" dirty="0"/>
              <a:t>リストにある数とない数の探索を両方試すこと</a:t>
            </a:r>
          </a:p>
          <a:p>
            <a:pPr marL="342900" lvl="1" indent="-342900" eaLnBrk="1" hangingPunct="1">
              <a:buFont typeface="Wingdings" pitchFamily="2" charset="2"/>
              <a:buChar char="l"/>
            </a:pPr>
            <a:r>
              <a:rPr lang="en-US" altLang="ja-JP" sz="2800" dirty="0"/>
              <a:t>32</a:t>
            </a:r>
            <a:r>
              <a:rPr lang="ja-JP" altLang="en-US" sz="2800" dirty="0"/>
              <a:t>ページの</a:t>
            </a:r>
            <a:r>
              <a:rPr lang="ja-JP" altLang="en-US" sz="2800" b="1" u="sng" dirty="0">
                <a:solidFill>
                  <a:srgbClr val="FF0000"/>
                </a:solidFill>
              </a:rPr>
              <a:t>逐次探索法のプログラム</a:t>
            </a:r>
            <a:r>
              <a:rPr lang="en-US" altLang="ja-JP" sz="2800" b="1" u="sng" dirty="0">
                <a:solidFill>
                  <a:srgbClr val="FF0000"/>
                </a:solidFill>
              </a:rPr>
              <a:t>(</a:t>
            </a:r>
            <a:r>
              <a:rPr lang="ja-JP" altLang="en-US" sz="2800" b="1" u="sng" dirty="0">
                <a:solidFill>
                  <a:srgbClr val="FF0000"/>
                </a:solidFill>
              </a:rPr>
              <a:t>改良版</a:t>
            </a:r>
            <a:r>
              <a:rPr lang="en-US" altLang="ja-JP" sz="2800" b="1" u="sng" dirty="0">
                <a:solidFill>
                  <a:srgbClr val="FF0000"/>
                </a:solidFill>
              </a:rPr>
              <a:t>)</a:t>
            </a:r>
            <a:r>
              <a:rPr kumimoji="0" lang="en-US" altLang="ja-JP" sz="2800" dirty="0"/>
              <a:t> </a:t>
            </a:r>
            <a:r>
              <a:rPr kumimoji="0" lang="en-US" altLang="ja-JP" sz="2800" b="1" u="sng" dirty="0">
                <a:solidFill>
                  <a:srgbClr val="FF0000"/>
                </a:solidFill>
              </a:rPr>
              <a:t>(sample7-3.c)</a:t>
            </a:r>
            <a:r>
              <a:rPr lang="ja-JP" altLang="en-US" sz="2800" dirty="0"/>
              <a:t>をコンパイルおよび実行し，その動作を確認せよ</a:t>
            </a:r>
            <a:endParaRPr lang="en-US" altLang="ja-JP" sz="2800" dirty="0"/>
          </a:p>
          <a:p>
            <a:pPr marL="742950" lvl="2" indent="-342900" eaLnBrk="1" hangingPunct="1"/>
            <a:r>
              <a:rPr lang="ja-JP" altLang="en-US" sz="2400" dirty="0"/>
              <a:t>リストにある数とない数の探索を両方試すこと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hi\temp\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977" y="3729346"/>
            <a:ext cx="4174362" cy="3033868"/>
          </a:xfrm>
          <a:prstGeom prst="rect">
            <a:avLst/>
          </a:prstGeom>
          <a:noFill/>
          <a:extLst>
            <a:ext uri="{909E8E84-426E-40dd-AFC4-6F175D3DCCD1}">
              <a14:hiddenFill xmlns:a14="http://schemas.microsoft.com/office/drawing/2010/main" xmlns="">
                <a:solidFill>
                  <a:srgbClr val="FFFFFF"/>
                </a:solidFill>
              </a14:hiddenFill>
            </a:ext>
          </a:extLst>
        </p:spPr>
      </p:pic>
      <p:sp>
        <p:nvSpPr>
          <p:cNvPr id="4096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55C93415-80EE-48DF-BFD8-325D8447CCC3}" type="slidenum">
              <a:rPr kumimoji="0" lang="en-US" altLang="ja-JP" smtClean="0"/>
              <a:pPr eaLnBrk="1" hangingPunct="1"/>
              <a:t>38</a:t>
            </a:fld>
            <a:endParaRPr kumimoji="0" lang="en-US" altLang="ja-JP"/>
          </a:p>
        </p:txBody>
      </p:sp>
      <p:sp>
        <p:nvSpPr>
          <p:cNvPr id="40963" name="Rectangle 2"/>
          <p:cNvSpPr>
            <a:spLocks noGrp="1" noChangeArrowheads="1"/>
          </p:cNvSpPr>
          <p:nvPr>
            <p:ph type="title"/>
          </p:nvPr>
        </p:nvSpPr>
        <p:spPr/>
        <p:txBody>
          <a:bodyPr/>
          <a:lstStyle/>
          <a:p>
            <a:pPr eaLnBrk="1" hangingPunct="1"/>
            <a:r>
              <a:rPr lang="ja-JP" altLang="en-US" dirty="0"/>
              <a:t>実行結果のキャプチャ</a:t>
            </a:r>
          </a:p>
        </p:txBody>
      </p:sp>
      <p:sp>
        <p:nvSpPr>
          <p:cNvPr id="40964" name="Rectangle 3"/>
          <p:cNvSpPr>
            <a:spLocks noGrp="1" noChangeArrowheads="1"/>
          </p:cNvSpPr>
          <p:nvPr>
            <p:ph type="body" idx="1"/>
          </p:nvPr>
        </p:nvSpPr>
        <p:spPr>
          <a:xfrm>
            <a:off x="457199" y="1600200"/>
            <a:ext cx="8686801" cy="4530725"/>
          </a:xfrm>
        </p:spPr>
        <p:txBody>
          <a:bodyPr/>
          <a:lstStyle/>
          <a:p>
            <a:pPr marL="514350" lvl="1" indent="-514350" eaLnBrk="1" hangingPunct="1">
              <a:buClr>
                <a:schemeClr val="tx1"/>
              </a:buClr>
              <a:buFont typeface="+mj-lt"/>
              <a:buAutoNum type="arabicPeriod"/>
            </a:pPr>
            <a:r>
              <a:rPr lang="en-US" altLang="ja-JP" dirty="0">
                <a:solidFill>
                  <a:srgbClr val="FF0000"/>
                </a:solidFill>
              </a:rPr>
              <a:t>Cygwin</a:t>
            </a:r>
            <a:r>
              <a:rPr lang="ja-JP" altLang="en-US" dirty="0">
                <a:solidFill>
                  <a:srgbClr val="FF0000"/>
                </a:solidFill>
              </a:rPr>
              <a:t>の窓左上のアイコン</a:t>
            </a:r>
            <a:r>
              <a:rPr lang="ja-JP" altLang="en-US" dirty="0"/>
              <a:t>を右クリック</a:t>
            </a:r>
            <a:endParaRPr lang="en-US" altLang="ja-JP" dirty="0"/>
          </a:p>
          <a:p>
            <a:pPr marL="514350" lvl="1" indent="-514350" eaLnBrk="1" hangingPunct="1">
              <a:buClr>
                <a:schemeClr val="tx1"/>
              </a:buClr>
              <a:buFont typeface="+mj-lt"/>
              <a:buAutoNum type="arabicPeriod"/>
            </a:pPr>
            <a:r>
              <a:rPr lang="ja-JP" altLang="en-US" dirty="0"/>
              <a:t>メニューから「編集（</a:t>
            </a:r>
            <a:r>
              <a:rPr lang="en-US" altLang="ja-JP" dirty="0"/>
              <a:t>E</a:t>
            </a:r>
            <a:r>
              <a:rPr lang="ja-JP" altLang="en-US" dirty="0"/>
              <a:t> ） 」を選び「範囲指定（</a:t>
            </a:r>
            <a:r>
              <a:rPr lang="en-US" altLang="ja-JP" dirty="0"/>
              <a:t>K</a:t>
            </a:r>
            <a:r>
              <a:rPr lang="ja-JP" altLang="en-US" dirty="0"/>
              <a:t>）」を選ぶ</a:t>
            </a:r>
            <a:endParaRPr lang="en-US" altLang="ja-JP" dirty="0"/>
          </a:p>
          <a:p>
            <a:pPr marL="514350" lvl="1" indent="-514350" eaLnBrk="1" hangingPunct="1">
              <a:buClr>
                <a:schemeClr val="tx1"/>
              </a:buClr>
              <a:buFont typeface="+mj-lt"/>
              <a:buAutoNum type="arabicPeriod"/>
            </a:pPr>
            <a:r>
              <a:rPr lang="ja-JP" altLang="en-US" dirty="0"/>
              <a:t>キャプチャしたい範囲をマウスで選択</a:t>
            </a:r>
            <a:endParaRPr lang="en-US" altLang="ja-JP" dirty="0"/>
          </a:p>
          <a:p>
            <a:pPr marL="514350" lvl="1" indent="-514350" eaLnBrk="1" hangingPunct="1">
              <a:buClr>
                <a:schemeClr val="tx1"/>
              </a:buClr>
              <a:buFont typeface="+mj-lt"/>
              <a:buAutoNum type="arabicPeriod"/>
            </a:pPr>
            <a:r>
              <a:rPr lang="en-US" altLang="ja-JP" dirty="0"/>
              <a:t>Enter</a:t>
            </a:r>
            <a:r>
              <a:rPr lang="ja-JP" altLang="en-US" dirty="0"/>
              <a:t>キーを押すとクリップボードに選択部分がコピーされる</a:t>
            </a:r>
            <a:endParaRPr lang="en-US" altLang="ja-JP" dirty="0"/>
          </a:p>
          <a:p>
            <a:pPr marL="514350" lvl="1" indent="-514350" eaLnBrk="1" hangingPunct="1">
              <a:buClr>
                <a:schemeClr val="tx1"/>
              </a:buClr>
              <a:buFont typeface="+mj-lt"/>
              <a:buAutoNum type="arabicPeriod"/>
            </a:pPr>
            <a:r>
              <a:rPr lang="ja-JP" altLang="en-US" dirty="0"/>
              <a:t>エディタに貼り付け</a:t>
            </a:r>
            <a:endParaRPr lang="en-US" altLang="ja-JP" dirty="0"/>
          </a:p>
          <a:p>
            <a:pPr marL="514350" lvl="1" indent="-514350" eaLnBrk="1" hangingPunct="1">
              <a:buClr>
                <a:schemeClr val="tx1"/>
              </a:buClr>
              <a:buFont typeface="+mj-lt"/>
              <a:buAutoNum type="arabicPeriod"/>
            </a:pPr>
            <a:r>
              <a:rPr lang="ja-JP" altLang="en-US" dirty="0"/>
              <a:t>ファイルとして保存</a:t>
            </a:r>
            <a:endParaRPr lang="en-US" altLang="ja-JP" dirty="0"/>
          </a:p>
          <a:p>
            <a:pPr marL="514350" lvl="1" indent="-514350" eaLnBrk="1" hangingPunct="1">
              <a:buClr>
                <a:schemeClr val="tx1"/>
              </a:buClr>
              <a:buFont typeface="+mj-lt"/>
              <a:buAutoNum type="arabicPeriod"/>
            </a:pPr>
            <a:endParaRPr lang="en-US" altLang="ja-JP" dirty="0"/>
          </a:p>
          <a:p>
            <a:pPr marL="514350" lvl="1" indent="-514350" eaLnBrk="1" hangingPunct="1">
              <a:buClr>
                <a:schemeClr val="tx1"/>
              </a:buClr>
              <a:buFont typeface="+mj-lt"/>
              <a:buAutoNum type="arabicPeriod"/>
            </a:pPr>
            <a:endParaRPr lang="en-US" altLang="ja-JP" dirty="0"/>
          </a:p>
          <a:p>
            <a:pPr marL="514350" lvl="1" indent="-514350" eaLnBrk="1" hangingPunct="1">
              <a:buClr>
                <a:schemeClr val="tx1"/>
              </a:buClr>
              <a:buFont typeface="+mj-lt"/>
              <a:buAutoNum type="arabicPeriod"/>
            </a:pPr>
            <a:endParaRPr lang="ja-JP" altLang="en-US" dirty="0"/>
          </a:p>
        </p:txBody>
      </p:sp>
      <p:sp>
        <p:nvSpPr>
          <p:cNvPr id="2" name="円/楕円 1"/>
          <p:cNvSpPr/>
          <p:nvPr/>
        </p:nvSpPr>
        <p:spPr bwMode="auto">
          <a:xfrm>
            <a:off x="4616602" y="3607420"/>
            <a:ext cx="535259" cy="457199"/>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3" name="正方形/長方形 2"/>
          <p:cNvSpPr/>
          <p:nvPr/>
        </p:nvSpPr>
        <p:spPr>
          <a:xfrm>
            <a:off x="4193185" y="3597379"/>
            <a:ext cx="356188" cy="46166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ja-JP" sz="2400" b="1" dirty="0">
                <a:solidFill>
                  <a:srgbClr val="FF0000"/>
                </a:solidFill>
              </a:rPr>
              <a:t>1</a:t>
            </a:r>
            <a:endParaRPr lang="ja-JP" altLang="en-US" sz="2400" b="1" dirty="0"/>
          </a:p>
        </p:txBody>
      </p:sp>
      <p:sp>
        <p:nvSpPr>
          <p:cNvPr id="10" name="正方形/長方形 9"/>
          <p:cNvSpPr/>
          <p:nvPr/>
        </p:nvSpPr>
        <p:spPr>
          <a:xfrm>
            <a:off x="4371279" y="5341065"/>
            <a:ext cx="356188" cy="46166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ja-JP" sz="2400" b="1" dirty="0">
                <a:solidFill>
                  <a:srgbClr val="FF0000"/>
                </a:solidFill>
              </a:rPr>
              <a:t>3</a:t>
            </a:r>
            <a:endParaRPr lang="ja-JP" altLang="en-US" sz="2400" b="1" dirty="0"/>
          </a:p>
        </p:txBody>
      </p:sp>
    </p:spTree>
    <p:extLst>
      <p:ext uri="{BB962C8B-B14F-4D97-AF65-F5344CB8AC3E}">
        <p14:creationId xmlns:p14="http://schemas.microsoft.com/office/powerpoint/2010/main" val="1733872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690960C7-181D-4CD3-A98F-0ED210D876F3}" type="slidenum">
              <a:rPr kumimoji="0" lang="en-US" altLang="ja-JP" smtClean="0"/>
              <a:pPr eaLnBrk="1" hangingPunct="1"/>
              <a:t>39</a:t>
            </a:fld>
            <a:endParaRPr kumimoji="0" lang="en-US" altLang="ja-JP"/>
          </a:p>
        </p:txBody>
      </p:sp>
      <p:sp>
        <p:nvSpPr>
          <p:cNvPr id="41987" name="Rectangle 2"/>
          <p:cNvSpPr>
            <a:spLocks noGrp="1" noChangeArrowheads="1"/>
          </p:cNvSpPr>
          <p:nvPr>
            <p:ph type="title"/>
          </p:nvPr>
        </p:nvSpPr>
        <p:spPr/>
        <p:txBody>
          <a:bodyPr/>
          <a:lstStyle/>
          <a:p>
            <a:pPr eaLnBrk="1" hangingPunct="1"/>
            <a:r>
              <a:rPr lang="en-US" altLang="ja-JP"/>
              <a:t>2</a:t>
            </a:r>
            <a:r>
              <a:rPr lang="ja-JP" altLang="en-US"/>
              <a:t>分探索</a:t>
            </a:r>
          </a:p>
        </p:txBody>
      </p:sp>
      <p:sp>
        <p:nvSpPr>
          <p:cNvPr id="41988" name="Rectangle 3"/>
          <p:cNvSpPr>
            <a:spLocks noGrp="1" noChangeArrowheads="1"/>
          </p:cNvSpPr>
          <p:nvPr>
            <p:ph type="body" idx="1"/>
          </p:nvPr>
        </p:nvSpPr>
        <p:spPr/>
        <p:txBody>
          <a:bodyPr/>
          <a:lstStyle/>
          <a:p>
            <a:pPr eaLnBrk="1" hangingPunct="1"/>
            <a:r>
              <a:rPr lang="ja-JP" altLang="en-US"/>
              <a:t>整列した表の中央の値と，探索する値を比較</a:t>
            </a:r>
          </a:p>
          <a:p>
            <a:pPr lvl="1" eaLnBrk="1" hangingPunct="1"/>
            <a:r>
              <a:rPr lang="ja-JP" altLang="en-US"/>
              <a:t>探索する値＜中央の値</a:t>
            </a:r>
          </a:p>
          <a:p>
            <a:pPr lvl="2" eaLnBrk="1" hangingPunct="1"/>
            <a:r>
              <a:rPr lang="ja-JP" altLang="en-US"/>
              <a:t>表の前半に，探索する値がある</a:t>
            </a:r>
          </a:p>
          <a:p>
            <a:pPr lvl="1" eaLnBrk="1" hangingPunct="1"/>
            <a:r>
              <a:rPr lang="ja-JP" altLang="en-US"/>
              <a:t>探索する値＞中央の値</a:t>
            </a:r>
          </a:p>
          <a:p>
            <a:pPr lvl="2" eaLnBrk="1" hangingPunct="1"/>
            <a:r>
              <a:rPr lang="ja-JP" altLang="en-US"/>
              <a:t>表の後半に，探索する値がある</a:t>
            </a:r>
          </a:p>
          <a:p>
            <a:pPr lvl="1" eaLnBrk="1" hangingPunct="1"/>
            <a:r>
              <a:rPr lang="ja-JP" altLang="en-US"/>
              <a:t>探索する値＝中央の値</a:t>
            </a:r>
          </a:p>
          <a:p>
            <a:pPr lvl="2" eaLnBrk="1" hangingPunct="1"/>
            <a:r>
              <a:rPr lang="ja-JP" altLang="en-US"/>
              <a:t>当たり</a:t>
            </a:r>
          </a:p>
          <a:p>
            <a:pPr lvl="1" eaLnBrk="1" hangingPunct="1"/>
            <a:endParaRPr lang="en-US" altLang="ja-J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19DF527-97FF-4292-A1F1-17DC42EE8074}" type="slidenum">
              <a:rPr kumimoji="0" lang="en-US" altLang="ja-JP" smtClean="0"/>
              <a:pPr eaLnBrk="1" hangingPunct="1"/>
              <a:t>4</a:t>
            </a:fld>
            <a:endParaRPr kumimoji="0" lang="en-US" altLang="ja-JP"/>
          </a:p>
        </p:txBody>
      </p:sp>
      <p:sp>
        <p:nvSpPr>
          <p:cNvPr id="12291" name="Rectangle 2"/>
          <p:cNvSpPr>
            <a:spLocks noGrp="1" noChangeArrowheads="1"/>
          </p:cNvSpPr>
          <p:nvPr>
            <p:ph type="title"/>
          </p:nvPr>
        </p:nvSpPr>
        <p:spPr/>
        <p:txBody>
          <a:bodyPr/>
          <a:lstStyle/>
          <a:p>
            <a:pPr eaLnBrk="1" hangingPunct="1"/>
            <a:r>
              <a:rPr lang="ja-JP" altLang="en-US"/>
              <a:t>目次</a:t>
            </a:r>
          </a:p>
        </p:txBody>
      </p:sp>
      <p:sp>
        <p:nvSpPr>
          <p:cNvPr id="12292" name="Rectangle 3"/>
          <p:cNvSpPr>
            <a:spLocks noGrp="1" noChangeArrowheads="1"/>
          </p:cNvSpPr>
          <p:nvPr>
            <p:ph type="body" idx="1"/>
          </p:nvPr>
        </p:nvSpPr>
        <p:spPr/>
        <p:txBody>
          <a:bodyPr/>
          <a:lstStyle/>
          <a:p>
            <a:pPr eaLnBrk="1" hangingPunct="1"/>
            <a:r>
              <a:rPr kumimoji="0" lang="ja-JP" altLang="en-US"/>
              <a:t>アルゴリズムの解析</a:t>
            </a:r>
          </a:p>
          <a:p>
            <a:pPr eaLnBrk="1" hangingPunct="1"/>
            <a:r>
              <a:rPr kumimoji="0" lang="en-US" altLang="ja-JP"/>
              <a:t>O</a:t>
            </a:r>
            <a:r>
              <a:rPr kumimoji="0" lang="ja-JP" altLang="en-US"/>
              <a:t>記法</a:t>
            </a:r>
          </a:p>
          <a:p>
            <a:pPr eaLnBrk="1" hangingPunct="1"/>
            <a:r>
              <a:rPr kumimoji="0" lang="ja-JP" altLang="en-US"/>
              <a:t>関数の増加度</a:t>
            </a:r>
          </a:p>
          <a:p>
            <a:pPr eaLnBrk="1" hangingPunct="1"/>
            <a:r>
              <a:rPr kumimoji="0" lang="ja-JP" altLang="en-US"/>
              <a:t>アルゴリズム解析の例</a:t>
            </a:r>
          </a:p>
          <a:p>
            <a:pPr eaLnBrk="1" hangingPunct="1"/>
            <a:r>
              <a:rPr kumimoji="0" lang="ja-JP" altLang="en-US"/>
              <a:t>計算量</a:t>
            </a:r>
          </a:p>
          <a:p>
            <a:pPr eaLnBrk="1" hangingPunct="1"/>
            <a:endParaRPr kumimoji="0" lang="en-US" altLang="ja-JP"/>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153B2E70-F25B-4FB5-884D-2A942FCABBB4}" type="slidenum">
              <a:rPr kumimoji="0" lang="en-US" altLang="ja-JP" smtClean="0"/>
              <a:pPr eaLnBrk="1" hangingPunct="1"/>
              <a:t>40</a:t>
            </a:fld>
            <a:endParaRPr kumimoji="0" lang="en-US" altLang="ja-JP"/>
          </a:p>
        </p:txBody>
      </p:sp>
      <p:sp>
        <p:nvSpPr>
          <p:cNvPr id="43011" name="Rectangle 2"/>
          <p:cNvSpPr>
            <a:spLocks noGrp="1" noChangeArrowheads="1"/>
          </p:cNvSpPr>
          <p:nvPr>
            <p:ph type="title"/>
          </p:nvPr>
        </p:nvSpPr>
        <p:spPr/>
        <p:txBody>
          <a:bodyPr/>
          <a:lstStyle/>
          <a:p>
            <a:pPr eaLnBrk="1" hangingPunct="1"/>
            <a:r>
              <a:rPr lang="en-US" altLang="ja-JP"/>
              <a:t>2</a:t>
            </a:r>
            <a:r>
              <a:rPr lang="ja-JP" altLang="en-US"/>
              <a:t>分探索</a:t>
            </a:r>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1000"/>
            <a:ext cx="2736850" cy="631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3" name="Rectangle 4"/>
          <p:cNvSpPr>
            <a:spLocks noChangeArrowheads="1"/>
          </p:cNvSpPr>
          <p:nvPr/>
        </p:nvSpPr>
        <p:spPr bwMode="auto">
          <a:xfrm>
            <a:off x="3581400" y="3429000"/>
            <a:ext cx="609600" cy="228600"/>
          </a:xfrm>
          <a:prstGeom prst="rect">
            <a:avLst/>
          </a:prstGeom>
          <a:noFill/>
          <a:ln w="28575">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43014" name="Rectangle 5"/>
          <p:cNvSpPr>
            <a:spLocks noChangeArrowheads="1"/>
          </p:cNvSpPr>
          <p:nvPr/>
        </p:nvSpPr>
        <p:spPr bwMode="auto">
          <a:xfrm>
            <a:off x="4129088" y="1814513"/>
            <a:ext cx="609600" cy="228600"/>
          </a:xfrm>
          <a:prstGeom prst="rect">
            <a:avLst/>
          </a:prstGeom>
          <a:noFill/>
          <a:ln w="28575">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43015" name="Rectangle 6"/>
          <p:cNvSpPr>
            <a:spLocks noChangeArrowheads="1"/>
          </p:cNvSpPr>
          <p:nvPr/>
        </p:nvSpPr>
        <p:spPr bwMode="auto">
          <a:xfrm>
            <a:off x="4610100" y="2595563"/>
            <a:ext cx="609600" cy="228600"/>
          </a:xfrm>
          <a:prstGeom prst="rect">
            <a:avLst/>
          </a:prstGeom>
          <a:noFill/>
          <a:ln w="28575">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43016" name="Rectangle 7"/>
          <p:cNvSpPr>
            <a:spLocks noChangeArrowheads="1"/>
          </p:cNvSpPr>
          <p:nvPr/>
        </p:nvSpPr>
        <p:spPr bwMode="auto">
          <a:xfrm>
            <a:off x="5133975" y="2347913"/>
            <a:ext cx="609600" cy="228600"/>
          </a:xfrm>
          <a:prstGeom prst="rect">
            <a:avLst/>
          </a:prstGeom>
          <a:noFill/>
          <a:ln w="28575">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43017" name="Rectangle 8"/>
          <p:cNvSpPr>
            <a:spLocks noChangeArrowheads="1"/>
          </p:cNvSpPr>
          <p:nvPr/>
        </p:nvSpPr>
        <p:spPr bwMode="auto">
          <a:xfrm>
            <a:off x="5672138" y="2071688"/>
            <a:ext cx="609600" cy="228600"/>
          </a:xfrm>
          <a:prstGeom prst="rect">
            <a:avLst/>
          </a:prstGeom>
          <a:noFill/>
          <a:ln w="28575">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43018" name="Text Box 9"/>
          <p:cNvSpPr txBox="1">
            <a:spLocks noChangeArrowheads="1"/>
          </p:cNvSpPr>
          <p:nvPr/>
        </p:nvSpPr>
        <p:spPr bwMode="auto">
          <a:xfrm>
            <a:off x="565150" y="1509713"/>
            <a:ext cx="2046288" cy="473075"/>
          </a:xfrm>
          <a:prstGeom prst="rect">
            <a:avLst/>
          </a:prstGeom>
          <a:solidFill>
            <a:schemeClr val="accent2"/>
          </a:solidFill>
          <a:ln w="76200">
            <a:solidFill>
              <a:schemeClr val="hlink"/>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b="1"/>
              <a:t>5025</a:t>
            </a:r>
            <a:r>
              <a:rPr lang="ja-JP" altLang="en-US" sz="2000" b="1"/>
              <a:t>の探索</a:t>
            </a:r>
          </a:p>
        </p:txBody>
      </p:sp>
      <p:sp>
        <p:nvSpPr>
          <p:cNvPr id="43019" name="Line 10"/>
          <p:cNvSpPr>
            <a:spLocks noChangeShapeType="1"/>
          </p:cNvSpPr>
          <p:nvPr/>
        </p:nvSpPr>
        <p:spPr bwMode="auto">
          <a:xfrm>
            <a:off x="4160838" y="512763"/>
            <a:ext cx="0" cy="2859087"/>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43020" name="AutoShape 11"/>
          <p:cNvSpPr>
            <a:spLocks noChangeArrowheads="1"/>
          </p:cNvSpPr>
          <p:nvPr/>
        </p:nvSpPr>
        <p:spPr bwMode="auto">
          <a:xfrm>
            <a:off x="436563" y="3978275"/>
            <a:ext cx="2713037" cy="1247775"/>
          </a:xfrm>
          <a:prstGeom prst="wedgeRectCallout">
            <a:avLst>
              <a:gd name="adj1" fmla="val 64278"/>
              <a:gd name="adj2" fmla="val -72394"/>
            </a:avLst>
          </a:prstGeom>
          <a:solidFill>
            <a:schemeClr val="accent1"/>
          </a:solidFill>
          <a:ln w="9525">
            <a:solidFill>
              <a:schemeClr val="tx1"/>
            </a:solidFill>
            <a:miter lim="800000"/>
            <a:headEnd/>
            <a:tailEnd/>
          </a:ln>
        </p:spPr>
        <p:txBody>
          <a:bodyPr anchor="ctr"/>
          <a:lstStyle/>
          <a:p>
            <a:r>
              <a:rPr lang="ja-JP" altLang="en-US"/>
              <a:t>まず，</a:t>
            </a:r>
            <a:r>
              <a:rPr lang="en-US" altLang="ja-JP"/>
              <a:t>5025</a:t>
            </a:r>
            <a:r>
              <a:rPr lang="ja-JP" altLang="en-US"/>
              <a:t>と</a:t>
            </a:r>
            <a:r>
              <a:rPr lang="en-US" altLang="ja-JP"/>
              <a:t>6504</a:t>
            </a:r>
            <a:r>
              <a:rPr lang="ja-JP" altLang="en-US"/>
              <a:t>を比較</a:t>
            </a:r>
          </a:p>
          <a:p>
            <a:r>
              <a:rPr lang="en-US" altLang="ja-JP"/>
              <a:t>5025&lt;6504</a:t>
            </a:r>
            <a:r>
              <a:rPr lang="ja-JP" altLang="en-US"/>
              <a:t>なので，</a:t>
            </a:r>
            <a:br>
              <a:rPr lang="ja-JP" altLang="en-US"/>
            </a:br>
            <a:r>
              <a:rPr lang="en-US" altLang="ja-JP"/>
              <a:t>5025</a:t>
            </a:r>
            <a:r>
              <a:rPr lang="ja-JP" altLang="en-US"/>
              <a:t>は表の前半にしか，あり得ないことが分かる</a:t>
            </a:r>
          </a:p>
        </p:txBody>
      </p:sp>
      <p:sp>
        <p:nvSpPr>
          <p:cNvPr id="43021" name="Line 12"/>
          <p:cNvSpPr>
            <a:spLocks noChangeShapeType="1"/>
          </p:cNvSpPr>
          <p:nvPr/>
        </p:nvSpPr>
        <p:spPr bwMode="auto">
          <a:xfrm flipH="1">
            <a:off x="4656138" y="2070100"/>
            <a:ext cx="4762" cy="1311275"/>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43022" name="Line 13"/>
          <p:cNvSpPr>
            <a:spLocks noChangeShapeType="1"/>
          </p:cNvSpPr>
          <p:nvPr/>
        </p:nvSpPr>
        <p:spPr bwMode="auto">
          <a:xfrm flipH="1">
            <a:off x="3632200" y="512763"/>
            <a:ext cx="14288" cy="6002337"/>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70D96E5-F19C-47EE-8FD5-848B47AF291D}" type="slidenum">
              <a:rPr kumimoji="0" lang="en-US" altLang="ja-JP" smtClean="0"/>
              <a:pPr eaLnBrk="1" hangingPunct="1"/>
              <a:t>41</a:t>
            </a:fld>
            <a:endParaRPr kumimoji="0" lang="en-US" altLang="ja-JP"/>
          </a:p>
        </p:txBody>
      </p:sp>
      <p:sp>
        <p:nvSpPr>
          <p:cNvPr id="44035" name="Rectangle 2"/>
          <p:cNvSpPr>
            <a:spLocks noChangeArrowheads="1"/>
          </p:cNvSpPr>
          <p:nvPr/>
        </p:nvSpPr>
        <p:spPr bwMode="auto">
          <a:xfrm>
            <a:off x="247650" y="1330325"/>
            <a:ext cx="8710613" cy="5509200"/>
          </a:xfrm>
          <a:prstGeom prst="rect">
            <a:avLst/>
          </a:prstGeom>
          <a:solidFill>
            <a:schemeClr val="accent2"/>
          </a:solidFill>
          <a:ln w="76200">
            <a:solidFill>
              <a:schemeClr val="hlink"/>
            </a:solidFill>
            <a:miter lim="800000"/>
            <a:headEnd/>
            <a:tailEnd/>
          </a:ln>
        </p:spPr>
        <p:txBody>
          <a:bodyPr>
            <a:spAutoFit/>
          </a:bodyPr>
          <a:lstStyle/>
          <a:p>
            <a:pPr algn="l"/>
            <a:r>
              <a:rPr lang="en-US" altLang="ja-JP" sz="1600" b="1" dirty="0">
                <a:latin typeface="Courier New" pitchFamily="49" charset="0"/>
              </a:rPr>
              <a:t>#include &lt;</a:t>
            </a:r>
            <a:r>
              <a:rPr lang="en-US" altLang="ja-JP" sz="1600" b="1" dirty="0" err="1">
                <a:latin typeface="Courier New" pitchFamily="49" charset="0"/>
              </a:rPr>
              <a:t>stdio.h</a:t>
            </a:r>
            <a:r>
              <a:rPr lang="en-US" altLang="ja-JP" sz="1600" b="1" dirty="0">
                <a:latin typeface="Courier New" pitchFamily="49" charset="0"/>
              </a:rPr>
              <a:t>&gt;</a:t>
            </a:r>
          </a:p>
          <a:p>
            <a:pPr algn="l"/>
            <a:r>
              <a:rPr lang="en-US" altLang="ja-JP" sz="1600" b="1" dirty="0">
                <a:latin typeface="Courier New" pitchFamily="49" charset="0"/>
              </a:rPr>
              <a:t>#define N 15</a:t>
            </a:r>
          </a:p>
          <a:p>
            <a:pPr algn="l"/>
            <a:r>
              <a:rPr lang="en-US" altLang="ja-JP" sz="1600" b="1" dirty="0" err="1">
                <a:latin typeface="Courier New" pitchFamily="49" charset="0"/>
              </a:rPr>
              <a:t>int</a:t>
            </a:r>
            <a:r>
              <a:rPr lang="en-US" altLang="ja-JP" sz="1600" b="1" dirty="0">
                <a:latin typeface="Courier New" pitchFamily="49" charset="0"/>
              </a:rPr>
              <a:t> a[N] = {1, 3, 5, 9, 10, 25, 28, 35, 40, 45, 55, 60, 74, 82, 95};</a:t>
            </a:r>
            <a:br>
              <a:rPr lang="en-US" altLang="ja-JP" sz="1600" b="1" dirty="0">
                <a:latin typeface="Courier New" pitchFamily="49" charset="0"/>
              </a:rPr>
            </a:br>
            <a:endParaRPr lang="en-US" altLang="ja-JP" sz="1600" b="1" dirty="0">
              <a:latin typeface="Courier New" pitchFamily="49" charset="0"/>
            </a:endParaRPr>
          </a:p>
          <a:p>
            <a:pPr algn="l"/>
            <a:r>
              <a:rPr lang="en-US" altLang="ja-JP" sz="1600" b="1" dirty="0" err="1">
                <a:latin typeface="Courier New" pitchFamily="49" charset="0"/>
              </a:rPr>
              <a:t>int</a:t>
            </a:r>
            <a:r>
              <a:rPr lang="en-US" altLang="ja-JP" sz="1600" b="1" dirty="0">
                <a:latin typeface="Courier New" pitchFamily="49" charset="0"/>
              </a:rPr>
              <a:t> main(void)</a:t>
            </a:r>
          </a:p>
          <a:p>
            <a:pPr algn="l"/>
            <a:r>
              <a:rPr lang="en-US" altLang="ja-JP" sz="1600" b="1" dirty="0">
                <a:latin typeface="Courier New" pitchFamily="49" charset="0"/>
              </a:rPr>
              <a:t>{</a:t>
            </a:r>
          </a:p>
          <a:p>
            <a:pPr algn="l"/>
            <a:r>
              <a:rPr lang="en-US" altLang="ja-JP" sz="1600" b="1" dirty="0">
                <a:latin typeface="Courier New" pitchFamily="49" charset="0"/>
              </a:rPr>
              <a:t>  </a:t>
            </a:r>
            <a:r>
              <a:rPr lang="en-US" altLang="ja-JP" sz="1600" b="1" dirty="0" err="1">
                <a:latin typeface="Courier New" pitchFamily="49" charset="0"/>
              </a:rPr>
              <a:t>int</a:t>
            </a:r>
            <a:r>
              <a:rPr lang="en-US" altLang="ja-JP" sz="1600" b="1" dirty="0">
                <a:latin typeface="Courier New" pitchFamily="49" charset="0"/>
              </a:rPr>
              <a:t> i, l, r, k, v, m;</a:t>
            </a:r>
          </a:p>
          <a:p>
            <a:pPr algn="l"/>
            <a:r>
              <a:rPr lang="en-US" altLang="ja-JP" sz="1600" b="1" dirty="0">
                <a:latin typeface="Courier New" pitchFamily="49" charset="0"/>
              </a:rPr>
              <a:t>  </a:t>
            </a:r>
            <a:r>
              <a:rPr lang="en-US" altLang="ja-JP" sz="1600" b="1" dirty="0" err="1">
                <a:latin typeface="Courier New" pitchFamily="49" charset="0"/>
              </a:rPr>
              <a:t>printf</a:t>
            </a:r>
            <a:r>
              <a:rPr lang="en-US" altLang="ja-JP" sz="1600" b="1" dirty="0">
                <a:latin typeface="Courier New" pitchFamily="49" charset="0"/>
              </a:rPr>
              <a:t>("</a:t>
            </a:r>
            <a:r>
              <a:rPr lang="ja-JP" altLang="en-US" sz="1600" b="1" dirty="0">
                <a:latin typeface="Courier New" pitchFamily="49" charset="0"/>
              </a:rPr>
              <a:t>どの数を探索しますか</a:t>
            </a:r>
            <a:r>
              <a:rPr lang="en-US" altLang="ja-JP" sz="1600" b="1" dirty="0">
                <a:latin typeface="Courier New" pitchFamily="49" charset="0"/>
              </a:rPr>
              <a:t>: ");</a:t>
            </a:r>
          </a:p>
          <a:p>
            <a:pPr algn="l"/>
            <a:r>
              <a:rPr lang="en-US" altLang="ja-JP" sz="1600" b="1" dirty="0">
                <a:latin typeface="Courier New" pitchFamily="49" charset="0"/>
              </a:rPr>
              <a:t>  </a:t>
            </a:r>
            <a:r>
              <a:rPr lang="en-US" altLang="ja-JP" sz="1600" b="1" dirty="0" err="1">
                <a:latin typeface="Courier New" pitchFamily="49" charset="0"/>
              </a:rPr>
              <a:t>scanf</a:t>
            </a:r>
            <a:r>
              <a:rPr lang="en-US" altLang="ja-JP" sz="1600" b="1" dirty="0">
                <a:latin typeface="Courier New" pitchFamily="49" charset="0"/>
              </a:rPr>
              <a:t>("%d", &amp;v);</a:t>
            </a:r>
          </a:p>
          <a:p>
            <a:pPr algn="l"/>
            <a:endParaRPr lang="en-US" altLang="ja-JP" sz="1600" b="1" dirty="0">
              <a:latin typeface="Courier New" pitchFamily="49" charset="0"/>
            </a:endParaRPr>
          </a:p>
          <a:p>
            <a:pPr algn="l"/>
            <a:r>
              <a:rPr lang="en-US" altLang="ja-JP" sz="1600" b="1" dirty="0">
                <a:latin typeface="Courier New" pitchFamily="49" charset="0"/>
              </a:rPr>
              <a:t>  l=0; r=N-1; k=-1; i=0;</a:t>
            </a:r>
          </a:p>
          <a:p>
            <a:pPr algn="l"/>
            <a:r>
              <a:rPr lang="en-US" altLang="ja-JP" sz="1600" b="1" dirty="0">
                <a:latin typeface="Courier New" pitchFamily="49" charset="0"/>
              </a:rPr>
              <a:t>  while (r &gt;= l) {</a:t>
            </a:r>
          </a:p>
          <a:p>
            <a:pPr algn="l"/>
            <a:r>
              <a:rPr lang="en-US" altLang="ja-JP" sz="1600" b="1" dirty="0">
                <a:latin typeface="Courier New" pitchFamily="49" charset="0"/>
              </a:rPr>
              <a:t>    </a:t>
            </a:r>
            <a:r>
              <a:rPr lang="en-US" altLang="ja-JP" sz="1600" b="1" dirty="0" err="1">
                <a:latin typeface="Courier New" pitchFamily="49" charset="0"/>
              </a:rPr>
              <a:t>printf</a:t>
            </a:r>
            <a:r>
              <a:rPr lang="en-US" altLang="ja-JP" sz="1600" b="1" dirty="0">
                <a:latin typeface="Courier New" pitchFamily="49" charset="0"/>
              </a:rPr>
              <a:t>("%d ",i++);</a:t>
            </a:r>
          </a:p>
          <a:p>
            <a:pPr algn="l"/>
            <a:r>
              <a:rPr lang="en-US" altLang="ja-JP" sz="1600" b="1" dirty="0">
                <a:latin typeface="Courier New" pitchFamily="49" charset="0"/>
              </a:rPr>
              <a:t>    m = (</a:t>
            </a:r>
            <a:r>
              <a:rPr lang="en-US" altLang="ja-JP" sz="1600" b="1" dirty="0" err="1">
                <a:latin typeface="Courier New" pitchFamily="49" charset="0"/>
              </a:rPr>
              <a:t>l+r</a:t>
            </a:r>
            <a:r>
              <a:rPr lang="en-US" altLang="ja-JP" sz="1600" b="1" dirty="0">
                <a:latin typeface="Courier New" pitchFamily="49" charset="0"/>
              </a:rPr>
              <a:t>)/2;</a:t>
            </a:r>
          </a:p>
          <a:p>
            <a:pPr algn="l"/>
            <a:r>
              <a:rPr lang="en-US" altLang="ja-JP" sz="1600" b="1" dirty="0">
                <a:latin typeface="Courier New" pitchFamily="49" charset="0"/>
              </a:rPr>
              <a:t>    </a:t>
            </a:r>
            <a:r>
              <a:rPr lang="en-US" altLang="ja-JP" sz="1600" b="1" dirty="0">
                <a:solidFill>
                  <a:srgbClr val="FF0000"/>
                </a:solidFill>
                <a:latin typeface="Courier New" pitchFamily="49" charset="0"/>
              </a:rPr>
              <a:t>if (v == a[m])</a:t>
            </a:r>
            <a:r>
              <a:rPr lang="en-US" altLang="ja-JP" sz="1600" b="1" dirty="0">
                <a:latin typeface="Courier New" pitchFamily="49" charset="0"/>
              </a:rPr>
              <a:t> { k=m; break; }</a:t>
            </a:r>
          </a:p>
          <a:p>
            <a:pPr algn="l"/>
            <a:r>
              <a:rPr lang="en-US" altLang="ja-JP" sz="1600" b="1" dirty="0">
                <a:latin typeface="Courier New" pitchFamily="49" charset="0"/>
              </a:rPr>
              <a:t>    </a:t>
            </a:r>
            <a:r>
              <a:rPr lang="en-US" altLang="ja-JP" sz="1600" b="1" dirty="0">
                <a:solidFill>
                  <a:srgbClr val="FF0000"/>
                </a:solidFill>
                <a:latin typeface="Courier New" pitchFamily="49" charset="0"/>
              </a:rPr>
              <a:t>if (v &lt; a[m])</a:t>
            </a:r>
            <a:r>
              <a:rPr lang="en-US" altLang="ja-JP" sz="1600" b="1" dirty="0">
                <a:latin typeface="Courier New" pitchFamily="49" charset="0"/>
              </a:rPr>
              <a:t> r = m-1; </a:t>
            </a:r>
            <a:r>
              <a:rPr lang="en-US" altLang="ja-JP" sz="1600" b="1" dirty="0">
                <a:solidFill>
                  <a:srgbClr val="FF0000"/>
                </a:solidFill>
                <a:latin typeface="Courier New" pitchFamily="49" charset="0"/>
              </a:rPr>
              <a:t>else</a:t>
            </a:r>
            <a:r>
              <a:rPr lang="en-US" altLang="ja-JP" sz="1600" b="1" dirty="0">
                <a:latin typeface="Courier New" pitchFamily="49" charset="0"/>
              </a:rPr>
              <a:t> l = m+1;</a:t>
            </a:r>
          </a:p>
          <a:p>
            <a:pPr algn="l"/>
            <a:r>
              <a:rPr lang="en-US" altLang="ja-JP" sz="1600" b="1" dirty="0">
                <a:latin typeface="Courier New" pitchFamily="49" charset="0"/>
              </a:rPr>
              <a:t>  }</a:t>
            </a:r>
          </a:p>
          <a:p>
            <a:pPr algn="l"/>
            <a:endParaRPr lang="en-US" altLang="ja-JP" sz="1600" b="1" dirty="0">
              <a:latin typeface="Courier New" pitchFamily="49" charset="0"/>
            </a:endParaRPr>
          </a:p>
          <a:p>
            <a:pPr algn="l"/>
            <a:r>
              <a:rPr lang="en-US" altLang="ja-JP" sz="1600" b="1" dirty="0">
                <a:latin typeface="Courier New" pitchFamily="49" charset="0"/>
              </a:rPr>
              <a:t>  </a:t>
            </a:r>
            <a:r>
              <a:rPr lang="en-US" altLang="ja-JP" sz="1600" b="1" dirty="0" err="1">
                <a:latin typeface="Courier New" pitchFamily="49" charset="0"/>
              </a:rPr>
              <a:t>printf</a:t>
            </a:r>
            <a:r>
              <a:rPr lang="en-US" altLang="ja-JP" sz="1600" b="1" dirty="0">
                <a:latin typeface="Courier New" pitchFamily="49" charset="0"/>
              </a:rPr>
              <a:t>("\</a:t>
            </a:r>
            <a:r>
              <a:rPr lang="en-US" altLang="ja-JP" sz="1600" b="1" dirty="0" err="1">
                <a:latin typeface="Courier New" pitchFamily="49" charset="0"/>
              </a:rPr>
              <a:t>n%d</a:t>
            </a:r>
            <a:r>
              <a:rPr lang="ja-JP" altLang="en-US" sz="1600" b="1" dirty="0">
                <a:latin typeface="Courier New" pitchFamily="49" charset="0"/>
              </a:rPr>
              <a:t>は</a:t>
            </a:r>
            <a:r>
              <a:rPr lang="en-US" altLang="ja-JP" sz="1600" b="1" dirty="0">
                <a:latin typeface="Courier New" pitchFamily="49" charset="0"/>
              </a:rPr>
              <a:t>%d</a:t>
            </a:r>
            <a:r>
              <a:rPr lang="ja-JP" altLang="en-US" sz="1600" b="1" dirty="0">
                <a:latin typeface="Courier New" pitchFamily="49" charset="0"/>
              </a:rPr>
              <a:t>番目にありました</a:t>
            </a:r>
            <a:r>
              <a:rPr lang="en-US" altLang="ja-JP" sz="1600" b="1" dirty="0">
                <a:latin typeface="Courier New" pitchFamily="49" charset="0"/>
              </a:rPr>
              <a:t>.\n", v, k);</a:t>
            </a:r>
          </a:p>
          <a:p>
            <a:pPr algn="l"/>
            <a:endParaRPr lang="en-US" altLang="ja-JP" sz="1600" b="1" dirty="0">
              <a:latin typeface="Courier New" pitchFamily="49" charset="0"/>
            </a:endParaRPr>
          </a:p>
          <a:p>
            <a:pPr algn="l"/>
            <a:r>
              <a:rPr lang="en-US" altLang="ja-JP" sz="1600" b="1" dirty="0">
                <a:latin typeface="Courier New" pitchFamily="49" charset="0"/>
              </a:rPr>
              <a:t>  return 0;</a:t>
            </a:r>
          </a:p>
          <a:p>
            <a:pPr algn="l"/>
            <a:r>
              <a:rPr lang="en-US" altLang="ja-JP" sz="1600" b="1" dirty="0">
                <a:latin typeface="Courier New" pitchFamily="49" charset="0"/>
              </a:rPr>
              <a:t>}</a:t>
            </a:r>
          </a:p>
        </p:txBody>
      </p:sp>
      <p:sp>
        <p:nvSpPr>
          <p:cNvPr id="44036" name="Rectangle 3"/>
          <p:cNvSpPr>
            <a:spLocks noGrp="1" noChangeArrowheads="1"/>
          </p:cNvSpPr>
          <p:nvPr>
            <p:ph type="title"/>
          </p:nvPr>
        </p:nvSpPr>
        <p:spPr/>
        <p:txBody>
          <a:bodyPr/>
          <a:lstStyle/>
          <a:p>
            <a:pPr eaLnBrk="1" hangingPunct="1"/>
            <a:r>
              <a:rPr lang="en-US" altLang="ja-JP"/>
              <a:t>2</a:t>
            </a:r>
            <a:r>
              <a:rPr lang="ja-JP" altLang="en-US"/>
              <a:t>分探索</a:t>
            </a:r>
          </a:p>
        </p:txBody>
      </p:sp>
      <p:sp>
        <p:nvSpPr>
          <p:cNvPr id="44037" name="Rectangle 4"/>
          <p:cNvSpPr>
            <a:spLocks noChangeArrowheads="1"/>
          </p:cNvSpPr>
          <p:nvPr/>
        </p:nvSpPr>
        <p:spPr bwMode="auto">
          <a:xfrm>
            <a:off x="420688" y="3716338"/>
            <a:ext cx="5006975" cy="1942906"/>
          </a:xfrm>
          <a:prstGeom prst="rect">
            <a:avLst/>
          </a:prstGeom>
          <a:noFill/>
          <a:ln w="3810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44038" name="AutoShape 5"/>
          <p:cNvSpPr>
            <a:spLocks/>
          </p:cNvSpPr>
          <p:nvPr/>
        </p:nvSpPr>
        <p:spPr bwMode="auto">
          <a:xfrm>
            <a:off x="5624513" y="5430838"/>
            <a:ext cx="3051175" cy="1182687"/>
          </a:xfrm>
          <a:prstGeom prst="borderCallout1">
            <a:avLst>
              <a:gd name="adj1" fmla="val 9667"/>
              <a:gd name="adj2" fmla="val -2495"/>
              <a:gd name="adj3" fmla="val -10199"/>
              <a:gd name="adj4" fmla="val -50366"/>
            </a:avLst>
          </a:prstGeom>
          <a:solidFill>
            <a:schemeClr val="accent1"/>
          </a:solidFill>
          <a:ln w="9525">
            <a:solidFill>
              <a:schemeClr val="tx1"/>
            </a:solidFill>
            <a:miter lim="800000"/>
            <a:headEnd/>
            <a:tailEnd/>
          </a:ln>
        </p:spPr>
        <p:txBody>
          <a:bodyPr/>
          <a:lstStyle/>
          <a:p>
            <a:r>
              <a:rPr lang="ja-JP" altLang="en-US"/>
              <a:t>これらの</a:t>
            </a:r>
            <a:r>
              <a:rPr lang="en-US" altLang="ja-JP" b="1"/>
              <a:t>if</a:t>
            </a:r>
            <a:r>
              <a:rPr lang="ja-JP" altLang="en-US" b="1"/>
              <a:t>文</a:t>
            </a:r>
            <a:r>
              <a:rPr lang="en-US" altLang="ja-JP" b="1"/>
              <a:t>/if-else</a:t>
            </a:r>
            <a:r>
              <a:rPr lang="ja-JP" altLang="en-US" b="1"/>
              <a:t>文</a:t>
            </a:r>
            <a:r>
              <a:rPr lang="ja-JP" altLang="en-US"/>
              <a:t>をまとめて「</a:t>
            </a:r>
            <a:r>
              <a:rPr lang="en-US" altLang="ja-JP" b="1"/>
              <a:t>1</a:t>
            </a:r>
            <a:r>
              <a:rPr lang="ja-JP" altLang="en-US" b="1"/>
              <a:t>回の比較</a:t>
            </a:r>
            <a:r>
              <a:rPr lang="ja-JP" altLang="en-US"/>
              <a:t>」とする．</a:t>
            </a:r>
          </a:p>
          <a:p>
            <a:r>
              <a:rPr lang="ja-JP" altLang="en-US"/>
              <a:t>このとき，比較回数は，次ページの通り</a:t>
            </a:r>
          </a:p>
        </p:txBody>
      </p:sp>
      <p:sp>
        <p:nvSpPr>
          <p:cNvPr id="7" name="正方形/長方形 6"/>
          <p:cNvSpPr/>
          <p:nvPr/>
        </p:nvSpPr>
        <p:spPr>
          <a:xfrm>
            <a:off x="7239659" y="991787"/>
            <a:ext cx="1701107" cy="369332"/>
          </a:xfrm>
          <a:prstGeom prst="rect">
            <a:avLst/>
          </a:prstGeom>
        </p:spPr>
        <p:txBody>
          <a:bodyPr wrap="none">
            <a:spAutoFit/>
          </a:bodyPr>
          <a:lstStyle/>
          <a:p>
            <a:r>
              <a:rPr lang="en-US" altLang="ja-JP" b="1" dirty="0">
                <a:latin typeface="Courier New" pitchFamily="49" charset="0"/>
              </a:rPr>
              <a:t>Sample7-4.c</a:t>
            </a:r>
            <a:endParaRPr lang="ja-JP"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980879CB-5E4C-4856-8D10-558736D3F177}" type="slidenum">
              <a:rPr kumimoji="0" lang="en-US" altLang="ja-JP" smtClean="0"/>
              <a:pPr eaLnBrk="1" hangingPunct="1"/>
              <a:t>42</a:t>
            </a:fld>
            <a:endParaRPr kumimoji="0" lang="en-US" altLang="ja-JP"/>
          </a:p>
        </p:txBody>
      </p:sp>
      <p:sp>
        <p:nvSpPr>
          <p:cNvPr id="6149" name="Rectangle 2"/>
          <p:cNvSpPr>
            <a:spLocks noGrp="1" noChangeArrowheads="1"/>
          </p:cNvSpPr>
          <p:nvPr>
            <p:ph type="title"/>
          </p:nvPr>
        </p:nvSpPr>
        <p:spPr/>
        <p:txBody>
          <a:bodyPr/>
          <a:lstStyle/>
          <a:p>
            <a:pPr eaLnBrk="1" hangingPunct="1"/>
            <a:r>
              <a:rPr lang="en-US" altLang="ja-JP"/>
              <a:t>2</a:t>
            </a:r>
            <a:r>
              <a:rPr lang="ja-JP" altLang="en-US"/>
              <a:t>分探索</a:t>
            </a:r>
          </a:p>
        </p:txBody>
      </p:sp>
      <p:sp>
        <p:nvSpPr>
          <p:cNvPr id="6150" name="Rectangle 3"/>
          <p:cNvSpPr>
            <a:spLocks noGrp="1" noChangeArrowheads="1"/>
          </p:cNvSpPr>
          <p:nvPr>
            <p:ph type="body" idx="1"/>
          </p:nvPr>
        </p:nvSpPr>
        <p:spPr/>
        <p:txBody>
          <a:bodyPr/>
          <a:lstStyle/>
          <a:p>
            <a:pPr eaLnBrk="1" hangingPunct="1"/>
            <a:r>
              <a:rPr lang="ja-JP" altLang="en-US" dirty="0"/>
              <a:t>性質</a:t>
            </a:r>
            <a:r>
              <a:rPr lang="en-US" altLang="ja-JP" dirty="0"/>
              <a:t>2.3</a:t>
            </a:r>
          </a:p>
          <a:p>
            <a:pPr lvl="1" eaLnBrk="1" hangingPunct="1"/>
            <a:r>
              <a:rPr lang="en-US" altLang="ja-JP" dirty="0"/>
              <a:t>2</a:t>
            </a:r>
            <a:r>
              <a:rPr lang="ja-JP" altLang="en-US" dirty="0"/>
              <a:t>分探索の探索回数は，成功探索でも不成功探索でも，次の式で表される値以下通りである</a:t>
            </a:r>
          </a:p>
          <a:p>
            <a:pPr eaLnBrk="1" hangingPunct="1"/>
            <a:endParaRPr lang="ja-JP" altLang="en-US" dirty="0"/>
          </a:p>
          <a:p>
            <a:pPr eaLnBrk="1" hangingPunct="1">
              <a:buFont typeface="Wingdings" pitchFamily="2" charset="2"/>
              <a:buNone/>
            </a:pPr>
            <a:endParaRPr lang="ja-JP" altLang="en-US" dirty="0"/>
          </a:p>
          <a:p>
            <a:pPr lvl="2" eaLnBrk="1" hangingPunct="1"/>
            <a:r>
              <a:rPr lang="ja-JP" altLang="en-US" dirty="0"/>
              <a:t>これは下記の漸化式より導かれる</a:t>
            </a:r>
          </a:p>
        </p:txBody>
      </p:sp>
      <p:sp>
        <p:nvSpPr>
          <p:cNvPr id="6151" name="Text Box 4"/>
          <p:cNvSpPr txBox="1">
            <a:spLocks noChangeArrowheads="1"/>
          </p:cNvSpPr>
          <p:nvPr/>
        </p:nvSpPr>
        <p:spPr bwMode="auto">
          <a:xfrm>
            <a:off x="1158875" y="5957888"/>
            <a:ext cx="4332288" cy="473075"/>
          </a:xfrm>
          <a:prstGeom prst="rect">
            <a:avLst/>
          </a:prstGeom>
          <a:solidFill>
            <a:schemeClr val="accent2"/>
          </a:solidFill>
          <a:ln w="76200">
            <a:solidFill>
              <a:schemeClr val="hlink"/>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b="1"/>
              <a:t>2</a:t>
            </a:r>
            <a:r>
              <a:rPr lang="ja-JP" altLang="en-US" sz="2000" b="1"/>
              <a:t>分探索の実行時間は</a:t>
            </a:r>
            <a:r>
              <a:rPr lang="en-US" altLang="ja-JP" sz="2000" b="1"/>
              <a:t>: O(logN)</a:t>
            </a:r>
          </a:p>
        </p:txBody>
      </p:sp>
      <p:sp>
        <p:nvSpPr>
          <p:cNvPr id="6152" name="Line 5"/>
          <p:cNvSpPr>
            <a:spLocks noChangeShapeType="1"/>
          </p:cNvSpPr>
          <p:nvPr/>
        </p:nvSpPr>
        <p:spPr bwMode="auto">
          <a:xfrm flipH="1" flipV="1">
            <a:off x="3293629" y="3818516"/>
            <a:ext cx="2063461" cy="17621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153" name="Text Box 6"/>
          <p:cNvSpPr txBox="1">
            <a:spLocks noChangeArrowheads="1"/>
          </p:cNvSpPr>
          <p:nvPr/>
        </p:nvSpPr>
        <p:spPr bwMode="auto">
          <a:xfrm>
            <a:off x="5076393" y="3845647"/>
            <a:ext cx="34210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dirty="0" err="1">
                <a:solidFill>
                  <a:srgbClr val="800000"/>
                </a:solidFill>
              </a:rPr>
              <a:t>lgN</a:t>
            </a:r>
            <a:r>
              <a:rPr lang="ja-JP" altLang="en-US" dirty="0">
                <a:solidFill>
                  <a:srgbClr val="800000"/>
                </a:solidFill>
              </a:rPr>
              <a:t>を上回らない最大の整数</a:t>
            </a:r>
          </a:p>
        </p:txBody>
      </p:sp>
      <p:graphicFrame>
        <p:nvGraphicFramePr>
          <p:cNvPr id="6146" name="Object 7"/>
          <p:cNvGraphicFramePr>
            <a:graphicFrameLocks noChangeAspect="1"/>
          </p:cNvGraphicFramePr>
          <p:nvPr/>
        </p:nvGraphicFramePr>
        <p:xfrm>
          <a:off x="2135188" y="3117850"/>
          <a:ext cx="1806575" cy="679450"/>
        </p:xfrm>
        <a:graphic>
          <a:graphicData uri="http://schemas.openxmlformats.org/presentationml/2006/ole">
            <mc:AlternateContent xmlns:mc="http://schemas.openxmlformats.org/markup-compatibility/2006">
              <mc:Choice xmlns:v="urn:schemas-microsoft-com:vml" Requires="v">
                <p:oleObj spid="_x0000_s6244" name="数式" r:id="rId3" imgW="609480" imgH="228600" progId="Equation.3">
                  <p:embed/>
                </p:oleObj>
              </mc:Choice>
              <mc:Fallback>
                <p:oleObj name="数式" r:id="rId3" imgW="6094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3117850"/>
                        <a:ext cx="1806575" cy="679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147" name="Object 8"/>
          <p:cNvGraphicFramePr>
            <a:graphicFrameLocks noChangeAspect="1"/>
          </p:cNvGraphicFramePr>
          <p:nvPr/>
        </p:nvGraphicFramePr>
        <p:xfrm>
          <a:off x="2119313" y="4792663"/>
          <a:ext cx="3027362" cy="1087437"/>
        </p:xfrm>
        <a:graphic>
          <a:graphicData uri="http://schemas.openxmlformats.org/presentationml/2006/ole">
            <mc:AlternateContent xmlns:mc="http://schemas.openxmlformats.org/markup-compatibility/2006">
              <mc:Choice xmlns:v="urn:schemas-microsoft-com:vml" Requires="v">
                <p:oleObj spid="_x0000_s6245" name="数式" r:id="rId5" imgW="1346040" imgH="482400" progId="Equation.3">
                  <p:embed/>
                </p:oleObj>
              </mc:Choice>
              <mc:Fallback>
                <p:oleObj name="数式" r:id="rId5" imgW="1346040" imgH="482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9313" y="4792663"/>
                        <a:ext cx="3027362" cy="1087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6154" name="AutoShape 9"/>
          <p:cNvSpPr>
            <a:spLocks noChangeArrowheads="1"/>
          </p:cNvSpPr>
          <p:nvPr/>
        </p:nvSpPr>
        <p:spPr bwMode="auto">
          <a:xfrm>
            <a:off x="6051550" y="4835525"/>
            <a:ext cx="2798763" cy="1179513"/>
          </a:xfrm>
          <a:prstGeom prst="wedgeRectCallout">
            <a:avLst>
              <a:gd name="adj1" fmla="val -65940"/>
              <a:gd name="adj2" fmla="val 66958"/>
            </a:avLst>
          </a:prstGeom>
          <a:solidFill>
            <a:schemeClr val="accent1"/>
          </a:solidFill>
          <a:ln w="9525">
            <a:solidFill>
              <a:schemeClr val="tx1"/>
            </a:solidFill>
            <a:miter lim="800000"/>
            <a:headEnd/>
            <a:tailEnd/>
          </a:ln>
        </p:spPr>
        <p:txBody>
          <a:bodyPr/>
          <a:lstStyle/>
          <a:p>
            <a:r>
              <a:rPr lang="ja-JP" altLang="en-US"/>
              <a:t>成功探索でも不成功探索でも，平均でも最悪でも</a:t>
            </a:r>
            <a:r>
              <a:rPr lang="en-US" altLang="ja-JP" b="1"/>
              <a:t>O(logN)</a:t>
            </a:r>
            <a:r>
              <a:rPr lang="ja-JP" altLang="en-US"/>
              <a:t>回の比較が必要である</a:t>
            </a:r>
          </a:p>
        </p:txBody>
      </p:sp>
      <p:sp>
        <p:nvSpPr>
          <p:cNvPr id="2" name="テキスト ボックス 1"/>
          <p:cNvSpPr txBox="1"/>
          <p:nvPr/>
        </p:nvSpPr>
        <p:spPr>
          <a:xfrm>
            <a:off x="4179455" y="3278909"/>
            <a:ext cx="3371272" cy="369332"/>
          </a:xfrm>
          <a:prstGeom prst="rect">
            <a:avLst/>
          </a:prstGeom>
          <a:noFill/>
        </p:spPr>
        <p:txBody>
          <a:bodyPr wrap="square" rtlCol="0">
            <a:spAutoFit/>
          </a:bodyPr>
          <a:lstStyle/>
          <a:p>
            <a:r>
              <a:rPr kumimoji="1" lang="en-US" altLang="ja-JP" dirty="0">
                <a:solidFill>
                  <a:srgbClr val="800000"/>
                </a:solidFill>
              </a:rPr>
              <a:t>N</a:t>
            </a:r>
            <a:r>
              <a:rPr kumimoji="1" lang="ja-JP" altLang="en-US" dirty="0">
                <a:solidFill>
                  <a:srgbClr val="800000"/>
                </a:solidFill>
              </a:rPr>
              <a:t>を２進法で書いたときの桁数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C88C6EC5-AA74-4B0D-91D1-3852B7CC9EE3}" type="slidenum">
              <a:rPr kumimoji="0" lang="en-US" altLang="ja-JP" smtClean="0"/>
              <a:pPr eaLnBrk="1" hangingPunct="1"/>
              <a:t>43</a:t>
            </a:fld>
            <a:endParaRPr kumimoji="0" lang="en-US" altLang="ja-JP"/>
          </a:p>
        </p:txBody>
      </p:sp>
      <p:sp>
        <p:nvSpPr>
          <p:cNvPr id="45059" name="Rectangle 2"/>
          <p:cNvSpPr>
            <a:spLocks noGrp="1" noChangeArrowheads="1"/>
          </p:cNvSpPr>
          <p:nvPr>
            <p:ph type="title"/>
          </p:nvPr>
        </p:nvSpPr>
        <p:spPr/>
        <p:txBody>
          <a:bodyPr/>
          <a:lstStyle/>
          <a:p>
            <a:pPr eaLnBrk="1" hangingPunct="1"/>
            <a:r>
              <a:rPr lang="ja-JP" altLang="en-US" dirty="0"/>
              <a:t>演習（提出不要）</a:t>
            </a:r>
          </a:p>
        </p:txBody>
      </p:sp>
      <p:sp>
        <p:nvSpPr>
          <p:cNvPr id="45060" name="Rectangle 3"/>
          <p:cNvSpPr>
            <a:spLocks noGrp="1" noChangeArrowheads="1"/>
          </p:cNvSpPr>
          <p:nvPr>
            <p:ph type="body" idx="1"/>
          </p:nvPr>
        </p:nvSpPr>
        <p:spPr/>
        <p:txBody>
          <a:bodyPr/>
          <a:lstStyle/>
          <a:p>
            <a:pPr eaLnBrk="1" hangingPunct="1"/>
            <a:r>
              <a:rPr lang="en-US" altLang="ja-JP" dirty="0"/>
              <a:t>39</a:t>
            </a:r>
            <a:r>
              <a:rPr lang="ja-JP" altLang="en-US" dirty="0"/>
              <a:t>ページの</a:t>
            </a:r>
            <a:r>
              <a:rPr lang="en-US" altLang="ja-JP" b="1" u="sng" dirty="0">
                <a:solidFill>
                  <a:srgbClr val="FF0000"/>
                </a:solidFill>
              </a:rPr>
              <a:t>2</a:t>
            </a:r>
            <a:r>
              <a:rPr lang="ja-JP" altLang="en-US" b="1" u="sng" dirty="0">
                <a:solidFill>
                  <a:srgbClr val="FF0000"/>
                </a:solidFill>
              </a:rPr>
              <a:t>分探索法のプログラム</a:t>
            </a:r>
            <a:r>
              <a:rPr kumimoji="0" lang="en-US" altLang="ja-JP" b="1" u="sng" dirty="0">
                <a:solidFill>
                  <a:srgbClr val="FF0000"/>
                </a:solidFill>
              </a:rPr>
              <a:t>(sample7-4.c)</a:t>
            </a:r>
            <a:r>
              <a:rPr lang="ja-JP" altLang="en-US" dirty="0"/>
              <a:t>をコンパイルおよび実行し，その動作を確認せよ</a:t>
            </a:r>
            <a:endParaRPr lang="en-US" altLang="ja-JP" dirty="0"/>
          </a:p>
          <a:p>
            <a:pPr lvl="1" eaLnBrk="1" hangingPunct="1"/>
            <a:r>
              <a:rPr lang="ja-JP" altLang="en-US" sz="2300" dirty="0"/>
              <a:t>リストにある数とない数の探索を両方試すこと</a:t>
            </a:r>
            <a:endParaRPr lang="ja-JP" altLang="en-US" sz="1900" dirty="0"/>
          </a:p>
          <a:p>
            <a:pPr marL="0" indent="0" eaLnBrk="1" hangingPunct="1">
              <a:buNone/>
            </a:pPr>
            <a:endParaRPr lang="ja-JP"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F788291-0116-4CF7-87DD-5FD6EDBBCFD6}" type="slidenum">
              <a:rPr kumimoji="0" lang="en-US" altLang="ja-JP" smtClean="0"/>
              <a:pPr eaLnBrk="1" hangingPunct="1"/>
              <a:t>44</a:t>
            </a:fld>
            <a:endParaRPr kumimoji="0" lang="en-US" altLang="ja-JP"/>
          </a:p>
        </p:txBody>
      </p:sp>
      <p:sp>
        <p:nvSpPr>
          <p:cNvPr id="46083" name="Rectangle 2"/>
          <p:cNvSpPr>
            <a:spLocks noGrp="1" noChangeArrowheads="1"/>
          </p:cNvSpPr>
          <p:nvPr>
            <p:ph type="title"/>
          </p:nvPr>
        </p:nvSpPr>
        <p:spPr/>
        <p:txBody>
          <a:bodyPr/>
          <a:lstStyle/>
          <a:p>
            <a:pPr eaLnBrk="1" hangingPunct="1"/>
            <a:r>
              <a:rPr lang="ja-JP" altLang="en-US"/>
              <a:t>計算量</a:t>
            </a:r>
            <a:r>
              <a:rPr lang="en-US" altLang="ja-JP"/>
              <a:t>1</a:t>
            </a:r>
          </a:p>
        </p:txBody>
      </p:sp>
      <p:sp>
        <p:nvSpPr>
          <p:cNvPr id="46084" name="Rectangle 3"/>
          <p:cNvSpPr>
            <a:spLocks noGrp="1" noChangeArrowheads="1"/>
          </p:cNvSpPr>
          <p:nvPr>
            <p:ph type="body" idx="1"/>
          </p:nvPr>
        </p:nvSpPr>
        <p:spPr/>
        <p:txBody>
          <a:bodyPr/>
          <a:lstStyle/>
          <a:p>
            <a:pPr eaLnBrk="1" hangingPunct="1"/>
            <a:r>
              <a:rPr lang="ja-JP" altLang="en-US" sz="2800" u="sng"/>
              <a:t>アルゴリズムの計算量</a:t>
            </a:r>
          </a:p>
          <a:p>
            <a:pPr lvl="1" eaLnBrk="1" hangingPunct="1"/>
            <a:r>
              <a:rPr lang="ja-JP" altLang="en-US" sz="2500"/>
              <a:t>あるアルゴリズムに対して</a:t>
            </a:r>
            <a:r>
              <a:rPr lang="ja-JP" altLang="en-US" sz="2500" b="1">
                <a:solidFill>
                  <a:srgbClr val="FF0000"/>
                </a:solidFill>
              </a:rPr>
              <a:t>最悪の場合</a:t>
            </a:r>
            <a:r>
              <a:rPr lang="ja-JP" altLang="en-US" sz="2500"/>
              <a:t>の入力を与えたときの実行時間を</a:t>
            </a:r>
            <a:r>
              <a:rPr lang="en-US" altLang="ja-JP" sz="2500"/>
              <a:t>O</a:t>
            </a:r>
            <a:r>
              <a:rPr lang="ja-JP" altLang="en-US" sz="2500"/>
              <a:t>記法を用いて表現したもの</a:t>
            </a:r>
          </a:p>
          <a:p>
            <a:pPr lvl="2" eaLnBrk="1" hangingPunct="1"/>
            <a:r>
              <a:rPr lang="ja-JP" altLang="en-US" sz="2100"/>
              <a:t>そのアルゴリズムの</a:t>
            </a:r>
            <a:r>
              <a:rPr lang="ja-JP" altLang="en-US" sz="2100" b="1">
                <a:solidFill>
                  <a:srgbClr val="FF0000"/>
                </a:solidFill>
              </a:rPr>
              <a:t>時間計算量</a:t>
            </a:r>
            <a:r>
              <a:rPr lang="ja-JP" altLang="en-US" sz="2100"/>
              <a:t>と言う場合もある</a:t>
            </a:r>
          </a:p>
          <a:p>
            <a:pPr lvl="2" eaLnBrk="1" hangingPunct="1"/>
            <a:r>
              <a:rPr lang="ja-JP" altLang="en-US" sz="2100"/>
              <a:t>あるアルゴリズムに対して最悪の場合の入力を与えたときに必要なメモリ量は，</a:t>
            </a:r>
            <a:r>
              <a:rPr lang="ja-JP" altLang="en-US" sz="2100" b="1" u="sng"/>
              <a:t>空間計算量</a:t>
            </a:r>
            <a:r>
              <a:rPr lang="ja-JP" altLang="en-US" sz="2100"/>
              <a:t>と言う</a:t>
            </a:r>
          </a:p>
          <a:p>
            <a:pPr lvl="1" eaLnBrk="1" hangingPunct="1"/>
            <a:endParaRPr lang="ja-JP" altLang="en-US" sz="2500">
              <a:solidFill>
                <a:srgbClr val="FF0000"/>
              </a:solidFill>
            </a:endParaRPr>
          </a:p>
          <a:p>
            <a:pPr lvl="1" eaLnBrk="1" hangingPunct="1"/>
            <a:r>
              <a:rPr lang="ja-JP" altLang="en-US" sz="2500" b="1">
                <a:solidFill>
                  <a:srgbClr val="FF0000"/>
                </a:solidFill>
              </a:rPr>
              <a:t>計算量</a:t>
            </a:r>
            <a:r>
              <a:rPr lang="ja-JP" altLang="en-US" sz="2500"/>
              <a:t>は</a:t>
            </a:r>
            <a:r>
              <a:rPr lang="ja-JP" altLang="en-US" sz="2500">
                <a:solidFill>
                  <a:srgbClr val="FF0000"/>
                </a:solidFill>
              </a:rPr>
              <a:t>時間複雑度</a:t>
            </a:r>
            <a:r>
              <a:rPr lang="ja-JP" altLang="en-US" sz="2500"/>
              <a:t>あるいは</a:t>
            </a:r>
            <a:r>
              <a:rPr lang="ja-JP" altLang="en-US" sz="2500">
                <a:solidFill>
                  <a:srgbClr val="FF0000"/>
                </a:solidFill>
              </a:rPr>
              <a:t>計算複雑度</a:t>
            </a:r>
            <a:r>
              <a:rPr lang="ja-JP" altLang="en-US" sz="2500"/>
              <a:t>とも呼ばれる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7EC4253F-24B4-4F65-8C2A-90E10684616C}" type="slidenum">
              <a:rPr kumimoji="0" lang="en-US" altLang="ja-JP" smtClean="0"/>
              <a:pPr eaLnBrk="1" hangingPunct="1"/>
              <a:t>45</a:t>
            </a:fld>
            <a:endParaRPr kumimoji="0" lang="en-US" altLang="ja-JP"/>
          </a:p>
        </p:txBody>
      </p:sp>
      <p:sp>
        <p:nvSpPr>
          <p:cNvPr id="47107" name="Rectangle 2"/>
          <p:cNvSpPr>
            <a:spLocks noGrp="1" noChangeArrowheads="1"/>
          </p:cNvSpPr>
          <p:nvPr>
            <p:ph type="title"/>
          </p:nvPr>
        </p:nvSpPr>
        <p:spPr/>
        <p:txBody>
          <a:bodyPr/>
          <a:lstStyle/>
          <a:p>
            <a:pPr eaLnBrk="1" hangingPunct="1"/>
            <a:r>
              <a:rPr lang="ja-JP" altLang="en-US"/>
              <a:t>計算量</a:t>
            </a:r>
            <a:r>
              <a:rPr lang="en-US" altLang="ja-JP"/>
              <a:t>2</a:t>
            </a:r>
          </a:p>
        </p:txBody>
      </p:sp>
      <p:sp>
        <p:nvSpPr>
          <p:cNvPr id="47108" name="Rectangle 3"/>
          <p:cNvSpPr>
            <a:spLocks noGrp="1" noChangeArrowheads="1"/>
          </p:cNvSpPr>
          <p:nvPr>
            <p:ph type="body" idx="1"/>
          </p:nvPr>
        </p:nvSpPr>
        <p:spPr/>
        <p:txBody>
          <a:bodyPr/>
          <a:lstStyle/>
          <a:p>
            <a:pPr eaLnBrk="1" hangingPunct="1"/>
            <a:r>
              <a:rPr lang="ja-JP" altLang="en-US" u="sng"/>
              <a:t>問題の計算量</a:t>
            </a:r>
            <a:r>
              <a:rPr lang="en-US" altLang="ja-JP"/>
              <a:t>:</a:t>
            </a:r>
          </a:p>
          <a:p>
            <a:pPr lvl="1" eaLnBrk="1" hangingPunct="1"/>
            <a:r>
              <a:rPr lang="ja-JP" altLang="en-US"/>
              <a:t>問題を解く</a:t>
            </a:r>
            <a:r>
              <a:rPr lang="ja-JP" altLang="en-US" b="1" u="sng">
                <a:solidFill>
                  <a:srgbClr val="FF0000"/>
                </a:solidFill>
              </a:rPr>
              <a:t>最良のアルゴリズム</a:t>
            </a:r>
            <a:r>
              <a:rPr lang="ja-JP" altLang="en-US" b="1" u="sng"/>
              <a:t>による</a:t>
            </a:r>
            <a:r>
              <a:rPr lang="ja-JP" altLang="en-US" b="1" u="sng">
                <a:solidFill>
                  <a:srgbClr val="FF0000"/>
                </a:solidFill>
              </a:rPr>
              <a:t>最悪の場合の実行時間</a:t>
            </a:r>
            <a:r>
              <a:rPr lang="ja-JP" altLang="en-US"/>
              <a:t>を</a:t>
            </a:r>
            <a:r>
              <a:rPr lang="en-US" altLang="ja-JP" b="1" u="sng">
                <a:solidFill>
                  <a:srgbClr val="FF0000"/>
                </a:solidFill>
              </a:rPr>
              <a:t>O</a:t>
            </a:r>
            <a:r>
              <a:rPr lang="ja-JP" altLang="en-US" b="1" u="sng">
                <a:solidFill>
                  <a:srgbClr val="FF0000"/>
                </a:solidFill>
              </a:rPr>
              <a:t>記法</a:t>
            </a:r>
            <a:r>
              <a:rPr lang="ja-JP" altLang="en-US"/>
              <a:t>を用いて表現すること</a:t>
            </a:r>
          </a:p>
          <a:p>
            <a:pPr eaLnBrk="1" hangingPunct="1"/>
            <a:endParaRPr lang="ja-JP" altLang="en-US"/>
          </a:p>
          <a:p>
            <a:pPr eaLnBrk="1" hangingPunct="1"/>
            <a:endParaRPr lang="en-US" altLang="ja-JP"/>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00B6BAA-C145-4DA6-A002-E5E1EFCA1DE6}" type="slidenum">
              <a:rPr kumimoji="0" lang="en-US" altLang="ja-JP" smtClean="0"/>
              <a:pPr eaLnBrk="1" hangingPunct="1"/>
              <a:t>46</a:t>
            </a:fld>
            <a:endParaRPr kumimoji="0" lang="en-US" altLang="ja-JP"/>
          </a:p>
        </p:txBody>
      </p:sp>
      <p:sp>
        <p:nvSpPr>
          <p:cNvPr id="48131" name="Rectangle 2"/>
          <p:cNvSpPr>
            <a:spLocks noGrp="1" noChangeArrowheads="1"/>
          </p:cNvSpPr>
          <p:nvPr>
            <p:ph type="title"/>
          </p:nvPr>
        </p:nvSpPr>
        <p:spPr/>
        <p:txBody>
          <a:bodyPr/>
          <a:lstStyle/>
          <a:p>
            <a:pPr eaLnBrk="1" hangingPunct="1"/>
            <a:r>
              <a:rPr lang="ja-JP" altLang="en-US"/>
              <a:t>計算量</a:t>
            </a:r>
            <a:r>
              <a:rPr lang="en-US" altLang="ja-JP"/>
              <a:t>3</a:t>
            </a:r>
          </a:p>
        </p:txBody>
      </p:sp>
      <p:sp>
        <p:nvSpPr>
          <p:cNvPr id="48132" name="Rectangle 3"/>
          <p:cNvSpPr>
            <a:spLocks noGrp="1" noChangeArrowheads="1"/>
          </p:cNvSpPr>
          <p:nvPr>
            <p:ph type="body" idx="1"/>
          </p:nvPr>
        </p:nvSpPr>
        <p:spPr>
          <a:xfrm>
            <a:off x="457200" y="1600199"/>
            <a:ext cx="8229600" cy="2330605"/>
          </a:xfrm>
          <a:ln>
            <a:solidFill>
              <a:srgbClr val="000099"/>
            </a:solidFill>
            <a:miter lim="800000"/>
            <a:headEnd/>
            <a:tailEnd/>
          </a:ln>
        </p:spPr>
        <p:txBody>
          <a:bodyPr/>
          <a:lstStyle/>
          <a:p>
            <a:pPr eaLnBrk="1" hangingPunct="1"/>
            <a:r>
              <a:rPr lang="ja-JP" altLang="en-US" dirty="0"/>
              <a:t>使い方</a:t>
            </a:r>
          </a:p>
          <a:p>
            <a:pPr lvl="1" eaLnBrk="1" hangingPunct="1"/>
            <a:r>
              <a:rPr lang="ja-JP" altLang="en-US" sz="2800" dirty="0"/>
              <a:t>「</a:t>
            </a:r>
            <a:r>
              <a:rPr lang="ja-JP" altLang="en-US" sz="2800" b="1" dirty="0">
                <a:solidFill>
                  <a:srgbClr val="FF0000"/>
                </a:solidFill>
              </a:rPr>
              <a:t>アルゴリズム</a:t>
            </a:r>
            <a:r>
              <a:rPr lang="en-US" altLang="ja-JP" sz="2800" b="1" dirty="0">
                <a:solidFill>
                  <a:srgbClr val="FF0000"/>
                </a:solidFill>
              </a:rPr>
              <a:t>A</a:t>
            </a:r>
            <a:r>
              <a:rPr lang="ja-JP" altLang="en-US" sz="2800" b="1" dirty="0">
                <a:solidFill>
                  <a:srgbClr val="FF0000"/>
                </a:solidFill>
              </a:rPr>
              <a:t>の</a:t>
            </a:r>
            <a:r>
              <a:rPr lang="ja-JP" altLang="en-US" sz="2800" b="1" u="sng" dirty="0">
                <a:solidFill>
                  <a:srgbClr val="000099"/>
                </a:solidFill>
              </a:rPr>
              <a:t>計算量</a:t>
            </a:r>
            <a:r>
              <a:rPr lang="ja-JP" altLang="en-US" sz="2800" b="1" dirty="0">
                <a:solidFill>
                  <a:srgbClr val="FF0000"/>
                </a:solidFill>
              </a:rPr>
              <a:t>が</a:t>
            </a:r>
            <a:r>
              <a:rPr lang="en-US" altLang="ja-JP" sz="2800" b="1" dirty="0">
                <a:solidFill>
                  <a:srgbClr val="FF0000"/>
                </a:solidFill>
              </a:rPr>
              <a:t>O(</a:t>
            </a:r>
            <a:r>
              <a:rPr lang="en-US" altLang="ja-JP" sz="2800" b="1" dirty="0" err="1">
                <a:solidFill>
                  <a:srgbClr val="FF0000"/>
                </a:solidFill>
              </a:rPr>
              <a:t>NlogN</a:t>
            </a:r>
            <a:r>
              <a:rPr lang="en-US" altLang="ja-JP" sz="2800" b="1" dirty="0">
                <a:solidFill>
                  <a:srgbClr val="FF0000"/>
                </a:solidFill>
              </a:rPr>
              <a:t>)</a:t>
            </a:r>
            <a:r>
              <a:rPr lang="ja-JP" altLang="en-US" sz="2800" b="1" dirty="0">
                <a:solidFill>
                  <a:srgbClr val="FF0000"/>
                </a:solidFill>
              </a:rPr>
              <a:t>である</a:t>
            </a:r>
            <a:r>
              <a:rPr lang="ja-JP" altLang="en-US" sz="2800" dirty="0"/>
              <a:t>」</a:t>
            </a:r>
            <a:endParaRPr lang="en-US" altLang="ja-JP" sz="2800" dirty="0"/>
          </a:p>
          <a:p>
            <a:pPr lvl="1" eaLnBrk="1" hangingPunct="1"/>
            <a:r>
              <a:rPr lang="ja-JP" altLang="en-US" sz="2800" dirty="0"/>
              <a:t>「</a:t>
            </a:r>
            <a:r>
              <a:rPr lang="ja-JP" altLang="en-US" sz="2800" b="1" dirty="0">
                <a:solidFill>
                  <a:srgbClr val="FF0000"/>
                </a:solidFill>
              </a:rPr>
              <a:t>アルゴリズム</a:t>
            </a:r>
            <a:r>
              <a:rPr lang="en-US" altLang="ja-JP" sz="2800" b="1" dirty="0">
                <a:solidFill>
                  <a:srgbClr val="FF0000"/>
                </a:solidFill>
              </a:rPr>
              <a:t>B</a:t>
            </a:r>
            <a:r>
              <a:rPr lang="ja-JP" altLang="en-US" sz="2800" b="1" dirty="0">
                <a:solidFill>
                  <a:srgbClr val="FF0000"/>
                </a:solidFill>
              </a:rPr>
              <a:t>の</a:t>
            </a:r>
            <a:r>
              <a:rPr lang="ja-JP" altLang="en-US" sz="2800" b="1" u="sng" dirty="0">
                <a:solidFill>
                  <a:srgbClr val="000099"/>
                </a:solidFill>
              </a:rPr>
              <a:t>時間計算量</a:t>
            </a:r>
            <a:r>
              <a:rPr lang="ja-JP" altLang="en-US" sz="2800" b="1" dirty="0">
                <a:solidFill>
                  <a:srgbClr val="FF0000"/>
                </a:solidFill>
              </a:rPr>
              <a:t>が</a:t>
            </a:r>
            <a:r>
              <a:rPr lang="en-US" altLang="ja-JP" sz="2800" b="1" dirty="0">
                <a:solidFill>
                  <a:srgbClr val="FF0000"/>
                </a:solidFill>
              </a:rPr>
              <a:t>O(N</a:t>
            </a:r>
            <a:r>
              <a:rPr lang="en-US" altLang="ja-JP" sz="2800" b="1" baseline="30000" dirty="0">
                <a:solidFill>
                  <a:srgbClr val="FF0000"/>
                </a:solidFill>
              </a:rPr>
              <a:t>2</a:t>
            </a:r>
            <a:r>
              <a:rPr lang="en-US" altLang="ja-JP" sz="2800" b="1" dirty="0">
                <a:solidFill>
                  <a:srgbClr val="FF0000"/>
                </a:solidFill>
              </a:rPr>
              <a:t>)</a:t>
            </a:r>
            <a:r>
              <a:rPr lang="ja-JP" altLang="en-US" sz="2800" b="1" dirty="0">
                <a:solidFill>
                  <a:srgbClr val="FF0000"/>
                </a:solidFill>
              </a:rPr>
              <a:t>である</a:t>
            </a:r>
            <a:r>
              <a:rPr lang="ja-JP" altLang="en-US" sz="2800" dirty="0"/>
              <a:t>」</a:t>
            </a:r>
          </a:p>
          <a:p>
            <a:pPr lvl="1" eaLnBrk="1" hangingPunct="1"/>
            <a:r>
              <a:rPr lang="ja-JP" altLang="en-US" sz="2800" dirty="0"/>
              <a:t>「</a:t>
            </a:r>
            <a:r>
              <a:rPr lang="ja-JP" altLang="en-US" sz="2800" b="1" dirty="0">
                <a:solidFill>
                  <a:srgbClr val="FF0000"/>
                </a:solidFill>
              </a:rPr>
              <a:t>アルゴリズム</a:t>
            </a:r>
            <a:r>
              <a:rPr lang="en-US" altLang="ja-JP" sz="2800" b="1" dirty="0">
                <a:solidFill>
                  <a:srgbClr val="FF0000"/>
                </a:solidFill>
              </a:rPr>
              <a:t>C</a:t>
            </a:r>
            <a:r>
              <a:rPr lang="ja-JP" altLang="en-US" sz="2800" b="1" dirty="0">
                <a:solidFill>
                  <a:srgbClr val="FF0000"/>
                </a:solidFill>
              </a:rPr>
              <a:t>の</a:t>
            </a:r>
            <a:r>
              <a:rPr lang="ja-JP" altLang="en-US" sz="2800" b="1" u="sng" dirty="0">
                <a:solidFill>
                  <a:srgbClr val="000099"/>
                </a:solidFill>
              </a:rPr>
              <a:t>空間計算量</a:t>
            </a:r>
            <a:r>
              <a:rPr lang="ja-JP" altLang="en-US" sz="2800" b="1" dirty="0">
                <a:solidFill>
                  <a:srgbClr val="FF0000"/>
                </a:solidFill>
              </a:rPr>
              <a:t>が</a:t>
            </a:r>
            <a:r>
              <a:rPr lang="en-US" altLang="ja-JP" sz="2800" b="1" dirty="0">
                <a:solidFill>
                  <a:srgbClr val="FF0000"/>
                </a:solidFill>
              </a:rPr>
              <a:t>O(N)</a:t>
            </a:r>
            <a:r>
              <a:rPr lang="ja-JP" altLang="en-US" sz="2800" b="1" dirty="0">
                <a:solidFill>
                  <a:srgbClr val="FF0000"/>
                </a:solidFill>
              </a:rPr>
              <a:t>である</a:t>
            </a:r>
            <a:r>
              <a:rPr lang="ja-JP" altLang="en-US" sz="2800" dirty="0"/>
              <a:t>」</a:t>
            </a:r>
          </a:p>
          <a:p>
            <a:pPr eaLnBrk="1" hangingPunct="1"/>
            <a:endParaRPr lang="en-US" altLang="ja-JP"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1"/>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7468918E-C410-4ACF-9CFB-34B8379361D5}" type="slidenum">
              <a:rPr kumimoji="0" lang="en-US" altLang="ja-JP" smtClean="0"/>
              <a:pPr eaLnBrk="1" hangingPunct="1"/>
              <a:t>47</a:t>
            </a:fld>
            <a:endParaRPr kumimoji="0" lang="en-US" altLang="ja-JP"/>
          </a:p>
        </p:txBody>
      </p:sp>
      <p:sp>
        <p:nvSpPr>
          <p:cNvPr id="49155" name="Rectangle 2"/>
          <p:cNvSpPr>
            <a:spLocks noGrp="1" noChangeArrowheads="1"/>
          </p:cNvSpPr>
          <p:nvPr>
            <p:ph type="ctrTitle"/>
          </p:nvPr>
        </p:nvSpPr>
        <p:spPr/>
        <p:txBody>
          <a:bodyPr/>
          <a:lstStyle/>
          <a:p>
            <a:pPr eaLnBrk="1" hangingPunct="1"/>
            <a:r>
              <a:rPr lang="ja-JP" altLang="en-US"/>
              <a:t>アルゴリズムとデータ構造</a:t>
            </a:r>
          </a:p>
        </p:txBody>
      </p:sp>
      <p:sp>
        <p:nvSpPr>
          <p:cNvPr id="49156" name="Rectangle 3"/>
          <p:cNvSpPr>
            <a:spLocks noGrp="1" noChangeArrowheads="1"/>
          </p:cNvSpPr>
          <p:nvPr>
            <p:ph type="subTitle" idx="1"/>
          </p:nvPr>
        </p:nvSpPr>
        <p:spPr/>
        <p:txBody>
          <a:bodyPr/>
          <a:lstStyle/>
          <a:p>
            <a:pPr eaLnBrk="1" hangingPunct="1"/>
            <a:r>
              <a:rPr lang="ja-JP" altLang="en-US"/>
              <a:t>予備</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F7306254-6A73-4A44-AFD1-91C7C7C91FC4}" type="slidenum">
              <a:rPr kumimoji="0" lang="en-US" altLang="ja-JP" smtClean="0"/>
              <a:pPr eaLnBrk="1" hangingPunct="1"/>
              <a:t>48</a:t>
            </a:fld>
            <a:endParaRPr kumimoji="0" lang="en-US" altLang="ja-JP"/>
          </a:p>
        </p:txBody>
      </p:sp>
      <p:sp>
        <p:nvSpPr>
          <p:cNvPr id="50179" name="Rectangle 2"/>
          <p:cNvSpPr>
            <a:spLocks noGrp="1" noChangeArrowheads="1"/>
          </p:cNvSpPr>
          <p:nvPr>
            <p:ph type="title"/>
          </p:nvPr>
        </p:nvSpPr>
        <p:spPr/>
        <p:txBody>
          <a:bodyPr/>
          <a:lstStyle/>
          <a:p>
            <a:pPr eaLnBrk="1" hangingPunct="1"/>
            <a:r>
              <a:rPr lang="ja-JP" altLang="en-US"/>
              <a:t>記号</a:t>
            </a:r>
          </a:p>
        </p:txBody>
      </p:sp>
      <p:pic>
        <p:nvPicPr>
          <p:cNvPr id="501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1798638"/>
            <a:ext cx="5811838"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92A05DB-FAF9-484E-8E37-84EC356872C5}" type="slidenum">
              <a:rPr kumimoji="0" lang="en-US" altLang="ja-JP" smtClean="0"/>
              <a:pPr eaLnBrk="1" hangingPunct="1"/>
              <a:t>49</a:t>
            </a:fld>
            <a:endParaRPr kumimoji="0" lang="en-US" altLang="ja-JP"/>
          </a:p>
        </p:txBody>
      </p:sp>
      <p:sp>
        <p:nvSpPr>
          <p:cNvPr id="51203" name="Rectangle 2"/>
          <p:cNvSpPr>
            <a:spLocks noGrp="1" noChangeArrowheads="1"/>
          </p:cNvSpPr>
          <p:nvPr>
            <p:ph type="title"/>
          </p:nvPr>
        </p:nvSpPr>
        <p:spPr/>
        <p:txBody>
          <a:bodyPr/>
          <a:lstStyle/>
          <a:p>
            <a:pPr eaLnBrk="1" hangingPunct="1"/>
            <a:r>
              <a:rPr lang="ja-JP" altLang="en-US"/>
              <a:t>記号</a:t>
            </a: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1789113"/>
            <a:ext cx="6311900" cy="4338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779AFA1B-ADB6-4E52-81BF-DB09E9914FBC}" type="slidenum">
              <a:rPr kumimoji="0" lang="en-US" altLang="ja-JP" smtClean="0"/>
              <a:pPr eaLnBrk="1" hangingPunct="1"/>
              <a:t>5</a:t>
            </a:fld>
            <a:endParaRPr kumimoji="0" lang="en-US" altLang="ja-JP"/>
          </a:p>
        </p:txBody>
      </p:sp>
      <p:sp>
        <p:nvSpPr>
          <p:cNvPr id="13315" name="Rectangle 2"/>
          <p:cNvSpPr>
            <a:spLocks noGrp="1" noChangeArrowheads="1"/>
          </p:cNvSpPr>
          <p:nvPr>
            <p:ph type="title"/>
          </p:nvPr>
        </p:nvSpPr>
        <p:spPr/>
        <p:txBody>
          <a:bodyPr/>
          <a:lstStyle/>
          <a:p>
            <a:pPr eaLnBrk="1" hangingPunct="1"/>
            <a:r>
              <a:rPr lang="ja-JP" altLang="en-US"/>
              <a:t>アルゴリズム</a:t>
            </a:r>
          </a:p>
        </p:txBody>
      </p:sp>
      <p:sp>
        <p:nvSpPr>
          <p:cNvPr id="13316" name="Rectangle 3"/>
          <p:cNvSpPr>
            <a:spLocks noGrp="1" noChangeArrowheads="1"/>
          </p:cNvSpPr>
          <p:nvPr>
            <p:ph type="body" idx="1"/>
          </p:nvPr>
        </p:nvSpPr>
        <p:spPr/>
        <p:txBody>
          <a:bodyPr/>
          <a:lstStyle/>
          <a:p>
            <a:pPr eaLnBrk="1" hangingPunct="1">
              <a:lnSpc>
                <a:spcPct val="90000"/>
              </a:lnSpc>
            </a:pPr>
            <a:r>
              <a:rPr lang="ja-JP" altLang="en-US"/>
              <a:t>アルゴリズムとは，なんらかの</a:t>
            </a:r>
            <a:r>
              <a:rPr lang="ja-JP" altLang="en-US" b="1">
                <a:solidFill>
                  <a:srgbClr val="FF0000"/>
                </a:solidFill>
              </a:rPr>
              <a:t>問題を解くための手順</a:t>
            </a:r>
            <a:r>
              <a:rPr lang="ja-JP" altLang="en-US"/>
              <a:t>．</a:t>
            </a:r>
            <a:r>
              <a:rPr lang="ja-JP" altLang="en-US" b="1">
                <a:solidFill>
                  <a:srgbClr val="FF0000"/>
                </a:solidFill>
              </a:rPr>
              <a:t>算法</a:t>
            </a:r>
            <a:r>
              <a:rPr lang="ja-JP" altLang="en-US"/>
              <a:t>と呼ばれることもある</a:t>
            </a:r>
          </a:p>
          <a:p>
            <a:pPr lvl="1" eaLnBrk="1" hangingPunct="1">
              <a:lnSpc>
                <a:spcPct val="90000"/>
              </a:lnSpc>
            </a:pPr>
            <a:r>
              <a:rPr lang="ja-JP" altLang="en-US"/>
              <a:t>整列のためのアルゴリズム</a:t>
            </a:r>
          </a:p>
          <a:p>
            <a:pPr lvl="1" eaLnBrk="1" hangingPunct="1">
              <a:lnSpc>
                <a:spcPct val="90000"/>
              </a:lnSpc>
            </a:pPr>
            <a:r>
              <a:rPr lang="ja-JP" altLang="en-US"/>
              <a:t>探索のためのアルゴリズム</a:t>
            </a:r>
          </a:p>
          <a:p>
            <a:pPr lvl="1" eaLnBrk="1" hangingPunct="1">
              <a:lnSpc>
                <a:spcPct val="90000"/>
              </a:lnSpc>
            </a:pPr>
            <a:r>
              <a:rPr lang="ja-JP" altLang="en-US"/>
              <a:t>などなど</a:t>
            </a:r>
          </a:p>
          <a:p>
            <a:pPr eaLnBrk="1" hangingPunct="1">
              <a:lnSpc>
                <a:spcPct val="90000"/>
              </a:lnSpc>
            </a:pPr>
            <a:r>
              <a:rPr lang="ja-JP" altLang="en-US"/>
              <a:t>では，良いアルゴリズムとは？</a:t>
            </a:r>
          </a:p>
          <a:p>
            <a:pPr lvl="1" eaLnBrk="1" hangingPunct="1">
              <a:lnSpc>
                <a:spcPct val="90000"/>
              </a:lnSpc>
            </a:pPr>
            <a:r>
              <a:rPr lang="ja-JP" altLang="en-US"/>
              <a:t>アルゴリズムの解析</a:t>
            </a:r>
          </a:p>
          <a:p>
            <a:pPr lvl="1" eaLnBrk="1" hangingPunct="1">
              <a:lnSpc>
                <a:spcPct val="90000"/>
              </a:lnSpc>
            </a:pPr>
            <a:r>
              <a:rPr lang="ja-JP" altLang="en-US"/>
              <a:t>アルゴリズムの分類</a:t>
            </a:r>
          </a:p>
          <a:p>
            <a:pPr lvl="1" eaLnBrk="1" hangingPunct="1">
              <a:lnSpc>
                <a:spcPct val="90000"/>
              </a:lnSpc>
            </a:pPr>
            <a:r>
              <a:rPr lang="ja-JP" altLang="en-US"/>
              <a:t>計算量</a:t>
            </a:r>
          </a:p>
          <a:p>
            <a:pPr eaLnBrk="1" hangingPunct="1">
              <a:lnSpc>
                <a:spcPct val="90000"/>
              </a:lnSpc>
            </a:pPr>
            <a:endParaRPr lang="en-US" altLang="ja-JP"/>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4BFDCA24-FB08-42A9-B39A-EAD24C34975D}" type="slidenum">
              <a:rPr kumimoji="0" lang="en-US" altLang="ja-JP" smtClean="0"/>
              <a:pPr eaLnBrk="1" hangingPunct="1"/>
              <a:t>50</a:t>
            </a:fld>
            <a:endParaRPr kumimoji="0" lang="en-US" altLang="ja-JP"/>
          </a:p>
        </p:txBody>
      </p:sp>
      <p:sp>
        <p:nvSpPr>
          <p:cNvPr id="7172" name="Rectangle 2"/>
          <p:cNvSpPr>
            <a:spLocks noGrp="1" noChangeArrowheads="1"/>
          </p:cNvSpPr>
          <p:nvPr>
            <p:ph type="title"/>
          </p:nvPr>
        </p:nvSpPr>
        <p:spPr/>
        <p:txBody>
          <a:bodyPr/>
          <a:lstStyle/>
          <a:p>
            <a:pPr eaLnBrk="1" hangingPunct="1"/>
            <a:r>
              <a:rPr lang="ja-JP" altLang="en-US"/>
              <a:t>スターリングの公式</a:t>
            </a:r>
          </a:p>
        </p:txBody>
      </p:sp>
      <p:graphicFrame>
        <p:nvGraphicFramePr>
          <p:cNvPr id="7170" name="Object 5"/>
          <p:cNvGraphicFramePr>
            <a:graphicFrameLocks noChangeAspect="1"/>
          </p:cNvGraphicFramePr>
          <p:nvPr/>
        </p:nvGraphicFramePr>
        <p:xfrm>
          <a:off x="1560513" y="1906588"/>
          <a:ext cx="6022975" cy="715962"/>
        </p:xfrm>
        <a:graphic>
          <a:graphicData uri="http://schemas.openxmlformats.org/presentationml/2006/ole">
            <mc:AlternateContent xmlns:mc="http://schemas.openxmlformats.org/markup-compatibility/2006">
              <mc:Choice xmlns:v="urn:schemas-microsoft-com:vml" Requires="v">
                <p:oleObj spid="_x0000_s7219" name="数式" r:id="rId3" imgW="2031840" imgH="241200" progId="Equation.3">
                  <p:embed/>
                </p:oleObj>
              </mc:Choice>
              <mc:Fallback>
                <p:oleObj name="数式" r:id="rId3" imgW="203184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13" y="1906588"/>
                        <a:ext cx="6022975" cy="71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173" name="AutoShape 6"/>
          <p:cNvSpPr>
            <a:spLocks/>
          </p:cNvSpPr>
          <p:nvPr/>
        </p:nvSpPr>
        <p:spPr bwMode="auto">
          <a:xfrm>
            <a:off x="2773363" y="3008313"/>
            <a:ext cx="5376862" cy="420687"/>
          </a:xfrm>
          <a:prstGeom prst="borderCallout1">
            <a:avLst>
              <a:gd name="adj1" fmla="val 27171"/>
              <a:gd name="adj2" fmla="val -1417"/>
              <a:gd name="adj3" fmla="val -116602"/>
              <a:gd name="adj4" fmla="val -11690"/>
            </a:avLst>
          </a:prstGeom>
          <a:solidFill>
            <a:schemeClr val="accent1"/>
          </a:solidFill>
          <a:ln w="9525">
            <a:solidFill>
              <a:schemeClr val="tx1"/>
            </a:solidFill>
            <a:miter lim="800000"/>
            <a:headEnd/>
            <a:tailEnd/>
          </a:ln>
        </p:spPr>
        <p:txBody>
          <a:bodyPr/>
          <a:lstStyle/>
          <a:p>
            <a:r>
              <a:rPr lang="en-US" altLang="ja-JP" sz="2000" b="1"/>
              <a:t>N!</a:t>
            </a:r>
            <a:r>
              <a:rPr lang="ja-JP" altLang="en-US" sz="2000"/>
              <a:t>の桁数が，およそ</a:t>
            </a:r>
            <a:r>
              <a:rPr lang="en-US" altLang="ja-JP" sz="2000" b="1"/>
              <a:t>(N </a:t>
            </a:r>
            <a:r>
              <a:rPr lang="en-US" altLang="ja-JP" sz="2000" b="1" i="1"/>
              <a:t>lg </a:t>
            </a:r>
            <a:r>
              <a:rPr lang="en-US" altLang="ja-JP" sz="2000" b="1"/>
              <a:t>N)</a:t>
            </a:r>
            <a:r>
              <a:rPr lang="ja-JP" altLang="en-US" sz="2000"/>
              <a:t>であることが分かる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4AFC665B-EDD6-4B57-A30B-803680428642}" type="slidenum">
              <a:rPr kumimoji="0" lang="en-US" altLang="ja-JP" smtClean="0"/>
              <a:pPr eaLnBrk="1" hangingPunct="1"/>
              <a:t>6</a:t>
            </a:fld>
            <a:endParaRPr kumimoji="0" lang="en-US" altLang="ja-JP"/>
          </a:p>
        </p:txBody>
      </p:sp>
      <p:sp>
        <p:nvSpPr>
          <p:cNvPr id="14339" name="Rectangle 2"/>
          <p:cNvSpPr>
            <a:spLocks noGrp="1" noChangeArrowheads="1"/>
          </p:cNvSpPr>
          <p:nvPr>
            <p:ph type="title"/>
          </p:nvPr>
        </p:nvSpPr>
        <p:spPr/>
        <p:txBody>
          <a:bodyPr/>
          <a:lstStyle/>
          <a:p>
            <a:pPr eaLnBrk="1" hangingPunct="1"/>
            <a:r>
              <a:rPr lang="ja-JP" altLang="en-US"/>
              <a:t>アルゴリズムの解析</a:t>
            </a:r>
          </a:p>
        </p:txBody>
      </p:sp>
      <p:sp>
        <p:nvSpPr>
          <p:cNvPr id="14340" name="Rectangle 3"/>
          <p:cNvSpPr>
            <a:spLocks noGrp="1" noChangeArrowheads="1"/>
          </p:cNvSpPr>
          <p:nvPr>
            <p:ph type="body" idx="1"/>
          </p:nvPr>
        </p:nvSpPr>
        <p:spPr/>
        <p:txBody>
          <a:bodyPr/>
          <a:lstStyle/>
          <a:p>
            <a:pPr eaLnBrk="1" hangingPunct="1"/>
            <a:r>
              <a:rPr lang="ja-JP" altLang="en-US"/>
              <a:t>処理するデータの量または大きさ</a:t>
            </a:r>
            <a:r>
              <a:rPr lang="en-US" altLang="ja-JP"/>
              <a:t>: </a:t>
            </a:r>
            <a:r>
              <a:rPr lang="en-US" altLang="ja-JP" b="1"/>
              <a:t>N</a:t>
            </a:r>
          </a:p>
          <a:p>
            <a:pPr eaLnBrk="1" hangingPunct="1"/>
            <a:r>
              <a:rPr lang="ja-JP" altLang="en-US"/>
              <a:t>使われる計算資源の大きさ</a:t>
            </a:r>
            <a:r>
              <a:rPr lang="en-US" altLang="ja-JP"/>
              <a:t>: </a:t>
            </a:r>
            <a:r>
              <a:rPr lang="en-US" altLang="ja-JP" b="1"/>
              <a:t>f(N)</a:t>
            </a:r>
          </a:p>
          <a:p>
            <a:pPr lvl="1" eaLnBrk="1" hangingPunct="1"/>
            <a:r>
              <a:rPr kumimoji="0" lang="en-US" altLang="ja-JP" b="1"/>
              <a:t>f(</a:t>
            </a:r>
            <a:r>
              <a:rPr lang="en-US" altLang="ja-JP" b="1"/>
              <a:t>N)</a:t>
            </a:r>
            <a:r>
              <a:rPr lang="ja-JP" altLang="en-US"/>
              <a:t>は多くの場合，</a:t>
            </a:r>
            <a:r>
              <a:rPr lang="ja-JP" altLang="en-US" b="1" u="sng">
                <a:solidFill>
                  <a:srgbClr val="FF0000"/>
                </a:solidFill>
              </a:rPr>
              <a:t>実行時間</a:t>
            </a:r>
          </a:p>
          <a:p>
            <a:pPr lvl="2" eaLnBrk="1" hangingPunct="1"/>
            <a:r>
              <a:rPr lang="ja-JP" altLang="en-US"/>
              <a:t>平均実行時間</a:t>
            </a:r>
            <a:r>
              <a:rPr lang="en-US" altLang="ja-JP"/>
              <a:t>(average-case)</a:t>
            </a:r>
          </a:p>
          <a:p>
            <a:pPr lvl="2" eaLnBrk="1" hangingPunct="1"/>
            <a:r>
              <a:rPr lang="ja-JP" altLang="en-US"/>
              <a:t>最悪実行時間</a:t>
            </a:r>
            <a:r>
              <a:rPr lang="en-US" altLang="ja-JP"/>
              <a:t>(worst-case)</a:t>
            </a:r>
          </a:p>
          <a:p>
            <a:pPr eaLnBrk="1" hangingPunct="1"/>
            <a:r>
              <a:rPr lang="ja-JP" altLang="en-US"/>
              <a:t>アルゴリズム解析とは，データ量</a:t>
            </a:r>
            <a:r>
              <a:rPr lang="en-US" altLang="ja-JP" b="1"/>
              <a:t>N</a:t>
            </a:r>
            <a:r>
              <a:rPr lang="ja-JP" altLang="en-US"/>
              <a:t>に対して，実行時間</a:t>
            </a:r>
            <a:r>
              <a:rPr lang="en-US" altLang="ja-JP" b="1"/>
              <a:t>f(N)</a:t>
            </a:r>
            <a:r>
              <a:rPr lang="ja-JP" altLang="en-US"/>
              <a:t>を求めること</a:t>
            </a:r>
          </a:p>
          <a:p>
            <a:pPr eaLnBrk="1" hangingPunct="1"/>
            <a:endParaRPr lang="en-US" altLang="ja-J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9487219-28FD-4DA7-AAAC-65C00E093C6E}" type="slidenum">
              <a:rPr kumimoji="0" lang="en-US" altLang="ja-JP" smtClean="0"/>
              <a:pPr eaLnBrk="1" hangingPunct="1"/>
              <a:t>7</a:t>
            </a:fld>
            <a:endParaRPr kumimoji="0" lang="en-US" altLang="ja-JP"/>
          </a:p>
        </p:txBody>
      </p:sp>
      <p:sp>
        <p:nvSpPr>
          <p:cNvPr id="15363" name="Rectangle 2"/>
          <p:cNvSpPr>
            <a:spLocks noGrp="1" noChangeArrowheads="1"/>
          </p:cNvSpPr>
          <p:nvPr>
            <p:ph type="title"/>
          </p:nvPr>
        </p:nvSpPr>
        <p:spPr/>
        <p:txBody>
          <a:bodyPr/>
          <a:lstStyle/>
          <a:p>
            <a:pPr eaLnBrk="1" hangingPunct="1"/>
            <a:r>
              <a:rPr lang="ja-JP" altLang="en-US"/>
              <a:t>例題</a:t>
            </a:r>
          </a:p>
        </p:txBody>
      </p:sp>
      <p:sp>
        <p:nvSpPr>
          <p:cNvPr id="15364" name="Rectangle 3"/>
          <p:cNvSpPr>
            <a:spLocks noGrp="1" noChangeArrowheads="1"/>
          </p:cNvSpPr>
          <p:nvPr>
            <p:ph type="body" idx="1"/>
          </p:nvPr>
        </p:nvSpPr>
        <p:spPr>
          <a:xfrm>
            <a:off x="457200" y="1600200"/>
            <a:ext cx="8229600" cy="3848100"/>
          </a:xfrm>
        </p:spPr>
        <p:txBody>
          <a:bodyPr/>
          <a:lstStyle/>
          <a:p>
            <a:pPr eaLnBrk="1" hangingPunct="1"/>
            <a:r>
              <a:rPr lang="ja-JP" altLang="en-US" sz="2800"/>
              <a:t>配列</a:t>
            </a:r>
            <a:r>
              <a:rPr lang="en-US" altLang="ja-JP" sz="2800"/>
              <a:t>a (a[0]</a:t>
            </a:r>
            <a:r>
              <a:rPr lang="ja-JP" altLang="en-US" sz="2800"/>
              <a:t>～</a:t>
            </a:r>
            <a:r>
              <a:rPr lang="en-US" altLang="ja-JP" sz="2800"/>
              <a:t>a[99]) </a:t>
            </a:r>
            <a:r>
              <a:rPr lang="ja-JP" altLang="en-US" sz="2800"/>
              <a:t>の中に，</a:t>
            </a:r>
            <a:r>
              <a:rPr lang="en-US" altLang="ja-JP" sz="2800"/>
              <a:t>100</a:t>
            </a:r>
            <a:r>
              <a:rPr lang="ja-JP" altLang="en-US" sz="2800"/>
              <a:t>個のランダムな自然数が与えられたとする</a:t>
            </a:r>
          </a:p>
          <a:p>
            <a:pPr lvl="1" eaLnBrk="1" hangingPunct="1"/>
            <a:r>
              <a:rPr lang="ja-JP" altLang="en-US" sz="2300"/>
              <a:t>この中で，最大の大きさを持つ要素を求めたい</a:t>
            </a:r>
          </a:p>
          <a:p>
            <a:pPr lvl="1" eaLnBrk="1" hangingPunct="1"/>
            <a:r>
              <a:rPr lang="ja-JP" altLang="en-US" sz="2300"/>
              <a:t>どのくらいの時間がかかるか？</a:t>
            </a:r>
          </a:p>
          <a:p>
            <a:pPr lvl="1" eaLnBrk="1" hangingPunct="1"/>
            <a:r>
              <a:rPr lang="ja-JP" altLang="en-US" sz="2300"/>
              <a:t>アルゴリズム</a:t>
            </a:r>
            <a:r>
              <a:rPr lang="en-US" altLang="ja-JP" sz="2300"/>
              <a:t>:</a:t>
            </a:r>
          </a:p>
          <a:p>
            <a:pPr lvl="2" eaLnBrk="1" hangingPunct="1"/>
            <a:r>
              <a:rPr lang="ja-JP" altLang="en-US" sz="2100"/>
              <a:t>まず，暫定的に</a:t>
            </a:r>
            <a:r>
              <a:rPr lang="en-US" altLang="ja-JP" sz="2100"/>
              <a:t>max=a[0]</a:t>
            </a:r>
            <a:r>
              <a:rPr lang="ja-JP" altLang="en-US" sz="2100"/>
              <a:t>と仮定する</a:t>
            </a:r>
          </a:p>
          <a:p>
            <a:pPr lvl="2" eaLnBrk="1" hangingPunct="1"/>
            <a:r>
              <a:rPr lang="en-US" altLang="ja-JP" sz="2100"/>
              <a:t>a[i] (1≦i&lt;100) </a:t>
            </a:r>
            <a:r>
              <a:rPr lang="ja-JP" altLang="en-US" sz="2100"/>
              <a:t>に対して，順に，</a:t>
            </a:r>
            <a:r>
              <a:rPr lang="en-US" altLang="ja-JP" sz="2100"/>
              <a:t>max</a:t>
            </a:r>
            <a:r>
              <a:rPr lang="ja-JP" altLang="en-US" sz="2100"/>
              <a:t>と</a:t>
            </a:r>
            <a:r>
              <a:rPr lang="en-US" altLang="ja-JP" sz="2100"/>
              <a:t>a[i]</a:t>
            </a:r>
            <a:r>
              <a:rPr lang="ja-JP" altLang="en-US" sz="2100"/>
              <a:t>とを比較する</a:t>
            </a:r>
          </a:p>
          <a:p>
            <a:pPr lvl="2" eaLnBrk="1" hangingPunct="1"/>
            <a:r>
              <a:rPr kumimoji="0" lang="en-US" altLang="ja-JP" sz="2100"/>
              <a:t>a</a:t>
            </a:r>
            <a:r>
              <a:rPr lang="en-US" altLang="ja-JP" sz="2100"/>
              <a:t>[i] &gt; max</a:t>
            </a:r>
            <a:r>
              <a:rPr lang="ja-JP" altLang="en-US" sz="2100"/>
              <a:t>であれば，</a:t>
            </a:r>
            <a:r>
              <a:rPr lang="en-US" altLang="ja-JP" sz="2100"/>
              <a:t>max = a[i]</a:t>
            </a:r>
            <a:r>
              <a:rPr lang="ja-JP" altLang="en-US" sz="2100"/>
              <a:t>と更新する</a:t>
            </a:r>
          </a:p>
          <a:p>
            <a:pPr lvl="2" eaLnBrk="1" hangingPunct="1"/>
            <a:r>
              <a:rPr lang="en-US" altLang="ja-JP" sz="2100"/>
              <a:t>i = 1</a:t>
            </a:r>
            <a:r>
              <a:rPr lang="ja-JP" altLang="en-US" sz="2100"/>
              <a:t>から</a:t>
            </a:r>
            <a:r>
              <a:rPr lang="en-US" altLang="ja-JP" sz="2100"/>
              <a:t>i = 99</a:t>
            </a:r>
            <a:r>
              <a:rPr lang="ja-JP" altLang="en-US" sz="2100"/>
              <a:t>まで，上記を繰り返せば，</a:t>
            </a:r>
            <a:r>
              <a:rPr lang="en-US" altLang="ja-JP" sz="2100"/>
              <a:t>max</a:t>
            </a:r>
            <a:r>
              <a:rPr lang="ja-JP" altLang="en-US" sz="2100"/>
              <a:t>が最大値</a:t>
            </a:r>
          </a:p>
          <a:p>
            <a:pPr lvl="2" eaLnBrk="1" hangingPunct="1"/>
            <a:endParaRPr lang="ja-JP" altLang="en-US" sz="2100"/>
          </a:p>
          <a:p>
            <a:pPr eaLnBrk="1" hangingPunct="1"/>
            <a:endParaRPr lang="en-US" altLang="ja-JP" sz="2800"/>
          </a:p>
        </p:txBody>
      </p:sp>
      <p:sp>
        <p:nvSpPr>
          <p:cNvPr id="15365" name="Text Box 5"/>
          <p:cNvSpPr txBox="1">
            <a:spLocks noChangeArrowheads="1"/>
          </p:cNvSpPr>
          <p:nvPr/>
        </p:nvSpPr>
        <p:spPr bwMode="auto">
          <a:xfrm>
            <a:off x="1436688" y="5537200"/>
            <a:ext cx="6254750" cy="679450"/>
          </a:xfrm>
          <a:prstGeom prst="rect">
            <a:avLst/>
          </a:prstGeom>
          <a:solidFill>
            <a:schemeClr val="accent2"/>
          </a:solidFill>
          <a:ln w="38100">
            <a:solidFill>
              <a:schemeClr val="hlink"/>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a:t>任意の</a:t>
            </a:r>
            <a:r>
              <a:rPr lang="en-US" altLang="ja-JP"/>
              <a:t>i (0≦i&lt;100) </a:t>
            </a:r>
            <a:r>
              <a:rPr lang="ja-JP" altLang="en-US"/>
              <a:t>に対して，</a:t>
            </a:r>
            <a:r>
              <a:rPr lang="en-US" altLang="ja-JP"/>
              <a:t>max</a:t>
            </a:r>
            <a:r>
              <a:rPr lang="ja-JP" altLang="en-US"/>
              <a:t>は，</a:t>
            </a:r>
            <a:r>
              <a:rPr lang="en-US" altLang="ja-JP"/>
              <a:t>a[0]</a:t>
            </a:r>
            <a:r>
              <a:rPr lang="ja-JP" altLang="en-US"/>
              <a:t>から</a:t>
            </a:r>
            <a:r>
              <a:rPr lang="en-US" altLang="ja-JP"/>
              <a:t>a[i]</a:t>
            </a:r>
            <a:r>
              <a:rPr lang="ja-JP" altLang="en-US"/>
              <a:t>までの</a:t>
            </a:r>
            <a:br>
              <a:rPr lang="ja-JP" altLang="en-US"/>
            </a:br>
            <a:r>
              <a:rPr lang="ja-JP" altLang="en-US"/>
              <a:t>最大値を常に保持している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番号プレースホルダ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EF93DCB-FFAE-4572-8F75-2A2557ED7128}" type="slidenum">
              <a:rPr kumimoji="0" lang="en-US" altLang="ja-JP" smtClean="0"/>
              <a:pPr eaLnBrk="1" hangingPunct="1"/>
              <a:t>8</a:t>
            </a:fld>
            <a:endParaRPr kumimoji="0" lang="en-US" altLang="ja-JP"/>
          </a:p>
        </p:txBody>
      </p:sp>
      <p:sp>
        <p:nvSpPr>
          <p:cNvPr id="16387" name="Rectangle 2"/>
          <p:cNvSpPr>
            <a:spLocks noGrp="1" noChangeArrowheads="1"/>
          </p:cNvSpPr>
          <p:nvPr>
            <p:ph type="title"/>
          </p:nvPr>
        </p:nvSpPr>
        <p:spPr/>
        <p:txBody>
          <a:bodyPr/>
          <a:lstStyle/>
          <a:p>
            <a:pPr eaLnBrk="1" hangingPunct="1"/>
            <a:r>
              <a:rPr lang="ja-JP" altLang="en-US"/>
              <a:t>例題</a:t>
            </a:r>
          </a:p>
        </p:txBody>
      </p:sp>
      <p:sp>
        <p:nvSpPr>
          <p:cNvPr id="16388" name="Rectangle 4"/>
          <p:cNvSpPr>
            <a:spLocks noChangeArrowheads="1"/>
          </p:cNvSpPr>
          <p:nvPr/>
        </p:nvSpPr>
        <p:spPr bwMode="auto">
          <a:xfrm>
            <a:off x="323850" y="1501775"/>
            <a:ext cx="8605838" cy="4324350"/>
          </a:xfrm>
          <a:prstGeom prst="rect">
            <a:avLst/>
          </a:prstGeom>
          <a:solidFill>
            <a:schemeClr val="accent2"/>
          </a:solidFill>
          <a:ln w="76200">
            <a:solidFill>
              <a:schemeClr val="hlink"/>
            </a:solidFill>
            <a:miter lim="800000"/>
            <a:headEnd/>
            <a:tailEnd/>
          </a:ln>
        </p:spPr>
        <p:txBody>
          <a:bodyPr>
            <a:spAutoFit/>
          </a:bodyPr>
          <a:lstStyle/>
          <a:p>
            <a:pPr algn="l"/>
            <a:r>
              <a:rPr kumimoji="0" lang="en-US" altLang="ja-JP" sz="1600" b="1">
                <a:latin typeface="Courier New" pitchFamily="49" charset="0"/>
              </a:rPr>
              <a:t>#include &lt;stdio.h&gt;</a:t>
            </a:r>
          </a:p>
          <a:p>
            <a:pPr algn="l"/>
            <a:r>
              <a:rPr kumimoji="0" lang="en-US" altLang="ja-JP" sz="1600" b="1">
                <a:latin typeface="Courier New" pitchFamily="49" charset="0"/>
              </a:rPr>
              <a:t>#</a:t>
            </a:r>
            <a:r>
              <a:rPr lang="en-US" altLang="ja-JP" sz="1600" b="1">
                <a:latin typeface="Courier New" pitchFamily="49" charset="0"/>
              </a:rPr>
              <a:t>define N 100</a:t>
            </a:r>
          </a:p>
          <a:p>
            <a:pPr algn="l"/>
            <a:r>
              <a:rPr lang="en-US" altLang="ja-JP" sz="1600" b="1">
                <a:latin typeface="Courier New" pitchFamily="49" charset="0"/>
              </a:rPr>
              <a:t>int a[N] = {</a:t>
            </a:r>
          </a:p>
          <a:p>
            <a:pPr algn="l"/>
            <a:r>
              <a:rPr lang="en-US" altLang="ja-JP" sz="1600" b="1">
                <a:latin typeface="Courier New" pitchFamily="49" charset="0"/>
              </a:rPr>
              <a:t>  /* 100</a:t>
            </a:r>
            <a:r>
              <a:rPr lang="ja-JP" altLang="en-US" sz="1600" b="1">
                <a:latin typeface="Courier New" pitchFamily="49" charset="0"/>
              </a:rPr>
              <a:t>個の数字を適当に書く *</a:t>
            </a:r>
            <a:r>
              <a:rPr lang="en-US" altLang="ja-JP" sz="1600" b="1">
                <a:latin typeface="Courier New" pitchFamily="49" charset="0"/>
              </a:rPr>
              <a:t>/</a:t>
            </a:r>
          </a:p>
          <a:p>
            <a:pPr algn="l"/>
            <a:r>
              <a:rPr lang="en-US" altLang="ja-JP" sz="1600" b="1">
                <a:latin typeface="Courier New" pitchFamily="49" charset="0"/>
              </a:rPr>
              <a:t>  28, 1, 10,</a:t>
            </a:r>
            <a:r>
              <a:rPr lang="en-US" altLang="ja-JP" sz="1600">
                <a:latin typeface="Courier New" pitchFamily="49" charset="0"/>
              </a:rPr>
              <a:t> </a:t>
            </a:r>
            <a:r>
              <a:rPr lang="en-US" altLang="ja-JP" sz="1600" b="1">
                <a:latin typeface="Courier New" pitchFamily="49" charset="0"/>
              </a:rPr>
              <a:t>5,</a:t>
            </a:r>
            <a:r>
              <a:rPr lang="en-US" altLang="ja-JP" sz="1600">
                <a:latin typeface="Courier New" pitchFamily="49" charset="0"/>
              </a:rPr>
              <a:t> </a:t>
            </a:r>
            <a:r>
              <a:rPr lang="en-US" altLang="ja-JP" sz="1600" b="1">
                <a:latin typeface="Courier New" pitchFamily="49" charset="0"/>
              </a:rPr>
              <a:t>95, 35,</a:t>
            </a:r>
            <a:r>
              <a:rPr lang="en-US" altLang="ja-JP" sz="1600">
                <a:latin typeface="Courier New" pitchFamily="49" charset="0"/>
              </a:rPr>
              <a:t> </a:t>
            </a:r>
            <a:r>
              <a:rPr lang="en-US" altLang="ja-JP" sz="1600" b="1">
                <a:latin typeface="Courier New" pitchFamily="49" charset="0"/>
              </a:rPr>
              <a:t>25, 82,</a:t>
            </a:r>
            <a:r>
              <a:rPr lang="en-US" altLang="ja-JP" sz="1600">
                <a:latin typeface="Courier New" pitchFamily="49" charset="0"/>
              </a:rPr>
              <a:t> </a:t>
            </a:r>
            <a:r>
              <a:rPr lang="en-US" altLang="ja-JP" sz="1600" b="1">
                <a:latin typeface="Courier New" pitchFamily="49" charset="0"/>
              </a:rPr>
              <a:t>74,</a:t>
            </a:r>
            <a:r>
              <a:rPr lang="en-US" altLang="ja-JP" sz="1600">
                <a:latin typeface="Courier New" pitchFamily="49" charset="0"/>
              </a:rPr>
              <a:t> </a:t>
            </a:r>
            <a:r>
              <a:rPr lang="en-US" altLang="ja-JP" sz="1600" b="1">
                <a:latin typeface="Courier New" pitchFamily="49" charset="0"/>
              </a:rPr>
              <a:t>40, 3,</a:t>
            </a:r>
            <a:r>
              <a:rPr lang="en-US" altLang="ja-JP" sz="1600">
                <a:latin typeface="Courier New" pitchFamily="49" charset="0"/>
              </a:rPr>
              <a:t> </a:t>
            </a:r>
            <a:r>
              <a:rPr lang="en-US" altLang="ja-JP" sz="1600" b="1">
                <a:latin typeface="Courier New" pitchFamily="49" charset="0"/>
              </a:rPr>
              <a:t>55, 9,</a:t>
            </a:r>
            <a:r>
              <a:rPr lang="en-US" altLang="ja-JP" sz="1600">
                <a:latin typeface="Courier New" pitchFamily="49" charset="0"/>
              </a:rPr>
              <a:t> </a:t>
            </a:r>
            <a:r>
              <a:rPr lang="en-US" altLang="ja-JP" sz="1600" b="1">
                <a:latin typeface="Courier New" pitchFamily="49" charset="0"/>
              </a:rPr>
              <a:t>60, 45, ...</a:t>
            </a:r>
          </a:p>
          <a:p>
            <a:pPr algn="l"/>
            <a:r>
              <a:rPr lang="en-US" altLang="ja-JP" sz="1600" b="1">
                <a:latin typeface="Courier New" pitchFamily="49" charset="0"/>
              </a:rPr>
              <a:t>};</a:t>
            </a:r>
            <a:br>
              <a:rPr lang="en-US" altLang="ja-JP" sz="1600" b="1">
                <a:latin typeface="Courier New" pitchFamily="49" charset="0"/>
              </a:rPr>
            </a:br>
            <a:endParaRPr lang="en-US" altLang="ja-JP" sz="1600" b="1">
              <a:latin typeface="Courier New" pitchFamily="49" charset="0"/>
            </a:endParaRPr>
          </a:p>
          <a:p>
            <a:pPr algn="l"/>
            <a:r>
              <a:rPr lang="en-US" altLang="ja-JP" sz="1600" b="1">
                <a:latin typeface="Courier New" pitchFamily="49" charset="0"/>
              </a:rPr>
              <a:t>int main(void)</a:t>
            </a:r>
          </a:p>
          <a:p>
            <a:pPr algn="l"/>
            <a:r>
              <a:rPr lang="en-US" altLang="ja-JP" sz="1600" b="1">
                <a:latin typeface="Courier New" pitchFamily="49" charset="0"/>
              </a:rPr>
              <a:t>{</a:t>
            </a:r>
          </a:p>
          <a:p>
            <a:pPr algn="l"/>
            <a:r>
              <a:rPr lang="en-US" altLang="ja-JP" sz="1600" b="1">
                <a:latin typeface="Courier New" pitchFamily="49" charset="0"/>
              </a:rPr>
              <a:t>  int max, i; </a:t>
            </a:r>
          </a:p>
          <a:p>
            <a:pPr algn="l"/>
            <a:r>
              <a:rPr lang="en-US" altLang="ja-JP" sz="1600" b="1">
                <a:latin typeface="Courier New" pitchFamily="49" charset="0"/>
              </a:rPr>
              <a:t>  max = a[0];</a:t>
            </a:r>
          </a:p>
          <a:p>
            <a:pPr algn="l"/>
            <a:r>
              <a:rPr lang="en-US" altLang="ja-JP" sz="1600" b="1">
                <a:latin typeface="Courier New" pitchFamily="49" charset="0"/>
              </a:rPr>
              <a:t>  for (i = 1; i &lt; N; i++) {</a:t>
            </a:r>
          </a:p>
          <a:p>
            <a:pPr algn="l"/>
            <a:r>
              <a:rPr lang="en-US" altLang="ja-JP" sz="1600" b="1">
                <a:latin typeface="Courier New" pitchFamily="49" charset="0"/>
              </a:rPr>
              <a:t>    </a:t>
            </a:r>
            <a:r>
              <a:rPr lang="en-US" altLang="ja-JP" sz="1600" b="1">
                <a:solidFill>
                  <a:srgbClr val="FF0000"/>
                </a:solidFill>
                <a:latin typeface="Courier New" pitchFamily="49" charset="0"/>
              </a:rPr>
              <a:t>if (a[i] &gt; max) max = a[i];</a:t>
            </a:r>
          </a:p>
          <a:p>
            <a:pPr algn="l"/>
            <a:r>
              <a:rPr lang="en-US" altLang="ja-JP" sz="1600" b="1">
                <a:latin typeface="Courier New" pitchFamily="49" charset="0"/>
              </a:rPr>
              <a:t>  }</a:t>
            </a:r>
          </a:p>
          <a:p>
            <a:pPr algn="l"/>
            <a:r>
              <a:rPr lang="en-US" altLang="ja-JP" sz="1600" b="1">
                <a:latin typeface="Courier New" pitchFamily="49" charset="0"/>
              </a:rPr>
              <a:t>  printf("</a:t>
            </a:r>
            <a:r>
              <a:rPr lang="ja-JP" altLang="en-US" sz="1600" b="1">
                <a:latin typeface="Courier New" pitchFamily="49" charset="0"/>
              </a:rPr>
              <a:t>最大値は</a:t>
            </a:r>
            <a:r>
              <a:rPr lang="en-US" altLang="ja-JP" sz="1600" b="1">
                <a:latin typeface="Courier New" pitchFamily="49" charset="0"/>
              </a:rPr>
              <a:t>%d</a:t>
            </a:r>
            <a:r>
              <a:rPr lang="ja-JP" altLang="en-US" sz="1600" b="1">
                <a:latin typeface="Courier New" pitchFamily="49" charset="0"/>
              </a:rPr>
              <a:t>です</a:t>
            </a:r>
            <a:r>
              <a:rPr lang="en-US" altLang="ja-JP" sz="1600" b="1">
                <a:latin typeface="Courier New" pitchFamily="49" charset="0"/>
              </a:rPr>
              <a:t>.\n", max);</a:t>
            </a:r>
          </a:p>
          <a:p>
            <a:pPr algn="l"/>
            <a:r>
              <a:rPr lang="en-US" altLang="ja-JP" sz="1600" b="1">
                <a:latin typeface="Courier New" pitchFamily="49" charset="0"/>
              </a:rPr>
              <a:t>  return 0;</a:t>
            </a:r>
          </a:p>
          <a:p>
            <a:pPr algn="l"/>
            <a:r>
              <a:rPr lang="en-US" altLang="ja-JP" sz="1600" b="1">
                <a:latin typeface="Courier New" pitchFamily="49" charset="0"/>
              </a:rPr>
              <a:t>}</a:t>
            </a:r>
          </a:p>
        </p:txBody>
      </p:sp>
      <p:sp>
        <p:nvSpPr>
          <p:cNvPr id="5" name="正方形/長方形 4"/>
          <p:cNvSpPr/>
          <p:nvPr/>
        </p:nvSpPr>
        <p:spPr>
          <a:xfrm>
            <a:off x="7261963" y="1147911"/>
            <a:ext cx="1701107" cy="369332"/>
          </a:xfrm>
          <a:prstGeom prst="rect">
            <a:avLst/>
          </a:prstGeom>
        </p:spPr>
        <p:txBody>
          <a:bodyPr wrap="none">
            <a:spAutoFit/>
          </a:bodyPr>
          <a:lstStyle/>
          <a:p>
            <a:r>
              <a:rPr lang="en-US" altLang="ja-JP" b="1" dirty="0">
                <a:latin typeface="Courier New" pitchFamily="49" charset="0"/>
              </a:rPr>
              <a:t>Sample7-1.c</a:t>
            </a:r>
            <a:endParaRPr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番号プレースホル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3934D79-B96F-4F91-BB3C-0197B0397BD4}" type="slidenum">
              <a:rPr kumimoji="0" lang="en-US" altLang="ja-JP" smtClean="0"/>
              <a:pPr eaLnBrk="1" hangingPunct="1"/>
              <a:t>9</a:t>
            </a:fld>
            <a:endParaRPr kumimoji="0" lang="en-US" altLang="ja-JP"/>
          </a:p>
        </p:txBody>
      </p:sp>
      <p:sp>
        <p:nvSpPr>
          <p:cNvPr id="17411" name="Rectangle 2"/>
          <p:cNvSpPr>
            <a:spLocks noGrp="1" noChangeArrowheads="1"/>
          </p:cNvSpPr>
          <p:nvPr>
            <p:ph type="title"/>
          </p:nvPr>
        </p:nvSpPr>
        <p:spPr/>
        <p:txBody>
          <a:bodyPr/>
          <a:lstStyle/>
          <a:p>
            <a:pPr eaLnBrk="1" hangingPunct="1"/>
            <a:r>
              <a:rPr lang="ja-JP" altLang="en-US"/>
              <a:t>例題</a:t>
            </a:r>
          </a:p>
        </p:txBody>
      </p:sp>
      <p:sp>
        <p:nvSpPr>
          <p:cNvPr id="17412" name="Rectangle 3"/>
          <p:cNvSpPr>
            <a:spLocks noGrp="1" noChangeArrowheads="1"/>
          </p:cNvSpPr>
          <p:nvPr>
            <p:ph type="body" idx="1"/>
          </p:nvPr>
        </p:nvSpPr>
        <p:spPr>
          <a:xfrm>
            <a:off x="468351" y="1416205"/>
            <a:ext cx="8229600" cy="4530725"/>
          </a:xfrm>
        </p:spPr>
        <p:txBody>
          <a:bodyPr/>
          <a:lstStyle/>
          <a:p>
            <a:pPr eaLnBrk="1" hangingPunct="1">
              <a:lnSpc>
                <a:spcPct val="90000"/>
              </a:lnSpc>
            </a:pPr>
            <a:r>
              <a:rPr lang="ja-JP" altLang="en-US" sz="2800" dirty="0"/>
              <a:t>ここで，</a:t>
            </a:r>
            <a:r>
              <a:rPr lang="en-US" altLang="ja-JP" sz="2800" dirty="0"/>
              <a:t>main</a:t>
            </a:r>
            <a:r>
              <a:rPr lang="ja-JP" altLang="en-US" sz="2800" dirty="0"/>
              <a:t>関数の中の各文が何回実行されるか？</a:t>
            </a:r>
          </a:p>
          <a:p>
            <a:pPr lvl="1" eaLnBrk="1" hangingPunct="1">
              <a:lnSpc>
                <a:spcPct val="90000"/>
              </a:lnSpc>
            </a:pPr>
            <a:r>
              <a:rPr lang="en-US" altLang="ja-JP" sz="2400" b="1" dirty="0">
                <a:latin typeface="Courier New" pitchFamily="49" charset="0"/>
              </a:rPr>
              <a:t>max = a[0];</a:t>
            </a:r>
            <a:r>
              <a:rPr lang="en-US" altLang="ja-JP" sz="2400" b="1" dirty="0"/>
              <a:t> </a:t>
            </a:r>
            <a:r>
              <a:rPr lang="en-US" altLang="ja-JP" sz="2400" dirty="0">
                <a:solidFill>
                  <a:srgbClr val="FF0000"/>
                </a:solidFill>
              </a:rPr>
              <a:t>1</a:t>
            </a:r>
            <a:r>
              <a:rPr lang="ja-JP" altLang="en-US" sz="2400" dirty="0">
                <a:solidFill>
                  <a:srgbClr val="FF0000"/>
                </a:solidFill>
              </a:rPr>
              <a:t>回</a:t>
            </a:r>
          </a:p>
          <a:p>
            <a:pPr lvl="1" eaLnBrk="1" hangingPunct="1">
              <a:lnSpc>
                <a:spcPct val="90000"/>
              </a:lnSpc>
            </a:pPr>
            <a:r>
              <a:rPr lang="en-US" altLang="ja-JP" sz="2400" b="1" dirty="0">
                <a:latin typeface="Courier New" pitchFamily="49" charset="0"/>
              </a:rPr>
              <a:t>for (i = 1; i &lt; N; i++)</a:t>
            </a:r>
            <a:r>
              <a:rPr lang="en-US" altLang="ja-JP" sz="2400" dirty="0"/>
              <a:t> </a:t>
            </a:r>
            <a:r>
              <a:rPr lang="en-US" altLang="ja-JP" sz="2400" dirty="0">
                <a:solidFill>
                  <a:srgbClr val="FF0000"/>
                </a:solidFill>
              </a:rPr>
              <a:t>99</a:t>
            </a:r>
            <a:r>
              <a:rPr lang="ja-JP" altLang="en-US" sz="2400" dirty="0">
                <a:solidFill>
                  <a:srgbClr val="FF0000"/>
                </a:solidFill>
              </a:rPr>
              <a:t>回</a:t>
            </a:r>
          </a:p>
          <a:p>
            <a:pPr lvl="1" eaLnBrk="1" hangingPunct="1">
              <a:lnSpc>
                <a:spcPct val="90000"/>
              </a:lnSpc>
            </a:pPr>
            <a:r>
              <a:rPr lang="en-US" altLang="ja-JP" sz="2400" b="1" dirty="0">
                <a:latin typeface="Courier New" pitchFamily="49" charset="0"/>
              </a:rPr>
              <a:t>if (a[i] &gt; max) max = a[i];</a:t>
            </a:r>
            <a:r>
              <a:rPr lang="en-US" altLang="ja-JP" sz="2400" dirty="0"/>
              <a:t> </a:t>
            </a:r>
            <a:r>
              <a:rPr lang="en-US" altLang="ja-JP" sz="2400" dirty="0">
                <a:solidFill>
                  <a:srgbClr val="FF0000"/>
                </a:solidFill>
              </a:rPr>
              <a:t>99</a:t>
            </a:r>
            <a:r>
              <a:rPr lang="ja-JP" altLang="en-US" sz="2400" dirty="0">
                <a:solidFill>
                  <a:srgbClr val="FF0000"/>
                </a:solidFill>
              </a:rPr>
              <a:t>回</a:t>
            </a:r>
          </a:p>
          <a:p>
            <a:pPr lvl="1" eaLnBrk="1" hangingPunct="1">
              <a:lnSpc>
                <a:spcPct val="90000"/>
              </a:lnSpc>
            </a:pPr>
            <a:r>
              <a:rPr lang="en-US" altLang="ja-JP" sz="2400" b="1" dirty="0" err="1">
                <a:latin typeface="Courier New" pitchFamily="49" charset="0"/>
              </a:rPr>
              <a:t>printf</a:t>
            </a:r>
            <a:r>
              <a:rPr lang="en-US" altLang="ja-JP" sz="2400" b="1" dirty="0">
                <a:latin typeface="Courier New" pitchFamily="49" charset="0"/>
              </a:rPr>
              <a:t>("</a:t>
            </a:r>
            <a:r>
              <a:rPr lang="ja-JP" altLang="en-US" sz="2400" b="1" dirty="0">
                <a:latin typeface="Courier New" pitchFamily="49" charset="0"/>
              </a:rPr>
              <a:t>最大値は</a:t>
            </a:r>
            <a:r>
              <a:rPr lang="en-US" altLang="ja-JP" sz="2400" b="1" dirty="0">
                <a:latin typeface="Courier New" pitchFamily="49" charset="0"/>
              </a:rPr>
              <a:t>%d</a:t>
            </a:r>
            <a:r>
              <a:rPr lang="ja-JP" altLang="en-US" sz="2400" b="1" dirty="0" err="1">
                <a:latin typeface="Courier New" pitchFamily="49" charset="0"/>
              </a:rPr>
              <a:t>です</a:t>
            </a:r>
            <a:r>
              <a:rPr lang="en-US" altLang="ja-JP" sz="2400" b="1" dirty="0">
                <a:latin typeface="Courier New" pitchFamily="49" charset="0"/>
              </a:rPr>
              <a:t>.\n", max);</a:t>
            </a:r>
            <a:r>
              <a:rPr lang="en-US" altLang="ja-JP" sz="2400" dirty="0"/>
              <a:t> </a:t>
            </a:r>
            <a:r>
              <a:rPr lang="en-US" altLang="ja-JP" sz="2400" dirty="0">
                <a:solidFill>
                  <a:srgbClr val="FF0000"/>
                </a:solidFill>
              </a:rPr>
              <a:t>1</a:t>
            </a:r>
            <a:r>
              <a:rPr lang="ja-JP" altLang="en-US" sz="2400" dirty="0">
                <a:solidFill>
                  <a:srgbClr val="FF0000"/>
                </a:solidFill>
              </a:rPr>
              <a:t>回</a:t>
            </a:r>
          </a:p>
          <a:p>
            <a:pPr lvl="1" eaLnBrk="1" hangingPunct="1">
              <a:lnSpc>
                <a:spcPct val="90000"/>
              </a:lnSpc>
            </a:pPr>
            <a:r>
              <a:rPr lang="ja-JP" altLang="en-US" sz="2400" dirty="0"/>
              <a:t>合計</a:t>
            </a:r>
            <a:r>
              <a:rPr lang="en-US" altLang="ja-JP" sz="2400" dirty="0"/>
              <a:t>: 200</a:t>
            </a:r>
            <a:r>
              <a:rPr lang="ja-JP" altLang="en-US" sz="2400" dirty="0"/>
              <a:t>回</a:t>
            </a:r>
          </a:p>
          <a:p>
            <a:pPr eaLnBrk="1" hangingPunct="1">
              <a:lnSpc>
                <a:spcPct val="90000"/>
              </a:lnSpc>
            </a:pPr>
            <a:r>
              <a:rPr lang="ja-JP" altLang="en-US" sz="2800" dirty="0"/>
              <a:t>各文の実行時間が一定で</a:t>
            </a:r>
            <a:r>
              <a:rPr lang="en-US" altLang="ja-JP" sz="2800" dirty="0"/>
              <a:t>t [</a:t>
            </a:r>
            <a:r>
              <a:rPr lang="ja-JP" altLang="en-US" sz="2800" dirty="0"/>
              <a:t>マイクロ秒</a:t>
            </a:r>
            <a:r>
              <a:rPr lang="en-US" altLang="ja-JP" sz="2800" dirty="0"/>
              <a:t>]</a:t>
            </a:r>
            <a:r>
              <a:rPr lang="ja-JP" altLang="en-US" sz="2800" dirty="0"/>
              <a:t>とすると</a:t>
            </a:r>
          </a:p>
          <a:p>
            <a:pPr lvl="1" eaLnBrk="1" hangingPunct="1">
              <a:lnSpc>
                <a:spcPct val="90000"/>
              </a:lnSpc>
            </a:pPr>
            <a:r>
              <a:rPr lang="ja-JP" altLang="en-US" sz="2400" dirty="0"/>
              <a:t>必要な実行時間は，</a:t>
            </a:r>
            <a:r>
              <a:rPr lang="en-US" altLang="ja-JP" sz="2400" u="sng" dirty="0">
                <a:solidFill>
                  <a:srgbClr val="FF0000"/>
                </a:solidFill>
              </a:rPr>
              <a:t>200t</a:t>
            </a:r>
            <a:r>
              <a:rPr lang="ja-JP" altLang="en-US" sz="2400" u="sng" dirty="0">
                <a:solidFill>
                  <a:srgbClr val="FF0000"/>
                </a:solidFill>
              </a:rPr>
              <a:t>マイクロ秒</a:t>
            </a:r>
            <a:r>
              <a:rPr lang="ja-JP" altLang="en-US" sz="2400" dirty="0"/>
              <a:t>となる</a:t>
            </a:r>
          </a:p>
          <a:p>
            <a:pPr eaLnBrk="1" hangingPunct="1">
              <a:lnSpc>
                <a:spcPct val="90000"/>
              </a:lnSpc>
            </a:pPr>
            <a:endParaRPr lang="en-US" altLang="ja-JP" sz="2800" dirty="0"/>
          </a:p>
          <a:p>
            <a:pPr eaLnBrk="1" hangingPunct="1">
              <a:lnSpc>
                <a:spcPct val="90000"/>
              </a:lnSpc>
            </a:pPr>
            <a:r>
              <a:rPr lang="ja-JP" altLang="en-US" sz="2800" dirty="0"/>
              <a:t>もし，与えられた配列の要素数が</a:t>
            </a:r>
            <a:r>
              <a:rPr lang="en-US" altLang="ja-JP" sz="2800" dirty="0"/>
              <a:t>1000</a:t>
            </a:r>
            <a:r>
              <a:rPr lang="ja-JP" altLang="en-US" sz="2800" dirty="0"/>
              <a:t>だったら？</a:t>
            </a:r>
          </a:p>
          <a:p>
            <a:pPr lvl="1" eaLnBrk="1" hangingPunct="1">
              <a:lnSpc>
                <a:spcPct val="90000"/>
              </a:lnSpc>
            </a:pPr>
            <a:endParaRPr lang="ja-JP" altLang="en-US" sz="2400" dirty="0"/>
          </a:p>
          <a:p>
            <a:pPr lvl="1" eaLnBrk="1" hangingPunct="1">
              <a:lnSpc>
                <a:spcPct val="90000"/>
              </a:lnSpc>
            </a:pPr>
            <a:endParaRPr lang="ja-JP" altLang="en-US" sz="2400" dirty="0"/>
          </a:p>
          <a:p>
            <a:pPr lvl="1" eaLnBrk="1" hangingPunct="1">
              <a:lnSpc>
                <a:spcPct val="90000"/>
              </a:lnSpc>
            </a:pPr>
            <a:endParaRPr lang="ja-JP" altLang="en-US" sz="2400" dirty="0"/>
          </a:p>
          <a:p>
            <a:pPr lvl="1" eaLnBrk="1" hangingPunct="1">
              <a:lnSpc>
                <a:spcPct val="90000"/>
              </a:lnSpc>
            </a:pPr>
            <a:endParaRPr lang="en-US" altLang="ja-JP" sz="2400" dirty="0"/>
          </a:p>
        </p:txBody>
      </p:sp>
      <p:sp>
        <p:nvSpPr>
          <p:cNvPr id="2" name="正方形/長方形 1"/>
          <p:cNvSpPr/>
          <p:nvPr/>
        </p:nvSpPr>
        <p:spPr>
          <a:xfrm>
            <a:off x="384716" y="5285761"/>
            <a:ext cx="8190571" cy="8679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lgn="l" eaLnBrk="1" hangingPunct="1">
              <a:lnSpc>
                <a:spcPct val="90000"/>
              </a:lnSpc>
              <a:buNone/>
            </a:pPr>
            <a:r>
              <a:rPr lang="ja-JP" altLang="en-US" sz="2800" b="1" dirty="0">
                <a:solidFill>
                  <a:srgbClr val="FF0000"/>
                </a:solidFill>
              </a:rPr>
              <a:t>クイズ</a:t>
            </a:r>
            <a:r>
              <a:rPr lang="en-US" altLang="ja-JP" sz="2800" b="1" dirty="0">
                <a:solidFill>
                  <a:srgbClr val="FF0000"/>
                </a:solidFill>
              </a:rPr>
              <a:t>005</a:t>
            </a:r>
            <a:r>
              <a:rPr lang="ja-JP" altLang="en-US" sz="2800" b="1" dirty="0">
                <a:solidFill>
                  <a:srgbClr val="FF0000"/>
                </a:solidFill>
              </a:rPr>
              <a:t>：</a:t>
            </a:r>
            <a:r>
              <a:rPr lang="ja-JP" altLang="en-US" sz="2800" dirty="0"/>
              <a:t>もし，与えられた配列の要素数が</a:t>
            </a:r>
            <a:r>
              <a:rPr lang="en-US" altLang="ja-JP" sz="2800" dirty="0"/>
              <a:t>200</a:t>
            </a:r>
            <a:r>
              <a:rPr lang="ja-JP" altLang="en-US" sz="2800" dirty="0"/>
              <a:t>だったら必要な実行時間は？</a:t>
            </a:r>
          </a:p>
        </p:txBody>
      </p:sp>
      <p:sp>
        <p:nvSpPr>
          <p:cNvPr id="3" name="正方形/長方形 2"/>
          <p:cNvSpPr/>
          <p:nvPr/>
        </p:nvSpPr>
        <p:spPr>
          <a:xfrm>
            <a:off x="4240017" y="2207270"/>
            <a:ext cx="663964" cy="461665"/>
          </a:xfrm>
          <a:prstGeom prst="rect">
            <a:avLst/>
          </a:prstGeom>
        </p:spPr>
        <p:txBody>
          <a:bodyPr wrap="none">
            <a:spAutoFit/>
          </a:bodyPr>
          <a:lstStyle/>
          <a:p>
            <a:r>
              <a:rPr lang="en-US" altLang="ja-JP" sz="2400" dirty="0">
                <a:solidFill>
                  <a:schemeClr val="accent1">
                    <a:lumMod val="50000"/>
                  </a:schemeClr>
                </a:solidFill>
              </a:rPr>
              <a:t>1</a:t>
            </a:r>
            <a:r>
              <a:rPr lang="ja-JP" altLang="en-US" sz="2400" dirty="0">
                <a:solidFill>
                  <a:schemeClr val="accent1">
                    <a:lumMod val="50000"/>
                  </a:schemeClr>
                </a:solidFill>
              </a:rPr>
              <a:t>回</a:t>
            </a:r>
          </a:p>
        </p:txBody>
      </p:sp>
      <p:sp>
        <p:nvSpPr>
          <p:cNvPr id="7" name="正方形/長方形 6"/>
          <p:cNvSpPr/>
          <p:nvPr/>
        </p:nvSpPr>
        <p:spPr>
          <a:xfrm>
            <a:off x="6371223" y="2603136"/>
            <a:ext cx="1007007" cy="461665"/>
          </a:xfrm>
          <a:prstGeom prst="rect">
            <a:avLst/>
          </a:prstGeom>
        </p:spPr>
        <p:txBody>
          <a:bodyPr wrap="none">
            <a:spAutoFit/>
          </a:bodyPr>
          <a:lstStyle/>
          <a:p>
            <a:r>
              <a:rPr lang="en-US" altLang="ja-JP" sz="2400" dirty="0">
                <a:solidFill>
                  <a:schemeClr val="accent1">
                    <a:lumMod val="50000"/>
                  </a:schemeClr>
                </a:solidFill>
              </a:rPr>
              <a:t>199</a:t>
            </a:r>
            <a:r>
              <a:rPr lang="ja-JP" altLang="en-US" sz="2400" dirty="0">
                <a:solidFill>
                  <a:schemeClr val="accent1">
                    <a:lumMod val="50000"/>
                  </a:schemeClr>
                </a:solidFill>
              </a:rPr>
              <a:t>回</a:t>
            </a:r>
          </a:p>
        </p:txBody>
      </p:sp>
      <p:sp>
        <p:nvSpPr>
          <p:cNvPr id="8" name="正方形/長方形 7"/>
          <p:cNvSpPr/>
          <p:nvPr/>
        </p:nvSpPr>
        <p:spPr>
          <a:xfrm>
            <a:off x="7229866" y="3010155"/>
            <a:ext cx="1007007" cy="461665"/>
          </a:xfrm>
          <a:prstGeom prst="rect">
            <a:avLst/>
          </a:prstGeom>
        </p:spPr>
        <p:txBody>
          <a:bodyPr wrap="none">
            <a:spAutoFit/>
          </a:bodyPr>
          <a:lstStyle/>
          <a:p>
            <a:r>
              <a:rPr lang="en-US" altLang="ja-JP" sz="2400" dirty="0">
                <a:solidFill>
                  <a:schemeClr val="accent1">
                    <a:lumMod val="50000"/>
                  </a:schemeClr>
                </a:solidFill>
              </a:rPr>
              <a:t>199</a:t>
            </a:r>
            <a:r>
              <a:rPr lang="ja-JP" altLang="en-US" sz="2400" dirty="0">
                <a:solidFill>
                  <a:schemeClr val="accent1">
                    <a:lumMod val="50000"/>
                  </a:schemeClr>
                </a:solidFill>
              </a:rPr>
              <a:t>回</a:t>
            </a:r>
          </a:p>
        </p:txBody>
      </p:sp>
      <p:sp>
        <p:nvSpPr>
          <p:cNvPr id="9" name="正方形/長方形 8"/>
          <p:cNvSpPr/>
          <p:nvPr/>
        </p:nvSpPr>
        <p:spPr>
          <a:xfrm>
            <a:off x="7975676" y="3417178"/>
            <a:ext cx="663964" cy="461665"/>
          </a:xfrm>
          <a:prstGeom prst="rect">
            <a:avLst/>
          </a:prstGeom>
        </p:spPr>
        <p:txBody>
          <a:bodyPr wrap="none">
            <a:spAutoFit/>
          </a:bodyPr>
          <a:lstStyle/>
          <a:p>
            <a:r>
              <a:rPr lang="en-US" altLang="ja-JP" sz="2400" dirty="0">
                <a:solidFill>
                  <a:schemeClr val="accent1">
                    <a:lumMod val="50000"/>
                  </a:schemeClr>
                </a:solidFill>
              </a:rPr>
              <a:t>1</a:t>
            </a:r>
            <a:r>
              <a:rPr lang="ja-JP" altLang="en-US" sz="2400" dirty="0">
                <a:solidFill>
                  <a:schemeClr val="accent1">
                    <a:lumMod val="50000"/>
                  </a:schemeClr>
                </a:solidFill>
              </a:rPr>
              <a:t>回</a:t>
            </a:r>
          </a:p>
        </p:txBody>
      </p:sp>
      <p:sp>
        <p:nvSpPr>
          <p:cNvPr id="4" name="正方形/長方形 3"/>
          <p:cNvSpPr/>
          <p:nvPr/>
        </p:nvSpPr>
        <p:spPr>
          <a:xfrm>
            <a:off x="5248393" y="5630471"/>
            <a:ext cx="2507418" cy="523220"/>
          </a:xfrm>
          <a:prstGeom prst="rect">
            <a:avLst/>
          </a:prstGeom>
        </p:spPr>
        <p:txBody>
          <a:bodyPr wrap="none">
            <a:spAutoFit/>
          </a:bodyPr>
          <a:lstStyle/>
          <a:p>
            <a:r>
              <a:rPr lang="en-US" altLang="ja-JP" sz="2800" u="sng" dirty="0">
                <a:solidFill>
                  <a:schemeClr val="accent1">
                    <a:lumMod val="50000"/>
                  </a:schemeClr>
                </a:solidFill>
              </a:rPr>
              <a:t>400t</a:t>
            </a:r>
            <a:r>
              <a:rPr lang="ja-JP" altLang="en-US" sz="2800" u="sng" dirty="0">
                <a:solidFill>
                  <a:schemeClr val="accent1">
                    <a:lumMod val="50000"/>
                  </a:schemeClr>
                </a:solidFill>
              </a:rPr>
              <a:t>マイクロ秒</a:t>
            </a:r>
            <a:endParaRPr lang="ja-JP" altLang="en-US" sz="2800" dirty="0">
              <a:solidFill>
                <a:schemeClr val="accent1">
                  <a:lumMod val="50000"/>
                </a:schemeClr>
              </a:solidFill>
            </a:endParaRPr>
          </a:p>
        </p:txBody>
      </p:sp>
      <p:sp>
        <p:nvSpPr>
          <p:cNvPr id="11" name="正方形/長方形 10"/>
          <p:cNvSpPr/>
          <p:nvPr/>
        </p:nvSpPr>
        <p:spPr>
          <a:xfrm>
            <a:off x="3240284" y="3860332"/>
            <a:ext cx="1007006" cy="461665"/>
          </a:xfrm>
          <a:prstGeom prst="rect">
            <a:avLst/>
          </a:prstGeom>
        </p:spPr>
        <p:txBody>
          <a:bodyPr wrap="none">
            <a:spAutoFit/>
          </a:bodyPr>
          <a:lstStyle/>
          <a:p>
            <a:r>
              <a:rPr lang="en-US" altLang="ja-JP" sz="2400" dirty="0">
                <a:solidFill>
                  <a:schemeClr val="accent1">
                    <a:lumMod val="50000"/>
                  </a:schemeClr>
                </a:solidFill>
              </a:rPr>
              <a:t>400</a:t>
            </a:r>
            <a:r>
              <a:rPr lang="ja-JP" altLang="en-US" sz="2400" dirty="0">
                <a:solidFill>
                  <a:schemeClr val="accent1">
                    <a:lumMod val="50000"/>
                  </a:schemeClr>
                </a:solidFill>
              </a:rPr>
              <a:t>回</a:t>
            </a:r>
          </a:p>
        </p:txBody>
      </p:sp>
    </p:spTree>
    <p:extLst>
      <p:ext uri="{BB962C8B-B14F-4D97-AF65-F5344CB8AC3E}">
        <p14:creationId xmlns:p14="http://schemas.microsoft.com/office/powerpoint/2010/main" val="35616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8" grpId="0"/>
      <p:bldP spid="9" grpId="0"/>
      <p:bldP spid="4" grpId="0"/>
      <p:bldP spid="11" grpId="0"/>
    </p:bld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2236</TotalTime>
  <Words>3168</Words>
  <Application>Microsoft Macintosh PowerPoint</Application>
  <PresentationFormat>On-screen Show (4:3)</PresentationFormat>
  <Paragraphs>448</Paragraphs>
  <Slides>50</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7" baseType="lpstr">
      <vt:lpstr>Arial</vt:lpstr>
      <vt:lpstr>Courier New</vt:lpstr>
      <vt:lpstr>Times New Roman</vt:lpstr>
      <vt:lpstr>Wingdings</vt:lpstr>
      <vt:lpstr>標準デザイン</vt:lpstr>
      <vt:lpstr>Watermark</vt:lpstr>
      <vt:lpstr>数式</vt:lpstr>
      <vt:lpstr>アルゴリズムとデータ構造</vt:lpstr>
      <vt:lpstr>PowerPoint Presentation</vt:lpstr>
      <vt:lpstr>PowerPoint Presentation</vt:lpstr>
      <vt:lpstr>目次</vt:lpstr>
      <vt:lpstr>アルゴリズム</vt:lpstr>
      <vt:lpstr>アルゴリズムの解析</vt:lpstr>
      <vt:lpstr>例題</vt:lpstr>
      <vt:lpstr>例題</vt:lpstr>
      <vt:lpstr>例題</vt:lpstr>
      <vt:lpstr>例題</vt:lpstr>
      <vt:lpstr>例題</vt:lpstr>
      <vt:lpstr>アルゴリズム解析の進め方1</vt:lpstr>
      <vt:lpstr>アルゴリズム解析の進め方2</vt:lpstr>
      <vt:lpstr>アルゴリズム解析の進め方3</vt:lpstr>
      <vt:lpstr>O-notation (ビッグオー記法)</vt:lpstr>
      <vt:lpstr>例</vt:lpstr>
      <vt:lpstr>O-notation (ビッグオー記法)</vt:lpstr>
      <vt:lpstr>O-notation (ビッグオー記法)</vt:lpstr>
      <vt:lpstr>O-notation (ビッグオー記法)</vt:lpstr>
      <vt:lpstr>アルゴリズムの分類</vt:lpstr>
      <vt:lpstr>実行時間O(1)のアルゴリズム</vt:lpstr>
      <vt:lpstr>実行時間O(logN)のアルゴリズム</vt:lpstr>
      <vt:lpstr>実行時間O(N)のアルゴリズム</vt:lpstr>
      <vt:lpstr>実行時間O(NlogN)のアルゴリズム</vt:lpstr>
      <vt:lpstr>実行時間O(N2)のアルゴリズム</vt:lpstr>
      <vt:lpstr>実行時間O(N3)のアルゴリズム</vt:lpstr>
      <vt:lpstr>実行時間O(2N)のアルゴリズム</vt:lpstr>
      <vt:lpstr>実行時間の比較</vt:lpstr>
      <vt:lpstr>アルゴリズム解析の例</vt:lpstr>
      <vt:lpstr>逐次探索</vt:lpstr>
      <vt:lpstr>逐次探索</vt:lpstr>
      <vt:lpstr>逐次探索</vt:lpstr>
      <vt:lpstr>逐次探索(改良版)</vt:lpstr>
      <vt:lpstr>逐次探索(改良版)</vt:lpstr>
      <vt:lpstr>逐次探索(改良版)</vt:lpstr>
      <vt:lpstr>逐次探索のまとめ</vt:lpstr>
      <vt:lpstr>演習（提出不要）</vt:lpstr>
      <vt:lpstr>実行結果のキャプチャ</vt:lpstr>
      <vt:lpstr>2分探索</vt:lpstr>
      <vt:lpstr>2分探索</vt:lpstr>
      <vt:lpstr>2分探索</vt:lpstr>
      <vt:lpstr>2分探索</vt:lpstr>
      <vt:lpstr>演習（提出不要）</vt:lpstr>
      <vt:lpstr>計算量1</vt:lpstr>
      <vt:lpstr>計算量2</vt:lpstr>
      <vt:lpstr>計算量3</vt:lpstr>
      <vt:lpstr>アルゴリズムとデータ構造</vt:lpstr>
      <vt:lpstr>記号</vt:lpstr>
      <vt:lpstr>記号</vt:lpstr>
      <vt:lpstr>スターリングの公式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浅谷　公威</cp:lastModifiedBy>
  <cp:revision>387</cp:revision>
  <cp:lastPrinted>2011-10-13T03:51:08Z</cp:lastPrinted>
  <dcterms:created xsi:type="dcterms:W3CDTF">1601-01-01T00:00:00Z</dcterms:created>
  <dcterms:modified xsi:type="dcterms:W3CDTF">2019-05-09T01:36:12Z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