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885" r:id="rId2"/>
    <p:sldId id="898" r:id="rId3"/>
    <p:sldId id="897" r:id="rId4"/>
    <p:sldId id="899" r:id="rId5"/>
    <p:sldId id="904" r:id="rId6"/>
    <p:sldId id="905" r:id="rId7"/>
    <p:sldId id="906" r:id="rId8"/>
    <p:sldId id="907" r:id="rId9"/>
    <p:sldId id="902" r:id="rId10"/>
    <p:sldId id="900" r:id="rId11"/>
    <p:sldId id="903" r:id="rId12"/>
    <p:sldId id="901" r:id="rId13"/>
  </p:sldIdLst>
  <p:sldSz cx="9906000" cy="6858000" type="A4"/>
  <p:notesSz cx="6807200" cy="9939338"/>
  <p:custDataLst>
    <p:tags r:id="rId16"/>
  </p:custDataLst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HG丸ｺﾞｼｯｸM-PRO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HG丸ｺﾞｼｯｸM-PRO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HG丸ｺﾞｼｯｸM-PRO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HG丸ｺﾞｼｯｸM-PRO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HG丸ｺﾞｼｯｸM-PRO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HG丸ｺﾞｼｯｸM-PRO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HG丸ｺﾞｼｯｸM-PRO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HG丸ｺﾞｼｯｸM-PRO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HG丸ｺﾞｼｯｸM-PRO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66F"/>
    <a:srgbClr val="CC99FF"/>
    <a:srgbClr val="B3480D"/>
    <a:srgbClr val="AAA7D2"/>
    <a:srgbClr val="A7A7D5"/>
    <a:srgbClr val="FFCC66"/>
    <a:srgbClr val="CCCC00"/>
    <a:srgbClr val="FF66FF"/>
    <a:srgbClr val="FFFF99"/>
    <a:srgbClr val="A7A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99" autoAdjust="0"/>
    <p:restoredTop sz="86383" autoAdjust="0"/>
  </p:normalViewPr>
  <p:slideViewPr>
    <p:cSldViewPr>
      <p:cViewPr varScale="1">
        <p:scale>
          <a:sx n="105" d="100"/>
          <a:sy n="105" d="100"/>
        </p:scale>
        <p:origin x="2256" y="1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4232" y="184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221" y="1"/>
            <a:ext cx="2950374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0372"/>
            <a:ext cx="2950375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221" y="9440372"/>
            <a:ext cx="2950374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8B18C646-B531-49E0-B2CE-2919FAA653B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0483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221" y="1"/>
            <a:ext cx="2950374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87975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239" y="4720985"/>
            <a:ext cx="5446723" cy="447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372"/>
            <a:ext cx="2950375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221" y="9440372"/>
            <a:ext cx="2950374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710710B9-C34D-4998-9F97-0FADABF9842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11702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・論文紹介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0710B9-C34D-4998-9F97-0FADABF9842E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50224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0710B9-C34D-4998-9F97-0FADABF9842E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11473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あ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0710B9-C34D-4998-9F97-0FADABF9842E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99327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0710B9-C34D-4998-9F97-0FADABF9842E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9632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0710B9-C34D-4998-9F97-0FADABF9842E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6626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あ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0710B9-C34D-4998-9F97-0FADABF9842E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41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0710B9-C34D-4998-9F97-0FADABF9842E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58963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0710B9-C34D-4998-9F97-0FADABF9842E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9802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0710B9-C34D-4998-9F97-0FADABF9842E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8259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0710B9-C34D-4998-9F97-0FADABF9842E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56520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0710B9-C34D-4998-9F97-0FADABF9842E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41408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あ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0710B9-C34D-4998-9F97-0FADABF9842E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191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54"/>
          <p:cNvSpPr>
            <a:spLocks noChangeArrowheads="1"/>
          </p:cNvSpPr>
          <p:nvPr userDrawn="1"/>
        </p:nvSpPr>
        <p:spPr bwMode="auto">
          <a:xfrm>
            <a:off x="200025" y="1686412"/>
            <a:ext cx="5329238" cy="2114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42" name="Rectangle 53"/>
          <p:cNvSpPr>
            <a:spLocks noChangeArrowheads="1"/>
          </p:cNvSpPr>
          <p:nvPr userDrawn="1"/>
        </p:nvSpPr>
        <p:spPr bwMode="auto">
          <a:xfrm>
            <a:off x="22225" y="3081338"/>
            <a:ext cx="9883775" cy="2114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54" name="Rectangle 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44488" y="1989138"/>
            <a:ext cx="8420100" cy="1470025"/>
          </a:xfrm>
          <a:ln/>
        </p:spPr>
        <p:txBody>
          <a:bodyPr anchor="t"/>
          <a:lstStyle>
            <a:lvl1pPr>
              <a:defRPr sz="34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タイトル</a:t>
            </a:r>
          </a:p>
        </p:txBody>
      </p:sp>
      <p:sp>
        <p:nvSpPr>
          <p:cNvPr id="5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19313" y="4292600"/>
            <a:ext cx="6934200" cy="720725"/>
          </a:xfrm>
        </p:spPr>
        <p:txBody>
          <a:bodyPr/>
          <a:lstStyle>
            <a:lvl1pPr marL="0" indent="0" algn="r">
              <a:spcBef>
                <a:spcPct val="0"/>
              </a:spcBef>
              <a:spcAft>
                <a:spcPct val="10000"/>
              </a:spcAft>
              <a:buFont typeface="Wingdings" pitchFamily="2" charset="2"/>
              <a:buNone/>
              <a:defRPr/>
            </a:lvl1pPr>
          </a:lstStyle>
          <a:p>
            <a:r>
              <a:rPr lang="ja-JP" altLang="en-US" dirty="0"/>
              <a:t>マスタ サブタイトルの書式設定</a:t>
            </a:r>
          </a:p>
        </p:txBody>
      </p:sp>
      <p:sp>
        <p:nvSpPr>
          <p:cNvPr id="2" name="正方形/長方形 1"/>
          <p:cNvSpPr/>
          <p:nvPr userDrawn="1"/>
        </p:nvSpPr>
        <p:spPr bwMode="auto">
          <a:xfrm>
            <a:off x="0" y="-4536"/>
            <a:ext cx="9906000" cy="1713309"/>
          </a:xfrm>
          <a:prstGeom prst="rect">
            <a:avLst/>
          </a:prstGeom>
          <a:solidFill>
            <a:srgbClr val="00266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G丸ｺﾞｼｯｸM-PRO" pitchFamily="49" charset="-128"/>
              <a:cs typeface="Arial" charset="0"/>
            </a:endParaRPr>
          </a:p>
        </p:txBody>
      </p:sp>
      <p:sp>
        <p:nvSpPr>
          <p:cNvPr id="52" name="正方形/長方形 51"/>
          <p:cNvSpPr/>
          <p:nvPr userDrawn="1"/>
        </p:nvSpPr>
        <p:spPr bwMode="auto">
          <a:xfrm>
            <a:off x="0" y="5172075"/>
            <a:ext cx="9910112" cy="1713309"/>
          </a:xfrm>
          <a:prstGeom prst="rect">
            <a:avLst/>
          </a:prstGeom>
          <a:solidFill>
            <a:srgbClr val="00266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G丸ｺﾞｼｯｸM-PRO" pitchFamily="49" charset="-128"/>
              <a:cs typeface="Arial" charset="0"/>
            </a:endParaRPr>
          </a:p>
        </p:txBody>
      </p:sp>
      <p:sp>
        <p:nvSpPr>
          <p:cNvPr id="18" name="Rectangle 48"/>
          <p:cNvSpPr>
            <a:spLocks noChangeArrowheads="1"/>
          </p:cNvSpPr>
          <p:nvPr userDrawn="1"/>
        </p:nvSpPr>
        <p:spPr bwMode="auto">
          <a:xfrm>
            <a:off x="6244304" y="5301208"/>
            <a:ext cx="36004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tIns="18288" rIns="18288" bIns="18288" anchor="ctr"/>
          <a:lstStyle/>
          <a:p>
            <a:pPr marL="342900" indent="-342900" algn="r">
              <a:lnSpc>
                <a:spcPct val="98000"/>
              </a:lnSpc>
              <a:spcBef>
                <a:spcPct val="20000"/>
              </a:spcBef>
            </a:pPr>
            <a:r>
              <a:rPr kumimoji="0" lang="en-US" altLang="ja-JP" sz="2400" b="1" dirty="0">
                <a:solidFill>
                  <a:srgbClr val="E4E7FE"/>
                </a:solidFill>
                <a:latin typeface="Times New Roman" pitchFamily="18" charset="0"/>
                <a:ea typeface="ＭＳ Ｐゴシック" charset="-128"/>
              </a:rPr>
              <a:t>K</a:t>
            </a:r>
            <a:r>
              <a:rPr kumimoji="0" lang="en-GB" altLang="ja-JP" b="1" dirty="0">
                <a:solidFill>
                  <a:srgbClr val="E4E7FE"/>
                </a:solidFill>
                <a:latin typeface="Times New Roman" pitchFamily="18" charset="0"/>
                <a:ea typeface="ＭＳ Ｐゴシック" charset="-128"/>
              </a:rPr>
              <a:t>YOTO </a:t>
            </a:r>
            <a:r>
              <a:rPr kumimoji="0" lang="en-GB" altLang="ja-JP" sz="2400" b="1" dirty="0">
                <a:solidFill>
                  <a:srgbClr val="E4E7FE"/>
                </a:solidFill>
                <a:latin typeface="Times New Roman" pitchFamily="18" charset="0"/>
                <a:ea typeface="ＭＳ Ｐゴシック" charset="-128"/>
              </a:rPr>
              <a:t>U</a:t>
            </a:r>
            <a:r>
              <a:rPr kumimoji="0" lang="en-GB" altLang="ja-JP" b="1" dirty="0">
                <a:solidFill>
                  <a:srgbClr val="E4E7FE"/>
                </a:solidFill>
                <a:latin typeface="Times New Roman" pitchFamily="18" charset="0"/>
                <a:ea typeface="ＭＳ Ｐゴシック" charset="-128"/>
              </a:rPr>
              <a:t>NIVERSITY</a:t>
            </a:r>
            <a:endParaRPr kumimoji="0" lang="en-GB" altLang="ja-JP" sz="1700" b="1" dirty="0">
              <a:solidFill>
                <a:srgbClr val="E4E7FE"/>
              </a:solidFill>
              <a:latin typeface="Times New Roman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382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0838" y="1340768"/>
            <a:ext cx="9197181" cy="4752528"/>
          </a:xfrm>
        </p:spPr>
        <p:txBody>
          <a:bodyPr/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6798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 bwMode="auto">
          <a:xfrm>
            <a:off x="98647" y="764704"/>
            <a:ext cx="97775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G丸ｺﾞｼｯｸM-PRO" pitchFamily="49" charset="-128"/>
              <a:cs typeface="Arial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1036883" y="1706389"/>
            <a:ext cx="7660533" cy="570483"/>
          </a:xfrm>
        </p:spPr>
        <p:txBody>
          <a:bodyPr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ja-JP" altLang="en-US" dirty="0"/>
              <a:t>タイトル</a:t>
            </a:r>
          </a:p>
        </p:txBody>
      </p:sp>
      <p:sp>
        <p:nvSpPr>
          <p:cNvPr id="7" name="Line 39"/>
          <p:cNvSpPr>
            <a:spLocks noChangeShapeType="1"/>
          </p:cNvSpPr>
          <p:nvPr userDrawn="1"/>
        </p:nvSpPr>
        <p:spPr bwMode="auto">
          <a:xfrm>
            <a:off x="200472" y="2348880"/>
            <a:ext cx="9423971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+mn-lt"/>
              <a:ea typeface="Meiryo UI" pitchFamily="50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33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375318" y="122213"/>
            <a:ext cx="9172701" cy="1002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タイトル</a:t>
            </a:r>
            <a:br>
              <a:rPr lang="en-US" altLang="ja-JP" dirty="0"/>
            </a:br>
            <a:r>
              <a:rPr lang="ja-JP" altLang="en-US" dirty="0"/>
              <a:t>メッセージ</a:t>
            </a:r>
          </a:p>
        </p:txBody>
      </p:sp>
      <p:sp>
        <p:nvSpPr>
          <p:cNvPr id="1027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448920"/>
            <a:ext cx="9197181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028" name="Line 39"/>
          <p:cNvSpPr>
            <a:spLocks noChangeShapeType="1"/>
          </p:cNvSpPr>
          <p:nvPr/>
        </p:nvSpPr>
        <p:spPr bwMode="auto">
          <a:xfrm>
            <a:off x="200472" y="1167256"/>
            <a:ext cx="9423971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+mn-lt"/>
              <a:ea typeface="Meiryo UI" pitchFamily="50" charset="-128"/>
              <a:cs typeface="Times New Roman" pitchFamily="18" charset="0"/>
            </a:endParaRPr>
          </a:p>
        </p:txBody>
      </p:sp>
      <p:sp>
        <p:nvSpPr>
          <p:cNvPr id="7" name="正方形/長方形 6"/>
          <p:cNvSpPr/>
          <p:nvPr userDrawn="1"/>
        </p:nvSpPr>
        <p:spPr bwMode="auto">
          <a:xfrm>
            <a:off x="0" y="6309320"/>
            <a:ext cx="9906000" cy="576064"/>
          </a:xfrm>
          <a:prstGeom prst="rect">
            <a:avLst/>
          </a:prstGeom>
          <a:solidFill>
            <a:srgbClr val="00266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G丸ｺﾞｼｯｸM-PRO" pitchFamily="49" charset="-128"/>
              <a:cs typeface="Arial" charset="0"/>
            </a:endParaRPr>
          </a:p>
        </p:txBody>
      </p:sp>
      <p:sp>
        <p:nvSpPr>
          <p:cNvPr id="1032" name="Rectangle 46"/>
          <p:cNvSpPr>
            <a:spLocks noChangeArrowheads="1"/>
          </p:cNvSpPr>
          <p:nvPr/>
        </p:nvSpPr>
        <p:spPr bwMode="gray">
          <a:xfrm>
            <a:off x="128464" y="6381328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kumimoji="0" lang="en-GB" altLang="ja-JP" sz="2400" b="1" dirty="0">
                <a:solidFill>
                  <a:srgbClr val="E4E7FE"/>
                </a:solidFill>
                <a:latin typeface="+mn-lt"/>
              </a:rPr>
              <a:t> </a:t>
            </a:r>
            <a:fld id="{D0DEC338-0A9D-4AE1-8210-E17EEC5E843D}" type="slidenum">
              <a:rPr kumimoji="0" lang="en-GB" altLang="ja-JP" sz="2400" b="1">
                <a:solidFill>
                  <a:srgbClr val="E4E7FE"/>
                </a:solidFill>
                <a:latin typeface="+mn-lt"/>
              </a:rPr>
              <a:pPr algn="l">
                <a:lnSpc>
                  <a:spcPct val="100000"/>
                </a:lnSpc>
              </a:pPr>
              <a:t>‹#›</a:t>
            </a:fld>
            <a:endParaRPr kumimoji="0" lang="en-GB" altLang="ja-JP" sz="2400" b="1" dirty="0">
              <a:solidFill>
                <a:srgbClr val="E4E7FE"/>
              </a:solidFill>
              <a:latin typeface="+mn-lt"/>
            </a:endParaRPr>
          </a:p>
        </p:txBody>
      </p:sp>
      <p:sp>
        <p:nvSpPr>
          <p:cNvPr id="8" name="Rectangle 48"/>
          <p:cNvSpPr>
            <a:spLocks noChangeArrowheads="1"/>
          </p:cNvSpPr>
          <p:nvPr userDrawn="1"/>
        </p:nvSpPr>
        <p:spPr bwMode="auto">
          <a:xfrm>
            <a:off x="6177086" y="6434981"/>
            <a:ext cx="36004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tIns="18288" rIns="18288" bIns="18288" anchor="ctr"/>
          <a:lstStyle/>
          <a:p>
            <a:pPr marL="342900" indent="-342900" algn="r">
              <a:lnSpc>
                <a:spcPct val="98000"/>
              </a:lnSpc>
              <a:spcBef>
                <a:spcPct val="20000"/>
              </a:spcBef>
            </a:pPr>
            <a:r>
              <a:rPr kumimoji="0" lang="en-US" altLang="ja-JP" sz="2400" b="1" dirty="0">
                <a:solidFill>
                  <a:srgbClr val="E4E7FE"/>
                </a:solidFill>
                <a:latin typeface="Times New Roman" pitchFamily="18" charset="0"/>
                <a:ea typeface="ＭＳ Ｐゴシック" charset="-128"/>
              </a:rPr>
              <a:t>K</a:t>
            </a:r>
            <a:r>
              <a:rPr kumimoji="0" lang="en-GB" altLang="ja-JP" b="1" dirty="0">
                <a:solidFill>
                  <a:srgbClr val="E4E7FE"/>
                </a:solidFill>
                <a:latin typeface="Times New Roman" pitchFamily="18" charset="0"/>
                <a:ea typeface="ＭＳ Ｐゴシック" charset="-128"/>
              </a:rPr>
              <a:t>YOTO </a:t>
            </a:r>
            <a:r>
              <a:rPr kumimoji="0" lang="en-GB" altLang="ja-JP" sz="2400" b="1" dirty="0">
                <a:solidFill>
                  <a:srgbClr val="E4E7FE"/>
                </a:solidFill>
                <a:latin typeface="Times New Roman" pitchFamily="18" charset="0"/>
                <a:ea typeface="ＭＳ Ｐゴシック" charset="-128"/>
              </a:rPr>
              <a:t>U</a:t>
            </a:r>
            <a:r>
              <a:rPr kumimoji="0" lang="en-GB" altLang="ja-JP" b="1" dirty="0">
                <a:solidFill>
                  <a:srgbClr val="E4E7FE"/>
                </a:solidFill>
                <a:latin typeface="Times New Roman" pitchFamily="18" charset="0"/>
                <a:ea typeface="ＭＳ Ｐゴシック" charset="-128"/>
              </a:rPr>
              <a:t>NIVERSITY</a:t>
            </a:r>
            <a:endParaRPr kumimoji="0" lang="en-GB" altLang="ja-JP" sz="1700" b="1" dirty="0">
              <a:solidFill>
                <a:srgbClr val="E4E7FE"/>
              </a:solidFill>
              <a:latin typeface="Times New Roman" pitchFamily="18" charset="0"/>
              <a:ea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9" r:id="rId1"/>
    <p:sldLayoutId id="2147484549" r:id="rId2"/>
    <p:sldLayoutId id="2147484560" r:id="rId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3200">
          <a:solidFill>
            <a:schemeClr val="accent1">
              <a:lumMod val="75000"/>
            </a:schemeClr>
          </a:solidFill>
          <a:latin typeface="+mn-lt"/>
          <a:ea typeface="Meiryo UI" pitchFamily="50" charset="-128"/>
          <a:cs typeface="Times New Roman" pitchFamily="18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600">
          <a:solidFill>
            <a:schemeClr val="tx2"/>
          </a:solidFill>
          <a:latin typeface="Calibri" pitchFamily="34" charset="0"/>
          <a:ea typeface="HG丸ｺﾞｼｯｸM-PRO" pitchFamily="49" charset="-128"/>
          <a:cs typeface="HG丸ｺﾞｼｯｸM-PRO" pitchFamily="50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600">
          <a:solidFill>
            <a:schemeClr val="tx2"/>
          </a:solidFill>
          <a:latin typeface="Calibri" pitchFamily="34" charset="0"/>
          <a:ea typeface="HG丸ｺﾞｼｯｸM-PRO" pitchFamily="49" charset="-128"/>
          <a:cs typeface="HG丸ｺﾞｼｯｸM-PRO" pitchFamily="50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600">
          <a:solidFill>
            <a:schemeClr val="tx2"/>
          </a:solidFill>
          <a:latin typeface="Calibri" pitchFamily="34" charset="0"/>
          <a:ea typeface="HG丸ｺﾞｼｯｸM-PRO" pitchFamily="49" charset="-128"/>
          <a:cs typeface="HG丸ｺﾞｼｯｸM-PRO" pitchFamily="50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600">
          <a:solidFill>
            <a:schemeClr val="tx2"/>
          </a:solidFill>
          <a:latin typeface="Calibri" pitchFamily="34" charset="0"/>
          <a:ea typeface="HG丸ｺﾞｼｯｸM-PRO" pitchFamily="49" charset="-128"/>
          <a:cs typeface="HG丸ｺﾞｼｯｸM-PRO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600">
          <a:solidFill>
            <a:schemeClr val="tx2"/>
          </a:solidFill>
          <a:latin typeface="Calibri" pitchFamily="34" charset="0"/>
          <a:ea typeface="HG丸ｺﾞｼｯｸM-PRO" pitchFamily="49" charset="-128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600">
          <a:solidFill>
            <a:schemeClr val="tx2"/>
          </a:solidFill>
          <a:latin typeface="Calibri" pitchFamily="34" charset="0"/>
          <a:ea typeface="HG丸ｺﾞｼｯｸM-PRO" pitchFamily="49" charset="-128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600">
          <a:solidFill>
            <a:schemeClr val="tx2"/>
          </a:solidFill>
          <a:latin typeface="Calibri" pitchFamily="34" charset="0"/>
          <a:ea typeface="HG丸ｺﾞｼｯｸM-PRO" pitchFamily="49" charset="-128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600">
          <a:solidFill>
            <a:schemeClr val="tx2"/>
          </a:solidFill>
          <a:latin typeface="Calibri" pitchFamily="34" charset="0"/>
          <a:ea typeface="HG丸ｺﾞｼｯｸM-PRO" pitchFamily="49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15000"/>
        </a:spcAft>
        <a:buClrTx/>
        <a:buSzPct val="60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Meiryo UI" pitchFamily="50" charset="-128"/>
          <a:cs typeface="Times New Roman" pitchFamily="18" charset="0"/>
        </a:defRPr>
      </a:lvl1pPr>
      <a:lvl2pPr marL="573087" indent="-342900" algn="l" rtl="0" eaLnBrk="0" fontAlgn="base" hangingPunct="0">
        <a:spcBef>
          <a:spcPct val="25000"/>
        </a:spcBef>
        <a:spcAft>
          <a:spcPct val="15000"/>
        </a:spcAft>
        <a:buClrTx/>
        <a:buSzPct val="6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Meiryo UI" pitchFamily="50" charset="-128"/>
          <a:cs typeface="Times New Roman" pitchFamily="18" charset="0"/>
        </a:defRPr>
      </a:lvl2pPr>
      <a:lvl3pPr marL="801687" indent="-342900" algn="l" rtl="0" eaLnBrk="0" fontAlgn="base" hangingPunct="0">
        <a:spcBef>
          <a:spcPct val="20000"/>
        </a:spcBef>
        <a:spcAft>
          <a:spcPct val="0"/>
        </a:spcAft>
        <a:buClrTx/>
        <a:buSzPct val="6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Meiryo UI" pitchFamily="50" charset="-128"/>
          <a:cs typeface="Times New Roman" pitchFamily="18" charset="0"/>
        </a:defRPr>
      </a:lvl3pPr>
      <a:lvl4pPr marL="1027113" indent="-342900" algn="l" rtl="0" eaLnBrk="0" fontAlgn="base" hangingPunct="0">
        <a:spcBef>
          <a:spcPct val="20000"/>
        </a:spcBef>
        <a:spcAft>
          <a:spcPct val="0"/>
        </a:spcAft>
        <a:buClrTx/>
        <a:buSzPct val="6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Meiryo UI" pitchFamily="50" charset="-128"/>
          <a:cs typeface="Times New Roman" pitchFamily="18" charset="0"/>
        </a:defRPr>
      </a:lvl4pPr>
      <a:lvl5pPr marL="1257300" indent="-342900" algn="l" rtl="0" eaLnBrk="0" fontAlgn="base" hangingPunct="0">
        <a:spcBef>
          <a:spcPct val="20000"/>
        </a:spcBef>
        <a:spcAft>
          <a:spcPct val="0"/>
        </a:spcAft>
        <a:buClrTx/>
        <a:buSzPct val="6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Meiryo UI" pitchFamily="50" charset="-128"/>
          <a:cs typeface="Times New Roman" pitchFamily="18" charset="0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 kumimoji="1" sz="24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 kumimoji="1" sz="24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 kumimoji="1" sz="2400">
          <a:solidFill>
            <a:schemeClr val="tx1"/>
          </a:solidFill>
          <a:latin typeface="+mn-lt"/>
          <a:ea typeface="+mn-ea"/>
          <a:cs typeface="+mn-cs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 kumimoji="1" sz="2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sz="quarter"/>
          </p:nvPr>
        </p:nvSpPr>
        <p:spPr>
          <a:xfrm>
            <a:off x="416496" y="2060848"/>
            <a:ext cx="9001000" cy="575766"/>
          </a:xfrm>
        </p:spPr>
        <p:txBody>
          <a:bodyPr/>
          <a:lstStyle/>
          <a:p>
            <a:pPr algn="ctr"/>
            <a:r>
              <a:rPr lang="en" altLang="ja-JP" sz="3600" b="1" dirty="0"/>
              <a:t>2024/09/17</a:t>
            </a:r>
            <a:br>
              <a:rPr kumimoji="1" lang="en" altLang="ja-JP" sz="3600" b="1" dirty="0">
                <a:latin typeface="+mn-lt"/>
              </a:rPr>
            </a:br>
            <a:endParaRPr kumimoji="1" lang="ja-JP" altLang="en-US" sz="3600" b="1" dirty="0">
              <a:latin typeface="+mn-lt"/>
            </a:endParaRPr>
          </a:p>
        </p:txBody>
      </p:sp>
      <p:sp>
        <p:nvSpPr>
          <p:cNvPr id="7" name="タイトル 3"/>
          <p:cNvSpPr txBox="1">
            <a:spLocks/>
          </p:cNvSpPr>
          <p:nvPr/>
        </p:nvSpPr>
        <p:spPr bwMode="auto">
          <a:xfrm>
            <a:off x="416496" y="3789338"/>
            <a:ext cx="9001000" cy="575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3400">
                <a:solidFill>
                  <a:schemeClr val="tx1"/>
                </a:solidFill>
                <a:latin typeface="Times New Roman" pitchFamily="18" charset="0"/>
                <a:ea typeface="Meiryo UI" pitchFamily="50" charset="-128"/>
                <a:cs typeface="Times New Roman" pitchFamily="18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600">
                <a:solidFill>
                  <a:schemeClr val="tx2"/>
                </a:solidFill>
                <a:latin typeface="Calibri" pitchFamily="34" charset="0"/>
                <a:ea typeface="HG丸ｺﾞｼｯｸM-PRO" pitchFamily="49" charset="-128"/>
                <a:cs typeface="HG丸ｺﾞｼｯｸM-PRO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600">
                <a:solidFill>
                  <a:schemeClr val="tx2"/>
                </a:solidFill>
                <a:latin typeface="Calibri" pitchFamily="34" charset="0"/>
                <a:ea typeface="HG丸ｺﾞｼｯｸM-PRO" pitchFamily="49" charset="-128"/>
                <a:cs typeface="HG丸ｺﾞｼｯｸM-PRO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600">
                <a:solidFill>
                  <a:schemeClr val="tx2"/>
                </a:solidFill>
                <a:latin typeface="Calibri" pitchFamily="34" charset="0"/>
                <a:ea typeface="HG丸ｺﾞｼｯｸM-PRO" pitchFamily="49" charset="-128"/>
                <a:cs typeface="HG丸ｺﾞｼｯｸM-PRO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600">
                <a:solidFill>
                  <a:schemeClr val="tx2"/>
                </a:solidFill>
                <a:latin typeface="Calibri" pitchFamily="34" charset="0"/>
                <a:ea typeface="HG丸ｺﾞｼｯｸM-PRO" pitchFamily="49" charset="-128"/>
                <a:cs typeface="HG丸ｺﾞｼｯｸM-PRO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600">
                <a:solidFill>
                  <a:schemeClr val="tx2"/>
                </a:solidFill>
                <a:latin typeface="Calibri" pitchFamily="34" charset="0"/>
                <a:ea typeface="HG丸ｺﾞｼｯｸM-PRO" pitchFamily="49" charset="-128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600">
                <a:solidFill>
                  <a:schemeClr val="tx2"/>
                </a:solidFill>
                <a:latin typeface="Calibri" pitchFamily="34" charset="0"/>
                <a:ea typeface="HG丸ｺﾞｼｯｸM-PRO" pitchFamily="49" charset="-128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600">
                <a:solidFill>
                  <a:schemeClr val="tx2"/>
                </a:solidFill>
                <a:latin typeface="Calibri" pitchFamily="34" charset="0"/>
                <a:ea typeface="HG丸ｺﾞｼｯｸM-PRO" pitchFamily="49" charset="-128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600">
                <a:solidFill>
                  <a:schemeClr val="tx2"/>
                </a:solidFill>
                <a:latin typeface="Calibri" pitchFamily="34" charset="0"/>
                <a:ea typeface="HG丸ｺﾞｼｯｸM-PRO" pitchFamily="49" charset="-128"/>
                <a:cs typeface="Arial" charset="0"/>
              </a:defRPr>
            </a:lvl9pPr>
          </a:lstStyle>
          <a:p>
            <a:pPr algn="r"/>
            <a:r>
              <a:rPr lang="en-US" altLang="ja-JP" sz="3200" i="1" kern="0" dirty="0">
                <a:latin typeface="+mj-lt"/>
              </a:rPr>
              <a:t>Ryosuke Nagai (M1)</a:t>
            </a:r>
          </a:p>
          <a:p>
            <a:pPr algn="r"/>
            <a:r>
              <a:rPr lang="en-US" altLang="ja-JP" sz="2400" kern="0" dirty="0">
                <a:latin typeface="+mj-lt"/>
              </a:rPr>
              <a:t>Department of Intelligence </a:t>
            </a:r>
            <a:br>
              <a:rPr lang="en-US" altLang="ja-JP" sz="2400" kern="0" dirty="0">
                <a:latin typeface="+mj-lt"/>
              </a:rPr>
            </a:br>
            <a:r>
              <a:rPr lang="en-US" altLang="ja-JP" sz="2400" kern="0" dirty="0">
                <a:latin typeface="+mj-lt"/>
              </a:rPr>
              <a:t>Science and Technology </a:t>
            </a:r>
            <a:br>
              <a:rPr lang="en-US" altLang="ja-JP" sz="2400" kern="0" dirty="0">
                <a:latin typeface="+mj-lt"/>
              </a:rPr>
            </a:br>
            <a:endParaRPr lang="en-US" altLang="ja-JP" sz="24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857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集団テストからの時系列復元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en-US" altLang="ja-JP" dirty="0"/>
              <a:t>Step2</a:t>
            </a:r>
            <a:r>
              <a:rPr lang="ja-JP" altLang="en-US"/>
              <a:t>：遷移経路が分からない人工データ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cs typeface="Meiryo UI" pitchFamily="50" charset="-128"/>
              </a:rPr>
              <a:t>問題ごとの依存関係を前提とした人工データを作成</a:t>
            </a:r>
            <a:endParaRPr lang="en-US" altLang="ja-JP" dirty="0">
              <a:cs typeface="Meiryo UI" pitchFamily="50" charset="-128"/>
            </a:endParaRPr>
          </a:p>
          <a:p>
            <a:pPr eaLnBrk="1" hangingPunct="1"/>
            <a:r>
              <a:rPr lang="ja-JP" altLang="en-US">
                <a:cs typeface="Meiryo UI" pitchFamily="50" charset="-128"/>
              </a:rPr>
              <a:t>ただし、遷移経路は分からない</a:t>
            </a:r>
            <a:endParaRPr lang="en-US" altLang="ja-JP" dirty="0">
              <a:cs typeface="Meiryo UI" pitchFamily="50" charset="-128"/>
            </a:endParaRPr>
          </a:p>
          <a:p>
            <a:pPr eaLnBrk="1" hangingPunct="1"/>
            <a:r>
              <a:rPr lang="ja-JP" altLang="en-US">
                <a:cs typeface="Meiryo UI" pitchFamily="50" charset="-128"/>
              </a:rPr>
              <a:t>各ノードの分布のみから依存関係を復元したい</a:t>
            </a:r>
            <a:endParaRPr lang="en-US" altLang="ja-JP" dirty="0">
              <a:cs typeface="Meiryo UI" pitchFamily="50" charset="-128"/>
            </a:endParaRPr>
          </a:p>
          <a:p>
            <a:pPr eaLnBrk="1" hangingPunct="1"/>
            <a:endParaRPr lang="en-US" altLang="ja-JP" dirty="0">
              <a:cs typeface="Meiryo UI" pitchFamily="50" charset="-128"/>
            </a:endParaRPr>
          </a:p>
          <a:p>
            <a:pPr eaLnBrk="1" hangingPunct="1"/>
            <a:r>
              <a:rPr lang="ja-JP" altLang="en-US">
                <a:cs typeface="Meiryo UI" pitchFamily="50" charset="-128"/>
              </a:rPr>
              <a:t>学習データはどうすればいい？（考え中）</a:t>
            </a:r>
            <a:endParaRPr lang="en-US" altLang="ja-JP" dirty="0"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360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Step3</a:t>
            </a:r>
            <a:r>
              <a:rPr lang="ja-JP" altLang="en-US"/>
              <a:t>：遷移も分かってる人工データ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045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集団テストからの時系列復元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en-US" altLang="ja-JP" dirty="0"/>
              <a:t>Step3</a:t>
            </a:r>
            <a:r>
              <a:rPr lang="ja-JP" altLang="en-US"/>
              <a:t>：遷移も分かってる人工データ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0838" y="1340768"/>
            <a:ext cx="9426698" cy="4752528"/>
          </a:xfrm>
        </p:spPr>
        <p:txBody>
          <a:bodyPr/>
          <a:lstStyle/>
          <a:p>
            <a:pPr eaLnBrk="1" hangingPunct="1"/>
            <a:r>
              <a:rPr lang="ja-JP" altLang="en-US">
                <a:cs typeface="Meiryo UI" pitchFamily="50" charset="-128"/>
              </a:rPr>
              <a:t>実データを学習データ・テストデータに分けて、学習データで作ったグラフ構造の分布通りにテストデータが分布しているか検証？</a:t>
            </a:r>
            <a:endParaRPr lang="en-US" altLang="ja-JP" dirty="0"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54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集団テストからの時系列復元</a:t>
            </a:r>
            <a:r>
              <a:rPr lang="en-US" altLang="ja-JP" dirty="0"/>
              <a:t>:</a:t>
            </a:r>
            <a:br>
              <a:rPr lang="en-US" altLang="ja-JP" dirty="0"/>
            </a:b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cs typeface="Meiryo UI" pitchFamily="50" charset="-128"/>
              </a:rPr>
              <a:t>最終的にやりたいこと</a:t>
            </a:r>
            <a:endParaRPr lang="en-US" altLang="ja-JP" dirty="0">
              <a:cs typeface="Meiryo UI" pitchFamily="50" charset="-128"/>
            </a:endParaRPr>
          </a:p>
          <a:p>
            <a:pPr marL="0" indent="0" eaLnBrk="1" hangingPunct="1">
              <a:buNone/>
            </a:pPr>
            <a:r>
              <a:rPr lang="ja-JP" altLang="en-US" sz="2400">
                <a:cs typeface="Meiryo UI" pitchFamily="50" charset="-128"/>
              </a:rPr>
              <a:t>問題</a:t>
            </a:r>
            <a:r>
              <a:rPr lang="en-US" altLang="ja-JP" sz="2400" dirty="0">
                <a:cs typeface="Meiryo UI" pitchFamily="50" charset="-128"/>
              </a:rPr>
              <a:t>A,B,C</a:t>
            </a:r>
            <a:r>
              <a:rPr lang="ja-JP" altLang="en-US" sz="2400">
                <a:cs typeface="Meiryo UI" pitchFamily="50" charset="-128"/>
              </a:rPr>
              <a:t>があった時に、その人が次に解くべき（解きやすい）問題がどれか当てる</a:t>
            </a:r>
            <a:endParaRPr lang="en-US" altLang="ja-JP" sz="2400" dirty="0">
              <a:cs typeface="Meiryo UI" pitchFamily="50" charset="-128"/>
            </a:endParaRPr>
          </a:p>
          <a:p>
            <a:pPr marL="0" indent="0" eaLnBrk="1" hangingPunct="1">
              <a:buNone/>
            </a:pPr>
            <a:r>
              <a:rPr lang="ja-JP" altLang="en-US" sz="2400">
                <a:cs typeface="Meiryo UI" pitchFamily="50" charset="-128"/>
              </a:rPr>
              <a:t>各問題には、その背景に習得すべき</a:t>
            </a:r>
            <a:br>
              <a:rPr lang="en-US" altLang="ja-JP" sz="2400" dirty="0">
                <a:cs typeface="Meiryo UI" pitchFamily="50" charset="-128"/>
              </a:rPr>
            </a:br>
            <a:r>
              <a:rPr lang="ja-JP" altLang="en-US" sz="2400">
                <a:cs typeface="Meiryo UI" pitchFamily="50" charset="-128"/>
              </a:rPr>
              <a:t>知識（依存関係）があり、</a:t>
            </a:r>
            <a:br>
              <a:rPr lang="en-US" altLang="ja-JP" sz="2400" dirty="0">
                <a:cs typeface="Meiryo UI" pitchFamily="50" charset="-128"/>
              </a:rPr>
            </a:br>
            <a:r>
              <a:rPr lang="ja-JP" altLang="en-US" sz="2400">
                <a:cs typeface="Meiryo UI" pitchFamily="50" charset="-128"/>
              </a:rPr>
              <a:t>その順番が分かれば嬉しい</a:t>
            </a:r>
            <a:endParaRPr lang="en-US" altLang="ja-JP" sz="2400" dirty="0">
              <a:cs typeface="Meiryo UI" pitchFamily="50" charset="-128"/>
            </a:endParaRPr>
          </a:p>
          <a:p>
            <a:pPr marL="0" indent="0" eaLnBrk="1" hangingPunct="1">
              <a:buNone/>
            </a:pPr>
            <a:r>
              <a:rPr lang="en-US" altLang="ja-JP" sz="2400" dirty="0">
                <a:cs typeface="Meiryo UI" pitchFamily="50" charset="-128"/>
              </a:rPr>
              <a:t>A</a:t>
            </a:r>
            <a:r>
              <a:rPr lang="ja-JP" altLang="en-US" sz="2400">
                <a:cs typeface="Meiryo UI" pitchFamily="50" charset="-128"/>
              </a:rPr>
              <a:t>→</a:t>
            </a:r>
            <a:r>
              <a:rPr lang="en-US" altLang="ja-JP" sz="2400" dirty="0">
                <a:cs typeface="Meiryo UI" pitchFamily="50" charset="-128"/>
              </a:rPr>
              <a:t>B</a:t>
            </a:r>
            <a:r>
              <a:rPr lang="ja-JP" altLang="en-US" sz="2400">
                <a:cs typeface="Meiryo UI" pitchFamily="50" charset="-128"/>
              </a:rPr>
              <a:t>→</a:t>
            </a:r>
            <a:r>
              <a:rPr lang="en-US" altLang="ja-JP" sz="2400" dirty="0">
                <a:cs typeface="Meiryo UI" pitchFamily="50" charset="-128"/>
              </a:rPr>
              <a:t>C</a:t>
            </a:r>
            <a:r>
              <a:rPr lang="ja-JP" altLang="en-US" sz="2400">
                <a:cs typeface="Meiryo UI" pitchFamily="50" charset="-128"/>
              </a:rPr>
              <a:t>で学ぶといい</a:t>
            </a:r>
            <a:endParaRPr lang="en-US" altLang="ja-JP" sz="2400" dirty="0">
              <a:cs typeface="Meiryo UI" pitchFamily="50" charset="-128"/>
            </a:endParaRPr>
          </a:p>
          <a:p>
            <a:pPr marL="0" indent="0" eaLnBrk="1" hangingPunct="1">
              <a:buNone/>
            </a:pPr>
            <a:endParaRPr lang="en-US" altLang="ja-JP" sz="2400" dirty="0">
              <a:cs typeface="Meiryo UI" pitchFamily="50" charset="-128"/>
            </a:endParaRPr>
          </a:p>
          <a:p>
            <a:pPr marL="0" indent="0" eaLnBrk="1" hangingPunct="1">
              <a:buNone/>
            </a:pPr>
            <a:r>
              <a:rPr lang="ja-JP" altLang="en-US" sz="2400">
                <a:solidFill>
                  <a:srgbClr val="FF0000"/>
                </a:solidFill>
                <a:cs typeface="Meiryo UI" pitchFamily="50" charset="-128"/>
              </a:rPr>
              <a:t>全ての問題を解けるようになるまでの遷移の</a:t>
            </a:r>
            <a:br>
              <a:rPr lang="en-US" altLang="ja-JP" sz="2400" dirty="0">
                <a:solidFill>
                  <a:srgbClr val="FF0000"/>
                </a:solidFill>
                <a:cs typeface="Meiryo UI" pitchFamily="50" charset="-128"/>
              </a:rPr>
            </a:br>
            <a:r>
              <a:rPr lang="ja-JP" altLang="en-US" sz="2400">
                <a:solidFill>
                  <a:srgbClr val="FF0000"/>
                </a:solidFill>
                <a:cs typeface="Meiryo UI" pitchFamily="50" charset="-128"/>
              </a:rPr>
              <a:t>順番を知りたい</a:t>
            </a:r>
            <a:endParaRPr lang="en-US" altLang="ja-JP" sz="2400" dirty="0">
              <a:solidFill>
                <a:srgbClr val="FF0000"/>
              </a:solidFill>
              <a:cs typeface="Meiryo UI" pitchFamily="50" charset="-128"/>
            </a:endParaRPr>
          </a:p>
          <a:p>
            <a:pPr marL="0" indent="0" eaLnBrk="1" hangingPunct="1">
              <a:buNone/>
            </a:pPr>
            <a:endParaRPr lang="en-US" altLang="ja-JP" dirty="0">
              <a:cs typeface="Meiryo UI" pitchFamily="50" charset="-128"/>
            </a:endParaRPr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A31D6DC8-31D3-572F-A7E6-BE4D4CA3A31D}"/>
              </a:ext>
            </a:extLst>
          </p:cNvPr>
          <p:cNvGrpSpPr/>
          <p:nvPr/>
        </p:nvGrpSpPr>
        <p:grpSpPr>
          <a:xfrm>
            <a:off x="5785946" y="2812293"/>
            <a:ext cx="3769216" cy="3281003"/>
            <a:chOff x="2767960" y="2815515"/>
            <a:chExt cx="3769216" cy="3281003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3ECC420-C88A-6F57-C52F-680FC3FAFFFF}"/>
                </a:ext>
              </a:extLst>
            </p:cNvPr>
            <p:cNvGrpSpPr/>
            <p:nvPr/>
          </p:nvGrpSpPr>
          <p:grpSpPr>
            <a:xfrm>
              <a:off x="2936776" y="3000174"/>
              <a:ext cx="3600400" cy="3096344"/>
              <a:chOff x="2072680" y="1196752"/>
              <a:chExt cx="5760640" cy="4896544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0334AC45-E4F9-F48C-B8D6-FA1C320CE2F6}"/>
                  </a:ext>
                </a:extLst>
              </p:cNvPr>
              <p:cNvGrpSpPr/>
              <p:nvPr/>
            </p:nvGrpSpPr>
            <p:grpSpPr>
              <a:xfrm>
                <a:off x="2072680" y="1196752"/>
                <a:ext cx="5760640" cy="4896544"/>
                <a:chOff x="2072680" y="1196752"/>
                <a:chExt cx="5760640" cy="489654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円/楕円 17">
                      <a:extLst>
                        <a:ext uri="{FF2B5EF4-FFF2-40B4-BE49-F238E27FC236}">
                          <a16:creationId xmlns:a16="http://schemas.microsoft.com/office/drawing/2014/main" id="{1C4BDB09-09D0-B4FC-98CA-80E9F32DF24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556956" y="5301208"/>
                      <a:ext cx="792088" cy="792088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 </m:t>
                            </m:r>
                          </m:oMath>
                        </m:oMathPara>
                      </a14:m>
                      <a:endParaRPr kumimoji="1" lang="ja-JP" altLang="en-US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HG丸ｺﾞｼｯｸM-PRO" pitchFamily="49" charset="-128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円/楕円 17">
                      <a:extLst>
                        <a:ext uri="{FF2B5EF4-FFF2-40B4-BE49-F238E27FC236}">
                          <a16:creationId xmlns:a16="http://schemas.microsoft.com/office/drawing/2014/main" id="{65F27819-021E-64A3-AE3E-170776B3888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556956" y="5301208"/>
                      <a:ext cx="792088" cy="792088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" name="円/楕円 18">
                  <a:extLst>
                    <a:ext uri="{FF2B5EF4-FFF2-40B4-BE49-F238E27FC236}">
                      <a16:creationId xmlns:a16="http://schemas.microsoft.com/office/drawing/2014/main" id="{4103B3A4-00E3-DFC3-F6E0-CDBD828519FF}"/>
                    </a:ext>
                  </a:extLst>
                </p:cNvPr>
                <p:cNvSpPr/>
                <p:nvPr/>
              </p:nvSpPr>
              <p:spPr bwMode="auto">
                <a:xfrm>
                  <a:off x="4556956" y="3933056"/>
                  <a:ext cx="792088" cy="79208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>
                      <a:tab pos="749300" algn="l"/>
                    </a:tabLst>
                  </a:pPr>
                  <a:endParaRPr kumimoji="1" lang="ja-JP" altLang="en-US" sz="105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HG丸ｺﾞｼｯｸM-PRO" pitchFamily="49" charset="-128"/>
                    <a:cs typeface="Arial" charset="0"/>
                  </a:endParaRPr>
                </a:p>
              </p:txBody>
            </p:sp>
            <p:sp>
              <p:nvSpPr>
                <p:cNvPr id="20" name="円/楕円 19">
                  <a:extLst>
                    <a:ext uri="{FF2B5EF4-FFF2-40B4-BE49-F238E27FC236}">
                      <a16:creationId xmlns:a16="http://schemas.microsoft.com/office/drawing/2014/main" id="{8118AE62-0F87-E065-7DF6-A5A9A15B45E0}"/>
                    </a:ext>
                  </a:extLst>
                </p:cNvPr>
                <p:cNvSpPr/>
                <p:nvPr/>
              </p:nvSpPr>
              <p:spPr bwMode="auto">
                <a:xfrm>
                  <a:off x="6321152" y="3933056"/>
                  <a:ext cx="792088" cy="79208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>
                      <a:tab pos="749300" algn="l"/>
                    </a:tabLst>
                  </a:pPr>
                  <a:endParaRPr kumimoji="1" lang="ja-JP" altLang="en-US" sz="105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HG丸ｺﾞｼｯｸM-PRO" pitchFamily="49" charset="-128"/>
                    <a:cs typeface="Arial" charset="0"/>
                  </a:endParaRPr>
                </a:p>
              </p:txBody>
            </p:sp>
            <p:sp>
              <p:nvSpPr>
                <p:cNvPr id="21" name="円/楕円 20">
                  <a:extLst>
                    <a:ext uri="{FF2B5EF4-FFF2-40B4-BE49-F238E27FC236}">
                      <a16:creationId xmlns:a16="http://schemas.microsoft.com/office/drawing/2014/main" id="{B9D8EDAD-F57F-0851-ABAF-169FCE49701C}"/>
                    </a:ext>
                  </a:extLst>
                </p:cNvPr>
                <p:cNvSpPr/>
                <p:nvPr/>
              </p:nvSpPr>
              <p:spPr bwMode="auto">
                <a:xfrm>
                  <a:off x="2792760" y="3933056"/>
                  <a:ext cx="792088" cy="79208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>
                      <a:tab pos="749300" algn="l"/>
                    </a:tabLst>
                  </a:pPr>
                  <a:endParaRPr kumimoji="1" lang="ja-JP" altLang="en-US" sz="105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HG丸ｺﾞｼｯｸM-PRO" pitchFamily="49" charset="-128"/>
                    <a:cs typeface="Arial" charset="0"/>
                  </a:endParaRPr>
                </a:p>
              </p:txBody>
            </p:sp>
            <p:sp>
              <p:nvSpPr>
                <p:cNvPr id="22" name="円/楕円 21">
                  <a:extLst>
                    <a:ext uri="{FF2B5EF4-FFF2-40B4-BE49-F238E27FC236}">
                      <a16:creationId xmlns:a16="http://schemas.microsoft.com/office/drawing/2014/main" id="{5E361F58-FA29-A476-6729-64BE19678C43}"/>
                    </a:ext>
                  </a:extLst>
                </p:cNvPr>
                <p:cNvSpPr/>
                <p:nvPr/>
              </p:nvSpPr>
              <p:spPr bwMode="auto">
                <a:xfrm>
                  <a:off x="2072680" y="2564904"/>
                  <a:ext cx="1512168" cy="79208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>
                      <a:tab pos="749300" algn="l"/>
                    </a:tabLst>
                  </a:pPr>
                  <a:endParaRPr kumimoji="1" lang="ja-JP" altLang="en-US" sz="105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HG丸ｺﾞｼｯｸM-PRO" pitchFamily="49" charset="-128"/>
                    <a:cs typeface="Arial" charset="0"/>
                  </a:endParaRPr>
                </a:p>
              </p:txBody>
            </p:sp>
            <p:sp>
              <p:nvSpPr>
                <p:cNvPr id="23" name="円/楕円 22">
                  <a:extLst>
                    <a:ext uri="{FF2B5EF4-FFF2-40B4-BE49-F238E27FC236}">
                      <a16:creationId xmlns:a16="http://schemas.microsoft.com/office/drawing/2014/main" id="{1E48ACC6-A2C7-7BC9-8B05-773906846E63}"/>
                    </a:ext>
                  </a:extLst>
                </p:cNvPr>
                <p:cNvSpPr/>
                <p:nvPr/>
              </p:nvSpPr>
              <p:spPr bwMode="auto">
                <a:xfrm>
                  <a:off x="4196916" y="2564904"/>
                  <a:ext cx="1512168" cy="79208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>
                      <a:tab pos="749300" algn="l"/>
                    </a:tabLst>
                  </a:pPr>
                  <a:endParaRPr kumimoji="1" lang="ja-JP" altLang="en-US" sz="105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HG丸ｺﾞｼｯｸM-PRO" pitchFamily="49" charset="-128"/>
                    <a:cs typeface="Arial" charset="0"/>
                  </a:endParaRPr>
                </a:p>
              </p:txBody>
            </p:sp>
            <p:sp>
              <p:nvSpPr>
                <p:cNvPr id="24" name="円/楕円 23">
                  <a:extLst>
                    <a:ext uri="{FF2B5EF4-FFF2-40B4-BE49-F238E27FC236}">
                      <a16:creationId xmlns:a16="http://schemas.microsoft.com/office/drawing/2014/main" id="{D32891F1-6D93-4225-9DB8-8F7C25E7D3FA}"/>
                    </a:ext>
                  </a:extLst>
                </p:cNvPr>
                <p:cNvSpPr/>
                <p:nvPr/>
              </p:nvSpPr>
              <p:spPr bwMode="auto">
                <a:xfrm>
                  <a:off x="6321152" y="2564904"/>
                  <a:ext cx="1512168" cy="79208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>
                      <a:tab pos="749300" algn="l"/>
                    </a:tabLst>
                  </a:pPr>
                  <a:endParaRPr kumimoji="1" lang="ja-JP" altLang="en-US" sz="105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HG丸ｺﾞｼｯｸM-PRO" pitchFamily="49" charset="-128"/>
                    <a:cs typeface="Arial" charset="0"/>
                  </a:endParaRPr>
                </a:p>
              </p:txBody>
            </p:sp>
            <p:sp>
              <p:nvSpPr>
                <p:cNvPr id="25" name="円/楕円 24">
                  <a:extLst>
                    <a:ext uri="{FF2B5EF4-FFF2-40B4-BE49-F238E27FC236}">
                      <a16:creationId xmlns:a16="http://schemas.microsoft.com/office/drawing/2014/main" id="{156821C5-8AA2-C075-4498-395E002FA5AB}"/>
                    </a:ext>
                  </a:extLst>
                </p:cNvPr>
                <p:cNvSpPr/>
                <p:nvPr/>
              </p:nvSpPr>
              <p:spPr bwMode="auto">
                <a:xfrm>
                  <a:off x="3872880" y="1196752"/>
                  <a:ext cx="2160240" cy="79208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>
                      <a:tab pos="749300" algn="l"/>
                    </a:tabLst>
                  </a:pPr>
                  <a:endParaRPr kumimoji="1" lang="ja-JP" altLang="en-US" sz="105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HG丸ｺﾞｼｯｸM-PRO" pitchFamily="49" charset="-128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テキスト ボックス 25">
                      <a:extLst>
                        <a:ext uri="{FF2B5EF4-FFF2-40B4-BE49-F238E27FC236}">
                          <a16:creationId xmlns:a16="http://schemas.microsoft.com/office/drawing/2014/main" id="{E20D7C37-CC37-6794-9063-0508E5E2A4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28764" y="4089034"/>
                      <a:ext cx="756084" cy="4526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{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𝐴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ja-JP" altLang="en-US" sz="1400"/>
                    </a:p>
                  </p:txBody>
                </p:sp>
              </mc:Choice>
              <mc:Fallback xmlns="">
                <p:sp>
                  <p:nvSpPr>
                    <p:cNvPr id="26" name="テキスト ボックス 25">
                      <a:extLst>
                        <a:ext uri="{FF2B5EF4-FFF2-40B4-BE49-F238E27FC236}">
                          <a16:creationId xmlns:a16="http://schemas.microsoft.com/office/drawing/2014/main" id="{10F65D1E-B973-243B-7A3F-178CB639B5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28764" y="4089034"/>
                      <a:ext cx="756084" cy="45264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41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テキスト ボックス 26">
                      <a:extLst>
                        <a:ext uri="{FF2B5EF4-FFF2-40B4-BE49-F238E27FC236}">
                          <a16:creationId xmlns:a16="http://schemas.microsoft.com/office/drawing/2014/main" id="{1EECFF25-83E5-1677-8730-39207A64A3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92961" y="4103243"/>
                      <a:ext cx="756084" cy="4526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{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𝐵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ja-JP" altLang="en-US" sz="1400"/>
                    </a:p>
                  </p:txBody>
                </p:sp>
              </mc:Choice>
              <mc:Fallback xmlns="">
                <p:sp>
                  <p:nvSpPr>
                    <p:cNvPr id="27" name="テキスト ボックス 26">
                      <a:extLst>
                        <a:ext uri="{FF2B5EF4-FFF2-40B4-BE49-F238E27FC236}">
                          <a16:creationId xmlns:a16="http://schemas.microsoft.com/office/drawing/2014/main" id="{550D7410-AB3C-7F83-4EB3-56A5E0B1BD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92961" y="4103243"/>
                      <a:ext cx="756084" cy="45264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テキスト ボックス 27">
                      <a:extLst>
                        <a:ext uri="{FF2B5EF4-FFF2-40B4-BE49-F238E27FC236}">
                          <a16:creationId xmlns:a16="http://schemas.microsoft.com/office/drawing/2014/main" id="{F5E7C98D-0B60-E392-7DC3-8146FAB0FB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69135" y="4089032"/>
                      <a:ext cx="1124110" cy="4526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{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𝐶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ja-JP" altLang="en-US" sz="1400"/>
                    </a:p>
                  </p:txBody>
                </p:sp>
              </mc:Choice>
              <mc:Fallback xmlns="">
                <p:sp>
                  <p:nvSpPr>
                    <p:cNvPr id="28" name="テキスト ボックス 27">
                      <a:extLst>
                        <a:ext uri="{FF2B5EF4-FFF2-40B4-BE49-F238E27FC236}">
                          <a16:creationId xmlns:a16="http://schemas.microsoft.com/office/drawing/2014/main" id="{2E409BD2-6678-C98A-A6C4-47452152967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69135" y="4089032"/>
                      <a:ext cx="1124110" cy="45264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41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テキスト ボックス 28">
                      <a:extLst>
                        <a:ext uri="{FF2B5EF4-FFF2-40B4-BE49-F238E27FC236}">
                          <a16:creationId xmlns:a16="http://schemas.microsoft.com/office/drawing/2014/main" id="{E8D9C939-0A58-65B9-3306-AD13868519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92961" y="5457186"/>
                      <a:ext cx="756084" cy="4526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{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𝜙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ja-JP" altLang="en-US" sz="1400"/>
                    </a:p>
                  </p:txBody>
                </p:sp>
              </mc:Choice>
              <mc:Fallback xmlns="">
                <p:sp>
                  <p:nvSpPr>
                    <p:cNvPr id="29" name="テキスト ボックス 28">
                      <a:extLst>
                        <a:ext uri="{FF2B5EF4-FFF2-40B4-BE49-F238E27FC236}">
                          <a16:creationId xmlns:a16="http://schemas.microsoft.com/office/drawing/2014/main" id="{6809D837-9F92-F73B-8720-80CE14A658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92961" y="5457186"/>
                      <a:ext cx="756084" cy="45264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テキスト ボックス 29">
                      <a:extLst>
                        <a:ext uri="{FF2B5EF4-FFF2-40B4-BE49-F238E27FC236}">
                          <a16:creationId xmlns:a16="http://schemas.microsoft.com/office/drawing/2014/main" id="{2BB6E84A-647F-1D3C-28B9-D1256526E2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11140" y="1352730"/>
                      <a:ext cx="1683719" cy="4526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{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𝐴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,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𝐵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, 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𝐶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ja-JP" altLang="en-US" sz="1400"/>
                    </a:p>
                  </p:txBody>
                </p:sp>
              </mc:Choice>
              <mc:Fallback xmlns="">
                <p:sp>
                  <p:nvSpPr>
                    <p:cNvPr id="30" name="テキスト ボックス 29">
                      <a:extLst>
                        <a:ext uri="{FF2B5EF4-FFF2-40B4-BE49-F238E27FC236}">
                          <a16:creationId xmlns:a16="http://schemas.microsoft.com/office/drawing/2014/main" id="{A6AFD7CD-E5C1-C6AF-C1B2-E16F3BECBF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11140" y="1352730"/>
                      <a:ext cx="1683719" cy="45264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41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テキスト ボックス 30">
                      <a:extLst>
                        <a:ext uri="{FF2B5EF4-FFF2-40B4-BE49-F238E27FC236}">
                          <a16:creationId xmlns:a16="http://schemas.microsoft.com/office/drawing/2014/main" id="{6DF43181-C564-4CAB-A8F0-B36E4B7C69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31398" y="2720882"/>
                      <a:ext cx="1243202" cy="4526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{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𝐴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,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𝐶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ja-JP" altLang="en-US" sz="1400"/>
                    </a:p>
                  </p:txBody>
                </p:sp>
              </mc:Choice>
              <mc:Fallback xmlns="">
                <p:sp>
                  <p:nvSpPr>
                    <p:cNvPr id="31" name="テキスト ボックス 30">
                      <a:extLst>
                        <a:ext uri="{FF2B5EF4-FFF2-40B4-BE49-F238E27FC236}">
                          <a16:creationId xmlns:a16="http://schemas.microsoft.com/office/drawing/2014/main" id="{964B8E3C-73AD-E80C-9E5B-5A8E40159E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31398" y="2720882"/>
                      <a:ext cx="1243202" cy="45264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テキスト ボックス 31">
                      <a:extLst>
                        <a:ext uri="{FF2B5EF4-FFF2-40B4-BE49-F238E27FC236}">
                          <a16:creationId xmlns:a16="http://schemas.microsoft.com/office/drawing/2014/main" id="{24C94D39-0FF1-CD8B-4810-719C7EA919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7164" y="2737524"/>
                      <a:ext cx="1243202" cy="4526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{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𝐴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,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𝐵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ja-JP" altLang="en-US" sz="1400"/>
                    </a:p>
                  </p:txBody>
                </p:sp>
              </mc:Choice>
              <mc:Fallback xmlns="">
                <p:sp>
                  <p:nvSpPr>
                    <p:cNvPr id="32" name="テキスト ボックス 31">
                      <a:extLst>
                        <a:ext uri="{FF2B5EF4-FFF2-40B4-BE49-F238E27FC236}">
                          <a16:creationId xmlns:a16="http://schemas.microsoft.com/office/drawing/2014/main" id="{BF526CE3-01FC-7523-D55A-E54929F4EC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164" y="2737524"/>
                      <a:ext cx="1243202" cy="452646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テキスト ボックス 32">
                      <a:extLst>
                        <a:ext uri="{FF2B5EF4-FFF2-40B4-BE49-F238E27FC236}">
                          <a16:creationId xmlns:a16="http://schemas.microsoft.com/office/drawing/2014/main" id="{5EDA3841-DB57-0D7B-E04A-6914A381EA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0851" y="2752725"/>
                      <a:ext cx="1243202" cy="4526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{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𝐵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,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𝐶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ja-JP" altLang="en-US" sz="1400"/>
                    </a:p>
                  </p:txBody>
                </p:sp>
              </mc:Choice>
              <mc:Fallback xmlns="">
                <p:sp>
                  <p:nvSpPr>
                    <p:cNvPr id="33" name="テキスト ボックス 32">
                      <a:extLst>
                        <a:ext uri="{FF2B5EF4-FFF2-40B4-BE49-F238E27FC236}">
                          <a16:creationId xmlns:a16="http://schemas.microsoft.com/office/drawing/2014/main" id="{C1E58285-324F-B347-C214-6D2377F789B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90851" y="2752725"/>
                      <a:ext cx="1243202" cy="452646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EA5DDBD8-5DB8-7E88-7910-0AC56B96AB31}"/>
                  </a:ext>
                </a:extLst>
              </p:cNvPr>
              <p:cNvCxnSpPr>
                <a:stCxn id="18" idx="0"/>
                <a:endCxn id="19" idx="4"/>
              </p:cNvCxnSpPr>
              <p:nvPr/>
            </p:nvCxnSpPr>
            <p:spPr bwMode="auto">
              <a:xfrm flipV="1">
                <a:off x="4953000" y="4725144"/>
                <a:ext cx="0" cy="576064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6133B9CE-12BC-DE15-70A6-E29D2CB7AF11}"/>
                  </a:ext>
                </a:extLst>
              </p:cNvPr>
              <p:cNvCxnSpPr>
                <a:cxnSpLocks/>
                <a:stCxn id="18" idx="7"/>
              </p:cNvCxnSpPr>
              <p:nvPr/>
            </p:nvCxnSpPr>
            <p:spPr bwMode="auto">
              <a:xfrm flipV="1">
                <a:off x="5233045" y="4583373"/>
                <a:ext cx="1124111" cy="833834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81AFE912-7490-A0EC-BF34-6AC2D0A7803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3296816" y="4725143"/>
                <a:ext cx="1340873" cy="73204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37ED0990-2D18-E275-E053-D3C1E43B9E37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 bwMode="auto">
              <a:xfrm flipH="1" flipV="1">
                <a:off x="3080792" y="3356991"/>
                <a:ext cx="1592163" cy="692064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50A9642E-5A91-8FC3-1EE4-71DBC72A7CE5}"/>
                  </a:ext>
                </a:extLst>
              </p:cNvPr>
              <p:cNvCxnSpPr/>
              <p:nvPr/>
            </p:nvCxnSpPr>
            <p:spPr bwMode="auto">
              <a:xfrm flipV="1">
                <a:off x="4952999" y="1988840"/>
                <a:ext cx="0" cy="576064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3699A03B-59BF-F75E-88B5-7CDA93C79E07}"/>
                  </a:ext>
                </a:extLst>
              </p:cNvPr>
              <p:cNvCxnSpPr>
                <a:cxnSpLocks/>
                <a:endCxn id="24" idx="4"/>
              </p:cNvCxnSpPr>
              <p:nvPr/>
            </p:nvCxnSpPr>
            <p:spPr bwMode="auto">
              <a:xfrm flipV="1">
                <a:off x="6720883" y="3356992"/>
                <a:ext cx="356353" cy="56185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05F42C70-7A93-ECFA-AEA1-20415CA03F37}"/>
                  </a:ext>
                </a:extLst>
              </p:cNvPr>
              <p:cNvCxnSpPr>
                <a:cxnSpLocks/>
                <a:stCxn id="19" idx="7"/>
              </p:cNvCxnSpPr>
              <p:nvPr/>
            </p:nvCxnSpPr>
            <p:spPr bwMode="auto">
              <a:xfrm flipV="1">
                <a:off x="5233045" y="3356991"/>
                <a:ext cx="1666014" cy="692064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CEBC5E89-921E-36BD-5B2F-4AB2FF6E265E}"/>
                  </a:ext>
                </a:extLst>
              </p:cNvPr>
              <p:cNvCxnSpPr>
                <a:cxnSpLocks/>
                <a:endCxn id="22" idx="4"/>
              </p:cNvCxnSpPr>
              <p:nvPr/>
            </p:nvCxnSpPr>
            <p:spPr bwMode="auto">
              <a:xfrm flipH="1" flipV="1">
                <a:off x="2828764" y="3356992"/>
                <a:ext cx="360040" cy="59513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16024CAC-AF47-EEBF-995E-40F555A31DC7}"/>
                  </a:ext>
                </a:extLst>
              </p:cNvPr>
              <p:cNvCxnSpPr>
                <a:cxnSpLocks/>
                <a:stCxn id="21" idx="7"/>
                <a:endCxn id="23" idx="4"/>
              </p:cNvCxnSpPr>
              <p:nvPr/>
            </p:nvCxnSpPr>
            <p:spPr bwMode="auto">
              <a:xfrm flipV="1">
                <a:off x="3468849" y="3356992"/>
                <a:ext cx="1484151" cy="692063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D8C1F191-9436-60FF-FAF8-633D9B830E89}"/>
                  </a:ext>
                </a:extLst>
              </p:cNvPr>
              <p:cNvCxnSpPr>
                <a:cxnSpLocks/>
                <a:stCxn id="20" idx="1"/>
                <a:endCxn id="23" idx="4"/>
              </p:cNvCxnSpPr>
              <p:nvPr/>
            </p:nvCxnSpPr>
            <p:spPr bwMode="auto">
              <a:xfrm flipH="1" flipV="1">
                <a:off x="4953000" y="3356992"/>
                <a:ext cx="1484151" cy="692063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86E85F29-F2F8-5DB4-75CC-F73B5A378FED}"/>
                  </a:ext>
                </a:extLst>
              </p:cNvPr>
              <p:cNvCxnSpPr>
                <a:cxnSpLocks/>
                <a:stCxn id="22" idx="0"/>
                <a:endCxn id="25" idx="3"/>
              </p:cNvCxnSpPr>
              <p:nvPr/>
            </p:nvCxnSpPr>
            <p:spPr bwMode="auto">
              <a:xfrm flipV="1">
                <a:off x="2828764" y="1872841"/>
                <a:ext cx="1360476" cy="69206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B559051F-4FF1-7110-9F02-5C31D8A3E552}"/>
                  </a:ext>
                </a:extLst>
              </p:cNvPr>
              <p:cNvCxnSpPr>
                <a:cxnSpLocks/>
                <a:stCxn id="24" idx="0"/>
                <a:endCxn id="25" idx="5"/>
              </p:cNvCxnSpPr>
              <p:nvPr/>
            </p:nvCxnSpPr>
            <p:spPr bwMode="auto">
              <a:xfrm flipH="1" flipV="1">
                <a:off x="5716760" y="1872841"/>
                <a:ext cx="1360476" cy="692063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8CAD1472-B5FB-9828-BD2E-9FBD0A5ED89C}"/>
                </a:ext>
              </a:extLst>
            </p:cNvPr>
            <p:cNvGrpSpPr/>
            <p:nvPr/>
          </p:nvGrpSpPr>
          <p:grpSpPr>
            <a:xfrm>
              <a:off x="2767960" y="3443012"/>
              <a:ext cx="166380" cy="336116"/>
              <a:chOff x="1352600" y="5085184"/>
              <a:chExt cx="216024" cy="438030"/>
            </a:xfrm>
          </p:grpSpPr>
          <p:sp>
            <p:nvSpPr>
              <p:cNvPr id="35" name="円/楕円 34">
                <a:extLst>
                  <a:ext uri="{FF2B5EF4-FFF2-40B4-BE49-F238E27FC236}">
                    <a16:creationId xmlns:a16="http://schemas.microsoft.com/office/drawing/2014/main" id="{BE2DF30F-754A-CD71-F148-1D36E698BBB7}"/>
                  </a:ext>
                </a:extLst>
              </p:cNvPr>
              <p:cNvSpPr/>
              <p:nvPr/>
            </p:nvSpPr>
            <p:spPr bwMode="auto">
              <a:xfrm>
                <a:off x="1352600" y="5085184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  <p:sp>
            <p:nvSpPr>
              <p:cNvPr id="36" name="三角形 35">
                <a:extLst>
                  <a:ext uri="{FF2B5EF4-FFF2-40B4-BE49-F238E27FC236}">
                    <a16:creationId xmlns:a16="http://schemas.microsoft.com/office/drawing/2014/main" id="{D81896FF-FD26-BBE9-AA23-139E1932EBDB}"/>
                  </a:ext>
                </a:extLst>
              </p:cNvPr>
              <p:cNvSpPr/>
              <p:nvPr/>
            </p:nvSpPr>
            <p:spPr bwMode="auto">
              <a:xfrm>
                <a:off x="1352600" y="5157192"/>
                <a:ext cx="216024" cy="366022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9338B41D-C1D2-D325-AF50-EDC74E97FBAF}"/>
                </a:ext>
              </a:extLst>
            </p:cNvPr>
            <p:cNvGrpSpPr/>
            <p:nvPr/>
          </p:nvGrpSpPr>
          <p:grpSpPr>
            <a:xfrm>
              <a:off x="2989948" y="3440717"/>
              <a:ext cx="166380" cy="336116"/>
              <a:chOff x="1352600" y="5085184"/>
              <a:chExt cx="216024" cy="438030"/>
            </a:xfrm>
          </p:grpSpPr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EF556E0F-F86E-E18D-F705-D03CC7886DA8}"/>
                  </a:ext>
                </a:extLst>
              </p:cNvPr>
              <p:cNvSpPr/>
              <p:nvPr/>
            </p:nvSpPr>
            <p:spPr bwMode="auto">
              <a:xfrm>
                <a:off x="1352600" y="5085184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  <p:sp>
            <p:nvSpPr>
              <p:cNvPr id="39" name="三角形 38">
                <a:extLst>
                  <a:ext uri="{FF2B5EF4-FFF2-40B4-BE49-F238E27FC236}">
                    <a16:creationId xmlns:a16="http://schemas.microsoft.com/office/drawing/2014/main" id="{024BA5C8-8F31-A12C-8382-1C152F872A83}"/>
                  </a:ext>
                </a:extLst>
              </p:cNvPr>
              <p:cNvSpPr/>
              <p:nvPr/>
            </p:nvSpPr>
            <p:spPr bwMode="auto">
              <a:xfrm>
                <a:off x="1352600" y="5157192"/>
                <a:ext cx="216024" cy="366022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80A5AA8D-A332-5FEC-E419-B706AE31811F}"/>
                </a:ext>
              </a:extLst>
            </p:cNvPr>
            <p:cNvGrpSpPr/>
            <p:nvPr/>
          </p:nvGrpSpPr>
          <p:grpSpPr>
            <a:xfrm>
              <a:off x="3845810" y="2815515"/>
              <a:ext cx="166380" cy="336116"/>
              <a:chOff x="1352600" y="5085184"/>
              <a:chExt cx="216024" cy="438030"/>
            </a:xfrm>
          </p:grpSpPr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9EA60B08-346D-E52D-B556-2ABB6A27EBF3}"/>
                  </a:ext>
                </a:extLst>
              </p:cNvPr>
              <p:cNvSpPr/>
              <p:nvPr/>
            </p:nvSpPr>
            <p:spPr bwMode="auto">
              <a:xfrm>
                <a:off x="1352600" y="5085184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  <p:sp>
            <p:nvSpPr>
              <p:cNvPr id="42" name="三角形 41">
                <a:extLst>
                  <a:ext uri="{FF2B5EF4-FFF2-40B4-BE49-F238E27FC236}">
                    <a16:creationId xmlns:a16="http://schemas.microsoft.com/office/drawing/2014/main" id="{9E047209-1750-DB0B-269E-0D2C64D818AD}"/>
                  </a:ext>
                </a:extLst>
              </p:cNvPr>
              <p:cNvSpPr/>
              <p:nvPr/>
            </p:nvSpPr>
            <p:spPr bwMode="auto">
              <a:xfrm>
                <a:off x="1352600" y="5157192"/>
                <a:ext cx="216024" cy="366022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</p:grp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A247A2A7-D052-ABC1-0DD3-F5767B32E30A}"/>
                </a:ext>
              </a:extLst>
            </p:cNvPr>
            <p:cNvGrpSpPr/>
            <p:nvPr/>
          </p:nvGrpSpPr>
          <p:grpSpPr>
            <a:xfrm>
              <a:off x="3978836" y="5711235"/>
              <a:ext cx="166380" cy="336116"/>
              <a:chOff x="1352600" y="5085184"/>
              <a:chExt cx="216024" cy="438030"/>
            </a:xfrm>
          </p:grpSpPr>
          <p:sp>
            <p:nvSpPr>
              <p:cNvPr id="44" name="円/楕円 43">
                <a:extLst>
                  <a:ext uri="{FF2B5EF4-FFF2-40B4-BE49-F238E27FC236}">
                    <a16:creationId xmlns:a16="http://schemas.microsoft.com/office/drawing/2014/main" id="{2AC2CB40-DEB6-EF87-BCCA-9D6F8EB2F773}"/>
                  </a:ext>
                </a:extLst>
              </p:cNvPr>
              <p:cNvSpPr/>
              <p:nvPr/>
            </p:nvSpPr>
            <p:spPr bwMode="auto">
              <a:xfrm>
                <a:off x="1352600" y="5085184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  <p:sp>
            <p:nvSpPr>
              <p:cNvPr id="45" name="三角形 44">
                <a:extLst>
                  <a:ext uri="{FF2B5EF4-FFF2-40B4-BE49-F238E27FC236}">
                    <a16:creationId xmlns:a16="http://schemas.microsoft.com/office/drawing/2014/main" id="{2A66601E-A5C8-D278-97A9-BFEB41AA8374}"/>
                  </a:ext>
                </a:extLst>
              </p:cNvPr>
              <p:cNvSpPr/>
              <p:nvPr/>
            </p:nvSpPr>
            <p:spPr bwMode="auto">
              <a:xfrm>
                <a:off x="1352600" y="5157192"/>
                <a:ext cx="216024" cy="366022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1C8C4A8D-C601-AB5A-6B81-3BAFC609EC91}"/>
                </a:ext>
              </a:extLst>
            </p:cNvPr>
            <p:cNvGrpSpPr/>
            <p:nvPr/>
          </p:nvGrpSpPr>
          <p:grpSpPr>
            <a:xfrm>
              <a:off x="4200824" y="5708940"/>
              <a:ext cx="166380" cy="336116"/>
              <a:chOff x="1352600" y="5085184"/>
              <a:chExt cx="216024" cy="438030"/>
            </a:xfrm>
          </p:grpSpPr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1E2CC8F0-B043-1B64-6B6F-7339DEACB656}"/>
                  </a:ext>
                </a:extLst>
              </p:cNvPr>
              <p:cNvSpPr/>
              <p:nvPr/>
            </p:nvSpPr>
            <p:spPr bwMode="auto">
              <a:xfrm>
                <a:off x="1352600" y="5085184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  <p:sp>
            <p:nvSpPr>
              <p:cNvPr id="48" name="三角形 47">
                <a:extLst>
                  <a:ext uri="{FF2B5EF4-FFF2-40B4-BE49-F238E27FC236}">
                    <a16:creationId xmlns:a16="http://schemas.microsoft.com/office/drawing/2014/main" id="{643A860E-B1F4-1F94-B9B3-2D50F5E9D558}"/>
                  </a:ext>
                </a:extLst>
              </p:cNvPr>
              <p:cNvSpPr/>
              <p:nvPr/>
            </p:nvSpPr>
            <p:spPr bwMode="auto">
              <a:xfrm>
                <a:off x="1352600" y="5157192"/>
                <a:ext cx="216024" cy="366022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39593E1B-11D7-2582-FA6F-DA0588DDFF27}"/>
                </a:ext>
              </a:extLst>
            </p:cNvPr>
            <p:cNvGrpSpPr/>
            <p:nvPr/>
          </p:nvGrpSpPr>
          <p:grpSpPr>
            <a:xfrm>
              <a:off x="3220446" y="3433155"/>
              <a:ext cx="166380" cy="336116"/>
              <a:chOff x="1352600" y="5085184"/>
              <a:chExt cx="216024" cy="438030"/>
            </a:xfrm>
          </p:grpSpPr>
          <p:sp>
            <p:nvSpPr>
              <p:cNvPr id="50" name="円/楕円 49">
                <a:extLst>
                  <a:ext uri="{FF2B5EF4-FFF2-40B4-BE49-F238E27FC236}">
                    <a16:creationId xmlns:a16="http://schemas.microsoft.com/office/drawing/2014/main" id="{F832942A-64D4-91DF-2896-B37438CEAA27}"/>
                  </a:ext>
                </a:extLst>
              </p:cNvPr>
              <p:cNvSpPr/>
              <p:nvPr/>
            </p:nvSpPr>
            <p:spPr bwMode="auto">
              <a:xfrm>
                <a:off x="1352600" y="5085184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  <p:sp>
            <p:nvSpPr>
              <p:cNvPr id="51" name="三角形 50">
                <a:extLst>
                  <a:ext uri="{FF2B5EF4-FFF2-40B4-BE49-F238E27FC236}">
                    <a16:creationId xmlns:a16="http://schemas.microsoft.com/office/drawing/2014/main" id="{CACC4ECE-F11B-F167-CABE-88137E1B62EB}"/>
                  </a:ext>
                </a:extLst>
              </p:cNvPr>
              <p:cNvSpPr/>
              <p:nvPr/>
            </p:nvSpPr>
            <p:spPr bwMode="auto">
              <a:xfrm>
                <a:off x="1352600" y="5157192"/>
                <a:ext cx="216024" cy="366022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</p:grp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EED97A6E-0F9D-8835-5A42-EDCC04EBA6FD}"/>
                </a:ext>
              </a:extLst>
            </p:cNvPr>
            <p:cNvGrpSpPr/>
            <p:nvPr/>
          </p:nvGrpSpPr>
          <p:grpSpPr>
            <a:xfrm>
              <a:off x="2863026" y="4649195"/>
              <a:ext cx="166380" cy="336116"/>
              <a:chOff x="1352600" y="5085184"/>
              <a:chExt cx="216024" cy="438030"/>
            </a:xfrm>
          </p:grpSpPr>
          <p:sp>
            <p:nvSpPr>
              <p:cNvPr id="53" name="円/楕円 52">
                <a:extLst>
                  <a:ext uri="{FF2B5EF4-FFF2-40B4-BE49-F238E27FC236}">
                    <a16:creationId xmlns:a16="http://schemas.microsoft.com/office/drawing/2014/main" id="{6A28BC15-C4D0-1CF2-D6F2-F4147BD1EE03}"/>
                  </a:ext>
                </a:extLst>
              </p:cNvPr>
              <p:cNvSpPr/>
              <p:nvPr/>
            </p:nvSpPr>
            <p:spPr bwMode="auto">
              <a:xfrm>
                <a:off x="1352600" y="5085184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  <p:sp>
            <p:nvSpPr>
              <p:cNvPr id="54" name="三角形 53">
                <a:extLst>
                  <a:ext uri="{FF2B5EF4-FFF2-40B4-BE49-F238E27FC236}">
                    <a16:creationId xmlns:a16="http://schemas.microsoft.com/office/drawing/2014/main" id="{70932975-7B01-3F46-0B49-EFCA0D51AA18}"/>
                  </a:ext>
                </a:extLst>
              </p:cNvPr>
              <p:cNvSpPr/>
              <p:nvPr/>
            </p:nvSpPr>
            <p:spPr bwMode="auto">
              <a:xfrm>
                <a:off x="1352600" y="5157192"/>
                <a:ext cx="216024" cy="366022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</p:grp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6D6FB5E7-28F4-901D-DD06-7B125ED86C85}"/>
                </a:ext>
              </a:extLst>
            </p:cNvPr>
            <p:cNvGrpSpPr/>
            <p:nvPr/>
          </p:nvGrpSpPr>
          <p:grpSpPr>
            <a:xfrm>
              <a:off x="3085014" y="4646900"/>
              <a:ext cx="166380" cy="336116"/>
              <a:chOff x="1352600" y="5085184"/>
              <a:chExt cx="216024" cy="43803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8EEC3E5F-31F0-6773-D2C2-4661B5189B64}"/>
                  </a:ext>
                </a:extLst>
              </p:cNvPr>
              <p:cNvSpPr/>
              <p:nvPr/>
            </p:nvSpPr>
            <p:spPr bwMode="auto">
              <a:xfrm>
                <a:off x="1352600" y="5085184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  <p:sp>
            <p:nvSpPr>
              <p:cNvPr id="57" name="三角形 56">
                <a:extLst>
                  <a:ext uri="{FF2B5EF4-FFF2-40B4-BE49-F238E27FC236}">
                    <a16:creationId xmlns:a16="http://schemas.microsoft.com/office/drawing/2014/main" id="{2F2708F3-4725-3940-C4B5-505B2EF4C41A}"/>
                  </a:ext>
                </a:extLst>
              </p:cNvPr>
              <p:cNvSpPr/>
              <p:nvPr/>
            </p:nvSpPr>
            <p:spPr bwMode="auto">
              <a:xfrm>
                <a:off x="1352600" y="5157192"/>
                <a:ext cx="216024" cy="366022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</p:grp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66674305-4318-8A33-D18C-0155300F1CC7}"/>
                </a:ext>
              </a:extLst>
            </p:cNvPr>
            <p:cNvGrpSpPr/>
            <p:nvPr/>
          </p:nvGrpSpPr>
          <p:grpSpPr>
            <a:xfrm>
              <a:off x="4489447" y="4436059"/>
              <a:ext cx="166380" cy="336116"/>
              <a:chOff x="1352600" y="5085184"/>
              <a:chExt cx="216024" cy="438030"/>
            </a:xfrm>
          </p:grpSpPr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BFB64ACC-4A44-BAAE-B5C4-CEFC6BC671C4}"/>
                  </a:ext>
                </a:extLst>
              </p:cNvPr>
              <p:cNvSpPr/>
              <p:nvPr/>
            </p:nvSpPr>
            <p:spPr bwMode="auto">
              <a:xfrm>
                <a:off x="1352600" y="5085184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  <p:sp>
            <p:nvSpPr>
              <p:cNvPr id="60" name="三角形 59">
                <a:extLst>
                  <a:ext uri="{FF2B5EF4-FFF2-40B4-BE49-F238E27FC236}">
                    <a16:creationId xmlns:a16="http://schemas.microsoft.com/office/drawing/2014/main" id="{F2B94617-E97A-E5CE-58B3-F81EC52F0EE4}"/>
                  </a:ext>
                </a:extLst>
              </p:cNvPr>
              <p:cNvSpPr/>
              <p:nvPr/>
            </p:nvSpPr>
            <p:spPr bwMode="auto">
              <a:xfrm>
                <a:off x="1352600" y="5157192"/>
                <a:ext cx="216024" cy="366022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756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Step1</a:t>
            </a:r>
            <a:r>
              <a:rPr lang="ja-JP" altLang="en-US"/>
              <a:t>：遷移経路が分かってる人工データ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458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Step1</a:t>
            </a:r>
            <a:r>
              <a:rPr lang="ja-JP" altLang="en-US"/>
              <a:t>：遷移経路が分かってる人工データ</a:t>
            </a:r>
            <a:br>
              <a:rPr lang="en-US" altLang="ja-JP" dirty="0"/>
            </a:br>
            <a:r>
              <a:rPr lang="ja-JP" altLang="en-US"/>
              <a:t>目的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cs typeface="Meiryo UI" pitchFamily="50" charset="-128"/>
              </a:rPr>
              <a:t>問題ごとの依存関係を前提とした人工データを作成</a:t>
            </a:r>
            <a:endParaRPr lang="en-US" altLang="ja-JP" dirty="0">
              <a:cs typeface="Meiryo UI" pitchFamily="50" charset="-128"/>
            </a:endParaRPr>
          </a:p>
          <a:p>
            <a:pPr eaLnBrk="1" hangingPunct="1"/>
            <a:r>
              <a:rPr lang="ja-JP" altLang="en-US">
                <a:cs typeface="Meiryo UI" pitchFamily="50" charset="-128"/>
              </a:rPr>
              <a:t>遷移経路は分かる</a:t>
            </a:r>
            <a:endParaRPr lang="en-US" altLang="ja-JP" dirty="0">
              <a:cs typeface="Meiryo UI" pitchFamily="50" charset="-128"/>
            </a:endParaRPr>
          </a:p>
          <a:p>
            <a:pPr eaLnBrk="1" hangingPunct="1"/>
            <a:endParaRPr lang="en-US" altLang="ja-JP" dirty="0">
              <a:cs typeface="Meiryo UI" pitchFamily="50" charset="-128"/>
            </a:endParaRPr>
          </a:p>
          <a:p>
            <a:pPr eaLnBrk="1" hangingPunct="1"/>
            <a:endParaRPr lang="en-US" altLang="ja-JP" dirty="0">
              <a:cs typeface="Meiryo UI" pitchFamily="50" charset="-128"/>
            </a:endParaRPr>
          </a:p>
          <a:p>
            <a:pPr marL="0" indent="0" eaLnBrk="1" hangingPunct="1">
              <a:buNone/>
            </a:pPr>
            <a:r>
              <a:rPr lang="ja-JP" altLang="en-US" sz="2400">
                <a:cs typeface="Meiryo UI" pitchFamily="50" charset="-128"/>
              </a:rPr>
              <a:t>問題の依存関係：</a:t>
            </a:r>
            <a:br>
              <a:rPr lang="en-US" altLang="ja-JP" sz="2400" dirty="0">
                <a:cs typeface="Meiryo UI" pitchFamily="50" charset="-128"/>
              </a:rPr>
            </a:br>
            <a:r>
              <a:rPr lang="ja-JP" altLang="en-US" sz="2400">
                <a:cs typeface="Meiryo UI" pitchFamily="50" charset="-128"/>
              </a:rPr>
              <a:t>この場合だと４問出題されたと想定</a:t>
            </a:r>
            <a:endParaRPr lang="en-US" altLang="ja-JP" sz="2400" dirty="0">
              <a:cs typeface="Meiryo UI" pitchFamily="50" charset="-128"/>
            </a:endParaRPr>
          </a:p>
          <a:p>
            <a:pPr marL="0" indent="0" eaLnBrk="1" hangingPunct="1">
              <a:buNone/>
            </a:pPr>
            <a:r>
              <a:rPr lang="ja-JP" altLang="en-US" sz="2400">
                <a:cs typeface="Meiryo UI" pitchFamily="50" charset="-128"/>
              </a:rPr>
              <a:t>例えば、問題</a:t>
            </a:r>
            <a:r>
              <a:rPr lang="en-US" altLang="ja-JP" sz="2400" dirty="0">
                <a:cs typeface="Meiryo UI" pitchFamily="50" charset="-128"/>
              </a:rPr>
              <a:t>2</a:t>
            </a:r>
            <a:r>
              <a:rPr lang="ja-JP" altLang="en-US" sz="2400">
                <a:cs typeface="Meiryo UI" pitchFamily="50" charset="-128"/>
              </a:rPr>
              <a:t>は問題</a:t>
            </a:r>
            <a:r>
              <a:rPr lang="en-US" altLang="ja-JP" sz="2400" dirty="0">
                <a:cs typeface="Meiryo UI" pitchFamily="50" charset="-128"/>
              </a:rPr>
              <a:t>1</a:t>
            </a:r>
            <a:r>
              <a:rPr lang="ja-JP" altLang="en-US" sz="2400">
                <a:cs typeface="Meiryo UI" pitchFamily="50" charset="-128"/>
              </a:rPr>
              <a:t>が解けた後に解けると想定している</a:t>
            </a:r>
            <a:endParaRPr lang="en-US" altLang="ja-JP" sz="2400" dirty="0">
              <a:cs typeface="Meiryo UI" pitchFamily="50" charset="-128"/>
            </a:endParaRPr>
          </a:p>
          <a:p>
            <a:pPr marL="0" indent="0" eaLnBrk="1" hangingPunct="1">
              <a:buNone/>
            </a:pPr>
            <a:r>
              <a:rPr lang="ja-JP" altLang="en-US" sz="2400">
                <a:solidFill>
                  <a:srgbClr val="FF0000"/>
                </a:solidFill>
                <a:cs typeface="Meiryo UI" pitchFamily="50" charset="-128"/>
              </a:rPr>
              <a:t>遷移経路のデータから依存関係を復元したい</a:t>
            </a:r>
            <a:endParaRPr lang="en-US" altLang="ja-JP" sz="2400" dirty="0">
              <a:solidFill>
                <a:srgbClr val="FF0000"/>
              </a:solidFill>
              <a:cs typeface="Meiryo UI" pitchFamily="50" charset="-128"/>
            </a:endParaRPr>
          </a:p>
          <a:p>
            <a:pPr eaLnBrk="1" hangingPunct="1"/>
            <a:endParaRPr lang="en-US" altLang="ja-JP" dirty="0">
              <a:cs typeface="Meiryo UI" pitchFamily="50" charset="-128"/>
            </a:endParaRPr>
          </a:p>
        </p:txBody>
      </p:sp>
      <p:pic>
        <p:nvPicPr>
          <p:cNvPr id="5" name="図 4" descr="コンピューターの画面に映る文字&#10;&#10;中程度の精度で自動的に生成された説明">
            <a:extLst>
              <a:ext uri="{FF2B5EF4-FFF2-40B4-BE49-F238E27FC236}">
                <a16:creationId xmlns:a16="http://schemas.microsoft.com/office/drawing/2014/main" id="{3CA595CB-DD28-6729-3E29-18B489B95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186" y="2564904"/>
            <a:ext cx="5040560" cy="217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4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Step1</a:t>
            </a:r>
            <a:r>
              <a:rPr lang="ja-JP" altLang="en-US"/>
              <a:t>：遷移経路が分かってる人工データ</a:t>
            </a:r>
            <a:br>
              <a:rPr lang="en-US" altLang="ja-JP" dirty="0"/>
            </a:br>
            <a:r>
              <a:rPr lang="ja-JP" altLang="en-US"/>
              <a:t>作り方（適切か分かってない）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350838" y="1340768"/>
                <a:ext cx="9354690" cy="4752528"/>
              </a:xfrm>
            </p:spPr>
            <p:txBody>
              <a:bodyPr/>
              <a:lstStyle/>
              <a:p>
                <a:pPr eaLnBrk="1" hangingPunct="1"/>
                <a:r>
                  <a:rPr lang="ja-JP" altLang="en-US">
                    <a:cs typeface="Meiryo UI" pitchFamily="50" charset="-128"/>
                  </a:rPr>
                  <a:t>まずは依存関係行列</a:t>
                </a:r>
                <a:r>
                  <a:rPr lang="en-US" altLang="ja-JP" dirty="0">
                    <a:cs typeface="Meiryo UI" pitchFamily="50" charset="-128"/>
                  </a:rPr>
                  <a:t>A</a:t>
                </a:r>
                <a:r>
                  <a:rPr lang="ja-JP" altLang="en-US">
                    <a:cs typeface="Meiryo UI" pitchFamily="50" charset="-128"/>
                  </a:rPr>
                  <a:t>からデータ生成</a:t>
                </a:r>
                <a:endParaRPr lang="en-US" altLang="ja-JP" sz="2400" dirty="0">
                  <a:cs typeface="Meiryo UI" pitchFamily="50" charset="-128"/>
                </a:endParaRPr>
              </a:p>
              <a:p>
                <a:pPr marL="0" indent="0" eaLnBrk="1" hangingPunct="1">
                  <a:buNone/>
                </a:pPr>
                <a:r>
                  <a:rPr lang="ja-JP" altLang="en-US" sz="2400">
                    <a:cs typeface="Meiryo UI" pitchFamily="50" charset="-128"/>
                  </a:rPr>
                  <a:t>初期状態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cs typeface="Meiryo UI" pitchFamily="50" charset="-128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cs typeface="Meiryo UI" pitchFamily="50" charset="-128"/>
                          </a:rPr>
                          <m:t>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Meiryo UI" pitchFamily="50" charset="-128"/>
                          </a:rPr>
                          <m:t>0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Meiryo UI" pitchFamily="50" charset="-128"/>
                      </a:rPr>
                      <m:t>=[0,0,0,0,0]</m:t>
                    </m:r>
                  </m:oMath>
                </a14:m>
                <a:r>
                  <a:rPr lang="ja-JP" altLang="en-US" dirty="0">
                    <a:cs typeface="Meiryo UI" pitchFamily="50" charset="-128"/>
                  </a:rPr>
                  <a:t>から</a:t>
                </a:r>
                <a:r>
                  <a:rPr lang="ja-JP" altLang="en-US">
                    <a:cs typeface="Meiryo UI" pitchFamily="50" charset="-128"/>
                  </a:rPr>
                  <a:t>スタートし、</a:t>
                </a:r>
                <a:br>
                  <a:rPr lang="en-US" altLang="ja-JP" dirty="0">
                    <a:cs typeface="Meiryo UI" pitchFamily="50" charset="-128"/>
                  </a:rPr>
                </a:br>
                <a:r>
                  <a:rPr lang="ja-JP" altLang="en-US">
                    <a:cs typeface="Meiryo UI" pitchFamily="50" charset="-128"/>
                  </a:rPr>
                  <a:t>まだ解けてない問題</a:t>
                </a:r>
                <a:r>
                  <a:rPr lang="en-US" altLang="ja-JP" dirty="0">
                    <a:cs typeface="Meiryo UI" pitchFamily="50" charset="-128"/>
                  </a:rPr>
                  <a:t>(k)</a:t>
                </a:r>
                <a:r>
                  <a:rPr lang="ja-JP" altLang="en-US">
                    <a:cs typeface="Meiryo UI" pitchFamily="50" charset="-128"/>
                  </a:rPr>
                  <a:t>が次に解ける確率（遷移確率）を求める</a:t>
                </a:r>
                <a:br>
                  <a:rPr lang="en-US" altLang="ja-JP" dirty="0">
                    <a:cs typeface="Meiryo UI" pitchFamily="50" charset="-128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cs typeface="Meiryo UI" pitchFamily="50" charset="-128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  <a:cs typeface="Meiryo UI" pitchFamily="50" charset="-128"/>
                                </a:rPr>
                                <m:t>exp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  <a:cs typeface="Meiryo UI" pitchFamily="50" charset="-128"/>
                                </a:rPr>
                                <m:t>⁡(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  <a:cs typeface="Meiryo UI" pitchFamily="50" charset="-128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Meiryo UI" pitchFamily="50" charset="-128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  <a:cs typeface="Meiryo UI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  <a:cs typeface="Meiryo UI" pitchFamily="50" charset="-128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  <a:cs typeface="Meiryo UI" pitchFamily="50" charset="-128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ja-JP" sz="2400" b="1" i="1">
                              <a:latin typeface="Cambria Math" panose="02040503050406030204" pitchFamily="18" charset="0"/>
                              <a:cs typeface="Meiryo UI" pitchFamily="50" charset="-128"/>
                            </a:rPr>
                            <m:t>/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cs typeface="Meiryo UI" pitchFamily="50" charset="-128"/>
                            </a:rPr>
                            <m:t>𝑠𝑢𝑚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cs typeface="Meiryo UI" pitchFamily="50" charset="-128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  <a:cs typeface="Meiryo UI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  <a:cs typeface="Meiryo UI" pitchFamily="50" charset="-128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  <a:cs typeface="Meiryo UI" pitchFamily="50" charset="-128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  <a:cs typeface="Meiryo UI" pitchFamily="50" charset="-128"/>
                            </a:rPr>
                            <m:t>))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0}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cs typeface="Meiryo UI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cs typeface="Meiryo UI" pitchFamily="50" charset="-128"/>
                                    </a:rPr>
                                    <m:t>exp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  <a:cs typeface="Meiryo UI" pitchFamily="50" charset="-128"/>
                                    </a:rPr>
                                    <m:t>⁡(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  <a:cs typeface="Meiryo UI" pitchFamily="50" charset="-128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cs typeface="Meiryo UI" pitchFamily="50" charset="-128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  <a:cs typeface="Meiryo UI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  <a:cs typeface="Meiryo UI" pitchFamily="50" charset="-128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  <a:cs typeface="Meiryo UI" pitchFamily="50" charset="-128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  <a:cs typeface="Meiryo UI" pitchFamily="50" charset="-128"/>
                                </a:rPr>
                                <m:t>/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Meiryo UI" pitchFamily="50" charset="-128"/>
                                </a:rPr>
                                <m:t>𝑠𝑢𝑚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Meiryo UI" pitchFamily="50" charset="-128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  <a:cs typeface="Meiryo UI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  <a:cs typeface="Meiryo UI" pitchFamily="50" charset="-128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  <a:cs typeface="Meiryo UI" pitchFamily="50" charset="-128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Meiryo UI" pitchFamily="50" charset="-128"/>
                                </a:rPr>
                                <m:t>))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br>
                  <a:rPr lang="en-US" altLang="ja-JP" dirty="0">
                    <a:cs typeface="Meiryo UI" pitchFamily="50" charset="-128"/>
                  </a:rPr>
                </a:br>
                <a:endParaRPr lang="en-US" altLang="ja-JP" dirty="0">
                  <a:cs typeface="Meiryo UI" pitchFamily="50" charset="-128"/>
                </a:endParaRPr>
              </a:p>
              <a:p>
                <a:pPr marL="0" indent="0" eaLnBrk="1" hangingPunct="1">
                  <a:buNone/>
                </a:pPr>
                <a:r>
                  <a:rPr lang="ja-JP" altLang="en-US">
                    <a:cs typeface="Meiryo UI" pitchFamily="50" charset="-128"/>
                  </a:rPr>
                  <a:t>その遷移確率を元に、</a:t>
                </a:r>
                <a:br>
                  <a:rPr lang="en-US" altLang="ja-JP" dirty="0">
                    <a:cs typeface="Meiryo UI" pitchFamily="50" charset="-128"/>
                  </a:rPr>
                </a:br>
                <a:r>
                  <a:rPr lang="ja-JP" altLang="en-US">
                    <a:cs typeface="Meiryo UI" pitchFamily="50" charset="-128"/>
                  </a:rPr>
                  <a:t>次の状態を生成する。</a:t>
                </a:r>
                <a:endParaRPr lang="en-US" altLang="ja-JP" dirty="0">
                  <a:cs typeface="Meiryo UI" pitchFamily="50" charset="-128"/>
                </a:endParaRPr>
              </a:p>
              <a:p>
                <a:pPr marL="0" indent="0" eaLnBrk="1" hangingPunct="1">
                  <a:buNone/>
                </a:pPr>
                <a:br>
                  <a:rPr lang="en-US" altLang="ja-JP" dirty="0">
                    <a:cs typeface="Meiryo UI" pitchFamily="50" charset="-128"/>
                  </a:rPr>
                </a:br>
                <a:r>
                  <a:rPr lang="ja-JP" altLang="en-US">
                    <a:cs typeface="Meiryo UI" pitchFamily="50" charset="-128"/>
                  </a:rPr>
                  <a:t>繰り返してデータセットを</a:t>
                </a:r>
                <a:br>
                  <a:rPr lang="en-US" altLang="ja-JP" dirty="0">
                    <a:cs typeface="Meiryo UI" pitchFamily="50" charset="-128"/>
                  </a:rPr>
                </a:br>
                <a:r>
                  <a:rPr lang="ja-JP" altLang="en-US">
                    <a:cs typeface="Meiryo UI" pitchFamily="50" charset="-128"/>
                  </a:rPr>
                  <a:t>作る。</a:t>
                </a:r>
                <a:endParaRPr lang="en-US" altLang="ja-JP" dirty="0">
                  <a:cs typeface="Meiryo UI" pitchFamily="50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0838" y="1340768"/>
                <a:ext cx="9354690" cy="4752528"/>
              </a:xfrm>
              <a:blipFill>
                <a:blip r:embed="rId3"/>
                <a:stretch>
                  <a:fillRect l="-1355" t="-1596" b="-69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 descr="コンピューターの画面に映る文字&#10;&#10;中程度の精度で自動的に生成された説明">
            <a:extLst>
              <a:ext uri="{FF2B5EF4-FFF2-40B4-BE49-F238E27FC236}">
                <a16:creationId xmlns:a16="http://schemas.microsoft.com/office/drawing/2014/main" id="{3CA595CB-DD28-6729-3E29-18B489B954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07"/>
          <a:stretch/>
        </p:blipFill>
        <p:spPr>
          <a:xfrm>
            <a:off x="7289911" y="732776"/>
            <a:ext cx="1656184" cy="158417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35D234E-6E3E-F605-4851-8FD84D211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976" y="3861048"/>
            <a:ext cx="4536504" cy="274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4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Step1</a:t>
            </a:r>
            <a:r>
              <a:rPr lang="ja-JP" altLang="en-US"/>
              <a:t>：遷移経路が分かってる人工データ</a:t>
            </a:r>
            <a:br>
              <a:rPr lang="en-US" altLang="ja-JP" dirty="0"/>
            </a:br>
            <a:r>
              <a:rPr lang="ja-JP" altLang="en-US"/>
              <a:t>モデル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cs typeface="Meiryo UI" pitchFamily="50" charset="-128"/>
              </a:rPr>
              <a:t>５次元→５次元の</a:t>
            </a:r>
            <a:r>
              <a:rPr lang="en-US" altLang="ja-JP" dirty="0">
                <a:cs typeface="Meiryo UI" pitchFamily="50" charset="-128"/>
              </a:rPr>
              <a:t>FC</a:t>
            </a:r>
            <a:r>
              <a:rPr lang="ja-JP" altLang="en-US">
                <a:cs typeface="Meiryo UI" pitchFamily="50" charset="-128"/>
              </a:rPr>
              <a:t>層と</a:t>
            </a:r>
            <a:r>
              <a:rPr lang="en-US" altLang="ja-JP" dirty="0" err="1">
                <a:cs typeface="Meiryo UI" pitchFamily="50" charset="-128"/>
              </a:rPr>
              <a:t>Softmax</a:t>
            </a:r>
            <a:r>
              <a:rPr lang="ja-JP" altLang="en-US">
                <a:cs typeface="Meiryo UI" pitchFamily="50" charset="-128"/>
              </a:rPr>
              <a:t>層</a:t>
            </a:r>
            <a:br>
              <a:rPr lang="en-US" altLang="ja-JP" dirty="0">
                <a:cs typeface="Meiryo UI" pitchFamily="50" charset="-128"/>
              </a:rPr>
            </a:br>
            <a:r>
              <a:rPr lang="ja-JP" altLang="en-US">
                <a:cs typeface="Meiryo UI" pitchFamily="50" charset="-128"/>
              </a:rPr>
              <a:t>を用いたシンプルなモデルを実装し、</a:t>
            </a:r>
            <a:br>
              <a:rPr lang="en-US" altLang="ja-JP" dirty="0">
                <a:cs typeface="Meiryo UI" pitchFamily="50" charset="-128"/>
              </a:rPr>
            </a:br>
            <a:r>
              <a:rPr lang="ja-JP" altLang="en-US">
                <a:cs typeface="Meiryo UI" pitchFamily="50" charset="-128"/>
              </a:rPr>
              <a:t>遷移確率を比較する。</a:t>
            </a:r>
            <a:endParaRPr lang="en-US" altLang="ja-JP" dirty="0">
              <a:cs typeface="Meiryo UI" pitchFamily="50" charset="-128"/>
            </a:endParaRPr>
          </a:p>
          <a:p>
            <a:pPr eaLnBrk="1" hangingPunct="1"/>
            <a:r>
              <a:rPr lang="ja-JP" altLang="en-US">
                <a:cs typeface="Meiryo UI" pitchFamily="50" charset="-128"/>
              </a:rPr>
              <a:t>クロスエントロピー損失、</a:t>
            </a:r>
            <a:r>
              <a:rPr lang="en-US" altLang="ja-JP" dirty="0">
                <a:cs typeface="Meiryo UI" pitchFamily="50" charset="-128"/>
              </a:rPr>
              <a:t>L2</a:t>
            </a:r>
            <a:r>
              <a:rPr lang="ja-JP" altLang="en-US">
                <a:cs typeface="Meiryo UI" pitchFamily="50" charset="-128"/>
              </a:rPr>
              <a:t>正則化</a:t>
            </a:r>
            <a:r>
              <a:rPr lang="en-US" altLang="ja-JP" dirty="0" err="1">
                <a:cs typeface="Meiryo UI" pitchFamily="50" charset="-128"/>
              </a:rPr>
              <a:t>weight_decay</a:t>
            </a:r>
            <a:r>
              <a:rPr lang="en-US" altLang="ja-JP" dirty="0">
                <a:cs typeface="Meiryo UI" pitchFamily="50" charset="-128"/>
              </a:rPr>
              <a:t>=0.001</a:t>
            </a:r>
          </a:p>
          <a:p>
            <a:pPr eaLnBrk="1" hangingPunct="1"/>
            <a:r>
              <a:rPr lang="ja-JP" altLang="en-US">
                <a:cs typeface="Meiryo UI" pitchFamily="50" charset="-128"/>
              </a:rPr>
              <a:t>学習データ</a:t>
            </a:r>
            <a:r>
              <a:rPr lang="en-US" altLang="ja-JP" dirty="0">
                <a:cs typeface="Meiryo UI" pitchFamily="50" charset="-128"/>
              </a:rPr>
              <a:t>1000</a:t>
            </a:r>
            <a:r>
              <a:rPr lang="ja-JP" altLang="en-US">
                <a:cs typeface="Meiryo UI" pitchFamily="50" charset="-128"/>
              </a:rPr>
              <a:t>人分、遷移ステップ</a:t>
            </a:r>
            <a:r>
              <a:rPr lang="en-US" altLang="ja-JP" dirty="0">
                <a:cs typeface="Meiryo UI" pitchFamily="50" charset="-128"/>
              </a:rPr>
              <a:t>5</a:t>
            </a:r>
            <a:r>
              <a:rPr lang="ja-JP" altLang="en-US">
                <a:cs typeface="Meiryo UI" pitchFamily="50" charset="-128"/>
              </a:rPr>
              <a:t>回遷移なので、</a:t>
            </a:r>
            <a:r>
              <a:rPr lang="en-US" altLang="ja-JP" dirty="0">
                <a:cs typeface="Meiryo UI" pitchFamily="50" charset="-128"/>
              </a:rPr>
              <a:t>5000</a:t>
            </a:r>
            <a:r>
              <a:rPr lang="ja-JP" altLang="en-US">
                <a:cs typeface="Meiryo UI" pitchFamily="50" charset="-128"/>
              </a:rPr>
              <a:t>個のデータセット</a:t>
            </a:r>
            <a:endParaRPr lang="en-US" altLang="ja-JP" dirty="0">
              <a:cs typeface="Meiryo UI" pitchFamily="50" charset="-128"/>
            </a:endParaRPr>
          </a:p>
        </p:txBody>
      </p:sp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645C6EDE-79EB-849E-7130-2BCF5972B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44" y="1268760"/>
            <a:ext cx="3496816" cy="122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3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Step1</a:t>
            </a:r>
            <a:r>
              <a:rPr lang="ja-JP" altLang="en-US"/>
              <a:t>：遷移経路が分かってる人工データ</a:t>
            </a:r>
            <a:br>
              <a:rPr lang="en-US" altLang="ja-JP" dirty="0"/>
            </a:br>
            <a:r>
              <a:rPr lang="ja-JP" altLang="en-US"/>
              <a:t>結果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cs typeface="Meiryo UI" pitchFamily="50" charset="-128"/>
              </a:rPr>
              <a:t>データ生成元の依存関係行列とモデルの</a:t>
            </a:r>
            <a:r>
              <a:rPr lang="en-US" altLang="ja-JP" dirty="0">
                <a:cs typeface="Meiryo UI" pitchFamily="50" charset="-128"/>
              </a:rPr>
              <a:t>FC</a:t>
            </a:r>
            <a:r>
              <a:rPr lang="ja-JP" altLang="en-US">
                <a:cs typeface="Meiryo UI" pitchFamily="50" charset="-128"/>
              </a:rPr>
              <a:t>層の出力の比較</a:t>
            </a:r>
            <a:endParaRPr lang="en-US" altLang="ja-JP" dirty="0">
              <a:cs typeface="Meiryo UI" pitchFamily="50" charset="-128"/>
            </a:endParaRPr>
          </a:p>
          <a:p>
            <a:pPr marL="0" indent="0" eaLnBrk="1" hangingPunct="1">
              <a:buNone/>
            </a:pPr>
            <a:r>
              <a:rPr lang="ja-JP" altLang="en-US" sz="2400">
                <a:cs typeface="Meiryo UI" pitchFamily="50" charset="-128"/>
              </a:rPr>
              <a:t>これを元に</a:t>
            </a:r>
            <a:r>
              <a:rPr lang="en-US" altLang="ja-JP" sz="2400" dirty="0" err="1">
                <a:cs typeface="Meiryo UI" pitchFamily="50" charset="-128"/>
              </a:rPr>
              <a:t>softmax</a:t>
            </a:r>
            <a:r>
              <a:rPr lang="ja-JP" altLang="en-US" sz="2400">
                <a:cs typeface="Meiryo UI" pitchFamily="50" charset="-128"/>
              </a:rPr>
              <a:t>して確率求めているので</a:t>
            </a:r>
            <a:r>
              <a:rPr lang="en-US" altLang="ja-JP" sz="2400" dirty="0">
                <a:cs typeface="Meiryo UI" pitchFamily="50" charset="-128"/>
              </a:rPr>
              <a:t>1</a:t>
            </a:r>
            <a:r>
              <a:rPr lang="ja-JP" altLang="en-US" sz="2400">
                <a:cs typeface="Meiryo UI" pitchFamily="50" charset="-128"/>
              </a:rPr>
              <a:t>の場所が大きいほど良い</a:t>
            </a:r>
            <a:endParaRPr lang="en-US" altLang="ja-JP" sz="2400" dirty="0">
              <a:cs typeface="Meiryo UI" pitchFamily="50" charset="-128"/>
            </a:endParaRPr>
          </a:p>
        </p:txBody>
      </p:sp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01D64B9E-5340-07AD-D1D6-D6C94B620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3196686"/>
            <a:ext cx="4155714" cy="1168418"/>
          </a:xfrm>
          <a:prstGeom prst="rect">
            <a:avLst/>
          </a:prstGeom>
        </p:spPr>
      </p:pic>
      <p:pic>
        <p:nvPicPr>
          <p:cNvPr id="6" name="図 5" descr="コンピューターの画面に映る文字&#10;&#10;中程度の精度で自動的に生成された説明">
            <a:extLst>
              <a:ext uri="{FF2B5EF4-FFF2-40B4-BE49-F238E27FC236}">
                <a16:creationId xmlns:a16="http://schemas.microsoft.com/office/drawing/2014/main" id="{1340FEA2-510F-4095-6003-21D753B4C2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07"/>
          <a:stretch/>
        </p:blipFill>
        <p:spPr>
          <a:xfrm>
            <a:off x="1784648" y="2988807"/>
            <a:ext cx="1656184" cy="158417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43E82E4-E75D-6EAF-2F0D-5811CE753A0B}"/>
              </a:ext>
            </a:extLst>
          </p:cNvPr>
          <p:cNvSpPr txBox="1"/>
          <p:nvPr/>
        </p:nvSpPr>
        <p:spPr>
          <a:xfrm>
            <a:off x="2289574" y="4618191"/>
            <a:ext cx="64633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実際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CFFA79-FFC4-CB77-C951-183C0CEC36E4}"/>
              </a:ext>
            </a:extLst>
          </p:cNvPr>
          <p:cNvSpPr txBox="1"/>
          <p:nvPr/>
        </p:nvSpPr>
        <p:spPr>
          <a:xfrm>
            <a:off x="6764891" y="4618191"/>
            <a:ext cx="110799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学習結果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55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Step1</a:t>
            </a:r>
            <a:r>
              <a:rPr lang="ja-JP" altLang="en-US"/>
              <a:t>：遷移経路が分かってる人工データ</a:t>
            </a:r>
            <a:br>
              <a:rPr lang="en-US" altLang="ja-JP" dirty="0"/>
            </a:br>
            <a:r>
              <a:rPr lang="ja-JP" altLang="en-US"/>
              <a:t>結果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sz="2400">
                <a:cs typeface="Meiryo UI" pitchFamily="50" charset="-128"/>
              </a:rPr>
              <a:t>遷移確率（ノードの値は実際の遷移確率。</a:t>
            </a:r>
            <a:r>
              <a:rPr lang="en-US" altLang="ja-JP" sz="2400" dirty="0">
                <a:cs typeface="Meiryo UI" pitchFamily="50" charset="-128"/>
              </a:rPr>
              <a:t>()</a:t>
            </a:r>
            <a:r>
              <a:rPr lang="ja-JP" altLang="en-US" sz="2400">
                <a:cs typeface="Meiryo UI" pitchFamily="50" charset="-128"/>
              </a:rPr>
              <a:t>内は予測値）</a:t>
            </a:r>
            <a:endParaRPr lang="en-US" altLang="ja-JP" sz="2400" dirty="0">
              <a:cs typeface="Meiryo UI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B92F70F-30FC-7672-190F-7C75E8034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68" y="1766446"/>
            <a:ext cx="8208912" cy="496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3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Step2</a:t>
            </a:r>
            <a:r>
              <a:rPr lang="ja-JP" altLang="en-US"/>
              <a:t>：遷移経路が分からない人工データ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39796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08"/>
  <p:tag name="DEFAULTHEIGHT" val="351"/>
  <p:tag name="FIRSTHKASHIMA@ELDGLYTFUVWYY57I" val="3532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OnDemand_2">
  <a:themeElements>
    <a:clrScheme name="OnDemand_2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OnDemand_2">
      <a:majorFont>
        <a:latin typeface="Calibri"/>
        <a:ea typeface="HG丸ｺﾞｼｯｸM-PRO"/>
        <a:cs typeface="Arial"/>
      </a:majorFont>
      <a:minorFont>
        <a:latin typeface="Calibri"/>
        <a:ea typeface="HG丸ｺﾞｼｯｸM-PRO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749300" algn="l"/>
          </a:tabLst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HG丸ｺﾞｼｯｸM-PRO" pitchFamily="49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749300" algn="l"/>
          </a:tabLst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HG丸ｺﾞｼｯｸM-PRO" pitchFamily="49" charset="-128"/>
            <a:cs typeface="Arial" charset="0"/>
          </a:defRPr>
        </a:defPPr>
      </a:lstStyle>
    </a:lnDef>
  </a:objectDefaults>
  <a:extraClrSchemeLst>
    <a:extraClrScheme>
      <a:clrScheme name="OnDemand_2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Demand_2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shima_lab_template" id="{74F9DC10-2BE4-C746-AC49-8C3D1E494973}" vid="{EA665B42-5717-8348-A5A9-479231B2EB87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22307</TotalTime>
  <Words>561</Words>
  <Application>Microsoft Macintosh PowerPoint</Application>
  <PresentationFormat>A4 210 x 297 mm</PresentationFormat>
  <Paragraphs>71</Paragraphs>
  <Slides>12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Meiryo UI</vt:lpstr>
      <vt:lpstr>Arial</vt:lpstr>
      <vt:lpstr>Calibri</vt:lpstr>
      <vt:lpstr>Cambria Math</vt:lpstr>
      <vt:lpstr>Times New Roman</vt:lpstr>
      <vt:lpstr>Wingdings</vt:lpstr>
      <vt:lpstr>OnDemand_2</vt:lpstr>
      <vt:lpstr>2024/09/17 </vt:lpstr>
      <vt:lpstr>集団テストからの時系列復元: </vt:lpstr>
      <vt:lpstr>Step1：遷移経路が分かってる人工データ</vt:lpstr>
      <vt:lpstr>Step1：遷移経路が分かってる人工データ 目的</vt:lpstr>
      <vt:lpstr>Step1：遷移経路が分かってる人工データ 作り方（適切か分かってない）</vt:lpstr>
      <vt:lpstr>Step1：遷移経路が分かってる人工データ モデル</vt:lpstr>
      <vt:lpstr>Step1：遷移経路が分かってる人工データ 結果</vt:lpstr>
      <vt:lpstr>Step1：遷移経路が分かってる人工データ 結果</vt:lpstr>
      <vt:lpstr>Step2：遷移経路が分からない人工データ</vt:lpstr>
      <vt:lpstr>集団テストからの時系列復元: Step2：遷移経路が分からない人工データ</vt:lpstr>
      <vt:lpstr>Step3：遷移も分かってる人工データ</vt:lpstr>
      <vt:lpstr>集団テストからの時系列復元: Step3：遷移も分かってる人工データ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</dc:title>
  <dc:creator>kashima</dc:creator>
  <cp:lastModifiedBy>nagai.ryosuke.88w@st.kyoto-u.ac.jp</cp:lastModifiedBy>
  <cp:revision>3717</cp:revision>
  <cp:lastPrinted>2012-01-16T01:10:09Z</cp:lastPrinted>
  <dcterms:created xsi:type="dcterms:W3CDTF">2004-09-19T11:52:26Z</dcterms:created>
  <dcterms:modified xsi:type="dcterms:W3CDTF">2024-09-17T06:52:41Z</dcterms:modified>
</cp:coreProperties>
</file>