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62" r:id="rId8"/>
    <p:sldId id="263" r:id="rId9"/>
    <p:sldId id="264" r:id="rId10"/>
    <p:sldId id="271" r:id="rId11"/>
    <p:sldId id="268" r:id="rId12"/>
    <p:sldId id="269" r:id="rId13"/>
    <p:sldId id="273" r:id="rId14"/>
    <p:sldId id="276" r:id="rId15"/>
    <p:sldId id="277" r:id="rId16"/>
    <p:sldId id="278" r:id="rId17"/>
    <p:sldId id="274" r:id="rId18"/>
    <p:sldId id="279" r:id="rId19"/>
    <p:sldId id="280" r:id="rId20"/>
    <p:sldId id="281" r:id="rId21"/>
    <p:sldId id="284" r:id="rId22"/>
    <p:sldId id="282" r:id="rId23"/>
    <p:sldId id="283" r:id="rId24"/>
    <p:sldId id="292" r:id="rId25"/>
    <p:sldId id="285" r:id="rId26"/>
    <p:sldId id="291" r:id="rId27"/>
    <p:sldId id="293" r:id="rId28"/>
    <p:sldId id="286" r:id="rId29"/>
    <p:sldId id="287" r:id="rId30"/>
    <p:sldId id="288" r:id="rId31"/>
    <p:sldId id="289" r:id="rId32"/>
    <p:sldId id="290" r:id="rId33"/>
    <p:sldId id="265" r:id="rId34"/>
    <p:sldId id="266" r:id="rId35"/>
    <p:sldId id="267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7" autoAdjust="0"/>
    <p:restoredTop sz="94660"/>
  </p:normalViewPr>
  <p:slideViewPr>
    <p:cSldViewPr>
      <p:cViewPr>
        <p:scale>
          <a:sx n="60" d="100"/>
          <a:sy n="60" d="100"/>
        </p:scale>
        <p:origin x="-61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Python implemented by </a:t>
            </a:r>
            <a:r>
              <a:rPr kumimoji="1" lang="en-US" altLang="ja-JP" dirty="0" err="1" smtClean="0"/>
              <a:t>RPython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74672" y="96673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flipV="1">
            <a:off x="1043608" y="1542802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190874"/>
            <a:ext cx="184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7" name="直角三角形 6"/>
          <p:cNvSpPr/>
          <p:nvPr/>
        </p:nvSpPr>
        <p:spPr>
          <a:xfrm rot="13500000">
            <a:off x="1896719" y="1319412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66738"/>
            <a:ext cx="1386249" cy="1296144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16223" y="2262882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ja-JP" sz="2400" b="1" dirty="0" smtClean="0"/>
              <a:t>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3500000">
            <a:off x="4272983" y="1319413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82762"/>
            <a:ext cx="1318321" cy="108012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5363089" y="2262882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pic>
        <p:nvPicPr>
          <p:cNvPr id="14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10754"/>
            <a:ext cx="1080119" cy="1080120"/>
          </a:xfrm>
          <a:prstGeom prst="rect">
            <a:avLst/>
          </a:prstGeom>
          <a:noFill/>
        </p:spPr>
      </p:pic>
      <p:sp>
        <p:nvSpPr>
          <p:cNvPr id="19" name="正方形/長方形 18"/>
          <p:cNvSpPr/>
          <p:nvPr/>
        </p:nvSpPr>
        <p:spPr>
          <a:xfrm>
            <a:off x="6876256" y="2118866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2" name="直角三角形 21"/>
          <p:cNvSpPr/>
          <p:nvPr/>
        </p:nvSpPr>
        <p:spPr>
          <a:xfrm rot="13500000">
            <a:off x="6289206" y="1391419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683568" y="3126978"/>
            <a:ext cx="7848872" cy="3542382"/>
          </a:xfrm>
          <a:prstGeom prst="wedgeRectCallout">
            <a:avLst>
              <a:gd name="adj1" fmla="val 34635"/>
              <a:gd name="adj2" fmla="val -65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63688" y="3019599"/>
            <a:ext cx="579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This is what they know!</a:t>
            </a:r>
            <a:endParaRPr kumimoji="1" lang="ja-JP" altLang="en-US" sz="4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11760" y="3760328"/>
            <a:ext cx="4320480" cy="2909032"/>
            <a:chOff x="2411760" y="3760328"/>
            <a:chExt cx="4320480" cy="29090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760328"/>
              <a:ext cx="4320480" cy="2837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円/楕円 25"/>
            <p:cNvSpPr/>
            <p:nvPr/>
          </p:nvSpPr>
          <p:spPr>
            <a:xfrm>
              <a:off x="3059832" y="6309320"/>
              <a:ext cx="1440160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648072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It is abbreviated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13285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14908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204" y="4653136"/>
            <a:ext cx="699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These are required to static analysis</a:t>
            </a:r>
          </a:p>
          <a:p>
            <a:pPr algn="ctr"/>
            <a:r>
              <a:rPr lang="en-US" altLang="ja-JP" sz="3600" dirty="0" smtClean="0"/>
              <a:t>(it is for translating other back-ends)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5877272"/>
            <a:ext cx="76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RPython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can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827584" y="1484784"/>
            <a:ext cx="7543948" cy="4078025"/>
            <a:chOff x="52389" y="1052736"/>
            <a:chExt cx="7543948" cy="40780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9" y="1052736"/>
              <a:ext cx="7543948" cy="40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84370" y="4005064"/>
              <a:ext cx="4807710" cy="6985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7544" y="2250945"/>
              <a:ext cx="4807710" cy="11060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23105" y="6021288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200" dirty="0" err="1" smtClean="0">
                <a:solidFill>
                  <a:srgbClr val="FF0000"/>
                </a:solidFill>
              </a:rPr>
              <a:t>Toolchain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 is not contained in binary distribution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900009"/>
            <a:ext cx="699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1. Download source code edition of </a:t>
            </a:r>
            <a:r>
              <a:rPr kumimoji="1" lang="en-US" altLang="ja-JP" sz="3200" dirty="0" err="1" smtClean="0"/>
              <a:t>PyPy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383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67544" y="900009"/>
            <a:ext cx="624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kumimoji="1" lang="en-US" altLang="ja-JP" sz="3200" dirty="0" smtClean="0"/>
              <a:t>. Write interpreter code in </a:t>
            </a:r>
            <a:r>
              <a:rPr kumimoji="1" lang="en-US" altLang="ja-JP" sz="3200" dirty="0" err="1" smtClean="0"/>
              <a:t>RPython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674857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</a:t>
            </a:r>
            <a:r>
              <a:rPr kumimoji="1" lang="en-US" altLang="ja-JP" sz="3200" dirty="0" smtClean="0"/>
              <a:t>. Use </a:t>
            </a:r>
            <a:r>
              <a:rPr kumimoji="1" lang="en-US" altLang="ja-JP" sz="3200" dirty="0" err="1" smtClean="0"/>
              <a:t>translater</a:t>
            </a:r>
            <a:r>
              <a:rPr kumimoji="1"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11760" y="5903893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translate.py produces executable binary file</a:t>
            </a:r>
            <a:br>
              <a:rPr kumimoji="1" lang="en-US" altLang="ja-JP" sz="2800" dirty="0" smtClean="0">
                <a:solidFill>
                  <a:srgbClr val="FF0000"/>
                </a:solidFill>
              </a:rPr>
            </a:br>
            <a:r>
              <a:rPr kumimoji="1" lang="en-US" altLang="ja-JP" sz="2800" dirty="0" smtClean="0">
                <a:solidFill>
                  <a:srgbClr val="FF0000"/>
                </a:solidFill>
              </a:rPr>
              <a:t>  from program written in 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RPython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59632"/>
            <a:ext cx="6696744" cy="46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311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3-2 </a:t>
            </a:r>
            <a:r>
              <a:rPr kumimoji="1" lang="en-US" altLang="ja-JP" sz="3200" dirty="0" smtClean="0"/>
              <a:t>. Translating…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422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4. Now it’s ready to use!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9632" y="6334780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* Executable binary which has suffix “-c” is created!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6709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What </a:t>
            </a:r>
            <a:r>
              <a:rPr kumimoji="1" lang="en-US" altLang="ja-JP" sz="3600" dirty="0" err="1" smtClean="0"/>
              <a:t>PyPy</a:t>
            </a:r>
            <a:r>
              <a:rPr kumimoji="1" lang="en-US" altLang="ja-JP" sz="3600" dirty="0" smtClean="0"/>
              <a:t> did for given </a:t>
            </a:r>
            <a:r>
              <a:rPr kumimoji="1" lang="en-US" altLang="ja-JP" sz="3600" dirty="0" err="1" smtClean="0"/>
              <a:t>RPython</a:t>
            </a:r>
            <a:r>
              <a:rPr kumimoji="1" lang="en-US" altLang="ja-JP" sz="3600" dirty="0" smtClean="0"/>
              <a:t> code?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1052736"/>
            <a:ext cx="820891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12082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4000" dirty="0" smtClean="0"/>
              <a:t>Note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8" y="1556792"/>
            <a:ext cx="6692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Things are very similar to compiler,</a:t>
            </a:r>
          </a:p>
          <a:p>
            <a:r>
              <a:rPr kumimoji="1" lang="en-US" altLang="ja-JP" sz="3600" dirty="0" smtClean="0"/>
              <a:t> but, </a:t>
            </a:r>
            <a:r>
              <a:rPr lang="en-US" altLang="ja-JP" sz="3600" dirty="0" smtClean="0"/>
              <a:t>it does a lot of extra work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2924944"/>
            <a:ext cx="4932040" cy="3751129"/>
            <a:chOff x="4176464" y="2924944"/>
            <a:chExt cx="4932040" cy="375112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683" t="14420" r="45838" b="24467"/>
            <a:stretch>
              <a:fillRect/>
            </a:stretch>
          </p:blipFill>
          <p:spPr bwMode="auto">
            <a:xfrm>
              <a:off x="4176464" y="2924944"/>
              <a:ext cx="4932040" cy="375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427984" y="4077072"/>
              <a:ext cx="4536504" cy="1224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051854" y="3212976"/>
            <a:ext cx="4092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It also can be done:</a:t>
            </a:r>
          </a:p>
          <a:p>
            <a:pPr>
              <a:buFontTx/>
              <a:buChar char="-"/>
            </a:pPr>
            <a:endParaRPr kumimoji="1" lang="en-US" altLang="ja-JP" sz="3600" dirty="0" smtClean="0"/>
          </a:p>
          <a:p>
            <a:pPr>
              <a:buFontTx/>
              <a:buChar char="-"/>
            </a:pPr>
            <a:r>
              <a:rPr kumimoji="1" lang="en-US" altLang="ja-JP" sz="3600" dirty="0" smtClean="0"/>
              <a:t> Adding GC </a:t>
            </a:r>
          </a:p>
          <a:p>
            <a:pPr>
              <a:buFontTx/>
              <a:buChar char="-"/>
            </a:pPr>
            <a:r>
              <a:rPr lang="en-US" altLang="ja-JP" sz="3600" dirty="0" smtClean="0"/>
              <a:t> Adding </a:t>
            </a:r>
            <a:r>
              <a:rPr lang="en-US" altLang="ja-JP" sz="3600" dirty="0" smtClean="0">
                <a:solidFill>
                  <a:srgbClr val="FF0000"/>
                </a:solidFill>
              </a:rPr>
              <a:t>JIT compiler</a:t>
            </a:r>
          </a:p>
          <a:p>
            <a:endParaRPr lang="en-US" altLang="ja-JP" sz="3600" dirty="0" smtClean="0"/>
          </a:p>
          <a:p>
            <a:r>
              <a:rPr kumimoji="1" lang="en-US" altLang="ja-JP" sz="3600" dirty="0" smtClean="0"/>
              <a:t>Automatically!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83362"/>
          </a:xfrm>
        </p:spPr>
        <p:txBody>
          <a:bodyPr>
            <a:noAutofit/>
          </a:bodyPr>
          <a:lstStyle/>
          <a:p>
            <a:r>
              <a:rPr kumimoji="1" lang="en-US" altLang="ja-JP" sz="13800" dirty="0" smtClean="0"/>
              <a:t>What is </a:t>
            </a:r>
            <a:br>
              <a:rPr kumimoji="1" lang="en-US" altLang="ja-JP" sz="13800" dirty="0" smtClean="0"/>
            </a:br>
            <a:r>
              <a:rPr kumimoji="1" lang="en-US" altLang="ja-JP" sz="13800" dirty="0" smtClean="0"/>
              <a:t>JIT compiler?</a:t>
            </a:r>
            <a:endParaRPr kumimoji="1" lang="ja-JP" altLang="en-US" sz="13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Please raise your hand if you have any understanding about JIT compiler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5741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JIT compiler = Just-In-Time compiler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908720"/>
            <a:ext cx="8496944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908720"/>
            <a:ext cx="4561442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VM with JIT compiler</a:t>
            </a:r>
            <a:endParaRPr kumimoji="1" lang="ja-JP" altLang="en-US" sz="4000" dirty="0"/>
          </a:p>
        </p:txBody>
      </p:sp>
      <p:sp>
        <p:nvSpPr>
          <p:cNvPr id="8196" name="AutoShape 4" descr="data:image/jpeg;base64,/9j/4AAQSkZJRgABAQAAAQABAAD/2wCEAAkGBhAPEBAQEA8QDw8MDw8NDw0PEA8NDhAPFBAVFRMQEhIXHCYeFxkkGRISHy8gIycqLCwsFR4xNTAqNSYrLCkBCQoKDgwOGg8PGiwdHCU1MSowNS0pLCkpKS0sLSosLCwsLCw1LjApKSktKikpKSksLDUsKSktKSoqKiksKSwpLP/AABEIAP0AxwMBIgACEQEDEQH/xAAcAAEAAQUBAQAAAAAAAAAAAAAABQIDBAYHAQj/xABQEAACAgACBAcJCQ4DCQAAAAAAAQIDBBEFEiExBhNBUWFxkQcUIjJTgZOx0RdSVHKCoaLS4RUkQkNFYmNzdJKjsrPCI+LwJTM0RFVkg8HD/8QAGwEBAAIDAQEAAAAAAAAAAAAAAAMEAQIFBgf/xAA0EQACAQMBBQUGBQUAAAAAAAAAAQIDBBESEyFBUaEFFDEyYSKRsdHh8DNCUoHxIyRxcpL/2gAMAwEAAhEDEQA/AO4gAAAAAAAAAAAAAAAAAAAAAAAAAAAAAAAAAAAAAAAAAAAAAAAAAAAAAAAAAAAAAAAAAAAAAAAAAAAAAAAAAAAAAAAENwu073lhLLlk7NkKk9zslsWfQtr+SZjFyeEYlJRWWXdMcJMNhMlbZ/iT8SmCdl0+qC2+fcRcuFWIs/3WEVceSeKtUZZfq60/WaLoDGRhXZjL5Od185a1svCm8nkox6W89i6DaKMJj5x11hFGL2qFl0a7mviZZLqbRfdvGHm6lFXEp+XoZ/3Txkt99EOiuiTa885v1HqxV/Li7fk14VeutkJVpZOUoSUq7a3lOmxatkX0rlXSthe78Nth6Gu39SV76v8Ahd37mEf/AMjxY7FLdilL9ZRXL+RxIvvwd+DYenQbf1JRafxsN8MNelyRlZhpvqz1lmZ+iuF9F81TNTw2Ia2UXpRc/wBXJNxn5nn0Gt9+GFpXD14mtwnv3wmvGrnySizV2yfAyrhridNBpHc74XTxHGYPFSzxOFz1bHvtrTybfPJbNvKmnzm7lKcHB6WXYTU1lAAGhuAAAAAAAAAAAAAAAAAADQO7BY1hsPHkliG2uquWXrN/NC7rVOtThV+nn/TZPbfioguPwmaRwDUHpDCqx+CrJOKfi8YoScNnPrZefI7ocGw+BcHGcfGg1JPpRuFXdCxEYKLcG0ss50ynPtjOKfYi5dUnUknEqW1RU4tSMfurSjXisNZB6tvFS12ss9VT8DP6aIbDafTS1/Bf0TD0lKzFWu2yUpSk/GllrPzLYlzJbEWZYNos0logosrVXrm5Im1pWPvl2lS0iuddprU68i2SZI8G09/9JRLSGXKavJvnfaWLptrLNtc2bMGSa4O6Sy0xh7IPZZiIVPLdKM1xb9efmO7nzvwVX+0MF+14f+rE+iEcy88yOlaeVgAFMuAAAAAAAAAAAAAAtYrFQqhKyycYV1rWlOTyil0sAug5xj+6VfibeI0bSnn+PtWbyW+ShuiumWfUi9DRWPnk79K3p8saFGuKfMmss+wsd3a8zwV9un5Vk6Ca7wx4O2Y6FMa5wg6rHN6+tk045bMkyEeiLf8AqeP9NH2FD0bavynj/TR9htCm4vKfQxOopLDXUpj3PsUllx1H8T6pS+51ifLUfxPqiWCtX5Tx/po+wsyotX5Sx/pl7Cwtq+PQrvZrh1L67nmJ8tR/E+qJdzvEv8dR/E9hhyVy/KWO9MvYWZ3XL8pY70y9htoq80a66XJ+81zTuHeHvsok4ylU1FuOeq3knsz6yO1iQ03o/wAa53ztnJrXduTnLkz1uwi4llblvKzw3uKmWbEXsiiSAMngtH7/AMF+10f1EfQqOAcFoff+D/aqP6iOwabun3xVXG2dcZx26knHbm9vzI5HaVZUUptZ+rOnZR1Jonwa/wB52fCr/wB5jiLo7YYmbfNPKcX2nJ77jxg/evmX9l6mwAh9Gaccp8TdFQt/Ba8SfVzP/XQTBbpVoVY6oMjlFxeGAASmoAAAAAAOO903hTLEXvC1y/wMLLVklusuXjN9Edy6c+g6tpjHLD4e+5/iarLOtxi2l53kvOfOjk5NtvNybbfO3vZfsqabcnwKF7UaSiuJuXAW6NddstmvOai3y6qWaXa2bFPS/Sc40fiZ1N6r2S3rkZnS0hN9B0HTi3llBVJJYRt9umkt8kvOYdvCCPv125mqSbe9t9Z7GGY0pDU2T9nCCPvvWY9mnOn1kdDDF1YQw5Iyosrs0vJ7szHnpCbL/eh6sIa6jZRI+xyn4zz6OQ9hhiSjhOgv14PoNHM2UCLWFLNuHyJ94PYYGJryMKWTZxLfBeP39hP2mn+dHUeE9mrfVL3sE+ybOb8EsM56QwqXJdGx9CgnN/y/OdG4T7bor3taz63Jv2Hn+35Yoe74nT7OW8yo4lNJp7HtDvIvDyaWXIXJ2s8b3mZ2lTRZ0081GaeUoS2Nb+f1o2nQ+P4+mE/wstWfx1sft85pmNm5bOREvwMxGTtr+LYl80v7Todl3DVfS/CXxRFcU/YzyNpAB6o5wAAAAABqvdMxGpo61LfdOqrzOab+aLOMV1HXO6v/AMHUufFR/pWHLIxOvZrFM5N481D2ECs8GZaKpVFZmbRQY1JIVSSI5Mkii/Vhy8qkXNH4C/EvVprlPLfLdCPXJ7ET1Pc8xElnO+qD5oqdnz7CtKcY+LLMYN+CNe1YjwTZfc3s+Ew9HL6x57m9vwmHo5fWI9rDmb7KfI11SiVq+KJ/3N7fhMPRy+sPc2t+FQ9HL6xjaQ5mdnPka3dilkRWKuN39zKx78VHLoqef8xIYLgfgcE1ZfPjrI7Y8Zlq588alvfXmayuKdNamzKozk8YMHue8HXh4zxt61HODVUZLJxq3ubXI3ksujrMnEXO2yVj/CeaXMtyXYZ+KuuxbySdVKea1tjl0tf+i3iNHqpJ62bbyyyyPIdq3E7rfFewuv0Oza0o0ljiY8Ynk0Vnkjzx0EjDvgX+Dk9TEw/PU4PszXzxRRYNG7L6n+kj6yxbS01oP1XxMVFmDN4AB7s4oAAAAABp3dSqbwUH7zEQb88Jx9ckcpR2nh1g+NwGISWbhBXL5ElJvsTOLxR1bOX9PBy7uPt5PTwuqlnkqWWslXBTCeRs3A/g9LHWPNuNFOTsmt7fJXHpfPyLzGrSWR2LRmG7w0dVCOyycYuT5eNsWcn5t3yUUryuqFNzZatqW0ngvYzSteFiqMNCK4vZsXgQfN0sxqKsRd4Vl04xe1JPJvqSySMHCYfOSz3Z5snONPAyvZV5uVRtLgk8fyehVNRWEUR0evKXP/ySPe8Y+/t9LI9d5S7zLuoGdDDwUff2+lmW3gl5S70syp3lDuNHdQNlTZS8EvKXelmV04WuG2MFn75+FLte0odxS8Qad6j44NtmzO40jsXfry6I7F7Smy9vZuRaIa9y6i08CWFNR3nrZQ2etlDZTJi3Ye6NWd9S/SR9ZRYzL4OU62IT5K4ym+vLVXr+YsWsNdaEfVGtR4g2beAD3ZxAAAAAAC3iKVOEoS2xsjKEl0NZP1nCbsBKm2ymfjUzlW/kvLPz7/Od6NE4f8F5Sl35THWailfBb8ktlqXLktj6EuZlq2qaXh8Src09SyuBplOHzKrcKe4a5IyZ3JoutsppIhrqNq616zsOn4Z11df9pya/LPzr1nXtMLwK+v8AtON20/7Z/fFF6wXt/fqRFayKncylspbPn53Sp3M812FErgjKWTYpUWe6hfjAuKomVBsxqRicWeahm8UjzikSd2Y1mE4HnFmbxSPOLRsrUztDFjUU205GZsLGIsWRI6MYxCm2yMtNh4L4XVrlY99jyXxY/bn2IhMPhJXWKEeXe/ex5WbnTUoRjGKyUUopdCRc7Jtm6jqvwW5f5IrupiOgrAB6U5oAAAAAAAABrmleAmFvbnHWom9rdWWo3zuD2dmRFe5n/wB2/Qr65vAJVVmuJE6UHwNEl3Lk/wDm36FfXNo00soQXM8vmJMi9O+LD4z9Rzu05ylbSz970T28IxmsEK2VRRQXYHiTq4DRQrMi5IxrAng2wS+D0e7IKanlnns1W9za359BkrRL8p9H7SHqrqa2Zv5Ul8xcVFfM/wB6XtO5TqUNKzBN/wCzKrjPPj0JT7kvyn0ftH3IflPo/aRne1XM/wB+ftPe9quZ/vz9pMpUH+Rf9MxifPoiS+5D8p9H7Sl6GflPofaR3FwhKpxTUndTFeFN77Fny8xspcoUaFXPs+Hq2RTnOHHoRD0HLyv0P8xQuDmb8K1tfmx1X2tsmgWO40P09WabefMsYTBQqWUFlnve+TfSy+AWoxUViKwiJtvewADYwAAAAAAAAAAAACM054sPjP1EmYOl6NavNb63rebl/wBdBTvoOdvNLkSUniaISNRXxRcoL+SPLQt1JZOg54MJwLNtRJOCLc6kZdsZUyHlHLoHHT5zMupMK1OO3m2lWVNxZMnk2LB6Bjqp2uUptbUpOMY9CyMLS2BeHynCTlXJ6rjJ5uL5MnyreTuFxkbIpprPJNxz2ohuE+Pi4KuLTlrpyy2pZcnX7D0l1b28LZuOFyfF/MoUp1HUwyKqxDldQuRXVvz66N1NT0Fg3ZbGTWyrw2+n8FdvqNsM9jxlspSfFi8a1JIAA7JTAAAAAAAAAAAAAAAAAAAAAIvFaMaetXtW9w5ur2GIrMtj2Nb09jJ8otojPZKKfWvUc6rYxbzB4+BPGs1ue8hdcZmfZoiD3OUd+55r5yy9DPks7Y/aVJWlZcM/v8yVVYGDOOZi21ZkwtDPls7I/aVx0LDllJ9iIJWFaf5cfuiRV4Lia1KlrYns5mlJLqzMnB6Dstab2R99JZJL81GzVYGuG6Cz53tfay+T0uyVnNR59EaSuv0osYPBxqjqxXS3yt87L4B2oxUVpisIpttvLAANj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99055" y="1052736"/>
            <a:ext cx="424494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VM is in charge of: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 Understanding script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Instructing to machine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Compiling script in runtime</a:t>
            </a:r>
            <a:endParaRPr kumimoji="1" lang="ja-JP" altLang="en-US" sz="28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467544" y="3420289"/>
            <a:ext cx="1301287" cy="1872208"/>
            <a:chOff x="648916" y="3212976"/>
            <a:chExt cx="1301287" cy="1872208"/>
          </a:xfrm>
        </p:grpSpPr>
        <p:pic>
          <p:nvPicPr>
            <p:cNvPr id="21" name="Picture 6" descr="http://3.bp.blogspot.com/_o-jQEn2YvxI/TGQM8ayrhFI/AAAAAAAAArg/P_THf4fK1qc/s1600/python-logo-glass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916" y="3429000"/>
              <a:ext cx="1301287" cy="1656184"/>
            </a:xfrm>
            <a:prstGeom prst="rect">
              <a:avLst/>
            </a:prstGeom>
            <a:noFill/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20924" y="3212976"/>
              <a:ext cx="1136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Script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46412" y="1980129"/>
            <a:ext cx="1333500" cy="2227267"/>
            <a:chOff x="2555776" y="2556193"/>
            <a:chExt cx="1333500" cy="2227267"/>
          </a:xfrm>
        </p:grpSpPr>
        <p:pic>
          <p:nvPicPr>
            <p:cNvPr id="20" name="Picture 2" descr="https://www.virtualbox.org/graphics/vbox_logo2_grad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3068960"/>
              <a:ext cx="1333500" cy="1714500"/>
            </a:xfrm>
            <a:prstGeom prst="rect">
              <a:avLst/>
            </a:prstGeom>
            <a:noFill/>
          </p:spPr>
        </p:pic>
        <p:sp>
          <p:nvSpPr>
            <p:cNvPr id="24" name="正方形/長方形 23"/>
            <p:cNvSpPr/>
            <p:nvPr/>
          </p:nvSpPr>
          <p:spPr>
            <a:xfrm>
              <a:off x="2795729" y="2556193"/>
              <a:ext cx="7681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smtClean="0"/>
                <a:t>VM</a:t>
              </a:r>
              <a:endParaRPr lang="ja-JP" altLang="en-US" sz="3200" dirty="0"/>
            </a:p>
          </p:txBody>
        </p:sp>
      </p:grpSp>
      <p:sp>
        <p:nvSpPr>
          <p:cNvPr id="25" name="右矢印 24"/>
          <p:cNvSpPr/>
          <p:nvPr/>
        </p:nvSpPr>
        <p:spPr>
          <a:xfrm>
            <a:off x="1870348" y="2700209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1870348" y="4212377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62636" y="2988241"/>
            <a:ext cx="1454245" cy="2292095"/>
            <a:chOff x="6502131" y="2564904"/>
            <a:chExt cx="1454245" cy="2292095"/>
          </a:xfrm>
        </p:grpSpPr>
        <p:pic>
          <p:nvPicPr>
            <p:cNvPr id="22" name="Picture 10" descr="http://www.eurotech-inc.com/images/sbc/x86-pc104-cpu1433-lar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2131" y="3501008"/>
              <a:ext cx="1368152" cy="1355991"/>
            </a:xfrm>
            <a:prstGeom prst="rect">
              <a:avLst/>
            </a:prstGeom>
            <a:noFill/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6502131" y="2564904"/>
              <a:ext cx="14542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/>
                <a:t>Physica</a:t>
              </a:r>
              <a:r>
                <a:rPr lang="en-US" altLang="ja-JP" sz="2800" dirty="0" smtClean="0"/>
                <a:t>l</a:t>
              </a:r>
            </a:p>
            <a:p>
              <a:pPr algn="ctr"/>
              <a:r>
                <a:rPr lang="en-US" altLang="ja-JP" sz="2800" dirty="0" smtClean="0"/>
                <a:t>Machine</a:t>
              </a:r>
              <a:endParaRPr kumimoji="1" lang="en-US" altLang="ja-JP" sz="28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302396" y="4644425"/>
            <a:ext cx="1701107" cy="1520879"/>
            <a:chOff x="4427984" y="4293096"/>
            <a:chExt cx="1701107" cy="1520879"/>
          </a:xfrm>
        </p:grpSpPr>
        <p:pic>
          <p:nvPicPr>
            <p:cNvPr id="8204" name="Picture 12" descr="http://4.bp.blogspot.com/-v6mzllgkJlM/Tm-yiM4fPEI/AAAAAAAAE34/7-BEetlvyHo/s1600/matrix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293096"/>
              <a:ext cx="1224136" cy="918102"/>
            </a:xfrm>
            <a:prstGeom prst="rect">
              <a:avLst/>
            </a:prstGeom>
            <a:noFill/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4427984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rgbClr val="FF0000"/>
                  </a:solidFill>
                </a:rPr>
                <a:t>Compiler</a:t>
              </a:r>
              <a:endParaRPr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>
            <a:off x="3958580" y="2844225"/>
            <a:ext cx="360040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吹き出し 34"/>
          <p:cNvSpPr/>
          <p:nvPr/>
        </p:nvSpPr>
        <p:spPr>
          <a:xfrm>
            <a:off x="4499992" y="5301208"/>
            <a:ext cx="4176464" cy="1224136"/>
          </a:xfrm>
          <a:prstGeom prst="wedgeRectCallout">
            <a:avLst>
              <a:gd name="adj1" fmla="val -67031"/>
              <a:gd name="adj2" fmla="val -27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partial code </a:t>
            </a:r>
            <a:r>
              <a:rPr lang="en-US" altLang="ja-JP" sz="2800" dirty="0" smtClean="0"/>
              <a:t>during runtime to make it faster!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JIT compiler?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= Compiler which compiles executing script 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* Anytime</a:t>
            </a:r>
          </a:p>
          <a:p>
            <a:pPr marL="0" indent="0">
              <a:buNone/>
            </a:pPr>
            <a:r>
              <a:rPr kumimoji="1" lang="en-US" altLang="ja-JP" sz="4400" dirty="0">
                <a:solidFill>
                  <a:srgbClr val="FF0000"/>
                </a:solidFill>
              </a:rPr>
              <a:t> 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* Any parts</a:t>
            </a:r>
          </a:p>
          <a:p>
            <a:pPr marL="0" indent="0">
              <a:buNone/>
            </a:pPr>
            <a:r>
              <a:rPr lang="en-US" altLang="ja-JP" sz="4400" dirty="0"/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to speedup later execution speed</a:t>
            </a:r>
            <a:r>
              <a:rPr lang="en-US" altLang="ja-JP" sz="4400" dirty="0" smtClean="0"/>
              <a:t>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1278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Comparison: difference between typical compiler and JIT compiler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23528" y="1484784"/>
          <a:ext cx="864096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1307300">
                <a:tc>
                  <a:txBody>
                    <a:bodyPr/>
                    <a:lstStyle/>
                    <a:p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Typical compiler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JIT compiler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Done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</a:t>
                      </a:r>
                      <a:r>
                        <a:rPr kumimoji="1" lang="en-US" altLang="ja-JP" sz="3600" baseline="0" dirty="0" smtClean="0"/>
                        <a:t> compile phase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 runtime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Time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</a:t>
                      </a:r>
                      <a:r>
                        <a:rPr kumimoji="1" lang="en-US" altLang="ja-JP" sz="3600" baseline="0" dirty="0" smtClean="0"/>
                        <a:t> lot of time is acceptable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Very limited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Target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whole code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partial code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4036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does partial compilation?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17008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JIT compiler cannot use a lot of time</a:t>
            </a:r>
          </a:p>
          <a:p>
            <a:r>
              <a:rPr kumimoji="1" lang="en-US" altLang="ja-JP" sz="4000" dirty="0" smtClean="0"/>
              <a:t>-&gt; So, it cannot compile overall code</a:t>
            </a:r>
            <a:endParaRPr kumimoji="1" lang="ja-JP" altLang="en-US" sz="4000" dirty="0"/>
          </a:p>
        </p:txBody>
      </p:sp>
      <p:sp>
        <p:nvSpPr>
          <p:cNvPr id="10" name="下矢印 9"/>
          <p:cNvSpPr/>
          <p:nvPr/>
        </p:nvSpPr>
        <p:spPr>
          <a:xfrm>
            <a:off x="2370584" y="3645024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50912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FF0000"/>
                </a:solidFill>
              </a:rPr>
              <a:t>Compile frequently executed parts only!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0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Way of doing partial compilation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9512" y="1124744"/>
            <a:ext cx="4248472" cy="5544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2756684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Function-based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572000" y="1124744"/>
            <a:ext cx="4248472" cy="5544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124744"/>
            <a:ext cx="2220079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Trace-based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1847726"/>
            <a:ext cx="3882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Minimum compilation </a:t>
            </a:r>
          </a:p>
          <a:p>
            <a:r>
              <a:rPr lang="en-US" altLang="ja-JP" sz="3200" dirty="0" smtClean="0"/>
              <a:t>unit is function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3487648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Easy to detect, </a:t>
            </a:r>
            <a:r>
              <a:rPr lang="en-US" altLang="ja-JP" sz="2800" dirty="0" smtClean="0"/>
              <a:t>implement</a:t>
            </a:r>
            <a:endParaRPr lang="en-US" altLang="ja-JP" sz="2800" dirty="0"/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Minimum compilation unit is up to implementer of functions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4008" y="177281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Minimum compilation</a:t>
            </a:r>
            <a:r>
              <a:rPr lang="en-US" altLang="ja-JP" sz="3200" dirty="0" smtClean="0"/>
              <a:t> </a:t>
            </a:r>
            <a:r>
              <a:rPr lang="en-US" altLang="ja-JP" sz="3200" dirty="0" smtClean="0"/>
              <a:t>unit is trace (sequence of running code)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0" y="3429000"/>
            <a:ext cx="4176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It can minimize compilation unit (much efficient)</a:t>
            </a:r>
            <a:endParaRPr lang="en-US" altLang="ja-JP" sz="2800" dirty="0" smtClean="0"/>
          </a:p>
          <a:p>
            <a:r>
              <a:rPr kumimoji="1" lang="en-US" altLang="ja-JP" sz="2800" b="1" u="sng" dirty="0" smtClean="0"/>
              <a:t>Demerit</a:t>
            </a:r>
            <a:r>
              <a:rPr kumimoji="1" lang="en-US" altLang="ja-JP" sz="2800" b="1" u="sng" dirty="0" smtClean="0"/>
              <a:t>:</a:t>
            </a:r>
          </a:p>
          <a:p>
            <a:r>
              <a:rPr lang="en-US" altLang="ja-JP" sz="2800" dirty="0" smtClean="0"/>
              <a:t>Difficult to implement, still under research (later discussion)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124744"/>
            <a:ext cx="75198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1143000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Trace-based  JIT</a:t>
            </a:r>
            <a:br>
              <a:rPr kumimoji="1" lang="en-US" altLang="ja-JP" sz="4000" dirty="0" smtClean="0"/>
            </a:br>
            <a:r>
              <a:rPr kumimoji="1" lang="en-US" altLang="ja-JP" sz="4000" dirty="0" smtClean="0"/>
              <a:t>How </a:t>
            </a:r>
            <a:r>
              <a:rPr kumimoji="1" lang="en-US" altLang="ja-JP" sz="4000" dirty="0" smtClean="0"/>
              <a:t>to detect frequently executed part?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727966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727966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ひし形 6"/>
          <p:cNvSpPr/>
          <p:nvPr/>
        </p:nvSpPr>
        <p:spPr>
          <a:xfrm>
            <a:off x="179512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3933056"/>
            <a:ext cx="252028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727966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43790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0640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240134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525722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525722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ひし形 28"/>
          <p:cNvSpPr/>
          <p:nvPr/>
        </p:nvSpPr>
        <p:spPr>
          <a:xfrm>
            <a:off x="4977268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265300" y="3933056"/>
            <a:ext cx="2520280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25722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1546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978396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037890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2483768" y="1340768"/>
            <a:ext cx="1872208" cy="792088"/>
          </a:xfrm>
          <a:prstGeom prst="wedgeRectCallout">
            <a:avLst>
              <a:gd name="adj1" fmla="val -50209"/>
              <a:gd name="adj2" fmla="val 94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Counter</a:t>
            </a:r>
            <a:endParaRPr kumimoji="1" lang="ja-JP" altLang="en-US" sz="4000" dirty="0"/>
          </a:p>
        </p:txBody>
      </p:sp>
      <p:sp>
        <p:nvSpPr>
          <p:cNvPr id="36" name="四角形吹き出し 35"/>
          <p:cNvSpPr/>
          <p:nvPr/>
        </p:nvSpPr>
        <p:spPr>
          <a:xfrm>
            <a:off x="7425540" y="1412776"/>
            <a:ext cx="1584176" cy="792088"/>
          </a:xfrm>
          <a:prstGeom prst="wedgeRectCallout">
            <a:avLst>
              <a:gd name="adj1" fmla="val -67476"/>
              <a:gd name="adj2" fmla="val 945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HOT!!</a:t>
            </a:r>
            <a:endParaRPr kumimoji="1" lang="ja-JP" altLang="en-US" sz="4400" dirty="0"/>
          </a:p>
        </p:txBody>
      </p:sp>
      <p:sp>
        <p:nvSpPr>
          <p:cNvPr id="37" name="四角形吹き出し 36"/>
          <p:cNvSpPr/>
          <p:nvPr/>
        </p:nvSpPr>
        <p:spPr>
          <a:xfrm>
            <a:off x="6777468" y="5013176"/>
            <a:ext cx="2043004" cy="1008112"/>
          </a:xfrm>
          <a:prstGeom prst="wedgeRectCallout">
            <a:avLst>
              <a:gd name="adj1" fmla="val -31522"/>
              <a:gd name="adj2" fmla="val -100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Compiled, run faster</a:t>
            </a:r>
            <a:endParaRPr kumimoji="1" lang="ja-JP" altLang="en-US" sz="3200" dirty="0"/>
          </a:p>
        </p:txBody>
      </p:sp>
      <p:sp>
        <p:nvSpPr>
          <p:cNvPr id="38" name="右矢印 37"/>
          <p:cNvSpPr/>
          <p:nvPr/>
        </p:nvSpPr>
        <p:spPr>
          <a:xfrm>
            <a:off x="3779912" y="2492896"/>
            <a:ext cx="792088" cy="367240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908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will trace be extracted?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2207" y="1988840"/>
            <a:ext cx="339971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</a:rPr>
              <a:t>while (something) :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if   x == 3 :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hoge</a:t>
            </a:r>
            <a:r>
              <a:rPr lang="en-US" altLang="ja-JP" sz="3200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elif</a:t>
            </a:r>
            <a:r>
              <a:rPr lang="en-US" altLang="ja-JP" sz="3200" dirty="0" smtClean="0">
                <a:solidFill>
                  <a:srgbClr val="0070C0"/>
                </a:solidFill>
              </a:rPr>
              <a:t> ...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...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124" y="572487"/>
            <a:ext cx="6651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Please assume this loop is</a:t>
            </a:r>
          </a:p>
          <a:p>
            <a:r>
              <a:rPr kumimoji="1" lang="en-US" altLang="ja-JP" sz="3600" dirty="0" smtClean="0"/>
              <a:t>usually executed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and x is usually 3</a:t>
            </a:r>
            <a:endParaRPr kumimoji="1" lang="en-US" altLang="ja-JP" sz="3600" dirty="0" smtClean="0"/>
          </a:p>
        </p:txBody>
      </p:sp>
      <p:sp>
        <p:nvSpPr>
          <p:cNvPr id="20" name="右矢印 19"/>
          <p:cNvSpPr/>
          <p:nvPr/>
        </p:nvSpPr>
        <p:spPr>
          <a:xfrm rot="5400000">
            <a:off x="2087724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544" y="4682078"/>
            <a:ext cx="338437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loop_start</a:t>
            </a:r>
            <a:endParaRPr lang="en-US" altLang="ja-JP" sz="2800" dirty="0" smtClean="0"/>
          </a:p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Guard (x==3)</a:t>
            </a:r>
          </a:p>
          <a:p>
            <a:r>
              <a:rPr lang="en-US" altLang="ja-JP" sz="2800" dirty="0" err="1" smtClean="0"/>
              <a:t>hoge</a:t>
            </a:r>
            <a:r>
              <a:rPr lang="en-US" altLang="ja-JP" sz="2800" dirty="0" smtClean="0"/>
              <a:t>()</a:t>
            </a:r>
          </a:p>
          <a:p>
            <a:r>
              <a:rPr kumimoji="1" lang="en-US" altLang="ja-JP" sz="2800" dirty="0" err="1" smtClean="0"/>
              <a:t>loop_end</a:t>
            </a:r>
            <a:endParaRPr kumimoji="1" lang="ja-JP" altLang="en-US" sz="2800" dirty="0"/>
          </a:p>
        </p:txBody>
      </p:sp>
      <p:sp>
        <p:nvSpPr>
          <p:cNvPr id="24" name="フローチャート : 判断 23"/>
          <p:cNvSpPr/>
          <p:nvPr/>
        </p:nvSpPr>
        <p:spPr>
          <a:xfrm>
            <a:off x="5364088" y="1772816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26" name="直線コネクタ 25"/>
          <p:cNvCxnSpPr>
            <a:stCxn id="24" idx="2"/>
          </p:cNvCxnSpPr>
          <p:nvPr/>
        </p:nvCxnSpPr>
        <p:spPr>
          <a:xfrm>
            <a:off x="6588224" y="22048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判断 26"/>
          <p:cNvSpPr/>
          <p:nvPr/>
        </p:nvSpPr>
        <p:spPr>
          <a:xfrm>
            <a:off x="5364088" y="256490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x==3</a:t>
            </a:r>
            <a:endParaRPr kumimoji="1" lang="ja-JP" altLang="en-US" sz="28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6588224" y="299695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940152" y="285293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164288" y="2276872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31" name="フローチャート : 判断 30"/>
          <p:cNvSpPr/>
          <p:nvPr/>
        </p:nvSpPr>
        <p:spPr>
          <a:xfrm>
            <a:off x="5364088" y="3356992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...</a:t>
            </a:r>
            <a:endParaRPr kumimoji="1" lang="ja-JP" altLang="en-US" sz="28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7812360" y="278092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53244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884368" y="3140968"/>
            <a:ext cx="1259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hoge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5076056" y="1988840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588224" y="3789040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2440" y="3573016"/>
            <a:ext cx="0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76056" y="3717032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076056" y="19888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956376" y="17728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8892480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8100392" y="24928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四角形吹き出し 52"/>
          <p:cNvSpPr/>
          <p:nvPr/>
        </p:nvSpPr>
        <p:spPr>
          <a:xfrm>
            <a:off x="6588224" y="620688"/>
            <a:ext cx="2555776" cy="792088"/>
          </a:xfrm>
          <a:prstGeom prst="wedgeRectCallout">
            <a:avLst>
              <a:gd name="adj1" fmla="val 23463"/>
              <a:gd name="adj2" fmla="val 174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Frequently executed part</a:t>
            </a:r>
            <a:endParaRPr kumimoji="1" lang="ja-JP" altLang="en-US" sz="2800" dirty="0"/>
          </a:p>
        </p:txBody>
      </p:sp>
      <p:sp>
        <p:nvSpPr>
          <p:cNvPr id="54" name="右矢印 53"/>
          <p:cNvSpPr/>
          <p:nvPr/>
        </p:nvSpPr>
        <p:spPr>
          <a:xfrm rot="5400000">
            <a:off x="6840252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 : 判断 54"/>
          <p:cNvSpPr/>
          <p:nvPr/>
        </p:nvSpPr>
        <p:spPr>
          <a:xfrm>
            <a:off x="5364088" y="472514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6" name="直線コネクタ 55"/>
          <p:cNvCxnSpPr>
            <a:stCxn id="55" idx="2"/>
          </p:cNvCxnSpPr>
          <p:nvPr/>
        </p:nvCxnSpPr>
        <p:spPr>
          <a:xfrm>
            <a:off x="6588224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588224" y="56612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076056" y="494116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5076056" y="6165304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5076056" y="49411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580112" y="530120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 flipH="1">
            <a:off x="5076056" y="652534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580112" y="587727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6588224" y="63093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Guard?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8072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Conditional branch to switch interpreter execution / native execution</a:t>
            </a:r>
            <a:endParaRPr kumimoji="1" lang="ja-JP" altLang="en-US" sz="3600" dirty="0"/>
          </a:p>
        </p:txBody>
      </p:sp>
      <p:sp>
        <p:nvSpPr>
          <p:cNvPr id="4" name="フローチャート : 判断 3"/>
          <p:cNvSpPr/>
          <p:nvPr/>
        </p:nvSpPr>
        <p:spPr>
          <a:xfrm>
            <a:off x="899592" y="3097559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2123728" y="352960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123728" y="403366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11560" y="3313583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11560" y="4537719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11560" y="3313583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115616" y="3673623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611560" y="489775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15616" y="4249687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123728" y="468173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419872" y="2449487"/>
            <a:ext cx="5457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If guard is True,  </a:t>
            </a:r>
          </a:p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continue to execute natively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872" y="3601615"/>
            <a:ext cx="4098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If guard is False, 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switch to execute by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interpreter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7584" y="5589240"/>
            <a:ext cx="13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It is used to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By the way, is Python compile-able?</a:t>
            </a:r>
            <a:endParaRPr kumimoji="1" lang="ja-JP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05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NO, IT ISN’T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176464" cy="49028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731958" y="1988840"/>
            <a:ext cx="44120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Python is </a:t>
            </a:r>
          </a:p>
          <a:p>
            <a:r>
              <a:rPr kumimoji="1" lang="en-US" altLang="ja-JP" sz="3200" dirty="0" smtClean="0"/>
              <a:t>dynamic-typed language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-&gt; Various type of </a:t>
            </a:r>
          </a:p>
          <a:p>
            <a:r>
              <a:rPr lang="en-US" altLang="ja-JP" sz="3200" dirty="0" smtClean="0"/>
              <a:t>machine-code is required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Guard method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052736"/>
            <a:ext cx="733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-&gt; Method for compiling to each types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741" y="2060848"/>
            <a:ext cx="7350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(Example) </a:t>
            </a:r>
          </a:p>
          <a:p>
            <a:r>
              <a:rPr kumimoji="1" lang="en-US" altLang="ja-JP" sz="3600" dirty="0" smtClean="0"/>
              <a:t>Assume f(x) is used by passing integer </a:t>
            </a:r>
          </a:p>
          <a:p>
            <a:r>
              <a:rPr kumimoji="1" lang="en-US" altLang="ja-JP" sz="3600" dirty="0" smtClean="0"/>
              <a:t>parameter frequently</a:t>
            </a:r>
            <a:endParaRPr kumimoji="1" lang="ja-JP" alt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21088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/>
          <p:cNvCxnSpPr/>
          <p:nvPr/>
        </p:nvCxnSpPr>
        <p:spPr>
          <a:xfrm flipV="1">
            <a:off x="3203848" y="3068960"/>
            <a:ext cx="2808312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555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6916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55576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91680" y="37890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55576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23528" y="332656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Before compilation</a:t>
            </a:r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5580112" y="404664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Compiled flow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561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70922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56176" y="378904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092280" y="47971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156176" y="5373216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7" name="ひし形 16"/>
          <p:cNvSpPr/>
          <p:nvPr/>
        </p:nvSpPr>
        <p:spPr>
          <a:xfrm>
            <a:off x="5796136" y="2636912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7092280" y="335699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5004048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08304" y="321297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36096" y="2420888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23" name="直線コネクタ 22"/>
          <p:cNvCxnSpPr>
            <a:endCxn id="25" idx="0"/>
          </p:cNvCxnSpPr>
          <p:nvPr/>
        </p:nvCxnSpPr>
        <p:spPr>
          <a:xfrm>
            <a:off x="5004048" y="299695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067944" y="3789040"/>
            <a:ext cx="1872208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5004048" y="47251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004048" y="55892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91880" y="1268760"/>
            <a:ext cx="2232248" cy="792088"/>
          </a:xfrm>
          <a:prstGeom prst="wedgeRectCallout">
            <a:avLst>
              <a:gd name="adj1" fmla="val 38747"/>
              <a:gd name="adj2" fmla="val 168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Execution</a:t>
            </a:r>
          </a:p>
          <a:p>
            <a:pPr algn="ctr"/>
            <a:r>
              <a:rPr lang="en-US" altLang="ja-JP" sz="2800" dirty="0" smtClean="0"/>
              <a:t>Switches!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1520" y="5589240"/>
            <a:ext cx="50311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Conditional branch added </a:t>
            </a:r>
          </a:p>
          <a:p>
            <a:r>
              <a:rPr lang="en-US" altLang="ja-JP" sz="3200" dirty="0" smtClean="0"/>
              <a:t>automatically By JIT compiler</a:t>
            </a:r>
            <a:endParaRPr kumimoji="1" lang="ja-JP" altLang="en-US" sz="3200" dirty="0"/>
          </a:p>
        </p:txBody>
      </p:sp>
      <p:sp>
        <p:nvSpPr>
          <p:cNvPr id="37" name="右矢印 36"/>
          <p:cNvSpPr/>
          <p:nvPr/>
        </p:nvSpPr>
        <p:spPr>
          <a:xfrm>
            <a:off x="5508104" y="6093296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16216" y="6021288"/>
            <a:ext cx="13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Guard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Guard can be used to support</a:t>
            </a:r>
            <a:br>
              <a:rPr kumimoji="1" lang="en-US" altLang="ja-JP" dirty="0" smtClean="0"/>
            </a:br>
            <a:r>
              <a:rPr kumimoji="1" lang="en-US" altLang="ja-JP" dirty="0" smtClean="0"/>
              <a:t>multiple type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635896" y="126876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457200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635896" y="321297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572000" y="42210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635896" y="623731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9" name="ひし形 8"/>
          <p:cNvSpPr/>
          <p:nvPr/>
        </p:nvSpPr>
        <p:spPr>
          <a:xfrm>
            <a:off x="3275856" y="2204864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572000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35696" y="256490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88024" y="278092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15816" y="1988840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endCxn id="15" idx="0"/>
          </p:cNvCxnSpPr>
          <p:nvPr/>
        </p:nvCxnSpPr>
        <p:spPr>
          <a:xfrm>
            <a:off x="1835696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51520" y="3356992"/>
            <a:ext cx="316835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for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int</a:t>
            </a:r>
            <a:r>
              <a:rPr lang="en-US" altLang="ja-JP" sz="3600" dirty="0" smtClean="0">
                <a:solidFill>
                  <a:schemeClr val="bg1"/>
                </a:solidFill>
              </a:rPr>
              <a:t>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1835696" y="429309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1835696" y="65253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275856" y="4509120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lang="en-US" altLang="ja-JP" sz="2800" dirty="0" err="1" smtClean="0"/>
              <a:t>str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796136" y="486916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8" idx="0"/>
          </p:cNvCxnSpPr>
          <p:nvPr/>
        </p:nvCxnSpPr>
        <p:spPr>
          <a:xfrm>
            <a:off x="4572000" y="52292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940152" y="5085184"/>
            <a:ext cx="2771800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Process</a:t>
            </a:r>
          </a:p>
          <a:p>
            <a:pPr algn="ctr"/>
            <a:r>
              <a:rPr lang="en-US" altLang="ja-JP" sz="3200" dirty="0" smtClean="0"/>
              <a:t>( native for </a:t>
            </a:r>
            <a:r>
              <a:rPr lang="en-US" altLang="ja-JP" sz="3200" dirty="0" err="1" smtClean="0"/>
              <a:t>str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452320" y="4869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52320" y="5877272"/>
            <a:ext cx="0" cy="63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5508104" y="652534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796136" y="429309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88024" y="508518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3275856" y="38610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775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94830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1910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What is </a:t>
            </a:r>
            <a:r>
              <a:rPr kumimoji="1" lang="en-US" altLang="ja-JP" sz="6000" dirty="0" err="1" smtClean="0"/>
              <a:t>PyPy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2586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 regarded as 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044823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</a:rPr>
              <a:t>Faster p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ython </a:t>
            </a:r>
            <a:r>
              <a:rPr kumimoji="1" lang="en-US" altLang="ja-JP" sz="4400" dirty="0" smtClean="0"/>
              <a:t>implementation 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Framework</a:t>
            </a:r>
            <a:r>
              <a:rPr lang="en-US" altLang="ja-JP" sz="4400" dirty="0" smtClean="0"/>
              <a:t> used to develop language 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339" y="5085184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Both are definitely correct!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37490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4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kumimoji="1" lang="en-US" altLang="ja-JP" sz="3600" b="1" dirty="0" smtClean="0"/>
              <a:t>Toolkit to translate interpreter written in </a:t>
            </a:r>
            <a:r>
              <a:rPr kumimoji="1" lang="en-US" altLang="ja-JP" sz="3600" b="1" dirty="0" err="1" smtClean="0"/>
              <a:t>RPython</a:t>
            </a:r>
            <a:r>
              <a:rPr kumimoji="1" lang="en-US" altLang="ja-JP" sz="3600" b="1" dirty="0" smtClean="0"/>
              <a:t> to other </a:t>
            </a:r>
            <a:r>
              <a:rPr kumimoji="1" lang="en-US" altLang="ja-JP" sz="3600" b="1" dirty="0" err="1" smtClean="0"/>
              <a:t>backends</a:t>
            </a:r>
            <a:r>
              <a:rPr kumimoji="1" lang="en-US" altLang="ja-JP" sz="3600" b="1" dirty="0" smtClean="0"/>
              <a:t>(C/CLI/Java..)</a:t>
            </a:r>
            <a:endParaRPr kumimoji="1" lang="ja-JP" altLang="en-US" sz="3600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6942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886</Words>
  <Application>Microsoft Office PowerPoint</Application>
  <PresentationFormat>画面に合わせる (4:3)</PresentationFormat>
  <Paragraphs>226</Paragraphs>
  <Slides>35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Office テーマ</vt:lpstr>
      <vt:lpstr>Fundamental Technologies Used in PyPy JIT Compiler</vt:lpstr>
      <vt:lpstr>whoami</vt:lpstr>
      <vt:lpstr>Disclaimer</vt:lpstr>
      <vt:lpstr>Today’s topics</vt:lpstr>
      <vt:lpstr>What is PyPy?</vt:lpstr>
      <vt:lpstr>Please raise your hand if you know briefly what PyPy is?</vt:lpstr>
      <vt:lpstr>PyPy is regarded as …</vt:lpstr>
      <vt:lpstr>Current woes and PyPy’s goal</vt:lpstr>
      <vt:lpstr>Principle what PyPy do</vt:lpstr>
      <vt:lpstr>Python implemented by RPython</vt:lpstr>
      <vt:lpstr>What is RPython?</vt:lpstr>
      <vt:lpstr>How to use PyPy (as framework)?</vt:lpstr>
      <vt:lpstr>How to use PyPy (as framework)?</vt:lpstr>
      <vt:lpstr>How to use PyPy (as framework)?</vt:lpstr>
      <vt:lpstr>How to use PyPy (as framework)?</vt:lpstr>
      <vt:lpstr>How to use PyPy (as framework)?</vt:lpstr>
      <vt:lpstr>What PyPy did for given RPython code?</vt:lpstr>
      <vt:lpstr>What is  JIT compiler?</vt:lpstr>
      <vt:lpstr>Please raise your hand if you have any understanding about JIT compiler</vt:lpstr>
      <vt:lpstr>JIT compiler = Just-In-Time compiler</vt:lpstr>
      <vt:lpstr>What is JIT compiler?</vt:lpstr>
      <vt:lpstr>Comparison: difference between typical compiler and JIT compiler</vt:lpstr>
      <vt:lpstr>What does partial compilation?</vt:lpstr>
      <vt:lpstr>Way of doing partial compilation</vt:lpstr>
      <vt:lpstr>Trace-based  JIT How to detect frequently executed part?</vt:lpstr>
      <vt:lpstr>How will trace be extracted?</vt:lpstr>
      <vt:lpstr>What is Guard?</vt:lpstr>
      <vt:lpstr>By the way, is Python compile-able?</vt:lpstr>
      <vt:lpstr>NO, IT ISN’T</vt:lpstr>
      <vt:lpstr>Guard method</vt:lpstr>
      <vt:lpstr>スライド 31</vt:lpstr>
      <vt:lpstr>Guard can be used to support multiple type</vt:lpstr>
      <vt:lpstr>Templates</vt:lpstr>
      <vt:lpstr>スライド 34</vt:lpstr>
      <vt:lpstr>スライド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Ryotaro</cp:lastModifiedBy>
  <cp:revision>87</cp:revision>
  <dcterms:created xsi:type="dcterms:W3CDTF">2012-09-06T13:06:50Z</dcterms:created>
  <dcterms:modified xsi:type="dcterms:W3CDTF">2012-09-15T04:20:37Z</dcterms:modified>
</cp:coreProperties>
</file>