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304" r:id="rId19"/>
    <p:sldId id="279" r:id="rId20"/>
    <p:sldId id="280" r:id="rId21"/>
    <p:sldId id="281" r:id="rId22"/>
    <p:sldId id="284" r:id="rId23"/>
    <p:sldId id="282" r:id="rId24"/>
    <p:sldId id="283" r:id="rId25"/>
    <p:sldId id="292" r:id="rId26"/>
    <p:sldId id="285" r:id="rId27"/>
    <p:sldId id="291" r:id="rId28"/>
    <p:sldId id="293" r:id="rId29"/>
    <p:sldId id="286" r:id="rId30"/>
    <p:sldId id="287" r:id="rId31"/>
    <p:sldId id="288" r:id="rId32"/>
    <p:sldId id="289" r:id="rId33"/>
    <p:sldId id="290" r:id="rId34"/>
    <p:sldId id="305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6" r:id="rId43"/>
    <p:sldId id="307" r:id="rId44"/>
    <p:sldId id="301" r:id="rId45"/>
    <p:sldId id="308" r:id="rId46"/>
    <p:sldId id="310" r:id="rId47"/>
    <p:sldId id="309" r:id="rId48"/>
    <p:sldId id="311" r:id="rId49"/>
    <p:sldId id="313" r:id="rId50"/>
    <p:sldId id="312" r:id="rId51"/>
    <p:sldId id="314" r:id="rId52"/>
    <p:sldId id="315" r:id="rId53"/>
    <p:sldId id="302" r:id="rId54"/>
    <p:sldId id="316" r:id="rId55"/>
    <p:sldId id="317" r:id="rId56"/>
    <p:sldId id="318" r:id="rId57"/>
    <p:sldId id="319" r:id="rId58"/>
    <p:sldId id="320" r:id="rId59"/>
    <p:sldId id="303" r:id="rId60"/>
    <p:sldId id="265" r:id="rId61"/>
    <p:sldId id="266" r:id="rId62"/>
    <p:sldId id="267" r:id="rId6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1" autoAdjust="0"/>
    <p:restoredTop sz="91773" autoAdjust="0"/>
  </p:normalViewPr>
  <p:slideViewPr>
    <p:cSldViewPr>
      <p:cViewPr>
        <p:scale>
          <a:sx n="66" d="100"/>
          <a:sy n="66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"What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892480" cy="4525963"/>
          </a:xfrm>
        </p:spPr>
        <p:txBody>
          <a:bodyPr>
            <a:noAutofit/>
          </a:bodyPr>
          <a:lstStyle/>
          <a:p>
            <a:r>
              <a:rPr kumimoji="1" lang="en-US" altLang="ja-JP" sz="4000" dirty="0" err="1" smtClean="0"/>
              <a:t>PyPy</a:t>
            </a:r>
            <a:r>
              <a:rPr kumimoji="1" lang="en-US" altLang="ja-JP" sz="4000" dirty="0" smtClean="0"/>
              <a:t> is</a:t>
            </a:r>
          </a:p>
          <a:p>
            <a:pPr lvl="1"/>
            <a:r>
              <a:rPr lang="en-US" altLang="ja-JP" sz="3600" dirty="0" smtClean="0"/>
              <a:t>Framework to implement VM by high-level language</a:t>
            </a:r>
          </a:p>
          <a:p>
            <a:pPr lvl="1"/>
            <a:r>
              <a:rPr lang="en-US" altLang="ja-JP" sz="3600" dirty="0" smtClean="0"/>
              <a:t>Tool which enables translate </a:t>
            </a:r>
            <a:r>
              <a:rPr lang="en-US" altLang="ja-JP" sz="3600" dirty="0" err="1" smtClean="0"/>
              <a:t>RPython</a:t>
            </a:r>
            <a:r>
              <a:rPr lang="en-US" altLang="ja-JP" sz="3600" dirty="0" smtClean="0"/>
              <a:t> to efficient executable one</a:t>
            </a:r>
          </a:p>
          <a:p>
            <a:pPr lvl="2"/>
            <a:r>
              <a:rPr lang="en-US" altLang="ja-JP" sz="3200" dirty="0" smtClean="0"/>
              <a:t>To be able to executing natively</a:t>
            </a:r>
          </a:p>
          <a:p>
            <a:pPr lvl="2"/>
            <a:r>
              <a:rPr lang="en-US" altLang="ja-JP" sz="3200" dirty="0" smtClean="0"/>
              <a:t>JIT / GC can be automatically used to do that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4142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127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frequently executed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0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544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847726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487648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Easy to detect, implement</a:t>
            </a:r>
            <a:endParaRPr lang="en-US" altLang="ja-JP" sz="2800" dirty="0"/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Minimum compilation unit is up to implementer of functions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177281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Minimum compilation unit is trace (sequence of running code)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3429000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It can minimize compilation unit (much efficient)</a:t>
            </a:r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Difficult to implement, still under research (later discussion)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7519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Trace-based  JIT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908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will trace be extracted?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207" y="1988840"/>
            <a:ext cx="339971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while (something) :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if   x == 3 :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hoge</a:t>
            </a:r>
            <a:r>
              <a:rPr lang="en-US" altLang="ja-JP" sz="32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elif</a:t>
            </a:r>
            <a:r>
              <a:rPr lang="en-US" altLang="ja-JP" sz="3200" dirty="0" smtClean="0">
                <a:solidFill>
                  <a:srgbClr val="0070C0"/>
                </a:solidFill>
              </a:rPr>
              <a:t> ...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...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124" y="572487"/>
            <a:ext cx="665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Please assume this loop is</a:t>
            </a:r>
          </a:p>
          <a:p>
            <a:r>
              <a:rPr kumimoji="1" lang="en-US" altLang="ja-JP" sz="3600" dirty="0" smtClean="0"/>
              <a:t>usually executed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 x is usually 3</a:t>
            </a:r>
            <a:endParaRPr kumimoji="1" lang="en-US" altLang="ja-JP" sz="3600" dirty="0" smtClean="0"/>
          </a:p>
        </p:txBody>
      </p:sp>
      <p:sp>
        <p:nvSpPr>
          <p:cNvPr id="20" name="右矢印 19"/>
          <p:cNvSpPr/>
          <p:nvPr/>
        </p:nvSpPr>
        <p:spPr>
          <a:xfrm rot="5400000">
            <a:off x="2087724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682078"/>
            <a:ext cx="33843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loop_start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Guard (x==3)</a:t>
            </a:r>
          </a:p>
          <a:p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()</a:t>
            </a:r>
          </a:p>
          <a:p>
            <a:r>
              <a:rPr kumimoji="1" lang="en-US" altLang="ja-JP" sz="2800" dirty="0" err="1" smtClean="0"/>
              <a:t>loop_end</a:t>
            </a:r>
            <a:endParaRPr kumimoji="1" lang="ja-JP" altLang="en-US" sz="2800" dirty="0"/>
          </a:p>
        </p:txBody>
      </p:sp>
      <p:sp>
        <p:nvSpPr>
          <p:cNvPr id="24" name="フローチャート : 判断 23"/>
          <p:cNvSpPr/>
          <p:nvPr/>
        </p:nvSpPr>
        <p:spPr>
          <a:xfrm>
            <a:off x="5364088" y="1772816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26" name="直線コネクタ 25"/>
          <p:cNvCxnSpPr>
            <a:stCxn id="24" idx="2"/>
          </p:cNvCxnSpPr>
          <p:nvPr/>
        </p:nvCxnSpPr>
        <p:spPr>
          <a:xfrm>
            <a:off x="6588224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判断 26"/>
          <p:cNvSpPr/>
          <p:nvPr/>
        </p:nvSpPr>
        <p:spPr>
          <a:xfrm>
            <a:off x="5364088" y="256490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x==3</a:t>
            </a:r>
            <a:endParaRPr kumimoji="1" lang="ja-JP" altLang="en-US" sz="28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6588224" y="29969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285293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64288" y="2276872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5364088" y="3356992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...</a:t>
            </a:r>
            <a:endParaRPr kumimoji="1" lang="ja-JP" altLang="en-US" sz="28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7812360" y="278092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53244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884368" y="3140968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hoge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5076056" y="198884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588224" y="3789040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2440" y="3573016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76056" y="3717032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76056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956376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8892480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10039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四角形吹き出し 52"/>
          <p:cNvSpPr/>
          <p:nvPr/>
        </p:nvSpPr>
        <p:spPr>
          <a:xfrm>
            <a:off x="6588224" y="620688"/>
            <a:ext cx="2555776" cy="792088"/>
          </a:xfrm>
          <a:prstGeom prst="wedgeRectCallout">
            <a:avLst>
              <a:gd name="adj1" fmla="val 23463"/>
              <a:gd name="adj2" fmla="val 174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Frequently executed part</a:t>
            </a:r>
            <a:endParaRPr kumimoji="1" lang="ja-JP" altLang="en-US" sz="2800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6840252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判断 54"/>
          <p:cNvSpPr/>
          <p:nvPr/>
        </p:nvSpPr>
        <p:spPr>
          <a:xfrm>
            <a:off x="5364088" y="472514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6588224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8822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076056" y="49411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076056" y="6165304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5076056" y="49411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580112" y="53012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5076056" y="65253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80112" y="58772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6588224" y="63093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Guard?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8072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Conditional branch to switch interpreter execution / native execution</a:t>
            </a:r>
            <a:endParaRPr kumimoji="1" lang="ja-JP" altLang="en-US" sz="3600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899592" y="3097559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2123728" y="35296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23728" y="40336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11560" y="331358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1560" y="4537719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11560" y="33135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15616" y="3673623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1560" y="489775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15616" y="424968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3728" y="468173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9872" y="2449487"/>
            <a:ext cx="545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If guard is True,  </a:t>
            </a:r>
          </a:p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continue to execute natively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3601615"/>
            <a:ext cx="409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If guard is False, 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switch to execute by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interpreter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551723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It is used to assure not to execute parts which isn’t compiled during it is executed natively.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5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Use Guard to </a:t>
            </a:r>
            <a:r>
              <a:rPr lang="en-US" altLang="ja-JP" dirty="0" smtClean="0"/>
              <a:t>compile each </a:t>
            </a:r>
            <a:r>
              <a:rPr lang="en-US" altLang="ja-JP" dirty="0"/>
              <a:t>types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5517232"/>
            <a:ext cx="160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Guard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It can support compiling multiple type!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</a:t>
            </a:r>
            <a:br>
              <a:rPr kumimoji="1" lang="en-US" altLang="ja-JP" dirty="0" smtClean="0"/>
            </a:br>
            <a:r>
              <a:rPr kumimoji="1" lang="en-US" altLang="ja-JP" dirty="0" smtClean="0"/>
              <a:t>"</a:t>
            </a:r>
            <a:r>
              <a:rPr lang="en-US" altLang="ja-JP" dirty="0" smtClean="0"/>
              <a:t>What </a:t>
            </a:r>
            <a:r>
              <a:rPr lang="en-US" altLang="ja-JP" dirty="0" smtClean="0"/>
              <a:t>is JIT compiler</a:t>
            </a:r>
            <a:r>
              <a:rPr lang="en-US" altLang="ja-JP" dirty="0" smtClean="0"/>
              <a:t>?"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kumimoji="1" lang="en-US" altLang="ja-JP" dirty="0" smtClean="0"/>
              <a:t>Compiler used during run time</a:t>
            </a:r>
          </a:p>
          <a:p>
            <a:pPr lvl="1"/>
            <a:r>
              <a:rPr lang="en-US" altLang="ja-JP" dirty="0" smtClean="0"/>
              <a:t>to compile partial code</a:t>
            </a:r>
          </a:p>
          <a:p>
            <a:pPr lvl="1"/>
            <a:r>
              <a:rPr kumimoji="1" lang="en-US" altLang="ja-JP" dirty="0" smtClean="0"/>
              <a:t>to make it able to be executed efficiently</a:t>
            </a:r>
          </a:p>
          <a:p>
            <a:r>
              <a:rPr lang="en-US" altLang="ja-JP" dirty="0" smtClean="0"/>
              <a:t>T</a:t>
            </a:r>
            <a:r>
              <a:rPr lang="en-US" altLang="ja-JP" dirty="0" smtClean="0"/>
              <a:t>wo ways to  partial compilation</a:t>
            </a:r>
          </a:p>
          <a:p>
            <a:pPr lvl="1"/>
            <a:r>
              <a:rPr kumimoji="1" lang="en-US" altLang="ja-JP" dirty="0" smtClean="0"/>
              <a:t>Function-based : easy to implement, not efficient</a:t>
            </a:r>
          </a:p>
          <a:p>
            <a:pPr lvl="1"/>
            <a:r>
              <a:rPr lang="en-US" altLang="ja-JP" dirty="0" smtClean="0"/>
              <a:t>Trace-based : difficult to implement, very efficient</a:t>
            </a:r>
          </a:p>
          <a:p>
            <a:r>
              <a:rPr lang="en-US" altLang="ja-JP" dirty="0" smtClean="0"/>
              <a:t>In trace-based, guard does important role</a:t>
            </a:r>
          </a:p>
          <a:p>
            <a:pPr lvl="1"/>
            <a:r>
              <a:rPr kumimoji="1" lang="en-US" altLang="ja-JP" dirty="0" smtClean="0"/>
              <a:t>To assure to run in native correctly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Enable partial python code to be compiled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Autofit/>
          </a:bodyPr>
          <a:lstStyle/>
          <a:p>
            <a:r>
              <a:rPr kumimoji="1" lang="en-US" altLang="ja-JP" sz="11500" dirty="0" smtClean="0"/>
              <a:t>What </a:t>
            </a:r>
            <a:r>
              <a:rPr kumimoji="1" lang="en-US" altLang="ja-JP" sz="11500" dirty="0" smtClean="0"/>
              <a:t>about </a:t>
            </a:r>
            <a:r>
              <a:rPr kumimoji="1" lang="en-US" altLang="ja-JP" sz="11500" dirty="0" smtClean="0"/>
              <a:t>JIT in </a:t>
            </a:r>
            <a:r>
              <a:rPr kumimoji="1" lang="en-US" altLang="ja-JP" sz="11500" dirty="0" err="1" smtClean="0"/>
              <a:t>PyPy</a:t>
            </a:r>
            <a:r>
              <a:rPr kumimoji="1" lang="en-US" altLang="ja-JP" sz="11500" dirty="0" smtClean="0"/>
              <a:t>?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20228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says…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r>
              <a:rPr lang="en-US" altLang="ja-JP" dirty="0" smtClean="0"/>
              <a:t>Once you implement VM in </a:t>
            </a:r>
            <a:r>
              <a:rPr lang="en-US" altLang="ja-JP" dirty="0" err="1" smtClean="0"/>
              <a:t>RPython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sz="4000" dirty="0" err="1" smtClean="0">
                <a:solidFill>
                  <a:srgbClr val="FF0000"/>
                </a:solidFill>
              </a:rPr>
              <a:t>PyPy</a:t>
            </a:r>
            <a:r>
              <a:rPr lang="en-US" altLang="ja-JP" sz="4000" dirty="0" smtClean="0">
                <a:solidFill>
                  <a:srgbClr val="FF0000"/>
                </a:solidFill>
              </a:rPr>
              <a:t> implements JIT compiler for it automatically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4509120"/>
            <a:ext cx="70981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... How?</a:t>
            </a:r>
          </a:p>
          <a:p>
            <a:pPr algn="ctr"/>
            <a:r>
              <a:rPr lang="en-US" altLang="ja-JP" sz="4400" dirty="0" smtClean="0"/>
              <a:t>Does it </a:t>
            </a:r>
            <a:r>
              <a:rPr lang="en-US" altLang="ja-JP" sz="4400" dirty="0" smtClean="0">
                <a:solidFill>
                  <a:srgbClr val="FF0000"/>
                </a:solidFill>
              </a:rPr>
              <a:t>generate</a:t>
            </a:r>
            <a:r>
              <a:rPr lang="en-US" altLang="ja-JP" sz="4400" dirty="0" smtClean="0"/>
              <a:t> JIT compiler?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40456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Strategy to add JIT to target VM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mplementing JIT compiler is a heavy task</a:t>
            </a:r>
          </a:p>
          <a:p>
            <a:endParaRPr kumimoji="1" lang="en-US" altLang="ja-JP" dirty="0"/>
          </a:p>
          <a:p>
            <a:r>
              <a:rPr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made only one JIT compiler for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User write their interpreter by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PyPy's</a:t>
            </a:r>
            <a:r>
              <a:rPr lang="en-US" altLang="ja-JP" dirty="0" smtClean="0"/>
              <a:t> JIT compiler works for the interpreter</a:t>
            </a:r>
            <a:br>
              <a:rPr lang="en-US" altLang="ja-JP" dirty="0" smtClean="0"/>
            </a:br>
            <a:r>
              <a:rPr lang="en-US" altLang="ja-JP" dirty="0" smtClean="0"/>
              <a:t>=&gt; Equivalent to supporting JIT to target interpreter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2627784" y="2060848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2627784" y="3284984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2627784" y="4509120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935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Sandwich architecture used in </a:t>
            </a:r>
            <a:r>
              <a:rPr kumimoji="1" lang="en-US" altLang="ja-JP" dirty="0" err="1" smtClean="0"/>
              <a:t>PyPy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67744" y="2276872"/>
            <a:ext cx="4608512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Target program 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1439652" y="3068960"/>
            <a:ext cx="6264696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Interpreter written in </a:t>
            </a:r>
            <a:r>
              <a:rPr kumimoji="1" lang="en-US" altLang="ja-JP" sz="3600" dirty="0" err="1" smtClean="0"/>
              <a:t>RPython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917848" y="3861048"/>
            <a:ext cx="7308304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/>
              <a:t>PyPy's</a:t>
            </a:r>
            <a:r>
              <a:rPr kumimoji="1" lang="en-US" altLang="ja-JP" sz="3600" dirty="0" smtClean="0"/>
              <a:t> JIT compiler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6048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Meta-tracing (new technology introduced by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6973" y="1412776"/>
            <a:ext cx="8895222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973" y="1412776"/>
            <a:ext cx="31923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Typical tracing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116973" y="4005064"/>
            <a:ext cx="8820472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973" y="4005064"/>
            <a:ext cx="4290357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PyPy's</a:t>
            </a:r>
            <a:r>
              <a:rPr kumimoji="1" lang="en-US" altLang="ja-JP" sz="4000" dirty="0" smtClean="0"/>
              <a:t> meta-tracing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6725" y="2060848"/>
            <a:ext cx="73576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implemented language</a:t>
            </a:r>
          </a:p>
          <a:p>
            <a:r>
              <a:rPr kumimoji="1" lang="en-US" altLang="ja-JP" sz="3600" dirty="0" smtClean="0"/>
              <a:t>* 1 JIT  for 1 language implementation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797152"/>
            <a:ext cx="879444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language which implements target language</a:t>
            </a:r>
          </a:p>
          <a:p>
            <a:r>
              <a:rPr kumimoji="1" lang="en-US" altLang="ja-JP" sz="3600" dirty="0" smtClean="0"/>
              <a:t>* 1 JIT  for any language implementation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932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about speed?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02" b="1202"/>
          <a:stretch>
            <a:fillRect/>
          </a:stretch>
        </p:blipFill>
        <p:spPr>
          <a:xfrm>
            <a:off x="467544" y="1052736"/>
            <a:ext cx="8229600" cy="452596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3568" y="5733256"/>
            <a:ext cx="79148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 smtClean="0"/>
              <a:t>Roughly two times faster than </a:t>
            </a:r>
            <a:r>
              <a:rPr kumimoji="1" lang="en-US" altLang="ja-JP" sz="3800" dirty="0" err="1" smtClean="0"/>
              <a:t>CPython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6845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8476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Why is it able to make it faster?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That's because 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smtClean="0"/>
              <a:t>data operation will be target for JIT</a:t>
            </a:r>
          </a:p>
          <a:p>
            <a:pPr lvl="1">
              <a:buNone/>
            </a:pPr>
            <a:r>
              <a:rPr lang="en-US" altLang="ja-JP" sz="3600" dirty="0" smtClean="0"/>
              <a:t>(In </a:t>
            </a:r>
            <a:r>
              <a:rPr lang="en-US" altLang="ja-JP" sz="3600" dirty="0" smtClean="0"/>
              <a:t>general, such operations are out of scope for </a:t>
            </a:r>
            <a:r>
              <a:rPr lang="en-US" altLang="ja-JP" sz="3600" dirty="0" smtClean="0"/>
              <a:t>JIT compiler)</a:t>
            </a:r>
          </a:p>
          <a:p>
            <a:pPr lvl="1"/>
            <a:r>
              <a:rPr lang="en-US" altLang="ja-JP" sz="3600" dirty="0" smtClean="0">
                <a:solidFill>
                  <a:srgbClr val="FF0000"/>
                </a:solidFill>
              </a:rPr>
              <a:t>Guard increases opportunity for constant-folding</a:t>
            </a:r>
          </a:p>
          <a:p>
            <a:pPr lvl="1"/>
            <a:r>
              <a:rPr lang="en-US" altLang="ja-JP" sz="3600" dirty="0" smtClean="0">
                <a:solidFill>
                  <a:srgbClr val="FF0000"/>
                </a:solidFill>
              </a:rPr>
              <a:t>It is very efficient to apply constant folding to data operation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458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"What is </a:t>
            </a:r>
            <a:r>
              <a:rPr kumimoji="1" lang="en-US" altLang="ja-JP" dirty="0" err="1" smtClean="0"/>
              <a:t>PyPy's</a:t>
            </a:r>
            <a:r>
              <a:rPr kumimoji="1" lang="en-US" altLang="ja-JP" dirty="0" smtClean="0"/>
              <a:t> JIT compiler"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2071389"/>
            <a:ext cx="9144000" cy="4525963"/>
          </a:xfrm>
        </p:spPr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's compiler doesn't "generate" JIT compiler</a:t>
            </a:r>
          </a:p>
          <a:p>
            <a:r>
              <a:rPr lang="en-US" altLang="ja-JP" dirty="0" smtClean="0"/>
              <a:t>But, it traces VM written in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r>
              <a:rPr lang="en-US" altLang="ja-JP" dirty="0" smtClean="0"/>
              <a:t>Meta-tracing  : It records VM's instruction, not program's instruction (meta-level)</a:t>
            </a:r>
            <a:br>
              <a:rPr lang="en-US" altLang="ja-JP" dirty="0" smtClean="0"/>
            </a:br>
            <a:r>
              <a:rPr lang="en-US" altLang="ja-JP" dirty="0" smtClean="0"/>
              <a:t>(It is realized by introducing sandwich architecture)</a:t>
            </a:r>
          </a:p>
          <a:p>
            <a:r>
              <a:rPr lang="en-US" altLang="ja-JP" dirty="0" smtClean="0"/>
              <a:t>In meta-tracing, it achieves about 2x speed up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It isn't over yet!!</a:t>
            </a:r>
            <a:endParaRPr kumimoji="1" lang="ja-JP" altLang="en-US" sz="54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39552" y="1916832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PyPy</a:t>
            </a:r>
            <a:r>
              <a:rPr kumimoji="1" lang="en-US" altLang="ja-JP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introduces dramatic</a:t>
            </a:r>
            <a:r>
              <a:rPr kumimoji="1" lang="en-US" altLang="ja-JP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technology to speed up dramatically!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Hinting </a:t>
            </a:r>
            <a:r>
              <a:rPr kumimoji="1" lang="en-US" altLang="ja-JP" dirty="0" smtClean="0"/>
              <a:t>mechanism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04664"/>
          </a:xfrm>
        </p:spPr>
        <p:txBody>
          <a:bodyPr/>
          <a:lstStyle/>
          <a:p>
            <a:r>
              <a:rPr lang="en-US" altLang="ja-JP" dirty="0" smtClean="0"/>
              <a:t>Originated by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project (!)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63587" y="2204864"/>
            <a:ext cx="2622107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Target program 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692427" y="2996952"/>
            <a:ext cx="3564426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Interpreter </a:t>
            </a:r>
            <a:r>
              <a:rPr kumimoji="1" lang="en-US" altLang="ja-JP" sz="2800" dirty="0" smtClean="0"/>
              <a:t>in </a:t>
            </a:r>
            <a:r>
              <a:rPr kumimoji="1" lang="en-US" altLang="ja-JP" sz="2800" dirty="0" err="1" smtClean="0"/>
              <a:t>RPython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789040"/>
            <a:ext cx="4158208" cy="7200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PyPy's</a:t>
            </a:r>
            <a:r>
              <a:rPr kumimoji="1" lang="en-US" altLang="ja-JP" sz="2800" dirty="0" smtClean="0"/>
              <a:t> JIT compiler</a:t>
            </a:r>
            <a:endParaRPr kumimoji="1" lang="ja-JP" altLang="en-US" sz="2800" dirty="0"/>
          </a:p>
        </p:txBody>
      </p:sp>
      <p:cxnSp>
        <p:nvCxnSpPr>
          <p:cNvPr id="8" name="直線コネクタ 7"/>
          <p:cNvCxnSpPr>
            <a:stCxn id="5" idx="3"/>
          </p:cNvCxnSpPr>
          <p:nvPr/>
        </p:nvCxnSpPr>
        <p:spPr>
          <a:xfrm>
            <a:off x="4256853" y="3356992"/>
            <a:ext cx="89121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148064" y="3356992"/>
            <a:ext cx="0" cy="7920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6" idx="3"/>
          </p:cNvCxnSpPr>
          <p:nvPr/>
        </p:nvCxnSpPr>
        <p:spPr>
          <a:xfrm flipH="1">
            <a:off x="4553744" y="4149080"/>
            <a:ext cx="5943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08104" y="3212976"/>
            <a:ext cx="2948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Annotate hints</a:t>
            </a:r>
          </a:p>
          <a:p>
            <a:r>
              <a:rPr lang="en-US" altLang="ja-JP" sz="3600" dirty="0" smtClean="0"/>
              <a:t>to JIT compiler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6" y="4797152"/>
            <a:ext cx="75610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*Characteristic of method like:</a:t>
            </a:r>
          </a:p>
          <a:p>
            <a:r>
              <a:rPr lang="en-US" altLang="ja-JP" sz="2800" dirty="0" smtClean="0"/>
              <a:t>  " This method won't change its member variables</a:t>
            </a:r>
          </a:p>
          <a:p>
            <a:r>
              <a:rPr lang="en-US" altLang="ja-JP" sz="2800" dirty="0" smtClean="0"/>
              <a:t>*Characteristic of variable like:</a:t>
            </a:r>
          </a:p>
          <a:p>
            <a:r>
              <a:rPr lang="en-US" altLang="ja-JP" sz="2800" dirty="0" smtClean="0"/>
              <a:t> </a:t>
            </a:r>
            <a:r>
              <a:rPr lang="en-US" altLang="ja-JP" sz="2800" dirty="0" smtClean="0"/>
              <a:t> " This variable is used for program counter"</a:t>
            </a:r>
          </a:p>
        </p:txBody>
      </p:sp>
      <p:sp>
        <p:nvSpPr>
          <p:cNvPr id="15" name="四角形吹き出し 14"/>
          <p:cNvSpPr/>
          <p:nvPr/>
        </p:nvSpPr>
        <p:spPr>
          <a:xfrm>
            <a:off x="5652120" y="2132856"/>
            <a:ext cx="2880320" cy="1008112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Programmer gives it in </a:t>
            </a:r>
            <a:r>
              <a:rPr kumimoji="1" lang="en-US" altLang="ja-JP" sz="2800" dirty="0" err="1" smtClean="0"/>
              <a:t>RPython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88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Hint. 1</a:t>
            </a:r>
            <a:br>
              <a:rPr kumimoji="1" lang="en-US" altLang="ja-JP" dirty="0" smtClean="0"/>
            </a:br>
            <a:r>
              <a:rPr lang="en-US" altLang="ja-JP" dirty="0" smtClean="0"/>
              <a:t>Green variable and Red variable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3568" y="1844824"/>
            <a:ext cx="2736304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Green variable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2564904"/>
            <a:ext cx="344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- Program counter</a:t>
            </a:r>
          </a:p>
          <a:p>
            <a:r>
              <a:rPr lang="en-US" altLang="ja-JP" sz="3200" dirty="0" smtClean="0">
                <a:solidFill>
                  <a:srgbClr val="00B050"/>
                </a:solidFill>
              </a:rPr>
              <a:t>- Variables </a:t>
            </a:r>
            <a:r>
              <a:rPr lang="en-US" altLang="ja-JP" sz="3200" u="sng" dirty="0" smtClean="0">
                <a:solidFill>
                  <a:srgbClr val="00B050"/>
                </a:solidFill>
              </a:rPr>
              <a:t>which is </a:t>
            </a:r>
          </a:p>
          <a:p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en-US" altLang="ja-JP" sz="3200" dirty="0" smtClean="0">
                <a:solidFill>
                  <a:srgbClr val="00B050"/>
                </a:solidFill>
              </a:rPr>
              <a:t>  </a:t>
            </a:r>
            <a:r>
              <a:rPr lang="en-US" altLang="ja-JP" sz="3200" u="sng" dirty="0" smtClean="0">
                <a:solidFill>
                  <a:srgbClr val="00B050"/>
                </a:solidFill>
              </a:rPr>
              <a:t>related to it</a:t>
            </a:r>
            <a:endParaRPr kumimoji="1" lang="ja-JP" altLang="en-US" sz="3200" u="sng" dirty="0">
              <a:solidFill>
                <a:srgbClr val="00B05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33384" y="1844824"/>
            <a:ext cx="273630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Red</a:t>
            </a:r>
            <a:r>
              <a:rPr kumimoji="1" lang="en-US" altLang="ja-JP" sz="3200" dirty="0" smtClean="0"/>
              <a:t> variable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1376" y="2564904"/>
            <a:ext cx="2955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- Other variables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3275856" y="3645024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16016" y="3717032"/>
            <a:ext cx="3728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Such as list </a:t>
            </a:r>
          </a:p>
          <a:p>
            <a:r>
              <a:rPr kumimoji="1" lang="en-US" altLang="ja-JP" sz="3200" dirty="0" smtClean="0"/>
              <a:t>containing </a:t>
            </a:r>
            <a:r>
              <a:rPr kumimoji="1" lang="en-US" altLang="ja-JP" sz="3200" dirty="0" err="1" smtClean="0"/>
              <a:t>bytecodes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7624" y="4869160"/>
            <a:ext cx="6575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's JIT compiler can know that</a:t>
            </a:r>
          </a:p>
          <a:p>
            <a:r>
              <a:rPr lang="en-US" altLang="ja-JP" sz="3600" dirty="0" smtClean="0"/>
              <a:t>"</a:t>
            </a:r>
            <a:r>
              <a:rPr lang="en-US" altLang="ja-JP" sz="3600" dirty="0" smtClean="0">
                <a:solidFill>
                  <a:srgbClr val="FF0000"/>
                </a:solidFill>
              </a:rPr>
              <a:t>Currently VM is running loop</a:t>
            </a:r>
            <a:r>
              <a:rPr lang="en-US" altLang="ja-JP" sz="3600" dirty="0" smtClean="0"/>
              <a:t>"</a:t>
            </a:r>
          </a:p>
          <a:p>
            <a:r>
              <a:rPr lang="en-US" altLang="ja-JP" sz="3600" dirty="0" smtClean="0"/>
              <a:t> </a:t>
            </a:r>
            <a:r>
              <a:rPr kumimoji="1" lang="en-US" altLang="ja-JP" sz="3600" dirty="0" smtClean="0"/>
              <a:t>by looking to green variable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Hint. 1</a:t>
            </a:r>
            <a:br>
              <a:rPr kumimoji="1" lang="en-US" altLang="ja-JP" dirty="0" smtClean="0"/>
            </a:br>
            <a:r>
              <a:rPr lang="en-US" altLang="ja-JP" dirty="0" smtClean="0"/>
              <a:t>Green variable and Red variable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693" y="2564904"/>
            <a:ext cx="846461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Hint.2</a:t>
            </a:r>
            <a:br>
              <a:rPr kumimoji="1" lang="en-US" altLang="ja-JP" dirty="0" smtClean="0"/>
            </a:br>
            <a:r>
              <a:rPr lang="en-US" altLang="ja-JP" dirty="0" smtClean="0"/>
              <a:t>Indicating JIT merge point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42802"/>
            <a:ext cx="7704856" cy="373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コネクタ 5"/>
          <p:cNvCxnSpPr/>
          <p:nvPr/>
        </p:nvCxnSpPr>
        <p:spPr>
          <a:xfrm>
            <a:off x="2411760" y="3573016"/>
            <a:ext cx="56886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0" y="5373216"/>
            <a:ext cx="9231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It tells "this loop is the beginning of main loop" to JIT compiler</a:t>
            </a:r>
          </a:p>
          <a:p>
            <a:r>
              <a:rPr lang="en-US" altLang="ja-JP" sz="2800" dirty="0" smtClean="0"/>
              <a:t>=&gt; JIT compiler can easily detect efficient part to compile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Hint 3.</a:t>
            </a:r>
            <a:br>
              <a:rPr kumimoji="1" lang="en-US" altLang="ja-JP" dirty="0" smtClean="0"/>
            </a:br>
            <a:r>
              <a:rPr lang="en-US" altLang="ja-JP" dirty="0" smtClean="0"/>
              <a:t>Trace-</a:t>
            </a:r>
            <a:r>
              <a:rPr lang="en-US" altLang="ja-JP" dirty="0" err="1" smtClean="0"/>
              <a:t>elidable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84784"/>
            <a:ext cx="5486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矢印コネクタ 7"/>
          <p:cNvCxnSpPr/>
          <p:nvPr/>
        </p:nvCxnSpPr>
        <p:spPr>
          <a:xfrm flipH="1">
            <a:off x="3275856" y="3501008"/>
            <a:ext cx="2736304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20072" y="2348880"/>
            <a:ext cx="34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It won't be changed</a:t>
            </a:r>
          </a:p>
          <a:p>
            <a:r>
              <a:rPr lang="en-US" altLang="ja-JP" sz="3200" dirty="0" smtClean="0">
                <a:solidFill>
                  <a:srgbClr val="FF0000"/>
                </a:solidFill>
              </a:rPr>
              <a:t>after initial set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504" y="5445224"/>
            <a:ext cx="4283968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It seems that x can be constant-folded!</a:t>
            </a:r>
            <a:endParaRPr kumimoji="1" lang="ja-JP" altLang="en-US" sz="3600" dirty="0"/>
          </a:p>
        </p:txBody>
      </p:sp>
      <p:sp>
        <p:nvSpPr>
          <p:cNvPr id="11" name="右矢印 10"/>
          <p:cNvSpPr/>
          <p:nvPr/>
        </p:nvSpPr>
        <p:spPr>
          <a:xfrm>
            <a:off x="4572000" y="5445224"/>
            <a:ext cx="1368152" cy="134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But!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940152" y="5489848"/>
            <a:ext cx="3059832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Python doesn't have private...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Hint 3.</a:t>
            </a:r>
            <a:br>
              <a:rPr kumimoji="1" lang="en-US" altLang="ja-JP" dirty="0" smtClean="0"/>
            </a:br>
            <a:r>
              <a:rPr lang="en-US" altLang="ja-JP" dirty="0" smtClean="0"/>
              <a:t>Trace-</a:t>
            </a:r>
            <a:r>
              <a:rPr lang="en-US" altLang="ja-JP" dirty="0" err="1" smtClean="0"/>
              <a:t>elidable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596" y="1696219"/>
            <a:ext cx="6648808" cy="187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円/楕円 12"/>
          <p:cNvSpPr/>
          <p:nvPr/>
        </p:nvSpPr>
        <p:spPr>
          <a:xfrm>
            <a:off x="899592" y="1484784"/>
            <a:ext cx="3312368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2240" y="4437112"/>
            <a:ext cx="90017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A hint for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"This method can be constant-folded"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Summary of "Hinting"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10754"/>
            <a:ext cx="8229600" cy="4262462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Green variables and red variables</a:t>
            </a:r>
          </a:p>
          <a:p>
            <a:pPr lvl="1"/>
            <a:r>
              <a:rPr lang="en-US" altLang="ja-JP" sz="3200" dirty="0" smtClean="0"/>
              <a:t>Which is program counter?</a:t>
            </a:r>
          </a:p>
          <a:p>
            <a:r>
              <a:rPr kumimoji="1" lang="en-US" altLang="ja-JP" sz="3600" dirty="0" smtClean="0"/>
              <a:t>JIT merge point</a:t>
            </a:r>
          </a:p>
          <a:p>
            <a:pPr lvl="1"/>
            <a:r>
              <a:rPr lang="en-US" altLang="ja-JP" sz="3200" dirty="0" smtClean="0"/>
              <a:t>Where is main loop?</a:t>
            </a:r>
          </a:p>
          <a:p>
            <a:r>
              <a:rPr kumimoji="1" lang="en-US" altLang="ja-JP" sz="3600" dirty="0" smtClean="0"/>
              <a:t>Trace </a:t>
            </a:r>
            <a:r>
              <a:rPr kumimoji="1" lang="en-US" altLang="ja-JP" sz="3600" dirty="0" err="1" smtClean="0"/>
              <a:t>elidable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Inform JIT compiler that the method can be constant-folded</a:t>
            </a:r>
            <a:endParaRPr kumimoji="1" lang="ja-JP" altLang="en-US" sz="3200" dirty="0"/>
          </a:p>
        </p:txBody>
      </p:sp>
      <p:sp>
        <p:nvSpPr>
          <p:cNvPr id="4" name="右矢印 3"/>
          <p:cNvSpPr/>
          <p:nvPr/>
        </p:nvSpPr>
        <p:spPr>
          <a:xfrm>
            <a:off x="467544" y="5445224"/>
            <a:ext cx="1008112" cy="119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7704" y="5589240"/>
            <a:ext cx="69099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These hints are really easy to implement</a:t>
            </a:r>
          </a:p>
          <a:p>
            <a:r>
              <a:rPr lang="en-US" altLang="ja-JP" sz="3200" dirty="0" smtClean="0"/>
              <a:t>(almost 1 line!)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 of applying hints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1891630"/>
            <a:ext cx="91344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5040560"/>
          </a:xfrm>
        </p:spPr>
        <p:txBody>
          <a:bodyPr>
            <a:noAutofit/>
          </a:bodyPr>
          <a:lstStyle/>
          <a:p>
            <a:r>
              <a:rPr kumimoji="1" lang="en-US" altLang="ja-JP" sz="8800" dirty="0" smtClean="0"/>
              <a:t>In result, it is 5 - 20x faster than </a:t>
            </a:r>
            <a:r>
              <a:rPr kumimoji="1" lang="en-US" altLang="ja-JP" sz="8800" dirty="0" err="1" smtClean="0"/>
              <a:t>CPython</a:t>
            </a:r>
            <a:r>
              <a:rPr kumimoji="1" lang="en-US" altLang="ja-JP" sz="8800" dirty="0" smtClean="0"/>
              <a:t>!!</a:t>
            </a:r>
            <a:endParaRPr kumimoji="1" lang="ja-JP" altLang="en-US" sz="8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can you utilize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kumimoji="1" lang="en-US" altLang="ja-JP" dirty="0" smtClean="0"/>
              <a:t>If you use programming language which requires VM to execute in your project..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2807804" y="3284984"/>
            <a:ext cx="352839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4653136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Introduce VM made by </a:t>
            </a:r>
            <a:r>
              <a:rPr kumimoji="1" lang="en-US" altLang="ja-JP" sz="4000" dirty="0" err="1" smtClean="0"/>
              <a:t>PyPy</a:t>
            </a:r>
            <a:r>
              <a:rPr kumimoji="1" lang="en-US" altLang="ja-JP" sz="4000" dirty="0" smtClean="0"/>
              <a:t> to make it much efficient!!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2241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 web programmer...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85" y="2492896"/>
            <a:ext cx="887331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81418" y="5373216"/>
            <a:ext cx="896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Recently,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 version of PHP is under development!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64" y="1916832"/>
            <a:ext cx="904354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08415" y="476672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7.0x - 15.4x speed up compared to </a:t>
            </a:r>
            <a:r>
              <a:rPr kumimoji="1" lang="en-US" altLang="ja-JP" sz="3600" dirty="0" err="1" smtClean="0"/>
              <a:t>Zend</a:t>
            </a:r>
            <a:r>
              <a:rPr kumimoji="1" lang="en-US" altLang="ja-JP" sz="3600" dirty="0" smtClean="0"/>
              <a:t>,</a:t>
            </a:r>
          </a:p>
          <a:p>
            <a:r>
              <a:rPr lang="en-US" altLang="ja-JP" sz="3600" dirty="0" smtClean="0"/>
              <a:t>1.3x - 5.3x speed up compared to </a:t>
            </a:r>
            <a:r>
              <a:rPr lang="en-US" altLang="ja-JP" sz="3600" dirty="0" err="1" smtClean="0"/>
              <a:t>HipHop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551723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It's still under development, but, it is possible that your web application will be much efficient!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is a framework for implementing VM in Dynamic language easily , without giving up performance</a:t>
            </a:r>
          </a:p>
          <a:p>
            <a:r>
              <a:rPr lang="en-US" altLang="ja-JP" dirty="0" err="1" smtClean="0"/>
              <a:t>PyPy</a:t>
            </a:r>
            <a:r>
              <a:rPr lang="en-US" altLang="ja-JP" dirty="0" smtClean="0"/>
              <a:t> uses JIT compiler , which uses meta-tracing, hinting mechanism to achieve great performance (even programmer don't have to implement JIT compiler)</a:t>
            </a:r>
          </a:p>
          <a:p>
            <a:r>
              <a:rPr kumimoji="1" lang="en-US" altLang="ja-JP" dirty="0" smtClean="0"/>
              <a:t>It might be real that all existing interpreter can improve their performance by implement it by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(such as PHP)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8601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08112"/>
            <a:ext cx="8229600" cy="604988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Of course you can ask me now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(please feel free and don't hesitate !)</a:t>
            </a:r>
          </a:p>
          <a:p>
            <a:r>
              <a:rPr lang="en-US" altLang="ja-JP" sz="3600" dirty="0" smtClean="0"/>
              <a:t>I will answer your question in these social site</a:t>
            </a:r>
          </a:p>
          <a:p>
            <a:endParaRPr lang="en-US" altLang="ja-JP" sz="3600" dirty="0" smtClean="0"/>
          </a:p>
          <a:p>
            <a:pPr lvl="1"/>
            <a:r>
              <a:rPr kumimoji="1" lang="en-US" altLang="ja-JP" sz="3600" dirty="0" err="1" smtClean="0"/>
              <a:t>Facebook</a:t>
            </a:r>
            <a:endParaRPr kumimoji="1" lang="en-US" altLang="ja-JP" sz="3600" dirty="0" smtClean="0"/>
          </a:p>
          <a:p>
            <a:pPr lvl="1"/>
            <a:r>
              <a:rPr lang="en-US" altLang="ja-JP" sz="3600" dirty="0" smtClean="0"/>
              <a:t>Twitter</a:t>
            </a:r>
          </a:p>
          <a:p>
            <a:pPr lvl="1"/>
            <a:endParaRPr lang="en-US" altLang="ja-JP" sz="3200" dirty="0" smtClean="0"/>
          </a:p>
          <a:p>
            <a:pPr lvl="1">
              <a:buNone/>
            </a:pPr>
            <a:r>
              <a:rPr kumimoji="1" lang="en-US" altLang="ja-JP" sz="3200" dirty="0" smtClean="0"/>
              <a:t>.... My account can be easily found through PyConJP2012's page!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 smtClean="0"/>
              <a:t>Fin</a:t>
            </a:r>
            <a:endParaRPr kumimoji="1" lang="ja-JP" altLang="en-US" sz="6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Suggestion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51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586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77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94830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91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37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942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1586</Words>
  <Application>Microsoft Office PowerPoint</Application>
  <PresentationFormat>画面に合わせる (4:3)</PresentationFormat>
  <Paragraphs>347</Paragraphs>
  <Slides>62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3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Summary of "What is PyPy?" 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Trace-based  JIT How to detect frequently executed part?</vt:lpstr>
      <vt:lpstr>How will trace be extracted?</vt:lpstr>
      <vt:lpstr>What is Guard?</vt:lpstr>
      <vt:lpstr>By the way, is Python compile-able?</vt:lpstr>
      <vt:lpstr>NO, IT ISN’T</vt:lpstr>
      <vt:lpstr>Use Guard to compile each types</vt:lpstr>
      <vt:lpstr>スライド 32</vt:lpstr>
      <vt:lpstr>It can support compiling multiple type!</vt:lpstr>
      <vt:lpstr>Summary of  "What is JIT compiler?"</vt:lpstr>
      <vt:lpstr>What about JIT in PyPy?</vt:lpstr>
      <vt:lpstr>PyPy says…</vt:lpstr>
      <vt:lpstr>Strategy to add JIT to target VM</vt:lpstr>
      <vt:lpstr>Sandwich architecture used in PyPy</vt:lpstr>
      <vt:lpstr>Meta-tracing (new technology introduced by PyPy)</vt:lpstr>
      <vt:lpstr>What about speed?</vt:lpstr>
      <vt:lpstr>Why is it able to make it faster? </vt:lpstr>
      <vt:lpstr>Summary of "What is PyPy's JIT compiler"</vt:lpstr>
      <vt:lpstr>It isn't over yet!!</vt:lpstr>
      <vt:lpstr>Hinting mechanism</vt:lpstr>
      <vt:lpstr>Hint. 1 Green variable and Red variable</vt:lpstr>
      <vt:lpstr>Hint. 1 Green variable and Red variable</vt:lpstr>
      <vt:lpstr>Hint.2 Indicating JIT merge point</vt:lpstr>
      <vt:lpstr>Hint 3. Trace-elidable</vt:lpstr>
      <vt:lpstr>Hint 3. Trace-elidable</vt:lpstr>
      <vt:lpstr>Summary of "Hinting"</vt:lpstr>
      <vt:lpstr>Result of applying hints</vt:lpstr>
      <vt:lpstr>In result, it is 5 - 20x faster than CPython!!</vt:lpstr>
      <vt:lpstr>How can you utilize PyPy ?</vt:lpstr>
      <vt:lpstr>For web programmer...</vt:lpstr>
      <vt:lpstr>スライド 55</vt:lpstr>
      <vt:lpstr>Conclusion</vt:lpstr>
      <vt:lpstr>Q&amp;A</vt:lpstr>
      <vt:lpstr>Fin</vt:lpstr>
      <vt:lpstr>Suggestion</vt:lpstr>
      <vt:lpstr>Templates</vt:lpstr>
      <vt:lpstr>スライド 61</vt:lpstr>
      <vt:lpstr>スライド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131</cp:revision>
  <dcterms:created xsi:type="dcterms:W3CDTF">2012-09-06T13:06:50Z</dcterms:created>
  <dcterms:modified xsi:type="dcterms:W3CDTF">2012-09-15T13:48:17Z</dcterms:modified>
</cp:coreProperties>
</file>