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82F5-8C93-4132-B79A-93E5F4AEEA23}" type="datetimeFigureOut">
              <a:rPr kumimoji="1" lang="ja-JP" altLang="en-US" smtClean="0"/>
              <a:pPr/>
              <a:t>2012/9/9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Fundamental Technologies Used in </a:t>
            </a:r>
            <a:r>
              <a:rPr lang="en-US" b="1" dirty="0" err="1"/>
              <a:t>PyPy</a:t>
            </a:r>
            <a:r>
              <a:rPr lang="en-US" b="1" dirty="0"/>
              <a:t> JIT </a:t>
            </a:r>
            <a:r>
              <a:rPr lang="en-US" b="1" dirty="0" smtClean="0"/>
              <a:t>Compiler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PyConJP</a:t>
            </a:r>
            <a:r>
              <a:rPr kumimoji="1" lang="en-US" altLang="ja-JP" dirty="0" smtClean="0"/>
              <a:t> 2012</a:t>
            </a:r>
          </a:p>
          <a:p>
            <a:r>
              <a:rPr kumimoji="1" lang="en-US" altLang="ja-JP" dirty="0" err="1" smtClean="0"/>
              <a:t>Ryotaro</a:t>
            </a:r>
            <a:r>
              <a:rPr kumimoji="1" lang="en-US" altLang="ja-JP" dirty="0" smtClean="0"/>
              <a:t> Ikeda, 2012/09/06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Templates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23528" y="1412776"/>
            <a:ext cx="4032448" cy="1728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1412776"/>
            <a:ext cx="1951225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Problem</a:t>
            </a:r>
            <a:endParaRPr kumimoji="1" lang="ja-JP" altLang="en-US" sz="4000" dirty="0"/>
          </a:p>
        </p:txBody>
      </p:sp>
      <p:sp>
        <p:nvSpPr>
          <p:cNvPr id="6" name="正方形/長方形 5"/>
          <p:cNvSpPr/>
          <p:nvPr/>
        </p:nvSpPr>
        <p:spPr>
          <a:xfrm>
            <a:off x="4644008" y="1412776"/>
            <a:ext cx="4032448" cy="1728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44008" y="1412776"/>
            <a:ext cx="1951225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Problem</a:t>
            </a:r>
            <a:endParaRPr kumimoji="1" lang="ja-JP" altLang="en-US" sz="4000" dirty="0"/>
          </a:p>
        </p:txBody>
      </p:sp>
      <p:sp>
        <p:nvSpPr>
          <p:cNvPr id="8" name="下矢印 7"/>
          <p:cNvSpPr/>
          <p:nvPr/>
        </p:nvSpPr>
        <p:spPr>
          <a:xfrm>
            <a:off x="251520" y="3717032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8"/>
          <p:cNvSpPr/>
          <p:nvPr/>
        </p:nvSpPr>
        <p:spPr>
          <a:xfrm rot="13500000">
            <a:off x="133031" y="4717780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/>
        </p:nvSpPr>
        <p:spPr>
          <a:xfrm rot="13500000">
            <a:off x="744591" y="4717779"/>
            <a:ext cx="654689" cy="647451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/>
        </p:nvSpPr>
        <p:spPr>
          <a:xfrm rot="13500000">
            <a:off x="1392665" y="4717779"/>
            <a:ext cx="654689" cy="647451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477573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94830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51910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6000" dirty="0" err="1" smtClean="0"/>
              <a:t>whoami</a:t>
            </a:r>
            <a:endParaRPr kumimoji="1" lang="ja-JP" altLang="en-US" sz="6000" dirty="0"/>
          </a:p>
        </p:txBody>
      </p:sp>
      <p:pic>
        <p:nvPicPr>
          <p:cNvPr id="1029" name="Picture 5" descr="http://images.clipartof.com/small/432915-Royalty-Free-RF-Clipart-Illustration-Of-An-Irate-Businessman-Talking-On-A-Cell-Phone-By-His-Office-Des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5652" y="4229108"/>
            <a:ext cx="2878348" cy="2628892"/>
          </a:xfrm>
          <a:prstGeom prst="rect">
            <a:avLst/>
          </a:prstGeom>
          <a:noFill/>
        </p:spPr>
      </p:pic>
      <p:sp>
        <p:nvSpPr>
          <p:cNvPr id="7" name="テキスト ボックス 6"/>
          <p:cNvSpPr txBox="1"/>
          <p:nvPr/>
        </p:nvSpPr>
        <p:spPr>
          <a:xfrm>
            <a:off x="642910" y="1185714"/>
            <a:ext cx="750718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3200" dirty="0" smtClean="0"/>
              <a:t> S</a:t>
            </a:r>
            <a:r>
              <a:rPr kumimoji="1" lang="en-US" altLang="ja-JP" sz="3200" dirty="0" smtClean="0"/>
              <a:t>tudied about JIT compiler </a:t>
            </a:r>
            <a:endParaRPr lang="en-US" altLang="ja-JP" sz="3200" dirty="0"/>
          </a:p>
          <a:p>
            <a:pPr>
              <a:buFont typeface="Arial" pitchFamily="34" charset="0"/>
              <a:buChar char="•"/>
            </a:pPr>
            <a:endParaRPr lang="en-US" altLang="ja-JP" sz="3200" dirty="0"/>
          </a:p>
          <a:p>
            <a:pPr>
              <a:buFont typeface="Arial" pitchFamily="34" charset="0"/>
              <a:buChar char="•"/>
            </a:pPr>
            <a:r>
              <a:rPr lang="en-US" altLang="ja-JP" sz="3200" dirty="0" smtClean="0"/>
              <a:t> But, I am now one of working adults</a:t>
            </a:r>
            <a:br>
              <a:rPr lang="en-US" altLang="ja-JP" sz="3200" dirty="0" smtClean="0"/>
            </a:br>
            <a:r>
              <a:rPr lang="en-US" altLang="ja-JP" sz="3200" dirty="0" smtClean="0"/>
              <a:t>  (since this April)</a:t>
            </a:r>
          </a:p>
          <a:p>
            <a:pPr>
              <a:buFont typeface="Arial" pitchFamily="34" charset="0"/>
              <a:buChar char="•"/>
            </a:pPr>
            <a:endParaRPr lang="en-US" altLang="ja-JP" sz="3200" dirty="0" smtClean="0"/>
          </a:p>
          <a:p>
            <a:pPr>
              <a:buFont typeface="Arial" pitchFamily="34" charset="0"/>
              <a:buChar char="•"/>
            </a:pPr>
            <a:r>
              <a:rPr lang="en-US" altLang="ja-JP" sz="3200" dirty="0" smtClean="0"/>
              <a:t> And, I was a salesperson (telephone caller) </a:t>
            </a:r>
            <a:br>
              <a:rPr lang="en-US" altLang="ja-JP" sz="3200" dirty="0" smtClean="0"/>
            </a:br>
            <a:r>
              <a:rPr lang="en-US" altLang="ja-JP" sz="3200" dirty="0" smtClean="0"/>
              <a:t>  during new graduate’s training</a:t>
            </a:r>
            <a:endParaRPr kumimoji="1" lang="ja-JP" altLang="en-US" sz="3200" dirty="0"/>
          </a:p>
        </p:txBody>
      </p:sp>
      <p:sp>
        <p:nvSpPr>
          <p:cNvPr id="3" name="四角形吹き出し 2"/>
          <p:cNvSpPr/>
          <p:nvPr/>
        </p:nvSpPr>
        <p:spPr>
          <a:xfrm>
            <a:off x="395536" y="5013176"/>
            <a:ext cx="5184576" cy="1368152"/>
          </a:xfrm>
          <a:prstGeom prst="wedgeRectCallout">
            <a:avLst>
              <a:gd name="adj1" fmla="val 76002"/>
              <a:gd name="adj2" fmla="val -446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I almost forgot about </a:t>
            </a:r>
            <a:r>
              <a:rPr kumimoji="1" lang="en-US" altLang="ja-JP" sz="3200" dirty="0" err="1" smtClean="0"/>
              <a:t>PyPy</a:t>
            </a:r>
            <a:r>
              <a:rPr kumimoji="1" lang="en-US" altLang="ja-JP" sz="3200" dirty="0" smtClean="0"/>
              <a:t>! </a:t>
            </a:r>
            <a:r>
              <a:rPr lang="en-US" altLang="ja-JP" sz="3200" dirty="0" smtClean="0"/>
              <a:t>;-(</a:t>
            </a:r>
            <a:endParaRPr kumimoji="1" lang="ja-JP" altLang="en-US" sz="3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557699">
            <a:off x="1763688" y="908720"/>
            <a:ext cx="5920680" cy="4698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Disclaimer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1396752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My English is </a:t>
            </a:r>
            <a:r>
              <a:rPr lang="en-US" altLang="ja-JP" sz="3600" b="1" dirty="0">
                <a:solidFill>
                  <a:srgbClr val="FF0000"/>
                </a:solidFill>
              </a:rPr>
              <a:t>e</a:t>
            </a:r>
            <a:r>
              <a:rPr kumimoji="1" lang="en-US" altLang="ja-JP" sz="3600" b="1" dirty="0" smtClean="0">
                <a:solidFill>
                  <a:srgbClr val="FF0000"/>
                </a:solidFill>
              </a:rPr>
              <a:t>xtremely</a:t>
            </a:r>
            <a:r>
              <a:rPr kumimoji="1" lang="en-US" altLang="ja-JP" sz="3600" dirty="0" smtClean="0"/>
              <a:t> poor</a:t>
            </a:r>
          </a:p>
          <a:p>
            <a:r>
              <a:rPr lang="en-US" altLang="ja-JP" sz="3600" dirty="0" smtClean="0"/>
              <a:t>My presentation skill is </a:t>
            </a:r>
            <a:r>
              <a:rPr lang="en-US" altLang="ja-JP" sz="3600" b="1" dirty="0" smtClean="0">
                <a:solidFill>
                  <a:srgbClr val="FF0000"/>
                </a:solidFill>
              </a:rPr>
              <a:t>extremely</a:t>
            </a:r>
            <a:r>
              <a:rPr lang="en-US" altLang="ja-JP" sz="3600" dirty="0" smtClean="0"/>
              <a:t> low</a:t>
            </a:r>
            <a:endParaRPr kumimoji="1" lang="ja-JP" altLang="en-US" sz="3600" dirty="0"/>
          </a:p>
        </p:txBody>
      </p:sp>
      <p:sp>
        <p:nvSpPr>
          <p:cNvPr id="4" name="下矢印 3"/>
          <p:cNvSpPr/>
          <p:nvPr/>
        </p:nvSpPr>
        <p:spPr>
          <a:xfrm>
            <a:off x="2303748" y="2737519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31640" y="3385591"/>
            <a:ext cx="650690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Please feel free to</a:t>
            </a:r>
          </a:p>
          <a:p>
            <a:pPr marL="457200" indent="-457200">
              <a:buFont typeface="Arial"/>
              <a:buChar char="•"/>
            </a:pPr>
            <a:r>
              <a:rPr lang="en-US" altLang="ja-JP" sz="4400" dirty="0" smtClean="0"/>
              <a:t>Ask any question anytime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ja-JP" sz="4400" dirty="0" smtClean="0"/>
              <a:t>Leave/Reenter 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5733256"/>
            <a:ext cx="82846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Of course I can explain in </a:t>
            </a:r>
            <a:r>
              <a:rPr lang="en-US" altLang="ja-JP" sz="4400" b="1" dirty="0" smtClean="0">
                <a:solidFill>
                  <a:srgbClr val="FF0000"/>
                </a:solidFill>
              </a:rPr>
              <a:t>Japanese</a:t>
            </a:r>
            <a:r>
              <a:rPr lang="en-US" altLang="ja-JP" sz="3200" dirty="0" smtClean="0"/>
              <a:t> and </a:t>
            </a:r>
            <a:r>
              <a:rPr lang="en-US" altLang="ja-JP" sz="2400" dirty="0" smtClean="0">
                <a:solidFill>
                  <a:schemeClr val="tx2"/>
                </a:solidFill>
              </a:rPr>
              <a:t>English</a:t>
            </a:r>
            <a:endParaRPr kumimoji="1" lang="ja-JP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Today’s topics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What is </a:t>
            </a:r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?</a:t>
            </a:r>
          </a:p>
          <a:p>
            <a:r>
              <a:rPr lang="en-US" altLang="ja-JP" dirty="0" smtClean="0"/>
              <a:t>What is JIT compiler?</a:t>
            </a:r>
          </a:p>
          <a:p>
            <a:r>
              <a:rPr kumimoji="1" lang="en-US" altLang="ja-JP" dirty="0" smtClean="0"/>
              <a:t>What is unique features of </a:t>
            </a:r>
            <a:r>
              <a:rPr kumimoji="1" lang="en-US" altLang="ja-JP" dirty="0" err="1" smtClean="0"/>
              <a:t>PyPy</a:t>
            </a:r>
            <a:r>
              <a:rPr lang="en-US" altLang="ja-JP" dirty="0"/>
              <a:t> </a:t>
            </a:r>
            <a:r>
              <a:rPr lang="en-US" altLang="ja-JP" dirty="0" smtClean="0"/>
              <a:t>JIT compiler?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1988840"/>
            <a:ext cx="4445000" cy="4572000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Autofit/>
          </a:bodyPr>
          <a:lstStyle/>
          <a:p>
            <a:r>
              <a:rPr kumimoji="1" lang="en-US" altLang="ja-JP" sz="5400" dirty="0" smtClean="0"/>
              <a:t>Please raise your hand if you know </a:t>
            </a:r>
            <a:r>
              <a:rPr kumimoji="1" lang="en-US" altLang="ja-JP" sz="5400" dirty="0" smtClean="0"/>
              <a:t>briefly what </a:t>
            </a:r>
            <a:r>
              <a:rPr kumimoji="1" lang="en-US" altLang="ja-JP" sz="5400" dirty="0" err="1" smtClean="0"/>
              <a:t>PyPy</a:t>
            </a:r>
            <a:r>
              <a:rPr kumimoji="1" lang="en-US" altLang="ja-JP" sz="5400" dirty="0" smtClean="0"/>
              <a:t> is?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225868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 is regarded as 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/>
          <a:lstStyle/>
          <a:p>
            <a:r>
              <a:rPr lang="en-US" altLang="ja-JP" dirty="0" smtClean="0"/>
              <a:t>Faster p</a:t>
            </a:r>
            <a:r>
              <a:rPr kumimoji="1" lang="en-US" altLang="ja-JP" dirty="0" smtClean="0"/>
              <a:t>ython implementation </a:t>
            </a:r>
          </a:p>
          <a:p>
            <a:r>
              <a:rPr lang="en-US" altLang="ja-JP" dirty="0" smtClean="0"/>
              <a:t>Framework used to develop language implementation</a:t>
            </a:r>
          </a:p>
          <a:p>
            <a:r>
              <a:rPr lang="en-US" altLang="ja-JP" dirty="0" smtClean="0"/>
              <a:t>Source-to-source compiler used for </a:t>
            </a:r>
            <a:r>
              <a:rPr lang="en-US" altLang="ja-JP" dirty="0" err="1" smtClean="0"/>
              <a:t>RPython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5576" y="5085184"/>
            <a:ext cx="78205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All of them are definitely correct! 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137490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Current woes and </a:t>
            </a:r>
            <a:r>
              <a:rPr kumimoji="1" lang="en-US" altLang="ja-JP" dirty="0" err="1" smtClean="0"/>
              <a:t>PyPy’s</a:t>
            </a:r>
            <a:r>
              <a:rPr kumimoji="1" lang="en-US" altLang="ja-JP" dirty="0" smtClean="0"/>
              <a:t> goal</a:t>
            </a:r>
            <a:endParaRPr kumimoji="1" lang="ja-JP" altLang="en-US" dirty="0"/>
          </a:p>
        </p:txBody>
      </p:sp>
      <p:grpSp>
        <p:nvGrpSpPr>
          <p:cNvPr id="5" name="図形グループ 4"/>
          <p:cNvGrpSpPr/>
          <p:nvPr/>
        </p:nvGrpSpPr>
        <p:grpSpPr>
          <a:xfrm>
            <a:off x="179512" y="1124744"/>
            <a:ext cx="8784976" cy="2664296"/>
            <a:chOff x="323528" y="1412776"/>
            <a:chExt cx="4032448" cy="1728192"/>
          </a:xfrm>
        </p:grpSpPr>
        <p:sp>
          <p:nvSpPr>
            <p:cNvPr id="6" name="正方形/長方形 5"/>
            <p:cNvSpPr/>
            <p:nvPr/>
          </p:nvSpPr>
          <p:spPr>
            <a:xfrm>
              <a:off x="323528" y="1412776"/>
              <a:ext cx="4032448" cy="17281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323528" y="1412776"/>
              <a:ext cx="925480" cy="45916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/>
                <a:t>Problem</a:t>
              </a:r>
              <a:endParaRPr kumimoji="1" lang="ja-JP" altLang="en-US" sz="4000" dirty="0"/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539552" y="1774557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3600" dirty="0" smtClean="0"/>
              <a:t> </a:t>
            </a:r>
            <a:r>
              <a:rPr lang="en-US" altLang="ja-JP" sz="3600" dirty="0" smtClean="0"/>
              <a:t>Creating interpreter requires a lot of work</a:t>
            </a:r>
            <a:endParaRPr kumimoji="1" lang="ja-JP" altLang="en-US" sz="36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79512" y="3933056"/>
            <a:ext cx="8784976" cy="2664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9512" y="3933056"/>
            <a:ext cx="2484526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err="1" smtClean="0"/>
              <a:t>PyPy’s</a:t>
            </a:r>
            <a:r>
              <a:rPr kumimoji="1" lang="en-US" altLang="ja-JP" sz="4000" dirty="0" smtClean="0"/>
              <a:t> goal</a:t>
            </a:r>
            <a:endParaRPr kumimoji="1" lang="ja-JP" altLang="en-US" sz="4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9552" y="4581128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3600" dirty="0" smtClean="0"/>
              <a:t>To be able to create interpreter easily</a:t>
            </a:r>
          </a:p>
          <a:p>
            <a:pPr lvl="1">
              <a:buFont typeface="Arial" pitchFamily="34" charset="0"/>
              <a:buChar char="•"/>
            </a:pPr>
            <a:r>
              <a:rPr kumimoji="1" lang="en-US" altLang="ja-JP" sz="3600" dirty="0" smtClean="0"/>
              <a:t> </a:t>
            </a:r>
            <a:r>
              <a:rPr kumimoji="1" lang="en-US" altLang="ja-JP" sz="3600" dirty="0" smtClean="0"/>
              <a:t>With high-level language like Python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ja-JP" sz="3600" dirty="0" smtClean="0"/>
              <a:t> </a:t>
            </a:r>
            <a:r>
              <a:rPr lang="en-US" altLang="ja-JP" sz="3600" dirty="0" smtClean="0"/>
              <a:t>Without giving up performance</a:t>
            </a:r>
            <a:endParaRPr kumimoji="1" lang="ja-JP" altLang="en-US" sz="3600" dirty="0"/>
          </a:p>
        </p:txBody>
      </p:sp>
      <p:pic>
        <p:nvPicPr>
          <p:cNvPr id="6146" name="Picture 2" descr="http://www.differencebetween.co.in/wp-content/uploads/2010/11/Difference-Between-C-and-C++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348880"/>
            <a:ext cx="1368152" cy="1363809"/>
          </a:xfrm>
          <a:prstGeom prst="rect">
            <a:avLst/>
          </a:prstGeom>
          <a:noFill/>
        </p:spPr>
      </p:pic>
      <p:pic>
        <p:nvPicPr>
          <p:cNvPr id="6148" name="Picture 4" descr="http://www.pnthr.com/wp-content/uploads/2012/03/rubyla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2636912"/>
            <a:ext cx="648072" cy="648072"/>
          </a:xfrm>
          <a:prstGeom prst="rect">
            <a:avLst/>
          </a:prstGeom>
          <a:noFill/>
        </p:spPr>
      </p:pic>
      <p:sp>
        <p:nvSpPr>
          <p:cNvPr id="6152" name="AutoShape 8" descr="data:image/jpeg;base64,/9j/4AAQSkZJRgABAQAAAQABAAD/2wCEAAkGBhMSERQUEBIWFRIVGBYYFxUWGRkSGxYYFB8XGxcaFhYcHCcgGSUjGRYYHy8gIycpLCwvGh4xNTAqNSYrOCoBCQoKDgwOGg8PGjIiHyUsKiwsLCwsLTUsKTAsKikuLC0pKSwsLCwqLCosMCwsLCwpLiwpKSwsLCwsLywsNCwpLP/AABEIAMwAzAMBIgACEQEDEQH/xAAcAAEAAgMBAQEAAAAAAAAAAAAABQgEBgcDAgH/xABMEAACAQIEAwUDBwcJBQkAAAABAgMAEQQFEiExQVEGBxMiYTJxgQgUI0KRobE1UnJ0krKzJDM0YoKiwcLRFzaDhfAVJUNjc5OU0+H/xAAaAQEAAgMBAAAAAAAAAAAAAAAAAgMBBAUG/8QALxEAAgECBQIEBgEFAAAAAAAAAAECAxEEBRIhMUFRE2FxgSIyM5Gx4dEVNEJS8P/aAAwDAQACEQMRAD8A7jSlKAUpSgFKUoBSlKAUpSgFKxIMyRhIT5RExVixAtpAN79LEGvzD5xDIGMcgYILtbkOtvhQGZSo2DPo2ZAA+mTZHK2VjYmwPHgDxG9eU3aRFDNokMStp8UAFS19Nhvf2vLe1r86Al6V4pi1LMoPmQAsOmrcfdX6uLQhSHWzeybjze7rQHrSlKAUpSgFKUoBSlKAUpSgFKUoBSlKAUpSgBNfjuACSbAbknYADrUdm2ZwoDHNcqy+cBSwVG2u5A8o4i56HpUXmE7MrB+OHdXdB7MuHJuGtzsB9qHrQEpic4Fk8DTK0jFF81luAWYswvwAO1Mrx8jSSxzKquhUgKSQUYbEEgX3DCsDHZUTIJIPKrASBlFwkkY2bSOIdCVIHpXnlsjS4pZQwc6WR9CsqIg3UXbctrPDkKA+s18kmIGgOJI0lCG5u0RAJsNzYaDYcbV54aYtiFcO8weNo2dU0orXBUDp9a5JPLetm0i97b9a/aAhIsvfwMIumzxNEWG2wVSrb/GovESuuEMSqGXxAolDAqwMo2C+1qubEW5E3rb6xBlUIk8QRJ4nHVYXv19/rQERNizE2LvG5ZrGMKrMGAjVdmAt7QN71HSSIEdZEw/8njWK0xJdgEBuq8rk7W41udeU2FR761DXBBuAdjxFAQmBebTFh43CNHDG0jsviWLbBQLjodyeAHWvbBdofKfGXzCR4xoBcyGPZmVALgfbbrWNi8PKjuY0dW0hEMWko6D2A+r2CpJ36V5f9jGEoWWRwsQUPEfOslyzm19w5N+Y23oDYcJjFlXUhuLkG4III4gg7gjoa9iawMnwRRWZyxeRtbagoI2AAIU2uANyONc079+2zQRpg4G0vMNUrA2Ij4BfTUb79FIq6hRdaagjDdj37Z9+0OGcxYKMYiRdmkJ0xqei23f7h6mufzd+uZsbholHQR/6mue0r0tPAUIK2m/qUuTOt5J8obEqwGMw8cqE7mO8TAc7A3Dc9tr9RXaOz/aODGwibCyB0PHkVPRhxBqnlbR3d9tHy3GLJc+C9lmXql/at1XiPiOda+Ky6Eo3pKz/ACSjPuWupXyjggEG4IuCOYPCvqvOFopSlAKUpQConH5nril+aOjyoCCAbkcb29enqK/M1xbtKuHjfwmdWOsrqBt9VNxc8z6fdhwYbVpjAEOLgUBSB5XTh/aRrbjip+8D9wcCxlZIdUmHxAVXBvIVO4DG9zYliGHLj1rPwGSCMgk6tGpY+RWNreRjfzAHh8KzMJg1j1aRbWxZgL21G1yByva9e9AfKIAAAAANgBsB7hX1XxPOqKWdgqqLlmNgAOZJ4Vy/tb384bDkpgk+cyc3vojHuNrvy4WG/Ha1XUqM6rtBXMNpHU6xcZmsMX87NGm1/Oyrt7iarFn/AHr5jiib4hokP1IbxD9oeY/batRdySSTcnck7kk9TXTp5TJr45W9CDmWyfvHywccdB+2K84+8zLGF/n0I97W/GqoUrY/pNP/AGZjWy4WB7UYSYXhxUL36Ov4XqUqlNTWRds8bgyPm2JkRRfyaiyb7n6M3Xfra9VTyl/4S+5nWW8pXEezPyhW1KmYQAqdjLDsR6mM8R7jf0NddyPtBh8ZGJcLKsiHpxF+TLxU+hrl1sNVo/OiaaZI1VrvexRfOMVf6rIoHQKif43Pxq0tVs79MkaHM2l+piFVweHmQBGH90H+1W5lbSrO/YjPg55SlK9KUilK+ooizBVBZmIAUC5JOwAA4kmgLZ93uIZ8rwbObsYUufcLf4VsNRnZnKvm2Ew8HOKNFPvAF/vvUnXiajTm2u5soUpSoAVgZrKxRkhP0nkvYjUqObFgDzAuR7qy551RSzEBVFyTtWuYPMtUrzYdvF1hfEw72jkQLexS/H2jsftoDGlw7EER3kiaUpGjudYeMG8iSm5Uhlbax4etbXh0IVQ51MAAW4XPOsfC5bEG8ZY9LsLkkWI1cduR61m0AqC7X9s8Pl0Pi4htzcJGvtSEclH4ngK8+2/bOLLcM00tmc3EUd7GR+noBzPKqudoe0M+NnafEvqkb4BVHBVHIDpXRwWCdd6pbR/JCUrEx227xsVmT/St4cA9mBSdI9W/PPqfgBWq0pXpYQjTjpirIqvcUpSpmBSlKAUpXU+xvcRPiUWXGyHDxtuIwt5SDwvfaPruCfSqataFFXm7GUrnLKz8kz2fBzLNhpDHIOY4Ec1YcGBsNjVhsN3F5WqgNFJIR9ZpXBPvCkD7qgu0HyeYGBbBTvG/HRLaRD6BhZl951VorMsPP4Zcea2JaGTPdv3uxZhpgxAEWLtt+ZNbj4fQ89J+BO9tg7fdiY8zwpic6ZFOqKTjobhuOYI2I/xAqsOeZDiMBiDFiEMcqEEEcD+a8bDiOhH3EV3Puj70vnijC4trYpR5HO3jKP8AMBxHPj1rTxOE8K1ehxz6fokpX2ZwvP8As7PgpmhxUZRxw6MPzkbgw9ajauXmWUw4hNGIiSVPzXUMPhfhWpS9y2UsxJwxF97CSRR8AGsKup5tG3xx38jDh2Kw12/uf7qZI3XG45NLAXhhYWYE/XkB4EDgvHe5tauhZZ2Ry7LtLRQRxsSEWRvM124DW1zyrZa18VmTqR0U1ZGVC3IpSlcgsFKUoCF7SY2ILoaVUkBSRQ1yPIwI124AkWvUfmOJWcRPPF4SKb+NrU8QbCFkOpiTa2w4Vm4bEurNNHE0sU+l9rLIhAC6SrEAjbrtvWZkeEZEcsujXIziPY6A1ttttyCxtzY0B75UX8GPxb69I1X2N/X1r7x+OSGJ5ZWCxxqWZjyCi5r3rjXygO15VY8DESC4EkxH5tyET4kFj7l61fh6LrVFBGG7I5h277YyZli2me4QeWJD9RBe3xPE/wD5Wu0pXr4QUIqMeEa4pSlTApSlAKUpQHXu4nsKsznHTrqWNtMKngXHFz103sPXfkK7xWod0uEEeUYQL9ZGc+pdmY/jb4Vt9eRxlV1K0m+jsi+KshSlK1CRq3eJ2KTMsI0ZFpku0L8w4HA9Q3Aj48qqzDNJBKGUlJY2uCOKsp/1FXPqpneNghFmmMReHjO3u8Tz2+Gq1dzKqjeqm+OSua6lie7ftoMywayGwmTyTKNrOB7QHRhuPiOVbVVW+6ntb8wzBGdrQzfRS72ADEaWI4eVufIFqtJWhjsP4FSy4e6JRd0YWcZauIheJvrDY9DyPwNfuUCUQoJ7eKAA1je5HO9ZlYOKzUJPFCyn6UNpbldLbffWkSM6lKUArFzPFLHGzOpYGy6RxYtsFHvJtWVWJmeA8aMprZNwdS2uCpuLXB5gUBAwYdonUaJMMrsANLiaPUeAZSPLf05862moLE5ZiiU+mjlVCG0MpiJK+zdlJvY78BUzAzFQXUK1twDqAPobC/2UB9SSBQSTYAEk9AONVD7YZ+cbjZ8Qb2kc6QeSDZBbl5QPjerL95eZeBlWLYGxMTID6yeX/NVUK7uU01aU/Yqm+gpSldwrFKUoBSlKAUpSgLMdyWbibKokvd4GeNvQaiyf3WA+Fb9VVO7rt2+WYrXbVBJZZk6ryZfVePruOe1nsnzqHFRLNhpFkjbgQeHUEciOhry2Pw8qVRy6Pcui7ozaUoTXPJny7hQSTYAEk9AONU/7VZn85xuJmBuJJpGXn5Sx0j4LYV1zvh71E8N8FgZAzNdZpV3CrzRD1PAnkLj3cPr0OWYeUE6kuvBVN9BVrO7HPvneWYeQkl1Xw3J4lovLc+8AH41VOu3fJzzXy4vDngCkq/2rq/7qVbmdPVR1djEHudoqOzjKfH8IhtDRSK4a2rhxW1xxFSNeeIkKoxUXIBIHUgbCvMlx6UrByTMfHgjlIALi5A5HnWdQCozN8Q2uKNZPDEha8mxPlFwq32ufj7J2qTqJzl2dkgWKN9aux8W+kBNI2ABubt8KA8MnzGQtAGcOJYdZBFmUrp8xtybV91TtRWS5WYdV44EBt/NBgSf6xPGpWgOb9/eL0ZXp2+kljX7Ltt+zVcasH8oZCcvhtyxCk/sSD8TVfK9PlitQ92Uz5Fd87gsrhly6VpYY3YYlwC6K5t4cG1yPU1wOrC/J4/Js361J/Dgpmf0PdCHJwztOgGNxQAAAnmAA2AAdrACo2pTtV/TsX+sT/vtUXW/T+ReiIsUpWw9kOwuJzIyDC6LxBS2ttHt3tbY39k0nOMFqk7Iwa9SpHtFkEuCxMmGn0+LHp1aTqHnVXFjbowqOqUZKSuuAKkMl7QYjCP4mFmeJ+ZU7N6MvBuPAg1sZ7pcd8y+efReB4Pj+35tGnX7NuOnlWmVXGdOqmk79zO6OiQ9/GZqoBMLW5tHuffZgKgu0feVmGNUpPiCIzxjj+jU+htuw9CSKkezPc7mGMRZAiwxNwaUlSR+cEte3vtfjWxP8nXFAbYqEnpZx99q0teDpS6XJfEzktK2Ttb3fYzLrHExjw2NllQ6kJ3Om/EGwJsfXpWt1vwnGa1Rd0QFdM+T/AIkrmbqODwOD8GQj8K5nXRe4Yf8Aew/9GX/LVGM+hP0JR5LI0IpSvIF5hZPla4eJYlYsFvu1r778hWbUV2czN54md7XDuu22ymwqVoBWsZvBEsyBlxMjFiQVeQBSQTZDcDhcWB4Vs9KAhMpiYS+WKZUsdRmkMhvtYKNbW99TdKUBz3v0wevKXaxJjkjYW9TpP3MarXVvO2uUnE5fioVF2eJ9A/rgEp/eAqodeiyqd6bj2ZVPkVYX5PH5Nm/WpP4cFV6qwvyePybN+tSfw4KtzP6HujEOTh3ar+nYv9Yn/faoupTtV/TsX+sT/vtUXW9T+ReiIsV2X5OH85jf0YfxkrjVdl+Th/OY39GH8ZK1cw/t5e35RmPJp/fP+WsX/wAD+DFWlVuvfP8AlrF/8D+DFWlVdhvow9F+DD5LOP8A7s/8tH8AVwnu3ggbMsP87dEhUl2Mlgp0AlQb9WAruz/7s/8ALR/AFVry/L5J5UihQvI5sqjiTXOwK1Qqq9t3uTl0O496fe6YBHFlk0bM4JeVbSaANgqjhc77npXN8N3v5qj6vnZbe5VlQg+lgot8LVuOUfJ3kKhsXi1j5skaa7dfpCwA+w1JjuvyHDb4nGFxzDzoov7owCPtqNOeEpx0Jan6B6mbphcUM0yXXOgHjwMXUbgMt91vw8y3HTaqrVbvAS4dsvvg7DD+E4j0iw0qGGw94O/OqiVLK3vUS2V+O3In0FdS+T1gtWYTSco4GHxdkA+4GuW1335POS6MJPiCN5nCr+jFfcf2nYfAVt5hPTQl57EY8nWaUrAz3HeDh5ZAbFVJHv5ffXlC89Msy1IE0R303Y7m+7G5+81l1j5e7GKMye2VUty3I32rIoBSlKAhsfjnixkClvoZVZbdJF3Bv6jb4VM15T4RH061DaGDLfezDgRXrQCqq96XZ75nmc6AWSQ+Kn6Mlzt7mDD4Vaqucd9vY353g/HjH02FDN6tFa8i/CwYceB610Mvr+FV34exGSuiuFWF+Tx+TZv1qT+HBVeq7D3Pd4mBwGCkixcpSRp3cAI7+UpEoN1BHFTXZzGEp0bRV90Vw5OZdqv6di/1if8AfaourGN3n5ASSfDJJuScMxJJ4k/R1+f7Tez/AEj/APit/wDXVMcbVikvCf8A3sNK7ldK7J8nA/SY39GH8ZKle0veHkcmDxMcAj8V4ZVjthip1srBbNo23I35Vy3u77aHLMYJtJeJgUlQcSpsbrva4IBF/UbXqc5TxVCUdLi/Pr1CsmSXfXAy5ziSwIDiFlP5yiKNbj+0rD4GtOy7L3nlSKJS0kjBVA33NWSzDNskzaNTPLA9gba28KRAeI5Mt7fdUNL2iyLJkZ8EscuIsQqxnxXJPJpTfQN9z04A8Kqo4yUaapqD1JW8jLjvc2ntFl3zfI54AbiLBPHfr4cRW/3VzH5OuXo2KxMrW1xxoqegkJ1EfsAfGpD/AGv4fEZTio8XKRjJkxKrGEcqNYYRKGAtwtvf31zju+7ZtlmLEwXXGwKSoDYshIN15XBAI+za9V0cPV8GrBrdv7htXRsvfn2hxD5jJhmdlw8Qj0RgkK5ZVYuR9Y6iRflp99c1AvsONWWx2ZZFmyK08kLMBtrbwZFHQm4Yb1DTZr2fykGTDpHNOp8qofHcH9NiQnW9+W1WUMX4cFTVN6l5Bx3vc2zsbl8kGSwxyqVkXDtqU8RqDNY9DYjaqrVZLsN3r4bHQuMZJHDNqcGNjpBjYnTpY+1ZdievLeuM95mW4KDGBMtZWg8NSdLmUB7tqGok8gu1YwGqFWcJrd7+XUS4NViiLMFUFmYgBQLkk7AADiSat52RyP5ngsPh9rxxqGI2u9ruf2ia4j3FdjjiMUcXIv0OH9m/1pTwt+ipv8V+Fhq180r6pKmunJmC6isfH4BJkMco1IbXHDhuKyKgsoxjz4qdwx8CO0Sjkzjd2+HD41xywnaUpQClKUAqAyVHgxE0BDGNvpY23IGo+ZSffU/SgFCKxMuzSOdS0ZvpYqwIsQRyIO4rLoCtne73dnATmfDp/JJTcW4ROeKHoDxH2cq55VzMzy2PERPDMoeNwVZTzB/D31WbvD7tJssk1C8mFY+SW3C97LIORtz4H04V6PAY1VF4c3v+f2VSjbdGmUpSusVilKUApSlAKUpQClKUAqW7LdmpcfiUw8A8zbs1rhFHtM3oL/aQOdeWQdn58bOsGGQvI32KBxZzyA6+7mRVnewHYOLLMPoWzzNYyy2sWPQdFF9h8a0MZi1QjZfM+P5JRjcluzmQRYLDR4eEeSMWueLH6zN6k3NSVKV5Ztyd2Xnw86ggMwBb2QTYm3G3Wv1IwPZAFzfYW3PE1DYbLZJMW884ssd0gXjseL+81N1gClKUApSlAKUpQEWMl04rx430hlIlS1w5HsnjsRUpSoLOHxEEnjxEyw2Akh5gDi0f+n/QAna8cZg0lRo5UDxuCGVhcMDyIr0je4BsRcA2OxF+or6pwDhXbzuKdC82W+ePicOfaXr4bfWHobH31yCWJlYq4KspIZSLEEbEEHgQeVXUqD7R9i8HjltioFY8nHlce5xvXXw+ZygtNTdd+v7K3DsVFpXZ88+TqwJOCxVxySZbH/3F2P7I+NaVmfdDmkJN8KZFH1omVwfcL6j9ldenjKE+JffYg4tGm0qSn7MYxPbwmIWwudUUi7dd1rzhyHEv7GHmbl5Y3b8BWxrj3ImDStlwPdrmc3sYGYfpr4P8QrW4ZR8nvGSWOInihHQAzN9nlH31TPFUYfNJGdLOVVu/YnulxeYWc/QYc8JXF9Q/8tLgt77getdr7Md0eX4KzCPxpR/4k1nIP9VbaV+y9bpXLr5p0pL3f8Fih3IXsr2Qw2XwiLDJbhqc7vIRzdufu4DkBU1Svwm254VxZScnd8lh+1E4HPPGxDpEmqGMWaW+2v8ANUc6zYcRHPGSjB0bUpIPwIvX1gsEkKKkahUXgB/j1qIPelKUApSlAKUpQClKUApSlAY+PMnht4IUyW8obYX9awMo7QCVjFIjRYhRdo232/OVuYqXr80i97b9aA/aVG5vJiVKthlR1F9SMSpbppbgOdeuVZg0yEvE8TA6Sr9Rb2TzG/GgM2lfgNftAKUpQClKE0ApUVie1GGRghlDOSAFXzm591Z2NhZo2WN9DkbPbVpPW3OgPQzLqC6hqIJC33IHE2+NR2c5KcQUVpSsIvrjXbWdrAt047V85T2cjhbxCWkmPGVzdt+Nug9KlqA88Ph1jUKihVAsANgK9KUoBSlKAUpSgFKUoBSlKAUpSgFKUoBSlKAiMx7LwzOZDqWU286MUO2w4Vn4DCeFGqF2fTfzObsbknc8+NvhWRSgIbFYXG62MU8QQnyqyEkDpe+9SmGDhF8QgvYaiuwLc7el69aUBBT5Pi3Zv5boQk2VIxcDl5ienpU1GllAJvYAEnn6mvulAY2EyyKL+ajVPUAA/bWTSlAKUpQClKUApSlAKUp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156" name="Picture 12" descr="http://www.lua.org/images/lu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2492896"/>
            <a:ext cx="1137173" cy="1132731"/>
          </a:xfrm>
          <a:prstGeom prst="rect">
            <a:avLst/>
          </a:prstGeom>
          <a:noFill/>
        </p:spPr>
      </p:pic>
      <p:sp>
        <p:nvSpPr>
          <p:cNvPr id="6154" name="AutoShape 10" descr="data:image/jpeg;base64,/9j/4AAQSkZJRgABAQAAAQABAAD/2wCEAAkGBhMSERQUEBIWFRIVGBYYFxUWGRkSGxYYFB8XGxcaFhYcHCcgGSUjGRYYHy8gIycpLCwvGh4xNTAqNSYrOCoBCQoKDgwOGg8PGjIiHyUsKiwsLCwsLTUsKTAsKikuLC0pKSwsLCwqLCosMCwsLCwpLiwpKSwsLCwsLywsNCwpLP/AABEIAMwAzAMBIgACEQEDEQH/xAAcAAEAAgMBAQEAAAAAAAAAAAAABQgEBgcDAgH/xABMEAACAQIEAwUDBwcJBQkAAAABAgMAEQQFEiExQVEGBxMiYTJxgQgUI0KRobE1UnJ0krKzJDM0YoKiwcLRFzaDhfAVJUNjc5OU0+H/xAAaAQEAAgMBAAAAAAAAAAAAAAAAAgMBBAUG/8QALxEAAgECBQIEBgEFAAAAAAAAAAECAxEEBRIhMUFRE2FxgSIyM5Gx4dEVNEJS8P/aAAwDAQACEQMRAD8A7jSlKAUpSgFKUoBSlKAUpSgFKxIMyRhIT5RExVixAtpAN79LEGvzD5xDIGMcgYILtbkOtvhQGZSo2DPo2ZAA+mTZHK2VjYmwPHgDxG9eU3aRFDNokMStp8UAFS19Nhvf2vLe1r86Al6V4pi1LMoPmQAsOmrcfdX6uLQhSHWzeybjze7rQHrSlKAUpSgFKUoBSlKAUpSgFKUoBSlKAUpSgBNfjuACSbAbknYADrUdm2ZwoDHNcqy+cBSwVG2u5A8o4i56HpUXmE7MrB+OHdXdB7MuHJuGtzsB9qHrQEpic4Fk8DTK0jFF81luAWYswvwAO1Mrx8jSSxzKquhUgKSQUYbEEgX3DCsDHZUTIJIPKrASBlFwkkY2bSOIdCVIHpXnlsjS4pZQwc6WR9CsqIg3UXbctrPDkKA+s18kmIGgOJI0lCG5u0RAJsNzYaDYcbV54aYtiFcO8weNo2dU0orXBUDp9a5JPLetm0i97b9a/aAhIsvfwMIumzxNEWG2wVSrb/GovESuuEMSqGXxAolDAqwMo2C+1qubEW5E3rb6xBlUIk8QRJ4nHVYXv19/rQERNizE2LvG5ZrGMKrMGAjVdmAt7QN71HSSIEdZEw/8njWK0xJdgEBuq8rk7W41udeU2FR761DXBBuAdjxFAQmBebTFh43CNHDG0jsviWLbBQLjodyeAHWvbBdofKfGXzCR4xoBcyGPZmVALgfbbrWNi8PKjuY0dW0hEMWko6D2A+r2CpJ36V5f9jGEoWWRwsQUPEfOslyzm19w5N+Y23oDYcJjFlXUhuLkG4III4gg7gjoa9iawMnwRRWZyxeRtbagoI2AAIU2uANyONc079+2zQRpg4G0vMNUrA2Ij4BfTUb79FIq6hRdaagjDdj37Z9+0OGcxYKMYiRdmkJ0xqei23f7h6mufzd+uZsbholHQR/6mue0r0tPAUIK2m/qUuTOt5J8obEqwGMw8cqE7mO8TAc7A3Dc9tr9RXaOz/aODGwibCyB0PHkVPRhxBqnlbR3d9tHy3GLJc+C9lmXql/at1XiPiOda+Ky6Eo3pKz/ACSjPuWupXyjggEG4IuCOYPCvqvOFopSlAKUpQConH5nril+aOjyoCCAbkcb29enqK/M1xbtKuHjfwmdWOsrqBt9VNxc8z6fdhwYbVpjAEOLgUBSB5XTh/aRrbjip+8D9wcCxlZIdUmHxAVXBvIVO4DG9zYliGHLj1rPwGSCMgk6tGpY+RWNreRjfzAHh8KzMJg1j1aRbWxZgL21G1yByva9e9AfKIAAAAANgBsB7hX1XxPOqKWdgqqLlmNgAOZJ4Vy/tb384bDkpgk+cyc3vojHuNrvy4WG/Ha1XUqM6rtBXMNpHU6xcZmsMX87NGm1/Oyrt7iarFn/AHr5jiib4hokP1IbxD9oeY/batRdySSTcnck7kk9TXTp5TJr45W9CDmWyfvHywccdB+2K84+8zLGF/n0I97W/GqoUrY/pNP/AGZjWy4WB7UYSYXhxUL36Ov4XqUqlNTWRds8bgyPm2JkRRfyaiyb7n6M3Xfra9VTyl/4S+5nWW8pXEezPyhW1KmYQAqdjLDsR6mM8R7jf0NddyPtBh8ZGJcLKsiHpxF+TLxU+hrl1sNVo/OiaaZI1VrvexRfOMVf6rIoHQKif43Pxq0tVs79MkaHM2l+piFVweHmQBGH90H+1W5lbSrO/YjPg55SlK9KUilK+ooizBVBZmIAUC5JOwAA4kmgLZ93uIZ8rwbObsYUufcLf4VsNRnZnKvm2Ew8HOKNFPvAF/vvUnXiajTm2u5soUpSoAVgZrKxRkhP0nkvYjUqObFgDzAuR7qy551RSzEBVFyTtWuYPMtUrzYdvF1hfEw72jkQLexS/H2jsftoDGlw7EER3kiaUpGjudYeMG8iSm5Uhlbax4etbXh0IVQ51MAAW4XPOsfC5bEG8ZY9LsLkkWI1cduR61m0AqC7X9s8Pl0Pi4htzcJGvtSEclH4ngK8+2/bOLLcM00tmc3EUd7GR+noBzPKqudoe0M+NnafEvqkb4BVHBVHIDpXRwWCdd6pbR/JCUrEx227xsVmT/St4cA9mBSdI9W/PPqfgBWq0pXpYQjTjpirIqvcUpSpmBSlKAUpXU+xvcRPiUWXGyHDxtuIwt5SDwvfaPruCfSqataFFXm7GUrnLKz8kz2fBzLNhpDHIOY4Ec1YcGBsNjVhsN3F5WqgNFJIR9ZpXBPvCkD7qgu0HyeYGBbBTvG/HRLaRD6BhZl951VorMsPP4Zcea2JaGTPdv3uxZhpgxAEWLtt+ZNbj4fQ89J+BO9tg7fdiY8zwpic6ZFOqKTjobhuOYI2I/xAqsOeZDiMBiDFiEMcqEEEcD+a8bDiOhH3EV3Puj70vnijC4trYpR5HO3jKP8AMBxHPj1rTxOE8K1ehxz6fokpX2ZwvP8As7PgpmhxUZRxw6MPzkbgw9ajauXmWUw4hNGIiSVPzXUMPhfhWpS9y2UsxJwxF97CSRR8AGsKup5tG3xx38jDh2Kw12/uf7qZI3XG45NLAXhhYWYE/XkB4EDgvHe5tauhZZ2Ry7LtLRQRxsSEWRvM124DW1zyrZa18VmTqR0U1ZGVC3IpSlcgsFKUoCF7SY2ILoaVUkBSRQ1yPIwI124AkWvUfmOJWcRPPF4SKb+NrU8QbCFkOpiTa2w4Vm4bEurNNHE0sU+l9rLIhAC6SrEAjbrtvWZkeEZEcsujXIziPY6A1ttttyCxtzY0B75UX8GPxb69I1X2N/X1r7x+OSGJ5ZWCxxqWZjyCi5r3rjXygO15VY8DESC4EkxH5tyET4kFj7l61fh6LrVFBGG7I5h277YyZli2me4QeWJD9RBe3xPE/wD5Wu0pXr4QUIqMeEa4pSlTApSlAKUpQHXu4nsKsznHTrqWNtMKngXHFz103sPXfkK7xWod0uEEeUYQL9ZGc+pdmY/jb4Vt9eRxlV1K0m+jsi+KshSlK1CRq3eJ2KTMsI0ZFpku0L8w4HA9Q3Aj48qqzDNJBKGUlJY2uCOKsp/1FXPqpneNghFmmMReHjO3u8Tz2+Gq1dzKqjeqm+OSua6lie7ftoMywayGwmTyTKNrOB7QHRhuPiOVbVVW+6ntb8wzBGdrQzfRS72ADEaWI4eVufIFqtJWhjsP4FSy4e6JRd0YWcZauIheJvrDY9DyPwNfuUCUQoJ7eKAA1je5HO9ZlYOKzUJPFCyn6UNpbldLbffWkSM6lKUArFzPFLHGzOpYGy6RxYtsFHvJtWVWJmeA8aMprZNwdS2uCpuLXB5gUBAwYdonUaJMMrsANLiaPUeAZSPLf05862moLE5ZiiU+mjlVCG0MpiJK+zdlJvY78BUzAzFQXUK1twDqAPobC/2UB9SSBQSTYAEk9AONVD7YZ+cbjZ8Qb2kc6QeSDZBbl5QPjerL95eZeBlWLYGxMTID6yeX/NVUK7uU01aU/Yqm+gpSldwrFKUoBSlKAUpSgLMdyWbibKokvd4GeNvQaiyf3WA+Fb9VVO7rt2+WYrXbVBJZZk6ryZfVePruOe1nsnzqHFRLNhpFkjbgQeHUEciOhry2Pw8qVRy6Pcui7ozaUoTXPJny7hQSTYAEk9AONU/7VZn85xuJmBuJJpGXn5Sx0j4LYV1zvh71E8N8FgZAzNdZpV3CrzRD1PAnkLj3cPr0OWYeUE6kuvBVN9BVrO7HPvneWYeQkl1Xw3J4lovLc+8AH41VOu3fJzzXy4vDngCkq/2rq/7qVbmdPVR1djEHudoqOzjKfH8IhtDRSK4a2rhxW1xxFSNeeIkKoxUXIBIHUgbCvMlx6UrByTMfHgjlIALi5A5HnWdQCozN8Q2uKNZPDEha8mxPlFwq32ufj7J2qTqJzl2dkgWKN9aux8W+kBNI2ABubt8KA8MnzGQtAGcOJYdZBFmUrp8xtybV91TtRWS5WYdV44EBt/NBgSf6xPGpWgOb9/eL0ZXp2+kljX7Ltt+zVcasH8oZCcvhtyxCk/sSD8TVfK9PlitQ92Uz5Fd87gsrhly6VpYY3YYlwC6K5t4cG1yPU1wOrC/J4/Js361J/Dgpmf0PdCHJwztOgGNxQAAAnmAA2AAdrACo2pTtV/TsX+sT/vtUXW/T+ReiIsUpWw9kOwuJzIyDC6LxBS2ttHt3tbY39k0nOMFqk7Iwa9SpHtFkEuCxMmGn0+LHp1aTqHnVXFjbowqOqUZKSuuAKkMl7QYjCP4mFmeJ+ZU7N6MvBuPAg1sZ7pcd8y+efReB4Pj+35tGnX7NuOnlWmVXGdOqmk79zO6OiQ9/GZqoBMLW5tHuffZgKgu0feVmGNUpPiCIzxjj+jU+htuw9CSKkezPc7mGMRZAiwxNwaUlSR+cEte3vtfjWxP8nXFAbYqEnpZx99q0teDpS6XJfEzktK2Ttb3fYzLrHExjw2NllQ6kJ3Om/EGwJsfXpWt1vwnGa1Rd0QFdM+T/AIkrmbqODwOD8GQj8K5nXRe4Yf8Aew/9GX/LVGM+hP0JR5LI0IpSvIF5hZPla4eJYlYsFvu1r778hWbUV2czN54md7XDuu22ymwqVoBWsZvBEsyBlxMjFiQVeQBSQTZDcDhcWB4Vs9KAhMpiYS+WKZUsdRmkMhvtYKNbW99TdKUBz3v0wevKXaxJjkjYW9TpP3MarXVvO2uUnE5fioVF2eJ9A/rgEp/eAqodeiyqd6bj2ZVPkVYX5PH5Nm/WpP4cFV6qwvyePybN+tSfw4KtzP6HujEOTh3ar+nYv9Yn/faoupTtV/TsX+sT/vtUXW9T+ReiIsV2X5OH85jf0YfxkrjVdl+Th/OY39GH8ZK1cw/t5e35RmPJp/fP+WsX/wAD+DFWlVuvfP8AlrF/8D+DFWlVdhvow9F+DD5LOP8A7s/8tH8AVwnu3ggbMsP87dEhUl2Mlgp0AlQb9WAruz/7s/8ALR/AFVry/L5J5UihQvI5sqjiTXOwK1Qqq9t3uTl0O496fe6YBHFlk0bM4JeVbSaANgqjhc77npXN8N3v5qj6vnZbe5VlQg+lgot8LVuOUfJ3kKhsXi1j5skaa7dfpCwA+w1JjuvyHDb4nGFxzDzoov7owCPtqNOeEpx0Jan6B6mbphcUM0yXXOgHjwMXUbgMt91vw8y3HTaqrVbvAS4dsvvg7DD+E4j0iw0qGGw94O/OqiVLK3vUS2V+O3In0FdS+T1gtWYTSco4GHxdkA+4GuW1335POS6MJPiCN5nCr+jFfcf2nYfAVt5hPTQl57EY8nWaUrAz3HeDh5ZAbFVJHv5ffXlC89Msy1IE0R303Y7m+7G5+81l1j5e7GKMye2VUty3I32rIoBSlKAhsfjnixkClvoZVZbdJF3Bv6jb4VM15T4RH061DaGDLfezDgRXrQCqq96XZ75nmc6AWSQ+Kn6Mlzt7mDD4Vaqucd9vY353g/HjH02FDN6tFa8i/CwYceB610Mvr+FV34exGSuiuFWF+Tx+TZv1qT+HBVeq7D3Pd4mBwGCkixcpSRp3cAI7+UpEoN1BHFTXZzGEp0bRV90Vw5OZdqv6di/1if8AfaourGN3n5ASSfDJJuScMxJJ4k/R1+f7Tez/AEj/APit/wDXVMcbVikvCf8A3sNK7ldK7J8nA/SY39GH8ZKle0veHkcmDxMcAj8V4ZVjthip1srBbNo23I35Vy3u77aHLMYJtJeJgUlQcSpsbrva4IBF/UbXqc5TxVCUdLi/Pr1CsmSXfXAy5ziSwIDiFlP5yiKNbj+0rD4GtOy7L3nlSKJS0kjBVA33NWSzDNskzaNTPLA9gba28KRAeI5Mt7fdUNL2iyLJkZ8EscuIsQqxnxXJPJpTfQN9z04A8Kqo4yUaapqD1JW8jLjvc2ntFl3zfI54AbiLBPHfr4cRW/3VzH5OuXo2KxMrW1xxoqegkJ1EfsAfGpD/AGv4fEZTio8XKRjJkxKrGEcqNYYRKGAtwtvf31zju+7ZtlmLEwXXGwKSoDYshIN15XBAI+za9V0cPV8GrBrdv7htXRsvfn2hxD5jJhmdlw8Qj0RgkK5ZVYuR9Y6iRflp99c1AvsONWWx2ZZFmyK08kLMBtrbwZFHQm4Yb1DTZr2fykGTDpHNOp8qofHcH9NiQnW9+W1WUMX4cFTVN6l5Bx3vc2zsbl8kGSwxyqVkXDtqU8RqDNY9DYjaqrVZLsN3r4bHQuMZJHDNqcGNjpBjYnTpY+1ZdievLeuM95mW4KDGBMtZWg8NSdLmUB7tqGok8gu1YwGqFWcJrd7+XUS4NViiLMFUFmYgBQLkk7AADiSat52RyP5ngsPh9rxxqGI2u9ruf2ia4j3FdjjiMUcXIv0OH9m/1pTwt+ipv8V+Fhq180r6pKmunJmC6isfH4BJkMco1IbXHDhuKyKgsoxjz4qdwx8CO0Sjkzjd2+HD41xywnaUpQClKUAqAyVHgxE0BDGNvpY23IGo+ZSffU/SgFCKxMuzSOdS0ZvpYqwIsQRyIO4rLoCtne73dnATmfDp/JJTcW4ROeKHoDxH2cq55VzMzy2PERPDMoeNwVZTzB/D31WbvD7tJssk1C8mFY+SW3C97LIORtz4H04V6PAY1VF4c3v+f2VSjbdGmUpSusVilKUApSlAKUpQClKUAqW7LdmpcfiUw8A8zbs1rhFHtM3oL/aQOdeWQdn58bOsGGQvI32KBxZzyA6+7mRVnewHYOLLMPoWzzNYyy2sWPQdFF9h8a0MZi1QjZfM+P5JRjcluzmQRYLDR4eEeSMWueLH6zN6k3NSVKV5Ztyd2Xnw86ggMwBb2QTYm3G3Wv1IwPZAFzfYW3PE1DYbLZJMW884ssd0gXjseL+81N1gClKUApSlAKUpQEWMl04rx430hlIlS1w5HsnjsRUpSoLOHxEEnjxEyw2Akh5gDi0f+n/QAna8cZg0lRo5UDxuCGVhcMDyIr0je4BsRcA2OxF+or6pwDhXbzuKdC82W+ePicOfaXr4bfWHobH31yCWJlYq4KspIZSLEEbEEHgQeVXUqD7R9i8HjltioFY8nHlce5xvXXw+ZygtNTdd+v7K3DsVFpXZ88+TqwJOCxVxySZbH/3F2P7I+NaVmfdDmkJN8KZFH1omVwfcL6j9ldenjKE+JffYg4tGm0qSn7MYxPbwmIWwudUUi7dd1rzhyHEv7GHmbl5Y3b8BWxrj3ImDStlwPdrmc3sYGYfpr4P8QrW4ZR8nvGSWOInihHQAzN9nlH31TPFUYfNJGdLOVVu/YnulxeYWc/QYc8JXF9Q/8tLgt77getdr7Md0eX4KzCPxpR/4k1nIP9VbaV+y9bpXLr5p0pL3f8Fih3IXsr2Qw2XwiLDJbhqc7vIRzdufu4DkBU1Svwm254VxZScnd8lh+1E4HPPGxDpEmqGMWaW+2v8ANUc6zYcRHPGSjB0bUpIPwIvX1gsEkKKkahUXgB/j1qIPelKUApSlAKUpQClKUApSlAY+PMnht4IUyW8obYX9awMo7QCVjFIjRYhRdo232/OVuYqXr80i97b9aA/aVG5vJiVKthlR1F9SMSpbppbgOdeuVZg0yEvE8TA6Sr9Rb2TzG/GgM2lfgNftAKUpQClKE0ApUVie1GGRghlDOSAFXzm591Z2NhZo2WN9DkbPbVpPW3OgPQzLqC6hqIJC33IHE2+NR2c5KcQUVpSsIvrjXbWdrAt047V85T2cjhbxCWkmPGVzdt+Nug9KlqA88Ph1jUKihVAsANgK9KUoBSlKAUpSgFKUoBSlKAUpSgFKUoBSlKAiMx7LwzOZDqWU286MUO2w4Vn4DCeFGqF2fTfzObsbknc8+NvhWRSgIbFYXG62MU8QQnyqyEkDpe+9SmGDhF8QgvYaiuwLc7el69aUBBT5Pi3Zv5boQk2VIxcDl5ienpU1GllAJvYAEnn6mvulAY2EyyKL+ajVPUAA/bWTSlAKUpQClKUApSlAKUp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150" name="Picture 6" descr="http://drupal.org/files/project-images/ph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328" y="3140968"/>
            <a:ext cx="864096" cy="454731"/>
          </a:xfrm>
          <a:prstGeom prst="rect">
            <a:avLst/>
          </a:prstGeom>
          <a:noFill/>
        </p:spPr>
      </p:pic>
      <p:sp>
        <p:nvSpPr>
          <p:cNvPr id="18" name="四角形吹き出し 17"/>
          <p:cNvSpPr/>
          <p:nvPr/>
        </p:nvSpPr>
        <p:spPr>
          <a:xfrm>
            <a:off x="2627784" y="2420888"/>
            <a:ext cx="3456384" cy="576064"/>
          </a:xfrm>
          <a:prstGeom prst="wedgeRectCallout">
            <a:avLst>
              <a:gd name="adj1" fmla="val -63083"/>
              <a:gd name="adj2" fmla="val -8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For performance!</a:t>
            </a:r>
            <a:endParaRPr kumimoji="1" lang="ja-JP" altLang="en-US" sz="3200" dirty="0"/>
          </a:p>
        </p:txBody>
      </p:sp>
      <p:sp>
        <p:nvSpPr>
          <p:cNvPr id="19" name="四角形吹き出し 18"/>
          <p:cNvSpPr/>
          <p:nvPr/>
        </p:nvSpPr>
        <p:spPr>
          <a:xfrm>
            <a:off x="2627784" y="3068960"/>
            <a:ext cx="3456384" cy="576064"/>
          </a:xfrm>
          <a:prstGeom prst="wedgeRectCallout">
            <a:avLst>
              <a:gd name="adj1" fmla="val 68799"/>
              <a:gd name="adj2" fmla="val -20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Language-based programming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1048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Principle what </a:t>
            </a:r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 do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10801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kumimoji="1" lang="en-US" altLang="ja-JP" b="1" dirty="0" smtClean="0"/>
              <a:t>Toolkit to translate interpreter written in </a:t>
            </a:r>
            <a:r>
              <a:rPr kumimoji="1" lang="en-US" altLang="ja-JP" b="1" dirty="0" err="1" smtClean="0"/>
              <a:t>RPython</a:t>
            </a:r>
            <a:r>
              <a:rPr kumimoji="1" lang="en-US" altLang="ja-JP" b="1" dirty="0" smtClean="0"/>
              <a:t> to other </a:t>
            </a:r>
            <a:r>
              <a:rPr kumimoji="1" lang="en-US" altLang="ja-JP" b="1" dirty="0" err="1" smtClean="0"/>
              <a:t>backends</a:t>
            </a:r>
            <a:r>
              <a:rPr kumimoji="1" lang="en-US" altLang="ja-JP" b="1" dirty="0" smtClean="0"/>
              <a:t>(C/CLI/Java..)</a:t>
            </a:r>
            <a:endParaRPr kumimoji="1" lang="ja-JP" altLang="en-US" b="1" dirty="0"/>
          </a:p>
        </p:txBody>
      </p:sp>
      <p:sp>
        <p:nvSpPr>
          <p:cNvPr id="4" name="円/楕円 3"/>
          <p:cNvSpPr/>
          <p:nvPr/>
        </p:nvSpPr>
        <p:spPr>
          <a:xfrm>
            <a:off x="858648" y="342900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手作業 5"/>
          <p:cNvSpPr/>
          <p:nvPr/>
        </p:nvSpPr>
        <p:spPr>
          <a:xfrm flipV="1">
            <a:off x="827584" y="4005064"/>
            <a:ext cx="648072" cy="64807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4653136"/>
            <a:ext cx="184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/>
              <a:t>Implementer</a:t>
            </a:r>
            <a:endParaRPr kumimoji="1" lang="ja-JP" altLang="en-US" sz="2400" b="1" dirty="0"/>
          </a:p>
        </p:txBody>
      </p:sp>
      <p:sp>
        <p:nvSpPr>
          <p:cNvPr id="8" name="直角三角形 7"/>
          <p:cNvSpPr/>
          <p:nvPr/>
        </p:nvSpPr>
        <p:spPr>
          <a:xfrm rot="13500000">
            <a:off x="1680695" y="3781674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2" name="Picture 2" descr="http://adammiels.com/images/codeIc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429000"/>
            <a:ext cx="1386249" cy="1296144"/>
          </a:xfrm>
          <a:prstGeom prst="rect">
            <a:avLst/>
          </a:prstGeom>
          <a:noFill/>
        </p:spPr>
      </p:pic>
      <p:sp>
        <p:nvSpPr>
          <p:cNvPr id="10" name="正方形/長方形 9"/>
          <p:cNvSpPr/>
          <p:nvPr/>
        </p:nvSpPr>
        <p:spPr>
          <a:xfrm>
            <a:off x="2100199" y="4725144"/>
            <a:ext cx="26348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b="1" dirty="0" smtClean="0"/>
              <a:t>Interpreter code</a:t>
            </a:r>
          </a:p>
          <a:p>
            <a:pPr algn="ctr"/>
            <a:r>
              <a:rPr lang="en-US" altLang="ja-JP" sz="2400" b="1" dirty="0" smtClean="0"/>
              <a:t>Written in 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RPython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直角三角形 10"/>
          <p:cNvSpPr/>
          <p:nvPr/>
        </p:nvSpPr>
        <p:spPr>
          <a:xfrm rot="13500000">
            <a:off x="4056959" y="3781675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4" name="Picture 4" descr="http://2.bp.blogspot.com/_4gR6Ggu8oHQ/TNmLArIQa0I/AAAAAAAAAKk/S86e8w4lF6g/s400/py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645024"/>
            <a:ext cx="1318321" cy="1080120"/>
          </a:xfrm>
          <a:prstGeom prst="rect">
            <a:avLst/>
          </a:prstGeom>
          <a:noFill/>
        </p:spPr>
      </p:pic>
      <p:sp>
        <p:nvSpPr>
          <p:cNvPr id="13" name="正方形/長方形 12"/>
          <p:cNvSpPr/>
          <p:nvPr/>
        </p:nvSpPr>
        <p:spPr>
          <a:xfrm>
            <a:off x="5147065" y="4725144"/>
            <a:ext cx="1014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err="1" smtClean="0"/>
              <a:t>PyPy</a:t>
            </a:r>
            <a:endParaRPr lang="ja-JP" altLang="en-US" sz="3200" b="1" dirty="0"/>
          </a:p>
        </p:txBody>
      </p:sp>
      <p:sp>
        <p:nvSpPr>
          <p:cNvPr id="14" name="直角三角形 13"/>
          <p:cNvSpPr/>
          <p:nvPr/>
        </p:nvSpPr>
        <p:spPr>
          <a:xfrm rot="11168429">
            <a:off x="6260934" y="2598061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6" name="Picture 6" descr="http://icons.iconseeker.com/png/fullsize/glaze/source-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2060848"/>
            <a:ext cx="1080119" cy="1080120"/>
          </a:xfrm>
          <a:prstGeom prst="rect">
            <a:avLst/>
          </a:prstGeom>
          <a:noFill/>
        </p:spPr>
      </p:pic>
      <p:pic>
        <p:nvPicPr>
          <p:cNvPr id="5128" name="Picture 8" descr="http://3.bp.blogspot.com/-KAtzVwSan7s/TaqHBo8usEI/AAAAAAAAErQ/f-Cow-sXgJ8/s200/sun-java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3789040"/>
            <a:ext cx="864096" cy="864096"/>
          </a:xfrm>
          <a:prstGeom prst="rect">
            <a:avLst/>
          </a:prstGeom>
          <a:noFill/>
        </p:spPr>
      </p:pic>
      <p:pic>
        <p:nvPicPr>
          <p:cNvPr id="5130" name="Picture 10" descr="http://weblogs.sqlteam.com/images/weblogs_sqlteam_com/derekc/Windows_PowerShell_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6256" y="4923656"/>
            <a:ext cx="1646312" cy="1646312"/>
          </a:xfrm>
          <a:prstGeom prst="rect">
            <a:avLst/>
          </a:prstGeom>
          <a:noFill/>
        </p:spPr>
      </p:pic>
      <p:sp>
        <p:nvSpPr>
          <p:cNvPr id="20" name="直角三角形 19"/>
          <p:cNvSpPr/>
          <p:nvPr/>
        </p:nvSpPr>
        <p:spPr>
          <a:xfrm rot="13500000">
            <a:off x="6577240" y="3925691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/>
        </p:nvSpPr>
        <p:spPr>
          <a:xfrm rot="15300000">
            <a:off x="6082233" y="5233444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982352" y="2996952"/>
            <a:ext cx="1810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C (native)</a:t>
            </a:r>
            <a:endParaRPr lang="ja-JP" altLang="en-US" sz="3200" b="1" dirty="0"/>
          </a:p>
        </p:txBody>
      </p:sp>
      <p:sp>
        <p:nvSpPr>
          <p:cNvPr id="23" name="正方形/長方形 22"/>
          <p:cNvSpPr/>
          <p:nvPr/>
        </p:nvSpPr>
        <p:spPr>
          <a:xfrm>
            <a:off x="7380312" y="4509120"/>
            <a:ext cx="9069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Java</a:t>
            </a:r>
            <a:endParaRPr lang="ja-JP" altLang="en-US" sz="3200" b="1" dirty="0"/>
          </a:p>
        </p:txBody>
      </p:sp>
      <p:sp>
        <p:nvSpPr>
          <p:cNvPr id="24" name="正方形/長方形 23"/>
          <p:cNvSpPr/>
          <p:nvPr/>
        </p:nvSpPr>
        <p:spPr>
          <a:xfrm>
            <a:off x="7347385" y="6156593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CLI</a:t>
            </a:r>
            <a:endParaRPr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269429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</a:t>
            </a:r>
            <a:r>
              <a:rPr kumimoji="1" lang="en-US" altLang="ja-JP" dirty="0" err="1" smtClean="0"/>
              <a:t>RPython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604664"/>
          </a:xfrm>
        </p:spPr>
        <p:txBody>
          <a:bodyPr/>
          <a:lstStyle/>
          <a:p>
            <a:r>
              <a:rPr kumimoji="1" lang="en-US" altLang="ja-JP" dirty="0" smtClean="0"/>
              <a:t>It is abbreviate for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R</a:t>
            </a:r>
            <a:r>
              <a:rPr kumimoji="1" lang="en-US" altLang="ja-JP" dirty="0" smtClean="0"/>
              <a:t>estricted subset </a:t>
            </a:r>
            <a:r>
              <a:rPr lang="en-US" altLang="ja-JP" dirty="0" smtClean="0"/>
              <a:t>of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Python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97757" y="1700808"/>
            <a:ext cx="664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( Original Python : too dynamic to translate )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536" y="2492896"/>
            <a:ext cx="8407943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2800" dirty="0" smtClean="0"/>
              <a:t> </a:t>
            </a:r>
            <a:r>
              <a:rPr lang="en-US" altLang="ja-JP" sz="2800" dirty="0" smtClean="0"/>
              <a:t>Only single inheritance is allowed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sz="2800" dirty="0" smtClean="0"/>
              <a:t> </a:t>
            </a:r>
            <a:r>
              <a:rPr kumimoji="1" lang="en-US" altLang="ja-JP" sz="2800" dirty="0" smtClean="0"/>
              <a:t>“</a:t>
            </a:r>
            <a:r>
              <a:rPr lang="en-US" altLang="ja-JP" sz="2800" dirty="0" smtClean="0"/>
              <a:t>For loop” only supports built-in type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sz="2800" dirty="0" smtClean="0"/>
              <a:t> </a:t>
            </a:r>
            <a:r>
              <a:rPr lang="en-US" altLang="ja-JP" sz="2800" dirty="0" smtClean="0"/>
              <a:t>Generator is supported, but exact scope is  very limited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2800" dirty="0" smtClean="0"/>
              <a:t> </a:t>
            </a:r>
            <a:r>
              <a:rPr lang="en-US" altLang="ja-JP" sz="2800" dirty="0" smtClean="0"/>
              <a:t>Dynamic dispatch to class is not supported</a:t>
            </a:r>
          </a:p>
        </p:txBody>
      </p:sp>
      <p:sp>
        <p:nvSpPr>
          <p:cNvPr id="8" name="下矢印 7"/>
          <p:cNvSpPr/>
          <p:nvPr/>
        </p:nvSpPr>
        <p:spPr>
          <a:xfrm>
            <a:off x="2303748" y="4509120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87624" y="5589240"/>
            <a:ext cx="3534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These are required to static analysis</a:t>
            </a:r>
          </a:p>
          <a:p>
            <a:r>
              <a:rPr lang="en-US" altLang="ja-JP" dirty="0" smtClean="0"/>
              <a:t>(it is for 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259</Words>
  <Application>Microsoft Office PowerPoint</Application>
  <PresentationFormat>画面に合わせる 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テーマ</vt:lpstr>
      <vt:lpstr>Fundamental Technologies Used in PyPy JIT Compiler</vt:lpstr>
      <vt:lpstr>whoami</vt:lpstr>
      <vt:lpstr>Disclaimer</vt:lpstr>
      <vt:lpstr>Today’s topics</vt:lpstr>
      <vt:lpstr>Please raise your hand if you know briefly what PyPy is?</vt:lpstr>
      <vt:lpstr>PyPy is regarded as …</vt:lpstr>
      <vt:lpstr>Current woes and PyPy’s goal</vt:lpstr>
      <vt:lpstr>Principle what PyPy do</vt:lpstr>
      <vt:lpstr>What is RPython?</vt:lpstr>
      <vt:lpstr>Templates</vt:lpstr>
      <vt:lpstr>スライド 11</vt:lpstr>
      <vt:lpstr>スライド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Technologies Used in PyPy JIT Compiler</dc:title>
  <dc:creator>Ryotaro</dc:creator>
  <cp:lastModifiedBy>Ryotaro</cp:lastModifiedBy>
  <cp:revision>34</cp:revision>
  <dcterms:created xsi:type="dcterms:W3CDTF">2012-09-06T13:06:50Z</dcterms:created>
  <dcterms:modified xsi:type="dcterms:W3CDTF">2012-09-09T09:09:50Z</dcterms:modified>
</cp:coreProperties>
</file>