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70" r:id="rId6"/>
    <p:sldId id="261" r:id="rId7"/>
    <p:sldId id="262" r:id="rId8"/>
    <p:sldId id="263" r:id="rId9"/>
    <p:sldId id="264" r:id="rId10"/>
    <p:sldId id="271" r:id="rId11"/>
    <p:sldId id="268" r:id="rId12"/>
    <p:sldId id="269" r:id="rId13"/>
    <p:sldId id="273" r:id="rId14"/>
    <p:sldId id="276" r:id="rId15"/>
    <p:sldId id="277" r:id="rId16"/>
    <p:sldId id="278" r:id="rId17"/>
    <p:sldId id="274" r:id="rId18"/>
    <p:sldId id="304" r:id="rId19"/>
    <p:sldId id="279" r:id="rId20"/>
    <p:sldId id="280" r:id="rId21"/>
    <p:sldId id="281" r:id="rId22"/>
    <p:sldId id="284" r:id="rId23"/>
    <p:sldId id="282" r:id="rId24"/>
    <p:sldId id="283" r:id="rId25"/>
    <p:sldId id="292" r:id="rId26"/>
    <p:sldId id="285" r:id="rId27"/>
    <p:sldId id="291" r:id="rId28"/>
    <p:sldId id="293" r:id="rId29"/>
    <p:sldId id="286" r:id="rId30"/>
    <p:sldId id="287" r:id="rId31"/>
    <p:sldId id="288" r:id="rId32"/>
    <p:sldId id="289" r:id="rId33"/>
    <p:sldId id="290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265" r:id="rId45"/>
    <p:sldId id="266" r:id="rId46"/>
    <p:sldId id="267" r:id="rId4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7" autoAdjust="0"/>
    <p:restoredTop sz="94660"/>
  </p:normalViewPr>
  <p:slideViewPr>
    <p:cSldViewPr>
      <p:cViewPr>
        <p:scale>
          <a:sx n="100" d="100"/>
          <a:sy n="100" d="100"/>
        </p:scale>
        <p:origin x="-1088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Fundamental Technologies Used in </a:t>
            </a:r>
            <a:r>
              <a:rPr lang="en-US" b="1" dirty="0" err="1"/>
              <a:t>PyPy</a:t>
            </a:r>
            <a:r>
              <a:rPr lang="en-US" b="1" dirty="0"/>
              <a:t> JIT </a:t>
            </a:r>
            <a:r>
              <a:rPr lang="en-US" b="1" dirty="0" smtClean="0"/>
              <a:t>Compiler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PyConJP</a:t>
            </a:r>
            <a:r>
              <a:rPr kumimoji="1" lang="en-US" altLang="ja-JP" dirty="0" smtClean="0"/>
              <a:t> 2012</a:t>
            </a:r>
          </a:p>
          <a:p>
            <a:r>
              <a:rPr kumimoji="1" lang="en-US" altLang="ja-JP" dirty="0" err="1" smtClean="0"/>
              <a:t>Ryotaro</a:t>
            </a:r>
            <a:r>
              <a:rPr kumimoji="1" lang="en-US" altLang="ja-JP" dirty="0" smtClean="0"/>
              <a:t> Ikeda, 2012/09/06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Python implemented by </a:t>
            </a:r>
            <a:r>
              <a:rPr kumimoji="1" lang="en-US" altLang="ja-JP" dirty="0" err="1" smtClean="0"/>
              <a:t>RPython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074672" y="96673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 flipV="1">
            <a:off x="1043608" y="1542802"/>
            <a:ext cx="648072" cy="64807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2190874"/>
            <a:ext cx="1848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FF0000"/>
                </a:solidFill>
              </a:rPr>
              <a:t>Python</a:t>
            </a:r>
          </a:p>
          <a:p>
            <a:pPr algn="ctr"/>
            <a:r>
              <a:rPr kumimoji="1" lang="en-US" altLang="ja-JP" sz="2400" b="1" dirty="0" smtClean="0"/>
              <a:t>Implementer</a:t>
            </a:r>
            <a:endParaRPr kumimoji="1" lang="ja-JP" altLang="en-US" sz="2400" b="1" dirty="0"/>
          </a:p>
        </p:txBody>
      </p:sp>
      <p:sp>
        <p:nvSpPr>
          <p:cNvPr id="7" name="直角三角形 6"/>
          <p:cNvSpPr/>
          <p:nvPr/>
        </p:nvSpPr>
        <p:spPr>
          <a:xfrm rot="13500000">
            <a:off x="1896719" y="1319412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http://adammiels.com/images/code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966738"/>
            <a:ext cx="1386249" cy="1296144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2316223" y="2262882"/>
            <a:ext cx="26348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rgbClr val="FF0000"/>
                </a:solidFill>
              </a:rPr>
              <a:t>Python</a:t>
            </a:r>
            <a:r>
              <a:rPr lang="en-US" altLang="ja-JP" sz="2400" b="1" dirty="0" smtClean="0"/>
              <a:t> code</a:t>
            </a:r>
          </a:p>
          <a:p>
            <a:pPr algn="ctr"/>
            <a:r>
              <a:rPr lang="en-US" altLang="ja-JP" sz="2400" b="1" dirty="0" smtClean="0"/>
              <a:t>Written in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RPython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直角三角形 9"/>
          <p:cNvSpPr/>
          <p:nvPr/>
        </p:nvSpPr>
        <p:spPr>
          <a:xfrm rot="13500000">
            <a:off x="4272983" y="1319413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4" descr="http://2.bp.blogspot.com/_4gR6Ggu8oHQ/TNmLArIQa0I/AAAAAAAAAKk/S86e8w4lF6g/s400/py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182762"/>
            <a:ext cx="1318321" cy="1080120"/>
          </a:xfrm>
          <a:prstGeom prst="rect">
            <a:avLst/>
          </a:prstGeom>
          <a:noFill/>
        </p:spPr>
      </p:pic>
      <p:sp>
        <p:nvSpPr>
          <p:cNvPr id="12" name="正方形/長方形 11"/>
          <p:cNvSpPr/>
          <p:nvPr/>
        </p:nvSpPr>
        <p:spPr>
          <a:xfrm>
            <a:off x="5363089" y="2262882"/>
            <a:ext cx="1014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err="1" smtClean="0"/>
              <a:t>PyPy</a:t>
            </a:r>
            <a:endParaRPr lang="ja-JP" altLang="en-US" sz="3200" b="1" dirty="0"/>
          </a:p>
        </p:txBody>
      </p:sp>
      <p:pic>
        <p:nvPicPr>
          <p:cNvPr id="14" name="Picture 6" descr="http://icons.iconseeker.com/png/fullsize/glaze/source-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1110754"/>
            <a:ext cx="1080119" cy="1080120"/>
          </a:xfrm>
          <a:prstGeom prst="rect">
            <a:avLst/>
          </a:prstGeom>
          <a:noFill/>
        </p:spPr>
      </p:pic>
      <p:sp>
        <p:nvSpPr>
          <p:cNvPr id="19" name="正方形/長方形 18"/>
          <p:cNvSpPr/>
          <p:nvPr/>
        </p:nvSpPr>
        <p:spPr>
          <a:xfrm>
            <a:off x="6876256" y="2118866"/>
            <a:ext cx="1810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 (native)</a:t>
            </a:r>
            <a:endParaRPr lang="ja-JP" altLang="en-US" sz="3200" b="1" dirty="0"/>
          </a:p>
        </p:txBody>
      </p:sp>
      <p:sp>
        <p:nvSpPr>
          <p:cNvPr id="22" name="直角三角形 21"/>
          <p:cNvSpPr/>
          <p:nvPr/>
        </p:nvSpPr>
        <p:spPr>
          <a:xfrm rot="13500000">
            <a:off x="6289206" y="1391419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吹き出し 22"/>
          <p:cNvSpPr/>
          <p:nvPr/>
        </p:nvSpPr>
        <p:spPr>
          <a:xfrm>
            <a:off x="683568" y="3126978"/>
            <a:ext cx="7848872" cy="3542382"/>
          </a:xfrm>
          <a:prstGeom prst="wedgeRectCallout">
            <a:avLst>
              <a:gd name="adj1" fmla="val 34635"/>
              <a:gd name="adj2" fmla="val -652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63688" y="3019599"/>
            <a:ext cx="5798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This is what they know!</a:t>
            </a:r>
            <a:endParaRPr kumimoji="1" lang="ja-JP" altLang="en-US" sz="4400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2411760" y="3760328"/>
            <a:ext cx="4320480" cy="2909032"/>
            <a:chOff x="2411760" y="3760328"/>
            <a:chExt cx="4320480" cy="29090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11760" y="3760328"/>
              <a:ext cx="4320480" cy="283702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円/楕円 25"/>
            <p:cNvSpPr/>
            <p:nvPr/>
          </p:nvSpPr>
          <p:spPr>
            <a:xfrm>
              <a:off x="3059832" y="6309320"/>
              <a:ext cx="1440160" cy="36004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RPython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648072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smtClean="0"/>
              <a:t>It is abbreviated for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R</a:t>
            </a:r>
            <a:r>
              <a:rPr kumimoji="1" lang="en-US" altLang="ja-JP" dirty="0" smtClean="0"/>
              <a:t>estricted subset </a:t>
            </a:r>
            <a:r>
              <a:rPr lang="en-US" altLang="ja-JP" dirty="0" smtClean="0"/>
              <a:t>of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Python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2132856"/>
            <a:ext cx="8407943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2800" dirty="0" smtClean="0"/>
              <a:t> Only single inheritance is allowed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800" dirty="0" smtClean="0"/>
              <a:t> “</a:t>
            </a:r>
            <a:r>
              <a:rPr lang="en-US" altLang="ja-JP" sz="2800" dirty="0" smtClean="0"/>
              <a:t>For loop” only supports built-in type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800" dirty="0" smtClean="0"/>
              <a:t> </a:t>
            </a:r>
            <a:r>
              <a:rPr lang="en-US" altLang="ja-JP" sz="2800" dirty="0" smtClean="0"/>
              <a:t>Generator is supported, but exact scope is  very limited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800" dirty="0" smtClean="0"/>
              <a:t> Dynamic dispatch to class is not supported</a:t>
            </a:r>
          </a:p>
        </p:txBody>
      </p:sp>
      <p:sp>
        <p:nvSpPr>
          <p:cNvPr id="8" name="下矢印 7"/>
          <p:cNvSpPr/>
          <p:nvPr/>
        </p:nvSpPr>
        <p:spPr>
          <a:xfrm>
            <a:off x="2303748" y="4149080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6204" y="4653136"/>
            <a:ext cx="6991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 smtClean="0"/>
              <a:t>These are required to static analysis</a:t>
            </a:r>
          </a:p>
          <a:p>
            <a:pPr algn="ctr"/>
            <a:r>
              <a:rPr lang="en-US" altLang="ja-JP" sz="3600" dirty="0" smtClean="0"/>
              <a:t>(it is for translating other back-ends)</a:t>
            </a:r>
            <a:endParaRPr kumimoji="1" lang="ja-JP" altLang="en-US" sz="3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75656" y="5877272"/>
            <a:ext cx="762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RPython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 can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!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827584" y="1484784"/>
            <a:ext cx="7543948" cy="4078025"/>
            <a:chOff x="52389" y="1052736"/>
            <a:chExt cx="7543948" cy="407802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389" y="1052736"/>
              <a:ext cx="7543948" cy="407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/楕円 6"/>
            <p:cNvSpPr/>
            <p:nvPr/>
          </p:nvSpPr>
          <p:spPr>
            <a:xfrm>
              <a:off x="484370" y="4005064"/>
              <a:ext cx="4807710" cy="6985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467544" y="2250945"/>
              <a:ext cx="4807710" cy="11060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723105" y="6021288"/>
            <a:ext cx="842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3200" dirty="0" err="1" smtClean="0">
                <a:solidFill>
                  <a:srgbClr val="FF0000"/>
                </a:solidFill>
              </a:rPr>
              <a:t>Toolchain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 is not contained in binary distribution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7544" y="900009"/>
            <a:ext cx="6991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1. Download source code edition of </a:t>
            </a:r>
            <a:r>
              <a:rPr kumimoji="1" lang="en-US" altLang="ja-JP" sz="3200" dirty="0" err="1" smtClean="0"/>
              <a:t>PyPy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38316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467544" y="900009"/>
            <a:ext cx="6240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</a:t>
            </a:r>
            <a:r>
              <a:rPr kumimoji="1" lang="en-US" altLang="ja-JP" sz="3200" dirty="0" smtClean="0"/>
              <a:t>. Write interpreter code in </a:t>
            </a:r>
            <a:r>
              <a:rPr kumimoji="1" lang="en-US" altLang="ja-JP" sz="3200" dirty="0" err="1" smtClean="0"/>
              <a:t>RPython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5347" y="6211669"/>
            <a:ext cx="701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It can also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674857"/>
            <a:ext cx="3016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3</a:t>
            </a:r>
            <a:r>
              <a:rPr kumimoji="1" lang="en-US" altLang="ja-JP" sz="3200" dirty="0" smtClean="0"/>
              <a:t>. Use </a:t>
            </a:r>
            <a:r>
              <a:rPr kumimoji="1" lang="en-US" altLang="ja-JP" sz="3200" dirty="0" err="1" smtClean="0"/>
              <a:t>translater</a:t>
            </a:r>
            <a:r>
              <a:rPr kumimoji="1" lang="en-US" altLang="ja-JP" sz="3200" dirty="0" smtClean="0"/>
              <a:t> 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11760" y="5903893"/>
            <a:ext cx="712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translate.py produces executable binary file</a:t>
            </a:r>
            <a:br>
              <a:rPr kumimoji="1" lang="en-US" altLang="ja-JP" sz="2800" dirty="0" smtClean="0">
                <a:solidFill>
                  <a:srgbClr val="FF0000"/>
                </a:solidFill>
              </a:rPr>
            </a:br>
            <a:r>
              <a:rPr kumimoji="1" lang="en-US" altLang="ja-JP" sz="2800" dirty="0" smtClean="0">
                <a:solidFill>
                  <a:srgbClr val="FF0000"/>
                </a:solidFill>
              </a:rPr>
              <a:t>  from program written in </a:t>
            </a:r>
            <a:r>
              <a:rPr kumimoji="1" lang="en-US" altLang="ja-JP" sz="2800" dirty="0" err="1" smtClean="0">
                <a:solidFill>
                  <a:srgbClr val="FF0000"/>
                </a:solidFill>
              </a:rPr>
              <a:t>RPython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59632"/>
            <a:ext cx="6696744" cy="469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900009"/>
            <a:ext cx="3114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3-2 </a:t>
            </a:r>
            <a:r>
              <a:rPr kumimoji="1" lang="en-US" altLang="ja-JP" sz="3200" dirty="0" smtClean="0"/>
              <a:t>. Translating…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5347" y="6211669"/>
            <a:ext cx="701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It can also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636231" cy="46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900009"/>
            <a:ext cx="4223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4. Now it’s ready to use!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59632" y="6334780"/>
            <a:ext cx="7673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* Executable binary which has suffix “-c” is created!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636231" cy="46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484784"/>
            <a:ext cx="6670947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What </a:t>
            </a:r>
            <a:r>
              <a:rPr kumimoji="1" lang="en-US" altLang="ja-JP" sz="3600" dirty="0" err="1" smtClean="0"/>
              <a:t>PyPy</a:t>
            </a:r>
            <a:r>
              <a:rPr kumimoji="1" lang="en-US" altLang="ja-JP" sz="3600" dirty="0" smtClean="0"/>
              <a:t> did for given </a:t>
            </a:r>
            <a:r>
              <a:rPr kumimoji="1" lang="en-US" altLang="ja-JP" sz="3600" dirty="0" err="1" smtClean="0"/>
              <a:t>RPython</a:t>
            </a:r>
            <a:r>
              <a:rPr kumimoji="1" lang="en-US" altLang="ja-JP" sz="3600" dirty="0" smtClean="0"/>
              <a:t> code?</a:t>
            </a:r>
            <a:endParaRPr kumimoji="1" lang="ja-JP" altLang="en-US" sz="3600" dirty="0"/>
          </a:p>
        </p:txBody>
      </p:sp>
      <p:sp>
        <p:nvSpPr>
          <p:cNvPr id="3" name="正方形/長方形 2"/>
          <p:cNvSpPr/>
          <p:nvPr/>
        </p:nvSpPr>
        <p:spPr>
          <a:xfrm>
            <a:off x="395536" y="1052736"/>
            <a:ext cx="8208912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052736"/>
            <a:ext cx="1208279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4000" dirty="0" smtClean="0"/>
              <a:t>Note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3688" y="1556792"/>
            <a:ext cx="6692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Things are very similar to compiler,</a:t>
            </a:r>
          </a:p>
          <a:p>
            <a:r>
              <a:rPr kumimoji="1" lang="en-US" altLang="ja-JP" sz="3600" dirty="0" smtClean="0"/>
              <a:t> but, </a:t>
            </a:r>
            <a:r>
              <a:rPr lang="en-US" altLang="ja-JP" sz="3600" dirty="0" smtClean="0"/>
              <a:t>it does a lot of extra work</a:t>
            </a:r>
            <a:endParaRPr kumimoji="1" lang="ja-JP" altLang="en-US" sz="36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0" y="2924944"/>
            <a:ext cx="4932040" cy="3751129"/>
            <a:chOff x="4176464" y="2924944"/>
            <a:chExt cx="4932040" cy="3751129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3683" t="14420" r="45838" b="24467"/>
            <a:stretch>
              <a:fillRect/>
            </a:stretch>
          </p:blipFill>
          <p:spPr bwMode="auto">
            <a:xfrm>
              <a:off x="4176464" y="2924944"/>
              <a:ext cx="4932040" cy="3751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/楕円 6"/>
            <p:cNvSpPr/>
            <p:nvPr/>
          </p:nvSpPr>
          <p:spPr>
            <a:xfrm>
              <a:off x="4427984" y="4077072"/>
              <a:ext cx="4536504" cy="12241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5051854" y="3212976"/>
            <a:ext cx="40921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It also can be done:</a:t>
            </a:r>
          </a:p>
          <a:p>
            <a:pPr>
              <a:buFontTx/>
              <a:buChar char="-"/>
            </a:pPr>
            <a:endParaRPr kumimoji="1" lang="en-US" altLang="ja-JP" sz="3600" dirty="0" smtClean="0"/>
          </a:p>
          <a:p>
            <a:pPr>
              <a:buFontTx/>
              <a:buChar char="-"/>
            </a:pPr>
            <a:r>
              <a:rPr kumimoji="1" lang="en-US" altLang="ja-JP" sz="3600" dirty="0" smtClean="0"/>
              <a:t> Adding GC </a:t>
            </a:r>
          </a:p>
          <a:p>
            <a:pPr>
              <a:buFontTx/>
              <a:buChar char="-"/>
            </a:pPr>
            <a:r>
              <a:rPr lang="en-US" altLang="ja-JP" sz="3600" dirty="0" smtClean="0"/>
              <a:t> Adding </a:t>
            </a:r>
            <a:r>
              <a:rPr lang="en-US" altLang="ja-JP" sz="3600" dirty="0" smtClean="0">
                <a:solidFill>
                  <a:srgbClr val="FF0000"/>
                </a:solidFill>
              </a:rPr>
              <a:t>JIT compiler</a:t>
            </a:r>
          </a:p>
          <a:p>
            <a:endParaRPr lang="en-US" altLang="ja-JP" sz="3600" dirty="0" smtClean="0"/>
          </a:p>
          <a:p>
            <a:r>
              <a:rPr kumimoji="1" lang="en-US" altLang="ja-JP" sz="3600" dirty="0" smtClean="0"/>
              <a:t>Automatically!</a:t>
            </a:r>
            <a:endParaRPr kumimoji="1" lang="ja-JP" alt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Summary of "What is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?"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556792"/>
            <a:ext cx="8892480" cy="4525963"/>
          </a:xfrm>
        </p:spPr>
        <p:txBody>
          <a:bodyPr>
            <a:noAutofit/>
          </a:bodyPr>
          <a:lstStyle/>
          <a:p>
            <a:r>
              <a:rPr kumimoji="1" lang="en-US" altLang="ja-JP" sz="4000" dirty="0" err="1" smtClean="0"/>
              <a:t>PyPy</a:t>
            </a:r>
            <a:r>
              <a:rPr kumimoji="1" lang="en-US" altLang="ja-JP" sz="4000" dirty="0" smtClean="0"/>
              <a:t> is</a:t>
            </a:r>
          </a:p>
          <a:p>
            <a:pPr lvl="1"/>
            <a:r>
              <a:rPr lang="en-US" altLang="ja-JP" sz="3600" dirty="0" smtClean="0"/>
              <a:t>Framework to implement VM by high-level language</a:t>
            </a:r>
          </a:p>
          <a:p>
            <a:pPr lvl="1"/>
            <a:r>
              <a:rPr lang="en-US" altLang="ja-JP" sz="3600" dirty="0" smtClean="0"/>
              <a:t>Tool which enables translate </a:t>
            </a:r>
            <a:r>
              <a:rPr lang="en-US" altLang="ja-JP" sz="3600" dirty="0" err="1" smtClean="0"/>
              <a:t>RPython</a:t>
            </a:r>
            <a:r>
              <a:rPr lang="en-US" altLang="ja-JP" sz="3600" dirty="0" smtClean="0"/>
              <a:t> to efficient executable one</a:t>
            </a:r>
          </a:p>
          <a:p>
            <a:pPr lvl="2"/>
            <a:r>
              <a:rPr lang="en-US" altLang="ja-JP" sz="3200" dirty="0" smtClean="0"/>
              <a:t>To be able to executing natively</a:t>
            </a:r>
          </a:p>
          <a:p>
            <a:pPr lvl="2"/>
            <a:r>
              <a:rPr lang="en-US" altLang="ja-JP" sz="3200" dirty="0" smtClean="0"/>
              <a:t>JIT / GC can be automatically used to do that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41420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583362"/>
          </a:xfrm>
        </p:spPr>
        <p:txBody>
          <a:bodyPr>
            <a:noAutofit/>
          </a:bodyPr>
          <a:lstStyle/>
          <a:p>
            <a:r>
              <a:rPr kumimoji="1" lang="en-US" altLang="ja-JP" sz="13800" dirty="0" smtClean="0"/>
              <a:t>What is </a:t>
            </a:r>
            <a:br>
              <a:rPr kumimoji="1" lang="en-US" altLang="ja-JP" sz="13800" dirty="0" smtClean="0"/>
            </a:br>
            <a:r>
              <a:rPr kumimoji="1" lang="en-US" altLang="ja-JP" sz="13800" dirty="0" smtClean="0"/>
              <a:t>JIT compiler?</a:t>
            </a:r>
            <a:endParaRPr kumimoji="1" lang="ja-JP" altLang="en-US" sz="13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err="1" smtClean="0"/>
              <a:t>whoami</a:t>
            </a:r>
            <a:endParaRPr kumimoji="1" lang="ja-JP" altLang="en-US" sz="6000" dirty="0"/>
          </a:p>
        </p:txBody>
      </p:sp>
      <p:pic>
        <p:nvPicPr>
          <p:cNvPr id="1029" name="Picture 5" descr="http://images.clipartof.com/small/432915-Royalty-Free-RF-Clipart-Illustration-Of-An-Irate-Businessman-Talking-On-A-Cell-Phone-By-His-Office-Des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5652" y="4229108"/>
            <a:ext cx="2878348" cy="2628892"/>
          </a:xfrm>
          <a:prstGeom prst="rect">
            <a:avLst/>
          </a:prstGeom>
          <a:noFill/>
        </p:spPr>
      </p:pic>
      <p:sp>
        <p:nvSpPr>
          <p:cNvPr id="7" name="テキスト ボックス 6"/>
          <p:cNvSpPr txBox="1"/>
          <p:nvPr/>
        </p:nvSpPr>
        <p:spPr>
          <a:xfrm>
            <a:off x="642910" y="1185714"/>
            <a:ext cx="750718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S</a:t>
            </a:r>
            <a:r>
              <a:rPr kumimoji="1" lang="en-US" altLang="ja-JP" sz="3200" dirty="0" smtClean="0"/>
              <a:t>tudied about JIT compiler </a:t>
            </a:r>
            <a:endParaRPr lang="en-US" altLang="ja-JP" sz="3200" dirty="0"/>
          </a:p>
          <a:p>
            <a:pPr>
              <a:buFont typeface="Arial" pitchFamily="34" charset="0"/>
              <a:buChar char="•"/>
            </a:pPr>
            <a:endParaRPr lang="en-US" altLang="ja-JP" sz="3200" dirty="0"/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But, I am now one of working adults</a:t>
            </a:r>
            <a:br>
              <a:rPr lang="en-US" altLang="ja-JP" sz="3200" dirty="0" smtClean="0"/>
            </a:br>
            <a:r>
              <a:rPr lang="en-US" altLang="ja-JP" sz="3200" dirty="0" smtClean="0"/>
              <a:t>  (since this April)</a:t>
            </a:r>
          </a:p>
          <a:p>
            <a:pPr>
              <a:buFont typeface="Arial" pitchFamily="34" charset="0"/>
              <a:buChar char="•"/>
            </a:pPr>
            <a:endParaRPr lang="en-US" altLang="ja-JP" sz="3200" dirty="0" smtClean="0"/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And, I was a salesperson (telephone caller) </a:t>
            </a:r>
            <a:br>
              <a:rPr lang="en-US" altLang="ja-JP" sz="3200" dirty="0" smtClean="0"/>
            </a:br>
            <a:r>
              <a:rPr lang="en-US" altLang="ja-JP" sz="3200" dirty="0" smtClean="0"/>
              <a:t>  during new graduate’s training</a:t>
            </a:r>
            <a:endParaRPr kumimoji="1" lang="ja-JP" altLang="en-US" sz="3200" dirty="0"/>
          </a:p>
        </p:txBody>
      </p:sp>
      <p:sp>
        <p:nvSpPr>
          <p:cNvPr id="3" name="四角形吹き出し 2"/>
          <p:cNvSpPr/>
          <p:nvPr/>
        </p:nvSpPr>
        <p:spPr>
          <a:xfrm>
            <a:off x="395536" y="5013176"/>
            <a:ext cx="5184576" cy="1368152"/>
          </a:xfrm>
          <a:prstGeom prst="wedgeRectCallout">
            <a:avLst>
              <a:gd name="adj1" fmla="val 76002"/>
              <a:gd name="adj2" fmla="val -44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I almost forgot about </a:t>
            </a:r>
            <a:r>
              <a:rPr kumimoji="1" lang="en-US" altLang="ja-JP" sz="3200" dirty="0" err="1" smtClean="0"/>
              <a:t>PyPy</a:t>
            </a:r>
            <a:r>
              <a:rPr kumimoji="1" lang="en-US" altLang="ja-JP" sz="3200" dirty="0" smtClean="0"/>
              <a:t>! </a:t>
            </a:r>
            <a:r>
              <a:rPr lang="en-US" altLang="ja-JP" sz="3200" dirty="0" smtClean="0"/>
              <a:t>;-(</a:t>
            </a:r>
            <a:endParaRPr kumimoji="1" lang="ja-JP" altLang="en-US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557699">
            <a:off x="1763688" y="908720"/>
            <a:ext cx="5920680" cy="4698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Please raise your hand if you have any understanding about JIT compiler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988840"/>
            <a:ext cx="4445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5741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JIT compiler = Just-In-Time compiler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3528" y="908720"/>
            <a:ext cx="8496944" cy="5760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908720"/>
            <a:ext cx="4561442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VM with JIT compiler</a:t>
            </a:r>
            <a:endParaRPr kumimoji="1" lang="ja-JP" altLang="en-US" sz="4000" dirty="0"/>
          </a:p>
        </p:txBody>
      </p:sp>
      <p:sp>
        <p:nvSpPr>
          <p:cNvPr id="8196" name="AutoShape 4" descr="data:image/jpeg;base64,/9j/4AAQSkZJRgABAQAAAQABAAD/2wCEAAkGBhAPEBAQEA8QDw8MDw8NDw0PEA8NDhAPFBAVFRMQEhIXHCYeFxkkGRISHy8gIycqLCwsFR4xNTAqNSYrLCkBCQoKDgwOGg8PGiwdHCU1MSowNS0pLCkpKS0sLSosLCwsLCw1LjApKSktKikpKSksLDUsKSktKSoqKiksKSwpLP/AABEIAP0AxwMBIgACEQEDEQH/xAAcAAEAAQUBAQAAAAAAAAAAAAAABQIDBAYHAQj/xABQEAACAgACBAcJCQ4DCQAAAAAAAQIDBBEFEiExBhNBUWFxkQcUIjJTgZOx0RdSVHKCoaLS4RUkQkNFYmNzdJKjsrPCI+LwJTM0RFVkg8HD/8QAGwEBAAIDAQEAAAAAAAAAAAAAAAMEAQIFBgf/xAA0EQACAQMBBQUGBQUAAAAAAAAAAQIDBBESEyFBUaEFFDEyYSKRsdHh8DNCUoHxIyRxcpL/2gAMAwEAAhEDEQA/AO4gAAAAAAAAAAAAAAAAAAAAAAAAAAAAAAAAAAAAAAAAAAAAAAAAAAAAAAAAAAAAAAAAAAAAAAAAAAAAAAAAAAAAAAAENwu073lhLLlk7NkKk9zslsWfQtr+SZjFyeEYlJRWWXdMcJMNhMlbZ/iT8SmCdl0+qC2+fcRcuFWIs/3WEVceSeKtUZZfq60/WaLoDGRhXZjL5Od185a1svCm8nkox6W89i6DaKMJj5x11hFGL2qFl0a7mviZZLqbRfdvGHm6lFXEp+XoZ/3Txkt99EOiuiTa885v1HqxV/Li7fk14VeutkJVpZOUoSUq7a3lOmxatkX0rlXSthe78Nth6Gu39SV76v8Ahd37mEf/AMjxY7FLdilL9ZRXL+RxIvvwd+DYenQbf1JRafxsN8MNelyRlZhpvqz1lmZ+iuF9F81TNTw2Ia2UXpRc/wBXJNxn5nn0Gt9+GFpXD14mtwnv3wmvGrnySizV2yfAyrhridNBpHc74XTxHGYPFSzxOFz1bHvtrTybfPJbNvKmnzm7lKcHB6WXYTU1lAAGhuAAAAAAAAAAAAAAAAAADQO7BY1hsPHkliG2uquWXrN/NC7rVOtThV+nn/TZPbfioguPwmaRwDUHpDCqx+CrJOKfi8YoScNnPrZefI7ocGw+BcHGcfGg1JPpRuFXdCxEYKLcG0ss50ynPtjOKfYi5dUnUknEqW1RU4tSMfurSjXisNZB6tvFS12ss9VT8DP6aIbDafTS1/Bf0TD0lKzFWu2yUpSk/GllrPzLYlzJbEWZYNos0logosrVXrm5Im1pWPvl2lS0iuddprU68i2SZI8G09/9JRLSGXKavJvnfaWLptrLNtc2bMGSa4O6Sy0xh7IPZZiIVPLdKM1xb9efmO7nzvwVX+0MF+14f+rE+iEcy88yOlaeVgAFMuAAAAAAAAAAAAAAtYrFQqhKyycYV1rWlOTyil0sAug5xj+6VfibeI0bSnn+PtWbyW+ShuiumWfUi9DRWPnk79K3p8saFGuKfMmss+wsd3a8zwV9un5Vk6Ca7wx4O2Y6FMa5wg6rHN6+tk045bMkyEeiLf8AqeP9NH2FD0bavynj/TR9htCm4vKfQxOopLDXUpj3PsUllx1H8T6pS+51ifLUfxPqiWCtX5Tx/po+wsyotX5Sx/pl7Cwtq+PQrvZrh1L67nmJ8tR/E+qJdzvEv8dR/E9hhyVy/KWO9MvYWZ3XL8pY70y9htoq80a66XJ+81zTuHeHvsok4ylU1FuOeq3knsz6yO1iQ03o/wAa53ztnJrXduTnLkz1uwi4llblvKzw3uKmWbEXsiiSAMngtH7/AMF+10f1EfQqOAcFoff+D/aqP6iOwabun3xVXG2dcZx26knHbm9vzI5HaVZUUptZ+rOnZR1Jonwa/wB52fCr/wB5jiLo7YYmbfNPKcX2nJ77jxg/evmX9l6mwAh9Gaccp8TdFQt/Ba8SfVzP/XQTBbpVoVY6oMjlFxeGAASmoAAAAAAOO903hTLEXvC1y/wMLLVklusuXjN9Edy6c+g6tpjHLD4e+5/iarLOtxi2l53kvOfOjk5NtvNybbfO3vZfsqabcnwKF7UaSiuJuXAW6NddstmvOai3y6qWaXa2bFPS/Sc40fiZ1N6r2S3rkZnS0hN9B0HTi3llBVJJYRt9umkt8kvOYdvCCPv125mqSbe9t9Z7GGY0pDU2T9nCCPvvWY9mnOn1kdDDF1YQw5Iyosrs0vJ7szHnpCbL/eh6sIa6jZRI+xyn4zz6OQ9hhiSjhOgv14PoNHM2UCLWFLNuHyJ94PYYGJryMKWTZxLfBeP39hP2mn+dHUeE9mrfVL3sE+ybOb8EsM56QwqXJdGx9CgnN/y/OdG4T7bor3taz63Jv2Hn+35Yoe74nT7OW8yo4lNJp7HtDvIvDyaWXIXJ2s8b3mZ2lTRZ0081GaeUoS2Nb+f1o2nQ+P4+mE/wstWfx1sft85pmNm5bOREvwMxGTtr+LYl80v7Todl3DVfS/CXxRFcU/YzyNpAB6o5wAAAAABqvdMxGpo61LfdOqrzOab+aLOMV1HXO6v/AMHUufFR/pWHLIxOvZrFM5N481D2ECs8GZaKpVFZmbRQY1JIVSSI5Mkii/Vhy8qkXNH4C/EvVprlPLfLdCPXJ7ET1Pc8xElnO+qD5oqdnz7CtKcY+LLMYN+CNe1YjwTZfc3s+Ew9HL6x57m9vwmHo5fWI9rDmb7KfI11SiVq+KJ/3N7fhMPRy+sPc2t+FQ9HL6xjaQ5mdnPka3dilkRWKuN39zKx78VHLoqef8xIYLgfgcE1ZfPjrI7Y8Zlq588alvfXmayuKdNamzKozk8YMHue8HXh4zxt61HODVUZLJxq3ubXI3ksujrMnEXO2yVj/CeaXMtyXYZ+KuuxbySdVKea1tjl0tf+i3iNHqpJ62bbyyyyPIdq3E7rfFewuv0Oza0o0ljiY8Ynk0Vnkjzx0EjDvgX+Dk9TEw/PU4PszXzxRRYNG7L6n+kj6yxbS01oP1XxMVFmDN4AB7s4oAAAAABp3dSqbwUH7zEQb88Jx9ckcpR2nh1g+NwGISWbhBXL5ElJvsTOLxR1bOX9PBy7uPt5PTwuqlnkqWWslXBTCeRs3A/g9LHWPNuNFOTsmt7fJXHpfPyLzGrSWR2LRmG7w0dVCOyycYuT5eNsWcn5t3yUUryuqFNzZatqW0ngvYzSteFiqMNCK4vZsXgQfN0sxqKsRd4Vl04xe1JPJvqSySMHCYfOSz3Z5snONPAyvZV5uVRtLgk8fyehVNRWEUR0evKXP/ySPe8Y+/t9LI9d5S7zLuoGdDDwUff2+lmW3gl5S70syp3lDuNHdQNlTZS8EvKXelmV04WuG2MFn75+FLte0odxS8Qad6j44NtmzO40jsXfry6I7F7Smy9vZuRaIa9y6i08CWFNR3nrZQ2etlDZTJi3Ye6NWd9S/SR9ZRYzL4OU62IT5K4ym+vLVXr+YsWsNdaEfVGtR4g2beAD3ZxAAAAAAC3iKVOEoS2xsjKEl0NZP1nCbsBKm2ymfjUzlW/kvLPz7/Od6NE4f8F5Sl35THWailfBb8ktlqXLktj6EuZlq2qaXh8Src09SyuBplOHzKrcKe4a5IyZ3JoutsppIhrqNq616zsOn4Z11df9pya/LPzr1nXtMLwK+v8AtON20/7Z/fFF6wXt/fqRFayKncylspbPn53Sp3M812FErgjKWTYpUWe6hfjAuKomVBsxqRicWeahm8UjzikSd2Y1mE4HnFmbxSPOLRsrUztDFjUU205GZsLGIsWRI6MYxCm2yMtNh4L4XVrlY99jyXxY/bn2IhMPhJXWKEeXe/ex5WbnTUoRjGKyUUopdCRc7Jtm6jqvwW5f5IrupiOgrAB6U5oAAAAAAAABrmleAmFvbnHWom9rdWWo3zuD2dmRFe5n/wB2/Qr65vAJVVmuJE6UHwNEl3Lk/wDm36FfXNo00soQXM8vmJMi9O+LD4z9Rzu05ylbSz970T28IxmsEK2VRRQXYHiTq4DRQrMi5IxrAng2wS+D0e7IKanlnns1W9za359BkrRL8p9H7SHqrqa2Zv5Ul8xcVFfM/wB6XtO5TqUNKzBN/wCzKrjPPj0JT7kvyn0ftH3IflPo/aRne1XM/wB+ftPe9quZ/vz9pMpUH+Rf9MxifPoiS+5D8p9H7Sl6GflPofaR3FwhKpxTUndTFeFN77Fny8xspcoUaFXPs+Hq2RTnOHHoRD0HLyv0P8xQuDmb8K1tfmx1X2tsmgWO40P09WabefMsYTBQqWUFlnve+TfSy+AWoxUViKwiJtvewADYwAAAAAAAAAAAACM054sPjP1EmYOl6NavNb63rebl/wBdBTvoOdvNLkSUniaISNRXxRcoL+SPLQt1JZOg54MJwLNtRJOCLc6kZdsZUyHlHLoHHT5zMupMK1OO3m2lWVNxZMnk2LB6Bjqp2uUptbUpOMY9CyMLS2BeHynCTlXJ6rjJ5uL5MnyreTuFxkbIpprPJNxz2ohuE+Pi4KuLTlrpyy2pZcnX7D0l1b28LZuOFyfF/MoUp1HUwyKqxDldQuRXVvz66N1NT0Fg3ZbGTWyrw2+n8FdvqNsM9jxlspSfFi8a1JIAA7JTAAAAAAAAAAAAAAAAAAAAAIvFaMaetXtW9w5ur2GIrMtj2Nb09jJ8otojPZKKfWvUc6rYxbzB4+BPGs1ue8hdcZmfZoiD3OUd+55r5yy9DPks7Y/aVJWlZcM/v8yVVYGDOOZi21ZkwtDPls7I/aVx0LDllJ9iIJWFaf5cfuiRV4Lia1KlrYns5mlJLqzMnB6Dstab2R99JZJL81GzVYGuG6Cz53tfay+T0uyVnNR59EaSuv0osYPBxqjqxXS3yt87L4B2oxUVpisIpttvLAANjAAAAAAAAAAAAAAAAAAAAAAAAAAAAAAAAAAAAAAAAAAAAAAAAAAAAAAAAAAAAAAAAAAAAAAAAAAAAA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99055" y="1052736"/>
            <a:ext cx="4244945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VM is in charge of: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 Understanding script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Instructing to machine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Compiling script in runtime</a:t>
            </a:r>
            <a:endParaRPr kumimoji="1" lang="ja-JP" altLang="en-US" sz="28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467544" y="3420289"/>
            <a:ext cx="1301287" cy="1872208"/>
            <a:chOff x="648916" y="3212976"/>
            <a:chExt cx="1301287" cy="1872208"/>
          </a:xfrm>
        </p:grpSpPr>
        <p:pic>
          <p:nvPicPr>
            <p:cNvPr id="21" name="Picture 6" descr="http://3.bp.blogspot.com/_o-jQEn2YvxI/TGQM8ayrhFI/AAAAAAAAArg/P_THf4fK1qc/s1600/python-logo-glass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8916" y="3429000"/>
              <a:ext cx="1301287" cy="1656184"/>
            </a:xfrm>
            <a:prstGeom prst="rect">
              <a:avLst/>
            </a:prstGeom>
            <a:noFill/>
          </p:spPr>
        </p:pic>
        <p:sp>
          <p:nvSpPr>
            <p:cNvPr id="23" name="テキスト ボックス 22"/>
            <p:cNvSpPr txBox="1"/>
            <p:nvPr/>
          </p:nvSpPr>
          <p:spPr>
            <a:xfrm>
              <a:off x="720924" y="3212976"/>
              <a:ext cx="1136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Script</a:t>
              </a:r>
              <a:endParaRPr kumimoji="1" lang="ja-JP" altLang="en-US" sz="3200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446412" y="1980129"/>
            <a:ext cx="1333500" cy="2227267"/>
            <a:chOff x="2555776" y="2556193"/>
            <a:chExt cx="1333500" cy="2227267"/>
          </a:xfrm>
        </p:grpSpPr>
        <p:pic>
          <p:nvPicPr>
            <p:cNvPr id="20" name="Picture 2" descr="https://www.virtualbox.org/graphics/vbox_logo2_gradien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3068960"/>
              <a:ext cx="1333500" cy="1714500"/>
            </a:xfrm>
            <a:prstGeom prst="rect">
              <a:avLst/>
            </a:prstGeom>
            <a:noFill/>
          </p:spPr>
        </p:pic>
        <p:sp>
          <p:nvSpPr>
            <p:cNvPr id="24" name="正方形/長方形 23"/>
            <p:cNvSpPr/>
            <p:nvPr/>
          </p:nvSpPr>
          <p:spPr>
            <a:xfrm>
              <a:off x="2795729" y="2556193"/>
              <a:ext cx="76815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dirty="0" smtClean="0"/>
                <a:t>VM</a:t>
              </a:r>
              <a:endParaRPr lang="ja-JP" altLang="en-US" sz="3200" dirty="0"/>
            </a:p>
          </p:txBody>
        </p:sp>
      </p:grpSp>
      <p:sp>
        <p:nvSpPr>
          <p:cNvPr id="25" name="右矢印 24"/>
          <p:cNvSpPr/>
          <p:nvPr/>
        </p:nvSpPr>
        <p:spPr>
          <a:xfrm>
            <a:off x="1870348" y="2700209"/>
            <a:ext cx="360040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1870348" y="4212377"/>
            <a:ext cx="360040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4462636" y="2988241"/>
            <a:ext cx="1454245" cy="2292095"/>
            <a:chOff x="6502131" y="2564904"/>
            <a:chExt cx="1454245" cy="2292095"/>
          </a:xfrm>
        </p:grpSpPr>
        <p:pic>
          <p:nvPicPr>
            <p:cNvPr id="22" name="Picture 10" descr="http://www.eurotech-inc.com/images/sbc/x86-pc104-cpu1433-large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02131" y="3501008"/>
              <a:ext cx="1368152" cy="1355991"/>
            </a:xfrm>
            <a:prstGeom prst="rect">
              <a:avLst/>
            </a:prstGeom>
            <a:noFill/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6502131" y="2564904"/>
              <a:ext cx="145424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dirty="0" smtClean="0"/>
                <a:t>Physica</a:t>
              </a:r>
              <a:r>
                <a:rPr lang="en-US" altLang="ja-JP" sz="2800" dirty="0" smtClean="0"/>
                <a:t>l</a:t>
              </a:r>
            </a:p>
            <a:p>
              <a:pPr algn="ctr"/>
              <a:r>
                <a:rPr lang="en-US" altLang="ja-JP" sz="2800" dirty="0" smtClean="0"/>
                <a:t>Machine</a:t>
              </a:r>
              <a:endParaRPr kumimoji="1" lang="en-US" altLang="ja-JP" sz="2800" dirty="0" smtClean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2302396" y="4644425"/>
            <a:ext cx="1701107" cy="1520879"/>
            <a:chOff x="4427984" y="4293096"/>
            <a:chExt cx="1701107" cy="1520879"/>
          </a:xfrm>
        </p:grpSpPr>
        <p:pic>
          <p:nvPicPr>
            <p:cNvPr id="8204" name="Picture 12" descr="http://4.bp.blogspot.com/-v6mzllgkJlM/Tm-yiM4fPEI/AAAAAAAAE34/7-BEetlvyHo/s1600/matrix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16016" y="4293096"/>
              <a:ext cx="1224136" cy="918102"/>
            </a:xfrm>
            <a:prstGeom prst="rect">
              <a:avLst/>
            </a:prstGeom>
            <a:noFill/>
          </p:spPr>
        </p:pic>
        <p:sp>
          <p:nvSpPr>
            <p:cNvPr id="29" name="テキスト ボックス 28"/>
            <p:cNvSpPr txBox="1"/>
            <p:nvPr/>
          </p:nvSpPr>
          <p:spPr>
            <a:xfrm>
              <a:off x="4427984" y="5229200"/>
              <a:ext cx="1701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 smtClean="0">
                  <a:solidFill>
                    <a:srgbClr val="FF0000"/>
                  </a:solidFill>
                </a:rPr>
                <a:t>Compiler</a:t>
              </a:r>
              <a:endParaRPr lang="ja-JP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右矢印 33"/>
          <p:cNvSpPr/>
          <p:nvPr/>
        </p:nvSpPr>
        <p:spPr>
          <a:xfrm>
            <a:off x="3958580" y="2844225"/>
            <a:ext cx="360040" cy="266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吹き出し 34"/>
          <p:cNvSpPr/>
          <p:nvPr/>
        </p:nvSpPr>
        <p:spPr>
          <a:xfrm>
            <a:off x="4499992" y="5301208"/>
            <a:ext cx="4176464" cy="1224136"/>
          </a:xfrm>
          <a:prstGeom prst="wedgeRectCallout">
            <a:avLst>
              <a:gd name="adj1" fmla="val -67031"/>
              <a:gd name="adj2" fmla="val -2789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Compile 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partial code </a:t>
            </a:r>
            <a:r>
              <a:rPr lang="en-US" altLang="ja-JP" sz="2800" dirty="0" smtClean="0"/>
              <a:t>during runtime to make it faster!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JIT compiler?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4400" dirty="0" smtClean="0"/>
              <a:t>= Compiler which compiles executing script </a:t>
            </a:r>
          </a:p>
          <a:p>
            <a:pPr marL="0" indent="0">
              <a:buNone/>
            </a:pPr>
            <a:r>
              <a:rPr lang="en-US" altLang="ja-JP" sz="4400" dirty="0">
                <a:solidFill>
                  <a:srgbClr val="FF0000"/>
                </a:solidFill>
              </a:rPr>
              <a:t> </a:t>
            </a:r>
            <a:r>
              <a:rPr lang="en-US" altLang="ja-JP" sz="4400" dirty="0" smtClean="0">
                <a:solidFill>
                  <a:srgbClr val="FF0000"/>
                </a:solidFill>
              </a:rPr>
              <a:t>* Anytime</a:t>
            </a:r>
          </a:p>
          <a:p>
            <a:pPr marL="0" indent="0">
              <a:buNone/>
            </a:pPr>
            <a:r>
              <a:rPr kumimoji="1" lang="en-US" altLang="ja-JP" sz="4400" dirty="0">
                <a:solidFill>
                  <a:srgbClr val="FF0000"/>
                </a:solidFill>
              </a:rPr>
              <a:t> 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* Any parts</a:t>
            </a:r>
          </a:p>
          <a:p>
            <a:pPr marL="0" indent="0">
              <a:buNone/>
            </a:pPr>
            <a:r>
              <a:rPr lang="en-US" altLang="ja-JP" sz="4400" dirty="0"/>
              <a:t> </a:t>
            </a:r>
            <a:r>
              <a:rPr lang="en-US" altLang="ja-JP" sz="4400" dirty="0" smtClean="0">
                <a:solidFill>
                  <a:srgbClr val="FF0000"/>
                </a:solidFill>
              </a:rPr>
              <a:t>to speedup later execution speed</a:t>
            </a:r>
            <a:r>
              <a:rPr lang="en-US" altLang="ja-JP" sz="4400" dirty="0" smtClean="0"/>
              <a:t>!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278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Comparison: difference between typical compiler and JIT compiler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23528" y="1484784"/>
          <a:ext cx="864096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2880320"/>
                <a:gridCol w="2880320"/>
              </a:tblGrid>
              <a:tr h="1307300">
                <a:tc>
                  <a:txBody>
                    <a:bodyPr/>
                    <a:lstStyle/>
                    <a:p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Typical compiler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JIT compiler</a:t>
                      </a:r>
                      <a:endParaRPr kumimoji="1" lang="ja-JP" altLang="en-US" sz="44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Done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During</a:t>
                      </a:r>
                      <a:r>
                        <a:rPr kumimoji="1" lang="en-US" altLang="ja-JP" sz="3600" baseline="0" dirty="0" smtClean="0"/>
                        <a:t> compile phase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During runtime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Time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</a:t>
                      </a:r>
                      <a:r>
                        <a:rPr kumimoji="1" lang="en-US" altLang="ja-JP" sz="3600" baseline="0" dirty="0" smtClean="0"/>
                        <a:t> lot of time is acceptable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Very limited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Target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Typically whole code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Typically partial code</a:t>
                      </a:r>
                      <a:endParaRPr kumimoji="1" lang="ja-JP" altLang="en-US" sz="3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4036" y="-2738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What does partial compilation?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3568" y="170080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JIT compiler cannot use a lot of time</a:t>
            </a:r>
          </a:p>
          <a:p>
            <a:r>
              <a:rPr kumimoji="1" lang="en-US" altLang="ja-JP" sz="4000" dirty="0" smtClean="0"/>
              <a:t>-&gt; So, it cannot compile overall code</a:t>
            </a:r>
            <a:endParaRPr kumimoji="1" lang="ja-JP" altLang="en-US" sz="4000" dirty="0"/>
          </a:p>
        </p:txBody>
      </p:sp>
      <p:sp>
        <p:nvSpPr>
          <p:cNvPr id="10" name="下矢印 9"/>
          <p:cNvSpPr/>
          <p:nvPr/>
        </p:nvSpPr>
        <p:spPr>
          <a:xfrm>
            <a:off x="2370584" y="3645024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4509120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smtClean="0">
                <a:solidFill>
                  <a:srgbClr val="FF0000"/>
                </a:solidFill>
              </a:rPr>
              <a:t>Compile frequently executed parts only!</a:t>
            </a:r>
            <a:endParaRPr kumimoji="1" lang="ja-JP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00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Way of doing partial compilation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79512" y="1124744"/>
            <a:ext cx="4248472" cy="55446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512" y="1124744"/>
            <a:ext cx="2756684" cy="584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 smtClean="0"/>
              <a:t>Function-based</a:t>
            </a:r>
            <a:endParaRPr kumimoji="1" lang="ja-JP" altLang="en-US" sz="3200" dirty="0"/>
          </a:p>
        </p:txBody>
      </p:sp>
      <p:sp>
        <p:nvSpPr>
          <p:cNvPr id="6" name="正方形/長方形 5"/>
          <p:cNvSpPr/>
          <p:nvPr/>
        </p:nvSpPr>
        <p:spPr>
          <a:xfrm>
            <a:off x="4572000" y="1124744"/>
            <a:ext cx="4248472" cy="55446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0" y="1124744"/>
            <a:ext cx="2220079" cy="58477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 smtClean="0"/>
              <a:t>Trace-based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5536" y="1847726"/>
            <a:ext cx="38823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Minimum compilation </a:t>
            </a:r>
          </a:p>
          <a:p>
            <a:r>
              <a:rPr lang="en-US" altLang="ja-JP" sz="3200" dirty="0" smtClean="0"/>
              <a:t>unit is function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3487648"/>
            <a:ext cx="4176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u="sng" dirty="0" smtClean="0"/>
              <a:t>Merit:</a:t>
            </a:r>
          </a:p>
          <a:p>
            <a:r>
              <a:rPr lang="en-US" altLang="ja-JP" sz="2800" dirty="0" smtClean="0"/>
              <a:t>Easy to detect, implement</a:t>
            </a:r>
            <a:endParaRPr lang="en-US" altLang="ja-JP" sz="2800" dirty="0"/>
          </a:p>
          <a:p>
            <a:r>
              <a:rPr kumimoji="1" lang="en-US" altLang="ja-JP" sz="2800" b="1" u="sng" dirty="0" smtClean="0"/>
              <a:t>Demerit:</a:t>
            </a:r>
          </a:p>
          <a:p>
            <a:r>
              <a:rPr lang="en-US" altLang="ja-JP" sz="2800" dirty="0" smtClean="0"/>
              <a:t>Minimum compilation unit is up to implementer of functions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4008" y="1772816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Minimum compilation unit is trace (sequence of running code)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2000" y="3429000"/>
            <a:ext cx="4176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u="sng" dirty="0" smtClean="0"/>
              <a:t>Merit:</a:t>
            </a:r>
          </a:p>
          <a:p>
            <a:r>
              <a:rPr lang="en-US" altLang="ja-JP" sz="2800" dirty="0" smtClean="0"/>
              <a:t>It can minimize compilation unit (much efficient)</a:t>
            </a:r>
          </a:p>
          <a:p>
            <a:r>
              <a:rPr kumimoji="1" lang="en-US" altLang="ja-JP" sz="2800" b="1" u="sng" dirty="0" smtClean="0"/>
              <a:t>Demerit:</a:t>
            </a:r>
          </a:p>
          <a:p>
            <a:r>
              <a:rPr lang="en-US" altLang="ja-JP" sz="2800" dirty="0" smtClean="0"/>
              <a:t>Difficult to implement, still under research (later discussion)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124744"/>
            <a:ext cx="75198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1143000"/>
          </a:xfrm>
        </p:spPr>
        <p:txBody>
          <a:bodyPr>
            <a:noAutofit/>
          </a:bodyPr>
          <a:lstStyle/>
          <a:p>
            <a:r>
              <a:rPr kumimoji="1" lang="en-US" altLang="ja-JP" sz="4000" dirty="0" smtClean="0"/>
              <a:t>Trace-based  JIT</a:t>
            </a:r>
            <a:br>
              <a:rPr kumimoji="1" lang="en-US" altLang="ja-JP" sz="4000" dirty="0" smtClean="0"/>
            </a:br>
            <a:r>
              <a:rPr kumimoji="1" lang="en-US" altLang="ja-JP" sz="4000" dirty="0" smtClean="0"/>
              <a:t>How to detect frequently executed part?</a:t>
            </a:r>
            <a:endParaRPr kumimoji="1" lang="ja-JP" altLang="en-US" sz="40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727966" y="1052736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727966" y="29969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ひし形 6"/>
          <p:cNvSpPr/>
          <p:nvPr/>
        </p:nvSpPr>
        <p:spPr>
          <a:xfrm>
            <a:off x="179512" y="2060848"/>
            <a:ext cx="3096344" cy="93610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LOOP</a:t>
            </a:r>
            <a:endParaRPr kumimoji="1" lang="ja-JP" altLang="en-US" sz="4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3933056"/>
            <a:ext cx="2520280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Process</a:t>
            </a:r>
            <a:endParaRPr kumimoji="1" lang="ja-JP" altLang="en-US" sz="5400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1727966" y="47971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43790" y="5805264"/>
            <a:ext cx="1584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80640" y="2564904"/>
            <a:ext cx="0" cy="324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3240134" y="2539078"/>
            <a:ext cx="432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6525722" y="1052736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6525722" y="29969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ひし形 28"/>
          <p:cNvSpPr/>
          <p:nvPr/>
        </p:nvSpPr>
        <p:spPr>
          <a:xfrm>
            <a:off x="4977268" y="2060848"/>
            <a:ext cx="3096344" cy="93610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LOOP</a:t>
            </a:r>
            <a:endParaRPr kumimoji="1" lang="ja-JP" altLang="en-US" sz="4400" dirty="0"/>
          </a:p>
        </p:txBody>
      </p:sp>
      <p:sp>
        <p:nvSpPr>
          <p:cNvPr id="30" name="正方形/長方形 29"/>
          <p:cNvSpPr/>
          <p:nvPr/>
        </p:nvSpPr>
        <p:spPr>
          <a:xfrm>
            <a:off x="5265300" y="3933056"/>
            <a:ext cx="2520280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Process</a:t>
            </a:r>
            <a:endParaRPr kumimoji="1" lang="ja-JP" altLang="en-US" sz="5400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6525722" y="47971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4941546" y="5805264"/>
            <a:ext cx="1584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4978396" y="2564904"/>
            <a:ext cx="0" cy="324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8037890" y="2539078"/>
            <a:ext cx="432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四角形吹き出し 34"/>
          <p:cNvSpPr/>
          <p:nvPr/>
        </p:nvSpPr>
        <p:spPr>
          <a:xfrm>
            <a:off x="2483768" y="1340768"/>
            <a:ext cx="1872208" cy="792088"/>
          </a:xfrm>
          <a:prstGeom prst="wedgeRectCallout">
            <a:avLst>
              <a:gd name="adj1" fmla="val -50209"/>
              <a:gd name="adj2" fmla="val 945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Counter</a:t>
            </a:r>
            <a:endParaRPr kumimoji="1" lang="ja-JP" altLang="en-US" sz="4000" dirty="0"/>
          </a:p>
        </p:txBody>
      </p:sp>
      <p:sp>
        <p:nvSpPr>
          <p:cNvPr id="36" name="四角形吹き出し 35"/>
          <p:cNvSpPr/>
          <p:nvPr/>
        </p:nvSpPr>
        <p:spPr>
          <a:xfrm>
            <a:off x="7425540" y="1412776"/>
            <a:ext cx="1584176" cy="792088"/>
          </a:xfrm>
          <a:prstGeom prst="wedgeRectCallout">
            <a:avLst>
              <a:gd name="adj1" fmla="val -67476"/>
              <a:gd name="adj2" fmla="val 945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HOT!!</a:t>
            </a:r>
            <a:endParaRPr kumimoji="1" lang="ja-JP" altLang="en-US" sz="4400" dirty="0"/>
          </a:p>
        </p:txBody>
      </p:sp>
      <p:sp>
        <p:nvSpPr>
          <p:cNvPr id="37" name="四角形吹き出し 36"/>
          <p:cNvSpPr/>
          <p:nvPr/>
        </p:nvSpPr>
        <p:spPr>
          <a:xfrm>
            <a:off x="6777468" y="5013176"/>
            <a:ext cx="2043004" cy="1008112"/>
          </a:xfrm>
          <a:prstGeom prst="wedgeRectCallout">
            <a:avLst>
              <a:gd name="adj1" fmla="val -31522"/>
              <a:gd name="adj2" fmla="val -1001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Compiled, run faster</a:t>
            </a:r>
            <a:endParaRPr kumimoji="1" lang="ja-JP" altLang="en-US" sz="3200" dirty="0"/>
          </a:p>
        </p:txBody>
      </p:sp>
      <p:sp>
        <p:nvSpPr>
          <p:cNvPr id="38" name="右矢印 37"/>
          <p:cNvSpPr/>
          <p:nvPr/>
        </p:nvSpPr>
        <p:spPr>
          <a:xfrm>
            <a:off x="3779912" y="2492896"/>
            <a:ext cx="792088" cy="3672408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83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How will trace be extracted?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2207" y="1988840"/>
            <a:ext cx="3399713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0070C0"/>
                </a:solidFill>
              </a:rPr>
              <a:t>while (something) :</a:t>
            </a:r>
          </a:p>
          <a:p>
            <a:r>
              <a:rPr lang="en-US" altLang="ja-JP" sz="3200" dirty="0" smtClean="0">
                <a:solidFill>
                  <a:srgbClr val="0070C0"/>
                </a:solidFill>
              </a:rPr>
              <a:t>  if   x == 3 : </a:t>
            </a:r>
            <a:r>
              <a:rPr lang="en-US" altLang="ja-JP" sz="3200" dirty="0" err="1" smtClean="0">
                <a:solidFill>
                  <a:srgbClr val="0070C0"/>
                </a:solidFill>
              </a:rPr>
              <a:t>hoge</a:t>
            </a:r>
            <a:r>
              <a:rPr lang="en-US" altLang="ja-JP" sz="3200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altLang="ja-JP" sz="3200" dirty="0" smtClean="0">
                <a:solidFill>
                  <a:srgbClr val="0070C0"/>
                </a:solidFill>
              </a:rPr>
              <a:t>  </a:t>
            </a:r>
            <a:r>
              <a:rPr lang="en-US" altLang="ja-JP" sz="3200" dirty="0" err="1" smtClean="0">
                <a:solidFill>
                  <a:srgbClr val="0070C0"/>
                </a:solidFill>
              </a:rPr>
              <a:t>elif</a:t>
            </a:r>
            <a:r>
              <a:rPr lang="en-US" altLang="ja-JP" sz="3200" dirty="0" smtClean="0">
                <a:solidFill>
                  <a:srgbClr val="0070C0"/>
                </a:solidFill>
              </a:rPr>
              <a:t> ...</a:t>
            </a:r>
          </a:p>
          <a:p>
            <a:r>
              <a:rPr lang="en-US" altLang="ja-JP" sz="3200" dirty="0" smtClean="0">
                <a:solidFill>
                  <a:srgbClr val="0070C0"/>
                </a:solidFill>
              </a:rPr>
              <a:t>  ...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124" y="572487"/>
            <a:ext cx="6651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Please assume this loop is</a:t>
            </a:r>
          </a:p>
          <a:p>
            <a:r>
              <a:rPr kumimoji="1" lang="en-US" altLang="ja-JP" sz="3600" dirty="0" smtClean="0"/>
              <a:t>usually executed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and x is usually 3</a:t>
            </a:r>
            <a:endParaRPr kumimoji="1" lang="en-US" altLang="ja-JP" sz="3600" dirty="0" smtClean="0"/>
          </a:p>
        </p:txBody>
      </p:sp>
      <p:sp>
        <p:nvSpPr>
          <p:cNvPr id="20" name="右矢印 19"/>
          <p:cNvSpPr/>
          <p:nvPr/>
        </p:nvSpPr>
        <p:spPr>
          <a:xfrm rot="5400000">
            <a:off x="2087724" y="2456892"/>
            <a:ext cx="216024" cy="38884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544" y="4682078"/>
            <a:ext cx="338437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800" dirty="0" err="1" smtClean="0"/>
              <a:t>loop_start</a:t>
            </a:r>
            <a:endParaRPr lang="en-US" altLang="ja-JP" sz="2800" dirty="0" smtClean="0"/>
          </a:p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Guard (x==3)</a:t>
            </a:r>
          </a:p>
          <a:p>
            <a:r>
              <a:rPr lang="en-US" altLang="ja-JP" sz="2800" dirty="0" err="1" smtClean="0"/>
              <a:t>hoge</a:t>
            </a:r>
            <a:r>
              <a:rPr lang="en-US" altLang="ja-JP" sz="2800" dirty="0" smtClean="0"/>
              <a:t>()</a:t>
            </a:r>
          </a:p>
          <a:p>
            <a:r>
              <a:rPr kumimoji="1" lang="en-US" altLang="ja-JP" sz="2800" dirty="0" err="1" smtClean="0"/>
              <a:t>loop_end</a:t>
            </a:r>
            <a:endParaRPr kumimoji="1" lang="ja-JP" altLang="en-US" sz="2800" dirty="0"/>
          </a:p>
        </p:txBody>
      </p:sp>
      <p:sp>
        <p:nvSpPr>
          <p:cNvPr id="24" name="フローチャート : 判断 23"/>
          <p:cNvSpPr/>
          <p:nvPr/>
        </p:nvSpPr>
        <p:spPr>
          <a:xfrm>
            <a:off x="5364088" y="1772816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loop</a:t>
            </a:r>
            <a:endParaRPr kumimoji="1" lang="ja-JP" altLang="en-US" sz="2800" dirty="0"/>
          </a:p>
        </p:txBody>
      </p:sp>
      <p:cxnSp>
        <p:nvCxnSpPr>
          <p:cNvPr id="26" name="直線コネクタ 25"/>
          <p:cNvCxnSpPr>
            <a:stCxn id="24" idx="2"/>
          </p:cNvCxnSpPr>
          <p:nvPr/>
        </p:nvCxnSpPr>
        <p:spPr>
          <a:xfrm>
            <a:off x="6588224" y="220486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 : 判断 26"/>
          <p:cNvSpPr/>
          <p:nvPr/>
        </p:nvSpPr>
        <p:spPr>
          <a:xfrm>
            <a:off x="5364088" y="2564904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x==3</a:t>
            </a:r>
            <a:endParaRPr kumimoji="1" lang="ja-JP" altLang="en-US" sz="2800" dirty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6588224" y="299695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940152" y="2852936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164288" y="2276872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sp>
        <p:nvSpPr>
          <p:cNvPr id="31" name="フローチャート : 判断 30"/>
          <p:cNvSpPr/>
          <p:nvPr/>
        </p:nvSpPr>
        <p:spPr>
          <a:xfrm>
            <a:off x="5364088" y="3356992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...</a:t>
            </a:r>
            <a:endParaRPr kumimoji="1" lang="ja-JP" altLang="en-US" sz="2800" dirty="0"/>
          </a:p>
        </p:txBody>
      </p:sp>
      <p:cxnSp>
        <p:nvCxnSpPr>
          <p:cNvPr id="32" name="直線コネクタ 31"/>
          <p:cNvCxnSpPr/>
          <p:nvPr/>
        </p:nvCxnSpPr>
        <p:spPr>
          <a:xfrm>
            <a:off x="7812360" y="278092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8532440" y="27809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7884368" y="3140968"/>
            <a:ext cx="12596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hoge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cxnSp>
        <p:nvCxnSpPr>
          <p:cNvPr id="39" name="直線コネクタ 38"/>
          <p:cNvCxnSpPr/>
          <p:nvPr/>
        </p:nvCxnSpPr>
        <p:spPr>
          <a:xfrm>
            <a:off x="5076056" y="1988840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6588224" y="3789040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8532440" y="3573016"/>
            <a:ext cx="0" cy="504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5076056" y="3717032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5076056" y="198884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7956376" y="177281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8892480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8100392" y="249289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四角形吹き出し 52"/>
          <p:cNvSpPr/>
          <p:nvPr/>
        </p:nvSpPr>
        <p:spPr>
          <a:xfrm>
            <a:off x="6588224" y="620688"/>
            <a:ext cx="2555776" cy="792088"/>
          </a:xfrm>
          <a:prstGeom prst="wedgeRectCallout">
            <a:avLst>
              <a:gd name="adj1" fmla="val 23463"/>
              <a:gd name="adj2" fmla="val 1742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Frequently executed part</a:t>
            </a:r>
            <a:endParaRPr kumimoji="1" lang="ja-JP" altLang="en-US" sz="2800" dirty="0"/>
          </a:p>
        </p:txBody>
      </p:sp>
      <p:sp>
        <p:nvSpPr>
          <p:cNvPr id="54" name="右矢印 53"/>
          <p:cNvSpPr/>
          <p:nvPr/>
        </p:nvSpPr>
        <p:spPr>
          <a:xfrm rot="5400000">
            <a:off x="6840252" y="2456892"/>
            <a:ext cx="216024" cy="38884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ローチャート : 判断 54"/>
          <p:cNvSpPr/>
          <p:nvPr/>
        </p:nvSpPr>
        <p:spPr>
          <a:xfrm>
            <a:off x="5364088" y="4725144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loop</a:t>
            </a:r>
            <a:endParaRPr kumimoji="1" lang="ja-JP" altLang="en-US" sz="2800" dirty="0"/>
          </a:p>
        </p:txBody>
      </p:sp>
      <p:cxnSp>
        <p:nvCxnSpPr>
          <p:cNvPr id="56" name="直線コネクタ 55"/>
          <p:cNvCxnSpPr>
            <a:stCxn id="55" idx="2"/>
          </p:cNvCxnSpPr>
          <p:nvPr/>
        </p:nvCxnSpPr>
        <p:spPr>
          <a:xfrm>
            <a:off x="6588224" y="51571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6588224" y="566124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5076056" y="4941168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5076056" y="6165304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5076056" y="494116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5580112" y="5301208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rgbClr val="FFC000"/>
                </a:solidFill>
              </a:rPr>
              <a:t>Guard(x==3)</a:t>
            </a:r>
            <a:endParaRPr kumimoji="1" lang="ja-JP" altLang="en-US" sz="2800" dirty="0">
              <a:solidFill>
                <a:srgbClr val="FFC000"/>
              </a:solidFill>
            </a:endParaRPr>
          </a:p>
        </p:txBody>
      </p:sp>
      <p:cxnSp>
        <p:nvCxnSpPr>
          <p:cNvPr id="77" name="直線コネクタ 76"/>
          <p:cNvCxnSpPr/>
          <p:nvPr/>
        </p:nvCxnSpPr>
        <p:spPr>
          <a:xfrm flipH="1">
            <a:off x="5076056" y="6525344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5580112" y="5877272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bg1"/>
                </a:solidFill>
              </a:rPr>
              <a:t>hoge</a:t>
            </a:r>
            <a:r>
              <a:rPr lang="en-US" altLang="ja-JP" sz="2800" dirty="0" smtClean="0">
                <a:solidFill>
                  <a:schemeClr val="bg1"/>
                </a:solidFill>
              </a:rPr>
              <a:t>()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86" name="直線コネクタ 85"/>
          <p:cNvCxnSpPr/>
          <p:nvPr/>
        </p:nvCxnSpPr>
        <p:spPr>
          <a:xfrm>
            <a:off x="6588224" y="630932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Guard?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80728"/>
          </a:xfrm>
        </p:spPr>
        <p:txBody>
          <a:bodyPr>
            <a:noAutofit/>
          </a:bodyPr>
          <a:lstStyle/>
          <a:p>
            <a:r>
              <a:rPr kumimoji="1" lang="en-US" altLang="ja-JP" sz="3600" dirty="0" smtClean="0"/>
              <a:t>Conditional branch to switch interpreter execution / native execution</a:t>
            </a:r>
            <a:endParaRPr kumimoji="1" lang="ja-JP" altLang="en-US" sz="3600" dirty="0"/>
          </a:p>
        </p:txBody>
      </p:sp>
      <p:sp>
        <p:nvSpPr>
          <p:cNvPr id="4" name="フローチャート : 判断 3"/>
          <p:cNvSpPr/>
          <p:nvPr/>
        </p:nvSpPr>
        <p:spPr>
          <a:xfrm>
            <a:off x="899592" y="3097559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loop</a:t>
            </a:r>
            <a:endParaRPr kumimoji="1" lang="ja-JP" altLang="en-US" sz="2800" dirty="0"/>
          </a:p>
        </p:txBody>
      </p:sp>
      <p:cxnSp>
        <p:nvCxnSpPr>
          <p:cNvPr id="5" name="直線コネクタ 4"/>
          <p:cNvCxnSpPr>
            <a:stCxn id="4" idx="2"/>
          </p:cNvCxnSpPr>
          <p:nvPr/>
        </p:nvCxnSpPr>
        <p:spPr>
          <a:xfrm>
            <a:off x="2123728" y="352960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2123728" y="4033663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611560" y="3313583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611560" y="4537719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611560" y="3313583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1115616" y="3673623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rgbClr val="FFC000"/>
                </a:solidFill>
              </a:rPr>
              <a:t>Guard(x==3)</a:t>
            </a:r>
            <a:endParaRPr kumimoji="1" lang="ja-JP" altLang="en-US" sz="2800" dirty="0">
              <a:solidFill>
                <a:srgbClr val="FFC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611560" y="4897759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15616" y="4249687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bg1"/>
                </a:solidFill>
              </a:rPr>
              <a:t>hoge</a:t>
            </a:r>
            <a:r>
              <a:rPr lang="en-US" altLang="ja-JP" sz="2800" dirty="0" smtClean="0">
                <a:solidFill>
                  <a:schemeClr val="bg1"/>
                </a:solidFill>
              </a:rPr>
              <a:t>()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2123728" y="4681735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419872" y="2449487"/>
            <a:ext cx="5457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00B050"/>
                </a:solidFill>
              </a:rPr>
              <a:t>If guard is True,  </a:t>
            </a:r>
          </a:p>
          <a:p>
            <a:r>
              <a:rPr kumimoji="1" lang="en-US" altLang="ja-JP" sz="3600" dirty="0" smtClean="0">
                <a:solidFill>
                  <a:srgbClr val="00B050"/>
                </a:solidFill>
              </a:rPr>
              <a:t>continue to execute natively</a:t>
            </a:r>
            <a:endParaRPr kumimoji="1" lang="ja-JP" altLang="en-US" sz="3600" dirty="0">
              <a:solidFill>
                <a:srgbClr val="00B05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19872" y="3601615"/>
            <a:ext cx="40989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If guard is False,  </a:t>
            </a:r>
          </a:p>
          <a:p>
            <a:r>
              <a:rPr lang="en-US" altLang="ja-JP" sz="3600" dirty="0" smtClean="0">
                <a:solidFill>
                  <a:srgbClr val="FF0000"/>
                </a:solidFill>
              </a:rPr>
              <a:t>switch to execute by </a:t>
            </a:r>
          </a:p>
          <a:p>
            <a:r>
              <a:rPr lang="en-US" altLang="ja-JP" sz="3600" dirty="0" smtClean="0">
                <a:solidFill>
                  <a:srgbClr val="FF0000"/>
                </a:solidFill>
              </a:rPr>
              <a:t>interpreter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1560" y="5517232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It is used to assure not to execute parts which isn’t compiled during it is executed natively.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ja-JP" sz="5400" dirty="0" smtClean="0"/>
              <a:t>By the way, is Python compile-able?</a:t>
            </a:r>
            <a:endParaRPr kumimoji="1" lang="ja-JP" altLang="en-US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36912"/>
            <a:ext cx="725100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502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Disclaimer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396752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My English is </a:t>
            </a:r>
            <a:r>
              <a:rPr lang="en-US" altLang="ja-JP" sz="3600" b="1" dirty="0">
                <a:solidFill>
                  <a:srgbClr val="FF0000"/>
                </a:solidFill>
              </a:rPr>
              <a:t>e</a:t>
            </a:r>
            <a:r>
              <a:rPr kumimoji="1" lang="en-US" altLang="ja-JP" sz="3600" b="1" dirty="0" smtClean="0">
                <a:solidFill>
                  <a:srgbClr val="FF0000"/>
                </a:solidFill>
              </a:rPr>
              <a:t>xtremely</a:t>
            </a:r>
            <a:r>
              <a:rPr kumimoji="1" lang="en-US" altLang="ja-JP" sz="3600" dirty="0" smtClean="0"/>
              <a:t> poor</a:t>
            </a:r>
          </a:p>
          <a:p>
            <a:r>
              <a:rPr lang="en-US" altLang="ja-JP" sz="3600" dirty="0" smtClean="0"/>
              <a:t>My presentation skill is 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extremely</a:t>
            </a:r>
            <a:r>
              <a:rPr lang="en-US" altLang="ja-JP" sz="3600" dirty="0" smtClean="0"/>
              <a:t> low</a:t>
            </a:r>
            <a:endParaRPr kumimoji="1" lang="ja-JP" altLang="en-US" sz="3600" dirty="0"/>
          </a:p>
        </p:txBody>
      </p:sp>
      <p:sp>
        <p:nvSpPr>
          <p:cNvPr id="4" name="下矢印 3"/>
          <p:cNvSpPr/>
          <p:nvPr/>
        </p:nvSpPr>
        <p:spPr>
          <a:xfrm>
            <a:off x="2303748" y="2737519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1640" y="3385591"/>
            <a:ext cx="65069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Please feel free to</a:t>
            </a:r>
          </a:p>
          <a:p>
            <a:pPr marL="457200" indent="-457200">
              <a:buFont typeface="Arial"/>
              <a:buChar char="•"/>
            </a:pPr>
            <a:r>
              <a:rPr lang="en-US" altLang="ja-JP" sz="4400" dirty="0" smtClean="0"/>
              <a:t>Ask any question anytime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ja-JP" sz="4400" dirty="0" smtClean="0"/>
              <a:t>Leave/Reenter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5733256"/>
            <a:ext cx="8284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Of course I can explain in </a:t>
            </a:r>
            <a:r>
              <a:rPr lang="en-US" altLang="ja-JP" sz="4400" b="1" dirty="0" smtClean="0">
                <a:solidFill>
                  <a:srgbClr val="FF0000"/>
                </a:solidFill>
              </a:rPr>
              <a:t>Japanese</a:t>
            </a:r>
            <a:r>
              <a:rPr lang="en-US" altLang="ja-JP" sz="3200" dirty="0" smtClean="0"/>
              <a:t> and </a:t>
            </a:r>
            <a:r>
              <a:rPr lang="en-US" altLang="ja-JP" sz="2400" dirty="0" smtClean="0">
                <a:solidFill>
                  <a:schemeClr val="tx2"/>
                </a:solidFill>
              </a:rPr>
              <a:t>English</a:t>
            </a:r>
            <a:endParaRPr kumimoji="1" lang="ja-JP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NO, IT ISN’T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4176464" cy="490280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4731958" y="1988840"/>
            <a:ext cx="441204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Python is </a:t>
            </a:r>
          </a:p>
          <a:p>
            <a:r>
              <a:rPr kumimoji="1" lang="en-US" altLang="ja-JP" sz="3200" dirty="0" smtClean="0"/>
              <a:t>dynamic-typed language</a:t>
            </a:r>
          </a:p>
          <a:p>
            <a:endParaRPr lang="en-US" altLang="ja-JP" sz="3200" dirty="0" smtClean="0"/>
          </a:p>
          <a:p>
            <a:r>
              <a:rPr lang="en-US" altLang="ja-JP" sz="3200" dirty="0" smtClean="0"/>
              <a:t>-&gt; Various type of </a:t>
            </a:r>
          </a:p>
          <a:p>
            <a:r>
              <a:rPr lang="en-US" altLang="ja-JP" sz="3200" dirty="0" smtClean="0"/>
              <a:t>machine-code is required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Use Guard to </a:t>
            </a:r>
            <a:r>
              <a:rPr lang="en-US" altLang="ja-JP" dirty="0" smtClean="0"/>
              <a:t>compile each </a:t>
            </a:r>
            <a:r>
              <a:rPr lang="en-US" altLang="ja-JP" dirty="0"/>
              <a:t>types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512" y="1124744"/>
            <a:ext cx="73507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(Example) </a:t>
            </a:r>
          </a:p>
          <a:p>
            <a:r>
              <a:rPr kumimoji="1" lang="en-US" altLang="ja-JP" sz="3600" dirty="0" smtClean="0"/>
              <a:t>Assume f(x) is used by passing integer </a:t>
            </a:r>
          </a:p>
          <a:p>
            <a:r>
              <a:rPr kumimoji="1" lang="en-US" altLang="ja-JP" sz="3600" dirty="0" smtClean="0"/>
              <a:t>parameter frequently</a:t>
            </a:r>
            <a:endParaRPr kumimoji="1" lang="ja-JP" altLang="en-US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140968"/>
            <a:ext cx="725100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矢印コネクタ 31"/>
          <p:cNvCxnSpPr/>
          <p:nvPr/>
        </p:nvCxnSpPr>
        <p:spPr>
          <a:xfrm flipV="1">
            <a:off x="3203848" y="3068960"/>
            <a:ext cx="2808312" cy="24482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755576" y="1700808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6" name="直線コネクタ 5"/>
          <p:cNvCxnSpPr>
            <a:stCxn id="4" idx="2"/>
          </p:cNvCxnSpPr>
          <p:nvPr/>
        </p:nvCxnSpPr>
        <p:spPr>
          <a:xfrm>
            <a:off x="1691680" y="2204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755576" y="2780928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691680" y="378904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755576" y="4365104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10" name="円/楕円 9"/>
          <p:cNvSpPr/>
          <p:nvPr/>
        </p:nvSpPr>
        <p:spPr>
          <a:xfrm>
            <a:off x="323528" y="332656"/>
            <a:ext cx="295232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Before compilation</a:t>
            </a:r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5580112" y="404664"/>
            <a:ext cx="295232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Compiled flow</a:t>
            </a:r>
            <a:endParaRPr kumimoji="1" lang="ja-JP" altLang="en-US" sz="2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156176" y="1700808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13" name="直線コネクタ 12"/>
          <p:cNvCxnSpPr>
            <a:stCxn id="12" idx="2"/>
          </p:cNvCxnSpPr>
          <p:nvPr/>
        </p:nvCxnSpPr>
        <p:spPr>
          <a:xfrm>
            <a:off x="7092280" y="2204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56176" y="3789040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7092280" y="479715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6156176" y="5373216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17" name="ひし形 16"/>
          <p:cNvSpPr/>
          <p:nvPr/>
        </p:nvSpPr>
        <p:spPr>
          <a:xfrm>
            <a:off x="5796136" y="2636912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kumimoji="1" lang="en-US" altLang="ja-JP" sz="2800" dirty="0" err="1" smtClean="0"/>
              <a:t>int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18" name="直線コネクタ 17"/>
          <p:cNvCxnSpPr/>
          <p:nvPr/>
        </p:nvCxnSpPr>
        <p:spPr>
          <a:xfrm>
            <a:off x="7092280" y="335699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5004048" y="299695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7308304" y="3212976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36096" y="2420888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cxnSp>
        <p:nvCxnSpPr>
          <p:cNvPr id="23" name="直線コネクタ 22"/>
          <p:cNvCxnSpPr>
            <a:endCxn id="25" idx="0"/>
          </p:cNvCxnSpPr>
          <p:nvPr/>
        </p:nvCxnSpPr>
        <p:spPr>
          <a:xfrm>
            <a:off x="5004048" y="2996952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067944" y="3789040"/>
            <a:ext cx="1872208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bg1"/>
                </a:solidFill>
              </a:rPr>
              <a:t>Process</a:t>
            </a:r>
          </a:p>
          <a:p>
            <a:pPr algn="ctr"/>
            <a:r>
              <a:rPr lang="en-US" altLang="ja-JP" sz="3600" dirty="0" smtClean="0">
                <a:solidFill>
                  <a:schemeClr val="bg1"/>
                </a:solidFill>
              </a:rPr>
              <a:t>( native )</a:t>
            </a:r>
            <a:endParaRPr kumimoji="1" lang="en-US" altLang="ja-JP" sz="3600" dirty="0" smtClean="0">
              <a:solidFill>
                <a:schemeClr val="bg1"/>
              </a:solidFill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>
            <a:off x="5004048" y="472514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5004048" y="5589240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吹き出し 34"/>
          <p:cNvSpPr/>
          <p:nvPr/>
        </p:nvSpPr>
        <p:spPr>
          <a:xfrm>
            <a:off x="3491880" y="1268760"/>
            <a:ext cx="2232248" cy="792088"/>
          </a:xfrm>
          <a:prstGeom prst="wedgeRectCallout">
            <a:avLst>
              <a:gd name="adj1" fmla="val 38747"/>
              <a:gd name="adj2" fmla="val 1684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Execution</a:t>
            </a:r>
          </a:p>
          <a:p>
            <a:pPr algn="ctr"/>
            <a:r>
              <a:rPr lang="en-US" altLang="ja-JP" sz="2800" dirty="0" smtClean="0"/>
              <a:t>Switches!</a:t>
            </a:r>
            <a:endParaRPr kumimoji="1" lang="ja-JP" altLang="en-US" sz="28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51720" y="5517232"/>
            <a:ext cx="16005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rgbClr val="FF0000"/>
                </a:solidFill>
              </a:rPr>
              <a:t>Guard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It can support compiling multiple type!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635896" y="1268760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5" name="直線コネクタ 4"/>
          <p:cNvCxnSpPr>
            <a:stCxn id="4" idx="2"/>
          </p:cNvCxnSpPr>
          <p:nvPr/>
        </p:nvCxnSpPr>
        <p:spPr>
          <a:xfrm>
            <a:off x="4572000" y="177281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3635896" y="3212976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4572000" y="422108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635896" y="6237312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9" name="ひし形 8"/>
          <p:cNvSpPr/>
          <p:nvPr/>
        </p:nvSpPr>
        <p:spPr>
          <a:xfrm>
            <a:off x="3275856" y="2204864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kumimoji="1" lang="en-US" altLang="ja-JP" sz="2800" dirty="0" err="1" smtClean="0"/>
              <a:t>int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4572000" y="28529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1835696" y="256490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788024" y="2780928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15816" y="1988840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endCxn id="15" idx="0"/>
          </p:cNvCxnSpPr>
          <p:nvPr/>
        </p:nvCxnSpPr>
        <p:spPr>
          <a:xfrm>
            <a:off x="1835696" y="256490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51520" y="3356992"/>
            <a:ext cx="3168352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bg1"/>
                </a:solidFill>
              </a:rPr>
              <a:t>Process</a:t>
            </a:r>
          </a:p>
          <a:p>
            <a:pPr algn="ctr"/>
            <a:r>
              <a:rPr lang="en-US" altLang="ja-JP" sz="3600" dirty="0" smtClean="0">
                <a:solidFill>
                  <a:schemeClr val="bg1"/>
                </a:solidFill>
              </a:rPr>
              <a:t>( native for </a:t>
            </a:r>
            <a:r>
              <a:rPr lang="en-US" altLang="ja-JP" sz="3600" dirty="0" err="1" smtClean="0">
                <a:solidFill>
                  <a:schemeClr val="bg1"/>
                </a:solidFill>
              </a:rPr>
              <a:t>int</a:t>
            </a:r>
            <a:r>
              <a:rPr lang="en-US" altLang="ja-JP" sz="3600" dirty="0" smtClean="0">
                <a:solidFill>
                  <a:schemeClr val="bg1"/>
                </a:solidFill>
              </a:rPr>
              <a:t> )</a:t>
            </a:r>
            <a:endParaRPr kumimoji="1" lang="en-US" altLang="ja-JP" sz="3600" dirty="0" smtClean="0">
              <a:solidFill>
                <a:schemeClr val="bg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1835696" y="4293096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1835696" y="652534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ひし形 18"/>
          <p:cNvSpPr/>
          <p:nvPr/>
        </p:nvSpPr>
        <p:spPr>
          <a:xfrm>
            <a:off x="3275856" y="4509120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lang="en-US" altLang="ja-JP" sz="2800" dirty="0" err="1" smtClean="0"/>
              <a:t>str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22" name="直線コネクタ 21"/>
          <p:cNvCxnSpPr/>
          <p:nvPr/>
        </p:nvCxnSpPr>
        <p:spPr>
          <a:xfrm flipH="1">
            <a:off x="5796136" y="486916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9" idx="2"/>
            <a:endCxn id="8" idx="0"/>
          </p:cNvCxnSpPr>
          <p:nvPr/>
        </p:nvCxnSpPr>
        <p:spPr>
          <a:xfrm>
            <a:off x="4572000" y="522920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5940152" y="5085184"/>
            <a:ext cx="2771800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Process</a:t>
            </a:r>
          </a:p>
          <a:p>
            <a:pPr algn="ctr"/>
            <a:r>
              <a:rPr lang="en-US" altLang="ja-JP" sz="3200" dirty="0" smtClean="0"/>
              <a:t>( native for </a:t>
            </a:r>
            <a:r>
              <a:rPr lang="en-US" altLang="ja-JP" sz="3200" dirty="0" err="1" smtClean="0"/>
              <a:t>str</a:t>
            </a:r>
            <a:r>
              <a:rPr lang="en-US" altLang="ja-JP" sz="3200" dirty="0" smtClean="0"/>
              <a:t>)</a:t>
            </a:r>
            <a:endParaRPr kumimoji="1" lang="en-US" altLang="ja-JP" sz="3200" dirty="0" smtClean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7452320" y="486916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7452320" y="5877272"/>
            <a:ext cx="0" cy="63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5508104" y="6525344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796136" y="4293096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88024" y="5085184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02634"/>
          </a:xfrm>
        </p:spPr>
        <p:txBody>
          <a:bodyPr>
            <a:noAutofit/>
          </a:bodyPr>
          <a:lstStyle/>
          <a:p>
            <a:r>
              <a:rPr kumimoji="1" lang="en-US" altLang="ja-JP" sz="11500" dirty="0" smtClean="0"/>
              <a:t>What about tracing JIT in </a:t>
            </a:r>
            <a:r>
              <a:rPr kumimoji="1" lang="en-US" altLang="ja-JP" sz="11500" dirty="0" err="1" smtClean="0"/>
              <a:t>PyPy</a:t>
            </a:r>
            <a:r>
              <a:rPr kumimoji="1" lang="en-US" altLang="ja-JP" sz="11500" dirty="0" smtClean="0"/>
              <a:t>?</a:t>
            </a:r>
            <a:endParaRPr kumimoji="1" lang="ja-JP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2022833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says…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1972816"/>
          </a:xfrm>
        </p:spPr>
        <p:txBody>
          <a:bodyPr/>
          <a:lstStyle/>
          <a:p>
            <a:r>
              <a:rPr lang="en-US" altLang="ja-JP" dirty="0" smtClean="0"/>
              <a:t>Once you implement VM in </a:t>
            </a:r>
            <a:r>
              <a:rPr lang="en-US" altLang="ja-JP" dirty="0" err="1" smtClean="0"/>
              <a:t>RPython</a:t>
            </a:r>
            <a:r>
              <a:rPr lang="en-US" altLang="ja-JP" dirty="0" smtClean="0"/>
              <a:t>,</a:t>
            </a:r>
            <a:br>
              <a:rPr lang="en-US" altLang="ja-JP" dirty="0" smtClean="0"/>
            </a:br>
            <a:r>
              <a:rPr lang="en-US" altLang="ja-JP" sz="4000" dirty="0" err="1" smtClean="0">
                <a:solidFill>
                  <a:srgbClr val="FF0000"/>
                </a:solidFill>
              </a:rPr>
              <a:t>PyPy</a:t>
            </a:r>
            <a:r>
              <a:rPr lang="en-US" altLang="ja-JP" sz="4000" dirty="0" smtClean="0">
                <a:solidFill>
                  <a:srgbClr val="FF0000"/>
                </a:solidFill>
              </a:rPr>
              <a:t> implements JIT compiler for it automatically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4509120"/>
            <a:ext cx="70981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 smtClean="0"/>
              <a:t>... How?</a:t>
            </a:r>
          </a:p>
          <a:p>
            <a:pPr algn="ctr"/>
            <a:r>
              <a:rPr lang="en-US" altLang="ja-JP" sz="4400" dirty="0" smtClean="0"/>
              <a:t>Does it </a:t>
            </a:r>
            <a:r>
              <a:rPr lang="en-US" altLang="ja-JP" sz="4400" dirty="0" smtClean="0">
                <a:solidFill>
                  <a:srgbClr val="FF0000"/>
                </a:solidFill>
              </a:rPr>
              <a:t>generate</a:t>
            </a:r>
            <a:r>
              <a:rPr lang="en-US" altLang="ja-JP" sz="4400" dirty="0" smtClean="0"/>
              <a:t> JIT compiler?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45620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Strategy to add JIT to target VM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7800"/>
          </a:xfrm>
        </p:spPr>
        <p:txBody>
          <a:bodyPr/>
          <a:lstStyle/>
          <a:p>
            <a:r>
              <a:rPr lang="en-US" altLang="ja-JP" dirty="0"/>
              <a:t>I</a:t>
            </a:r>
            <a:r>
              <a:rPr lang="en-US" altLang="ja-JP" dirty="0" smtClean="0"/>
              <a:t>mplementing JIT compiler is a heavy task</a:t>
            </a:r>
          </a:p>
          <a:p>
            <a:endParaRPr kumimoji="1" lang="en-US" altLang="ja-JP" dirty="0"/>
          </a:p>
          <a:p>
            <a:r>
              <a:rPr lang="en-US" altLang="ja-JP" dirty="0" err="1" smtClean="0"/>
              <a:t>PyPy</a:t>
            </a:r>
            <a:r>
              <a:rPr lang="en-US" altLang="ja-JP" dirty="0"/>
              <a:t> </a:t>
            </a:r>
            <a:r>
              <a:rPr lang="en-US" altLang="ja-JP" dirty="0" smtClean="0"/>
              <a:t>made only one JIT compiler for </a:t>
            </a:r>
            <a:r>
              <a:rPr lang="en-US" altLang="ja-JP" dirty="0" err="1" smtClean="0"/>
              <a:t>RPython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User write their interpreter by </a:t>
            </a:r>
            <a:r>
              <a:rPr lang="en-US" altLang="ja-JP" dirty="0" err="1" smtClean="0"/>
              <a:t>RPython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PyPy's</a:t>
            </a:r>
            <a:r>
              <a:rPr lang="en-US" altLang="ja-JP" dirty="0" smtClean="0"/>
              <a:t> JIT compiler works for the interpreter</a:t>
            </a:r>
            <a:br>
              <a:rPr lang="en-US" altLang="ja-JP" dirty="0" smtClean="0"/>
            </a:br>
            <a:r>
              <a:rPr lang="en-US" altLang="ja-JP" dirty="0" smtClean="0"/>
              <a:t>=&gt; Equivalent to supporting JIT to target interpreter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2627784" y="2060848"/>
            <a:ext cx="3888432" cy="3154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2627784" y="3284984"/>
            <a:ext cx="3888432" cy="3154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>
            <a:off x="2627784" y="4509120"/>
            <a:ext cx="3888432" cy="3154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55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Sandwich architecture used in </a:t>
            </a:r>
            <a:r>
              <a:rPr kumimoji="1" lang="en-US" altLang="ja-JP" dirty="0" err="1" smtClean="0"/>
              <a:t>PyPy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67744" y="2276872"/>
            <a:ext cx="4608512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Target program </a:t>
            </a:r>
            <a:endParaRPr kumimoji="1" lang="ja-JP" altLang="en-US" sz="3600" dirty="0"/>
          </a:p>
        </p:txBody>
      </p:sp>
      <p:sp>
        <p:nvSpPr>
          <p:cNvPr id="5" name="正方形/長方形 4"/>
          <p:cNvSpPr/>
          <p:nvPr/>
        </p:nvSpPr>
        <p:spPr>
          <a:xfrm>
            <a:off x="1439652" y="3068960"/>
            <a:ext cx="6264696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Interpreter written in </a:t>
            </a:r>
            <a:r>
              <a:rPr kumimoji="1" lang="en-US" altLang="ja-JP" sz="3600" dirty="0" err="1" smtClean="0"/>
              <a:t>RPython</a:t>
            </a:r>
            <a:endParaRPr kumimoji="1" lang="ja-JP" altLang="en-US" sz="3600" dirty="0"/>
          </a:p>
        </p:txBody>
      </p:sp>
      <p:sp>
        <p:nvSpPr>
          <p:cNvPr id="6" name="正方形/長方形 5"/>
          <p:cNvSpPr/>
          <p:nvPr/>
        </p:nvSpPr>
        <p:spPr>
          <a:xfrm>
            <a:off x="917848" y="3861048"/>
            <a:ext cx="7308304" cy="79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 smtClean="0"/>
              <a:t>PyPy's</a:t>
            </a:r>
            <a:r>
              <a:rPr kumimoji="1" lang="en-US" altLang="ja-JP" sz="3600" dirty="0" smtClean="0"/>
              <a:t> JIT compiler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4880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Meta-tracing (new technology introduced by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16973" y="1412776"/>
            <a:ext cx="8895222" cy="2376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6973" y="1412776"/>
            <a:ext cx="3192300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Typical tracing</a:t>
            </a:r>
            <a:endParaRPr kumimoji="1" lang="ja-JP" altLang="en-US" sz="4000" dirty="0"/>
          </a:p>
        </p:txBody>
      </p:sp>
      <p:sp>
        <p:nvSpPr>
          <p:cNvPr id="6" name="正方形/長方形 5"/>
          <p:cNvSpPr/>
          <p:nvPr/>
        </p:nvSpPr>
        <p:spPr>
          <a:xfrm>
            <a:off x="116973" y="4005064"/>
            <a:ext cx="8820472" cy="24482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6973" y="4005064"/>
            <a:ext cx="4290357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PyPy's</a:t>
            </a:r>
            <a:r>
              <a:rPr kumimoji="1" lang="en-US" altLang="ja-JP" sz="4000" dirty="0" smtClean="0"/>
              <a:t> meta-tracing</a:t>
            </a:r>
            <a:endParaRPr kumimoji="1" lang="ja-JP" altLang="en-US" sz="4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6725" y="2060848"/>
            <a:ext cx="735760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* Record execution path for </a:t>
            </a:r>
            <a:br>
              <a:rPr lang="en-US" altLang="ja-JP" sz="3600" dirty="0" smtClean="0"/>
            </a:br>
            <a:r>
              <a:rPr lang="en-US" altLang="ja-JP" sz="3600" dirty="0" smtClean="0"/>
              <a:t>   implemented language</a:t>
            </a:r>
          </a:p>
          <a:p>
            <a:r>
              <a:rPr kumimoji="1" lang="en-US" altLang="ja-JP" sz="3600" dirty="0" smtClean="0"/>
              <a:t>* 1 JIT  for 1 language implementation</a:t>
            </a:r>
            <a:endParaRPr kumimoji="1" lang="ja-JP" altLang="en-US" sz="3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504" y="4797152"/>
            <a:ext cx="879444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* Record execution path for </a:t>
            </a:r>
            <a:br>
              <a:rPr lang="en-US" altLang="ja-JP" sz="3600" dirty="0" smtClean="0"/>
            </a:br>
            <a:r>
              <a:rPr lang="en-US" altLang="ja-JP" sz="3600" dirty="0" smtClean="0"/>
              <a:t>   language which implements target language</a:t>
            </a:r>
          </a:p>
          <a:p>
            <a:r>
              <a:rPr kumimoji="1" lang="en-US" altLang="ja-JP" sz="3600" dirty="0" smtClean="0"/>
              <a:t>* 1 JIT  for any language implementation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3237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What about speed?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rcRect t="1202" b="1202"/>
          <a:stretch>
            <a:fillRect/>
          </a:stretch>
        </p:blipFill>
        <p:spPr>
          <a:xfrm>
            <a:off x="467544" y="1052736"/>
            <a:ext cx="8229600" cy="4525963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683568" y="5733256"/>
            <a:ext cx="79148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800" dirty="0" smtClean="0"/>
              <a:t>Roughly two times faster than </a:t>
            </a:r>
            <a:r>
              <a:rPr kumimoji="1" lang="en-US" altLang="ja-JP" sz="3800" dirty="0" err="1" smtClean="0"/>
              <a:t>CPython</a:t>
            </a:r>
            <a:endParaRPr kumimoji="1" lang="ja-JP" altLang="en-US" sz="3800" dirty="0"/>
          </a:p>
        </p:txBody>
      </p:sp>
    </p:spTree>
    <p:extLst>
      <p:ext uri="{BB962C8B-B14F-4D97-AF65-F5344CB8AC3E}">
        <p14:creationId xmlns:p14="http://schemas.microsoft.com/office/powerpoint/2010/main" val="684593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topics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?</a:t>
            </a:r>
          </a:p>
          <a:p>
            <a:r>
              <a:rPr lang="en-US" altLang="ja-JP" dirty="0" smtClean="0"/>
              <a:t>What is JIT compiler?</a:t>
            </a:r>
          </a:p>
          <a:p>
            <a:r>
              <a:rPr kumimoji="1" lang="en-US" altLang="ja-JP" dirty="0" smtClean="0"/>
              <a:t>What is unique features of </a:t>
            </a:r>
            <a:r>
              <a:rPr kumimoji="1" lang="en-US" altLang="ja-JP" dirty="0" err="1" smtClean="0"/>
              <a:t>PyPy</a:t>
            </a:r>
            <a:r>
              <a:rPr lang="en-US" altLang="ja-JP" dirty="0"/>
              <a:t> </a:t>
            </a:r>
            <a:r>
              <a:rPr lang="en-US" altLang="ja-JP" dirty="0" smtClean="0"/>
              <a:t>JIT compiler?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28476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Why is it able to make it faster?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kumimoji="1" lang="en-US" altLang="ja-JP" dirty="0" smtClean="0"/>
              <a:t>That's because operations regarding data operation will be target for JIT</a:t>
            </a:r>
          </a:p>
          <a:p>
            <a:pPr lvl="1"/>
            <a:r>
              <a:rPr lang="en-US" altLang="ja-JP" dirty="0" smtClean="0"/>
              <a:t>In general, such operations are out of scope for JIT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83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Hint mechanism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6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benefi</a:t>
            </a:r>
            <a:r>
              <a:rPr lang="en-US" altLang="ja-JP" dirty="0" smtClean="0"/>
              <a:t>t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will bring?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12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Suggestion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407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Templates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23528" y="1412776"/>
            <a:ext cx="4032448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412776"/>
            <a:ext cx="1951225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Problem</a:t>
            </a:r>
            <a:endParaRPr kumimoji="1" lang="ja-JP" altLang="en-US" sz="4000" dirty="0"/>
          </a:p>
        </p:txBody>
      </p:sp>
      <p:sp>
        <p:nvSpPr>
          <p:cNvPr id="6" name="正方形/長方形 5"/>
          <p:cNvSpPr/>
          <p:nvPr/>
        </p:nvSpPr>
        <p:spPr>
          <a:xfrm>
            <a:off x="4644008" y="1412776"/>
            <a:ext cx="4032448" cy="1728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44008" y="1412776"/>
            <a:ext cx="1951225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Problem</a:t>
            </a:r>
            <a:endParaRPr kumimoji="1" lang="ja-JP" altLang="en-US" sz="4000" dirty="0"/>
          </a:p>
        </p:txBody>
      </p:sp>
      <p:sp>
        <p:nvSpPr>
          <p:cNvPr id="8" name="下矢印 7"/>
          <p:cNvSpPr/>
          <p:nvPr/>
        </p:nvSpPr>
        <p:spPr>
          <a:xfrm>
            <a:off x="251520" y="3717032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/>
          <p:cNvSpPr/>
          <p:nvPr/>
        </p:nvSpPr>
        <p:spPr>
          <a:xfrm rot="13500000">
            <a:off x="133031" y="4717780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/>
        </p:nvSpPr>
        <p:spPr>
          <a:xfrm rot="13500000">
            <a:off x="744591" y="4717779"/>
            <a:ext cx="654689" cy="647451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/>
        </p:nvSpPr>
        <p:spPr>
          <a:xfrm rot="13500000">
            <a:off x="1392665" y="4717779"/>
            <a:ext cx="654689" cy="647451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3275856" y="3861048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573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830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10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smtClean="0"/>
              <a:t>What is </a:t>
            </a:r>
            <a:r>
              <a:rPr kumimoji="1" lang="en-US" altLang="ja-JP" sz="6000" dirty="0" err="1" smtClean="0"/>
              <a:t>PyPy</a:t>
            </a:r>
            <a:r>
              <a:rPr lang="en-US" altLang="ja-JP" sz="6000" dirty="0" smtClean="0"/>
              <a:t>?</a:t>
            </a:r>
            <a:endParaRPr kumimoji="1" lang="ja-JP" altLang="en-US" sz="6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988840"/>
            <a:ext cx="4445000" cy="4572000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Autofit/>
          </a:bodyPr>
          <a:lstStyle/>
          <a:p>
            <a:r>
              <a:rPr kumimoji="1" lang="en-US" altLang="ja-JP" sz="5400" dirty="0" smtClean="0"/>
              <a:t>Please raise your hand if you know briefly what </a:t>
            </a:r>
            <a:r>
              <a:rPr kumimoji="1" lang="en-US" altLang="ja-JP" sz="5400" dirty="0" err="1" smtClean="0"/>
              <a:t>PyPy</a:t>
            </a:r>
            <a:r>
              <a:rPr kumimoji="1" lang="en-US" altLang="ja-JP" sz="5400" dirty="0" smtClean="0"/>
              <a:t> is?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5868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err="1" smtClean="0"/>
              <a:t>PyPy</a:t>
            </a:r>
            <a:r>
              <a:rPr kumimoji="1" lang="en-US" altLang="ja-JP" sz="5400" dirty="0" smtClean="0"/>
              <a:t> is regarded as …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816225"/>
            <a:ext cx="8229600" cy="2044823"/>
          </a:xfrm>
        </p:spPr>
        <p:txBody>
          <a:bodyPr>
            <a:noAutofit/>
          </a:bodyPr>
          <a:lstStyle/>
          <a:p>
            <a:r>
              <a:rPr lang="en-US" altLang="ja-JP" sz="4400" dirty="0" smtClean="0">
                <a:solidFill>
                  <a:srgbClr val="FF0000"/>
                </a:solidFill>
              </a:rPr>
              <a:t>Faster p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ython </a:t>
            </a:r>
            <a:r>
              <a:rPr kumimoji="1" lang="en-US" altLang="ja-JP" sz="4400" dirty="0" smtClean="0"/>
              <a:t>implementation </a:t>
            </a:r>
          </a:p>
          <a:p>
            <a:r>
              <a:rPr lang="en-US" altLang="ja-JP" sz="4400" dirty="0" smtClean="0">
                <a:solidFill>
                  <a:srgbClr val="FF0000"/>
                </a:solidFill>
              </a:rPr>
              <a:t>Framework</a:t>
            </a:r>
            <a:r>
              <a:rPr lang="en-US" altLang="ja-JP" sz="4400" dirty="0" smtClean="0"/>
              <a:t> used to develop language implementation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0339" y="5085184"/>
            <a:ext cx="7923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/>
              <a:t>Both are definitely correct! 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7490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Current woes and </a:t>
            </a:r>
            <a:r>
              <a:rPr kumimoji="1" lang="en-US" altLang="ja-JP" dirty="0" err="1" smtClean="0"/>
              <a:t>PyPy’s</a:t>
            </a:r>
            <a:r>
              <a:rPr kumimoji="1" lang="en-US" altLang="ja-JP" dirty="0" smtClean="0"/>
              <a:t> goal</a:t>
            </a:r>
            <a:endParaRPr kumimoji="1" lang="ja-JP" altLang="en-US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179512" y="1124744"/>
            <a:ext cx="8784976" cy="2664296"/>
            <a:chOff x="323528" y="1412776"/>
            <a:chExt cx="4032448" cy="1728192"/>
          </a:xfrm>
        </p:grpSpPr>
        <p:sp>
          <p:nvSpPr>
            <p:cNvPr id="6" name="正方形/長方形 5"/>
            <p:cNvSpPr/>
            <p:nvPr/>
          </p:nvSpPr>
          <p:spPr>
            <a:xfrm>
              <a:off x="323528" y="1412776"/>
              <a:ext cx="4032448" cy="17281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23528" y="1412776"/>
              <a:ext cx="925480" cy="4591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/>
                <a:t>Problem</a:t>
              </a:r>
              <a:endParaRPr kumimoji="1" lang="ja-JP" altLang="en-US" sz="4000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539552" y="177455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 Creating interpreter requires a lot of work</a:t>
            </a:r>
            <a:endParaRPr kumimoji="1" lang="ja-JP" altLang="en-US" sz="3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79512" y="3933056"/>
            <a:ext cx="8784976" cy="2664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9512" y="3933056"/>
            <a:ext cx="2484526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PyPy’s</a:t>
            </a:r>
            <a:r>
              <a:rPr kumimoji="1" lang="en-US" altLang="ja-JP" sz="4000" dirty="0" smtClean="0"/>
              <a:t> goal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9552" y="4581128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To be able to create interpreter easily</a:t>
            </a:r>
          </a:p>
          <a:p>
            <a:pPr lvl="1">
              <a:buFont typeface="Arial" pitchFamily="34" charset="0"/>
              <a:buChar char="•"/>
            </a:pPr>
            <a:r>
              <a:rPr kumimoji="1" lang="en-US" altLang="ja-JP" sz="3600" dirty="0" smtClean="0"/>
              <a:t> With high-level language like Python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sz="3600" dirty="0" smtClean="0"/>
              <a:t> Without giving up performance</a:t>
            </a:r>
            <a:endParaRPr kumimoji="1" lang="ja-JP" altLang="en-US" sz="3600" dirty="0"/>
          </a:p>
        </p:txBody>
      </p:sp>
      <p:pic>
        <p:nvPicPr>
          <p:cNvPr id="6146" name="Picture 2" descr="http://www.differencebetween.co.in/wp-content/uploads/2010/11/Difference-Between-C-and-C++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1368152" cy="1363809"/>
          </a:xfrm>
          <a:prstGeom prst="rect">
            <a:avLst/>
          </a:prstGeom>
          <a:noFill/>
        </p:spPr>
      </p:pic>
      <p:pic>
        <p:nvPicPr>
          <p:cNvPr id="6148" name="Picture 4" descr="http://www.pnthr.com/wp-content/uploads/2012/03/rubyla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36912"/>
            <a:ext cx="648072" cy="648072"/>
          </a:xfrm>
          <a:prstGeom prst="rect">
            <a:avLst/>
          </a:prstGeom>
          <a:noFill/>
        </p:spPr>
      </p:pic>
      <p:sp>
        <p:nvSpPr>
          <p:cNvPr id="6152" name="AutoShape 8" descr="data:image/jpeg;base64,/9j/4AAQSkZJRgABAQAAAQABAAD/2wCEAAkGBhMSERQUEBIWFRIVGBYYFxUWGRkSGxYYFB8XGxcaFhYcHCcgGSUjGRYYHy8gIycpLCwvGh4xNTAqNSYrOCoBCQoKDgwOGg8PGjIiHyUsKiwsLCwsLTUsKTAsKikuLC0pKSwsLCwqLCosMCwsLCwpLiwpKSwsLCwsLywsNCwpLP/AABEIAMwAzAMBIgACEQEDEQH/xAAcAAEAAgMBAQEAAAAAAAAAAAAABQgEBgcDAgH/xABMEAACAQIEAwUDBwcJBQkAAAABAgMAEQQFEiExQVEGBxMiYTJxgQgUI0KRobE1UnJ0krKzJDM0YoKiwcLRFzaDhfAVJUNjc5OU0+H/xAAaAQEAAgMBAAAAAAAAAAAAAAAAAgMBBAUG/8QALxEAAgECBQIEBgEFAAAAAAAAAAECAxEEBRIhMUFRE2FxgSIyM5Gx4dEVNEJS8P/aAAwDAQACEQMRAD8A7jSlKAUpSgFKUoBSlKAUpSgFKxIMyRhIT5RExVixAtpAN79LEGvzD5xDIGMcgYILtbkOtvhQGZSo2DPo2ZAA+mTZHK2VjYmwPHgDxG9eU3aRFDNokMStp8UAFS19Nhvf2vLe1r86Al6V4pi1LMoPmQAsOmrcfdX6uLQhSHWzeybjze7rQHrSlKAUpSgFKUoBSlKAUpSgFKUoBSlKAUpSgBNfjuACSbAbknYADrUdm2ZwoDHNcqy+cBSwVG2u5A8o4i56HpUXmE7MrB+OHdXdB7MuHJuGtzsB9qHrQEpic4Fk8DTK0jFF81luAWYswvwAO1Mrx8jSSxzKquhUgKSQUYbEEgX3DCsDHZUTIJIPKrASBlFwkkY2bSOIdCVIHpXnlsjS4pZQwc6WR9CsqIg3UXbctrPDkKA+s18kmIGgOJI0lCG5u0RAJsNzYaDYcbV54aYtiFcO8weNo2dU0orXBUDp9a5JPLetm0i97b9a/aAhIsvfwMIumzxNEWG2wVSrb/GovESuuEMSqGXxAolDAqwMo2C+1qubEW5E3rb6xBlUIk8QRJ4nHVYXv19/rQERNizE2LvG5ZrGMKrMGAjVdmAt7QN71HSSIEdZEw/8njWK0xJdgEBuq8rk7W41udeU2FR761DXBBuAdjxFAQmBebTFh43CNHDG0jsviWLbBQLjodyeAHWvbBdofKfGXzCR4xoBcyGPZmVALgfbbrWNi8PKjuY0dW0hEMWko6D2A+r2CpJ36V5f9jGEoWWRwsQUPEfOslyzm19w5N+Y23oDYcJjFlXUhuLkG4III4gg7gjoa9iawMnwRRWZyxeRtbagoI2AAIU2uANyONc079+2zQRpg4G0vMNUrA2Ij4BfTUb79FIq6hRdaagjDdj37Z9+0OGcxYKMYiRdmkJ0xqei23f7h6mufzd+uZsbholHQR/6mue0r0tPAUIK2m/qUuTOt5J8obEqwGMw8cqE7mO8TAc7A3Dc9tr9RXaOz/aODGwibCyB0PHkVPRhxBqnlbR3d9tHy3GLJc+C9lmXql/at1XiPiOda+Ky6Eo3pKz/ACSjPuWupXyjggEG4IuCOYPCvqvOFopSlAKUpQConH5nril+aOjyoCCAbkcb29enqK/M1xbtKuHjfwmdWOsrqBt9VNxc8z6fdhwYbVpjAEOLgUBSB5XTh/aRrbjip+8D9wcCxlZIdUmHxAVXBvIVO4DG9zYliGHLj1rPwGSCMgk6tGpY+RWNreRjfzAHh8KzMJg1j1aRbWxZgL21G1yByva9e9AfKIAAAAANgBsB7hX1XxPOqKWdgqqLlmNgAOZJ4Vy/tb384bDkpgk+cyc3vojHuNrvy4WG/Ha1XUqM6rtBXMNpHU6xcZmsMX87NGm1/Oyrt7iarFn/AHr5jiib4hokP1IbxD9oeY/batRdySSTcnck7kk9TXTp5TJr45W9CDmWyfvHywccdB+2K84+8zLGF/n0I97W/GqoUrY/pNP/AGZjWy4WB7UYSYXhxUL36Ov4XqUqlNTWRds8bgyPm2JkRRfyaiyb7n6M3Xfra9VTyl/4S+5nWW8pXEezPyhW1KmYQAqdjLDsR6mM8R7jf0NddyPtBh8ZGJcLKsiHpxF+TLxU+hrl1sNVo/OiaaZI1VrvexRfOMVf6rIoHQKif43Pxq0tVs79MkaHM2l+piFVweHmQBGH90H+1W5lbSrO/YjPg55SlK9KUilK+ooizBVBZmIAUC5JOwAA4kmgLZ93uIZ8rwbObsYUufcLf4VsNRnZnKvm2Ew8HOKNFPvAF/vvUnXiajTm2u5soUpSoAVgZrKxRkhP0nkvYjUqObFgDzAuR7qy551RSzEBVFyTtWuYPMtUrzYdvF1hfEw72jkQLexS/H2jsftoDGlw7EER3kiaUpGjudYeMG8iSm5Uhlbax4etbXh0IVQ51MAAW4XPOsfC5bEG8ZY9LsLkkWI1cduR61m0AqC7X9s8Pl0Pi4htzcJGvtSEclH4ngK8+2/bOLLcM00tmc3EUd7GR+noBzPKqudoe0M+NnafEvqkb4BVHBVHIDpXRwWCdd6pbR/JCUrEx227xsVmT/St4cA9mBSdI9W/PPqfgBWq0pXpYQjTjpirIqvcUpSpmBSlKAUpXU+xvcRPiUWXGyHDxtuIwt5SDwvfaPruCfSqataFFXm7GUrnLKz8kz2fBzLNhpDHIOY4Ec1YcGBsNjVhsN3F5WqgNFJIR9ZpXBPvCkD7qgu0HyeYGBbBTvG/HRLaRD6BhZl951VorMsPP4Zcea2JaGTPdv3uxZhpgxAEWLtt+ZNbj4fQ89J+BO9tg7fdiY8zwpic6ZFOqKTjobhuOYI2I/xAqsOeZDiMBiDFiEMcqEEEcD+a8bDiOhH3EV3Puj70vnijC4trYpR5HO3jKP8AMBxHPj1rTxOE8K1ehxz6fokpX2ZwvP8As7PgpmhxUZRxw6MPzkbgw9ajauXmWUw4hNGIiSVPzXUMPhfhWpS9y2UsxJwxF97CSRR8AGsKup5tG3xx38jDh2Kw12/uf7qZI3XG45NLAXhhYWYE/XkB4EDgvHe5tauhZZ2Ry7LtLRQRxsSEWRvM124DW1zyrZa18VmTqR0U1ZGVC3IpSlcgsFKUoCF7SY2ILoaVUkBSRQ1yPIwI124AkWvUfmOJWcRPPF4SKb+NrU8QbCFkOpiTa2w4Vm4bEurNNHE0sU+l9rLIhAC6SrEAjbrtvWZkeEZEcsujXIziPY6A1ttttyCxtzY0B75UX8GPxb69I1X2N/X1r7x+OSGJ5ZWCxxqWZjyCi5r3rjXygO15VY8DESC4EkxH5tyET4kFj7l61fh6LrVFBGG7I5h277YyZli2me4QeWJD9RBe3xPE/wD5Wu0pXr4QUIqMeEa4pSlTApSlAKUpQHXu4nsKsznHTrqWNtMKngXHFz103sPXfkK7xWod0uEEeUYQL9ZGc+pdmY/jb4Vt9eRxlV1K0m+jsi+KshSlK1CRq3eJ2KTMsI0ZFpku0L8w4HA9Q3Aj48qqzDNJBKGUlJY2uCOKsp/1FXPqpneNghFmmMReHjO3u8Tz2+Gq1dzKqjeqm+OSua6lie7ftoMywayGwmTyTKNrOB7QHRhuPiOVbVVW+6ntb8wzBGdrQzfRS72ADEaWI4eVufIFqtJWhjsP4FSy4e6JRd0YWcZauIheJvrDY9DyPwNfuUCUQoJ7eKAA1je5HO9ZlYOKzUJPFCyn6UNpbldLbffWkSM6lKUArFzPFLHGzOpYGy6RxYtsFHvJtWVWJmeA8aMprZNwdS2uCpuLXB5gUBAwYdonUaJMMrsANLiaPUeAZSPLf05862moLE5ZiiU+mjlVCG0MpiJK+zdlJvY78BUzAzFQXUK1twDqAPobC/2UB9SSBQSTYAEk9AONVD7YZ+cbjZ8Qb2kc6QeSDZBbl5QPjerL95eZeBlWLYGxMTID6yeX/NVUK7uU01aU/Yqm+gpSldwrFKUoBSlKAUpSgLMdyWbibKokvd4GeNvQaiyf3WA+Fb9VVO7rt2+WYrXbVBJZZk6ryZfVePruOe1nsnzqHFRLNhpFkjbgQeHUEciOhry2Pw8qVRy6Pcui7ozaUoTXPJny7hQSTYAEk9AONU/7VZn85xuJmBuJJpGXn5Sx0j4LYV1zvh71E8N8FgZAzNdZpV3CrzRD1PAnkLj3cPr0OWYeUE6kuvBVN9BVrO7HPvneWYeQkl1Xw3J4lovLc+8AH41VOu3fJzzXy4vDngCkq/2rq/7qVbmdPVR1djEHudoqOzjKfH8IhtDRSK4a2rhxW1xxFSNeeIkKoxUXIBIHUgbCvMlx6UrByTMfHgjlIALi5A5HnWdQCozN8Q2uKNZPDEha8mxPlFwq32ufj7J2qTqJzl2dkgWKN9aux8W+kBNI2ABubt8KA8MnzGQtAGcOJYdZBFmUrp8xtybV91TtRWS5WYdV44EBt/NBgSf6xPGpWgOb9/eL0ZXp2+kljX7Ltt+zVcasH8oZCcvhtyxCk/sSD8TVfK9PlitQ92Uz5Fd87gsrhly6VpYY3YYlwC6K5t4cG1yPU1wOrC/J4/Js361J/Dgpmf0PdCHJwztOgGNxQAAAnmAA2AAdrACo2pTtV/TsX+sT/vtUXW/T+ReiIsUpWw9kOwuJzIyDC6LxBS2ttHt3tbY39k0nOMFqk7Iwa9SpHtFkEuCxMmGn0+LHp1aTqHnVXFjbowqOqUZKSuuAKkMl7QYjCP4mFmeJ+ZU7N6MvBuPAg1sZ7pcd8y+efReB4Pj+35tGnX7NuOnlWmVXGdOqmk79zO6OiQ9/GZqoBMLW5tHuffZgKgu0feVmGNUpPiCIzxjj+jU+htuw9CSKkezPc7mGMRZAiwxNwaUlSR+cEte3vtfjWxP8nXFAbYqEnpZx99q0teDpS6XJfEzktK2Ttb3fYzLrHExjw2NllQ6kJ3Om/EGwJsfXpWt1vwnGa1Rd0QFdM+T/AIkrmbqODwOD8GQj8K5nXRe4Yf8Aew/9GX/LVGM+hP0JR5LI0IpSvIF5hZPla4eJYlYsFvu1r778hWbUV2czN54md7XDuu22ymwqVoBWsZvBEsyBlxMjFiQVeQBSQTZDcDhcWB4Vs9KAhMpiYS+WKZUsdRmkMhvtYKNbW99TdKUBz3v0wevKXaxJjkjYW9TpP3MarXVvO2uUnE5fioVF2eJ9A/rgEp/eAqodeiyqd6bj2ZVPkVYX5PH5Nm/WpP4cFV6qwvyePybN+tSfw4KtzP6HujEOTh3ar+nYv9Yn/faoupTtV/TsX+sT/vtUXW9T+ReiIsV2X5OH85jf0YfxkrjVdl+Th/OY39GH8ZK1cw/t5e35RmPJp/fP+WsX/wAD+DFWlVuvfP8AlrF/8D+DFWlVdhvow9F+DD5LOP8A7s/8tH8AVwnu3ggbMsP87dEhUl2Mlgp0AlQb9WAruz/7s/8ALR/AFVry/L5J5UihQvI5sqjiTXOwK1Qqq9t3uTl0O496fe6YBHFlk0bM4JeVbSaANgqjhc77npXN8N3v5qj6vnZbe5VlQg+lgot8LVuOUfJ3kKhsXi1j5skaa7dfpCwA+w1JjuvyHDb4nGFxzDzoov7owCPtqNOeEpx0Jan6B6mbphcUM0yXXOgHjwMXUbgMt91vw8y3HTaqrVbvAS4dsvvg7DD+E4j0iw0qGGw94O/OqiVLK3vUS2V+O3In0FdS+T1gtWYTSco4GHxdkA+4GuW1335POS6MJPiCN5nCr+jFfcf2nYfAVt5hPTQl57EY8nWaUrAz3HeDh5ZAbFVJHv5ffXlC89Msy1IE0R303Y7m+7G5+81l1j5e7GKMye2VUty3I32rIoBSlKAhsfjnixkClvoZVZbdJF3Bv6jb4VM15T4RH061DaGDLfezDgRXrQCqq96XZ75nmc6AWSQ+Kn6Mlzt7mDD4Vaqucd9vY353g/HjH02FDN6tFa8i/CwYceB610Mvr+FV34exGSuiuFWF+Tx+TZv1qT+HBVeq7D3Pd4mBwGCkixcpSRp3cAI7+UpEoN1BHFTXZzGEp0bRV90Vw5OZdqv6di/1if8AfaourGN3n5ASSfDJJuScMxJJ4k/R1+f7Tez/AEj/APit/wDXVMcbVikvCf8A3sNK7ldK7J8nA/SY39GH8ZKle0veHkcmDxMcAj8V4ZVjthip1srBbNo23I35Vy3u77aHLMYJtJeJgUlQcSpsbrva4IBF/UbXqc5TxVCUdLi/Pr1CsmSXfXAy5ziSwIDiFlP5yiKNbj+0rD4GtOy7L3nlSKJS0kjBVA33NWSzDNskzaNTPLA9gba28KRAeI5Mt7fdUNL2iyLJkZ8EscuIsQqxnxXJPJpTfQN9z04A8Kqo4yUaapqD1JW8jLjvc2ntFl3zfI54AbiLBPHfr4cRW/3VzH5OuXo2KxMrW1xxoqegkJ1EfsAfGpD/AGv4fEZTio8XKRjJkxKrGEcqNYYRKGAtwtvf31zju+7ZtlmLEwXXGwKSoDYshIN15XBAI+za9V0cPV8GrBrdv7htXRsvfn2hxD5jJhmdlw8Qj0RgkK5ZVYuR9Y6iRflp99c1AvsONWWx2ZZFmyK08kLMBtrbwZFHQm4Yb1DTZr2fykGTDpHNOp8qofHcH9NiQnW9+W1WUMX4cFTVN6l5Bx3vc2zsbl8kGSwxyqVkXDtqU8RqDNY9DYjaqrVZLsN3r4bHQuMZJHDNqcGNjpBjYnTpY+1ZdievLeuM95mW4KDGBMtZWg8NSdLmUB7tqGok8gu1YwGqFWcJrd7+XUS4NViiLMFUFmYgBQLkk7AADiSat52RyP5ngsPh9rxxqGI2u9ruf2ia4j3FdjjiMUcXIv0OH9m/1pTwt+ipv8V+Fhq180r6pKmunJmC6isfH4BJkMco1IbXHDhuKyKgsoxjz4qdwx8CO0Sjkzjd2+HD41xywnaUpQClKUAqAyVHgxE0BDGNvpY23IGo+ZSffU/SgFCKxMuzSOdS0ZvpYqwIsQRyIO4rLoCtne73dnATmfDp/JJTcW4ROeKHoDxH2cq55VzMzy2PERPDMoeNwVZTzB/D31WbvD7tJssk1C8mFY+SW3C97LIORtz4H04V6PAY1VF4c3v+f2VSjbdGmUpSusVilKUApSlAKUpQClKUAqW7LdmpcfiUw8A8zbs1rhFHtM3oL/aQOdeWQdn58bOsGGQvI32KBxZzyA6+7mRVnewHYOLLMPoWzzNYyy2sWPQdFF9h8a0MZi1QjZfM+P5JRjcluzmQRYLDR4eEeSMWueLH6zN6k3NSVKV5Ztyd2Xnw86ggMwBb2QTYm3G3Wv1IwPZAFzfYW3PE1DYbLZJMW884ssd0gXjseL+81N1gClKUApSlAKUpQEWMl04rx430hlIlS1w5HsnjsRUpSoLOHxEEnjxEyw2Akh5gDi0f+n/QAna8cZg0lRo5UDxuCGVhcMDyIr0je4BsRcA2OxF+or6pwDhXbzuKdC82W+ePicOfaXr4bfWHobH31yCWJlYq4KspIZSLEEbEEHgQeVXUqD7R9i8HjltioFY8nHlce5xvXXw+ZygtNTdd+v7K3DsVFpXZ88+TqwJOCxVxySZbH/3F2P7I+NaVmfdDmkJN8KZFH1omVwfcL6j9ldenjKE+JffYg4tGm0qSn7MYxPbwmIWwudUUi7dd1rzhyHEv7GHmbl5Y3b8BWxrj3ImDStlwPdrmc3sYGYfpr4P8QrW4ZR8nvGSWOInihHQAzN9nlH31TPFUYfNJGdLOVVu/YnulxeYWc/QYc8JXF9Q/8tLgt77getdr7Md0eX4KzCPxpR/4k1nIP9VbaV+y9bpXLr5p0pL3f8Fih3IXsr2Qw2XwiLDJbhqc7vIRzdufu4DkBU1Svwm254VxZScnd8lh+1E4HPPGxDpEmqGMWaW+2v8ANUc6zYcRHPGSjB0bUpIPwIvX1gsEkKKkahUXgB/j1qIPelKUApSlAKUpQClKUApSlAY+PMnht4IUyW8obYX9awMo7QCVjFIjRYhRdo232/OVuYqXr80i97b9aA/aVG5vJiVKthlR1F9SMSpbppbgOdeuVZg0yEvE8TA6Sr9Rb2TzG/GgM2lfgNftAKUpQClKE0ApUVie1GGRghlDOSAFXzm591Z2NhZo2WN9DkbPbVpPW3OgPQzLqC6hqIJC33IHE2+NR2c5KcQUVpSsIvrjXbWdrAt047V85T2cjhbxCWkmPGVzdt+Nug9KlqA88Ph1jUKihVAsANgK9KUoBSlKAUpSgFKUoBSlKAUpSgFKUoBSlKAiMx7LwzOZDqWU286MUO2w4Vn4DCeFGqF2fTfzObsbknc8+NvhWRSgIbFYXG62MU8QQnyqyEkDpe+9SmGDhF8QgvYaiuwLc7el69aUBBT5Pi3Zv5boQk2VIxcDl5ienpU1GllAJvYAEnn6mvulAY2EyyKL+ajVPUAA/bWTSlAKUpQClKUApSlAKUp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156" name="Picture 12" descr="http://www.lua.org/images/lu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492896"/>
            <a:ext cx="1137173" cy="1132731"/>
          </a:xfrm>
          <a:prstGeom prst="rect">
            <a:avLst/>
          </a:prstGeom>
          <a:noFill/>
        </p:spPr>
      </p:pic>
      <p:sp>
        <p:nvSpPr>
          <p:cNvPr id="6154" name="AutoShape 10" descr="data:image/jpeg;base64,/9j/4AAQSkZJRgABAQAAAQABAAD/2wCEAAkGBhMSERQUEBIWFRIVGBYYFxUWGRkSGxYYFB8XGxcaFhYcHCcgGSUjGRYYHy8gIycpLCwvGh4xNTAqNSYrOCoBCQoKDgwOGg8PGjIiHyUsKiwsLCwsLTUsKTAsKikuLC0pKSwsLCwqLCosMCwsLCwpLiwpKSwsLCwsLywsNCwpLP/AABEIAMwAzAMBIgACEQEDEQH/xAAcAAEAAgMBAQEAAAAAAAAAAAAABQgEBgcDAgH/xABMEAACAQIEAwUDBwcJBQkAAAABAgMAEQQFEiExQVEGBxMiYTJxgQgUI0KRobE1UnJ0krKzJDM0YoKiwcLRFzaDhfAVJUNjc5OU0+H/xAAaAQEAAgMBAAAAAAAAAAAAAAAAAgMBBAUG/8QALxEAAgECBQIEBgEFAAAAAAAAAAECAxEEBRIhMUFRE2FxgSIyM5Gx4dEVNEJS8P/aAAwDAQACEQMRAD8A7jSlKAUpSgFKUoBSlKAUpSgFKxIMyRhIT5RExVixAtpAN79LEGvzD5xDIGMcgYILtbkOtvhQGZSo2DPo2ZAA+mTZHK2VjYmwPHgDxG9eU3aRFDNokMStp8UAFS19Nhvf2vLe1r86Al6V4pi1LMoPmQAsOmrcfdX6uLQhSHWzeybjze7rQHrSlKAUpSgFKUoBSlKAUpSgFKUoBSlKAUpSgBNfjuACSbAbknYADrUdm2ZwoDHNcqy+cBSwVG2u5A8o4i56HpUXmE7MrB+OHdXdB7MuHJuGtzsB9qHrQEpic4Fk8DTK0jFF81luAWYswvwAO1Mrx8jSSxzKquhUgKSQUYbEEgX3DCsDHZUTIJIPKrASBlFwkkY2bSOIdCVIHpXnlsjS4pZQwc6WR9CsqIg3UXbctrPDkKA+s18kmIGgOJI0lCG5u0RAJsNzYaDYcbV54aYtiFcO8weNo2dU0orXBUDp9a5JPLetm0i97b9a/aAhIsvfwMIumzxNEWG2wVSrb/GovESuuEMSqGXxAolDAqwMo2C+1qubEW5E3rb6xBlUIk8QRJ4nHVYXv19/rQERNizE2LvG5ZrGMKrMGAjVdmAt7QN71HSSIEdZEw/8njWK0xJdgEBuq8rk7W41udeU2FR761DXBBuAdjxFAQmBebTFh43CNHDG0jsviWLbBQLjodyeAHWvbBdofKfGXzCR4xoBcyGPZmVALgfbbrWNi8PKjuY0dW0hEMWko6D2A+r2CpJ36V5f9jGEoWWRwsQUPEfOslyzm19w5N+Y23oDYcJjFlXUhuLkG4III4gg7gjoa9iawMnwRRWZyxeRtbagoI2AAIU2uANyONc079+2zQRpg4G0vMNUrA2Ij4BfTUb79FIq6hRdaagjDdj37Z9+0OGcxYKMYiRdmkJ0xqei23f7h6mufzd+uZsbholHQR/6mue0r0tPAUIK2m/qUuTOt5J8obEqwGMw8cqE7mO8TAc7A3Dc9tr9RXaOz/aODGwibCyB0PHkVPRhxBqnlbR3d9tHy3GLJc+C9lmXql/at1XiPiOda+Ky6Eo3pKz/ACSjPuWupXyjggEG4IuCOYPCvqvOFopSlAKUpQConH5nril+aOjyoCCAbkcb29enqK/M1xbtKuHjfwmdWOsrqBt9VNxc8z6fdhwYbVpjAEOLgUBSB5XTh/aRrbjip+8D9wcCxlZIdUmHxAVXBvIVO4DG9zYliGHLj1rPwGSCMgk6tGpY+RWNreRjfzAHh8KzMJg1j1aRbWxZgL21G1yByva9e9AfKIAAAAANgBsB7hX1XxPOqKWdgqqLlmNgAOZJ4Vy/tb384bDkpgk+cyc3vojHuNrvy4WG/Ha1XUqM6rtBXMNpHU6xcZmsMX87NGm1/Oyrt7iarFn/AHr5jiib4hokP1IbxD9oeY/batRdySSTcnck7kk9TXTp5TJr45W9CDmWyfvHywccdB+2K84+8zLGF/n0I97W/GqoUrY/pNP/AGZjWy4WB7UYSYXhxUL36Ov4XqUqlNTWRds8bgyPm2JkRRfyaiyb7n6M3Xfra9VTyl/4S+5nWW8pXEezPyhW1KmYQAqdjLDsR6mM8R7jf0NddyPtBh8ZGJcLKsiHpxF+TLxU+hrl1sNVo/OiaaZI1VrvexRfOMVf6rIoHQKif43Pxq0tVs79MkaHM2l+piFVweHmQBGH90H+1W5lbSrO/YjPg55SlK9KUilK+ooizBVBZmIAUC5JOwAA4kmgLZ93uIZ8rwbObsYUufcLf4VsNRnZnKvm2Ew8HOKNFPvAF/vvUnXiajTm2u5soUpSoAVgZrKxRkhP0nkvYjUqObFgDzAuR7qy551RSzEBVFyTtWuYPMtUrzYdvF1hfEw72jkQLexS/H2jsftoDGlw7EER3kiaUpGjudYeMG8iSm5Uhlbax4etbXh0IVQ51MAAW4XPOsfC5bEG8ZY9LsLkkWI1cduR61m0AqC7X9s8Pl0Pi4htzcJGvtSEclH4ngK8+2/bOLLcM00tmc3EUd7GR+noBzPKqudoe0M+NnafEvqkb4BVHBVHIDpXRwWCdd6pbR/JCUrEx227xsVmT/St4cA9mBSdI9W/PPqfgBWq0pXpYQjTjpirIqvcUpSpmBSlKAUpXU+xvcRPiUWXGyHDxtuIwt5SDwvfaPruCfSqataFFXm7GUrnLKz8kz2fBzLNhpDHIOY4Ec1YcGBsNjVhsN3F5WqgNFJIR9ZpXBPvCkD7qgu0HyeYGBbBTvG/HRLaRD6BhZl951VorMsPP4Zcea2JaGTPdv3uxZhpgxAEWLtt+ZNbj4fQ89J+BO9tg7fdiY8zwpic6ZFOqKTjobhuOYI2I/xAqsOeZDiMBiDFiEMcqEEEcD+a8bDiOhH3EV3Puj70vnijC4trYpR5HO3jKP8AMBxHPj1rTxOE8K1ehxz6fokpX2ZwvP8As7PgpmhxUZRxw6MPzkbgw9ajauXmWUw4hNGIiSVPzXUMPhfhWpS9y2UsxJwxF97CSRR8AGsKup5tG3xx38jDh2Kw12/uf7qZI3XG45NLAXhhYWYE/XkB4EDgvHe5tauhZZ2Ry7LtLRQRxsSEWRvM124DW1zyrZa18VmTqR0U1ZGVC3IpSlcgsFKUoCF7SY2ILoaVUkBSRQ1yPIwI124AkWvUfmOJWcRPPF4SKb+NrU8QbCFkOpiTa2w4Vm4bEurNNHE0sU+l9rLIhAC6SrEAjbrtvWZkeEZEcsujXIziPY6A1ttttyCxtzY0B75UX8GPxb69I1X2N/X1r7x+OSGJ5ZWCxxqWZjyCi5r3rjXygO15VY8DESC4EkxH5tyET4kFj7l61fh6LrVFBGG7I5h277YyZli2me4QeWJD9RBe3xPE/wD5Wu0pXr4QUIqMeEa4pSlTApSlAKUpQHXu4nsKsznHTrqWNtMKngXHFz103sPXfkK7xWod0uEEeUYQL9ZGc+pdmY/jb4Vt9eRxlV1K0m+jsi+KshSlK1CRq3eJ2KTMsI0ZFpku0L8w4HA9Q3Aj48qqzDNJBKGUlJY2uCOKsp/1FXPqpneNghFmmMReHjO3u8Tz2+Gq1dzKqjeqm+OSua6lie7ftoMywayGwmTyTKNrOB7QHRhuPiOVbVVW+6ntb8wzBGdrQzfRS72ADEaWI4eVufIFqtJWhjsP4FSy4e6JRd0YWcZauIheJvrDY9DyPwNfuUCUQoJ7eKAA1je5HO9ZlYOKzUJPFCyn6UNpbldLbffWkSM6lKUArFzPFLHGzOpYGy6RxYtsFHvJtWVWJmeA8aMprZNwdS2uCpuLXB5gUBAwYdonUaJMMrsANLiaPUeAZSPLf05862moLE5ZiiU+mjlVCG0MpiJK+zdlJvY78BUzAzFQXUK1twDqAPobC/2UB9SSBQSTYAEk9AONVD7YZ+cbjZ8Qb2kc6QeSDZBbl5QPjerL95eZeBlWLYGxMTID6yeX/NVUK7uU01aU/Yqm+gpSldwrFKUoBSlKAUpSgLMdyWbibKokvd4GeNvQaiyf3WA+Fb9VVO7rt2+WYrXbVBJZZk6ryZfVePruOe1nsnzqHFRLNhpFkjbgQeHUEciOhry2Pw8qVRy6Pcui7ozaUoTXPJny7hQSTYAEk9AONU/7VZn85xuJmBuJJpGXn5Sx0j4LYV1zvh71E8N8FgZAzNdZpV3CrzRD1PAnkLj3cPr0OWYeUE6kuvBVN9BVrO7HPvneWYeQkl1Xw3J4lovLc+8AH41VOu3fJzzXy4vDngCkq/2rq/7qVbmdPVR1djEHudoqOzjKfH8IhtDRSK4a2rhxW1xxFSNeeIkKoxUXIBIHUgbCvMlx6UrByTMfHgjlIALi5A5HnWdQCozN8Q2uKNZPDEha8mxPlFwq32ufj7J2qTqJzl2dkgWKN9aux8W+kBNI2ABubt8KA8MnzGQtAGcOJYdZBFmUrp8xtybV91TtRWS5WYdV44EBt/NBgSf6xPGpWgOb9/eL0ZXp2+kljX7Ltt+zVcasH8oZCcvhtyxCk/sSD8TVfK9PlitQ92Uz5Fd87gsrhly6VpYY3YYlwC6K5t4cG1yPU1wOrC/J4/Js361J/Dgpmf0PdCHJwztOgGNxQAAAnmAA2AAdrACo2pTtV/TsX+sT/vtUXW/T+ReiIsUpWw9kOwuJzIyDC6LxBS2ttHt3tbY39k0nOMFqk7Iwa9SpHtFkEuCxMmGn0+LHp1aTqHnVXFjbowqOqUZKSuuAKkMl7QYjCP4mFmeJ+ZU7N6MvBuPAg1sZ7pcd8y+efReB4Pj+35tGnX7NuOnlWmVXGdOqmk79zO6OiQ9/GZqoBMLW5tHuffZgKgu0feVmGNUpPiCIzxjj+jU+htuw9CSKkezPc7mGMRZAiwxNwaUlSR+cEte3vtfjWxP8nXFAbYqEnpZx99q0teDpS6XJfEzktK2Ttb3fYzLrHExjw2NllQ6kJ3Om/EGwJsfXpWt1vwnGa1Rd0QFdM+T/AIkrmbqODwOD8GQj8K5nXRe4Yf8Aew/9GX/LVGM+hP0JR5LI0IpSvIF5hZPla4eJYlYsFvu1r778hWbUV2czN54md7XDuu22ymwqVoBWsZvBEsyBlxMjFiQVeQBSQTZDcDhcWB4Vs9KAhMpiYS+WKZUsdRmkMhvtYKNbW99TdKUBz3v0wevKXaxJjkjYW9TpP3MarXVvO2uUnE5fioVF2eJ9A/rgEp/eAqodeiyqd6bj2ZVPkVYX5PH5Nm/WpP4cFV6qwvyePybN+tSfw4KtzP6HujEOTh3ar+nYv9Yn/faoupTtV/TsX+sT/vtUXW9T+ReiIsV2X5OH85jf0YfxkrjVdl+Th/OY39GH8ZK1cw/t5e35RmPJp/fP+WsX/wAD+DFWlVuvfP8AlrF/8D+DFWlVdhvow9F+DD5LOP8A7s/8tH8AVwnu3ggbMsP87dEhUl2Mlgp0AlQb9WAruz/7s/8ALR/AFVry/L5J5UihQvI5sqjiTXOwK1Qqq9t3uTl0O496fe6YBHFlk0bM4JeVbSaANgqjhc77npXN8N3v5qj6vnZbe5VlQg+lgot8LVuOUfJ3kKhsXi1j5skaa7dfpCwA+w1JjuvyHDb4nGFxzDzoov7owCPtqNOeEpx0Jan6B6mbphcUM0yXXOgHjwMXUbgMt91vw8y3HTaqrVbvAS4dsvvg7DD+E4j0iw0qGGw94O/OqiVLK3vUS2V+O3In0FdS+T1gtWYTSco4GHxdkA+4GuW1335POS6MJPiCN5nCr+jFfcf2nYfAVt5hPTQl57EY8nWaUrAz3HeDh5ZAbFVJHv5ffXlC89Msy1IE0R303Y7m+7G5+81l1j5e7GKMye2VUty3I32rIoBSlKAhsfjnixkClvoZVZbdJF3Bv6jb4VM15T4RH061DaGDLfezDgRXrQCqq96XZ75nmc6AWSQ+Kn6Mlzt7mDD4Vaqucd9vY353g/HjH02FDN6tFa8i/CwYceB610Mvr+FV34exGSuiuFWF+Tx+TZv1qT+HBVeq7D3Pd4mBwGCkixcpSRp3cAI7+UpEoN1BHFTXZzGEp0bRV90Vw5OZdqv6di/1if8AfaourGN3n5ASSfDJJuScMxJJ4k/R1+f7Tez/AEj/APit/wDXVMcbVikvCf8A3sNK7ldK7J8nA/SY39GH8ZKle0veHkcmDxMcAj8V4ZVjthip1srBbNo23I35Vy3u77aHLMYJtJeJgUlQcSpsbrva4IBF/UbXqc5TxVCUdLi/Pr1CsmSXfXAy5ziSwIDiFlP5yiKNbj+0rD4GtOy7L3nlSKJS0kjBVA33NWSzDNskzaNTPLA9gba28KRAeI5Mt7fdUNL2iyLJkZ8EscuIsQqxnxXJPJpTfQN9z04A8Kqo4yUaapqD1JW8jLjvc2ntFl3zfI54AbiLBPHfr4cRW/3VzH5OuXo2KxMrW1xxoqegkJ1EfsAfGpD/AGv4fEZTio8XKRjJkxKrGEcqNYYRKGAtwtvf31zju+7ZtlmLEwXXGwKSoDYshIN15XBAI+za9V0cPV8GrBrdv7htXRsvfn2hxD5jJhmdlw8Qj0RgkK5ZVYuR9Y6iRflp99c1AvsONWWx2ZZFmyK08kLMBtrbwZFHQm4Yb1DTZr2fykGTDpHNOp8qofHcH9NiQnW9+W1WUMX4cFTVN6l5Bx3vc2zsbl8kGSwxyqVkXDtqU8RqDNY9DYjaqrVZLsN3r4bHQuMZJHDNqcGNjpBjYnTpY+1ZdievLeuM95mW4KDGBMtZWg8NSdLmUB7tqGok8gu1YwGqFWcJrd7+XUS4NViiLMFUFmYgBQLkk7AADiSat52RyP5ngsPh9rxxqGI2u9ruf2ia4j3FdjjiMUcXIv0OH9m/1pTwt+ipv8V+Fhq180r6pKmunJmC6isfH4BJkMco1IbXHDhuKyKgsoxjz4qdwx8CO0Sjkzjd2+HD41xywnaUpQClKUAqAyVHgxE0BDGNvpY23IGo+ZSffU/SgFCKxMuzSOdS0ZvpYqwIsQRyIO4rLoCtne73dnATmfDp/JJTcW4ROeKHoDxH2cq55VzMzy2PERPDMoeNwVZTzB/D31WbvD7tJssk1C8mFY+SW3C97LIORtz4H04V6PAY1VF4c3v+f2VSjbdGmUpSusVilKUApSlAKUpQClKUAqW7LdmpcfiUw8A8zbs1rhFHtM3oL/aQOdeWQdn58bOsGGQvI32KBxZzyA6+7mRVnewHYOLLMPoWzzNYyy2sWPQdFF9h8a0MZi1QjZfM+P5JRjcluzmQRYLDR4eEeSMWueLH6zN6k3NSVKV5Ztyd2Xnw86ggMwBb2QTYm3G3Wv1IwPZAFzfYW3PE1DYbLZJMW884ssd0gXjseL+81N1gClKUApSlAKUpQEWMl04rx430hlIlS1w5HsnjsRUpSoLOHxEEnjxEyw2Akh5gDi0f+n/QAna8cZg0lRo5UDxuCGVhcMDyIr0je4BsRcA2OxF+or6pwDhXbzuKdC82W+ePicOfaXr4bfWHobH31yCWJlYq4KspIZSLEEbEEHgQeVXUqD7R9i8HjltioFY8nHlce5xvXXw+ZygtNTdd+v7K3DsVFpXZ88+TqwJOCxVxySZbH/3F2P7I+NaVmfdDmkJN8KZFH1omVwfcL6j9ldenjKE+JffYg4tGm0qSn7MYxPbwmIWwudUUi7dd1rzhyHEv7GHmbl5Y3b8BWxrj3ImDStlwPdrmc3sYGYfpr4P8QrW4ZR8nvGSWOInihHQAzN9nlH31TPFUYfNJGdLOVVu/YnulxeYWc/QYc8JXF9Q/8tLgt77getdr7Md0eX4KzCPxpR/4k1nIP9VbaV+y9bpXLr5p0pL3f8Fih3IXsr2Qw2XwiLDJbhqc7vIRzdufu4DkBU1Svwm254VxZScnd8lh+1E4HPPGxDpEmqGMWaW+2v8ANUc6zYcRHPGSjB0bUpIPwIvX1gsEkKKkahUXgB/j1qIPelKUApSlAKUpQClKUApSlAY+PMnht4IUyW8obYX9awMo7QCVjFIjRYhRdo232/OVuYqXr80i97b9aA/aVG5vJiVKthlR1F9SMSpbppbgOdeuVZg0yEvE8TA6Sr9Rb2TzG/GgM2lfgNftAKUpQClKE0ApUVie1GGRghlDOSAFXzm591Z2NhZo2WN9DkbPbVpPW3OgPQzLqC6hqIJC33IHE2+NR2c5KcQUVpSsIvrjXbWdrAt047V85T2cjhbxCWkmPGVzdt+Nug9KlqA88Ph1jUKihVAsANgK9KUoBSlKAUpSgFKUoBSlKAUpSgFKUoBSlKAiMx7LwzOZDqWU286MUO2w4Vn4DCeFGqF2fTfzObsbknc8+NvhWRSgIbFYXG62MU8QQnyqyEkDpe+9SmGDhF8QgvYaiuwLc7el69aUBBT5Pi3Zv5boQk2VIxcDl5ienpU1GllAJvYAEnn6mvulAY2EyyKL+ajVPUAA/bWTSlAKUpQClKUApSlAKUp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150" name="Picture 6" descr="http://drupal.org/files/project-images/ph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328" y="3140968"/>
            <a:ext cx="864096" cy="454731"/>
          </a:xfrm>
          <a:prstGeom prst="rect">
            <a:avLst/>
          </a:prstGeom>
          <a:noFill/>
        </p:spPr>
      </p:pic>
      <p:sp>
        <p:nvSpPr>
          <p:cNvPr id="18" name="四角形吹き出し 17"/>
          <p:cNvSpPr/>
          <p:nvPr/>
        </p:nvSpPr>
        <p:spPr>
          <a:xfrm>
            <a:off x="2627784" y="2420888"/>
            <a:ext cx="3456384" cy="576064"/>
          </a:xfrm>
          <a:prstGeom prst="wedgeRectCallout">
            <a:avLst>
              <a:gd name="adj1" fmla="val -63083"/>
              <a:gd name="adj2" fmla="val -8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For performance!</a:t>
            </a:r>
            <a:endParaRPr kumimoji="1" lang="ja-JP" altLang="en-US" sz="3200" dirty="0"/>
          </a:p>
        </p:txBody>
      </p:sp>
      <p:sp>
        <p:nvSpPr>
          <p:cNvPr id="19" name="四角形吹き出し 18"/>
          <p:cNvSpPr/>
          <p:nvPr/>
        </p:nvSpPr>
        <p:spPr>
          <a:xfrm>
            <a:off x="2627784" y="3068960"/>
            <a:ext cx="3456384" cy="576064"/>
          </a:xfrm>
          <a:prstGeom prst="wedgeRectCallout">
            <a:avLst>
              <a:gd name="adj1" fmla="val 68799"/>
              <a:gd name="adj2" fmla="val -20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Language-based programming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48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Principle what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do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10801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buNone/>
            </a:pPr>
            <a:r>
              <a:rPr kumimoji="1" lang="en-US" altLang="ja-JP" sz="3600" b="1" dirty="0" smtClean="0"/>
              <a:t>Toolkit to translate interpreter written in </a:t>
            </a:r>
            <a:r>
              <a:rPr kumimoji="1" lang="en-US" altLang="ja-JP" sz="3600" b="1" dirty="0" err="1" smtClean="0"/>
              <a:t>RPython</a:t>
            </a:r>
            <a:r>
              <a:rPr kumimoji="1" lang="en-US" altLang="ja-JP" sz="3600" b="1" dirty="0" smtClean="0"/>
              <a:t> to other </a:t>
            </a:r>
            <a:r>
              <a:rPr kumimoji="1" lang="en-US" altLang="ja-JP" sz="3600" b="1" dirty="0" err="1" smtClean="0"/>
              <a:t>backends</a:t>
            </a:r>
            <a:r>
              <a:rPr kumimoji="1" lang="en-US" altLang="ja-JP" sz="3600" b="1" dirty="0" smtClean="0"/>
              <a:t>(C/CLI/Java..)</a:t>
            </a:r>
            <a:endParaRPr kumimoji="1" lang="ja-JP" altLang="en-US" sz="3600" b="1" dirty="0"/>
          </a:p>
        </p:txBody>
      </p:sp>
      <p:sp>
        <p:nvSpPr>
          <p:cNvPr id="4" name="円/楕円 3"/>
          <p:cNvSpPr/>
          <p:nvPr/>
        </p:nvSpPr>
        <p:spPr>
          <a:xfrm>
            <a:off x="858648" y="342900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 flipV="1">
            <a:off x="827584" y="4005064"/>
            <a:ext cx="648072" cy="64807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4653136"/>
            <a:ext cx="184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/>
              <a:t>Implementer</a:t>
            </a:r>
            <a:endParaRPr kumimoji="1" lang="ja-JP" altLang="en-US" sz="2400" b="1" dirty="0"/>
          </a:p>
        </p:txBody>
      </p:sp>
      <p:sp>
        <p:nvSpPr>
          <p:cNvPr id="8" name="直角三角形 7"/>
          <p:cNvSpPr/>
          <p:nvPr/>
        </p:nvSpPr>
        <p:spPr>
          <a:xfrm rot="13500000">
            <a:off x="1680695" y="3781674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 descr="http://adammiels.com/images/code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429000"/>
            <a:ext cx="1386249" cy="1296144"/>
          </a:xfrm>
          <a:prstGeom prst="rect">
            <a:avLst/>
          </a:prstGeom>
          <a:noFill/>
        </p:spPr>
      </p:pic>
      <p:sp>
        <p:nvSpPr>
          <p:cNvPr id="10" name="正方形/長方形 9"/>
          <p:cNvSpPr/>
          <p:nvPr/>
        </p:nvSpPr>
        <p:spPr>
          <a:xfrm>
            <a:off x="2100199" y="4725144"/>
            <a:ext cx="26348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smtClean="0"/>
              <a:t>Interpreter code</a:t>
            </a:r>
          </a:p>
          <a:p>
            <a:pPr algn="ctr"/>
            <a:r>
              <a:rPr lang="en-US" altLang="ja-JP" sz="2400" b="1" dirty="0" smtClean="0"/>
              <a:t>Written in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RPython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直角三角形 10"/>
          <p:cNvSpPr/>
          <p:nvPr/>
        </p:nvSpPr>
        <p:spPr>
          <a:xfrm rot="13500000">
            <a:off x="4056959" y="3781675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 descr="http://2.bp.blogspot.com/_4gR6Ggu8oHQ/TNmLArIQa0I/AAAAAAAAAKk/S86e8w4lF6g/s400/py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1318321" cy="1080120"/>
          </a:xfrm>
          <a:prstGeom prst="rect">
            <a:avLst/>
          </a:prstGeom>
          <a:noFill/>
        </p:spPr>
      </p:pic>
      <p:sp>
        <p:nvSpPr>
          <p:cNvPr id="13" name="正方形/長方形 12"/>
          <p:cNvSpPr/>
          <p:nvPr/>
        </p:nvSpPr>
        <p:spPr>
          <a:xfrm>
            <a:off x="5147065" y="4725144"/>
            <a:ext cx="1014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err="1" smtClean="0"/>
              <a:t>PyPy</a:t>
            </a:r>
            <a:endParaRPr lang="ja-JP" altLang="en-US" sz="3200" b="1" dirty="0"/>
          </a:p>
        </p:txBody>
      </p:sp>
      <p:sp>
        <p:nvSpPr>
          <p:cNvPr id="14" name="直角三角形 13"/>
          <p:cNvSpPr/>
          <p:nvPr/>
        </p:nvSpPr>
        <p:spPr>
          <a:xfrm rot="11168429">
            <a:off x="6260934" y="2598061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6" name="Picture 6" descr="http://icons.iconseeker.com/png/fullsize/glaze/source-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2060848"/>
            <a:ext cx="1080119" cy="1080120"/>
          </a:xfrm>
          <a:prstGeom prst="rect">
            <a:avLst/>
          </a:prstGeom>
          <a:noFill/>
        </p:spPr>
      </p:pic>
      <p:pic>
        <p:nvPicPr>
          <p:cNvPr id="5128" name="Picture 8" descr="http://3.bp.blogspot.com/-KAtzVwSan7s/TaqHBo8usEI/AAAAAAAAErQ/f-Cow-sXgJ8/s200/sun-java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789040"/>
            <a:ext cx="864096" cy="864096"/>
          </a:xfrm>
          <a:prstGeom prst="rect">
            <a:avLst/>
          </a:prstGeom>
          <a:noFill/>
        </p:spPr>
      </p:pic>
      <p:pic>
        <p:nvPicPr>
          <p:cNvPr id="5130" name="Picture 10" descr="http://weblogs.sqlteam.com/images/weblogs_sqlteam_com/derekc/Windows_PowerShell_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4923656"/>
            <a:ext cx="1646312" cy="1646312"/>
          </a:xfrm>
          <a:prstGeom prst="rect">
            <a:avLst/>
          </a:prstGeom>
          <a:noFill/>
        </p:spPr>
      </p:pic>
      <p:sp>
        <p:nvSpPr>
          <p:cNvPr id="20" name="直角三角形 19"/>
          <p:cNvSpPr/>
          <p:nvPr/>
        </p:nvSpPr>
        <p:spPr>
          <a:xfrm rot="13500000">
            <a:off x="6577240" y="3925691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/>
        </p:nvSpPr>
        <p:spPr>
          <a:xfrm rot="15300000">
            <a:off x="6082233" y="5233444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982352" y="2996952"/>
            <a:ext cx="1810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 (native)</a:t>
            </a:r>
            <a:endParaRPr lang="ja-JP" altLang="en-US" sz="3200" b="1" dirty="0"/>
          </a:p>
        </p:txBody>
      </p:sp>
      <p:sp>
        <p:nvSpPr>
          <p:cNvPr id="23" name="正方形/長方形 22"/>
          <p:cNvSpPr/>
          <p:nvPr/>
        </p:nvSpPr>
        <p:spPr>
          <a:xfrm>
            <a:off x="7380312" y="4509120"/>
            <a:ext cx="906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Java</a:t>
            </a:r>
            <a:endParaRPr lang="ja-JP" altLang="en-US" sz="3200" b="1" dirty="0"/>
          </a:p>
        </p:txBody>
      </p:sp>
      <p:sp>
        <p:nvSpPr>
          <p:cNvPr id="24" name="正方形/長方形 23"/>
          <p:cNvSpPr/>
          <p:nvPr/>
        </p:nvSpPr>
        <p:spPr>
          <a:xfrm>
            <a:off x="7347385" y="6156593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CLI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9429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1167</Words>
  <Application>Microsoft Macintosh PowerPoint</Application>
  <PresentationFormat>画面に合わせる (4:3)</PresentationFormat>
  <Paragraphs>261</Paragraphs>
  <Slides>46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47" baseType="lpstr">
      <vt:lpstr>Office テーマ</vt:lpstr>
      <vt:lpstr>Fundamental Technologies Used in PyPy JIT Compiler</vt:lpstr>
      <vt:lpstr>whoami</vt:lpstr>
      <vt:lpstr>Disclaimer</vt:lpstr>
      <vt:lpstr>Today’s topics</vt:lpstr>
      <vt:lpstr>What is PyPy?</vt:lpstr>
      <vt:lpstr>Please raise your hand if you know briefly what PyPy is?</vt:lpstr>
      <vt:lpstr>PyPy is regarded as …</vt:lpstr>
      <vt:lpstr>Current woes and PyPy’s goal</vt:lpstr>
      <vt:lpstr>Principle what PyPy do</vt:lpstr>
      <vt:lpstr>Python implemented by RPython</vt:lpstr>
      <vt:lpstr>What is RPython?</vt:lpstr>
      <vt:lpstr>How to use PyPy (as framework)?</vt:lpstr>
      <vt:lpstr>How to use PyPy (as framework)?</vt:lpstr>
      <vt:lpstr>How to use PyPy (as framework)?</vt:lpstr>
      <vt:lpstr>How to use PyPy (as framework)?</vt:lpstr>
      <vt:lpstr>How to use PyPy (as framework)?</vt:lpstr>
      <vt:lpstr>What PyPy did for given RPython code?</vt:lpstr>
      <vt:lpstr>Summary of "What is PyPy?" </vt:lpstr>
      <vt:lpstr>What is  JIT compiler?</vt:lpstr>
      <vt:lpstr>Please raise your hand if you have any understanding about JIT compiler</vt:lpstr>
      <vt:lpstr>JIT compiler = Just-In-Time compiler</vt:lpstr>
      <vt:lpstr>What is JIT compiler?</vt:lpstr>
      <vt:lpstr>Comparison: difference between typical compiler and JIT compiler</vt:lpstr>
      <vt:lpstr>What does partial compilation?</vt:lpstr>
      <vt:lpstr>Way of doing partial compilation</vt:lpstr>
      <vt:lpstr>Trace-based  JIT How to detect frequently executed part?</vt:lpstr>
      <vt:lpstr>How will trace be extracted?</vt:lpstr>
      <vt:lpstr>What is Guard?</vt:lpstr>
      <vt:lpstr>By the way, is Python compile-able?</vt:lpstr>
      <vt:lpstr>NO, IT ISN’T</vt:lpstr>
      <vt:lpstr>Use Guard to compile each types</vt:lpstr>
      <vt:lpstr>PowerPoint プレゼンテーション</vt:lpstr>
      <vt:lpstr>It can support compiling multiple type!</vt:lpstr>
      <vt:lpstr>What about tracing JIT in PyPy?</vt:lpstr>
      <vt:lpstr>PyPy says…</vt:lpstr>
      <vt:lpstr>Strategy to add JIT to target VM</vt:lpstr>
      <vt:lpstr>Sandwich architecture used in PyPy</vt:lpstr>
      <vt:lpstr>Meta-tracing (new technology introduced by PyPy)</vt:lpstr>
      <vt:lpstr>What about speed?</vt:lpstr>
      <vt:lpstr>Why is it able to make it faster? </vt:lpstr>
      <vt:lpstr>Hint mechanism</vt:lpstr>
      <vt:lpstr>How benefit PyPy will bring?</vt:lpstr>
      <vt:lpstr>Suggestion</vt:lpstr>
      <vt:lpstr>Templates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Technologies Used in PyPy JIT Compiler</dc:title>
  <dc:creator>Ryotaro</dc:creator>
  <cp:lastModifiedBy>池田 涼太郎</cp:lastModifiedBy>
  <cp:revision>102</cp:revision>
  <dcterms:created xsi:type="dcterms:W3CDTF">2012-09-06T13:06:50Z</dcterms:created>
  <dcterms:modified xsi:type="dcterms:W3CDTF">2012-09-15T08:26:29Z</dcterms:modified>
</cp:coreProperties>
</file>