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  <p:sldId id="270" r:id="rId6"/>
    <p:sldId id="261" r:id="rId7"/>
    <p:sldId id="262" r:id="rId8"/>
    <p:sldId id="263" r:id="rId9"/>
    <p:sldId id="264" r:id="rId10"/>
    <p:sldId id="271" r:id="rId11"/>
    <p:sldId id="268" r:id="rId12"/>
    <p:sldId id="269" r:id="rId13"/>
    <p:sldId id="273" r:id="rId14"/>
    <p:sldId id="276" r:id="rId15"/>
    <p:sldId id="277" r:id="rId16"/>
    <p:sldId id="278" r:id="rId17"/>
    <p:sldId id="274" r:id="rId18"/>
    <p:sldId id="279" r:id="rId19"/>
    <p:sldId id="280" r:id="rId20"/>
    <p:sldId id="281" r:id="rId21"/>
    <p:sldId id="284" r:id="rId22"/>
    <p:sldId id="282" r:id="rId23"/>
    <p:sldId id="283" r:id="rId24"/>
    <p:sldId id="292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65" r:id="rId33"/>
    <p:sldId id="266" r:id="rId34"/>
    <p:sldId id="267" r:id="rId3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7" autoAdjust="0"/>
    <p:restoredTop sz="94660"/>
  </p:normalViewPr>
  <p:slideViewPr>
    <p:cSldViewPr>
      <p:cViewPr>
        <p:scale>
          <a:sx n="110" d="100"/>
          <a:sy n="110" d="100"/>
        </p:scale>
        <p:origin x="-592" y="-3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12/09/15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12/09/15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12/09/15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12/09/15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12/09/15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12/09/15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12/09/15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12/09/15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12/09/15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12/09/15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12/09/15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682F5-8C93-4132-B79A-93E5F4AEEA23}" type="datetimeFigureOut">
              <a:rPr kumimoji="1" lang="ja-JP" altLang="en-US" smtClean="0"/>
              <a:pPr/>
              <a:t>12/09/15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BB85E-0FC7-4529-81C2-ADA4CDAB7C8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jpeg"/><Relationship Id="rId5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gif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Fundamental Technologies Used in </a:t>
            </a:r>
            <a:r>
              <a:rPr lang="en-US" b="1" dirty="0" err="1"/>
              <a:t>PyPy</a:t>
            </a:r>
            <a:r>
              <a:rPr lang="en-US" b="1" dirty="0"/>
              <a:t> JIT </a:t>
            </a:r>
            <a:r>
              <a:rPr lang="en-US" b="1" dirty="0" smtClean="0"/>
              <a:t>Compiler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PyConJP</a:t>
            </a:r>
            <a:r>
              <a:rPr kumimoji="1" lang="en-US" altLang="ja-JP" dirty="0" smtClean="0"/>
              <a:t> 2012</a:t>
            </a:r>
          </a:p>
          <a:p>
            <a:r>
              <a:rPr kumimoji="1" lang="en-US" altLang="ja-JP" dirty="0" err="1" smtClean="0"/>
              <a:t>Ryotaro</a:t>
            </a:r>
            <a:r>
              <a:rPr kumimoji="1" lang="en-US" altLang="ja-JP" dirty="0" smtClean="0"/>
              <a:t> Ikeda, 2012/09/06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Python implemented by </a:t>
            </a:r>
            <a:r>
              <a:rPr kumimoji="1" lang="en-US" altLang="ja-JP" dirty="0" err="1" smtClean="0"/>
              <a:t>RPython</a:t>
            </a:r>
            <a:endParaRPr kumimoji="1"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1074672" y="966738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手作業 4"/>
          <p:cNvSpPr/>
          <p:nvPr/>
        </p:nvSpPr>
        <p:spPr>
          <a:xfrm flipV="1">
            <a:off x="1043608" y="1542802"/>
            <a:ext cx="648072" cy="648072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39552" y="2190874"/>
            <a:ext cx="18483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FF0000"/>
                </a:solidFill>
              </a:rPr>
              <a:t>Python</a:t>
            </a:r>
          </a:p>
          <a:p>
            <a:pPr algn="ctr"/>
            <a:r>
              <a:rPr kumimoji="1" lang="en-US" altLang="ja-JP" sz="2400" b="1" dirty="0" smtClean="0"/>
              <a:t>Implementer</a:t>
            </a:r>
            <a:endParaRPr kumimoji="1" lang="ja-JP" altLang="en-US" sz="2400" b="1" dirty="0"/>
          </a:p>
        </p:txBody>
      </p:sp>
      <p:sp>
        <p:nvSpPr>
          <p:cNvPr id="7" name="直角三角形 6"/>
          <p:cNvSpPr/>
          <p:nvPr/>
        </p:nvSpPr>
        <p:spPr>
          <a:xfrm rot="13500000">
            <a:off x="1896719" y="1319412"/>
            <a:ext cx="654689" cy="647451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Picture 2" descr="http://adammiels.com/images/codeIc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966738"/>
            <a:ext cx="1386249" cy="1296144"/>
          </a:xfrm>
          <a:prstGeom prst="rect">
            <a:avLst/>
          </a:prstGeom>
          <a:noFill/>
        </p:spPr>
      </p:pic>
      <p:sp>
        <p:nvSpPr>
          <p:cNvPr id="9" name="正方形/長方形 8"/>
          <p:cNvSpPr/>
          <p:nvPr/>
        </p:nvSpPr>
        <p:spPr>
          <a:xfrm>
            <a:off x="2316223" y="2262882"/>
            <a:ext cx="26348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400" b="1" dirty="0" smtClean="0">
                <a:solidFill>
                  <a:srgbClr val="FF0000"/>
                </a:solidFill>
              </a:rPr>
              <a:t>Python</a:t>
            </a:r>
            <a:r>
              <a:rPr lang="en-US" altLang="ja-JP" sz="2400" b="1" dirty="0" smtClean="0"/>
              <a:t> code</a:t>
            </a:r>
          </a:p>
          <a:p>
            <a:pPr algn="ctr"/>
            <a:r>
              <a:rPr lang="en-US" altLang="ja-JP" sz="2400" b="1" dirty="0" smtClean="0"/>
              <a:t>Written in </a:t>
            </a:r>
            <a:r>
              <a:rPr lang="en-US" altLang="ja-JP" sz="2400" b="1" dirty="0" err="1" smtClean="0">
                <a:solidFill>
                  <a:srgbClr val="FF0000"/>
                </a:solidFill>
              </a:rPr>
              <a:t>RPython</a:t>
            </a:r>
            <a:endParaRPr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直角三角形 9"/>
          <p:cNvSpPr/>
          <p:nvPr/>
        </p:nvSpPr>
        <p:spPr>
          <a:xfrm rot="13500000">
            <a:off x="4272983" y="1319413"/>
            <a:ext cx="654689" cy="647451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Picture 4" descr="http://2.bp.blogspot.com/_4gR6Ggu8oHQ/TNmLArIQa0I/AAAAAAAAAKk/S86e8w4lF6g/s400/py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182762"/>
            <a:ext cx="1318321" cy="1080120"/>
          </a:xfrm>
          <a:prstGeom prst="rect">
            <a:avLst/>
          </a:prstGeom>
          <a:noFill/>
        </p:spPr>
      </p:pic>
      <p:sp>
        <p:nvSpPr>
          <p:cNvPr id="12" name="正方形/長方形 11"/>
          <p:cNvSpPr/>
          <p:nvPr/>
        </p:nvSpPr>
        <p:spPr>
          <a:xfrm>
            <a:off x="5363089" y="2262882"/>
            <a:ext cx="1014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3200" b="1" dirty="0" err="1" smtClean="0"/>
              <a:t>PyPy</a:t>
            </a:r>
            <a:endParaRPr lang="ja-JP" altLang="en-US" sz="3200" b="1" dirty="0"/>
          </a:p>
        </p:txBody>
      </p:sp>
      <p:pic>
        <p:nvPicPr>
          <p:cNvPr id="14" name="Picture 6" descr="http://icons.iconseeker.com/png/fullsize/glaze/source-c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4288" y="1110754"/>
            <a:ext cx="1080119" cy="1080120"/>
          </a:xfrm>
          <a:prstGeom prst="rect">
            <a:avLst/>
          </a:prstGeom>
          <a:noFill/>
        </p:spPr>
      </p:pic>
      <p:sp>
        <p:nvSpPr>
          <p:cNvPr id="19" name="正方形/長方形 18"/>
          <p:cNvSpPr/>
          <p:nvPr/>
        </p:nvSpPr>
        <p:spPr>
          <a:xfrm>
            <a:off x="6876256" y="2118866"/>
            <a:ext cx="18105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3200" b="1" dirty="0" smtClean="0"/>
              <a:t>C (native)</a:t>
            </a:r>
            <a:endParaRPr lang="ja-JP" altLang="en-US" sz="3200" b="1" dirty="0"/>
          </a:p>
        </p:txBody>
      </p:sp>
      <p:sp>
        <p:nvSpPr>
          <p:cNvPr id="22" name="直角三角形 21"/>
          <p:cNvSpPr/>
          <p:nvPr/>
        </p:nvSpPr>
        <p:spPr>
          <a:xfrm rot="13500000">
            <a:off x="6289206" y="1391419"/>
            <a:ext cx="654689" cy="647451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吹き出し 22"/>
          <p:cNvSpPr/>
          <p:nvPr/>
        </p:nvSpPr>
        <p:spPr>
          <a:xfrm>
            <a:off x="683568" y="3126978"/>
            <a:ext cx="7848872" cy="3542382"/>
          </a:xfrm>
          <a:prstGeom prst="wedgeRectCallout">
            <a:avLst>
              <a:gd name="adj1" fmla="val 34635"/>
              <a:gd name="adj2" fmla="val -6529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763688" y="3019599"/>
            <a:ext cx="57984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/>
              <a:t>This is what they know!</a:t>
            </a:r>
            <a:endParaRPr kumimoji="1" lang="ja-JP" altLang="en-US" sz="4400" dirty="0"/>
          </a:p>
        </p:txBody>
      </p:sp>
      <p:grpSp>
        <p:nvGrpSpPr>
          <p:cNvPr id="27" name="グループ化 26"/>
          <p:cNvGrpSpPr/>
          <p:nvPr/>
        </p:nvGrpSpPr>
        <p:grpSpPr>
          <a:xfrm>
            <a:off x="2411760" y="3760328"/>
            <a:ext cx="4320480" cy="2909032"/>
            <a:chOff x="2411760" y="3760328"/>
            <a:chExt cx="4320480" cy="290903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411760" y="3760328"/>
              <a:ext cx="4320480" cy="2837024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26" name="円/楕円 25"/>
            <p:cNvSpPr/>
            <p:nvPr/>
          </p:nvSpPr>
          <p:spPr>
            <a:xfrm>
              <a:off x="3059832" y="6309320"/>
              <a:ext cx="1440160" cy="360040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What is </a:t>
            </a:r>
            <a:r>
              <a:rPr kumimoji="1" lang="en-US" altLang="ja-JP" dirty="0" err="1" smtClean="0"/>
              <a:t>RPython</a:t>
            </a:r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95536" y="1268760"/>
            <a:ext cx="8352928" cy="648072"/>
          </a:xfrm>
        </p:spPr>
        <p:txBody>
          <a:bodyPr>
            <a:normAutofit fontScale="92500"/>
          </a:bodyPr>
          <a:lstStyle/>
          <a:p>
            <a:r>
              <a:rPr kumimoji="1" lang="en-US" altLang="ja-JP" dirty="0" smtClean="0"/>
              <a:t>It is abbreviated for 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R</a:t>
            </a:r>
            <a:r>
              <a:rPr kumimoji="1" lang="en-US" altLang="ja-JP" dirty="0" smtClean="0"/>
              <a:t>estricted subset </a:t>
            </a:r>
            <a:r>
              <a:rPr lang="en-US" altLang="ja-JP" dirty="0" smtClean="0"/>
              <a:t>of 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Python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5536" y="2132856"/>
            <a:ext cx="8407943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ja-JP" sz="2800" dirty="0" smtClean="0"/>
              <a:t> Only single inheritance is allowed</a:t>
            </a:r>
          </a:p>
          <a:p>
            <a:pPr>
              <a:buFont typeface="Arial" pitchFamily="34" charset="0"/>
              <a:buChar char="•"/>
            </a:pPr>
            <a:r>
              <a:rPr kumimoji="1" lang="en-US" altLang="ja-JP" sz="2800" dirty="0" smtClean="0"/>
              <a:t> “</a:t>
            </a:r>
            <a:r>
              <a:rPr lang="en-US" altLang="ja-JP" sz="2800" dirty="0" smtClean="0"/>
              <a:t>For loop” only supports built-in type</a:t>
            </a:r>
          </a:p>
          <a:p>
            <a:pPr>
              <a:buFont typeface="Arial" pitchFamily="34" charset="0"/>
              <a:buChar char="•"/>
            </a:pPr>
            <a:r>
              <a:rPr kumimoji="1" lang="en-US" altLang="ja-JP" sz="2800" dirty="0" smtClean="0"/>
              <a:t> </a:t>
            </a:r>
            <a:r>
              <a:rPr lang="en-US" altLang="ja-JP" sz="2800" dirty="0" smtClean="0"/>
              <a:t>Generator is supported, but exact scope is  very limited</a:t>
            </a:r>
          </a:p>
          <a:p>
            <a:pPr>
              <a:buFont typeface="Arial" pitchFamily="34" charset="0"/>
              <a:buChar char="•"/>
            </a:pPr>
            <a:r>
              <a:rPr lang="en-US" altLang="ja-JP" sz="2800" dirty="0" smtClean="0"/>
              <a:t> Dynamic dispatch to class is not supported</a:t>
            </a:r>
          </a:p>
        </p:txBody>
      </p:sp>
      <p:sp>
        <p:nvSpPr>
          <p:cNvPr id="8" name="下矢印 7"/>
          <p:cNvSpPr/>
          <p:nvPr/>
        </p:nvSpPr>
        <p:spPr>
          <a:xfrm>
            <a:off x="2303748" y="4149080"/>
            <a:ext cx="4536504" cy="504056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76204" y="4653136"/>
            <a:ext cx="69915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600" dirty="0" smtClean="0"/>
              <a:t>These are required to static analysis</a:t>
            </a:r>
          </a:p>
          <a:p>
            <a:pPr algn="ctr"/>
            <a:r>
              <a:rPr lang="en-US" altLang="ja-JP" sz="3600" dirty="0" smtClean="0"/>
              <a:t>(it is for translating other back-ends)</a:t>
            </a:r>
            <a:endParaRPr kumimoji="1" lang="ja-JP" altLang="en-US" sz="36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475656" y="5877272"/>
            <a:ext cx="7626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* </a:t>
            </a:r>
            <a:r>
              <a:rPr kumimoji="1" lang="en-US" altLang="ja-JP" sz="3600" dirty="0" err="1" smtClean="0">
                <a:solidFill>
                  <a:srgbClr val="FF0000"/>
                </a:solidFill>
              </a:rPr>
              <a:t>RPython</a:t>
            </a:r>
            <a:r>
              <a:rPr kumimoji="1" lang="en-US" altLang="ja-JP" sz="3600" dirty="0" smtClean="0">
                <a:solidFill>
                  <a:srgbClr val="FF0000"/>
                </a:solidFill>
              </a:rPr>
              <a:t> can be executed by </a:t>
            </a:r>
            <a:r>
              <a:rPr kumimoji="1" lang="en-US" altLang="ja-JP" sz="3600" dirty="0" err="1" smtClean="0">
                <a:solidFill>
                  <a:srgbClr val="FF0000"/>
                </a:solidFill>
              </a:rPr>
              <a:t>CPython</a:t>
            </a:r>
            <a:r>
              <a:rPr kumimoji="1" lang="en-US" altLang="ja-JP" sz="3600" dirty="0" smtClean="0">
                <a:solidFill>
                  <a:srgbClr val="FF0000"/>
                </a:solidFill>
              </a:rPr>
              <a:t>!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90264"/>
            <a:ext cx="8229600" cy="1143000"/>
          </a:xfrm>
        </p:spPr>
        <p:txBody>
          <a:bodyPr/>
          <a:lstStyle/>
          <a:p>
            <a:r>
              <a:rPr lang="en-US" altLang="ja-JP" dirty="0" smtClean="0"/>
              <a:t>How to use </a:t>
            </a:r>
            <a:r>
              <a:rPr lang="en-US" altLang="ja-JP" dirty="0" err="1" smtClean="0"/>
              <a:t>PyPy</a:t>
            </a:r>
            <a:r>
              <a:rPr lang="en-US" altLang="ja-JP" dirty="0" smtClean="0"/>
              <a:t> (as framework)?</a:t>
            </a:r>
            <a:endParaRPr kumimoji="1" lang="ja-JP" altLang="en-US" dirty="0"/>
          </a:p>
        </p:txBody>
      </p:sp>
      <p:grpSp>
        <p:nvGrpSpPr>
          <p:cNvPr id="11" name="グループ化 10"/>
          <p:cNvGrpSpPr/>
          <p:nvPr/>
        </p:nvGrpSpPr>
        <p:grpSpPr>
          <a:xfrm>
            <a:off x="827584" y="1484784"/>
            <a:ext cx="7543948" cy="4078025"/>
            <a:chOff x="52389" y="1052736"/>
            <a:chExt cx="7543948" cy="4078025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2389" y="1052736"/>
              <a:ext cx="7543948" cy="407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円/楕円 6"/>
            <p:cNvSpPr/>
            <p:nvPr/>
          </p:nvSpPr>
          <p:spPr>
            <a:xfrm>
              <a:off x="484370" y="4005064"/>
              <a:ext cx="4807710" cy="6985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/>
            <p:cNvSpPr/>
            <p:nvPr/>
          </p:nvSpPr>
          <p:spPr>
            <a:xfrm>
              <a:off x="467544" y="2250945"/>
              <a:ext cx="4807710" cy="110604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テキスト ボックス 9"/>
          <p:cNvSpPr txBox="1"/>
          <p:nvPr/>
        </p:nvSpPr>
        <p:spPr>
          <a:xfrm>
            <a:off x="723105" y="6021288"/>
            <a:ext cx="8420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0000"/>
                </a:solidFill>
              </a:rPr>
              <a:t>* </a:t>
            </a:r>
            <a:r>
              <a:rPr kumimoji="1" lang="en-US" altLang="ja-JP" sz="3200" dirty="0" err="1" smtClean="0">
                <a:solidFill>
                  <a:srgbClr val="FF0000"/>
                </a:solidFill>
              </a:rPr>
              <a:t>Toolchain</a:t>
            </a:r>
            <a:r>
              <a:rPr kumimoji="1" lang="en-US" altLang="ja-JP" sz="3200" dirty="0" smtClean="0">
                <a:solidFill>
                  <a:srgbClr val="FF0000"/>
                </a:solidFill>
              </a:rPr>
              <a:t> is not contained in binary distribution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67544" y="900009"/>
            <a:ext cx="69912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1. Download source code edition of </a:t>
            </a:r>
            <a:r>
              <a:rPr kumimoji="1" lang="en-US" altLang="ja-JP" sz="3200" dirty="0" err="1" smtClean="0"/>
              <a:t>PyPy</a:t>
            </a:r>
            <a:endParaRPr kumimoji="1" lang="ja-JP" altLang="en-US" sz="3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90264"/>
            <a:ext cx="8229600" cy="1143000"/>
          </a:xfrm>
        </p:spPr>
        <p:txBody>
          <a:bodyPr/>
          <a:lstStyle/>
          <a:p>
            <a:r>
              <a:rPr lang="en-US" altLang="ja-JP" dirty="0" smtClean="0"/>
              <a:t>How to use </a:t>
            </a:r>
            <a:r>
              <a:rPr lang="en-US" altLang="ja-JP" dirty="0" err="1" smtClean="0"/>
              <a:t>PyPy</a:t>
            </a:r>
            <a:r>
              <a:rPr lang="en-US" altLang="ja-JP" dirty="0" smtClean="0"/>
              <a:t> (as framework)?</a:t>
            </a:r>
            <a:endParaRPr kumimoji="1" lang="ja-JP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484784"/>
            <a:ext cx="6383161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テキスト ボックス 10"/>
          <p:cNvSpPr txBox="1"/>
          <p:nvPr/>
        </p:nvSpPr>
        <p:spPr>
          <a:xfrm>
            <a:off x="467544" y="900009"/>
            <a:ext cx="6240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2</a:t>
            </a:r>
            <a:r>
              <a:rPr kumimoji="1" lang="en-US" altLang="ja-JP" sz="3200" dirty="0" smtClean="0"/>
              <a:t>. Write interpreter code in </a:t>
            </a:r>
            <a:r>
              <a:rPr kumimoji="1" lang="en-US" altLang="ja-JP" sz="3200" dirty="0" err="1" smtClean="0"/>
              <a:t>RPython</a:t>
            </a:r>
            <a:endParaRPr kumimoji="1" lang="ja-JP" altLang="en-US" sz="32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125347" y="6211669"/>
            <a:ext cx="7018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* It can also be executed by </a:t>
            </a:r>
            <a:r>
              <a:rPr kumimoji="1" lang="en-US" altLang="ja-JP" sz="3600" dirty="0" err="1" smtClean="0">
                <a:solidFill>
                  <a:srgbClr val="FF0000"/>
                </a:solidFill>
              </a:rPr>
              <a:t>CPython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en-US" altLang="ja-JP" dirty="0" smtClean="0"/>
              <a:t>How to use </a:t>
            </a:r>
            <a:r>
              <a:rPr lang="en-US" altLang="ja-JP" dirty="0" err="1" smtClean="0"/>
              <a:t>PyPy</a:t>
            </a:r>
            <a:r>
              <a:rPr lang="en-US" altLang="ja-JP" dirty="0" smtClean="0"/>
              <a:t> (as framework)?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67544" y="674857"/>
            <a:ext cx="30165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3</a:t>
            </a:r>
            <a:r>
              <a:rPr kumimoji="1" lang="en-US" altLang="ja-JP" sz="3200" dirty="0" smtClean="0"/>
              <a:t>. Use </a:t>
            </a:r>
            <a:r>
              <a:rPr kumimoji="1" lang="en-US" altLang="ja-JP" sz="3200" dirty="0" err="1" smtClean="0"/>
              <a:t>translater</a:t>
            </a:r>
            <a:r>
              <a:rPr kumimoji="1" lang="en-US" altLang="ja-JP" sz="3200" dirty="0" smtClean="0"/>
              <a:t> </a:t>
            </a:r>
            <a:endParaRPr kumimoji="1" lang="ja-JP" altLang="en-US" sz="32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411760" y="5903893"/>
            <a:ext cx="71287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>
                <a:solidFill>
                  <a:srgbClr val="FF0000"/>
                </a:solidFill>
              </a:rPr>
              <a:t>* </a:t>
            </a:r>
            <a:r>
              <a:rPr kumimoji="1" lang="en-US" altLang="ja-JP" sz="2800" dirty="0" smtClean="0">
                <a:solidFill>
                  <a:srgbClr val="FF0000"/>
                </a:solidFill>
              </a:rPr>
              <a:t>translate.py produces executable binary file</a:t>
            </a:r>
            <a:br>
              <a:rPr kumimoji="1" lang="en-US" altLang="ja-JP" sz="2800" dirty="0" smtClean="0">
                <a:solidFill>
                  <a:srgbClr val="FF0000"/>
                </a:solidFill>
              </a:rPr>
            </a:br>
            <a:r>
              <a:rPr kumimoji="1" lang="en-US" altLang="ja-JP" sz="2800" dirty="0" smtClean="0">
                <a:solidFill>
                  <a:srgbClr val="FF0000"/>
                </a:solidFill>
              </a:rPr>
              <a:t>  from program written in </a:t>
            </a:r>
            <a:r>
              <a:rPr kumimoji="1" lang="en-US" altLang="ja-JP" sz="2800" dirty="0" err="1" smtClean="0">
                <a:solidFill>
                  <a:srgbClr val="FF0000"/>
                </a:solidFill>
              </a:rPr>
              <a:t>RPython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259632"/>
            <a:ext cx="6696744" cy="4698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90264"/>
            <a:ext cx="8229600" cy="1143000"/>
          </a:xfrm>
        </p:spPr>
        <p:txBody>
          <a:bodyPr/>
          <a:lstStyle/>
          <a:p>
            <a:r>
              <a:rPr lang="en-US" altLang="ja-JP" dirty="0" smtClean="0"/>
              <a:t>How to use </a:t>
            </a:r>
            <a:r>
              <a:rPr lang="en-US" altLang="ja-JP" dirty="0" err="1" smtClean="0"/>
              <a:t>PyPy</a:t>
            </a:r>
            <a:r>
              <a:rPr lang="en-US" altLang="ja-JP" dirty="0" smtClean="0"/>
              <a:t> (as framework)?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67544" y="900009"/>
            <a:ext cx="3114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3-2 </a:t>
            </a:r>
            <a:r>
              <a:rPr kumimoji="1" lang="en-US" altLang="ja-JP" sz="3200" dirty="0" smtClean="0"/>
              <a:t>. Translating…</a:t>
            </a:r>
            <a:endParaRPr kumimoji="1" lang="ja-JP" altLang="en-US" sz="32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125347" y="6211669"/>
            <a:ext cx="7018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* It can also be executed by </a:t>
            </a:r>
            <a:r>
              <a:rPr kumimoji="1" lang="en-US" altLang="ja-JP" sz="3600" dirty="0" err="1" smtClean="0">
                <a:solidFill>
                  <a:srgbClr val="FF0000"/>
                </a:solidFill>
              </a:rPr>
              <a:t>CPython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484784"/>
            <a:ext cx="6636231" cy="465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90264"/>
            <a:ext cx="8229600" cy="1143000"/>
          </a:xfrm>
        </p:spPr>
        <p:txBody>
          <a:bodyPr/>
          <a:lstStyle/>
          <a:p>
            <a:r>
              <a:rPr lang="en-US" altLang="ja-JP" dirty="0" smtClean="0"/>
              <a:t>How to use </a:t>
            </a:r>
            <a:r>
              <a:rPr lang="en-US" altLang="ja-JP" dirty="0" err="1" smtClean="0"/>
              <a:t>PyPy</a:t>
            </a:r>
            <a:r>
              <a:rPr lang="en-US" altLang="ja-JP" dirty="0" smtClean="0"/>
              <a:t> (as framework)?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67544" y="900009"/>
            <a:ext cx="42232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4. Now it’s ready to use!</a:t>
            </a:r>
            <a:endParaRPr kumimoji="1" lang="ja-JP" altLang="en-US" sz="32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59632" y="6334780"/>
            <a:ext cx="7673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</a:rPr>
              <a:t>* Executable binary which has suffix “-c” is created!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484784"/>
            <a:ext cx="6636231" cy="465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1484784"/>
            <a:ext cx="6670947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90264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sz="3600" dirty="0" smtClean="0"/>
              <a:t>What </a:t>
            </a:r>
            <a:r>
              <a:rPr kumimoji="1" lang="en-US" altLang="ja-JP" sz="3600" dirty="0" err="1" smtClean="0"/>
              <a:t>PyPy</a:t>
            </a:r>
            <a:r>
              <a:rPr kumimoji="1" lang="en-US" altLang="ja-JP" sz="3600" dirty="0" smtClean="0"/>
              <a:t> did for given </a:t>
            </a:r>
            <a:r>
              <a:rPr kumimoji="1" lang="en-US" altLang="ja-JP" sz="3600" dirty="0" err="1" smtClean="0"/>
              <a:t>RPython</a:t>
            </a:r>
            <a:r>
              <a:rPr kumimoji="1" lang="en-US" altLang="ja-JP" sz="3600" dirty="0" smtClean="0"/>
              <a:t> code?</a:t>
            </a:r>
            <a:endParaRPr kumimoji="1" lang="ja-JP" altLang="en-US" sz="3600" dirty="0"/>
          </a:p>
        </p:txBody>
      </p:sp>
      <p:sp>
        <p:nvSpPr>
          <p:cNvPr id="3" name="正方形/長方形 2"/>
          <p:cNvSpPr/>
          <p:nvPr/>
        </p:nvSpPr>
        <p:spPr>
          <a:xfrm>
            <a:off x="395536" y="1052736"/>
            <a:ext cx="8208912" cy="17281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36" y="1052736"/>
            <a:ext cx="1208279" cy="7078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sz="4000" dirty="0" smtClean="0"/>
              <a:t>Note</a:t>
            </a:r>
            <a:endParaRPr kumimoji="1" lang="ja-JP" altLang="en-US" sz="4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63688" y="1556792"/>
            <a:ext cx="66926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Things are very similar to compiler,</a:t>
            </a:r>
          </a:p>
          <a:p>
            <a:r>
              <a:rPr kumimoji="1" lang="en-US" altLang="ja-JP" sz="3600" dirty="0" smtClean="0"/>
              <a:t> but, </a:t>
            </a:r>
            <a:r>
              <a:rPr lang="en-US" altLang="ja-JP" sz="3600" dirty="0" smtClean="0"/>
              <a:t>it does a lot of extra work</a:t>
            </a:r>
            <a:endParaRPr kumimoji="1" lang="ja-JP" altLang="en-US" sz="3600" dirty="0"/>
          </a:p>
        </p:txBody>
      </p:sp>
      <p:grpSp>
        <p:nvGrpSpPr>
          <p:cNvPr id="9" name="グループ化 8"/>
          <p:cNvGrpSpPr/>
          <p:nvPr/>
        </p:nvGrpSpPr>
        <p:grpSpPr>
          <a:xfrm>
            <a:off x="0" y="2924944"/>
            <a:ext cx="4932040" cy="3751129"/>
            <a:chOff x="4176464" y="2924944"/>
            <a:chExt cx="4932040" cy="3751129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13683" t="14420" r="45838" b="24467"/>
            <a:stretch>
              <a:fillRect/>
            </a:stretch>
          </p:blipFill>
          <p:spPr bwMode="auto">
            <a:xfrm>
              <a:off x="4176464" y="2924944"/>
              <a:ext cx="4932040" cy="37511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円/楕円 6"/>
            <p:cNvSpPr/>
            <p:nvPr/>
          </p:nvSpPr>
          <p:spPr>
            <a:xfrm>
              <a:off x="4427984" y="4077072"/>
              <a:ext cx="4536504" cy="12241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テキスト ボックス 7"/>
          <p:cNvSpPr txBox="1"/>
          <p:nvPr/>
        </p:nvSpPr>
        <p:spPr>
          <a:xfrm>
            <a:off x="5051854" y="3212976"/>
            <a:ext cx="409214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smtClean="0"/>
              <a:t>It also can be done:</a:t>
            </a:r>
          </a:p>
          <a:p>
            <a:pPr>
              <a:buFontTx/>
              <a:buChar char="-"/>
            </a:pPr>
            <a:endParaRPr kumimoji="1" lang="en-US" altLang="ja-JP" sz="3600" dirty="0" smtClean="0"/>
          </a:p>
          <a:p>
            <a:pPr>
              <a:buFontTx/>
              <a:buChar char="-"/>
            </a:pPr>
            <a:r>
              <a:rPr kumimoji="1" lang="en-US" altLang="ja-JP" sz="3600" dirty="0" smtClean="0"/>
              <a:t> Adding GC </a:t>
            </a:r>
          </a:p>
          <a:p>
            <a:pPr>
              <a:buFontTx/>
              <a:buChar char="-"/>
            </a:pPr>
            <a:r>
              <a:rPr lang="en-US" altLang="ja-JP" sz="3600" dirty="0" smtClean="0"/>
              <a:t> Adding </a:t>
            </a:r>
            <a:r>
              <a:rPr lang="en-US" altLang="ja-JP" sz="3600" dirty="0" smtClean="0">
                <a:solidFill>
                  <a:srgbClr val="FF0000"/>
                </a:solidFill>
              </a:rPr>
              <a:t>JIT compiler</a:t>
            </a:r>
          </a:p>
          <a:p>
            <a:endParaRPr lang="en-US" altLang="ja-JP" sz="3600" dirty="0" smtClean="0"/>
          </a:p>
          <a:p>
            <a:r>
              <a:rPr kumimoji="1" lang="en-US" altLang="ja-JP" sz="3600" dirty="0" smtClean="0"/>
              <a:t>Automatically!</a:t>
            </a:r>
            <a:endParaRPr kumimoji="1" lang="ja-JP" altLang="en-US" sz="3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583362"/>
          </a:xfrm>
        </p:spPr>
        <p:txBody>
          <a:bodyPr>
            <a:noAutofit/>
          </a:bodyPr>
          <a:lstStyle/>
          <a:p>
            <a:r>
              <a:rPr kumimoji="1" lang="en-US" altLang="ja-JP" sz="13800" dirty="0" smtClean="0"/>
              <a:t>What is </a:t>
            </a:r>
            <a:br>
              <a:rPr kumimoji="1" lang="en-US" altLang="ja-JP" sz="13800" dirty="0" smtClean="0"/>
            </a:br>
            <a:r>
              <a:rPr kumimoji="1" lang="en-US" altLang="ja-JP" sz="13800" dirty="0" smtClean="0"/>
              <a:t>JIT compiler?</a:t>
            </a:r>
            <a:endParaRPr kumimoji="1" lang="ja-JP" altLang="en-US" sz="13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Please raise your hand if you have any understanding about JIT compiler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67744" y="1988840"/>
            <a:ext cx="4445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sz="6000" dirty="0" err="1" smtClean="0"/>
              <a:t>whoami</a:t>
            </a:r>
            <a:endParaRPr kumimoji="1" lang="ja-JP" altLang="en-US" sz="6000" dirty="0"/>
          </a:p>
        </p:txBody>
      </p:sp>
      <p:pic>
        <p:nvPicPr>
          <p:cNvPr id="1029" name="Picture 5" descr="http://images.clipartof.com/small/432915-Royalty-Free-RF-Clipart-Illustration-Of-An-Irate-Businessman-Talking-On-A-Cell-Phone-By-His-Office-Des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5652" y="4229108"/>
            <a:ext cx="2878348" cy="2628892"/>
          </a:xfrm>
          <a:prstGeom prst="rect">
            <a:avLst/>
          </a:prstGeom>
          <a:noFill/>
        </p:spPr>
      </p:pic>
      <p:sp>
        <p:nvSpPr>
          <p:cNvPr id="7" name="テキスト ボックス 6"/>
          <p:cNvSpPr txBox="1"/>
          <p:nvPr/>
        </p:nvSpPr>
        <p:spPr>
          <a:xfrm>
            <a:off x="642910" y="1185714"/>
            <a:ext cx="750718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ja-JP" sz="3200" dirty="0" smtClean="0"/>
              <a:t> S</a:t>
            </a:r>
            <a:r>
              <a:rPr kumimoji="1" lang="en-US" altLang="ja-JP" sz="3200" dirty="0" smtClean="0"/>
              <a:t>tudied about JIT compiler </a:t>
            </a:r>
            <a:endParaRPr lang="en-US" altLang="ja-JP" sz="3200" dirty="0"/>
          </a:p>
          <a:p>
            <a:pPr>
              <a:buFont typeface="Arial" pitchFamily="34" charset="0"/>
              <a:buChar char="•"/>
            </a:pPr>
            <a:endParaRPr lang="en-US" altLang="ja-JP" sz="3200" dirty="0"/>
          </a:p>
          <a:p>
            <a:pPr>
              <a:buFont typeface="Arial" pitchFamily="34" charset="0"/>
              <a:buChar char="•"/>
            </a:pPr>
            <a:r>
              <a:rPr lang="en-US" altLang="ja-JP" sz="3200" dirty="0" smtClean="0"/>
              <a:t> But, I am now one of working adults</a:t>
            </a:r>
            <a:br>
              <a:rPr lang="en-US" altLang="ja-JP" sz="3200" dirty="0" smtClean="0"/>
            </a:br>
            <a:r>
              <a:rPr lang="en-US" altLang="ja-JP" sz="3200" dirty="0" smtClean="0"/>
              <a:t>  (since this April)</a:t>
            </a:r>
          </a:p>
          <a:p>
            <a:pPr>
              <a:buFont typeface="Arial" pitchFamily="34" charset="0"/>
              <a:buChar char="•"/>
            </a:pPr>
            <a:endParaRPr lang="en-US" altLang="ja-JP" sz="3200" dirty="0" smtClean="0"/>
          </a:p>
          <a:p>
            <a:pPr>
              <a:buFont typeface="Arial" pitchFamily="34" charset="0"/>
              <a:buChar char="•"/>
            </a:pPr>
            <a:r>
              <a:rPr lang="en-US" altLang="ja-JP" sz="3200" dirty="0" smtClean="0"/>
              <a:t> And, I was a salesperson (telephone caller) </a:t>
            </a:r>
            <a:br>
              <a:rPr lang="en-US" altLang="ja-JP" sz="3200" dirty="0" smtClean="0"/>
            </a:br>
            <a:r>
              <a:rPr lang="en-US" altLang="ja-JP" sz="3200" dirty="0" smtClean="0"/>
              <a:t>  during new graduate’s training</a:t>
            </a:r>
            <a:endParaRPr kumimoji="1" lang="ja-JP" altLang="en-US" sz="3200" dirty="0"/>
          </a:p>
        </p:txBody>
      </p:sp>
      <p:sp>
        <p:nvSpPr>
          <p:cNvPr id="3" name="四角形吹き出し 2"/>
          <p:cNvSpPr/>
          <p:nvPr/>
        </p:nvSpPr>
        <p:spPr>
          <a:xfrm>
            <a:off x="395536" y="5013176"/>
            <a:ext cx="5184576" cy="1368152"/>
          </a:xfrm>
          <a:prstGeom prst="wedgeRectCallout">
            <a:avLst>
              <a:gd name="adj1" fmla="val 76002"/>
              <a:gd name="adj2" fmla="val -4460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/>
              <a:t>I almost forgot about </a:t>
            </a:r>
            <a:r>
              <a:rPr kumimoji="1" lang="en-US" altLang="ja-JP" sz="3200" dirty="0" err="1" smtClean="0"/>
              <a:t>PyPy</a:t>
            </a:r>
            <a:r>
              <a:rPr kumimoji="1" lang="en-US" altLang="ja-JP" sz="3200" dirty="0" smtClean="0"/>
              <a:t>! </a:t>
            </a:r>
            <a:r>
              <a:rPr lang="en-US" altLang="ja-JP" sz="3200" dirty="0" smtClean="0"/>
              <a:t>;-(</a:t>
            </a:r>
            <a:endParaRPr kumimoji="1" lang="ja-JP" altLang="en-US" sz="32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557699">
            <a:off x="1763688" y="908720"/>
            <a:ext cx="5920680" cy="4698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157410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JIT compiler = Just-In-Time compiler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23528" y="908720"/>
            <a:ext cx="8496944" cy="57606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528" y="908720"/>
            <a:ext cx="4561442" cy="70788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4000" dirty="0" smtClean="0"/>
              <a:t>VM with JIT compiler</a:t>
            </a:r>
            <a:endParaRPr kumimoji="1" lang="ja-JP" altLang="en-US" sz="4000" dirty="0"/>
          </a:p>
        </p:txBody>
      </p:sp>
      <p:sp>
        <p:nvSpPr>
          <p:cNvPr id="8196" name="AutoShape 4" descr="data:image/jpeg;base64,/9j/4AAQSkZJRgABAQAAAQABAAD/2wCEAAkGBhAPEBAQEA8QDw8MDw8NDw0PEA8NDhAPFBAVFRMQEhIXHCYeFxkkGRISHy8gIycqLCwsFR4xNTAqNSYrLCkBCQoKDgwOGg8PGiwdHCU1MSowNS0pLCkpKS0sLSosLCwsLCw1LjApKSktKikpKSksLDUsKSktKSoqKiksKSwpLP/AABEIAP0AxwMBIgACEQEDEQH/xAAcAAEAAQUBAQAAAAAAAAAAAAAABQIDBAYHAQj/xABQEAACAgACBAcJCQ4DCQAAAAAAAQIDBBEFEiExBhNBUWFxkQcUIjJTgZOx0RdSVHKCoaLS4RUkQkNFYmNzdJKjsrPCI+LwJTM0RFVkg8HD/8QAGwEBAAIDAQEAAAAAAAAAAAAAAAMEAQIFBgf/xAA0EQACAQMBBQUGBQUAAAAAAAAAAQIDBBESEyFBUaEFFDEyYSKRsdHh8DNCUoHxIyRxcpL/2gAMAwEAAhEDEQA/AO4gAAAAAAAAAAAAAAAAAAAAAAAAAAAAAAAAAAAAAAAAAAAAAAAAAAAAAAAAAAAAAAAAAAAAAAAAAAAAAAAAAAAAAAAENwu073lhLLlk7NkKk9zslsWfQtr+SZjFyeEYlJRWWXdMcJMNhMlbZ/iT8SmCdl0+qC2+fcRcuFWIs/3WEVceSeKtUZZfq60/WaLoDGRhXZjL5Od185a1svCm8nkox6W89i6DaKMJj5x11hFGL2qFl0a7mviZZLqbRfdvGHm6lFXEp+XoZ/3Txkt99EOiuiTa885v1HqxV/Li7fk14VeutkJVpZOUoSUq7a3lOmxatkX0rlXSthe78Nth6Gu39SV76v8Ahd37mEf/AMjxY7FLdilL9ZRXL+RxIvvwd+DYenQbf1JRafxsN8MNelyRlZhpvqz1lmZ+iuF9F81TNTw2Ia2UXpRc/wBXJNxn5nn0Gt9+GFpXD14mtwnv3wmvGrnySizV2yfAyrhridNBpHc74XTxHGYPFSzxOFz1bHvtrTybfPJbNvKmnzm7lKcHB6WXYTU1lAAGhuAAAAAAAAAAAAAAAAAADQO7BY1hsPHkliG2uquWXrN/NC7rVOtThV+nn/TZPbfioguPwmaRwDUHpDCqx+CrJOKfi8YoScNnPrZefI7ocGw+BcHGcfGg1JPpRuFXdCxEYKLcG0ss50ynPtjOKfYi5dUnUknEqW1RU4tSMfurSjXisNZB6tvFS12ss9VT8DP6aIbDafTS1/Bf0TD0lKzFWu2yUpSk/GllrPzLYlzJbEWZYNos0logosrVXrm5Im1pWPvl2lS0iuddprU68i2SZI8G09/9JRLSGXKavJvnfaWLptrLNtc2bMGSa4O6Sy0xh7IPZZiIVPLdKM1xb9efmO7nzvwVX+0MF+14f+rE+iEcy88yOlaeVgAFMuAAAAAAAAAAAAAAtYrFQqhKyycYV1rWlOTyil0sAug5xj+6VfibeI0bSnn+PtWbyW+ShuiumWfUi9DRWPnk79K3p8saFGuKfMmss+wsd3a8zwV9un5Vk6Ca7wx4O2Y6FMa5wg6rHN6+tk045bMkyEeiLf8AqeP9NH2FD0bavynj/TR9htCm4vKfQxOopLDXUpj3PsUllx1H8T6pS+51ifLUfxPqiWCtX5Tx/po+wsyotX5Sx/pl7Cwtq+PQrvZrh1L67nmJ8tR/E+qJdzvEv8dR/E9hhyVy/KWO9MvYWZ3XL8pY70y9htoq80a66XJ+81zTuHeHvsok4ylU1FuOeq3knsz6yO1iQ03o/wAa53ztnJrXduTnLkz1uwi4llblvKzw3uKmWbEXsiiSAMngtH7/AMF+10f1EfQqOAcFoff+D/aqP6iOwabun3xVXG2dcZx26knHbm9vzI5HaVZUUptZ+rOnZR1Jonwa/wB52fCr/wB5jiLo7YYmbfNPKcX2nJ77jxg/evmX9l6mwAh9Gaccp8TdFQt/Ba8SfVzP/XQTBbpVoVY6oMjlFxeGAASmoAAAAAAOO903hTLEXvC1y/wMLLVklusuXjN9Edy6c+g6tpjHLD4e+5/iarLOtxi2l53kvOfOjk5NtvNybbfO3vZfsqabcnwKF7UaSiuJuXAW6NddstmvOai3y6qWaXa2bFPS/Sc40fiZ1N6r2S3rkZnS0hN9B0HTi3llBVJJYRt9umkt8kvOYdvCCPv125mqSbe9t9Z7GGY0pDU2T9nCCPvvWY9mnOn1kdDDF1YQw5Iyosrs0vJ7szHnpCbL/eh6sIa6jZRI+xyn4zz6OQ9hhiSjhOgv14PoNHM2UCLWFLNuHyJ94PYYGJryMKWTZxLfBeP39hP2mn+dHUeE9mrfVL3sE+ybOb8EsM56QwqXJdGx9CgnN/y/OdG4T7bor3taz63Jv2Hn+35Yoe74nT7OW8yo4lNJp7HtDvIvDyaWXIXJ2s8b3mZ2lTRZ0081GaeUoS2Nb+f1o2nQ+P4+mE/wstWfx1sft85pmNm5bOREvwMxGTtr+LYl80v7Todl3DVfS/CXxRFcU/YzyNpAB6o5wAAAAABqvdMxGpo61LfdOqrzOab+aLOMV1HXO6v/AMHUufFR/pWHLIxOvZrFM5N481D2ECs8GZaKpVFZmbRQY1JIVSSI5Mkii/Vhy8qkXNH4C/EvVprlPLfLdCPXJ7ET1Pc8xElnO+qD5oqdnz7CtKcY+LLMYN+CNe1YjwTZfc3s+Ew9HL6x57m9vwmHo5fWI9rDmb7KfI11SiVq+KJ/3N7fhMPRy+sPc2t+FQ9HL6xjaQ5mdnPka3dilkRWKuN39zKx78VHLoqef8xIYLgfgcE1ZfPjrI7Y8Zlq588alvfXmayuKdNamzKozk8YMHue8HXh4zxt61HODVUZLJxq3ubXI3ksujrMnEXO2yVj/CeaXMtyXYZ+KuuxbySdVKea1tjl0tf+i3iNHqpJ62bbyyyyPIdq3E7rfFewuv0Oza0o0ljiY8Ynk0Vnkjzx0EjDvgX+Dk9TEw/PU4PszXzxRRYNG7L6n+kj6yxbS01oP1XxMVFmDN4AB7s4oAAAAABp3dSqbwUH7zEQb88Jx9ckcpR2nh1g+NwGISWbhBXL5ElJvsTOLxR1bOX9PBy7uPt5PTwuqlnkqWWslXBTCeRs3A/g9LHWPNuNFOTsmt7fJXHpfPyLzGrSWR2LRmG7w0dVCOyycYuT5eNsWcn5t3yUUryuqFNzZatqW0ngvYzSteFiqMNCK4vZsXgQfN0sxqKsRd4Vl04xe1JPJvqSySMHCYfOSz3Z5snONPAyvZV5uVRtLgk8fyehVNRWEUR0evKXP/ySPe8Y+/t9LI9d5S7zLuoGdDDwUff2+lmW3gl5S70syp3lDuNHdQNlTZS8EvKXelmV04WuG2MFn75+FLte0odxS8Qad6j44NtmzO40jsXfry6I7F7Smy9vZuRaIa9y6i08CWFNR3nrZQ2etlDZTJi3Ye6NWd9S/SR9ZRYzL4OU62IT5K4ym+vLVXr+YsWsNdaEfVGtR4g2beAD3ZxAAAAAAC3iKVOEoS2xsjKEl0NZP1nCbsBKm2ymfjUzlW/kvLPz7/Od6NE4f8F5Sl35THWailfBb8ktlqXLktj6EuZlq2qaXh8Src09SyuBplOHzKrcKe4a5IyZ3JoutsppIhrqNq616zsOn4Z11df9pya/LPzr1nXtMLwK+v8AtON20/7Z/fFF6wXt/fqRFayKncylspbPn53Sp3M812FErgjKWTYpUWe6hfjAuKomVBsxqRicWeahm8UjzikSd2Y1mE4HnFmbxSPOLRsrUztDFjUU205GZsLGIsWRI6MYxCm2yMtNh4L4XVrlY99jyXxY/bn2IhMPhJXWKEeXe/ex5WbnTUoRjGKyUUopdCRc7Jtm6jqvwW5f5IrupiOgrAB6U5oAAAAAAAABrmleAmFvbnHWom9rdWWo3zuD2dmRFe5n/wB2/Qr65vAJVVmuJE6UHwNEl3Lk/wDm36FfXNo00soQXM8vmJMi9O+LD4z9Rzu05ylbSz970T28IxmsEK2VRRQXYHiTq4DRQrMi5IxrAng2wS+D0e7IKanlnns1W9za359BkrRL8p9H7SHqrqa2Zv5Ul8xcVFfM/wB6XtO5TqUNKzBN/wCzKrjPPj0JT7kvyn0ftH3IflPo/aRne1XM/wB+ftPe9quZ/vz9pMpUH+Rf9MxifPoiS+5D8p9H7Sl6GflPofaR3FwhKpxTUndTFeFN77Fny8xspcoUaFXPs+Hq2RTnOHHoRD0HLyv0P8xQuDmb8K1tfmx1X2tsmgWO40P09WabefMsYTBQqWUFlnve+TfSy+AWoxUViKwiJtvewADYwAAAAAAAAAAAACM054sPjP1EmYOl6NavNb63rebl/wBdBTvoOdvNLkSUniaISNRXxRcoL+SPLQt1JZOg54MJwLNtRJOCLc6kZdsZUyHlHLoHHT5zMupMK1OO3m2lWVNxZMnk2LB6Bjqp2uUptbUpOMY9CyMLS2BeHynCTlXJ6rjJ5uL5MnyreTuFxkbIpprPJNxz2ohuE+Pi4KuLTlrpyy2pZcnX7D0l1b28LZuOFyfF/MoUp1HUwyKqxDldQuRXVvz66N1NT0Fg3ZbGTWyrw2+n8FdvqNsM9jxlspSfFi8a1JIAA7JTAAAAAAAAAAAAAAAAAAAAAIvFaMaetXtW9w5ur2GIrMtj2Nb09jJ8otojPZKKfWvUc6rYxbzB4+BPGs1ue8hdcZmfZoiD3OUd+55r5yy9DPks7Y/aVJWlZcM/v8yVVYGDOOZi21ZkwtDPls7I/aVx0LDllJ9iIJWFaf5cfuiRV4Lia1KlrYns5mlJLqzMnB6Dstab2R99JZJL81GzVYGuG6Cz53tfay+T0uyVnNR59EaSuv0osYPBxqjqxXS3yt87L4B2oxUVpisIpttvLAANjAAAAAAAAAAAAAAAAAAAAAAAAAAAAAAAAAAAAAAAAAAAAAAAAAAAAAAAAAAAAAAAAAAAAAAAAAAAAAAAAAAAAAAAAAAAAAAAAAAAAAAAAAAAAAAAAAAAAAAAAAAAAAAAAAAAAAAAAAAAAAAAAAAAAAAAAAAAAAAAAAAAAA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899055" y="1052736"/>
            <a:ext cx="4244945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VM is in charge of:</a:t>
            </a:r>
          </a:p>
          <a:p>
            <a:pPr>
              <a:buFontTx/>
              <a:buChar char="-"/>
            </a:pPr>
            <a:r>
              <a:rPr lang="en-US" altLang="ja-JP" sz="2800" dirty="0" smtClean="0"/>
              <a:t> Understanding script</a:t>
            </a:r>
          </a:p>
          <a:p>
            <a:pPr>
              <a:buFontTx/>
              <a:buChar char="-"/>
            </a:pPr>
            <a:r>
              <a:rPr lang="en-US" altLang="ja-JP" sz="2800" dirty="0" smtClean="0"/>
              <a:t>Instructing to machine</a:t>
            </a:r>
          </a:p>
          <a:p>
            <a:pPr>
              <a:buFontTx/>
              <a:buChar char="-"/>
            </a:pPr>
            <a:r>
              <a:rPr lang="en-US" altLang="ja-JP" sz="2800" dirty="0" smtClean="0"/>
              <a:t>Compiling script in runtime</a:t>
            </a:r>
            <a:endParaRPr kumimoji="1" lang="ja-JP" altLang="en-US" sz="2800" dirty="0"/>
          </a:p>
        </p:txBody>
      </p:sp>
      <p:grpSp>
        <p:nvGrpSpPr>
          <p:cNvPr id="32" name="グループ化 31"/>
          <p:cNvGrpSpPr/>
          <p:nvPr/>
        </p:nvGrpSpPr>
        <p:grpSpPr>
          <a:xfrm>
            <a:off x="467544" y="3420289"/>
            <a:ext cx="1301287" cy="1872208"/>
            <a:chOff x="648916" y="3212976"/>
            <a:chExt cx="1301287" cy="1872208"/>
          </a:xfrm>
        </p:grpSpPr>
        <p:pic>
          <p:nvPicPr>
            <p:cNvPr id="21" name="Picture 6" descr="http://3.bp.blogspot.com/_o-jQEn2YvxI/TGQM8ayrhFI/AAAAAAAAArg/P_THf4fK1qc/s1600/python-logo-glassy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48916" y="3429000"/>
              <a:ext cx="1301287" cy="1656184"/>
            </a:xfrm>
            <a:prstGeom prst="rect">
              <a:avLst/>
            </a:prstGeom>
            <a:noFill/>
          </p:spPr>
        </p:pic>
        <p:sp>
          <p:nvSpPr>
            <p:cNvPr id="23" name="テキスト ボックス 22"/>
            <p:cNvSpPr txBox="1"/>
            <p:nvPr/>
          </p:nvSpPr>
          <p:spPr>
            <a:xfrm>
              <a:off x="720924" y="3212976"/>
              <a:ext cx="11366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/>
                <a:t>Script</a:t>
              </a:r>
              <a:endParaRPr kumimoji="1" lang="ja-JP" altLang="en-US" sz="3200" dirty="0"/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2446412" y="1980129"/>
            <a:ext cx="1333500" cy="2227267"/>
            <a:chOff x="2555776" y="2556193"/>
            <a:chExt cx="1333500" cy="2227267"/>
          </a:xfrm>
        </p:grpSpPr>
        <p:pic>
          <p:nvPicPr>
            <p:cNvPr id="20" name="Picture 2" descr="https://www.virtualbox.org/graphics/vbox_logo2_gradient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55776" y="3068960"/>
              <a:ext cx="1333500" cy="1714500"/>
            </a:xfrm>
            <a:prstGeom prst="rect">
              <a:avLst/>
            </a:prstGeom>
            <a:noFill/>
          </p:spPr>
        </p:pic>
        <p:sp>
          <p:nvSpPr>
            <p:cNvPr id="24" name="正方形/長方形 23"/>
            <p:cNvSpPr/>
            <p:nvPr/>
          </p:nvSpPr>
          <p:spPr>
            <a:xfrm>
              <a:off x="2795729" y="2556193"/>
              <a:ext cx="76815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3200" dirty="0" smtClean="0"/>
                <a:t>VM</a:t>
              </a:r>
              <a:endParaRPr lang="ja-JP" altLang="en-US" sz="3200" dirty="0"/>
            </a:p>
          </p:txBody>
        </p:sp>
      </p:grpSp>
      <p:sp>
        <p:nvSpPr>
          <p:cNvPr id="25" name="右矢印 24"/>
          <p:cNvSpPr/>
          <p:nvPr/>
        </p:nvSpPr>
        <p:spPr>
          <a:xfrm>
            <a:off x="1870348" y="2700209"/>
            <a:ext cx="360040" cy="1368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矢印 25"/>
          <p:cNvSpPr/>
          <p:nvPr/>
        </p:nvSpPr>
        <p:spPr>
          <a:xfrm>
            <a:off x="1870348" y="4212377"/>
            <a:ext cx="360040" cy="1368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3" name="グループ化 32"/>
          <p:cNvGrpSpPr/>
          <p:nvPr/>
        </p:nvGrpSpPr>
        <p:grpSpPr>
          <a:xfrm>
            <a:off x="4462636" y="2988241"/>
            <a:ext cx="1454245" cy="2292095"/>
            <a:chOff x="6502131" y="2564904"/>
            <a:chExt cx="1454245" cy="2292095"/>
          </a:xfrm>
        </p:grpSpPr>
        <p:pic>
          <p:nvPicPr>
            <p:cNvPr id="22" name="Picture 10" descr="http://www.eurotech-inc.com/images/sbc/x86-pc104-cpu1433-large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502131" y="3501008"/>
              <a:ext cx="1368152" cy="1355991"/>
            </a:xfrm>
            <a:prstGeom prst="rect">
              <a:avLst/>
            </a:prstGeom>
            <a:noFill/>
          </p:spPr>
        </p:pic>
        <p:sp>
          <p:nvSpPr>
            <p:cNvPr id="27" name="テキスト ボックス 26"/>
            <p:cNvSpPr txBox="1"/>
            <p:nvPr/>
          </p:nvSpPr>
          <p:spPr>
            <a:xfrm>
              <a:off x="6502131" y="2564904"/>
              <a:ext cx="145424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800" dirty="0" smtClean="0"/>
                <a:t>Physica</a:t>
              </a:r>
              <a:r>
                <a:rPr lang="en-US" altLang="ja-JP" sz="2800" dirty="0" smtClean="0"/>
                <a:t>l</a:t>
              </a:r>
            </a:p>
            <a:p>
              <a:pPr algn="ctr"/>
              <a:r>
                <a:rPr lang="en-US" altLang="ja-JP" sz="2800" dirty="0" smtClean="0"/>
                <a:t>Machine</a:t>
              </a:r>
              <a:endParaRPr kumimoji="1" lang="en-US" altLang="ja-JP" sz="2800" dirty="0" smtClean="0"/>
            </a:p>
          </p:txBody>
        </p:sp>
      </p:grpSp>
      <p:grpSp>
        <p:nvGrpSpPr>
          <p:cNvPr id="31" name="グループ化 30"/>
          <p:cNvGrpSpPr/>
          <p:nvPr/>
        </p:nvGrpSpPr>
        <p:grpSpPr>
          <a:xfrm>
            <a:off x="2302396" y="4644425"/>
            <a:ext cx="1701107" cy="1520879"/>
            <a:chOff x="4427984" y="4293096"/>
            <a:chExt cx="1701107" cy="1520879"/>
          </a:xfrm>
        </p:grpSpPr>
        <p:pic>
          <p:nvPicPr>
            <p:cNvPr id="8204" name="Picture 12" descr="http://4.bp.blogspot.com/-v6mzllgkJlM/Tm-yiM4fPEI/AAAAAAAAE34/7-BEetlvyHo/s1600/matrix1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716016" y="4293096"/>
              <a:ext cx="1224136" cy="918102"/>
            </a:xfrm>
            <a:prstGeom prst="rect">
              <a:avLst/>
            </a:prstGeom>
            <a:noFill/>
          </p:spPr>
        </p:pic>
        <p:sp>
          <p:nvSpPr>
            <p:cNvPr id="29" name="テキスト ボックス 28"/>
            <p:cNvSpPr txBox="1"/>
            <p:nvPr/>
          </p:nvSpPr>
          <p:spPr>
            <a:xfrm>
              <a:off x="4427984" y="5229200"/>
              <a:ext cx="17011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dirty="0" smtClean="0">
                  <a:solidFill>
                    <a:srgbClr val="FF0000"/>
                  </a:solidFill>
                </a:rPr>
                <a:t>Compiler</a:t>
              </a:r>
              <a:endParaRPr lang="ja-JP" alt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4" name="右矢印 33"/>
          <p:cNvSpPr/>
          <p:nvPr/>
        </p:nvSpPr>
        <p:spPr>
          <a:xfrm>
            <a:off x="3958580" y="2844225"/>
            <a:ext cx="360040" cy="2664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四角形吹き出し 34"/>
          <p:cNvSpPr/>
          <p:nvPr/>
        </p:nvSpPr>
        <p:spPr>
          <a:xfrm>
            <a:off x="4499992" y="5301208"/>
            <a:ext cx="4176464" cy="1224136"/>
          </a:xfrm>
          <a:prstGeom prst="wedgeRectCallout">
            <a:avLst>
              <a:gd name="adj1" fmla="val -67031"/>
              <a:gd name="adj2" fmla="val -27892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Compile </a:t>
            </a:r>
            <a:r>
              <a:rPr kumimoji="1" lang="en-US" altLang="ja-JP" sz="2800" dirty="0" smtClean="0">
                <a:solidFill>
                  <a:srgbClr val="FF0000"/>
                </a:solidFill>
              </a:rPr>
              <a:t>partial code </a:t>
            </a:r>
            <a:r>
              <a:rPr lang="en-US" altLang="ja-JP" sz="2800" dirty="0" smtClean="0"/>
              <a:t>during runtime to make it faster!</a:t>
            </a:r>
            <a:endParaRPr kumimoji="1" lang="ja-JP" altLang="en-US" sz="2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What is JIT compiler?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ja-JP" sz="4400" dirty="0" smtClean="0"/>
              <a:t>= Compiler which compiles executing script </a:t>
            </a:r>
          </a:p>
          <a:p>
            <a:pPr marL="0" indent="0">
              <a:buNone/>
            </a:pPr>
            <a:r>
              <a:rPr lang="en-US" altLang="ja-JP" sz="4400" dirty="0">
                <a:solidFill>
                  <a:srgbClr val="FF0000"/>
                </a:solidFill>
              </a:rPr>
              <a:t> </a:t>
            </a:r>
            <a:r>
              <a:rPr lang="en-US" altLang="ja-JP" sz="4400" dirty="0" smtClean="0">
                <a:solidFill>
                  <a:srgbClr val="FF0000"/>
                </a:solidFill>
              </a:rPr>
              <a:t>* Anytime</a:t>
            </a:r>
          </a:p>
          <a:p>
            <a:pPr marL="0" indent="0">
              <a:buNone/>
            </a:pPr>
            <a:r>
              <a:rPr kumimoji="1" lang="en-US" altLang="ja-JP" sz="4400" dirty="0">
                <a:solidFill>
                  <a:srgbClr val="FF0000"/>
                </a:solidFill>
              </a:rPr>
              <a:t> </a:t>
            </a:r>
            <a:r>
              <a:rPr kumimoji="1" lang="en-US" altLang="ja-JP" sz="4400" dirty="0" smtClean="0">
                <a:solidFill>
                  <a:srgbClr val="FF0000"/>
                </a:solidFill>
              </a:rPr>
              <a:t>* Any parts</a:t>
            </a:r>
          </a:p>
          <a:p>
            <a:pPr marL="0" indent="0">
              <a:buNone/>
            </a:pPr>
            <a:r>
              <a:rPr lang="en-US" altLang="ja-JP" sz="4400" dirty="0"/>
              <a:t> </a:t>
            </a:r>
            <a:r>
              <a:rPr lang="en-US" altLang="ja-JP" sz="4400" dirty="0" smtClean="0">
                <a:solidFill>
                  <a:srgbClr val="FF0000"/>
                </a:solidFill>
              </a:rPr>
              <a:t>to speedup later execution speed</a:t>
            </a:r>
            <a:r>
              <a:rPr lang="en-US" altLang="ja-JP" sz="4400" dirty="0" smtClean="0"/>
              <a:t>!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12784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Comparison: difference between typical compiler and JIT compiler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323528" y="1484784"/>
          <a:ext cx="8640960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/>
                <a:gridCol w="2880320"/>
                <a:gridCol w="2880320"/>
              </a:tblGrid>
              <a:tr h="1307300">
                <a:tc>
                  <a:txBody>
                    <a:bodyPr/>
                    <a:lstStyle/>
                    <a:p>
                      <a:endParaRPr kumimoji="1" lang="ja-JP" alt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/>
                        <a:t>Typical compiler</a:t>
                      </a:r>
                      <a:endParaRPr kumimoji="1" lang="ja-JP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/>
                        <a:t>JIT compiler</a:t>
                      </a:r>
                      <a:endParaRPr kumimoji="1" lang="ja-JP" altLang="en-US" sz="4400" dirty="0"/>
                    </a:p>
                  </a:txBody>
                  <a:tcPr/>
                </a:tc>
              </a:tr>
              <a:tr h="1040985">
                <a:tc>
                  <a:txBody>
                    <a:bodyPr/>
                    <a:lstStyle/>
                    <a:p>
                      <a:r>
                        <a:rPr kumimoji="1" lang="en-US" altLang="ja-JP" sz="5400" dirty="0" smtClean="0"/>
                        <a:t>Done</a:t>
                      </a:r>
                      <a:endParaRPr kumimoji="1" lang="ja-JP" alt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During</a:t>
                      </a:r>
                      <a:r>
                        <a:rPr kumimoji="1" lang="en-US" altLang="ja-JP" sz="3600" baseline="0" dirty="0" smtClean="0"/>
                        <a:t> compile phase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During runtime</a:t>
                      </a:r>
                      <a:endParaRPr kumimoji="1" lang="ja-JP" altLang="en-US" sz="3600" dirty="0"/>
                    </a:p>
                  </a:txBody>
                  <a:tcPr/>
                </a:tc>
              </a:tr>
              <a:tr h="1040985">
                <a:tc>
                  <a:txBody>
                    <a:bodyPr/>
                    <a:lstStyle/>
                    <a:p>
                      <a:r>
                        <a:rPr kumimoji="1" lang="en-US" altLang="ja-JP" sz="5400" dirty="0" smtClean="0"/>
                        <a:t>Time</a:t>
                      </a:r>
                      <a:endParaRPr kumimoji="1" lang="ja-JP" alt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A</a:t>
                      </a:r>
                      <a:r>
                        <a:rPr kumimoji="1" lang="en-US" altLang="ja-JP" sz="3600" baseline="0" dirty="0" smtClean="0"/>
                        <a:t> lot of time is acceptable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Very limited</a:t>
                      </a:r>
                      <a:endParaRPr kumimoji="1" lang="ja-JP" altLang="en-US" sz="3600" dirty="0"/>
                    </a:p>
                  </a:txBody>
                  <a:tcPr/>
                </a:tc>
              </a:tr>
              <a:tr h="1040985">
                <a:tc>
                  <a:txBody>
                    <a:bodyPr/>
                    <a:lstStyle/>
                    <a:p>
                      <a:r>
                        <a:rPr kumimoji="1" lang="en-US" altLang="ja-JP" sz="5400" dirty="0" smtClean="0"/>
                        <a:t>Target</a:t>
                      </a:r>
                      <a:endParaRPr kumimoji="1" lang="ja-JP" alt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Typically whole code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Typically partial code</a:t>
                      </a:r>
                      <a:endParaRPr kumimoji="1" lang="ja-JP" altLang="en-US" sz="3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24036" y="-27384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What does partial compilation?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83568" y="1700808"/>
            <a:ext cx="79928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 smtClean="0"/>
              <a:t>JIT compiler cannot use a lot of time</a:t>
            </a:r>
          </a:p>
          <a:p>
            <a:r>
              <a:rPr kumimoji="1" lang="en-US" altLang="ja-JP" sz="4000" dirty="0" smtClean="0"/>
              <a:t>-&gt; So, it cannot compile overall code</a:t>
            </a:r>
            <a:endParaRPr kumimoji="1" lang="ja-JP" altLang="en-US" sz="4000" dirty="0"/>
          </a:p>
        </p:txBody>
      </p:sp>
      <p:sp>
        <p:nvSpPr>
          <p:cNvPr id="10" name="下矢印 9"/>
          <p:cNvSpPr/>
          <p:nvPr/>
        </p:nvSpPr>
        <p:spPr>
          <a:xfrm>
            <a:off x="2370584" y="3645024"/>
            <a:ext cx="4536504" cy="504056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0" y="4509120"/>
            <a:ext cx="91440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400" dirty="0" smtClean="0">
                <a:solidFill>
                  <a:srgbClr val="FF0000"/>
                </a:solidFill>
              </a:rPr>
              <a:t>Compile </a:t>
            </a:r>
            <a:r>
              <a:rPr kumimoji="1" lang="en-US" altLang="ja-JP" sz="5400" dirty="0" smtClean="0">
                <a:solidFill>
                  <a:srgbClr val="FF0000"/>
                </a:solidFill>
              </a:rPr>
              <a:t>frequently executed parts </a:t>
            </a:r>
            <a:r>
              <a:rPr kumimoji="1" lang="en-US" altLang="ja-JP" sz="5400" dirty="0" smtClean="0">
                <a:solidFill>
                  <a:srgbClr val="FF0000"/>
                </a:solidFill>
              </a:rPr>
              <a:t>only!</a:t>
            </a:r>
            <a:endParaRPr kumimoji="1" lang="ja-JP" altLang="en-US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000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en-US" altLang="ja-JP" dirty="0" smtClean="0"/>
              <a:t>Way of doing partial compilation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79512" y="1124744"/>
            <a:ext cx="4248472" cy="53285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9512" y="1124744"/>
            <a:ext cx="2756684" cy="5847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sz="3200" dirty="0" smtClean="0"/>
              <a:t>Function-based</a:t>
            </a:r>
            <a:endParaRPr kumimoji="1" lang="ja-JP" altLang="en-US" sz="3200" dirty="0"/>
          </a:p>
        </p:txBody>
      </p:sp>
      <p:sp>
        <p:nvSpPr>
          <p:cNvPr id="6" name="正方形/長方形 5"/>
          <p:cNvSpPr/>
          <p:nvPr/>
        </p:nvSpPr>
        <p:spPr>
          <a:xfrm>
            <a:off x="4572000" y="1124744"/>
            <a:ext cx="4248472" cy="53285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572000" y="1124744"/>
            <a:ext cx="2220079" cy="58477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sz="3200" dirty="0" smtClean="0"/>
              <a:t>Trace-based</a:t>
            </a:r>
            <a:endParaRPr kumimoji="1" lang="ja-JP" altLang="en-US" sz="32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95536" y="1700808"/>
            <a:ext cx="38823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Minimum compilation </a:t>
            </a:r>
          </a:p>
          <a:p>
            <a:r>
              <a:rPr lang="en-US" altLang="ja-JP" sz="3200" dirty="0" smtClean="0"/>
              <a:t>unit is function</a:t>
            </a:r>
            <a:endParaRPr kumimoji="1" lang="ja-JP" altLang="en-US" sz="32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39552" y="2924944"/>
            <a:ext cx="32390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Merit:</a:t>
            </a:r>
          </a:p>
          <a:p>
            <a:r>
              <a:rPr lang="en-US" altLang="ja-JP" dirty="0" smtClean="0"/>
              <a:t>Easy to detect, implement</a:t>
            </a:r>
            <a:endParaRPr lang="en-US" altLang="ja-JP" dirty="0"/>
          </a:p>
          <a:p>
            <a:r>
              <a:rPr kumimoji="1" lang="en-US" altLang="ja-JP" dirty="0" smtClean="0"/>
              <a:t>Demerit:</a:t>
            </a:r>
          </a:p>
          <a:p>
            <a:r>
              <a:rPr lang="en-US" altLang="ja-JP" dirty="0" smtClean="0"/>
              <a:t>Difficult to minimize compilation </a:t>
            </a:r>
            <a:endParaRPr kumimoji="1" lang="en-US" altLang="ja-JP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-99392"/>
            <a:ext cx="9144000" cy="1143000"/>
          </a:xfrm>
        </p:spPr>
        <p:txBody>
          <a:bodyPr>
            <a:noAutofit/>
          </a:bodyPr>
          <a:lstStyle/>
          <a:p>
            <a:r>
              <a:rPr kumimoji="1" lang="en-US" altLang="ja-JP" sz="4000" dirty="0" smtClean="0"/>
              <a:t>How to detect frequently executed part?</a:t>
            </a:r>
            <a:endParaRPr kumimoji="1" lang="ja-JP" altLang="en-US" sz="4000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1727966" y="1052736"/>
            <a:ext cx="0" cy="1008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1727966" y="2996952"/>
            <a:ext cx="0" cy="1008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ひし形 6"/>
          <p:cNvSpPr/>
          <p:nvPr/>
        </p:nvSpPr>
        <p:spPr>
          <a:xfrm>
            <a:off x="179512" y="2060848"/>
            <a:ext cx="3096344" cy="93610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/>
              <a:t>LOOP</a:t>
            </a:r>
            <a:endParaRPr kumimoji="1" lang="ja-JP" altLang="en-US" sz="4400" dirty="0"/>
          </a:p>
        </p:txBody>
      </p:sp>
      <p:sp>
        <p:nvSpPr>
          <p:cNvPr id="8" name="正方形/長方形 7"/>
          <p:cNvSpPr/>
          <p:nvPr/>
        </p:nvSpPr>
        <p:spPr>
          <a:xfrm>
            <a:off x="467544" y="3933056"/>
            <a:ext cx="2520280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 smtClean="0"/>
              <a:t>Process</a:t>
            </a:r>
            <a:endParaRPr kumimoji="1" lang="ja-JP" altLang="en-US" sz="5400" dirty="0"/>
          </a:p>
        </p:txBody>
      </p:sp>
      <p:cxnSp>
        <p:nvCxnSpPr>
          <p:cNvPr id="9" name="直線コネクタ 8"/>
          <p:cNvCxnSpPr/>
          <p:nvPr/>
        </p:nvCxnSpPr>
        <p:spPr>
          <a:xfrm>
            <a:off x="1727966" y="4797152"/>
            <a:ext cx="0" cy="1008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H="1">
            <a:off x="143790" y="5805264"/>
            <a:ext cx="15841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180640" y="2564904"/>
            <a:ext cx="0" cy="3240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3240134" y="2539078"/>
            <a:ext cx="4320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6525722" y="1052736"/>
            <a:ext cx="0" cy="1008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6525722" y="2996952"/>
            <a:ext cx="0" cy="1008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ひし形 28"/>
          <p:cNvSpPr/>
          <p:nvPr/>
        </p:nvSpPr>
        <p:spPr>
          <a:xfrm>
            <a:off x="4977268" y="2060848"/>
            <a:ext cx="3096344" cy="93610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/>
              <a:t>LOOP</a:t>
            </a:r>
            <a:endParaRPr kumimoji="1" lang="ja-JP" altLang="en-US" sz="4400" dirty="0"/>
          </a:p>
        </p:txBody>
      </p:sp>
      <p:sp>
        <p:nvSpPr>
          <p:cNvPr id="30" name="正方形/長方形 29"/>
          <p:cNvSpPr/>
          <p:nvPr/>
        </p:nvSpPr>
        <p:spPr>
          <a:xfrm>
            <a:off x="5265300" y="3933056"/>
            <a:ext cx="2520280" cy="86409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 smtClean="0"/>
              <a:t>Process</a:t>
            </a:r>
            <a:endParaRPr kumimoji="1" lang="ja-JP" altLang="en-US" sz="5400" dirty="0"/>
          </a:p>
        </p:txBody>
      </p:sp>
      <p:cxnSp>
        <p:nvCxnSpPr>
          <p:cNvPr id="31" name="直線コネクタ 30"/>
          <p:cNvCxnSpPr/>
          <p:nvPr/>
        </p:nvCxnSpPr>
        <p:spPr>
          <a:xfrm>
            <a:off x="6525722" y="4797152"/>
            <a:ext cx="0" cy="1008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H="1">
            <a:off x="4941546" y="5805264"/>
            <a:ext cx="15841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4978396" y="2564904"/>
            <a:ext cx="0" cy="3240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8037890" y="2539078"/>
            <a:ext cx="4320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四角形吹き出し 34"/>
          <p:cNvSpPr/>
          <p:nvPr/>
        </p:nvSpPr>
        <p:spPr>
          <a:xfrm>
            <a:off x="2483768" y="1340768"/>
            <a:ext cx="1872208" cy="792088"/>
          </a:xfrm>
          <a:prstGeom prst="wedgeRectCallout">
            <a:avLst>
              <a:gd name="adj1" fmla="val -50209"/>
              <a:gd name="adj2" fmla="val 945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/>
              <a:t>Counter</a:t>
            </a:r>
            <a:endParaRPr kumimoji="1" lang="ja-JP" altLang="en-US" sz="4000" dirty="0"/>
          </a:p>
        </p:txBody>
      </p:sp>
      <p:sp>
        <p:nvSpPr>
          <p:cNvPr id="36" name="四角形吹き出し 35"/>
          <p:cNvSpPr/>
          <p:nvPr/>
        </p:nvSpPr>
        <p:spPr>
          <a:xfrm>
            <a:off x="7425540" y="1412776"/>
            <a:ext cx="1584176" cy="792088"/>
          </a:xfrm>
          <a:prstGeom prst="wedgeRectCallout">
            <a:avLst>
              <a:gd name="adj1" fmla="val -67476"/>
              <a:gd name="adj2" fmla="val 945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/>
              <a:t>HOT!!</a:t>
            </a:r>
            <a:endParaRPr kumimoji="1" lang="ja-JP" altLang="en-US" sz="4400" dirty="0"/>
          </a:p>
        </p:txBody>
      </p:sp>
      <p:sp>
        <p:nvSpPr>
          <p:cNvPr id="37" name="四角形吹き出し 36"/>
          <p:cNvSpPr/>
          <p:nvPr/>
        </p:nvSpPr>
        <p:spPr>
          <a:xfrm>
            <a:off x="6777468" y="5013176"/>
            <a:ext cx="2043004" cy="1008112"/>
          </a:xfrm>
          <a:prstGeom prst="wedgeRectCallout">
            <a:avLst>
              <a:gd name="adj1" fmla="val -31522"/>
              <a:gd name="adj2" fmla="val -10012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/>
              <a:t>Compiled, run faster</a:t>
            </a:r>
            <a:endParaRPr kumimoji="1" lang="ja-JP" altLang="en-US" sz="3200" dirty="0"/>
          </a:p>
        </p:txBody>
      </p:sp>
      <p:sp>
        <p:nvSpPr>
          <p:cNvPr id="38" name="右矢印 37"/>
          <p:cNvSpPr/>
          <p:nvPr/>
        </p:nvSpPr>
        <p:spPr>
          <a:xfrm>
            <a:off x="3779912" y="2492896"/>
            <a:ext cx="792088" cy="3672408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0836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Autofit/>
          </a:bodyPr>
          <a:lstStyle/>
          <a:p>
            <a:r>
              <a:rPr kumimoji="1" lang="en-US" altLang="ja-JP" sz="5400" dirty="0" smtClean="0"/>
              <a:t>By the way, is Python compile-able?</a:t>
            </a:r>
            <a:endParaRPr kumimoji="1" lang="ja-JP" altLang="en-US" sz="5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564904"/>
            <a:ext cx="7251007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05020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NO, IT ISN’T</a:t>
            </a:r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12776"/>
            <a:ext cx="4176464" cy="4902806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5" name="テキスト ボックス 4"/>
          <p:cNvSpPr txBox="1"/>
          <p:nvPr/>
        </p:nvSpPr>
        <p:spPr>
          <a:xfrm>
            <a:off x="4731958" y="1988840"/>
            <a:ext cx="441204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Python is </a:t>
            </a:r>
          </a:p>
          <a:p>
            <a:r>
              <a:rPr kumimoji="1" lang="en-US" altLang="ja-JP" sz="3200" dirty="0" smtClean="0"/>
              <a:t>dynamic-typed language</a:t>
            </a:r>
          </a:p>
          <a:p>
            <a:endParaRPr lang="en-US" altLang="ja-JP" sz="3200" dirty="0" smtClean="0"/>
          </a:p>
          <a:p>
            <a:r>
              <a:rPr lang="en-US" altLang="ja-JP" sz="3200" dirty="0" smtClean="0"/>
              <a:t>-&gt; Various type of </a:t>
            </a:r>
          </a:p>
          <a:p>
            <a:r>
              <a:rPr lang="en-US" altLang="ja-JP" sz="3200" dirty="0" smtClean="0"/>
              <a:t>machine-code is required</a:t>
            </a:r>
            <a:endParaRPr kumimoji="1" lang="ja-JP" altLang="en-US" sz="32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Guard method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71600" y="1052736"/>
            <a:ext cx="7337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-&gt; Method for compiling to each types</a:t>
            </a:r>
            <a:endParaRPr kumimoji="1" lang="ja-JP" altLang="en-US" sz="3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3741" y="2060848"/>
            <a:ext cx="73507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(Example) </a:t>
            </a:r>
          </a:p>
          <a:p>
            <a:r>
              <a:rPr kumimoji="1" lang="en-US" altLang="ja-JP" sz="3600" dirty="0" smtClean="0"/>
              <a:t>Assume f(x) is used by passing integer </a:t>
            </a:r>
          </a:p>
          <a:p>
            <a:r>
              <a:rPr kumimoji="1" lang="en-US" altLang="ja-JP" sz="3600" dirty="0" smtClean="0"/>
              <a:t>parameter frequently</a:t>
            </a:r>
            <a:endParaRPr kumimoji="1" lang="ja-JP" altLang="en-US" sz="36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4221088"/>
            <a:ext cx="7251007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線矢印コネクタ 31"/>
          <p:cNvCxnSpPr/>
          <p:nvPr/>
        </p:nvCxnSpPr>
        <p:spPr>
          <a:xfrm flipV="1">
            <a:off x="3203848" y="3068960"/>
            <a:ext cx="2808312" cy="24482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正方形/長方形 3"/>
          <p:cNvSpPr/>
          <p:nvPr/>
        </p:nvSpPr>
        <p:spPr>
          <a:xfrm>
            <a:off x="755576" y="1700808"/>
            <a:ext cx="187220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/>
              <a:t>f(x)</a:t>
            </a:r>
            <a:endParaRPr kumimoji="1" lang="ja-JP" altLang="en-US" sz="4000" dirty="0"/>
          </a:p>
        </p:txBody>
      </p:sp>
      <p:cxnSp>
        <p:nvCxnSpPr>
          <p:cNvPr id="6" name="直線コネクタ 5"/>
          <p:cNvCxnSpPr>
            <a:stCxn id="4" idx="2"/>
          </p:cNvCxnSpPr>
          <p:nvPr/>
        </p:nvCxnSpPr>
        <p:spPr>
          <a:xfrm>
            <a:off x="1691680" y="2204864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755576" y="2780928"/>
            <a:ext cx="187220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/>
              <a:t>Process</a:t>
            </a:r>
          </a:p>
          <a:p>
            <a:pPr algn="ctr"/>
            <a:r>
              <a:rPr lang="en-US" altLang="ja-JP" sz="4000" dirty="0" smtClean="0"/>
              <a:t>( VM )</a:t>
            </a:r>
            <a:endParaRPr kumimoji="1" lang="en-US" altLang="ja-JP" sz="4000" dirty="0" smtClean="0"/>
          </a:p>
        </p:txBody>
      </p:sp>
      <p:cxnSp>
        <p:nvCxnSpPr>
          <p:cNvPr id="8" name="直線コネクタ 7"/>
          <p:cNvCxnSpPr/>
          <p:nvPr/>
        </p:nvCxnSpPr>
        <p:spPr>
          <a:xfrm>
            <a:off x="1691680" y="3789040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755576" y="4365104"/>
            <a:ext cx="187220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return x</a:t>
            </a:r>
            <a:endParaRPr kumimoji="1" lang="ja-JP" altLang="en-US" sz="3600" dirty="0"/>
          </a:p>
        </p:txBody>
      </p:sp>
      <p:sp>
        <p:nvSpPr>
          <p:cNvPr id="10" name="円/楕円 9"/>
          <p:cNvSpPr/>
          <p:nvPr/>
        </p:nvSpPr>
        <p:spPr>
          <a:xfrm>
            <a:off x="323528" y="332656"/>
            <a:ext cx="2952328" cy="7920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Before compilation</a:t>
            </a:r>
            <a:endParaRPr kumimoji="1" lang="ja-JP" altLang="en-US" sz="2800" dirty="0"/>
          </a:p>
        </p:txBody>
      </p:sp>
      <p:sp>
        <p:nvSpPr>
          <p:cNvPr id="11" name="円/楕円 10"/>
          <p:cNvSpPr/>
          <p:nvPr/>
        </p:nvSpPr>
        <p:spPr>
          <a:xfrm>
            <a:off x="5580112" y="404664"/>
            <a:ext cx="2952328" cy="7920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Compiled flow</a:t>
            </a:r>
            <a:endParaRPr kumimoji="1" lang="ja-JP" altLang="en-US" sz="2800" dirty="0"/>
          </a:p>
        </p:txBody>
      </p:sp>
      <p:sp>
        <p:nvSpPr>
          <p:cNvPr id="12" name="正方形/長方形 11"/>
          <p:cNvSpPr/>
          <p:nvPr/>
        </p:nvSpPr>
        <p:spPr>
          <a:xfrm>
            <a:off x="6156176" y="1700808"/>
            <a:ext cx="187220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/>
              <a:t>f(x)</a:t>
            </a:r>
            <a:endParaRPr kumimoji="1" lang="ja-JP" altLang="en-US" sz="4000" dirty="0"/>
          </a:p>
        </p:txBody>
      </p:sp>
      <p:cxnSp>
        <p:nvCxnSpPr>
          <p:cNvPr id="13" name="直線コネクタ 12"/>
          <p:cNvCxnSpPr>
            <a:stCxn id="12" idx="2"/>
          </p:cNvCxnSpPr>
          <p:nvPr/>
        </p:nvCxnSpPr>
        <p:spPr>
          <a:xfrm>
            <a:off x="7092280" y="2204864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56176" y="3789040"/>
            <a:ext cx="187220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/>
              <a:t>Process</a:t>
            </a:r>
          </a:p>
          <a:p>
            <a:pPr algn="ctr"/>
            <a:r>
              <a:rPr lang="en-US" altLang="ja-JP" sz="4000" dirty="0" smtClean="0"/>
              <a:t>( VM )</a:t>
            </a:r>
            <a:endParaRPr kumimoji="1" lang="en-US" altLang="ja-JP" sz="4000" dirty="0" smtClean="0"/>
          </a:p>
        </p:txBody>
      </p:sp>
      <p:cxnSp>
        <p:nvCxnSpPr>
          <p:cNvPr id="15" name="直線コネクタ 14"/>
          <p:cNvCxnSpPr/>
          <p:nvPr/>
        </p:nvCxnSpPr>
        <p:spPr>
          <a:xfrm>
            <a:off x="7092280" y="4797152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6156176" y="5373216"/>
            <a:ext cx="187220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return x</a:t>
            </a:r>
            <a:endParaRPr kumimoji="1" lang="ja-JP" altLang="en-US" sz="3600" dirty="0"/>
          </a:p>
        </p:txBody>
      </p:sp>
      <p:sp>
        <p:nvSpPr>
          <p:cNvPr id="17" name="ひし形 16"/>
          <p:cNvSpPr/>
          <p:nvPr/>
        </p:nvSpPr>
        <p:spPr>
          <a:xfrm>
            <a:off x="5796136" y="2636912"/>
            <a:ext cx="2592288" cy="7200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Is x </a:t>
            </a:r>
            <a:r>
              <a:rPr kumimoji="1" lang="en-US" altLang="ja-JP" sz="2800" dirty="0" err="1" smtClean="0"/>
              <a:t>int</a:t>
            </a:r>
            <a:r>
              <a:rPr kumimoji="1" lang="en-US" altLang="ja-JP" sz="2800" dirty="0" smtClean="0"/>
              <a:t>?</a:t>
            </a:r>
            <a:endParaRPr kumimoji="1" lang="ja-JP" altLang="en-US" sz="2800" dirty="0"/>
          </a:p>
        </p:txBody>
      </p:sp>
      <p:cxnSp>
        <p:nvCxnSpPr>
          <p:cNvPr id="18" name="直線コネクタ 17"/>
          <p:cNvCxnSpPr/>
          <p:nvPr/>
        </p:nvCxnSpPr>
        <p:spPr>
          <a:xfrm>
            <a:off x="7092280" y="3356992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H="1">
            <a:off x="5004048" y="2996952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7308304" y="3212976"/>
            <a:ext cx="654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NO</a:t>
            </a:r>
            <a:endParaRPr kumimoji="1" lang="ja-JP" altLang="en-US" sz="28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436096" y="2420888"/>
            <a:ext cx="695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YES</a:t>
            </a:r>
            <a:endParaRPr kumimoji="1" lang="ja-JP" altLang="en-US" sz="2800" dirty="0"/>
          </a:p>
        </p:txBody>
      </p:sp>
      <p:cxnSp>
        <p:nvCxnSpPr>
          <p:cNvPr id="23" name="直線コネクタ 22"/>
          <p:cNvCxnSpPr>
            <a:endCxn id="25" idx="0"/>
          </p:cNvCxnSpPr>
          <p:nvPr/>
        </p:nvCxnSpPr>
        <p:spPr>
          <a:xfrm>
            <a:off x="5004048" y="2996952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4067944" y="3789040"/>
            <a:ext cx="1872208" cy="100811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bg1"/>
                </a:solidFill>
              </a:rPr>
              <a:t>Process</a:t>
            </a:r>
          </a:p>
          <a:p>
            <a:pPr algn="ctr"/>
            <a:r>
              <a:rPr lang="en-US" altLang="ja-JP" sz="3600" dirty="0" smtClean="0">
                <a:solidFill>
                  <a:schemeClr val="bg1"/>
                </a:solidFill>
              </a:rPr>
              <a:t>( native )</a:t>
            </a:r>
            <a:endParaRPr kumimoji="1" lang="en-US" altLang="ja-JP" sz="3600" dirty="0" smtClean="0">
              <a:solidFill>
                <a:schemeClr val="bg1"/>
              </a:solidFill>
            </a:endParaRPr>
          </a:p>
        </p:txBody>
      </p:sp>
      <p:cxnSp>
        <p:nvCxnSpPr>
          <p:cNvPr id="27" name="直線コネクタ 26"/>
          <p:cNvCxnSpPr/>
          <p:nvPr/>
        </p:nvCxnSpPr>
        <p:spPr>
          <a:xfrm>
            <a:off x="5004048" y="4725144"/>
            <a:ext cx="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H="1">
            <a:off x="5004048" y="5589240"/>
            <a:ext cx="1152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四角形吹き出し 34"/>
          <p:cNvSpPr/>
          <p:nvPr/>
        </p:nvSpPr>
        <p:spPr>
          <a:xfrm>
            <a:off x="3491880" y="1268760"/>
            <a:ext cx="2232248" cy="792088"/>
          </a:xfrm>
          <a:prstGeom prst="wedgeRectCallout">
            <a:avLst>
              <a:gd name="adj1" fmla="val 38747"/>
              <a:gd name="adj2" fmla="val 16848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Execution</a:t>
            </a:r>
          </a:p>
          <a:p>
            <a:pPr algn="ctr"/>
            <a:r>
              <a:rPr lang="en-US" altLang="ja-JP" sz="2800" dirty="0" smtClean="0"/>
              <a:t>Switches!</a:t>
            </a:r>
            <a:endParaRPr kumimoji="1" lang="ja-JP" altLang="en-US" sz="28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51520" y="5589240"/>
            <a:ext cx="503112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Conditional branch added </a:t>
            </a:r>
          </a:p>
          <a:p>
            <a:r>
              <a:rPr lang="en-US" altLang="ja-JP" sz="3200" dirty="0" smtClean="0"/>
              <a:t>automatically By JIT compiler</a:t>
            </a:r>
            <a:endParaRPr kumimoji="1" lang="ja-JP" altLang="en-US" sz="3200" dirty="0"/>
          </a:p>
        </p:txBody>
      </p:sp>
      <p:sp>
        <p:nvSpPr>
          <p:cNvPr id="37" name="右矢印 36"/>
          <p:cNvSpPr/>
          <p:nvPr/>
        </p:nvSpPr>
        <p:spPr>
          <a:xfrm>
            <a:off x="5508104" y="6093296"/>
            <a:ext cx="792088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516216" y="6021288"/>
            <a:ext cx="1335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Guard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162272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Disclaimer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1396752"/>
          </a:xfrm>
        </p:spPr>
        <p:txBody>
          <a:bodyPr>
            <a:normAutofit/>
          </a:bodyPr>
          <a:lstStyle/>
          <a:p>
            <a:r>
              <a:rPr kumimoji="1" lang="en-US" altLang="ja-JP" sz="3600" dirty="0" smtClean="0"/>
              <a:t>My English is </a:t>
            </a:r>
            <a:r>
              <a:rPr lang="en-US" altLang="ja-JP" sz="3600" b="1" dirty="0">
                <a:solidFill>
                  <a:srgbClr val="FF0000"/>
                </a:solidFill>
              </a:rPr>
              <a:t>e</a:t>
            </a:r>
            <a:r>
              <a:rPr kumimoji="1" lang="en-US" altLang="ja-JP" sz="3600" b="1" dirty="0" smtClean="0">
                <a:solidFill>
                  <a:srgbClr val="FF0000"/>
                </a:solidFill>
              </a:rPr>
              <a:t>xtremely</a:t>
            </a:r>
            <a:r>
              <a:rPr kumimoji="1" lang="en-US" altLang="ja-JP" sz="3600" dirty="0" smtClean="0"/>
              <a:t> poor</a:t>
            </a:r>
          </a:p>
          <a:p>
            <a:r>
              <a:rPr lang="en-US" altLang="ja-JP" sz="3600" dirty="0" smtClean="0"/>
              <a:t>My presentation skill is </a:t>
            </a:r>
            <a:r>
              <a:rPr lang="en-US" altLang="ja-JP" sz="3600" b="1" dirty="0" smtClean="0">
                <a:solidFill>
                  <a:srgbClr val="FF0000"/>
                </a:solidFill>
              </a:rPr>
              <a:t>extremely</a:t>
            </a:r>
            <a:r>
              <a:rPr lang="en-US" altLang="ja-JP" sz="3600" dirty="0" smtClean="0"/>
              <a:t> low</a:t>
            </a:r>
            <a:endParaRPr kumimoji="1" lang="ja-JP" altLang="en-US" sz="3600" dirty="0"/>
          </a:p>
        </p:txBody>
      </p:sp>
      <p:sp>
        <p:nvSpPr>
          <p:cNvPr id="4" name="下矢印 3"/>
          <p:cNvSpPr/>
          <p:nvPr/>
        </p:nvSpPr>
        <p:spPr>
          <a:xfrm>
            <a:off x="2303748" y="2737519"/>
            <a:ext cx="4536504" cy="504056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31640" y="3385591"/>
            <a:ext cx="650690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/>
              <a:t>Please feel free to</a:t>
            </a:r>
          </a:p>
          <a:p>
            <a:pPr marL="457200" indent="-457200">
              <a:buFont typeface="Arial"/>
              <a:buChar char="•"/>
            </a:pPr>
            <a:r>
              <a:rPr lang="en-US" altLang="ja-JP" sz="4400" dirty="0" smtClean="0"/>
              <a:t>Ask any question anytime</a:t>
            </a:r>
          </a:p>
          <a:p>
            <a:pPr marL="457200" indent="-457200">
              <a:buFont typeface="Arial"/>
              <a:buChar char="•"/>
            </a:pPr>
            <a:r>
              <a:rPr kumimoji="1" lang="en-US" altLang="ja-JP" sz="4400" dirty="0" smtClean="0"/>
              <a:t>Leave/Reenter 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528" y="5733256"/>
            <a:ext cx="82846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Of course I can explain in </a:t>
            </a:r>
            <a:r>
              <a:rPr lang="en-US" altLang="ja-JP" sz="4400" b="1" dirty="0" smtClean="0">
                <a:solidFill>
                  <a:srgbClr val="FF0000"/>
                </a:solidFill>
              </a:rPr>
              <a:t>Japanese</a:t>
            </a:r>
            <a:r>
              <a:rPr lang="en-US" altLang="ja-JP" sz="3200" dirty="0" smtClean="0"/>
              <a:t> and </a:t>
            </a:r>
            <a:r>
              <a:rPr lang="en-US" altLang="ja-JP" sz="2400" dirty="0" smtClean="0">
                <a:solidFill>
                  <a:schemeClr val="tx2"/>
                </a:solidFill>
              </a:rPr>
              <a:t>English</a:t>
            </a:r>
            <a:endParaRPr kumimoji="1" lang="ja-JP" altLang="en-US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Guard can be used to support</a:t>
            </a:r>
            <a:br>
              <a:rPr kumimoji="1" lang="en-US" altLang="ja-JP" dirty="0" smtClean="0"/>
            </a:br>
            <a:r>
              <a:rPr kumimoji="1" lang="en-US" altLang="ja-JP" dirty="0" smtClean="0"/>
              <a:t>multiple type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635896" y="1268760"/>
            <a:ext cx="187220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/>
              <a:t>f(x)</a:t>
            </a:r>
            <a:endParaRPr kumimoji="1" lang="ja-JP" altLang="en-US" sz="4000" dirty="0"/>
          </a:p>
        </p:txBody>
      </p:sp>
      <p:cxnSp>
        <p:nvCxnSpPr>
          <p:cNvPr id="5" name="直線コネクタ 4"/>
          <p:cNvCxnSpPr>
            <a:stCxn id="4" idx="2"/>
          </p:cNvCxnSpPr>
          <p:nvPr/>
        </p:nvCxnSpPr>
        <p:spPr>
          <a:xfrm>
            <a:off x="4572000" y="1772816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3635896" y="3212976"/>
            <a:ext cx="187220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/>
              <a:t>Process</a:t>
            </a:r>
          </a:p>
          <a:p>
            <a:pPr algn="ctr"/>
            <a:r>
              <a:rPr lang="en-US" altLang="ja-JP" sz="4000" dirty="0" smtClean="0"/>
              <a:t>( VM )</a:t>
            </a:r>
            <a:endParaRPr kumimoji="1" lang="en-US" altLang="ja-JP" sz="4000" dirty="0" smtClean="0"/>
          </a:p>
        </p:txBody>
      </p:sp>
      <p:cxnSp>
        <p:nvCxnSpPr>
          <p:cNvPr id="7" name="直線コネクタ 6"/>
          <p:cNvCxnSpPr/>
          <p:nvPr/>
        </p:nvCxnSpPr>
        <p:spPr>
          <a:xfrm>
            <a:off x="4572000" y="4221088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3635896" y="6237312"/>
            <a:ext cx="187220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return x</a:t>
            </a:r>
            <a:endParaRPr kumimoji="1" lang="ja-JP" altLang="en-US" sz="3600" dirty="0"/>
          </a:p>
        </p:txBody>
      </p:sp>
      <p:sp>
        <p:nvSpPr>
          <p:cNvPr id="9" name="ひし形 8"/>
          <p:cNvSpPr/>
          <p:nvPr/>
        </p:nvSpPr>
        <p:spPr>
          <a:xfrm>
            <a:off x="3275856" y="2204864"/>
            <a:ext cx="2592288" cy="7200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Is x </a:t>
            </a:r>
            <a:r>
              <a:rPr kumimoji="1" lang="en-US" altLang="ja-JP" sz="2800" dirty="0" err="1" smtClean="0"/>
              <a:t>int</a:t>
            </a:r>
            <a:r>
              <a:rPr kumimoji="1" lang="en-US" altLang="ja-JP" sz="2800" dirty="0" smtClean="0"/>
              <a:t>?</a:t>
            </a:r>
            <a:endParaRPr kumimoji="1" lang="ja-JP" altLang="en-US" sz="2800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4572000" y="2852936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>
            <a:off x="1835696" y="2564904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4788024" y="2780928"/>
            <a:ext cx="654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NO</a:t>
            </a:r>
            <a:endParaRPr kumimoji="1" lang="ja-JP" altLang="en-US" sz="28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15816" y="1988840"/>
            <a:ext cx="695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YES</a:t>
            </a:r>
            <a:endParaRPr kumimoji="1" lang="ja-JP" altLang="en-US" sz="2800" dirty="0"/>
          </a:p>
        </p:txBody>
      </p:sp>
      <p:cxnSp>
        <p:nvCxnSpPr>
          <p:cNvPr id="14" name="直線コネクタ 13"/>
          <p:cNvCxnSpPr>
            <a:endCxn id="15" idx="0"/>
          </p:cNvCxnSpPr>
          <p:nvPr/>
        </p:nvCxnSpPr>
        <p:spPr>
          <a:xfrm>
            <a:off x="1835696" y="2564904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251520" y="3356992"/>
            <a:ext cx="3168352" cy="100811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bg1"/>
                </a:solidFill>
              </a:rPr>
              <a:t>Process</a:t>
            </a:r>
          </a:p>
          <a:p>
            <a:pPr algn="ctr"/>
            <a:r>
              <a:rPr lang="en-US" altLang="ja-JP" sz="3600" dirty="0" smtClean="0">
                <a:solidFill>
                  <a:schemeClr val="bg1"/>
                </a:solidFill>
              </a:rPr>
              <a:t>( native for </a:t>
            </a:r>
            <a:r>
              <a:rPr lang="en-US" altLang="ja-JP" sz="3600" dirty="0" err="1" smtClean="0">
                <a:solidFill>
                  <a:schemeClr val="bg1"/>
                </a:solidFill>
              </a:rPr>
              <a:t>int</a:t>
            </a:r>
            <a:r>
              <a:rPr lang="en-US" altLang="ja-JP" sz="3600" dirty="0" smtClean="0">
                <a:solidFill>
                  <a:schemeClr val="bg1"/>
                </a:solidFill>
              </a:rPr>
              <a:t> )</a:t>
            </a:r>
            <a:endParaRPr kumimoji="1" lang="en-US" altLang="ja-JP" sz="3600" dirty="0" smtClean="0">
              <a:solidFill>
                <a:schemeClr val="bg1"/>
              </a:solidFill>
            </a:endParaRPr>
          </a:p>
        </p:txBody>
      </p:sp>
      <p:cxnSp>
        <p:nvCxnSpPr>
          <p:cNvPr id="16" name="直線コネクタ 15"/>
          <p:cNvCxnSpPr/>
          <p:nvPr/>
        </p:nvCxnSpPr>
        <p:spPr>
          <a:xfrm>
            <a:off x="1835696" y="4293096"/>
            <a:ext cx="0" cy="2232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 flipH="1">
            <a:off x="1835696" y="6525344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ひし形 18"/>
          <p:cNvSpPr/>
          <p:nvPr/>
        </p:nvSpPr>
        <p:spPr>
          <a:xfrm>
            <a:off x="3275856" y="4509120"/>
            <a:ext cx="2592288" cy="7200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Is x </a:t>
            </a:r>
            <a:r>
              <a:rPr lang="en-US" altLang="ja-JP" sz="2800" dirty="0" err="1" smtClean="0"/>
              <a:t>str</a:t>
            </a:r>
            <a:r>
              <a:rPr kumimoji="1" lang="en-US" altLang="ja-JP" sz="2800" dirty="0" smtClean="0"/>
              <a:t>?</a:t>
            </a:r>
            <a:endParaRPr kumimoji="1" lang="ja-JP" altLang="en-US" sz="2800" dirty="0"/>
          </a:p>
        </p:txBody>
      </p:sp>
      <p:cxnSp>
        <p:nvCxnSpPr>
          <p:cNvPr id="22" name="直線コネクタ 21"/>
          <p:cNvCxnSpPr/>
          <p:nvPr/>
        </p:nvCxnSpPr>
        <p:spPr>
          <a:xfrm flipH="1">
            <a:off x="5796136" y="4869160"/>
            <a:ext cx="1656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19" idx="2"/>
            <a:endCxn id="8" idx="0"/>
          </p:cNvCxnSpPr>
          <p:nvPr/>
        </p:nvCxnSpPr>
        <p:spPr>
          <a:xfrm>
            <a:off x="4572000" y="5229200"/>
            <a:ext cx="0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5940152" y="5085184"/>
            <a:ext cx="2771800" cy="100811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/>
              <a:t>Process</a:t>
            </a:r>
          </a:p>
          <a:p>
            <a:pPr algn="ctr"/>
            <a:r>
              <a:rPr lang="en-US" altLang="ja-JP" sz="3200" dirty="0" smtClean="0"/>
              <a:t>( native for </a:t>
            </a:r>
            <a:r>
              <a:rPr lang="en-US" altLang="ja-JP" sz="3200" dirty="0" err="1" smtClean="0"/>
              <a:t>str</a:t>
            </a:r>
            <a:r>
              <a:rPr lang="en-US" altLang="ja-JP" sz="3200" dirty="0" smtClean="0"/>
              <a:t>)</a:t>
            </a:r>
            <a:endParaRPr kumimoji="1" lang="en-US" altLang="ja-JP" sz="3200" dirty="0" smtClean="0"/>
          </a:p>
        </p:txBody>
      </p:sp>
      <p:cxnSp>
        <p:nvCxnSpPr>
          <p:cNvPr id="35" name="直線コネクタ 34"/>
          <p:cNvCxnSpPr/>
          <p:nvPr/>
        </p:nvCxnSpPr>
        <p:spPr>
          <a:xfrm>
            <a:off x="7452320" y="4869160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>
            <a:off x="7452320" y="5877272"/>
            <a:ext cx="0" cy="639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H="1">
            <a:off x="5508104" y="6525344"/>
            <a:ext cx="1944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5796136" y="4293096"/>
            <a:ext cx="695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YES</a:t>
            </a:r>
            <a:endParaRPr kumimoji="1" lang="ja-JP" altLang="en-US" sz="2800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788024" y="5085184"/>
            <a:ext cx="654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NO</a:t>
            </a:r>
            <a:endParaRPr kumimoji="1" lang="ja-JP" altLang="en-US" sz="28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Templates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23528" y="1412776"/>
            <a:ext cx="4032448" cy="17281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3528" y="1412776"/>
            <a:ext cx="1951225" cy="7078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4000" dirty="0" smtClean="0"/>
              <a:t>Problem</a:t>
            </a:r>
            <a:endParaRPr kumimoji="1" lang="ja-JP" altLang="en-US" sz="4000" dirty="0"/>
          </a:p>
        </p:txBody>
      </p:sp>
      <p:sp>
        <p:nvSpPr>
          <p:cNvPr id="6" name="正方形/長方形 5"/>
          <p:cNvSpPr/>
          <p:nvPr/>
        </p:nvSpPr>
        <p:spPr>
          <a:xfrm>
            <a:off x="4644008" y="1412776"/>
            <a:ext cx="4032448" cy="17281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644008" y="1412776"/>
            <a:ext cx="1951225" cy="70788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4000" dirty="0" smtClean="0"/>
              <a:t>Problem</a:t>
            </a:r>
            <a:endParaRPr kumimoji="1" lang="ja-JP" altLang="en-US" sz="4000" dirty="0"/>
          </a:p>
        </p:txBody>
      </p:sp>
      <p:sp>
        <p:nvSpPr>
          <p:cNvPr id="8" name="下矢印 7"/>
          <p:cNvSpPr/>
          <p:nvPr/>
        </p:nvSpPr>
        <p:spPr>
          <a:xfrm>
            <a:off x="251520" y="3717032"/>
            <a:ext cx="4536504" cy="504056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直角三角形 8"/>
          <p:cNvSpPr/>
          <p:nvPr/>
        </p:nvSpPr>
        <p:spPr>
          <a:xfrm rot="13500000">
            <a:off x="133031" y="4717780"/>
            <a:ext cx="654689" cy="647451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/>
        </p:nvSpPr>
        <p:spPr>
          <a:xfrm rot="13500000">
            <a:off x="744591" y="4717779"/>
            <a:ext cx="654689" cy="647451"/>
          </a:xfrm>
          <a:prstGeom prst="rt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直角三角形 10"/>
          <p:cNvSpPr/>
          <p:nvPr/>
        </p:nvSpPr>
        <p:spPr>
          <a:xfrm rot="13500000">
            <a:off x="1392665" y="4717779"/>
            <a:ext cx="654689" cy="647451"/>
          </a:xfrm>
          <a:prstGeom prst="rtTriangl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下矢印 2"/>
          <p:cNvSpPr/>
          <p:nvPr/>
        </p:nvSpPr>
        <p:spPr>
          <a:xfrm>
            <a:off x="3275856" y="3861048"/>
            <a:ext cx="484632" cy="9784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7573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48304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101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Today’s topics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What is </a:t>
            </a:r>
            <a:r>
              <a:rPr kumimoji="1" lang="en-US" altLang="ja-JP" dirty="0" err="1" smtClean="0"/>
              <a:t>PyPy</a:t>
            </a:r>
            <a:r>
              <a:rPr kumimoji="1" lang="en-US" altLang="ja-JP" dirty="0" smtClean="0"/>
              <a:t>?</a:t>
            </a:r>
          </a:p>
          <a:p>
            <a:r>
              <a:rPr lang="en-US" altLang="ja-JP" dirty="0" smtClean="0"/>
              <a:t>What is JIT compiler?</a:t>
            </a:r>
          </a:p>
          <a:p>
            <a:r>
              <a:rPr kumimoji="1" lang="en-US" altLang="ja-JP" dirty="0" smtClean="0"/>
              <a:t>What is unique features of </a:t>
            </a:r>
            <a:r>
              <a:rPr kumimoji="1" lang="en-US" altLang="ja-JP" dirty="0" err="1" smtClean="0"/>
              <a:t>PyPy</a:t>
            </a:r>
            <a:r>
              <a:rPr lang="en-US" altLang="ja-JP" dirty="0"/>
              <a:t> </a:t>
            </a:r>
            <a:r>
              <a:rPr lang="en-US" altLang="ja-JP" dirty="0" smtClean="0"/>
              <a:t>JIT compiler?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852936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sz="6000" dirty="0" smtClean="0"/>
              <a:t>What is </a:t>
            </a:r>
            <a:r>
              <a:rPr kumimoji="1" lang="en-US" altLang="ja-JP" sz="6000" dirty="0" err="1" smtClean="0"/>
              <a:t>PyPy</a:t>
            </a:r>
            <a:r>
              <a:rPr lang="en-US" altLang="ja-JP" sz="6000" dirty="0" smtClean="0"/>
              <a:t>?</a:t>
            </a:r>
            <a:endParaRPr kumimoji="1" lang="ja-JP" altLang="en-US" sz="6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67744" y="1988840"/>
            <a:ext cx="4445000" cy="4572000"/>
          </a:xfrm>
          <a:prstGeom prst="rect">
            <a:avLst/>
          </a:prstGeom>
        </p:spPr>
      </p:pic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14202"/>
          </a:xfrm>
        </p:spPr>
        <p:txBody>
          <a:bodyPr>
            <a:noAutofit/>
          </a:bodyPr>
          <a:lstStyle/>
          <a:p>
            <a:r>
              <a:rPr kumimoji="1" lang="en-US" altLang="ja-JP" sz="5400" dirty="0" smtClean="0"/>
              <a:t>Please raise your hand if you know briefly what </a:t>
            </a:r>
            <a:r>
              <a:rPr kumimoji="1" lang="en-US" altLang="ja-JP" sz="5400" dirty="0" err="1" smtClean="0"/>
              <a:t>PyPy</a:t>
            </a:r>
            <a:r>
              <a:rPr kumimoji="1" lang="en-US" altLang="ja-JP" sz="5400" dirty="0" smtClean="0"/>
              <a:t> is?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258680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5400" dirty="0" err="1" smtClean="0"/>
              <a:t>PyPy</a:t>
            </a:r>
            <a:r>
              <a:rPr kumimoji="1" lang="en-US" altLang="ja-JP" sz="5400" dirty="0" smtClean="0"/>
              <a:t> is regarded as …</a:t>
            </a:r>
            <a:endParaRPr kumimoji="1" lang="ja-JP" altLang="en-US" sz="5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816225"/>
            <a:ext cx="8229600" cy="2044823"/>
          </a:xfrm>
        </p:spPr>
        <p:txBody>
          <a:bodyPr>
            <a:noAutofit/>
          </a:bodyPr>
          <a:lstStyle/>
          <a:p>
            <a:r>
              <a:rPr lang="en-US" altLang="ja-JP" sz="4400" dirty="0" smtClean="0">
                <a:solidFill>
                  <a:srgbClr val="FF0000"/>
                </a:solidFill>
              </a:rPr>
              <a:t>Faster p</a:t>
            </a:r>
            <a:r>
              <a:rPr kumimoji="1" lang="en-US" altLang="ja-JP" sz="4400" dirty="0" smtClean="0">
                <a:solidFill>
                  <a:srgbClr val="FF0000"/>
                </a:solidFill>
              </a:rPr>
              <a:t>ython </a:t>
            </a:r>
            <a:r>
              <a:rPr kumimoji="1" lang="en-US" altLang="ja-JP" sz="4400" dirty="0" smtClean="0"/>
              <a:t>implementation </a:t>
            </a:r>
          </a:p>
          <a:p>
            <a:r>
              <a:rPr lang="en-US" altLang="ja-JP" sz="4400" dirty="0" smtClean="0">
                <a:solidFill>
                  <a:srgbClr val="FF0000"/>
                </a:solidFill>
              </a:rPr>
              <a:t>Framework</a:t>
            </a:r>
            <a:r>
              <a:rPr lang="en-US" altLang="ja-JP" sz="4400" dirty="0" smtClean="0"/>
              <a:t> used to develop language implementation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10339" y="5085184"/>
            <a:ext cx="7923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dirty="0" smtClean="0"/>
              <a:t>Both are definitely correct! 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374909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Current woes and </a:t>
            </a:r>
            <a:r>
              <a:rPr kumimoji="1" lang="en-US" altLang="ja-JP" dirty="0" err="1" smtClean="0"/>
              <a:t>PyPy’s</a:t>
            </a:r>
            <a:r>
              <a:rPr kumimoji="1" lang="en-US" altLang="ja-JP" dirty="0" smtClean="0"/>
              <a:t> goal</a:t>
            </a:r>
            <a:endParaRPr kumimoji="1" lang="ja-JP" altLang="en-US" dirty="0"/>
          </a:p>
        </p:txBody>
      </p:sp>
      <p:grpSp>
        <p:nvGrpSpPr>
          <p:cNvPr id="5" name="図形グループ 4"/>
          <p:cNvGrpSpPr/>
          <p:nvPr/>
        </p:nvGrpSpPr>
        <p:grpSpPr>
          <a:xfrm>
            <a:off x="179512" y="1124744"/>
            <a:ext cx="8784976" cy="2664296"/>
            <a:chOff x="323528" y="1412776"/>
            <a:chExt cx="4032448" cy="1728192"/>
          </a:xfrm>
        </p:grpSpPr>
        <p:sp>
          <p:nvSpPr>
            <p:cNvPr id="6" name="正方形/長方形 5"/>
            <p:cNvSpPr/>
            <p:nvPr/>
          </p:nvSpPr>
          <p:spPr>
            <a:xfrm>
              <a:off x="323528" y="1412776"/>
              <a:ext cx="4032448" cy="17281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323528" y="1412776"/>
              <a:ext cx="925480" cy="45916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4000" dirty="0" smtClean="0"/>
                <a:t>Problem</a:t>
              </a:r>
              <a:endParaRPr kumimoji="1" lang="ja-JP" altLang="en-US" sz="4000" dirty="0"/>
            </a:p>
          </p:txBody>
        </p:sp>
      </p:grpSp>
      <p:sp>
        <p:nvSpPr>
          <p:cNvPr id="9" name="テキスト ボックス 8"/>
          <p:cNvSpPr txBox="1"/>
          <p:nvPr/>
        </p:nvSpPr>
        <p:spPr>
          <a:xfrm>
            <a:off x="539552" y="1774557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ja-JP" sz="3600" dirty="0" smtClean="0"/>
              <a:t> Creating interpreter requires a lot of work</a:t>
            </a:r>
            <a:endParaRPr kumimoji="1" lang="ja-JP" altLang="en-US" sz="3600" dirty="0"/>
          </a:p>
        </p:txBody>
      </p:sp>
      <p:sp>
        <p:nvSpPr>
          <p:cNvPr id="11" name="正方形/長方形 10"/>
          <p:cNvSpPr/>
          <p:nvPr/>
        </p:nvSpPr>
        <p:spPr>
          <a:xfrm>
            <a:off x="179512" y="3933056"/>
            <a:ext cx="8784976" cy="26642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79512" y="3933056"/>
            <a:ext cx="2484526" cy="70788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4000" dirty="0" err="1" smtClean="0"/>
              <a:t>PyPy’s</a:t>
            </a:r>
            <a:r>
              <a:rPr kumimoji="1" lang="en-US" altLang="ja-JP" sz="4000" dirty="0" smtClean="0"/>
              <a:t> goal</a:t>
            </a:r>
            <a:endParaRPr kumimoji="1" lang="ja-JP" altLang="en-US" sz="40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39552" y="4581128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ja-JP" sz="3600" dirty="0" smtClean="0"/>
              <a:t>To be able to create interpreter easily</a:t>
            </a:r>
          </a:p>
          <a:p>
            <a:pPr lvl="1">
              <a:buFont typeface="Arial" pitchFamily="34" charset="0"/>
              <a:buChar char="•"/>
            </a:pPr>
            <a:r>
              <a:rPr kumimoji="1" lang="en-US" altLang="ja-JP" sz="3600" dirty="0" smtClean="0"/>
              <a:t> With high-level language like Python</a:t>
            </a:r>
          </a:p>
          <a:p>
            <a:pPr lvl="1">
              <a:buFont typeface="Arial" pitchFamily="34" charset="0"/>
              <a:buChar char="•"/>
            </a:pPr>
            <a:r>
              <a:rPr lang="en-US" altLang="ja-JP" sz="3600" dirty="0" smtClean="0"/>
              <a:t> Without giving up performance</a:t>
            </a:r>
            <a:endParaRPr kumimoji="1" lang="ja-JP" altLang="en-US" sz="3600" dirty="0"/>
          </a:p>
        </p:txBody>
      </p:sp>
      <p:pic>
        <p:nvPicPr>
          <p:cNvPr id="6146" name="Picture 2" descr="http://www.differencebetween.co.in/wp-content/uploads/2010/11/Difference-Between-C-and-C++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348880"/>
            <a:ext cx="1368152" cy="1363809"/>
          </a:xfrm>
          <a:prstGeom prst="rect">
            <a:avLst/>
          </a:prstGeom>
          <a:noFill/>
        </p:spPr>
      </p:pic>
      <p:pic>
        <p:nvPicPr>
          <p:cNvPr id="6148" name="Picture 4" descr="http://www.pnthr.com/wp-content/uploads/2012/03/rubyla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6376" y="2636912"/>
            <a:ext cx="648072" cy="648072"/>
          </a:xfrm>
          <a:prstGeom prst="rect">
            <a:avLst/>
          </a:prstGeom>
          <a:noFill/>
        </p:spPr>
      </p:pic>
      <p:sp>
        <p:nvSpPr>
          <p:cNvPr id="6152" name="AutoShape 8" descr="data:image/jpeg;base64,/9j/4AAQSkZJRgABAQAAAQABAAD/2wCEAAkGBhMSERQUEBIWFRIVGBYYFxUWGRkSGxYYFB8XGxcaFhYcHCcgGSUjGRYYHy8gIycpLCwvGh4xNTAqNSYrOCoBCQoKDgwOGg8PGjIiHyUsKiwsLCwsLTUsKTAsKikuLC0pKSwsLCwqLCosMCwsLCwpLiwpKSwsLCwsLywsNCwpLP/AABEIAMwAzAMBIgACEQEDEQH/xAAcAAEAAgMBAQEAAAAAAAAAAAAABQgEBgcDAgH/xABMEAACAQIEAwUDBwcJBQkAAAABAgMAEQQFEiExQVEGBxMiYTJxgQgUI0KRobE1UnJ0krKzJDM0YoKiwcLRFzaDhfAVJUNjc5OU0+H/xAAaAQEAAgMBAAAAAAAAAAAAAAAAAgMBBAUG/8QALxEAAgECBQIEBgEFAAAAAAAAAAECAxEEBRIhMUFRE2FxgSIyM5Gx4dEVNEJS8P/aAAwDAQACEQMRAD8A7jSlKAUpSgFKUoBSlKAUpSgFKxIMyRhIT5RExVixAtpAN79LEGvzD5xDIGMcgYILtbkOtvhQGZSo2DPo2ZAA+mTZHK2VjYmwPHgDxG9eU3aRFDNokMStp8UAFS19Nhvf2vLe1r86Al6V4pi1LMoPmQAsOmrcfdX6uLQhSHWzeybjze7rQHrSlKAUpSgFKUoBSlKAUpSgFKUoBSlKAUpSgBNfjuACSbAbknYADrUdm2ZwoDHNcqy+cBSwVG2u5A8o4i56HpUXmE7MrB+OHdXdB7MuHJuGtzsB9qHrQEpic4Fk8DTK0jFF81luAWYswvwAO1Mrx8jSSxzKquhUgKSQUYbEEgX3DCsDHZUTIJIPKrASBlFwkkY2bSOIdCVIHpXnlsjS4pZQwc6WR9CsqIg3UXbctrPDkKA+s18kmIGgOJI0lCG5u0RAJsNzYaDYcbV54aYtiFcO8weNo2dU0orXBUDp9a5JPLetm0i97b9a/aAhIsvfwMIumzxNEWG2wVSrb/GovESuuEMSqGXxAolDAqwMo2C+1qubEW5E3rb6xBlUIk8QRJ4nHVYXv19/rQERNizE2LvG5ZrGMKrMGAjVdmAt7QN71HSSIEdZEw/8njWK0xJdgEBuq8rk7W41udeU2FR761DXBBuAdjxFAQmBebTFh43CNHDG0jsviWLbBQLjodyeAHWvbBdofKfGXzCR4xoBcyGPZmVALgfbbrWNi8PKjuY0dW0hEMWko6D2A+r2CpJ36V5f9jGEoWWRwsQUPEfOslyzm19w5N+Y23oDYcJjFlXUhuLkG4III4gg7gjoa9iawMnwRRWZyxeRtbagoI2AAIU2uANyONc079+2zQRpg4G0vMNUrA2Ij4BfTUb79FIq6hRdaagjDdj37Z9+0OGcxYKMYiRdmkJ0xqei23f7h6mufzd+uZsbholHQR/6mue0r0tPAUIK2m/qUuTOt5J8obEqwGMw8cqE7mO8TAc7A3Dc9tr9RXaOz/aODGwibCyB0PHkVPRhxBqnlbR3d9tHy3GLJc+C9lmXql/at1XiPiOda+Ky6Eo3pKz/ACSjPuWupXyjggEG4IuCOYPCvqvOFopSlAKUpQConH5nril+aOjyoCCAbkcb29enqK/M1xbtKuHjfwmdWOsrqBt9VNxc8z6fdhwYbVpjAEOLgUBSB5XTh/aRrbjip+8D9wcCxlZIdUmHxAVXBvIVO4DG9zYliGHLj1rPwGSCMgk6tGpY+RWNreRjfzAHh8KzMJg1j1aRbWxZgL21G1yByva9e9AfKIAAAAANgBsB7hX1XxPOqKWdgqqLlmNgAOZJ4Vy/tb384bDkpgk+cyc3vojHuNrvy4WG/Ha1XUqM6rtBXMNpHU6xcZmsMX87NGm1/Oyrt7iarFn/AHr5jiib4hokP1IbxD9oeY/batRdySSTcnck7kk9TXTp5TJr45W9CDmWyfvHywccdB+2K84+8zLGF/n0I97W/GqoUrY/pNP/AGZjWy4WB7UYSYXhxUL36Ov4XqUqlNTWRds8bgyPm2JkRRfyaiyb7n6M3Xfra9VTyl/4S+5nWW8pXEezPyhW1KmYQAqdjLDsR6mM8R7jf0NddyPtBh8ZGJcLKsiHpxF+TLxU+hrl1sNVo/OiaaZI1VrvexRfOMVf6rIoHQKif43Pxq0tVs79MkaHM2l+piFVweHmQBGH90H+1W5lbSrO/YjPg55SlK9KUilK+ooizBVBZmIAUC5JOwAA4kmgLZ93uIZ8rwbObsYUufcLf4VsNRnZnKvm2Ew8HOKNFPvAF/vvUnXiajTm2u5soUpSoAVgZrKxRkhP0nkvYjUqObFgDzAuR7qy551RSzEBVFyTtWuYPMtUrzYdvF1hfEw72jkQLexS/H2jsftoDGlw7EER3kiaUpGjudYeMG8iSm5Uhlbax4etbXh0IVQ51MAAW4XPOsfC5bEG8ZY9LsLkkWI1cduR61m0AqC7X9s8Pl0Pi4htzcJGvtSEclH4ngK8+2/bOLLcM00tmc3EUd7GR+noBzPKqudoe0M+NnafEvqkb4BVHBVHIDpXRwWCdd6pbR/JCUrEx227xsVmT/St4cA9mBSdI9W/PPqfgBWq0pXpYQjTjpirIqvcUpSpmBSlKAUpXU+xvcRPiUWXGyHDxtuIwt5SDwvfaPruCfSqataFFXm7GUrnLKz8kz2fBzLNhpDHIOY4Ec1YcGBsNjVhsN3F5WqgNFJIR9ZpXBPvCkD7qgu0HyeYGBbBTvG/HRLaRD6BhZl951VorMsPP4Zcea2JaGTPdv3uxZhpgxAEWLtt+ZNbj4fQ89J+BO9tg7fdiY8zwpic6ZFOqKTjobhuOYI2I/xAqsOeZDiMBiDFiEMcqEEEcD+a8bDiOhH3EV3Puj70vnijC4trYpR5HO3jKP8AMBxHPj1rTxOE8K1ehxz6fokpX2ZwvP8As7PgpmhxUZRxw6MPzkbgw9ajauXmWUw4hNGIiSVPzXUMPhfhWpS9y2UsxJwxF97CSRR8AGsKup5tG3xx38jDh2Kw12/uf7qZI3XG45NLAXhhYWYE/XkB4EDgvHe5tauhZZ2Ry7LtLRQRxsSEWRvM124DW1zyrZa18VmTqR0U1ZGVC3IpSlcgsFKUoCF7SY2ILoaVUkBSRQ1yPIwI124AkWvUfmOJWcRPPF4SKb+NrU8QbCFkOpiTa2w4Vm4bEurNNHE0sU+l9rLIhAC6SrEAjbrtvWZkeEZEcsujXIziPY6A1ttttyCxtzY0B75UX8GPxb69I1X2N/X1r7x+OSGJ5ZWCxxqWZjyCi5r3rjXygO15VY8DESC4EkxH5tyET4kFj7l61fh6LrVFBGG7I5h277YyZli2me4QeWJD9RBe3xPE/wD5Wu0pXr4QUIqMeEa4pSlTApSlAKUpQHXu4nsKsznHTrqWNtMKngXHFz103sPXfkK7xWod0uEEeUYQL9ZGc+pdmY/jb4Vt9eRxlV1K0m+jsi+KshSlK1CRq3eJ2KTMsI0ZFpku0L8w4HA9Q3Aj48qqzDNJBKGUlJY2uCOKsp/1FXPqpneNghFmmMReHjO3u8Tz2+Gq1dzKqjeqm+OSua6lie7ftoMywayGwmTyTKNrOB7QHRhuPiOVbVVW+6ntb8wzBGdrQzfRS72ADEaWI4eVufIFqtJWhjsP4FSy4e6JRd0YWcZauIheJvrDY9DyPwNfuUCUQoJ7eKAA1je5HO9ZlYOKzUJPFCyn6UNpbldLbffWkSM6lKUArFzPFLHGzOpYGy6RxYtsFHvJtWVWJmeA8aMprZNwdS2uCpuLXB5gUBAwYdonUaJMMrsANLiaPUeAZSPLf05862moLE5ZiiU+mjlVCG0MpiJK+zdlJvY78BUzAzFQXUK1twDqAPobC/2UB9SSBQSTYAEk9AONVD7YZ+cbjZ8Qb2kc6QeSDZBbl5QPjerL95eZeBlWLYGxMTID6yeX/NVUK7uU01aU/Yqm+gpSldwrFKUoBSlKAUpSgLMdyWbibKokvd4GeNvQaiyf3WA+Fb9VVO7rt2+WYrXbVBJZZk6ryZfVePruOe1nsnzqHFRLNhpFkjbgQeHUEciOhry2Pw8qVRy6Pcui7ozaUoTXPJny7hQSTYAEk9AONU/7VZn85xuJmBuJJpGXn5Sx0j4LYV1zvh71E8N8FgZAzNdZpV3CrzRD1PAnkLj3cPr0OWYeUE6kuvBVN9BVrO7HPvneWYeQkl1Xw3J4lovLc+8AH41VOu3fJzzXy4vDngCkq/2rq/7qVbmdPVR1djEHudoqOzjKfH8IhtDRSK4a2rhxW1xxFSNeeIkKoxUXIBIHUgbCvMlx6UrByTMfHgjlIALi5A5HnWdQCozN8Q2uKNZPDEha8mxPlFwq32ufj7J2qTqJzl2dkgWKN9aux8W+kBNI2ABubt8KA8MnzGQtAGcOJYdZBFmUrp8xtybV91TtRWS5WYdV44EBt/NBgSf6xPGpWgOb9/eL0ZXp2+kljX7Ltt+zVcasH8oZCcvhtyxCk/sSD8TVfK9PlitQ92Uz5Fd87gsrhly6VpYY3YYlwC6K5t4cG1yPU1wOrC/J4/Js361J/Dgpmf0PdCHJwztOgGNxQAAAnmAA2AAdrACo2pTtV/TsX+sT/vtUXW/T+ReiIsUpWw9kOwuJzIyDC6LxBS2ttHt3tbY39k0nOMFqk7Iwa9SpHtFkEuCxMmGn0+LHp1aTqHnVXFjbowqOqUZKSuuAKkMl7QYjCP4mFmeJ+ZU7N6MvBuPAg1sZ7pcd8y+efReB4Pj+35tGnX7NuOnlWmVXGdOqmk79zO6OiQ9/GZqoBMLW5tHuffZgKgu0feVmGNUpPiCIzxjj+jU+htuw9CSKkezPc7mGMRZAiwxNwaUlSR+cEte3vtfjWxP8nXFAbYqEnpZx99q0teDpS6XJfEzktK2Ttb3fYzLrHExjw2NllQ6kJ3Om/EGwJsfXpWt1vwnGa1Rd0QFdM+T/AIkrmbqODwOD8GQj8K5nXRe4Yf8Aew/9GX/LVGM+hP0JR5LI0IpSvIF5hZPla4eJYlYsFvu1r778hWbUV2czN54md7XDuu22ymwqVoBWsZvBEsyBlxMjFiQVeQBSQTZDcDhcWB4Vs9KAhMpiYS+WKZUsdRmkMhvtYKNbW99TdKUBz3v0wevKXaxJjkjYW9TpP3MarXVvO2uUnE5fioVF2eJ9A/rgEp/eAqodeiyqd6bj2ZVPkVYX5PH5Nm/WpP4cFV6qwvyePybN+tSfw4KtzP6HujEOTh3ar+nYv9Yn/faoupTtV/TsX+sT/vtUXW9T+ReiIsV2X5OH85jf0YfxkrjVdl+Th/OY39GH8ZK1cw/t5e35RmPJp/fP+WsX/wAD+DFWlVuvfP8AlrF/8D+DFWlVdhvow9F+DD5LOP8A7s/8tH8AVwnu3ggbMsP87dEhUl2Mlgp0AlQb9WAruz/7s/8ALR/AFVry/L5J5UihQvI5sqjiTXOwK1Qqq9t3uTl0O496fe6YBHFlk0bM4JeVbSaANgqjhc77npXN8N3v5qj6vnZbe5VlQg+lgot8LVuOUfJ3kKhsXi1j5skaa7dfpCwA+w1JjuvyHDb4nGFxzDzoov7owCPtqNOeEpx0Jan6B6mbphcUM0yXXOgHjwMXUbgMt91vw8y3HTaqrVbvAS4dsvvg7DD+E4j0iw0qGGw94O/OqiVLK3vUS2V+O3In0FdS+T1gtWYTSco4GHxdkA+4GuW1335POS6MJPiCN5nCr+jFfcf2nYfAVt5hPTQl57EY8nWaUrAz3HeDh5ZAbFVJHv5ffXlC89Msy1IE0R303Y7m+7G5+81l1j5e7GKMye2VUty3I32rIoBSlKAhsfjnixkClvoZVZbdJF3Bv6jb4VM15T4RH061DaGDLfezDgRXrQCqq96XZ75nmc6AWSQ+Kn6Mlzt7mDD4Vaqucd9vY353g/HjH02FDN6tFa8i/CwYceB610Mvr+FV34exGSuiuFWF+Tx+TZv1qT+HBVeq7D3Pd4mBwGCkixcpSRp3cAI7+UpEoN1BHFTXZzGEp0bRV90Vw5OZdqv6di/1if8AfaourGN3n5ASSfDJJuScMxJJ4k/R1+f7Tez/AEj/APit/wDXVMcbVikvCf8A3sNK7ldK7J8nA/SY39GH8ZKle0veHkcmDxMcAj8V4ZVjthip1srBbNo23I35Vy3u77aHLMYJtJeJgUlQcSpsbrva4IBF/UbXqc5TxVCUdLi/Pr1CsmSXfXAy5ziSwIDiFlP5yiKNbj+0rD4GtOy7L3nlSKJS0kjBVA33NWSzDNskzaNTPLA9gba28KRAeI5Mt7fdUNL2iyLJkZ8EscuIsQqxnxXJPJpTfQN9z04A8Kqo4yUaapqD1JW8jLjvc2ntFl3zfI54AbiLBPHfr4cRW/3VzH5OuXo2KxMrW1xxoqegkJ1EfsAfGpD/AGv4fEZTio8XKRjJkxKrGEcqNYYRKGAtwtvf31zju+7ZtlmLEwXXGwKSoDYshIN15XBAI+za9V0cPV8GrBrdv7htXRsvfn2hxD5jJhmdlw8Qj0RgkK5ZVYuR9Y6iRflp99c1AvsONWWx2ZZFmyK08kLMBtrbwZFHQm4Yb1DTZr2fykGTDpHNOp8qofHcH9NiQnW9+W1WUMX4cFTVN6l5Bx3vc2zsbl8kGSwxyqVkXDtqU8RqDNY9DYjaqrVZLsN3r4bHQuMZJHDNqcGNjpBjYnTpY+1ZdievLeuM95mW4KDGBMtZWg8NSdLmUB7tqGok8gu1YwGqFWcJrd7+XUS4NViiLMFUFmYgBQLkk7AADiSat52RyP5ngsPh9rxxqGI2u9ruf2ia4j3FdjjiMUcXIv0OH9m/1pTwt+ipv8V+Fhq180r6pKmunJmC6isfH4BJkMco1IbXHDhuKyKgsoxjz4qdwx8CO0Sjkzjd2+HD41xywnaUpQClKUAqAyVHgxE0BDGNvpY23IGo+ZSffU/SgFCKxMuzSOdS0ZvpYqwIsQRyIO4rLoCtne73dnATmfDp/JJTcW4ROeKHoDxH2cq55VzMzy2PERPDMoeNwVZTzB/D31WbvD7tJssk1C8mFY+SW3C97LIORtz4H04V6PAY1VF4c3v+f2VSjbdGmUpSusVilKUApSlAKUpQClKUAqW7LdmpcfiUw8A8zbs1rhFHtM3oL/aQOdeWQdn58bOsGGQvI32KBxZzyA6+7mRVnewHYOLLMPoWzzNYyy2sWPQdFF9h8a0MZi1QjZfM+P5JRjcluzmQRYLDR4eEeSMWueLH6zN6k3NSVKV5Ztyd2Xnw86ggMwBb2QTYm3G3Wv1IwPZAFzfYW3PE1DYbLZJMW884ssd0gXjseL+81N1gClKUApSlAKUpQEWMl04rx430hlIlS1w5HsnjsRUpSoLOHxEEnjxEyw2Akh5gDi0f+n/QAna8cZg0lRo5UDxuCGVhcMDyIr0je4BsRcA2OxF+or6pwDhXbzuKdC82W+ePicOfaXr4bfWHobH31yCWJlYq4KspIZSLEEbEEHgQeVXUqD7R9i8HjltioFY8nHlce5xvXXw+ZygtNTdd+v7K3DsVFpXZ88+TqwJOCxVxySZbH/3F2P7I+NaVmfdDmkJN8KZFH1omVwfcL6j9ldenjKE+JffYg4tGm0qSn7MYxPbwmIWwudUUi7dd1rzhyHEv7GHmbl5Y3b8BWxrj3ImDStlwPdrmc3sYGYfpr4P8QrW4ZR8nvGSWOInihHQAzN9nlH31TPFUYfNJGdLOVVu/YnulxeYWc/QYc8JXF9Q/8tLgt77getdr7Md0eX4KzCPxpR/4k1nIP9VbaV+y9bpXLr5p0pL3f8Fih3IXsr2Qw2XwiLDJbhqc7vIRzdufu4DkBU1Svwm254VxZScnd8lh+1E4HPPGxDpEmqGMWaW+2v8ANUc6zYcRHPGSjB0bUpIPwIvX1gsEkKKkahUXgB/j1qIPelKUApSlAKUpQClKUApSlAY+PMnht4IUyW8obYX9awMo7QCVjFIjRYhRdo232/OVuYqXr80i97b9aA/aVG5vJiVKthlR1F9SMSpbppbgOdeuVZg0yEvE8TA6Sr9Rb2TzG/GgM2lfgNftAKUpQClKE0ApUVie1GGRghlDOSAFXzm591Z2NhZo2WN9DkbPbVpPW3OgPQzLqC6hqIJC33IHE2+NR2c5KcQUVpSsIvrjXbWdrAt047V85T2cjhbxCWkmPGVzdt+Nug9KlqA88Ph1jUKihVAsANgK9KUoBSlKAUpSgFKUoBSlKAUpSgFKUoBSlKAiMx7LwzOZDqWU286MUO2w4Vn4DCeFGqF2fTfzObsbknc8+NvhWRSgIbFYXG62MU8QQnyqyEkDpe+9SmGDhF8QgvYaiuwLc7el69aUBBT5Pi3Zv5boQk2VIxcDl5ienpU1GllAJvYAEnn6mvulAY2EyyKL+ajVPUAA/bWTSlAKUpQClKUApSlAKUp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6156" name="Picture 12" descr="http://www.lua.org/images/lua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248" y="2492896"/>
            <a:ext cx="1137173" cy="1132731"/>
          </a:xfrm>
          <a:prstGeom prst="rect">
            <a:avLst/>
          </a:prstGeom>
          <a:noFill/>
        </p:spPr>
      </p:pic>
      <p:sp>
        <p:nvSpPr>
          <p:cNvPr id="6154" name="AutoShape 10" descr="data:image/jpeg;base64,/9j/4AAQSkZJRgABAQAAAQABAAD/2wCEAAkGBhMSERQUEBIWFRIVGBYYFxUWGRkSGxYYFB8XGxcaFhYcHCcgGSUjGRYYHy8gIycpLCwvGh4xNTAqNSYrOCoBCQoKDgwOGg8PGjIiHyUsKiwsLCwsLTUsKTAsKikuLC0pKSwsLCwqLCosMCwsLCwpLiwpKSwsLCwsLywsNCwpLP/AABEIAMwAzAMBIgACEQEDEQH/xAAcAAEAAgMBAQEAAAAAAAAAAAAABQgEBgcDAgH/xABMEAACAQIEAwUDBwcJBQkAAAABAgMAEQQFEiExQVEGBxMiYTJxgQgUI0KRobE1UnJ0krKzJDM0YoKiwcLRFzaDhfAVJUNjc5OU0+H/xAAaAQEAAgMBAAAAAAAAAAAAAAAAAgMBBAUG/8QALxEAAgECBQIEBgEFAAAAAAAAAAECAxEEBRIhMUFRE2FxgSIyM5Gx4dEVNEJS8P/aAAwDAQACEQMRAD8A7jSlKAUpSgFKUoBSlKAUpSgFKxIMyRhIT5RExVixAtpAN79LEGvzD5xDIGMcgYILtbkOtvhQGZSo2DPo2ZAA+mTZHK2VjYmwPHgDxG9eU3aRFDNokMStp8UAFS19Nhvf2vLe1r86Al6V4pi1LMoPmQAsOmrcfdX6uLQhSHWzeybjze7rQHrSlKAUpSgFKUoBSlKAUpSgFKUoBSlKAUpSgBNfjuACSbAbknYADrUdm2ZwoDHNcqy+cBSwVG2u5A8o4i56HpUXmE7MrB+OHdXdB7MuHJuGtzsB9qHrQEpic4Fk8DTK0jFF81luAWYswvwAO1Mrx8jSSxzKquhUgKSQUYbEEgX3DCsDHZUTIJIPKrASBlFwkkY2bSOIdCVIHpXnlsjS4pZQwc6WR9CsqIg3UXbctrPDkKA+s18kmIGgOJI0lCG5u0RAJsNzYaDYcbV54aYtiFcO8weNo2dU0orXBUDp9a5JPLetm0i97b9a/aAhIsvfwMIumzxNEWG2wVSrb/GovESuuEMSqGXxAolDAqwMo2C+1qubEW5E3rb6xBlUIk8QRJ4nHVYXv19/rQERNizE2LvG5ZrGMKrMGAjVdmAt7QN71HSSIEdZEw/8njWK0xJdgEBuq8rk7W41udeU2FR761DXBBuAdjxFAQmBebTFh43CNHDG0jsviWLbBQLjodyeAHWvbBdofKfGXzCR4xoBcyGPZmVALgfbbrWNi8PKjuY0dW0hEMWko6D2A+r2CpJ36V5f9jGEoWWRwsQUPEfOslyzm19w5N+Y23oDYcJjFlXUhuLkG4III4gg7gjoa9iawMnwRRWZyxeRtbagoI2AAIU2uANyONc079+2zQRpg4G0vMNUrA2Ij4BfTUb79FIq6hRdaagjDdj37Z9+0OGcxYKMYiRdmkJ0xqei23f7h6mufzd+uZsbholHQR/6mue0r0tPAUIK2m/qUuTOt5J8obEqwGMw8cqE7mO8TAc7A3Dc9tr9RXaOz/aODGwibCyB0PHkVPRhxBqnlbR3d9tHy3GLJc+C9lmXql/at1XiPiOda+Ky6Eo3pKz/ACSjPuWupXyjggEG4IuCOYPCvqvOFopSlAKUpQConH5nril+aOjyoCCAbkcb29enqK/M1xbtKuHjfwmdWOsrqBt9VNxc8z6fdhwYbVpjAEOLgUBSB5XTh/aRrbjip+8D9wcCxlZIdUmHxAVXBvIVO4DG9zYliGHLj1rPwGSCMgk6tGpY+RWNreRjfzAHh8KzMJg1j1aRbWxZgL21G1yByva9e9AfKIAAAAANgBsB7hX1XxPOqKWdgqqLlmNgAOZJ4Vy/tb384bDkpgk+cyc3vojHuNrvy4WG/Ha1XUqM6rtBXMNpHU6xcZmsMX87NGm1/Oyrt7iarFn/AHr5jiib4hokP1IbxD9oeY/batRdySSTcnck7kk9TXTp5TJr45W9CDmWyfvHywccdB+2K84+8zLGF/n0I97W/GqoUrY/pNP/AGZjWy4WB7UYSYXhxUL36Ov4XqUqlNTWRds8bgyPm2JkRRfyaiyb7n6M3Xfra9VTyl/4S+5nWW8pXEezPyhW1KmYQAqdjLDsR6mM8R7jf0NddyPtBh8ZGJcLKsiHpxF+TLxU+hrl1sNVo/OiaaZI1VrvexRfOMVf6rIoHQKif43Pxq0tVs79MkaHM2l+piFVweHmQBGH90H+1W5lbSrO/YjPg55SlK9KUilK+ooizBVBZmIAUC5JOwAA4kmgLZ93uIZ8rwbObsYUufcLf4VsNRnZnKvm2Ew8HOKNFPvAF/vvUnXiajTm2u5soUpSoAVgZrKxRkhP0nkvYjUqObFgDzAuR7qy551RSzEBVFyTtWuYPMtUrzYdvF1hfEw72jkQLexS/H2jsftoDGlw7EER3kiaUpGjudYeMG8iSm5Uhlbax4etbXh0IVQ51MAAW4XPOsfC5bEG8ZY9LsLkkWI1cduR61m0AqC7X9s8Pl0Pi4htzcJGvtSEclH4ngK8+2/bOLLcM00tmc3EUd7GR+noBzPKqudoe0M+NnafEvqkb4BVHBVHIDpXRwWCdd6pbR/JCUrEx227xsVmT/St4cA9mBSdI9W/PPqfgBWq0pXpYQjTjpirIqvcUpSpmBSlKAUpXU+xvcRPiUWXGyHDxtuIwt5SDwvfaPruCfSqataFFXm7GUrnLKz8kz2fBzLNhpDHIOY4Ec1YcGBsNjVhsN3F5WqgNFJIR9ZpXBPvCkD7qgu0HyeYGBbBTvG/HRLaRD6BhZl951VorMsPP4Zcea2JaGTPdv3uxZhpgxAEWLtt+ZNbj4fQ89J+BO9tg7fdiY8zwpic6ZFOqKTjobhuOYI2I/xAqsOeZDiMBiDFiEMcqEEEcD+a8bDiOhH3EV3Puj70vnijC4trYpR5HO3jKP8AMBxHPj1rTxOE8K1ehxz6fokpX2ZwvP8As7PgpmhxUZRxw6MPzkbgw9ajauXmWUw4hNGIiSVPzXUMPhfhWpS9y2UsxJwxF97CSRR8AGsKup5tG3xx38jDh2Kw12/uf7qZI3XG45NLAXhhYWYE/XkB4EDgvHe5tauhZZ2Ry7LtLRQRxsSEWRvM124DW1zyrZa18VmTqR0U1ZGVC3IpSlcgsFKUoCF7SY2ILoaVUkBSRQ1yPIwI124AkWvUfmOJWcRPPF4SKb+NrU8QbCFkOpiTa2w4Vm4bEurNNHE0sU+l9rLIhAC6SrEAjbrtvWZkeEZEcsujXIziPY6A1ttttyCxtzY0B75UX8GPxb69I1X2N/X1r7x+OSGJ5ZWCxxqWZjyCi5r3rjXygO15VY8DESC4EkxH5tyET4kFj7l61fh6LrVFBGG7I5h277YyZli2me4QeWJD9RBe3xPE/wD5Wu0pXr4QUIqMeEa4pSlTApSlAKUpQHXu4nsKsznHTrqWNtMKngXHFz103sPXfkK7xWod0uEEeUYQL9ZGc+pdmY/jb4Vt9eRxlV1K0m+jsi+KshSlK1CRq3eJ2KTMsI0ZFpku0L8w4HA9Q3Aj48qqzDNJBKGUlJY2uCOKsp/1FXPqpneNghFmmMReHjO3u8Tz2+Gq1dzKqjeqm+OSua6lie7ftoMywayGwmTyTKNrOB7QHRhuPiOVbVVW+6ntb8wzBGdrQzfRS72ADEaWI4eVufIFqtJWhjsP4FSy4e6JRd0YWcZauIheJvrDY9DyPwNfuUCUQoJ7eKAA1je5HO9ZlYOKzUJPFCyn6UNpbldLbffWkSM6lKUArFzPFLHGzOpYGy6RxYtsFHvJtWVWJmeA8aMprZNwdS2uCpuLXB5gUBAwYdonUaJMMrsANLiaPUeAZSPLf05862moLE5ZiiU+mjlVCG0MpiJK+zdlJvY78BUzAzFQXUK1twDqAPobC/2UB9SSBQSTYAEk9AONVD7YZ+cbjZ8Qb2kc6QeSDZBbl5QPjerL95eZeBlWLYGxMTID6yeX/NVUK7uU01aU/Yqm+gpSldwrFKUoBSlKAUpSgLMdyWbibKokvd4GeNvQaiyf3WA+Fb9VVO7rt2+WYrXbVBJZZk6ryZfVePruOe1nsnzqHFRLNhpFkjbgQeHUEciOhry2Pw8qVRy6Pcui7ozaUoTXPJny7hQSTYAEk9AONU/7VZn85xuJmBuJJpGXn5Sx0j4LYV1zvh71E8N8FgZAzNdZpV3CrzRD1PAnkLj3cPr0OWYeUE6kuvBVN9BVrO7HPvneWYeQkl1Xw3J4lovLc+8AH41VOu3fJzzXy4vDngCkq/2rq/7qVbmdPVR1djEHudoqOzjKfH8IhtDRSK4a2rhxW1xxFSNeeIkKoxUXIBIHUgbCvMlx6UrByTMfHgjlIALi5A5HnWdQCozN8Q2uKNZPDEha8mxPlFwq32ufj7J2qTqJzl2dkgWKN9aux8W+kBNI2ABubt8KA8MnzGQtAGcOJYdZBFmUrp8xtybV91TtRWS5WYdV44EBt/NBgSf6xPGpWgOb9/eL0ZXp2+kljX7Ltt+zVcasH8oZCcvhtyxCk/sSD8TVfK9PlitQ92Uz5Fd87gsrhly6VpYY3YYlwC6K5t4cG1yPU1wOrC/J4/Js361J/Dgpmf0PdCHJwztOgGNxQAAAnmAA2AAdrACo2pTtV/TsX+sT/vtUXW/T+ReiIsUpWw9kOwuJzIyDC6LxBS2ttHt3tbY39k0nOMFqk7Iwa9SpHtFkEuCxMmGn0+LHp1aTqHnVXFjbowqOqUZKSuuAKkMl7QYjCP4mFmeJ+ZU7N6MvBuPAg1sZ7pcd8y+efReB4Pj+35tGnX7NuOnlWmVXGdOqmk79zO6OiQ9/GZqoBMLW5tHuffZgKgu0feVmGNUpPiCIzxjj+jU+htuw9CSKkezPc7mGMRZAiwxNwaUlSR+cEte3vtfjWxP8nXFAbYqEnpZx99q0teDpS6XJfEzktK2Ttb3fYzLrHExjw2NllQ6kJ3Om/EGwJsfXpWt1vwnGa1Rd0QFdM+T/AIkrmbqODwOD8GQj8K5nXRe4Yf8Aew/9GX/LVGM+hP0JR5LI0IpSvIF5hZPla4eJYlYsFvu1r778hWbUV2czN54md7XDuu22ymwqVoBWsZvBEsyBlxMjFiQVeQBSQTZDcDhcWB4Vs9KAhMpiYS+WKZUsdRmkMhvtYKNbW99TdKUBz3v0wevKXaxJjkjYW9TpP3MarXVvO2uUnE5fioVF2eJ9A/rgEp/eAqodeiyqd6bj2ZVPkVYX5PH5Nm/WpP4cFV6qwvyePybN+tSfw4KtzP6HujEOTh3ar+nYv9Yn/faoupTtV/TsX+sT/vtUXW9T+ReiIsV2X5OH85jf0YfxkrjVdl+Th/OY39GH8ZK1cw/t5e35RmPJp/fP+WsX/wAD+DFWlVuvfP8AlrF/8D+DFWlVdhvow9F+DD5LOP8A7s/8tH8AVwnu3ggbMsP87dEhUl2Mlgp0AlQb9WAruz/7s/8ALR/AFVry/L5J5UihQvI5sqjiTXOwK1Qqq9t3uTl0O496fe6YBHFlk0bM4JeVbSaANgqjhc77npXN8N3v5qj6vnZbe5VlQg+lgot8LVuOUfJ3kKhsXi1j5skaa7dfpCwA+w1JjuvyHDb4nGFxzDzoov7owCPtqNOeEpx0Jan6B6mbphcUM0yXXOgHjwMXUbgMt91vw8y3HTaqrVbvAS4dsvvg7DD+E4j0iw0qGGw94O/OqiVLK3vUS2V+O3In0FdS+T1gtWYTSco4GHxdkA+4GuW1335POS6MJPiCN5nCr+jFfcf2nYfAVt5hPTQl57EY8nWaUrAz3HeDh5ZAbFVJHv5ffXlC89Msy1IE0R303Y7m+7G5+81l1j5e7GKMye2VUty3I32rIoBSlKAhsfjnixkClvoZVZbdJF3Bv6jb4VM15T4RH061DaGDLfezDgRXrQCqq96XZ75nmc6AWSQ+Kn6Mlzt7mDD4Vaqucd9vY353g/HjH02FDN6tFa8i/CwYceB610Mvr+FV34exGSuiuFWF+Tx+TZv1qT+HBVeq7D3Pd4mBwGCkixcpSRp3cAI7+UpEoN1BHFTXZzGEp0bRV90Vw5OZdqv6di/1if8AfaourGN3n5ASSfDJJuScMxJJ4k/R1+f7Tez/AEj/APit/wDXVMcbVikvCf8A3sNK7ldK7J8nA/SY39GH8ZKle0veHkcmDxMcAj8V4ZVjthip1srBbNo23I35Vy3u77aHLMYJtJeJgUlQcSpsbrva4IBF/UbXqc5TxVCUdLi/Pr1CsmSXfXAy5ziSwIDiFlP5yiKNbj+0rD4GtOy7L3nlSKJS0kjBVA33NWSzDNskzaNTPLA9gba28KRAeI5Mt7fdUNL2iyLJkZ8EscuIsQqxnxXJPJpTfQN9z04A8Kqo4yUaapqD1JW8jLjvc2ntFl3zfI54AbiLBPHfr4cRW/3VzH5OuXo2KxMrW1xxoqegkJ1EfsAfGpD/AGv4fEZTio8XKRjJkxKrGEcqNYYRKGAtwtvf31zju+7ZtlmLEwXXGwKSoDYshIN15XBAI+za9V0cPV8GrBrdv7htXRsvfn2hxD5jJhmdlw8Qj0RgkK5ZVYuR9Y6iRflp99c1AvsONWWx2ZZFmyK08kLMBtrbwZFHQm4Yb1DTZr2fykGTDpHNOp8qofHcH9NiQnW9+W1WUMX4cFTVN6l5Bx3vc2zsbl8kGSwxyqVkXDtqU8RqDNY9DYjaqrVZLsN3r4bHQuMZJHDNqcGNjpBjYnTpY+1ZdievLeuM95mW4KDGBMtZWg8NSdLmUB7tqGok8gu1YwGqFWcJrd7+XUS4NViiLMFUFmYgBQLkk7AADiSat52RyP5ngsPh9rxxqGI2u9ruf2ia4j3FdjjiMUcXIv0OH9m/1pTwt+ipv8V+Fhq180r6pKmunJmC6isfH4BJkMco1IbXHDhuKyKgsoxjz4qdwx8CO0Sjkzjd2+HD41xywnaUpQClKUAqAyVHgxE0BDGNvpY23IGo+ZSffU/SgFCKxMuzSOdS0ZvpYqwIsQRyIO4rLoCtne73dnATmfDp/JJTcW4ROeKHoDxH2cq55VzMzy2PERPDMoeNwVZTzB/D31WbvD7tJssk1C8mFY+SW3C97LIORtz4H04V6PAY1VF4c3v+f2VSjbdGmUpSusVilKUApSlAKUpQClKUAqW7LdmpcfiUw8A8zbs1rhFHtM3oL/aQOdeWQdn58bOsGGQvI32KBxZzyA6+7mRVnewHYOLLMPoWzzNYyy2sWPQdFF9h8a0MZi1QjZfM+P5JRjcluzmQRYLDR4eEeSMWueLH6zN6k3NSVKV5Ztyd2Xnw86ggMwBb2QTYm3G3Wv1IwPZAFzfYW3PE1DYbLZJMW884ssd0gXjseL+81N1gClKUApSlAKUpQEWMl04rx430hlIlS1w5HsnjsRUpSoLOHxEEnjxEyw2Akh5gDi0f+n/QAna8cZg0lRo5UDxuCGVhcMDyIr0je4BsRcA2OxF+or6pwDhXbzuKdC82W+ePicOfaXr4bfWHobH31yCWJlYq4KspIZSLEEbEEHgQeVXUqD7R9i8HjltioFY8nHlce5xvXXw+ZygtNTdd+v7K3DsVFpXZ88+TqwJOCxVxySZbH/3F2P7I+NaVmfdDmkJN8KZFH1omVwfcL6j9ldenjKE+JffYg4tGm0qSn7MYxPbwmIWwudUUi7dd1rzhyHEv7GHmbl5Y3b8BWxrj3ImDStlwPdrmc3sYGYfpr4P8QrW4ZR8nvGSWOInihHQAzN9nlH31TPFUYfNJGdLOVVu/YnulxeYWc/QYc8JXF9Q/8tLgt77getdr7Md0eX4KzCPxpR/4k1nIP9VbaV+y9bpXLr5p0pL3f8Fih3IXsr2Qw2XwiLDJbhqc7vIRzdufu4DkBU1Svwm254VxZScnd8lh+1E4HPPGxDpEmqGMWaW+2v8ANUc6zYcRHPGSjB0bUpIPwIvX1gsEkKKkahUXgB/j1qIPelKUApSlAKUpQClKUApSlAY+PMnht4IUyW8obYX9awMo7QCVjFIjRYhRdo232/OVuYqXr80i97b9aA/aVG5vJiVKthlR1F9SMSpbppbgOdeuVZg0yEvE8TA6Sr9Rb2TzG/GgM2lfgNftAKUpQClKE0ApUVie1GGRghlDOSAFXzm591Z2NhZo2WN9DkbPbVpPW3OgPQzLqC6hqIJC33IHE2+NR2c5KcQUVpSsIvrjXbWdrAt047V85T2cjhbxCWkmPGVzdt+Nug9KlqA88Ph1jUKihVAsANgK9KUoBSlKAUpSgFKUoBSlKAUpSgFKUoBSlKAiMx7LwzOZDqWU286MUO2w4Vn4DCeFGqF2fTfzObsbknc8+NvhWRSgIbFYXG62MU8QQnyqyEkDpe+9SmGDhF8QgvYaiuwLc7el69aUBBT5Pi3Zv5boQk2VIxcDl5ienpU1GllAJvYAEnn6mvulAY2EyyKL+ajVPUAA/bWTSlAKUpQClKUApSlAKUp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6150" name="Picture 6" descr="http://drupal.org/files/project-images/ph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24328" y="3140968"/>
            <a:ext cx="864096" cy="454731"/>
          </a:xfrm>
          <a:prstGeom prst="rect">
            <a:avLst/>
          </a:prstGeom>
          <a:noFill/>
        </p:spPr>
      </p:pic>
      <p:sp>
        <p:nvSpPr>
          <p:cNvPr id="18" name="四角形吹き出し 17"/>
          <p:cNvSpPr/>
          <p:nvPr/>
        </p:nvSpPr>
        <p:spPr>
          <a:xfrm>
            <a:off x="2627784" y="2420888"/>
            <a:ext cx="3456384" cy="576064"/>
          </a:xfrm>
          <a:prstGeom prst="wedgeRectCallout">
            <a:avLst>
              <a:gd name="adj1" fmla="val -63083"/>
              <a:gd name="adj2" fmla="val -85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/>
              <a:t>For performance!</a:t>
            </a:r>
            <a:endParaRPr kumimoji="1" lang="ja-JP" altLang="en-US" sz="3200" dirty="0"/>
          </a:p>
        </p:txBody>
      </p:sp>
      <p:sp>
        <p:nvSpPr>
          <p:cNvPr id="19" name="四角形吹き出し 18"/>
          <p:cNvSpPr/>
          <p:nvPr/>
        </p:nvSpPr>
        <p:spPr>
          <a:xfrm>
            <a:off x="2627784" y="3068960"/>
            <a:ext cx="3456384" cy="576064"/>
          </a:xfrm>
          <a:prstGeom prst="wedgeRectCallout">
            <a:avLst>
              <a:gd name="adj1" fmla="val 68799"/>
              <a:gd name="adj2" fmla="val -204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/>
              <a:t>Language-based programming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0483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Principle what </a:t>
            </a:r>
            <a:r>
              <a:rPr kumimoji="1" lang="en-US" altLang="ja-JP" dirty="0" err="1" smtClean="0"/>
              <a:t>PyPy</a:t>
            </a:r>
            <a:r>
              <a:rPr kumimoji="1" lang="en-US" altLang="ja-JP" dirty="0" smtClean="0"/>
              <a:t> do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108012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>
              <a:buNone/>
            </a:pPr>
            <a:r>
              <a:rPr kumimoji="1" lang="en-US" altLang="ja-JP" sz="3600" b="1" dirty="0" smtClean="0"/>
              <a:t>Toolkit to translate interpreter written in </a:t>
            </a:r>
            <a:r>
              <a:rPr kumimoji="1" lang="en-US" altLang="ja-JP" sz="3600" b="1" dirty="0" err="1" smtClean="0"/>
              <a:t>RPython</a:t>
            </a:r>
            <a:r>
              <a:rPr kumimoji="1" lang="en-US" altLang="ja-JP" sz="3600" b="1" dirty="0" smtClean="0"/>
              <a:t> to other </a:t>
            </a:r>
            <a:r>
              <a:rPr kumimoji="1" lang="en-US" altLang="ja-JP" sz="3600" b="1" dirty="0" err="1" smtClean="0"/>
              <a:t>backends</a:t>
            </a:r>
            <a:r>
              <a:rPr kumimoji="1" lang="en-US" altLang="ja-JP" sz="3600" b="1" dirty="0" smtClean="0"/>
              <a:t>(C/CLI/Java..)</a:t>
            </a:r>
            <a:endParaRPr kumimoji="1" lang="ja-JP" altLang="en-US" sz="3600" b="1" dirty="0"/>
          </a:p>
        </p:txBody>
      </p:sp>
      <p:sp>
        <p:nvSpPr>
          <p:cNvPr id="4" name="円/楕円 3"/>
          <p:cNvSpPr/>
          <p:nvPr/>
        </p:nvSpPr>
        <p:spPr>
          <a:xfrm>
            <a:off x="858648" y="3429000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ローチャート: 手作業 5"/>
          <p:cNvSpPr/>
          <p:nvPr/>
        </p:nvSpPr>
        <p:spPr>
          <a:xfrm flipV="1">
            <a:off x="827584" y="4005064"/>
            <a:ext cx="648072" cy="648072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528" y="4653136"/>
            <a:ext cx="1848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/>
              <a:t>Implementer</a:t>
            </a:r>
            <a:endParaRPr kumimoji="1" lang="ja-JP" altLang="en-US" sz="2400" b="1" dirty="0"/>
          </a:p>
        </p:txBody>
      </p:sp>
      <p:sp>
        <p:nvSpPr>
          <p:cNvPr id="8" name="直角三角形 7"/>
          <p:cNvSpPr/>
          <p:nvPr/>
        </p:nvSpPr>
        <p:spPr>
          <a:xfrm rot="13500000">
            <a:off x="1680695" y="3781674"/>
            <a:ext cx="654689" cy="647451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22" name="Picture 2" descr="http://adammiels.com/images/codeIc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3429000"/>
            <a:ext cx="1386249" cy="1296144"/>
          </a:xfrm>
          <a:prstGeom prst="rect">
            <a:avLst/>
          </a:prstGeom>
          <a:noFill/>
        </p:spPr>
      </p:pic>
      <p:sp>
        <p:nvSpPr>
          <p:cNvPr id="10" name="正方形/長方形 9"/>
          <p:cNvSpPr/>
          <p:nvPr/>
        </p:nvSpPr>
        <p:spPr>
          <a:xfrm>
            <a:off x="2100199" y="4725144"/>
            <a:ext cx="26348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400" b="1" dirty="0" smtClean="0"/>
              <a:t>Interpreter code</a:t>
            </a:r>
          </a:p>
          <a:p>
            <a:pPr algn="ctr"/>
            <a:r>
              <a:rPr lang="en-US" altLang="ja-JP" sz="2400" b="1" dirty="0" smtClean="0"/>
              <a:t>Written in </a:t>
            </a:r>
            <a:r>
              <a:rPr lang="en-US" altLang="ja-JP" sz="2400" b="1" dirty="0" err="1" smtClean="0">
                <a:solidFill>
                  <a:srgbClr val="FF0000"/>
                </a:solidFill>
              </a:rPr>
              <a:t>RPython</a:t>
            </a:r>
            <a:endParaRPr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直角三角形 10"/>
          <p:cNvSpPr/>
          <p:nvPr/>
        </p:nvSpPr>
        <p:spPr>
          <a:xfrm rot="13500000">
            <a:off x="4056959" y="3781675"/>
            <a:ext cx="654689" cy="647451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24" name="Picture 4" descr="http://2.bp.blogspot.com/_4gR6Ggu8oHQ/TNmLArIQa0I/AAAAAAAAAKk/S86e8w4lF6g/s400/py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3645024"/>
            <a:ext cx="1318321" cy="1080120"/>
          </a:xfrm>
          <a:prstGeom prst="rect">
            <a:avLst/>
          </a:prstGeom>
          <a:noFill/>
        </p:spPr>
      </p:pic>
      <p:sp>
        <p:nvSpPr>
          <p:cNvPr id="13" name="正方形/長方形 12"/>
          <p:cNvSpPr/>
          <p:nvPr/>
        </p:nvSpPr>
        <p:spPr>
          <a:xfrm>
            <a:off x="5147065" y="4725144"/>
            <a:ext cx="1014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3200" b="1" dirty="0" err="1" smtClean="0"/>
              <a:t>PyPy</a:t>
            </a:r>
            <a:endParaRPr lang="ja-JP" altLang="en-US" sz="3200" b="1" dirty="0"/>
          </a:p>
        </p:txBody>
      </p:sp>
      <p:sp>
        <p:nvSpPr>
          <p:cNvPr id="14" name="直角三角形 13"/>
          <p:cNvSpPr/>
          <p:nvPr/>
        </p:nvSpPr>
        <p:spPr>
          <a:xfrm rot="11168429">
            <a:off x="6260934" y="2598061"/>
            <a:ext cx="654689" cy="647451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26" name="Picture 6" descr="http://icons.iconseeker.com/png/fullsize/glaze/source-c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8304" y="2060848"/>
            <a:ext cx="1080119" cy="1080120"/>
          </a:xfrm>
          <a:prstGeom prst="rect">
            <a:avLst/>
          </a:prstGeom>
          <a:noFill/>
        </p:spPr>
      </p:pic>
      <p:pic>
        <p:nvPicPr>
          <p:cNvPr id="5128" name="Picture 8" descr="http://3.bp.blogspot.com/-KAtzVwSan7s/TaqHBo8usEI/AAAAAAAAErQ/f-Cow-sXgJ8/s200/sun-java6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52320" y="3789040"/>
            <a:ext cx="864096" cy="864096"/>
          </a:xfrm>
          <a:prstGeom prst="rect">
            <a:avLst/>
          </a:prstGeom>
          <a:noFill/>
        </p:spPr>
      </p:pic>
      <p:pic>
        <p:nvPicPr>
          <p:cNvPr id="5130" name="Picture 10" descr="http://weblogs.sqlteam.com/images/weblogs_sqlteam_com/derekc/Windows_PowerShell_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76256" y="4923656"/>
            <a:ext cx="1646312" cy="1646312"/>
          </a:xfrm>
          <a:prstGeom prst="rect">
            <a:avLst/>
          </a:prstGeom>
          <a:noFill/>
        </p:spPr>
      </p:pic>
      <p:sp>
        <p:nvSpPr>
          <p:cNvPr id="20" name="直角三角形 19"/>
          <p:cNvSpPr/>
          <p:nvPr/>
        </p:nvSpPr>
        <p:spPr>
          <a:xfrm rot="13500000">
            <a:off x="6577240" y="3925691"/>
            <a:ext cx="654689" cy="647451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直角三角形 20"/>
          <p:cNvSpPr/>
          <p:nvPr/>
        </p:nvSpPr>
        <p:spPr>
          <a:xfrm rot="15300000">
            <a:off x="6082233" y="5233444"/>
            <a:ext cx="654689" cy="647451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6982352" y="2996952"/>
            <a:ext cx="18105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3200" b="1" dirty="0" smtClean="0"/>
              <a:t>C (native)</a:t>
            </a:r>
            <a:endParaRPr lang="ja-JP" altLang="en-US" sz="3200" b="1" dirty="0"/>
          </a:p>
        </p:txBody>
      </p:sp>
      <p:sp>
        <p:nvSpPr>
          <p:cNvPr id="23" name="正方形/長方形 22"/>
          <p:cNvSpPr/>
          <p:nvPr/>
        </p:nvSpPr>
        <p:spPr>
          <a:xfrm>
            <a:off x="7380312" y="4509120"/>
            <a:ext cx="9069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3200" b="1" dirty="0" smtClean="0"/>
              <a:t>Java</a:t>
            </a:r>
            <a:endParaRPr lang="ja-JP" altLang="en-US" sz="3200" b="1" dirty="0"/>
          </a:p>
        </p:txBody>
      </p:sp>
      <p:sp>
        <p:nvSpPr>
          <p:cNvPr id="24" name="正方形/長方形 23"/>
          <p:cNvSpPr/>
          <p:nvPr/>
        </p:nvSpPr>
        <p:spPr>
          <a:xfrm>
            <a:off x="7347385" y="6156593"/>
            <a:ext cx="6848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3200" b="1" dirty="0" smtClean="0"/>
              <a:t>CLI</a:t>
            </a:r>
            <a:endParaRPr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694297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3800</TotalTime>
  <Words>801</Words>
  <Application>Microsoft Macintosh PowerPoint</Application>
  <PresentationFormat>画面に合わせる (4:3)</PresentationFormat>
  <Paragraphs>189</Paragraphs>
  <Slides>34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34</vt:i4>
      </vt:variant>
    </vt:vector>
  </HeadingPairs>
  <TitlesOfParts>
    <vt:vector size="35" baseType="lpstr">
      <vt:lpstr>Office テーマ</vt:lpstr>
      <vt:lpstr>Fundamental Technologies Used in PyPy JIT Compiler</vt:lpstr>
      <vt:lpstr>whoami</vt:lpstr>
      <vt:lpstr>Disclaimer</vt:lpstr>
      <vt:lpstr>Today’s topics</vt:lpstr>
      <vt:lpstr>What is PyPy?</vt:lpstr>
      <vt:lpstr>Please raise your hand if you know briefly what PyPy is?</vt:lpstr>
      <vt:lpstr>PyPy is regarded as …</vt:lpstr>
      <vt:lpstr>Current woes and PyPy’s goal</vt:lpstr>
      <vt:lpstr>Principle what PyPy do</vt:lpstr>
      <vt:lpstr>Python implemented by RPython</vt:lpstr>
      <vt:lpstr>What is RPython?</vt:lpstr>
      <vt:lpstr>How to use PyPy (as framework)?</vt:lpstr>
      <vt:lpstr>How to use PyPy (as framework)?</vt:lpstr>
      <vt:lpstr>How to use PyPy (as framework)?</vt:lpstr>
      <vt:lpstr>How to use PyPy (as framework)?</vt:lpstr>
      <vt:lpstr>How to use PyPy (as framework)?</vt:lpstr>
      <vt:lpstr>What PyPy did for given RPython code?</vt:lpstr>
      <vt:lpstr>What is  JIT compiler?</vt:lpstr>
      <vt:lpstr>Please raise your hand if you have any understanding about JIT compiler</vt:lpstr>
      <vt:lpstr>JIT compiler = Just-In-Time compiler</vt:lpstr>
      <vt:lpstr>What is JIT compiler?</vt:lpstr>
      <vt:lpstr>Comparison: difference between typical compiler and JIT compiler</vt:lpstr>
      <vt:lpstr>What does partial compilation?</vt:lpstr>
      <vt:lpstr>Way of doing partial compilation</vt:lpstr>
      <vt:lpstr>How to detect frequently executed part?</vt:lpstr>
      <vt:lpstr>By the way, is Python compile-able?</vt:lpstr>
      <vt:lpstr>NO, IT ISN’T</vt:lpstr>
      <vt:lpstr>Guard method</vt:lpstr>
      <vt:lpstr>PowerPoint プレゼンテーション</vt:lpstr>
      <vt:lpstr>Guard can be used to support multiple type</vt:lpstr>
      <vt:lpstr>PowerPoint プレゼンテーション</vt:lpstr>
      <vt:lpstr>Templates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Technologies Used in PyPy JIT Compiler</dc:title>
  <dc:creator>Ryotaro</dc:creator>
  <cp:lastModifiedBy>池田 涼太郎</cp:lastModifiedBy>
  <cp:revision>73</cp:revision>
  <dcterms:created xsi:type="dcterms:W3CDTF">2012-09-06T13:06:50Z</dcterms:created>
  <dcterms:modified xsi:type="dcterms:W3CDTF">2012-09-15T02:31:47Z</dcterms:modified>
</cp:coreProperties>
</file>