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72" r:id="rId5"/>
    <p:sldId id="273" r:id="rId6"/>
    <p:sldId id="259" r:id="rId7"/>
    <p:sldId id="274" r:id="rId8"/>
    <p:sldId id="262" r:id="rId9"/>
    <p:sldId id="263" r:id="rId10"/>
    <p:sldId id="265" r:id="rId11"/>
    <p:sldId id="264" r:id="rId12"/>
    <p:sldId id="266" r:id="rId13"/>
    <p:sldId id="267" r:id="rId14"/>
    <p:sldId id="269" r:id="rId15"/>
    <p:sldId id="268" r:id="rId16"/>
    <p:sldId id="270" r:id="rId17"/>
    <p:sldId id="260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0F05"/>
    <a:srgbClr val="185D90"/>
    <a:srgbClr val="ABCD44"/>
    <a:srgbClr val="4CB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73" autoAdjust="0"/>
  </p:normalViewPr>
  <p:slideViewPr>
    <p:cSldViewPr snapToObjects="1">
      <p:cViewPr>
        <p:scale>
          <a:sx n="84" d="100"/>
          <a:sy n="84" d="100"/>
        </p:scale>
        <p:origin x="-155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635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88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656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513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786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897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513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8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554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75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9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491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ail-call_optimiz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55767" y="116826"/>
            <a:ext cx="8832466" cy="6371842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655976" y="3010359"/>
            <a:ext cx="5832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dirty="0" smtClean="0">
                <a:latin typeface="+mj-lt"/>
              </a:rPr>
              <a:t>Scheme </a:t>
            </a:r>
            <a:r>
              <a:rPr lang="en-US" altLang="ja-JP" sz="3200" dirty="0">
                <a:latin typeface="+mj-lt"/>
              </a:rPr>
              <a:t>metacircular evaluator</a:t>
            </a:r>
            <a:endParaRPr kumimoji="1" lang="ja-JP" altLang="en-US" sz="3200" dirty="0">
              <a:latin typeface="+mj-lt"/>
            </a:endParaRPr>
          </a:p>
        </p:txBody>
      </p:sp>
      <p:sp>
        <p:nvSpPr>
          <p:cNvPr id="16" name="正方形/長方形 15"/>
          <p:cNvSpPr>
            <a:spLocks/>
          </p:cNvSpPr>
          <p:nvPr/>
        </p:nvSpPr>
        <p:spPr>
          <a:xfrm>
            <a:off x="155766" y="6488668"/>
            <a:ext cx="8832465" cy="369332"/>
          </a:xfrm>
          <a:prstGeom prst="rect">
            <a:avLst/>
          </a:prstGeom>
          <a:solidFill>
            <a:srgbClr val="185D90"/>
          </a:solidFill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latin typeface="+mj-lt"/>
              </a:rPr>
              <a:t>Nakamura </a:t>
            </a:r>
            <a:r>
              <a:rPr lang="en-US" altLang="ja-JP" dirty="0" err="1" smtClean="0">
                <a:latin typeface="+mj-lt"/>
              </a:rPr>
              <a:t>ryotaro</a:t>
            </a:r>
            <a:r>
              <a:rPr lang="en-US" altLang="ja-JP" dirty="0" smtClean="0">
                <a:latin typeface="+mj-lt"/>
              </a:rPr>
              <a:t> 4/6/2012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8397302" y="6488669"/>
            <a:ext cx="590930" cy="369331"/>
          </a:xfrm>
          <a:prstGeom prst="rect">
            <a:avLst/>
          </a:prstGeom>
          <a:solidFill>
            <a:srgbClr val="4CB3D0"/>
          </a:solidFill>
          <a:ln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610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>
                <a:spLocks/>
              </p:cNvSpPr>
              <p:nvPr/>
            </p:nvSpPr>
            <p:spPr>
              <a:xfrm>
                <a:off x="6012160" y="6240079"/>
                <a:ext cx="2223045" cy="612000"/>
              </a:xfrm>
              <a:prstGeom prst="rect">
                <a:avLst/>
              </a:prstGeom>
              <a:solidFill>
                <a:srgbClr val="4CB3D0"/>
              </a:solidFill>
              <a:ln w="28575">
                <a:solidFill>
                  <a:srgbClr val="4CB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>
                    <a:latin typeface="+mj-lt"/>
                  </a:rPr>
                  <a:t>Body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kumimoji="1" lang="ja-JP" altLang="en-US" sz="2400" dirty="0" smtClean="0">
                    <a:latin typeface="+mj-lt"/>
                  </a:rPr>
                  <a:t> </a:t>
                </a:r>
                <a:r>
                  <a:rPr kumimoji="1" lang="en-US" altLang="ja-JP" sz="2400" dirty="0" smtClean="0">
                    <a:latin typeface="+mj-lt"/>
                  </a:rPr>
                  <a:t>Exp</a:t>
                </a:r>
                <a:endParaRPr kumimoji="1" lang="ja-JP" alt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6240079"/>
                <a:ext cx="2223045" cy="612000"/>
              </a:xfrm>
              <a:prstGeom prst="rect">
                <a:avLst/>
              </a:prstGeom>
              <a:blipFill rotWithShape="1">
                <a:blip r:embed="rId2"/>
                <a:stretch>
                  <a:fillRect b="-7619"/>
                </a:stretch>
              </a:blipFill>
              <a:ln w="28575">
                <a:solidFill>
                  <a:srgbClr val="4CB3D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グループ化 80"/>
          <p:cNvGrpSpPr/>
          <p:nvPr/>
        </p:nvGrpSpPr>
        <p:grpSpPr>
          <a:xfrm>
            <a:off x="1389783" y="763759"/>
            <a:ext cx="6364434" cy="4700414"/>
            <a:chOff x="836614" y="353412"/>
            <a:chExt cx="6364434" cy="47004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1670426" y="353412"/>
                  <a:ext cx="3671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Body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𝐷𝑒𝑓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ja-JP" altLang="en-US" dirty="0" smtClean="0"/>
                    <a:t> </a:t>
                  </a:r>
                  <a:r>
                    <a:rPr kumimoji="1" lang="en-US" altLang="ja-JP" dirty="0" smtClean="0"/>
                    <a:t>…</a:t>
                  </a:r>
                  <a:r>
                    <a:rPr kumimoji="1" lang="ja-JP" altLang="en-US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𝐷𝑒𝑓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kumimoji="1" lang="ja-JP" altLang="en-US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𝐸𝑥𝑝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ja-JP" altLang="en-US" dirty="0" smtClean="0"/>
                    <a:t> </a:t>
                  </a:r>
                  <a:r>
                    <a:rPr kumimoji="1" lang="en-US" altLang="ja-JP" dirty="0" smtClean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𝐸𝑥𝑝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" name="テキスト ボックス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426" y="353412"/>
                  <a:ext cx="36716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95" t="-6557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ドーナツ 3"/>
            <p:cNvSpPr>
              <a:spLocks noChangeAspect="1"/>
            </p:cNvSpPr>
            <p:nvPr/>
          </p:nvSpPr>
          <p:spPr>
            <a:xfrm>
              <a:off x="836615" y="403063"/>
              <a:ext cx="270000" cy="270030"/>
            </a:xfrm>
            <a:prstGeom prst="donut">
              <a:avLst>
                <a:gd name="adj" fmla="val 17992"/>
              </a:avLst>
            </a:prstGeom>
            <a:noFill/>
            <a:ln w="19050">
              <a:solidFill>
                <a:srgbClr val="185D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85D90"/>
                </a:solidFill>
              </a:endParaRPr>
            </a:p>
          </p:txBody>
        </p:sp>
        <p:cxnSp>
          <p:nvCxnSpPr>
            <p:cNvPr id="10" name="直線コネクタ 9"/>
            <p:cNvCxnSpPr>
              <a:stCxn id="4" idx="4"/>
              <a:endCxn id="60" idx="0"/>
            </p:cNvCxnSpPr>
            <p:nvPr/>
          </p:nvCxnSpPr>
          <p:spPr>
            <a:xfrm>
              <a:off x="971615" y="673093"/>
              <a:ext cx="0" cy="1173951"/>
            </a:xfrm>
            <a:prstGeom prst="line">
              <a:avLst/>
            </a:prstGeom>
            <a:ln w="19050">
              <a:solidFill>
                <a:srgbClr val="185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1670426" y="1477712"/>
                  <a:ext cx="53105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𝐷𝑒𝑓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ja-JP" altLang="en-US" dirty="0"/>
                    <a:t> </a:t>
                  </a:r>
                  <a:r>
                    <a:rPr lang="en-US" altLang="ja-JP" dirty="0"/>
                    <a:t>…</a:t>
                  </a:r>
                  <a:r>
                    <a:rPr lang="ja-JP" alt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𝐷𝑒𝑓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ja-JP" alt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𝐸𝑥𝑝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ja-JP" altLang="en-US" dirty="0"/>
                    <a:t> </a:t>
                  </a:r>
                  <a:r>
                    <a:rPr lang="en-US" altLang="ja-JP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𝐸𝑥𝑝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ja-JP" dirty="0" smtClean="0"/>
                    <a:t> DEF ‘()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426" y="1477712"/>
                  <a:ext cx="53105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44" t="-6667" b="-2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1670426" y="2890197"/>
                  <a:ext cx="2437847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𝐸𝑥𝑝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ja-JP" altLang="en-US" dirty="0"/>
                    <a:t> </a:t>
                  </a:r>
                  <a:r>
                    <a:rPr lang="en-US" altLang="ja-JP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𝐸𝑥𝑝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kumimoji="1" lang="en-US" altLang="ja-JP" dirty="0" smtClean="0"/>
                    <a:t> DEF EXP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7" name="テキスト ボックス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426" y="2890197"/>
                  <a:ext cx="2437847" cy="39164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50" t="-7692" b="-1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1670426" y="2117044"/>
                  <a:ext cx="5530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𝐷𝑒𝑓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ja-JP" altLang="en-US" dirty="0"/>
                    <a:t> </a:t>
                  </a:r>
                  <a:r>
                    <a:rPr lang="en-US" altLang="ja-JP" dirty="0"/>
                    <a:t>…</a:t>
                  </a:r>
                  <a:r>
                    <a:rPr lang="ja-JP" alt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𝐷𝑒𝑓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ja-JP" alt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𝐸𝑥𝑝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ja-JP" altLang="en-US" dirty="0"/>
                    <a:t> </a:t>
                  </a:r>
                  <a:r>
                    <a:rPr lang="en-US" altLang="ja-JP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𝐸𝑥𝑝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ja-JP" dirty="0" smtClean="0"/>
                    <a:t> </a:t>
                  </a:r>
                  <a:r>
                    <a:rPr lang="en-US" altLang="ja-JP" dirty="0"/>
                    <a:t>(cons (cdr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𝐷𝑒𝑓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ja-JP" dirty="0"/>
                    <a:t>) DEF) </a:t>
                  </a:r>
                  <a:r>
                    <a:rPr lang="en-US" altLang="ja-JP" dirty="0" smtClean="0"/>
                    <a:t>‘()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8" name="テキスト ボックス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426" y="2117044"/>
                  <a:ext cx="553062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31" t="-6667" b="-2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1670426" y="3551873"/>
                  <a:ext cx="3811813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𝐸𝑥𝑝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ja-JP" altLang="en-US" dirty="0"/>
                    <a:t> </a:t>
                  </a:r>
                  <a:r>
                    <a:rPr lang="en-US" altLang="ja-JP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𝐸𝑥𝑝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kumimoji="1" lang="en-US" altLang="ja-JP" dirty="0" smtClean="0"/>
                    <a:t> DEF (cons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𝐸𝑥𝑝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kumimoji="1" lang="en-US" altLang="ja-JP" dirty="0" smtClean="0"/>
                    <a:t> EXP)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9" name="テキスト ボックス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426" y="3551873"/>
                  <a:ext cx="3811813" cy="39164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80" t="-7813" r="-160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テキスト ボックス 43"/>
            <p:cNvSpPr txBox="1"/>
            <p:nvPr/>
          </p:nvSpPr>
          <p:spPr>
            <a:xfrm>
              <a:off x="1670426" y="4684494"/>
              <a:ext cx="4019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`(letrec ,(reverse DEF) ,@(reverse EXP))</a:t>
              </a:r>
              <a:endParaRPr kumimoji="1" lang="ja-JP" altLang="en-US" dirty="0"/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971614" y="2117044"/>
              <a:ext cx="1" cy="1164799"/>
            </a:xfrm>
            <a:prstGeom prst="line">
              <a:avLst/>
            </a:prstGeom>
            <a:ln w="19050">
              <a:solidFill>
                <a:srgbClr val="185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>
              <a:endCxn id="54" idx="0"/>
            </p:cNvCxnSpPr>
            <p:nvPr/>
          </p:nvCxnSpPr>
          <p:spPr>
            <a:xfrm>
              <a:off x="971615" y="3551873"/>
              <a:ext cx="0" cy="1182272"/>
            </a:xfrm>
            <a:prstGeom prst="line">
              <a:avLst/>
            </a:prstGeom>
            <a:ln w="19050">
              <a:solidFill>
                <a:srgbClr val="185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ドーナツ 53"/>
            <p:cNvSpPr>
              <a:spLocks noChangeAspect="1"/>
            </p:cNvSpPr>
            <p:nvPr/>
          </p:nvSpPr>
          <p:spPr>
            <a:xfrm>
              <a:off x="836615" y="4734145"/>
              <a:ext cx="270000" cy="270030"/>
            </a:xfrm>
            <a:prstGeom prst="donut">
              <a:avLst>
                <a:gd name="adj" fmla="val 17992"/>
              </a:avLst>
            </a:prstGeom>
            <a:noFill/>
            <a:ln w="19050">
              <a:solidFill>
                <a:srgbClr val="8C0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85D90"/>
                </a:solidFill>
              </a:endParaRPr>
            </a:p>
          </p:txBody>
        </p:sp>
        <p:sp>
          <p:nvSpPr>
            <p:cNvPr id="60" name="円弧 59"/>
            <p:cNvSpPr>
              <a:spLocks noChangeAspect="1"/>
            </p:cNvSpPr>
            <p:nvPr/>
          </p:nvSpPr>
          <p:spPr>
            <a:xfrm>
              <a:off x="836615" y="1847044"/>
              <a:ext cx="270000" cy="270000"/>
            </a:xfrm>
            <a:prstGeom prst="arc">
              <a:avLst>
                <a:gd name="adj1" fmla="val 16200000"/>
                <a:gd name="adj2" fmla="val 14306292"/>
              </a:avLst>
            </a:prstGeom>
            <a:ln w="19050">
              <a:solidFill>
                <a:srgbClr val="185D9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円/楕円 65"/>
            <p:cNvSpPr>
              <a:spLocks noChangeAspect="1"/>
            </p:cNvSpPr>
            <p:nvPr/>
          </p:nvSpPr>
          <p:spPr>
            <a:xfrm>
              <a:off x="885088" y="1895518"/>
              <a:ext cx="173053" cy="173053"/>
            </a:xfrm>
            <a:prstGeom prst="ellipse">
              <a:avLst/>
            </a:prstGeom>
            <a:noFill/>
            <a:ln w="19050">
              <a:solidFill>
                <a:srgbClr val="185D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円弧 71"/>
            <p:cNvSpPr>
              <a:spLocks noChangeAspect="1"/>
            </p:cNvSpPr>
            <p:nvPr/>
          </p:nvSpPr>
          <p:spPr>
            <a:xfrm>
              <a:off x="836614" y="3281873"/>
              <a:ext cx="270000" cy="270000"/>
            </a:xfrm>
            <a:prstGeom prst="arc">
              <a:avLst>
                <a:gd name="adj1" fmla="val 16200000"/>
                <a:gd name="adj2" fmla="val 14306292"/>
              </a:avLst>
            </a:prstGeom>
            <a:ln w="19050">
              <a:solidFill>
                <a:srgbClr val="185D9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円/楕円 72"/>
            <p:cNvSpPr>
              <a:spLocks noChangeAspect="1"/>
            </p:cNvSpPr>
            <p:nvPr/>
          </p:nvSpPr>
          <p:spPr>
            <a:xfrm>
              <a:off x="885086" y="3330346"/>
              <a:ext cx="173053" cy="173053"/>
            </a:xfrm>
            <a:prstGeom prst="ellipse">
              <a:avLst/>
            </a:prstGeom>
            <a:noFill/>
            <a:ln w="19050">
              <a:solidFill>
                <a:srgbClr val="185D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1596627" y="1478602"/>
              <a:ext cx="73800" cy="1007773"/>
            </a:xfrm>
            <a:prstGeom prst="rect">
              <a:avLst/>
            </a:prstGeom>
            <a:solidFill>
              <a:srgbClr val="ABC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1596627" y="2890197"/>
              <a:ext cx="73800" cy="1053322"/>
            </a:xfrm>
            <a:prstGeom prst="rect">
              <a:avLst/>
            </a:prstGeom>
            <a:solidFill>
              <a:srgbClr val="4CB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四角形吹き出し 78"/>
            <p:cNvSpPr/>
            <p:nvPr/>
          </p:nvSpPr>
          <p:spPr>
            <a:xfrm>
              <a:off x="5787135" y="2699443"/>
              <a:ext cx="858360" cy="522880"/>
            </a:xfrm>
            <a:prstGeom prst="wedgeRectCallout">
              <a:avLst>
                <a:gd name="adj1" fmla="val -42896"/>
                <a:gd name="adj2" fmla="val -86547"/>
              </a:avLst>
            </a:prstGeom>
            <a:solidFill>
              <a:srgbClr val="ABC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cs typeface="Consolas" pitchFamily="49" charset="0"/>
                </a:rPr>
                <a:t>Id Exp</a:t>
              </a:r>
              <a:endParaRPr kumimoji="1" lang="ja-JP" altLang="en-US" dirty="0"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0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6732240" y="6240079"/>
            <a:ext cx="1502965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Macro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47924" y="935869"/>
            <a:ext cx="80481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(define (my-define-macro x env)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set! *global-env*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  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cons (cons (cadr x) (eval-exp (caddr x) env)) 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       *global-env*))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...)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47924" y="566537"/>
            <a:ext cx="420775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185D90"/>
                </a:solidFill>
                <a:latin typeface="+mj-lt"/>
              </a:rPr>
              <a:t>(my-define-macro (define Id Exp) env)</a:t>
            </a:r>
            <a:endParaRPr lang="ja-JP" altLang="en-US" dirty="0">
              <a:solidFill>
                <a:srgbClr val="185D90"/>
              </a:solidFill>
              <a:latin typeface="+mj-lt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547924" y="935869"/>
            <a:ext cx="8048153" cy="0"/>
          </a:xfrm>
          <a:prstGeom prst="line">
            <a:avLst/>
          </a:prstGeom>
          <a:ln w="19050">
            <a:solidFill>
              <a:srgbClr val="185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547925" y="3626877"/>
            <a:ext cx="8048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(define (expand-macro x env)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 (if (and (list? x) (not (null? x)) (macro-var? (car x)))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     (expand-macro (apply (get-val (car x) env) (cdr x)) env)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     x))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547924" y="3627422"/>
            <a:ext cx="8048153" cy="0"/>
          </a:xfrm>
          <a:prstGeom prst="line">
            <a:avLst/>
          </a:prstGeom>
          <a:ln w="19050">
            <a:solidFill>
              <a:srgbClr val="185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547924" y="3257545"/>
            <a:ext cx="454550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185D90"/>
                </a:solidFill>
                <a:latin typeface="+mj-lt"/>
              </a:rPr>
              <a:t>(expand-macro (macro-name args) env)</a:t>
            </a:r>
            <a:endParaRPr lang="ja-JP" altLang="en-US" dirty="0">
              <a:solidFill>
                <a:srgbClr val="185D90"/>
              </a:solidFill>
              <a:latin typeface="+mj-lt"/>
            </a:endParaRPr>
          </a:p>
        </p:txBody>
      </p:sp>
      <p:sp>
        <p:nvSpPr>
          <p:cNvPr id="18" name="四角形吹き出し 17"/>
          <p:cNvSpPr/>
          <p:nvPr/>
        </p:nvSpPr>
        <p:spPr>
          <a:xfrm>
            <a:off x="6319019" y="2427725"/>
            <a:ext cx="630070" cy="372203"/>
          </a:xfrm>
          <a:prstGeom prst="wedgeRectCallout">
            <a:avLst>
              <a:gd name="adj1" fmla="val -90822"/>
              <a:gd name="adj2" fmla="val -157657"/>
            </a:avLst>
          </a:prstGeom>
          <a:solidFill>
            <a:srgbClr val="ABC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cs typeface="Consolas" pitchFamily="49" charset="0"/>
              </a:rPr>
              <a:t>Exp</a:t>
            </a:r>
            <a:endParaRPr kumimoji="1" lang="ja-JP" altLang="en-US" dirty="0">
              <a:cs typeface="Consolas" pitchFamily="49" charset="0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4144452" y="2406775"/>
            <a:ext cx="633943" cy="377170"/>
          </a:xfrm>
          <a:prstGeom prst="wedgeRectCallout">
            <a:avLst>
              <a:gd name="adj1" fmla="val -73219"/>
              <a:gd name="adj2" fmla="val -139318"/>
            </a:avLst>
          </a:prstGeom>
          <a:solidFill>
            <a:srgbClr val="4C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cs typeface="Consolas" pitchFamily="49" charset="0"/>
              </a:rPr>
              <a:t>Id</a:t>
            </a:r>
            <a:endParaRPr kumimoji="1" lang="ja-JP" altLang="en-US" dirty="0">
              <a:cs typeface="Consolas" pitchFamily="49" charset="0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936600" y="4751997"/>
            <a:ext cx="1554609" cy="372203"/>
          </a:xfrm>
          <a:prstGeom prst="wedgeRectCallout">
            <a:avLst>
              <a:gd name="adj1" fmla="val 37599"/>
              <a:gd name="adj2" fmla="val -113678"/>
            </a:avLst>
          </a:prstGeom>
          <a:solidFill>
            <a:srgbClr val="4C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cs typeface="Consolas" pitchFamily="49" charset="0"/>
              </a:rPr>
              <a:t>macro-name</a:t>
            </a:r>
            <a:endParaRPr kumimoji="1" lang="ja-JP" altLang="en-US" dirty="0">
              <a:cs typeface="Consolas" pitchFamily="49" charset="0"/>
            </a:endParaRPr>
          </a:p>
        </p:txBody>
      </p:sp>
      <p:sp>
        <p:nvSpPr>
          <p:cNvPr id="40" name="四角形吹き出し 39"/>
          <p:cNvSpPr/>
          <p:nvPr/>
        </p:nvSpPr>
        <p:spPr>
          <a:xfrm>
            <a:off x="6356080" y="4751996"/>
            <a:ext cx="1887324" cy="372203"/>
          </a:xfrm>
          <a:prstGeom prst="wedgeRectCallout">
            <a:avLst>
              <a:gd name="adj1" fmla="val -5893"/>
              <a:gd name="adj2" fmla="val -131645"/>
            </a:avLst>
          </a:prstGeom>
          <a:solidFill>
            <a:srgbClr val="ABC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Not evaluated</a:t>
            </a:r>
            <a:endParaRPr kumimoji="1" lang="ja-JP" altLang="en-US" dirty="0">
              <a:cs typeface="Consolas" pitchFamily="49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497552" y="5292062"/>
            <a:ext cx="609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Expand x int</a:t>
            </a:r>
            <a:r>
              <a:rPr lang="en-US" altLang="ja-JP" dirty="0" smtClean="0"/>
              <a:t>o the code that its arguments aren’t evaluated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79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4932040" y="6240079"/>
            <a:ext cx="3303166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Desugar Define syntax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42821" y="2385817"/>
            <a:ext cx="8458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(define (desugar-def def)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 (if (symbol? (cadr def))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     def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     `(define ,(caadr def) (lambda ,(cdadr def) ,@(cddr def)))))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>
            <a:off x="342821" y="2385817"/>
            <a:ext cx="8458360" cy="0"/>
          </a:xfrm>
          <a:prstGeom prst="line">
            <a:avLst/>
          </a:prstGeom>
          <a:ln w="19050">
            <a:solidFill>
              <a:srgbClr val="185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342821" y="2016485"/>
            <a:ext cx="845836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185D90"/>
                </a:solidFill>
                <a:latin typeface="+mj-lt"/>
              </a:rPr>
              <a:t>(</a:t>
            </a:r>
            <a:r>
              <a:rPr lang="en-US" altLang="ja-JP" dirty="0" smtClean="0">
                <a:solidFill>
                  <a:srgbClr val="185D90"/>
                </a:solidFill>
                <a:latin typeface="+mj-lt"/>
              </a:rPr>
              <a:t>desugar-def </a:t>
            </a:r>
            <a:r>
              <a:rPr lang="en-US" altLang="ja-JP" dirty="0">
                <a:solidFill>
                  <a:srgbClr val="185D90"/>
                </a:solidFill>
                <a:latin typeface="+mj-lt"/>
              </a:rPr>
              <a:t>(Id Id* [. Id]) Body</a:t>
            </a:r>
            <a:r>
              <a:rPr lang="en-US" altLang="ja-JP" dirty="0" smtClean="0">
                <a:solidFill>
                  <a:srgbClr val="185D90"/>
                </a:solidFill>
                <a:latin typeface="+mj-lt"/>
              </a:rPr>
              <a:t>))</a:t>
            </a:r>
            <a:endParaRPr lang="ja-JP" altLang="en-US" dirty="0">
              <a:solidFill>
                <a:srgbClr val="185D90"/>
              </a:solidFill>
              <a:latin typeface="+mj-lt"/>
            </a:endParaRPr>
          </a:p>
        </p:txBody>
      </p:sp>
      <p:sp>
        <p:nvSpPr>
          <p:cNvPr id="30" name="四角形吹き出し 29"/>
          <p:cNvSpPr/>
          <p:nvPr/>
        </p:nvSpPr>
        <p:spPr>
          <a:xfrm>
            <a:off x="5396417" y="3839242"/>
            <a:ext cx="1020788" cy="372203"/>
          </a:xfrm>
          <a:prstGeom prst="wedgeRectCallout">
            <a:avLst>
              <a:gd name="adj1" fmla="val -13374"/>
              <a:gd name="adj2" fmla="val -126948"/>
            </a:avLst>
          </a:prstGeom>
          <a:solidFill>
            <a:srgbClr val="ABC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Id* [.Id]</a:t>
            </a:r>
            <a:endParaRPr kumimoji="1" lang="ja-JP" altLang="en-US" dirty="0">
              <a:cs typeface="Consolas" pitchFamily="49" charset="0"/>
            </a:endParaRPr>
          </a:p>
        </p:txBody>
      </p:sp>
      <p:sp>
        <p:nvSpPr>
          <p:cNvPr id="31" name="四角形吹き出し 30"/>
          <p:cNvSpPr/>
          <p:nvPr/>
        </p:nvSpPr>
        <p:spPr>
          <a:xfrm>
            <a:off x="2919177" y="3823946"/>
            <a:ext cx="633943" cy="377170"/>
          </a:xfrm>
          <a:prstGeom prst="wedgeRectCallout">
            <a:avLst>
              <a:gd name="adj1" fmla="val -5106"/>
              <a:gd name="adj2" fmla="val -115748"/>
            </a:avLst>
          </a:prstGeom>
          <a:solidFill>
            <a:srgbClr val="4C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cs typeface="Consolas" pitchFamily="49" charset="0"/>
              </a:rPr>
              <a:t>Id</a:t>
            </a:r>
            <a:endParaRPr kumimoji="1" lang="ja-JP" altLang="en-US" dirty="0">
              <a:cs typeface="Consolas" pitchFamily="49" charset="0"/>
            </a:endParaRPr>
          </a:p>
        </p:txBody>
      </p:sp>
      <p:sp>
        <p:nvSpPr>
          <p:cNvPr id="32" name="四角形吹き出し 31"/>
          <p:cNvSpPr/>
          <p:nvPr/>
        </p:nvSpPr>
        <p:spPr>
          <a:xfrm>
            <a:off x="7182290" y="3839242"/>
            <a:ext cx="810090" cy="361874"/>
          </a:xfrm>
          <a:prstGeom prst="wedgeRectCallout">
            <a:avLst>
              <a:gd name="adj1" fmla="val -5106"/>
              <a:gd name="adj2" fmla="val -115748"/>
            </a:avLst>
          </a:prstGeom>
          <a:solidFill>
            <a:srgbClr val="4C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Body</a:t>
            </a:r>
            <a:endParaRPr kumimoji="1" lang="ja-JP" altLang="en-US" dirty="0">
              <a:cs typeface="Consolas" pitchFamily="49" charset="0"/>
            </a:endParaRPr>
          </a:p>
        </p:txBody>
      </p:sp>
      <p:sp>
        <p:nvSpPr>
          <p:cNvPr id="35" name="四角形吹き出し 34"/>
          <p:cNvSpPr/>
          <p:nvPr/>
        </p:nvSpPr>
        <p:spPr>
          <a:xfrm>
            <a:off x="3880223" y="1644282"/>
            <a:ext cx="1978552" cy="372203"/>
          </a:xfrm>
          <a:prstGeom prst="wedgeRectCallout">
            <a:avLst>
              <a:gd name="adj1" fmla="val -52172"/>
              <a:gd name="adj2" fmla="val 91427"/>
            </a:avLst>
          </a:prstGeom>
          <a:solidFill>
            <a:srgbClr val="8C0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Syntax Sugar</a:t>
            </a:r>
            <a:endParaRPr kumimoji="1" lang="ja-JP" alt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4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5832140" y="6240079"/>
            <a:ext cx="2403065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Let, named let</a:t>
            </a:r>
            <a:endParaRPr kumimoji="1" lang="ja-JP" altLang="en-US" sz="2400" dirty="0">
              <a:latin typeface="+mj-lt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859734" y="777720"/>
            <a:ext cx="7424534" cy="0"/>
          </a:xfrm>
          <a:prstGeom prst="line">
            <a:avLst/>
          </a:prstGeom>
          <a:ln w="19050">
            <a:solidFill>
              <a:srgbClr val="185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859734" y="408388"/>
            <a:ext cx="742453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185D90"/>
                </a:solidFill>
                <a:latin typeface="+mj-lt"/>
              </a:rPr>
              <a:t>(my-let (let ((Id Exp)*) Body) env)</a:t>
            </a:r>
            <a:endParaRPr lang="ja-JP" altLang="en-US" dirty="0">
              <a:solidFill>
                <a:srgbClr val="185D90"/>
              </a:solidFill>
              <a:latin typeface="+mj-lt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59734" y="777720"/>
            <a:ext cx="74245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(define (my-let exp env)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eval-exp `((lambda ,(map car (cadr exp)) ,@(cddr exp)) 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       ,@(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map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cadr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(cadr exp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)))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     env)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...)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5549400" y="1854295"/>
            <a:ext cx="1459251" cy="372203"/>
          </a:xfrm>
          <a:prstGeom prst="wedgeRectCallout">
            <a:avLst>
              <a:gd name="adj1" fmla="val -19563"/>
              <a:gd name="adj2" fmla="val -108750"/>
            </a:avLst>
          </a:prstGeom>
          <a:solidFill>
            <a:srgbClr val="ABC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((Id Exp)*)</a:t>
            </a:r>
            <a:endParaRPr kumimoji="1" lang="ja-JP" altLang="en-US" dirty="0">
              <a:cs typeface="Consolas" pitchFamily="49" charset="0"/>
            </a:endParaRPr>
          </a:p>
        </p:txBody>
      </p:sp>
      <p:sp>
        <p:nvSpPr>
          <p:cNvPr id="22" name="四角形吹き出し 21"/>
          <p:cNvSpPr/>
          <p:nvPr/>
        </p:nvSpPr>
        <p:spPr>
          <a:xfrm>
            <a:off x="7124629" y="1854295"/>
            <a:ext cx="797728" cy="372203"/>
          </a:xfrm>
          <a:prstGeom prst="wedgeRectCallout">
            <a:avLst>
              <a:gd name="adj1" fmla="val -5106"/>
              <a:gd name="adj2" fmla="val -115748"/>
            </a:avLst>
          </a:prstGeom>
          <a:solidFill>
            <a:srgbClr val="4C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Body</a:t>
            </a:r>
            <a:endParaRPr kumimoji="1" lang="ja-JP" altLang="en-US" dirty="0"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859734" y="2543468"/>
                <a:ext cx="537027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dirty="0" smtClean="0">
                    <a:solidFill>
                      <a:srgbClr val="8C0F05"/>
                    </a:solidFill>
                  </a:rPr>
                  <a:t>(let ((x a) (y b)) Body)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8C0F05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ja-JP" dirty="0" smtClean="0">
                    <a:solidFill>
                      <a:srgbClr val="8C0F05"/>
                    </a:solidFill>
                  </a:rPr>
                  <a:t> </a:t>
                </a:r>
                <a:r>
                  <a:rPr lang="en-US" altLang="ja-JP" dirty="0">
                    <a:solidFill>
                      <a:srgbClr val="8C0F05"/>
                    </a:solidFill>
                  </a:rPr>
                  <a:t>((lambda (x y) Body) a b)</a:t>
                </a:r>
                <a:endParaRPr lang="ja-JP" altLang="en-US" dirty="0">
                  <a:solidFill>
                    <a:srgbClr val="8C0F05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34" y="2543468"/>
                <a:ext cx="537027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08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/>
          <p:cNvSpPr/>
          <p:nvPr/>
        </p:nvSpPr>
        <p:spPr>
          <a:xfrm>
            <a:off x="859734" y="3695886"/>
            <a:ext cx="74245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(define (my-namedlet exp env)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my-letrec 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`(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letrec ((,id (lambda ,(map car bindings) ,@body))) 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	   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(,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id ,@(map cadr bindings))) env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...)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859734" y="3695886"/>
            <a:ext cx="7424534" cy="0"/>
          </a:xfrm>
          <a:prstGeom prst="line">
            <a:avLst/>
          </a:prstGeom>
          <a:ln w="19050">
            <a:solidFill>
              <a:srgbClr val="185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873003" y="3326554"/>
            <a:ext cx="458368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185D90"/>
                </a:solidFill>
                <a:latin typeface="+mj-lt"/>
              </a:rPr>
              <a:t>(my-namedlet (let Id bindings Body) env)</a:t>
            </a:r>
            <a:endParaRPr lang="ja-JP" altLang="en-US" dirty="0">
              <a:solidFill>
                <a:srgbClr val="185D90"/>
              </a:solidFill>
              <a:latin typeface="+mj-lt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873003" y="5450212"/>
            <a:ext cx="7411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8C0F05"/>
                </a:solidFill>
              </a:rPr>
              <a:t>(let Id Bindigs Body) -&gt; (letrec ((Id (lambda (args) Body))) (Id actuals))</a:t>
            </a:r>
            <a:endParaRPr lang="ja-JP" altLang="en-US" dirty="0">
              <a:solidFill>
                <a:srgbClr val="8C0F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8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7303702" y="6240079"/>
            <a:ext cx="931503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Let*</a:t>
            </a:r>
            <a:endParaRPr kumimoji="1" lang="ja-JP" altLang="en-US" sz="2400" dirty="0">
              <a:latin typeface="+mj-lt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02920" y="1677724"/>
            <a:ext cx="8138162" cy="2872484"/>
            <a:chOff x="431540" y="233645"/>
            <a:chExt cx="8138162" cy="2872484"/>
          </a:xfrm>
        </p:grpSpPr>
        <p:sp>
          <p:nvSpPr>
            <p:cNvPr id="2" name="正方形/長方形 1"/>
            <p:cNvSpPr/>
            <p:nvPr/>
          </p:nvSpPr>
          <p:spPr>
            <a:xfrm>
              <a:off x="431540" y="602977"/>
              <a:ext cx="8138162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(define (my-let* exp env)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...</a:t>
              </a:r>
            </a:p>
            <a:p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 (eval-exp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  `((lambda (,(caar bindings)) (let* ,(cdr bindings) ,@body)) </a:t>
              </a:r>
            </a:p>
            <a:p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     ,(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cadar bindings)) 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 env)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...)</a:t>
              </a:r>
              <a:endParaRPr lang="ja-JP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線コネクタ 17"/>
            <p:cNvCxnSpPr/>
            <p:nvPr/>
          </p:nvCxnSpPr>
          <p:spPr>
            <a:xfrm>
              <a:off x="431540" y="602977"/>
              <a:ext cx="8138162" cy="0"/>
            </a:xfrm>
            <a:prstGeom prst="line">
              <a:avLst/>
            </a:prstGeom>
            <a:ln w="19050">
              <a:solidFill>
                <a:srgbClr val="185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正方形/長方形 22"/>
            <p:cNvSpPr/>
            <p:nvPr/>
          </p:nvSpPr>
          <p:spPr>
            <a:xfrm>
              <a:off x="431540" y="233645"/>
              <a:ext cx="355539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rgbClr val="185D90"/>
                  </a:solidFill>
                  <a:latin typeface="+mj-lt"/>
                </a:rPr>
                <a:t>(my-let* (let* bindings Body) env)</a:t>
              </a:r>
              <a:endParaRPr lang="ja-JP" altLang="en-US" dirty="0">
                <a:solidFill>
                  <a:srgbClr val="185D90"/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正方形/長方形 12"/>
                <p:cNvSpPr/>
                <p:nvPr/>
              </p:nvSpPr>
              <p:spPr>
                <a:xfrm>
                  <a:off x="431540" y="2736797"/>
                  <a:ext cx="65213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dirty="0" smtClean="0">
                      <a:solidFill>
                        <a:srgbClr val="8C0F05"/>
                      </a:solidFill>
                      <a:latin typeface="+mj-lt"/>
                    </a:rPr>
                    <a:t>(let* ((x a) (y b)) Body) </a:t>
                  </a:r>
                  <a14:m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8C0F05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</m:oMath>
                  </a14:m>
                  <a:r>
                    <a:rPr lang="ja-JP" altLang="en-US" dirty="0" smtClean="0">
                      <a:solidFill>
                        <a:srgbClr val="8C0F05"/>
                      </a:solidFill>
                      <a:latin typeface="+mj-lt"/>
                    </a:rPr>
                    <a:t> </a:t>
                  </a:r>
                  <a:r>
                    <a:rPr lang="en-US" altLang="ja-JP" dirty="0" smtClean="0">
                      <a:solidFill>
                        <a:srgbClr val="8C0F05"/>
                      </a:solidFill>
                      <a:latin typeface="+mj-lt"/>
                    </a:rPr>
                    <a:t>((lambda (x) ((lambda (y) body) b) a)</a:t>
                  </a:r>
                  <a:endParaRPr lang="ja-JP" altLang="en-US" dirty="0">
                    <a:solidFill>
                      <a:srgbClr val="8C0F05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3" name="正方形/長方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540" y="2736797"/>
                  <a:ext cx="652133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42" t="-8333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四角形吹き出し 13"/>
          <p:cNvSpPr/>
          <p:nvPr/>
        </p:nvSpPr>
        <p:spPr>
          <a:xfrm>
            <a:off x="2668760" y="3786624"/>
            <a:ext cx="901632" cy="372203"/>
          </a:xfrm>
          <a:prstGeom prst="wedgeRectCallout">
            <a:avLst>
              <a:gd name="adj1" fmla="val -18789"/>
              <a:gd name="adj2" fmla="val -154245"/>
            </a:avLst>
          </a:prstGeom>
          <a:solidFill>
            <a:srgbClr val="ABC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Exp</a:t>
            </a:r>
            <a:endParaRPr kumimoji="1" lang="ja-JP" altLang="en-US" dirty="0">
              <a:cs typeface="Consolas" pitchFamily="49" charset="0"/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3581890" y="3414421"/>
            <a:ext cx="675075" cy="372203"/>
          </a:xfrm>
          <a:prstGeom prst="wedgeRectCallout">
            <a:avLst>
              <a:gd name="adj1" fmla="val -5106"/>
              <a:gd name="adj2" fmla="val -115748"/>
            </a:avLst>
          </a:prstGeom>
          <a:solidFill>
            <a:srgbClr val="4C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Id</a:t>
            </a:r>
            <a:endParaRPr kumimoji="1" lang="ja-JP" alt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3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7303702" y="6240079"/>
            <a:ext cx="931503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Let*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51873" y="1664405"/>
            <a:ext cx="83423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(define (my-letrec exp env)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my-let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`(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let ,(map (lambda (lst) (list (car lst) "&lt;#undef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#&gt;")) 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cadr exp))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,@(map (lambda (lst) (cons 'set! lst))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cadr exp)) 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    ,@(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cddr exp))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env) ...)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>
            <a:off x="451873" y="1664405"/>
            <a:ext cx="8342348" cy="0"/>
          </a:xfrm>
          <a:prstGeom prst="line">
            <a:avLst/>
          </a:prstGeom>
          <a:ln w="19050">
            <a:solidFill>
              <a:srgbClr val="185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451873" y="1295073"/>
            <a:ext cx="813816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185D90"/>
                </a:solidFill>
                <a:latin typeface="+mj-lt"/>
              </a:rPr>
              <a:t>(my-letrec (letrec bindings Body) env)</a:t>
            </a:r>
            <a:endParaRPr lang="ja-JP" altLang="en-US" dirty="0">
              <a:solidFill>
                <a:srgbClr val="185D9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349780" y="4563527"/>
                <a:ext cx="8342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 smtClean="0">
                    <a:solidFill>
                      <a:srgbClr val="8C0F05"/>
                    </a:solidFill>
                    <a:latin typeface="+mj-lt"/>
                  </a:rPr>
                  <a:t>(letrec ((x a) (y b)) Body)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8C0F05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ja-JP" altLang="en-US" dirty="0" smtClean="0">
                    <a:solidFill>
                      <a:srgbClr val="8C0F05"/>
                    </a:solidFill>
                    <a:latin typeface="+mj-lt"/>
                  </a:rPr>
                  <a:t> </a:t>
                </a:r>
                <a:r>
                  <a:rPr lang="en-US" altLang="ja-JP" dirty="0" smtClean="0">
                    <a:solidFill>
                      <a:srgbClr val="8C0F05"/>
                    </a:solidFill>
                    <a:latin typeface="+mj-lt"/>
                  </a:rPr>
                  <a:t>(let ((x “undef”) (y “undef”)) (set! </a:t>
                </a:r>
                <a:r>
                  <a:rPr lang="en-US" altLang="ja-JP" dirty="0">
                    <a:solidFill>
                      <a:srgbClr val="8C0F05"/>
                    </a:solidFill>
                    <a:latin typeface="+mj-lt"/>
                  </a:rPr>
                  <a:t>x</a:t>
                </a:r>
                <a:r>
                  <a:rPr lang="en-US" altLang="ja-JP" dirty="0" smtClean="0">
                    <a:solidFill>
                      <a:srgbClr val="8C0F05"/>
                    </a:solidFill>
                    <a:latin typeface="+mj-lt"/>
                  </a:rPr>
                  <a:t> a) (set! y b) Body)</a:t>
                </a:r>
                <a:endParaRPr lang="ja-JP" altLang="en-US" dirty="0">
                  <a:solidFill>
                    <a:srgbClr val="8C0F0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80" y="4563527"/>
                <a:ext cx="834234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84" t="-8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四角形吹き出し 34"/>
          <p:cNvSpPr/>
          <p:nvPr/>
        </p:nvSpPr>
        <p:spPr>
          <a:xfrm>
            <a:off x="6730708" y="3786624"/>
            <a:ext cx="1459251" cy="372203"/>
          </a:xfrm>
          <a:prstGeom prst="wedgeRectCallout">
            <a:avLst>
              <a:gd name="adj1" fmla="val -18789"/>
              <a:gd name="adj2" fmla="val -154245"/>
            </a:avLst>
          </a:prstGeom>
          <a:solidFill>
            <a:srgbClr val="ABC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bindings</a:t>
            </a:r>
            <a:endParaRPr kumimoji="1" lang="ja-JP" altLang="en-US" dirty="0">
              <a:cs typeface="Consolas" pitchFamily="49" charset="0"/>
            </a:endParaRPr>
          </a:p>
        </p:txBody>
      </p:sp>
      <p:sp>
        <p:nvSpPr>
          <p:cNvPr id="36" name="四角形吹き出し 35"/>
          <p:cNvSpPr/>
          <p:nvPr/>
        </p:nvSpPr>
        <p:spPr>
          <a:xfrm>
            <a:off x="2411760" y="3972727"/>
            <a:ext cx="797728" cy="372203"/>
          </a:xfrm>
          <a:prstGeom prst="wedgeRectCallout">
            <a:avLst>
              <a:gd name="adj1" fmla="val -5106"/>
              <a:gd name="adj2" fmla="val -115748"/>
            </a:avLst>
          </a:prstGeom>
          <a:solidFill>
            <a:srgbClr val="4C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Body</a:t>
            </a:r>
            <a:endParaRPr kumimoji="1" lang="ja-JP" alt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12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7303702" y="6240079"/>
            <a:ext cx="931503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do</a:t>
            </a:r>
            <a:endParaRPr kumimoji="1" lang="ja-JP" altLang="en-US" sz="2400" dirty="0">
              <a:latin typeface="+mj-lt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9068" y="1520132"/>
            <a:ext cx="7785866" cy="3187667"/>
            <a:chOff x="836585" y="1681491"/>
            <a:chExt cx="7785866" cy="3187667"/>
          </a:xfrm>
        </p:grpSpPr>
        <p:sp>
          <p:nvSpPr>
            <p:cNvPr id="2" name="正方形/長方形 1"/>
            <p:cNvSpPr/>
            <p:nvPr/>
          </p:nvSpPr>
          <p:spPr>
            <a:xfrm>
              <a:off x="836585" y="2078850"/>
              <a:ext cx="755309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(define (my-do exp env)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... </a:t>
              </a:r>
            </a:p>
            <a:p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 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if (eval-</a:t>
              </a:r>
              <a:r>
                <a:rPr lang="en-US" altLang="ja-JP" dirty="0" err="1">
                  <a:latin typeface="Consolas" pitchFamily="49" charset="0"/>
                  <a:cs typeface="Consolas" pitchFamily="49" charset="0"/>
                </a:rPr>
                <a:t>exp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test                ex-env)</a:t>
              </a:r>
            </a:p>
            <a:p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     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eval-exp `(begin ,@tail-seq) ex-env)</a:t>
              </a:r>
            </a:p>
            <a:p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     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begin (eval-body body ex-env)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	     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step iter-specs ex-env)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	     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loop iter-specs test tail-seq body ex-env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)))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...)</a:t>
              </a:r>
              <a:endParaRPr lang="ja-JP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836585" y="2050823"/>
              <a:ext cx="7553097" cy="0"/>
            </a:xfrm>
            <a:prstGeom prst="line">
              <a:avLst/>
            </a:prstGeom>
            <a:ln w="19050">
              <a:solidFill>
                <a:srgbClr val="185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/>
            <p:cNvSpPr/>
            <p:nvPr/>
          </p:nvSpPr>
          <p:spPr>
            <a:xfrm>
              <a:off x="836585" y="1681491"/>
              <a:ext cx="7785866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rgbClr val="185D90"/>
                  </a:solidFill>
                  <a:latin typeface="+mj-lt"/>
                </a:rPr>
                <a:t>(my-do (do iter-specs (test tail-seq) body) env)</a:t>
              </a:r>
              <a:endParaRPr lang="ja-JP" altLang="en-US" dirty="0">
                <a:solidFill>
                  <a:srgbClr val="185D90"/>
                </a:solidFill>
                <a:latin typeface="+mj-lt"/>
              </a:endParaRPr>
            </a:p>
          </p:txBody>
        </p:sp>
        <p:sp>
          <p:nvSpPr>
            <p:cNvPr id="18" name="四角形吹き出し 17"/>
            <p:cNvSpPr/>
            <p:nvPr/>
          </p:nvSpPr>
          <p:spPr>
            <a:xfrm>
              <a:off x="6012160" y="3429000"/>
              <a:ext cx="1459251" cy="372203"/>
            </a:xfrm>
            <a:prstGeom prst="wedgeRectCallout">
              <a:avLst>
                <a:gd name="adj1" fmla="val -75262"/>
                <a:gd name="adj2" fmla="val -11694"/>
              </a:avLst>
            </a:prstGeom>
            <a:solidFill>
              <a:srgbClr val="ABC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cs typeface="Consolas" pitchFamily="49" charset="0"/>
                </a:rPr>
                <a:t>Update Ids</a:t>
              </a:r>
              <a:endParaRPr kumimoji="1" lang="ja-JP" altLang="en-US" dirty="0">
                <a:cs typeface="Consolas" pitchFamily="49" charset="0"/>
              </a:endParaRPr>
            </a:p>
          </p:txBody>
        </p:sp>
        <p:sp>
          <p:nvSpPr>
            <p:cNvPr id="19" name="四角形吹き出し 18"/>
            <p:cNvSpPr/>
            <p:nvPr/>
          </p:nvSpPr>
          <p:spPr>
            <a:xfrm>
              <a:off x="2953100" y="4496955"/>
              <a:ext cx="1755195" cy="372203"/>
            </a:xfrm>
            <a:prstGeom prst="wedgeRectCallout">
              <a:avLst>
                <a:gd name="adj1" fmla="val -8322"/>
                <a:gd name="adj2" fmla="val -158210"/>
              </a:avLst>
            </a:prstGeom>
            <a:solidFill>
              <a:srgbClr val="4CB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cs typeface="Consolas" pitchFamily="49" charset="0"/>
                </a:rPr>
                <a:t>((Id Exp Exp)*) </a:t>
              </a:r>
              <a:endParaRPr kumimoji="1" lang="ja-JP" altLang="en-US" dirty="0"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0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Similarly, if we are</a:t>
            </a:r>
          </a:p>
          <a:p>
            <a:r>
              <a:rPr lang="en-US" altLang="ja-JP" dirty="0"/>
              <a:t>using a Common Lisp that is properly tail-recursive, then our interpreter will be too,</a:t>
            </a:r>
          </a:p>
          <a:p>
            <a:r>
              <a:rPr lang="en-US" altLang="ja-JP" dirty="0"/>
              <a:t>without taking any special steps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681790" y="45091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tail-recursion, as we have seen above.</a:t>
            </a:r>
          </a:p>
          <a:p>
            <a:r>
              <a:rPr lang="en-US" altLang="ja-JP" dirty="0"/>
              <a:t>It is the same with call Icc. If our host language provides continuations with</a:t>
            </a:r>
          </a:p>
          <a:p>
            <a:r>
              <a:rPr lang="en-US" altLang="ja-JP" dirty="0"/>
              <a:t>indefinite extent, then it is trivial to implement call Icc.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34195" y="1943835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</a:t>
            </a:r>
            <a:r>
              <a:rPr kumimoji="1" lang="en-US" altLang="ja-JP" dirty="0" smtClean="0"/>
              <a:t>ontail-recursive call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546775" y="683695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2" tooltip="Tail-call optimization"/>
              </a:rPr>
              <a:t>tail-call optimization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573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3536885" y="6240079"/>
            <a:ext cx="4698320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Nakamura Ryotaro June 4, 2012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655976" y="2821578"/>
            <a:ext cx="5832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dirty="0" smtClean="0">
                <a:latin typeface="+mj-lt"/>
              </a:rPr>
              <a:t>Scheme </a:t>
            </a:r>
            <a:r>
              <a:rPr lang="en-US" altLang="ja-JP" sz="3200" dirty="0">
                <a:latin typeface="+mj-lt"/>
              </a:rPr>
              <a:t>metacircular evaluator</a:t>
            </a:r>
            <a:endParaRPr kumimoji="1" lang="ja-JP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14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55767" y="116826"/>
            <a:ext cx="8832466" cy="6371842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155768" y="6488668"/>
            <a:ext cx="8832464" cy="369332"/>
          </a:xfrm>
          <a:prstGeom prst="rect">
            <a:avLst/>
          </a:prstGeom>
          <a:solidFill>
            <a:srgbClr val="185D90"/>
          </a:solidFill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latin typeface="+mj-lt"/>
              </a:rPr>
              <a:t>Evaluation (Toplevel)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" name="正方形/長方形 5"/>
          <p:cNvSpPr>
            <a:spLocks noChangeAspect="1"/>
          </p:cNvSpPr>
          <p:nvPr/>
        </p:nvSpPr>
        <p:spPr>
          <a:xfrm>
            <a:off x="8397302" y="6488669"/>
            <a:ext cx="590930" cy="369331"/>
          </a:xfrm>
          <a:prstGeom prst="rect">
            <a:avLst/>
          </a:prstGeom>
          <a:solidFill>
            <a:srgbClr val="4CB3D0"/>
          </a:solidFill>
          <a:ln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j-lt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51520" y="1733085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(define (my-eval x env)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(cond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  <a:p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altLang="ja-JP" dirty="0" smtClean="0">
                <a:solidFill>
                  <a:srgbClr val="ABCD44"/>
                </a:solidFill>
                <a:latin typeface="Consolas" pitchFamily="49" charset="0"/>
                <a:cs typeface="Consolas" pitchFamily="49" charset="0"/>
              </a:rPr>
              <a:t>((symbol? x)          (eval-exp x env)) 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(e.g., a b)</a:t>
            </a:r>
            <a:endParaRPr kumimoji="1" lang="en-US" altLang="ja-JP" dirty="0" smtClean="0">
              <a:solidFill>
                <a:srgbClr val="ABCD44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dirty="0" smtClean="0">
                <a:solidFill>
                  <a:srgbClr val="ABCD44"/>
                </a:solidFill>
                <a:latin typeface="Consolas" pitchFamily="49" charset="0"/>
                <a:cs typeface="Consolas" pitchFamily="49" charset="0"/>
              </a:rPr>
              <a:t>    ((not (pair? X))      (eval-exp x env))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(e.g., #t 1 2)</a:t>
            </a:r>
          </a:p>
          <a:p>
            <a:r>
              <a:rPr kumimoji="1"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   ((macro-var? (car x)) (my-eval (expand-macro x env) env))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(else</a:t>
            </a:r>
          </a:p>
          <a:p>
            <a:r>
              <a:rPr kumimoji="1"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    (case (car x)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ja-JP" dirty="0" smtClean="0">
                <a:solidFill>
                  <a:srgbClr val="185D90"/>
                </a:solidFill>
                <a:latin typeface="Consolas" pitchFamily="49" charset="0"/>
                <a:cs typeface="Consolas" pitchFamily="49" charset="0"/>
              </a:rPr>
              <a:t>((define)          (my-define x env))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(e.g., (define a 1))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ja-JP" dirty="0" smtClean="0">
                <a:solidFill>
                  <a:srgbClr val="4CB3D0"/>
                </a:solidFill>
                <a:latin typeface="Consolas" pitchFamily="49" charset="0"/>
                <a:cs typeface="Consolas" pitchFamily="49" charset="0"/>
              </a:rPr>
              <a:t>((define-macro)    (my-define-macro x env))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ja-JP" dirty="0" smtClean="0">
                <a:solidFill>
                  <a:srgbClr val="8C0F05"/>
                </a:solidFill>
                <a:latin typeface="Consolas" pitchFamily="49" charset="0"/>
                <a:cs typeface="Consolas" pitchFamily="49" charset="0"/>
              </a:rPr>
              <a:t>((load)            (my-load   x))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(e.g., (load “a.scm”))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ja-JP" dirty="0" smtClean="0">
                <a:solidFill>
                  <a:srgbClr val="ABCD44"/>
                </a:solidFill>
                <a:latin typeface="Consolas" pitchFamily="49" charset="0"/>
                <a:cs typeface="Consolas" pitchFamily="49" charset="0"/>
              </a:rPr>
              <a:t>(else              (eval-exp  x env))))))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55767" y="116826"/>
            <a:ext cx="29760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Toplevel ::= </a:t>
            </a:r>
            <a:r>
              <a:rPr lang="en-US" altLang="ja-JP" dirty="0">
                <a:solidFill>
                  <a:srgbClr val="ABCD44"/>
                </a:solidFill>
              </a:rPr>
              <a:t>Exp</a:t>
            </a:r>
          </a:p>
          <a:p>
            <a:r>
              <a:rPr lang="en-US" altLang="ja-JP" dirty="0" smtClean="0"/>
              <a:t>                 | </a:t>
            </a:r>
            <a:r>
              <a:rPr lang="en-US" altLang="ja-JP" dirty="0" smtClean="0">
                <a:solidFill>
                  <a:srgbClr val="185D90"/>
                </a:solidFill>
              </a:rPr>
              <a:t>Define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| </a:t>
            </a:r>
            <a:r>
              <a:rPr lang="en-US" altLang="ja-JP" dirty="0" smtClean="0">
                <a:solidFill>
                  <a:srgbClr val="4CB3D0"/>
                </a:solidFill>
              </a:rPr>
              <a:t>Define Macro</a:t>
            </a:r>
            <a:endParaRPr lang="en-US" altLang="ja-JP" dirty="0">
              <a:solidFill>
                <a:srgbClr val="4CB3D0"/>
              </a:solidFill>
            </a:endParaRPr>
          </a:p>
          <a:p>
            <a:r>
              <a:rPr lang="en-US" altLang="ja-JP" dirty="0" smtClean="0"/>
              <a:t>                 | </a:t>
            </a:r>
            <a:r>
              <a:rPr lang="en-US" altLang="ja-JP" dirty="0">
                <a:solidFill>
                  <a:srgbClr val="8C0F05"/>
                </a:solidFill>
              </a:rPr>
              <a:t>(load String)</a:t>
            </a:r>
            <a:endParaRPr lang="ja-JP" altLang="en-US" dirty="0">
              <a:solidFill>
                <a:srgbClr val="8C0F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76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7182290" y="6240079"/>
            <a:ext cx="1052914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Eval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1733085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(define (my-eval x env)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(cond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  <a:p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altLang="ja-JP" dirty="0" smtClean="0">
                <a:solidFill>
                  <a:srgbClr val="ABCD44"/>
                </a:solidFill>
                <a:latin typeface="Consolas" pitchFamily="49" charset="0"/>
                <a:cs typeface="Consolas" pitchFamily="49" charset="0"/>
              </a:rPr>
              <a:t>((symbol? x)          (eval-exp x env)) 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(e.g., a b)</a:t>
            </a:r>
            <a:endParaRPr kumimoji="1" lang="en-US" altLang="ja-JP" dirty="0" smtClean="0">
              <a:solidFill>
                <a:srgbClr val="ABCD44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dirty="0" smtClean="0">
                <a:solidFill>
                  <a:srgbClr val="ABCD44"/>
                </a:solidFill>
                <a:latin typeface="Consolas" pitchFamily="49" charset="0"/>
                <a:cs typeface="Consolas" pitchFamily="49" charset="0"/>
              </a:rPr>
              <a:t>    ((not (pair? X))      (eval-exp x env))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(e.g., #t 1 2)</a:t>
            </a:r>
          </a:p>
          <a:p>
            <a:r>
              <a:rPr kumimoji="1"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   ((macro-var? (car x)) (my-eval (expand-macro x env) env))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(else</a:t>
            </a:r>
          </a:p>
          <a:p>
            <a:r>
              <a:rPr kumimoji="1"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    (case (car x)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ja-JP" dirty="0" smtClean="0">
                <a:solidFill>
                  <a:srgbClr val="185D90"/>
                </a:solidFill>
                <a:latin typeface="Consolas" pitchFamily="49" charset="0"/>
                <a:cs typeface="Consolas" pitchFamily="49" charset="0"/>
              </a:rPr>
              <a:t>((define)          (my-define x env))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(e.g., (define a 1))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ja-JP" dirty="0" smtClean="0">
                <a:solidFill>
                  <a:srgbClr val="4CB3D0"/>
                </a:solidFill>
                <a:latin typeface="Consolas" pitchFamily="49" charset="0"/>
                <a:cs typeface="Consolas" pitchFamily="49" charset="0"/>
              </a:rPr>
              <a:t>((define-macro)    (my-define-macro x env))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ja-JP" dirty="0" smtClean="0">
                <a:solidFill>
                  <a:srgbClr val="8C0F05"/>
                </a:solidFill>
                <a:latin typeface="Consolas" pitchFamily="49" charset="0"/>
                <a:cs typeface="Consolas" pitchFamily="49" charset="0"/>
              </a:rPr>
              <a:t>((load)            (my-load   x))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(e.g., (load “a.scm”))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ja-JP" dirty="0" smtClean="0">
                <a:solidFill>
                  <a:srgbClr val="ABCD44"/>
                </a:solidFill>
                <a:latin typeface="Consolas" pitchFamily="49" charset="0"/>
                <a:cs typeface="Consolas" pitchFamily="49" charset="0"/>
              </a:rPr>
              <a:t>(else              (eval-exp  x env))))))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55767" y="116826"/>
            <a:ext cx="29760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Toplevel ::= </a:t>
            </a:r>
            <a:r>
              <a:rPr lang="en-US" altLang="ja-JP" dirty="0">
                <a:solidFill>
                  <a:srgbClr val="ABCD44"/>
                </a:solidFill>
              </a:rPr>
              <a:t>Exp</a:t>
            </a:r>
          </a:p>
          <a:p>
            <a:r>
              <a:rPr lang="en-US" altLang="ja-JP" dirty="0" smtClean="0"/>
              <a:t>                 | </a:t>
            </a:r>
            <a:r>
              <a:rPr lang="en-US" altLang="ja-JP" dirty="0" smtClean="0">
                <a:solidFill>
                  <a:srgbClr val="185D90"/>
                </a:solidFill>
              </a:rPr>
              <a:t>Define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| </a:t>
            </a:r>
            <a:r>
              <a:rPr lang="en-US" altLang="ja-JP" dirty="0" smtClean="0">
                <a:solidFill>
                  <a:srgbClr val="4CB3D0"/>
                </a:solidFill>
              </a:rPr>
              <a:t>Define Macro</a:t>
            </a:r>
            <a:endParaRPr lang="en-US" altLang="ja-JP" dirty="0">
              <a:solidFill>
                <a:srgbClr val="4CB3D0"/>
              </a:solidFill>
            </a:endParaRPr>
          </a:p>
          <a:p>
            <a:r>
              <a:rPr lang="en-US" altLang="ja-JP" dirty="0" smtClean="0"/>
              <a:t>                 | </a:t>
            </a:r>
            <a:r>
              <a:rPr lang="en-US" altLang="ja-JP" dirty="0">
                <a:solidFill>
                  <a:srgbClr val="8C0F05"/>
                </a:solidFill>
              </a:rPr>
              <a:t>(load String)</a:t>
            </a:r>
            <a:endParaRPr lang="ja-JP" altLang="en-US" dirty="0">
              <a:solidFill>
                <a:srgbClr val="8C0F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2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6687235" y="6240079"/>
            <a:ext cx="1547970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Eval Exp</a:t>
            </a:r>
            <a:endParaRPr kumimoji="1" lang="ja-JP" altLang="en-US" sz="2400" dirty="0">
              <a:latin typeface="+mj-lt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341531" y="190088"/>
            <a:ext cx="8460940" cy="5847755"/>
            <a:chOff x="341531" y="190088"/>
            <a:chExt cx="8460940" cy="5847755"/>
          </a:xfrm>
        </p:grpSpPr>
        <p:sp>
          <p:nvSpPr>
            <p:cNvPr id="6" name="四角形吹き出し 5"/>
            <p:cNvSpPr/>
            <p:nvPr/>
          </p:nvSpPr>
          <p:spPr>
            <a:xfrm>
              <a:off x="2456766" y="4320339"/>
              <a:ext cx="1372653" cy="377170"/>
            </a:xfrm>
            <a:prstGeom prst="wedgeRectCallout">
              <a:avLst>
                <a:gd name="adj1" fmla="val 27880"/>
                <a:gd name="adj2" fmla="val 217208"/>
              </a:avLst>
            </a:prstGeom>
            <a:solidFill>
              <a:srgbClr val="4CB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cs typeface="Consolas" pitchFamily="49" charset="0"/>
                </a:rPr>
                <a:t>procedure</a:t>
              </a:r>
              <a:endParaRPr kumimoji="1" lang="ja-JP" altLang="en-US" dirty="0">
                <a:cs typeface="Consolas" pitchFamily="49" charset="0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41531" y="190088"/>
              <a:ext cx="8460940" cy="5847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(define (eval-exp exp env)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(cond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((symbol? exp)                 (get-val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((not (pair? exp))             exp)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((macro-var? (car exp))        (my-eval (expand-macro exp env)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(else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(case (car exp)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((lambda)                   (my-lambda      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((quote)                    (cadr            exp    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((set!)                     (my-set!        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((let)                      (my-let         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((let*)                     (my-let*        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((letrec)                   (my-letrec      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((if)                       (my-if          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((cond)                     (my-cond        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((and)                      (my-and         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((or)                       (my-or          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((begin)                    (my-begin       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((do)                       (my-do          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((define define-macro load) (abort `("error Exp syntax: " ,exp)))       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(else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 (apply (eval-exp (car exp) env)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	      (map (lambda (e) (eval-exp e env)) (cdr exp))))))))</a:t>
              </a:r>
              <a:endParaRPr lang="ja-JP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四角形吹き出し 7"/>
            <p:cNvSpPr/>
            <p:nvPr/>
          </p:nvSpPr>
          <p:spPr>
            <a:xfrm>
              <a:off x="6732241" y="5220439"/>
              <a:ext cx="630070" cy="372203"/>
            </a:xfrm>
            <a:prstGeom prst="wedgeRectCallout">
              <a:avLst>
                <a:gd name="adj1" fmla="val -94237"/>
                <a:gd name="adj2" fmla="val 50442"/>
              </a:avLst>
            </a:prstGeom>
            <a:solidFill>
              <a:srgbClr val="ABC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cs typeface="Consolas" pitchFamily="49" charset="0"/>
                </a:rPr>
                <a:t>args</a:t>
              </a:r>
              <a:endParaRPr kumimoji="1" lang="ja-JP" altLang="en-US" dirty="0"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9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吹き出し 9"/>
          <p:cNvSpPr/>
          <p:nvPr/>
        </p:nvSpPr>
        <p:spPr>
          <a:xfrm>
            <a:off x="2456765" y="4509120"/>
            <a:ext cx="1372653" cy="377170"/>
          </a:xfrm>
          <a:prstGeom prst="wedgeRectCallout">
            <a:avLst>
              <a:gd name="adj1" fmla="val 27880"/>
              <a:gd name="adj2" fmla="val 217208"/>
            </a:avLst>
          </a:prstGeom>
          <a:solidFill>
            <a:srgbClr val="4C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procedure</a:t>
            </a:r>
            <a:endParaRPr kumimoji="1" lang="ja-JP" altLang="en-US" dirty="0">
              <a:cs typeface="Consolas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55767" y="116826"/>
            <a:ext cx="8832466" cy="6371842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155768" y="6488668"/>
            <a:ext cx="8832464" cy="369332"/>
          </a:xfrm>
          <a:prstGeom prst="rect">
            <a:avLst/>
          </a:prstGeom>
          <a:solidFill>
            <a:srgbClr val="185D90"/>
          </a:solidFill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latin typeface="+mj-lt"/>
              </a:rPr>
              <a:t>Evaluation (Exp)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" name="正方形/長方形 5"/>
          <p:cNvSpPr>
            <a:spLocks noChangeAspect="1"/>
          </p:cNvSpPr>
          <p:nvPr/>
        </p:nvSpPr>
        <p:spPr>
          <a:xfrm>
            <a:off x="8397302" y="6488669"/>
            <a:ext cx="590930" cy="369331"/>
          </a:xfrm>
          <a:prstGeom prst="rect">
            <a:avLst/>
          </a:prstGeom>
          <a:solidFill>
            <a:srgbClr val="4CB3D0"/>
          </a:solidFill>
          <a:ln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j-lt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41530" y="378869"/>
            <a:ext cx="846094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(define (eval-exp exp env)</a:t>
            </a:r>
          </a:p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  (cond</a:t>
            </a:r>
          </a:p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   ((symbol? exp)                 (get-val exp env))</a:t>
            </a:r>
          </a:p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   ((not (pair? exp))             exp)</a:t>
            </a:r>
          </a:p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   ((macro-var? (car exp))        (my-eval (expand-macro exp env) env))</a:t>
            </a:r>
          </a:p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   (else</a:t>
            </a:r>
          </a:p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    (case (car exp)</a:t>
            </a:r>
          </a:p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      ((lambda)                   (my-lambda       exp env))</a:t>
            </a:r>
          </a:p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      ((quote)                    (cadr            exp    ))</a:t>
            </a:r>
          </a:p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      ((set!)                     (my-set!         exp env))</a:t>
            </a:r>
          </a:p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      ((let)                      (my-let          exp env))</a:t>
            </a:r>
          </a:p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      ((let*)                     (my-let*         exp env))</a:t>
            </a:r>
          </a:p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      ((letrec)                   (my-letrec       exp env))</a:t>
            </a:r>
          </a:p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      ((if)                       (my-if           exp env))</a:t>
            </a:r>
          </a:p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      ((cond)                     (my-cond         exp env))</a:t>
            </a:r>
          </a:p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      ((and)                      (my-and          exp env))</a:t>
            </a:r>
          </a:p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      ((or)                       (my-or           exp env))</a:t>
            </a:r>
          </a:p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      ((begin)                    (my-begin        exp env))</a:t>
            </a:r>
          </a:p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      ((do)                       (my-do           exp env))</a:t>
            </a:r>
          </a:p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      ((define define-macro load) (abort `("error Exp syntax: " ,exp)))       </a:t>
            </a:r>
          </a:p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      (else</a:t>
            </a:r>
          </a:p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       (apply (eval-exp (car exp) env)</a:t>
            </a:r>
          </a:p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	      (map (lambda (e) (eval-exp e env)) (cdr exp))))))))</a:t>
            </a:r>
            <a:endParaRPr lang="ja-JP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6732240" y="5409220"/>
            <a:ext cx="630070" cy="372203"/>
          </a:xfrm>
          <a:prstGeom prst="wedgeRectCallout">
            <a:avLst>
              <a:gd name="adj1" fmla="val -94237"/>
              <a:gd name="adj2" fmla="val 50442"/>
            </a:avLst>
          </a:prstGeom>
          <a:solidFill>
            <a:srgbClr val="ABC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args</a:t>
            </a:r>
            <a:endParaRPr kumimoji="1" lang="ja-JP" alt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6697593" y="6240079"/>
            <a:ext cx="1537611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Variable</a:t>
            </a:r>
            <a:endParaRPr kumimoji="1" lang="ja-JP" altLang="en-US" sz="2400" dirty="0">
              <a:latin typeface="+mj-lt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486150" y="696523"/>
            <a:ext cx="8171701" cy="4834885"/>
            <a:chOff x="251520" y="352673"/>
            <a:chExt cx="8171701" cy="4834885"/>
          </a:xfrm>
        </p:grpSpPr>
        <p:sp>
          <p:nvSpPr>
            <p:cNvPr id="7" name="フローチャート : 端子 6"/>
            <p:cNvSpPr/>
            <p:nvPr/>
          </p:nvSpPr>
          <p:spPr>
            <a:xfrm>
              <a:off x="1496182" y="1360320"/>
              <a:ext cx="804505" cy="301752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start</a:t>
              </a:r>
              <a:endParaRPr kumimoji="1" lang="ja-JP" altLang="en-US" sz="16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フローチャート : 判断 7"/>
            <p:cNvSpPr/>
            <p:nvPr/>
          </p:nvSpPr>
          <p:spPr>
            <a:xfrm>
              <a:off x="817149" y="1864870"/>
              <a:ext cx="2162574" cy="72568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(assoc </a:t>
              </a:r>
            </a:p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var env)</a:t>
              </a:r>
              <a:endParaRPr kumimoji="1" lang="ja-JP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線コネクタ 9"/>
            <p:cNvCxnSpPr>
              <a:stCxn id="7" idx="2"/>
              <a:endCxn id="8" idx="0"/>
            </p:cNvCxnSpPr>
            <p:nvPr/>
          </p:nvCxnSpPr>
          <p:spPr>
            <a:xfrm>
              <a:off x="1898435" y="1662072"/>
              <a:ext cx="1" cy="2027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フローチャート: 処理 12"/>
            <p:cNvSpPr/>
            <p:nvPr/>
          </p:nvSpPr>
          <p:spPr>
            <a:xfrm>
              <a:off x="597137" y="2880741"/>
              <a:ext cx="2602597" cy="46181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(cdr (assoc var env)) </a:t>
              </a:r>
              <a:endParaRPr kumimoji="1" lang="ja-JP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フローチャート: 処理 13"/>
            <p:cNvSpPr/>
            <p:nvPr/>
          </p:nvSpPr>
          <p:spPr>
            <a:xfrm>
              <a:off x="597137" y="3895696"/>
              <a:ext cx="2602597" cy="61264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(cdr</a:t>
              </a:r>
              <a:r>
                <a:rPr lang="en-US" altLang="ja-JP" sz="16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ja-JP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(assoc var *global-env*)) </a:t>
              </a:r>
              <a:endParaRPr kumimoji="1" lang="ja-JP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線コネクタ 14"/>
            <p:cNvCxnSpPr>
              <a:stCxn id="8" idx="2"/>
              <a:endCxn id="13" idx="0"/>
            </p:cNvCxnSpPr>
            <p:nvPr/>
          </p:nvCxnSpPr>
          <p:spPr>
            <a:xfrm>
              <a:off x="1898436" y="2590552"/>
              <a:ext cx="0" cy="2901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/>
            <p:cNvSpPr txBox="1"/>
            <p:nvPr/>
          </p:nvSpPr>
          <p:spPr>
            <a:xfrm>
              <a:off x="1243272" y="2533523"/>
              <a:ext cx="4090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 smtClean="0">
                  <a:latin typeface="Consolas" pitchFamily="49" charset="0"/>
                  <a:cs typeface="Consolas" pitchFamily="49" charset="0"/>
                </a:rPr>
                <a:t>#t</a:t>
              </a:r>
              <a:endParaRPr kumimoji="1" lang="ja-JP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フローチャート : 端子 16"/>
            <p:cNvSpPr/>
            <p:nvPr/>
          </p:nvSpPr>
          <p:spPr>
            <a:xfrm>
              <a:off x="1496184" y="4885806"/>
              <a:ext cx="804505" cy="301752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end</a:t>
              </a:r>
              <a:endParaRPr kumimoji="1" lang="ja-JP" altLang="en-US" sz="16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8" name="直線コネクタ 17"/>
            <p:cNvCxnSpPr>
              <a:stCxn id="8" idx="3"/>
            </p:cNvCxnSpPr>
            <p:nvPr/>
          </p:nvCxnSpPr>
          <p:spPr>
            <a:xfrm>
              <a:off x="2979723" y="2227711"/>
              <a:ext cx="519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3027012" y="1864870"/>
              <a:ext cx="4090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 smtClean="0">
                  <a:latin typeface="Consolas" pitchFamily="49" charset="0"/>
                  <a:cs typeface="Consolas" pitchFamily="49" charset="0"/>
                </a:rPr>
                <a:t>#f</a:t>
              </a:r>
              <a:endParaRPr kumimoji="1" lang="ja-JP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カギ線コネクタ 19"/>
            <p:cNvCxnSpPr/>
            <p:nvPr/>
          </p:nvCxnSpPr>
          <p:spPr>
            <a:xfrm rot="10800000" flipV="1">
              <a:off x="1886848" y="2227710"/>
              <a:ext cx="1601136" cy="1500981"/>
            </a:xfrm>
            <a:prstGeom prst="bentConnector3">
              <a:avLst>
                <a:gd name="adj1" fmla="val 29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>
              <a:endCxn id="14" idx="0"/>
            </p:cNvCxnSpPr>
            <p:nvPr/>
          </p:nvCxnSpPr>
          <p:spPr>
            <a:xfrm flipH="1">
              <a:off x="1898436" y="3728692"/>
              <a:ext cx="1" cy="16700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stCxn id="14" idx="2"/>
              <a:endCxn id="17" idx="0"/>
            </p:cNvCxnSpPr>
            <p:nvPr/>
          </p:nvCxnSpPr>
          <p:spPr>
            <a:xfrm>
              <a:off x="1898436" y="4508344"/>
              <a:ext cx="1" cy="3774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stCxn id="13" idx="2"/>
            </p:cNvCxnSpPr>
            <p:nvPr/>
          </p:nvCxnSpPr>
          <p:spPr>
            <a:xfrm>
              <a:off x="1898436" y="3342554"/>
              <a:ext cx="1" cy="2381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カギ線コネクタ 24"/>
            <p:cNvCxnSpPr/>
            <p:nvPr/>
          </p:nvCxnSpPr>
          <p:spPr>
            <a:xfrm rot="10800000" flipV="1">
              <a:off x="349224" y="3580659"/>
              <a:ext cx="1549215" cy="1116416"/>
            </a:xfrm>
            <a:prstGeom prst="bentConnector3">
              <a:avLst>
                <a:gd name="adj1" fmla="val 10082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349224" y="4697075"/>
              <a:ext cx="154921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251520" y="352673"/>
              <a:ext cx="6211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 variable is associated  with its value by the association list</a:t>
              </a:r>
              <a:endParaRPr kumimoji="1" lang="ja-JP" altLang="en-US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172634" y="1326530"/>
              <a:ext cx="1907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ea typeface="Segoe UI" pitchFamily="34" charset="0"/>
                  <a:cs typeface="Segoe UI" pitchFamily="34" charset="0"/>
                </a:rPr>
                <a:t>(</a:t>
              </a:r>
              <a:r>
                <a:rPr lang="en-US" altLang="ja-JP" dirty="0" smtClean="0">
                  <a:latin typeface="Consolas" pitchFamily="49" charset="0"/>
                  <a:ea typeface="Segoe UI" pitchFamily="34" charset="0"/>
                  <a:cs typeface="Consolas" pitchFamily="49" charset="0"/>
                </a:rPr>
                <a:t>*global-env*)</a:t>
              </a:r>
              <a:endParaRPr kumimoji="1" lang="ja-JP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4172634" y="3395995"/>
              <a:ext cx="2084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Consolas" pitchFamily="49" charset="0"/>
                  <a:cs typeface="Consolas" pitchFamily="49" charset="0"/>
                </a:rPr>
                <a:t>(my-eval x env)</a:t>
              </a:r>
              <a:endParaRPr kumimoji="1" lang="ja-JP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6256859" y="3428236"/>
              <a:ext cx="2057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+mj-lt"/>
                  <a:cs typeface="Consolas" pitchFamily="49" charset="0"/>
                </a:rPr>
                <a:t>Local environment</a:t>
              </a:r>
              <a:endParaRPr kumimoji="1" lang="ja-JP" altLang="en-US" dirty="0">
                <a:latin typeface="+mj-lt"/>
                <a:cs typeface="Consolas" pitchFamily="49" charset="0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6256859" y="1326530"/>
              <a:ext cx="2166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+mj-lt"/>
                  <a:cs typeface="Consolas" pitchFamily="49" charset="0"/>
                </a:rPr>
                <a:t>global environment</a:t>
              </a:r>
              <a:endParaRPr kumimoji="1" lang="ja-JP" altLang="en-US" dirty="0">
                <a:latin typeface="+mj-lt"/>
                <a:cs typeface="Consolas" pitchFamily="49" charset="0"/>
              </a:endParaRPr>
            </a:p>
          </p:txBody>
        </p:sp>
        <p:sp>
          <p:nvSpPr>
            <p:cNvPr id="32" name="四角形吹き出し 31"/>
            <p:cNvSpPr/>
            <p:nvPr/>
          </p:nvSpPr>
          <p:spPr>
            <a:xfrm>
              <a:off x="5510573" y="4292276"/>
              <a:ext cx="2751838" cy="744406"/>
            </a:xfrm>
            <a:prstGeom prst="wedgeRectCallout">
              <a:avLst>
                <a:gd name="adj1" fmla="val -41658"/>
                <a:gd name="adj2" fmla="val -129119"/>
              </a:avLst>
            </a:prstGeom>
            <a:solidFill>
              <a:srgbClr val="ABC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((a . 1) (b .2) .. ) </a:t>
              </a:r>
              <a:endParaRPr kumimoji="1" lang="ja-JP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四角形吹き出し 32"/>
            <p:cNvSpPr/>
            <p:nvPr/>
          </p:nvSpPr>
          <p:spPr>
            <a:xfrm>
              <a:off x="4977045" y="2227711"/>
              <a:ext cx="2912649" cy="754340"/>
            </a:xfrm>
            <a:prstGeom prst="wedgeRectCallout">
              <a:avLst>
                <a:gd name="adj1" fmla="val -41658"/>
                <a:gd name="adj2" fmla="val -129119"/>
              </a:avLst>
            </a:prstGeom>
            <a:solidFill>
              <a:srgbClr val="4CB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Consolas" pitchFamily="49" charset="0"/>
                  <a:cs typeface="Consolas" pitchFamily="49" charset="0"/>
                </a:rPr>
                <a:t>((number? . Number?)</a:t>
              </a:r>
            </a:p>
            <a:p>
              <a:pPr algn="ctr"/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(+ . +) </a:t>
              </a:r>
              <a:r>
                <a:rPr kumimoji="1" lang="en-US" altLang="ja-JP" dirty="0" smtClean="0">
                  <a:latin typeface="Consolas" pitchFamily="49" charset="0"/>
                  <a:cs typeface="Consolas" pitchFamily="49" charset="0"/>
                </a:rPr>
                <a:t>…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kumimoji="1" lang="ja-JP" altLang="en-US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55767" y="116826"/>
            <a:ext cx="8832466" cy="6012474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76673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155767" y="6240078"/>
            <a:ext cx="8106643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/>
              <a:t>Variables</a:t>
            </a: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251520" y="352673"/>
            <a:ext cx="8171701" cy="4834885"/>
            <a:chOff x="251520" y="352673"/>
            <a:chExt cx="8171701" cy="4834885"/>
          </a:xfrm>
        </p:grpSpPr>
        <p:sp>
          <p:nvSpPr>
            <p:cNvPr id="5" name="フローチャート : 端子 4"/>
            <p:cNvSpPr/>
            <p:nvPr/>
          </p:nvSpPr>
          <p:spPr>
            <a:xfrm>
              <a:off x="1496182" y="1360320"/>
              <a:ext cx="804505" cy="301752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start</a:t>
              </a:r>
              <a:endParaRPr kumimoji="1" lang="ja-JP" altLang="en-US" sz="16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フローチャート : 判断 5"/>
            <p:cNvSpPr/>
            <p:nvPr/>
          </p:nvSpPr>
          <p:spPr>
            <a:xfrm>
              <a:off x="817149" y="1864870"/>
              <a:ext cx="2162574" cy="72568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(assoc </a:t>
              </a:r>
            </a:p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var env)</a:t>
              </a:r>
              <a:endParaRPr kumimoji="1" lang="ja-JP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線コネクタ 22"/>
            <p:cNvCxnSpPr>
              <a:stCxn id="5" idx="2"/>
              <a:endCxn id="6" idx="0"/>
            </p:cNvCxnSpPr>
            <p:nvPr/>
          </p:nvCxnSpPr>
          <p:spPr>
            <a:xfrm>
              <a:off x="1898435" y="1662072"/>
              <a:ext cx="1" cy="2027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フローチャート: 処理 23"/>
            <p:cNvSpPr/>
            <p:nvPr/>
          </p:nvSpPr>
          <p:spPr>
            <a:xfrm>
              <a:off x="597137" y="2880741"/>
              <a:ext cx="2602597" cy="46181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(cdr (assoc var env)) </a:t>
              </a:r>
              <a:endParaRPr kumimoji="1" lang="ja-JP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フローチャート: 処理 24"/>
            <p:cNvSpPr/>
            <p:nvPr/>
          </p:nvSpPr>
          <p:spPr>
            <a:xfrm>
              <a:off x="597137" y="3895696"/>
              <a:ext cx="2602597" cy="61264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(cdr</a:t>
              </a:r>
              <a:r>
                <a:rPr lang="en-US" altLang="ja-JP" sz="16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ja-JP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(assoc var *global-env*)) </a:t>
              </a:r>
              <a:endParaRPr kumimoji="1" lang="ja-JP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線コネクタ 16"/>
            <p:cNvCxnSpPr>
              <a:stCxn id="6" idx="2"/>
              <a:endCxn id="24" idx="0"/>
            </p:cNvCxnSpPr>
            <p:nvPr/>
          </p:nvCxnSpPr>
          <p:spPr>
            <a:xfrm>
              <a:off x="1898436" y="2590552"/>
              <a:ext cx="0" cy="2901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1243272" y="2533523"/>
              <a:ext cx="4090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 smtClean="0">
                  <a:latin typeface="Consolas" pitchFamily="49" charset="0"/>
                  <a:cs typeface="Consolas" pitchFamily="49" charset="0"/>
                </a:rPr>
                <a:t>#t</a:t>
              </a:r>
              <a:endParaRPr kumimoji="1" lang="ja-JP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フローチャート : 端子 25"/>
            <p:cNvSpPr/>
            <p:nvPr/>
          </p:nvSpPr>
          <p:spPr>
            <a:xfrm>
              <a:off x="1496184" y="4885806"/>
              <a:ext cx="804505" cy="301752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end</a:t>
              </a:r>
              <a:endParaRPr kumimoji="1" lang="ja-JP" altLang="en-US" sz="16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" name="直線コネクタ 26"/>
            <p:cNvCxnSpPr>
              <a:stCxn id="6" idx="3"/>
            </p:cNvCxnSpPr>
            <p:nvPr/>
          </p:nvCxnSpPr>
          <p:spPr>
            <a:xfrm>
              <a:off x="2979723" y="2227711"/>
              <a:ext cx="519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/>
            <p:cNvSpPr txBox="1"/>
            <p:nvPr/>
          </p:nvSpPr>
          <p:spPr>
            <a:xfrm>
              <a:off x="3027012" y="1864870"/>
              <a:ext cx="4090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 smtClean="0">
                  <a:latin typeface="Consolas" pitchFamily="49" charset="0"/>
                  <a:cs typeface="Consolas" pitchFamily="49" charset="0"/>
                </a:rPr>
                <a:t>#f</a:t>
              </a:r>
              <a:endParaRPr kumimoji="1" lang="ja-JP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カギ線コネクタ 35"/>
            <p:cNvCxnSpPr/>
            <p:nvPr/>
          </p:nvCxnSpPr>
          <p:spPr>
            <a:xfrm rot="10800000" flipV="1">
              <a:off x="1886848" y="2227710"/>
              <a:ext cx="1601136" cy="1500981"/>
            </a:xfrm>
            <a:prstGeom prst="bentConnector3">
              <a:avLst>
                <a:gd name="adj1" fmla="val 29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>
              <a:endCxn id="25" idx="0"/>
            </p:cNvCxnSpPr>
            <p:nvPr/>
          </p:nvCxnSpPr>
          <p:spPr>
            <a:xfrm flipH="1">
              <a:off x="1898436" y="3728692"/>
              <a:ext cx="1" cy="16700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25" idx="2"/>
              <a:endCxn id="26" idx="0"/>
            </p:cNvCxnSpPr>
            <p:nvPr/>
          </p:nvCxnSpPr>
          <p:spPr>
            <a:xfrm>
              <a:off x="1898436" y="4508344"/>
              <a:ext cx="1" cy="3774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>
              <a:stCxn id="24" idx="2"/>
            </p:cNvCxnSpPr>
            <p:nvPr/>
          </p:nvCxnSpPr>
          <p:spPr>
            <a:xfrm>
              <a:off x="1898436" y="3342554"/>
              <a:ext cx="1" cy="2381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カギ線コネクタ 68"/>
            <p:cNvCxnSpPr/>
            <p:nvPr/>
          </p:nvCxnSpPr>
          <p:spPr>
            <a:xfrm rot="10800000" flipV="1">
              <a:off x="349224" y="3580659"/>
              <a:ext cx="1549215" cy="1116416"/>
            </a:xfrm>
            <a:prstGeom prst="bentConnector3">
              <a:avLst>
                <a:gd name="adj1" fmla="val 10082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349224" y="4697075"/>
              <a:ext cx="154921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テキスト ボックス 80"/>
            <p:cNvSpPr txBox="1"/>
            <p:nvPr/>
          </p:nvSpPr>
          <p:spPr>
            <a:xfrm>
              <a:off x="251520" y="352673"/>
              <a:ext cx="6211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 variable is associated  with its value by the association list</a:t>
              </a:r>
              <a:endParaRPr kumimoji="1" lang="ja-JP" altLang="en-US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4172634" y="1326530"/>
              <a:ext cx="1907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ea typeface="Segoe UI" pitchFamily="34" charset="0"/>
                  <a:cs typeface="Segoe UI" pitchFamily="34" charset="0"/>
                </a:rPr>
                <a:t>(</a:t>
              </a:r>
              <a:r>
                <a:rPr lang="en-US" altLang="ja-JP" dirty="0" smtClean="0">
                  <a:latin typeface="Consolas" pitchFamily="49" charset="0"/>
                  <a:ea typeface="Segoe UI" pitchFamily="34" charset="0"/>
                  <a:cs typeface="Consolas" pitchFamily="49" charset="0"/>
                </a:rPr>
                <a:t>*global-env*)</a:t>
              </a:r>
              <a:endParaRPr kumimoji="1" lang="ja-JP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4172634" y="3395995"/>
              <a:ext cx="2084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Consolas" pitchFamily="49" charset="0"/>
                  <a:cs typeface="Consolas" pitchFamily="49" charset="0"/>
                </a:rPr>
                <a:t>(my-eval x env)</a:t>
              </a:r>
              <a:endParaRPr kumimoji="1" lang="ja-JP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256859" y="3428236"/>
              <a:ext cx="2057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+mj-lt"/>
                  <a:cs typeface="Consolas" pitchFamily="49" charset="0"/>
                </a:rPr>
                <a:t>Local environment</a:t>
              </a:r>
              <a:endParaRPr kumimoji="1" lang="ja-JP" altLang="en-US" dirty="0">
                <a:latin typeface="+mj-lt"/>
                <a:cs typeface="Consolas" pitchFamily="49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256859" y="1326530"/>
              <a:ext cx="2166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+mj-lt"/>
                  <a:cs typeface="Consolas" pitchFamily="49" charset="0"/>
                </a:rPr>
                <a:t>global environment</a:t>
              </a:r>
              <a:endParaRPr kumimoji="1" lang="ja-JP" altLang="en-US" dirty="0">
                <a:latin typeface="+mj-lt"/>
                <a:cs typeface="Consolas" pitchFamily="49" charset="0"/>
              </a:endParaRPr>
            </a:p>
          </p:txBody>
        </p:sp>
        <p:sp>
          <p:nvSpPr>
            <p:cNvPr id="3" name="四角形吹き出し 2"/>
            <p:cNvSpPr/>
            <p:nvPr/>
          </p:nvSpPr>
          <p:spPr>
            <a:xfrm>
              <a:off x="5510573" y="4292276"/>
              <a:ext cx="2751838" cy="744406"/>
            </a:xfrm>
            <a:prstGeom prst="wedgeRectCallout">
              <a:avLst>
                <a:gd name="adj1" fmla="val -41658"/>
                <a:gd name="adj2" fmla="val -129119"/>
              </a:avLst>
            </a:prstGeom>
            <a:solidFill>
              <a:srgbClr val="ABC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((a . 1) (b .2) .. ) </a:t>
              </a:r>
              <a:endParaRPr kumimoji="1" lang="ja-JP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四角形吹き出し 29"/>
            <p:cNvSpPr/>
            <p:nvPr/>
          </p:nvSpPr>
          <p:spPr>
            <a:xfrm>
              <a:off x="4977045" y="2227711"/>
              <a:ext cx="2912649" cy="754340"/>
            </a:xfrm>
            <a:prstGeom prst="wedgeRectCallout">
              <a:avLst>
                <a:gd name="adj1" fmla="val -41658"/>
                <a:gd name="adj2" fmla="val -129119"/>
              </a:avLst>
            </a:prstGeom>
            <a:solidFill>
              <a:srgbClr val="4CB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Consolas" pitchFamily="49" charset="0"/>
                  <a:cs typeface="Consolas" pitchFamily="49" charset="0"/>
                </a:rPr>
                <a:t>((number? . Number?)</a:t>
              </a:r>
            </a:p>
            <a:p>
              <a:pPr algn="ctr"/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(+ . +) </a:t>
              </a:r>
              <a:r>
                <a:rPr kumimoji="1" lang="en-US" altLang="ja-JP" dirty="0" smtClean="0">
                  <a:latin typeface="Consolas" pitchFamily="49" charset="0"/>
                  <a:cs typeface="Consolas" pitchFamily="49" charset="0"/>
                </a:rPr>
                <a:t>…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kumimoji="1" lang="ja-JP" altLang="en-US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2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四角形吹き出し 22"/>
              <p:cNvSpPr/>
              <p:nvPr/>
            </p:nvSpPr>
            <p:spPr>
              <a:xfrm>
                <a:off x="656982" y="3437784"/>
                <a:ext cx="4455496" cy="1570929"/>
              </a:xfrm>
              <a:prstGeom prst="wedgeRectCallout">
                <a:avLst>
                  <a:gd name="adj1" fmla="val 27906"/>
                  <a:gd name="adj2" fmla="val -106114"/>
                </a:avLst>
              </a:prstGeom>
              <a:solidFill>
                <a:srgbClr val="4CB3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dirty="0" smtClean="0">
                    <a:solidFill>
                      <a:schemeClr val="bg1"/>
                    </a:solidFill>
                  </a:rPr>
                  <a:t>Body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kumimoji="1" lang="ja-JP" alt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dirty="0" smtClean="0">
                    <a:solidFill>
                      <a:schemeClr val="bg1"/>
                    </a:solidFill>
                  </a:rPr>
                  <a:t>Exp</a:t>
                </a:r>
              </a:p>
              <a:p>
                <a:r>
                  <a:rPr lang="en-US" altLang="ja-JP" dirty="0" smtClean="0">
                    <a:solidFill>
                      <a:schemeClr val="bg1"/>
                    </a:solidFill>
                  </a:rPr>
                  <a:t>e.g.,</a:t>
                </a:r>
                <a:endParaRPr kumimoji="1" lang="en-US" altLang="ja-JP" dirty="0" smtClean="0">
                  <a:solidFill>
                    <a:schemeClr val="bg1"/>
                  </a:solidFill>
                </a:endParaRPr>
              </a:p>
              <a:p>
                <a:r>
                  <a:rPr lang="en-US" altLang="ja-JP" dirty="0"/>
                  <a:t>(define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𝐼𝑑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𝐸𝑥𝑝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/>
                  <a:t>) (define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𝐼𝑑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𝐸𝑥𝑝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) Exp) </a:t>
                </a:r>
                <a:endParaRPr lang="ja-JP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↓</m:t>
                      </m:r>
                    </m:oMath>
                  </m:oMathPara>
                </a14:m>
                <a:endParaRPr kumimoji="1" lang="en-US" altLang="ja-JP" dirty="0" smtClean="0">
                  <a:solidFill>
                    <a:schemeClr val="bg1"/>
                  </a:solidFill>
                </a:endParaRPr>
              </a:p>
              <a:p>
                <a:r>
                  <a:rPr lang="en-US" altLang="ja-JP" dirty="0"/>
                  <a:t>(letrec ((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𝐼𝑑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𝐸𝑥𝑝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/>
                  <a:t>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𝐼𝑑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𝐸𝑥𝑝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)) Exp</a:t>
                </a:r>
                <a:r>
                  <a:rPr lang="en-US" altLang="ja-JP" dirty="0" smtClean="0"/>
                  <a:t>)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3" name="四角形吹き出し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82" y="3437784"/>
                <a:ext cx="4455496" cy="1570929"/>
              </a:xfrm>
              <a:prstGeom prst="wedgeRectCallout">
                <a:avLst>
                  <a:gd name="adj1" fmla="val 27906"/>
                  <a:gd name="adj2" fmla="val -106114"/>
                </a:avLst>
              </a:prstGeom>
              <a:blipFill rotWithShape="1">
                <a:blip r:embed="rId2"/>
                <a:stretch>
                  <a:fillRect l="-1231" b="-19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6732240" y="6240079"/>
            <a:ext cx="1502965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Lambda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70078" y="1952967"/>
            <a:ext cx="7816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(define (my-lambda exp env)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 (lambda args (eval-exp (conv-to-exp (cddr exp) env)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extend-env (cadr exp) args env))))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70079" y="1583635"/>
            <a:ext cx="430696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185D90"/>
                </a:solidFill>
                <a:latin typeface="+mj-lt"/>
              </a:rPr>
              <a:t>(my-lambda (lambda </a:t>
            </a:r>
            <a:r>
              <a:rPr lang="en-US" altLang="ja-JP" dirty="0">
                <a:solidFill>
                  <a:srgbClr val="185D90"/>
                </a:solidFill>
                <a:latin typeface="+mj-lt"/>
              </a:rPr>
              <a:t>A</a:t>
            </a:r>
            <a:r>
              <a:rPr lang="en-US" altLang="ja-JP" dirty="0" smtClean="0">
                <a:solidFill>
                  <a:srgbClr val="185D90"/>
                </a:solidFill>
                <a:latin typeface="+mj-lt"/>
              </a:rPr>
              <a:t>rg </a:t>
            </a:r>
            <a:r>
              <a:rPr lang="en-US" altLang="ja-JP" dirty="0">
                <a:solidFill>
                  <a:srgbClr val="185D90"/>
                </a:solidFill>
                <a:latin typeface="+mj-lt"/>
              </a:rPr>
              <a:t>Body</a:t>
            </a:r>
            <a:r>
              <a:rPr lang="en-US" altLang="ja-JP" dirty="0" smtClean="0">
                <a:solidFill>
                  <a:srgbClr val="185D90"/>
                </a:solidFill>
                <a:latin typeface="+mj-lt"/>
              </a:rPr>
              <a:t>) env)</a:t>
            </a:r>
            <a:endParaRPr lang="ja-JP" altLang="en-US" dirty="0">
              <a:solidFill>
                <a:srgbClr val="185D9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四角形吹き出し 12"/>
              <p:cNvSpPr/>
              <p:nvPr/>
            </p:nvSpPr>
            <p:spPr>
              <a:xfrm>
                <a:off x="5960969" y="3439561"/>
                <a:ext cx="2526049" cy="1215135"/>
              </a:xfrm>
              <a:prstGeom prst="wedgeRectCallout">
                <a:avLst>
                  <a:gd name="adj1" fmla="val -32880"/>
                  <a:gd name="adj2" fmla="val -101009"/>
                </a:avLst>
              </a:prstGeom>
              <a:solidFill>
                <a:srgbClr val="ABCD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dirty="0" smtClean="0">
                    <a:solidFill>
                      <a:schemeClr val="bg1"/>
                    </a:solidFill>
                  </a:rPr>
                  <a:t>Arg: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 smtClean="0">
                    <a:solidFill>
                      <a:schemeClr val="bg1"/>
                    </a:solidFill>
                  </a:rPr>
                  <a:t> …</a:t>
                </a:r>
              </a:p>
              <a:p>
                <a:r>
                  <a:rPr lang="en-US" altLang="ja-JP" dirty="0" smtClean="0">
                    <a:solidFill>
                      <a:schemeClr val="bg1"/>
                    </a:solidFill>
                  </a:rPr>
                  <a:t>args: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dirty="0" smtClean="0">
                    <a:solidFill>
                      <a:schemeClr val="bg1"/>
                    </a:solidFill>
                  </a:rPr>
                  <a:t>…</a:t>
                </a:r>
              </a:p>
              <a:p>
                <a:r>
                  <a:rPr lang="en-US" altLang="ja-JP" dirty="0">
                    <a:solidFill>
                      <a:schemeClr val="bg1"/>
                    </a:solidFill>
                  </a:rPr>
                  <a:t>((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bg1"/>
                    </a:solidFill>
                  </a:rPr>
                  <a:t>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bg1"/>
                    </a:solidFill>
                  </a:rPr>
                  <a:t>)</a:t>
                </a:r>
                <a:r>
                  <a:rPr lang="en-US" altLang="ja-JP" dirty="0" smtClean="0">
                    <a:solidFill>
                      <a:schemeClr val="bg1"/>
                    </a:solidFill>
                  </a:rPr>
                  <a:t> … env) </a:t>
                </a:r>
                <a:endParaRPr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四角形吹き出し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69" y="3439561"/>
                <a:ext cx="2526049" cy="1215135"/>
              </a:xfrm>
              <a:prstGeom prst="wedgeRectCallout">
                <a:avLst>
                  <a:gd name="adj1" fmla="val -32880"/>
                  <a:gd name="adj2" fmla="val -101009"/>
                </a:avLst>
              </a:prstGeom>
              <a:blipFill rotWithShape="1">
                <a:blip r:embed="rId3"/>
                <a:stretch>
                  <a:fillRect l="-21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/>
          <p:cNvCxnSpPr/>
          <p:nvPr/>
        </p:nvCxnSpPr>
        <p:spPr>
          <a:xfrm>
            <a:off x="656982" y="1952967"/>
            <a:ext cx="7830036" cy="0"/>
          </a:xfrm>
          <a:prstGeom prst="line">
            <a:avLst/>
          </a:prstGeom>
          <a:ln w="19050">
            <a:solidFill>
              <a:srgbClr val="185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6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1780</Words>
  <Application>Microsoft Office PowerPoint</Application>
  <PresentationFormat>画面に合わせる (4:3)</PresentationFormat>
  <Paragraphs>247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Ryotaro</dc:creator>
  <cp:lastModifiedBy>Nakamura Ryotaro</cp:lastModifiedBy>
  <cp:revision>79</cp:revision>
  <dcterms:created xsi:type="dcterms:W3CDTF">2012-05-22T05:25:05Z</dcterms:created>
  <dcterms:modified xsi:type="dcterms:W3CDTF">2012-05-26T03:57:03Z</dcterms:modified>
</cp:coreProperties>
</file>