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0842" autoAdjust="0"/>
    <p:restoredTop sz="94660"/>
  </p:normalViewPr>
  <p:slideViewPr>
    <p:cSldViewPr snapToGrid="0">
      <p:cViewPr varScale="1">
        <p:scale>
          <a:sx n="47" d="100"/>
          <a:sy n="47" d="100"/>
        </p:scale>
        <p:origin x="72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E97FE-4261-46BF-9157-C9C2F054BF3F}" type="datetimeFigureOut">
              <a:rPr kumimoji="1" lang="ja-JP" altLang="en-US" smtClean="0"/>
              <a:t>2025/6/19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2DA90-E652-4C94-8F37-E4E52A46F5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049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E97FE-4261-46BF-9157-C9C2F054BF3F}" type="datetimeFigureOut">
              <a:rPr kumimoji="1" lang="ja-JP" altLang="en-US" smtClean="0"/>
              <a:t>2025/6/19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2DA90-E652-4C94-8F37-E4E52A46F5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2424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E97FE-4261-46BF-9157-C9C2F054BF3F}" type="datetimeFigureOut">
              <a:rPr kumimoji="1" lang="ja-JP" altLang="en-US" smtClean="0"/>
              <a:t>2025/6/19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2DA90-E652-4C94-8F37-E4E52A46F5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3023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E97FE-4261-46BF-9157-C9C2F054BF3F}" type="datetimeFigureOut">
              <a:rPr kumimoji="1" lang="ja-JP" altLang="en-US" smtClean="0"/>
              <a:t>2025/6/19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2DA90-E652-4C94-8F37-E4E52A46F5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2854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E97FE-4261-46BF-9157-C9C2F054BF3F}" type="datetimeFigureOut">
              <a:rPr kumimoji="1" lang="ja-JP" altLang="en-US" smtClean="0"/>
              <a:t>2025/6/19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2DA90-E652-4C94-8F37-E4E52A46F5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4517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E97FE-4261-46BF-9157-C9C2F054BF3F}" type="datetimeFigureOut">
              <a:rPr kumimoji="1" lang="ja-JP" altLang="en-US" smtClean="0"/>
              <a:t>2025/6/19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2DA90-E652-4C94-8F37-E4E52A46F5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4304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E97FE-4261-46BF-9157-C9C2F054BF3F}" type="datetimeFigureOut">
              <a:rPr kumimoji="1" lang="ja-JP" altLang="en-US" smtClean="0"/>
              <a:t>2025/6/19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2DA90-E652-4C94-8F37-E4E52A46F5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6641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E97FE-4261-46BF-9157-C9C2F054BF3F}" type="datetimeFigureOut">
              <a:rPr kumimoji="1" lang="ja-JP" altLang="en-US" smtClean="0"/>
              <a:t>2025/6/19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2DA90-E652-4C94-8F37-E4E52A46F5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2317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E97FE-4261-46BF-9157-C9C2F054BF3F}" type="datetimeFigureOut">
              <a:rPr kumimoji="1" lang="ja-JP" altLang="en-US" smtClean="0"/>
              <a:t>2025/6/19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2DA90-E652-4C94-8F37-E4E52A46F5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3787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E97FE-4261-46BF-9157-C9C2F054BF3F}" type="datetimeFigureOut">
              <a:rPr kumimoji="1" lang="ja-JP" altLang="en-US" smtClean="0"/>
              <a:t>2025/6/19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2DA90-E652-4C94-8F37-E4E52A46F5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2560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E97FE-4261-46BF-9157-C9C2F054BF3F}" type="datetimeFigureOut">
              <a:rPr kumimoji="1" lang="ja-JP" altLang="en-US" smtClean="0"/>
              <a:t>2025/6/19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2DA90-E652-4C94-8F37-E4E52A46F5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5536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57E97FE-4261-46BF-9157-C9C2F054BF3F}" type="datetimeFigureOut">
              <a:rPr kumimoji="1" lang="ja-JP" altLang="en-US" smtClean="0"/>
              <a:t>2025/6/19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1B2DA90-E652-4C94-8F37-E4E52A46F5C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4080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B515C545-142C-76ED-3936-0F78CE57EC65}"/>
              </a:ext>
            </a:extLst>
          </p:cNvPr>
          <p:cNvSpPr/>
          <p:nvPr/>
        </p:nvSpPr>
        <p:spPr>
          <a:xfrm>
            <a:off x="306614" y="10867056"/>
            <a:ext cx="3135086" cy="50437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終了</a:t>
            </a:r>
            <a:endParaRPr kumimoji="1" lang="en-US" altLang="ja-JP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3E49732E-A088-C2F9-8827-664E6912BECC}"/>
              </a:ext>
            </a:extLst>
          </p:cNvPr>
          <p:cNvSpPr/>
          <p:nvPr/>
        </p:nvSpPr>
        <p:spPr>
          <a:xfrm>
            <a:off x="293914" y="1151565"/>
            <a:ext cx="3147786" cy="8127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従業員が自分の</a:t>
            </a:r>
            <a:r>
              <a:rPr kumimoji="1" lang="en-US" altLang="ja-JP" dirty="0"/>
              <a:t>IC</a:t>
            </a:r>
            <a:r>
              <a:rPr kumimoji="1" lang="ja-JP" altLang="en-US" dirty="0"/>
              <a:t>カード又はデバイスにて出勤打刻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B5A09BB-7FCA-7E65-11A0-CE951B831987}"/>
              </a:ext>
            </a:extLst>
          </p:cNvPr>
          <p:cNvSpPr/>
          <p:nvPr/>
        </p:nvSpPr>
        <p:spPr>
          <a:xfrm>
            <a:off x="293914" y="2231064"/>
            <a:ext cx="3147786" cy="8127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従業員が自分の</a:t>
            </a:r>
            <a:r>
              <a:rPr kumimoji="1" lang="en-US" altLang="ja-JP" dirty="0"/>
              <a:t>IC</a:t>
            </a:r>
            <a:r>
              <a:rPr kumimoji="1" lang="ja-JP" altLang="en-US" dirty="0"/>
              <a:t>カード又はデバイスにて退勤打刻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A86EABFE-2138-0CE4-F815-41B6BB2C067E}"/>
              </a:ext>
            </a:extLst>
          </p:cNvPr>
          <p:cNvSpPr/>
          <p:nvPr/>
        </p:nvSpPr>
        <p:spPr>
          <a:xfrm>
            <a:off x="293914" y="3310563"/>
            <a:ext cx="3147786" cy="8127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記入漏れがある場合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後日修正</a:t>
            </a:r>
          </a:p>
        </p:txBody>
      </p:sp>
      <p:sp>
        <p:nvSpPr>
          <p:cNvPr id="6" name="フローチャート: 判断 5">
            <a:extLst>
              <a:ext uri="{FF2B5EF4-FFF2-40B4-BE49-F238E27FC236}">
                <a16:creationId xmlns:a16="http://schemas.microsoft.com/office/drawing/2014/main" id="{65957BA1-B0FF-8088-753D-590837D3E015}"/>
              </a:ext>
            </a:extLst>
          </p:cNvPr>
          <p:cNvSpPr/>
          <p:nvPr/>
        </p:nvSpPr>
        <p:spPr>
          <a:xfrm>
            <a:off x="281214" y="4390062"/>
            <a:ext cx="3022600" cy="812799"/>
          </a:xfrm>
          <a:prstGeom prst="flowChartDecisi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残業が必要か？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FEF193F7-8E1A-51E5-096C-886C2313695D}"/>
              </a:ext>
            </a:extLst>
          </p:cNvPr>
          <p:cNvSpPr/>
          <p:nvPr/>
        </p:nvSpPr>
        <p:spPr>
          <a:xfrm>
            <a:off x="281214" y="5469561"/>
            <a:ext cx="3147786" cy="18722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月末に出勤簿の電子データを上長に送信し、承認依頼をメールで自動送信</a:t>
            </a:r>
            <a:endParaRPr kumimoji="1" lang="en-US" altLang="ja-JP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B4213F8C-4313-AA58-9D0C-62B6BC0BD54E}"/>
              </a:ext>
            </a:extLst>
          </p:cNvPr>
          <p:cNvSpPr/>
          <p:nvPr/>
        </p:nvSpPr>
        <p:spPr>
          <a:xfrm>
            <a:off x="293914" y="7628559"/>
            <a:ext cx="3147786" cy="8127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上長による出勤簿承認</a:t>
            </a:r>
            <a:endParaRPr kumimoji="1" lang="en-US" altLang="ja-JP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1E0F4495-33EB-129B-F5E6-68A290AB1971}"/>
              </a:ext>
            </a:extLst>
          </p:cNvPr>
          <p:cNvSpPr/>
          <p:nvPr/>
        </p:nvSpPr>
        <p:spPr>
          <a:xfrm>
            <a:off x="293914" y="8708058"/>
            <a:ext cx="3147786" cy="8127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人事部門にて電子的に集計された勤怠データの確認</a:t>
            </a:r>
            <a:endParaRPr kumimoji="1" lang="en-US" altLang="ja-JP" dirty="0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8F21FB37-E11A-A375-3F3B-39C147957EC5}"/>
              </a:ext>
            </a:extLst>
          </p:cNvPr>
          <p:cNvSpPr/>
          <p:nvPr/>
        </p:nvSpPr>
        <p:spPr>
          <a:xfrm>
            <a:off x="293914" y="9787557"/>
            <a:ext cx="3147786" cy="8127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給与計算システムへデータを自動送信</a:t>
            </a:r>
            <a:endParaRPr kumimoji="1" lang="en-US" altLang="ja-JP" dirty="0"/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755AFFF9-3DFC-2FC9-6AB1-9C6CFC985DF1}"/>
              </a:ext>
            </a:extLst>
          </p:cNvPr>
          <p:cNvSpPr/>
          <p:nvPr/>
        </p:nvSpPr>
        <p:spPr>
          <a:xfrm>
            <a:off x="306614" y="380494"/>
            <a:ext cx="3135086" cy="50437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開始</a:t>
            </a:r>
            <a:endParaRPr kumimoji="1" lang="en-US" altLang="ja-JP" dirty="0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DCF9290E-F009-A953-76CB-6BC38388F875}"/>
              </a:ext>
            </a:extLst>
          </p:cNvPr>
          <p:cNvSpPr/>
          <p:nvPr/>
        </p:nvSpPr>
        <p:spPr>
          <a:xfrm>
            <a:off x="3643109" y="4390062"/>
            <a:ext cx="2933677" cy="8127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同システム内にて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残業申請書を作成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5C105127-9AFB-02A9-50B4-82260AE2C8C3}"/>
              </a:ext>
            </a:extLst>
          </p:cNvPr>
          <p:cNvSpPr/>
          <p:nvPr/>
        </p:nvSpPr>
        <p:spPr>
          <a:xfrm>
            <a:off x="3643109" y="6528979"/>
            <a:ext cx="2933677" cy="8127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上長による残業申請承認</a:t>
            </a: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A088C40F-9B12-29FA-D7D8-8200202A1EDD}"/>
              </a:ext>
            </a:extLst>
          </p:cNvPr>
          <p:cNvSpPr/>
          <p:nvPr/>
        </p:nvSpPr>
        <p:spPr>
          <a:xfrm>
            <a:off x="3643109" y="5449480"/>
            <a:ext cx="2933677" cy="8127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上長へ承認依頼をメールで自動送信</a:t>
            </a:r>
            <a:endParaRPr kumimoji="1" lang="en-US" altLang="ja-JP" dirty="0"/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B98FF551-D22B-8C31-EE1F-3472E2D1A7BD}"/>
              </a:ext>
            </a:extLst>
          </p:cNvPr>
          <p:cNvCxnSpPr>
            <a:stCxn id="13" idx="2"/>
            <a:endCxn id="3" idx="0"/>
          </p:cNvCxnSpPr>
          <p:nvPr/>
        </p:nvCxnSpPr>
        <p:spPr>
          <a:xfrm flipH="1">
            <a:off x="1867807" y="884865"/>
            <a:ext cx="6350" cy="2667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5E325C0A-CC1F-40E4-1B9B-62EB88B8418A}"/>
              </a:ext>
            </a:extLst>
          </p:cNvPr>
          <p:cNvCxnSpPr/>
          <p:nvPr/>
        </p:nvCxnSpPr>
        <p:spPr>
          <a:xfrm flipH="1">
            <a:off x="1874157" y="1964364"/>
            <a:ext cx="6350" cy="2667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A0BA8134-5734-AA32-1AE2-541ED1E88F11}"/>
              </a:ext>
            </a:extLst>
          </p:cNvPr>
          <p:cNvCxnSpPr/>
          <p:nvPr/>
        </p:nvCxnSpPr>
        <p:spPr>
          <a:xfrm flipH="1">
            <a:off x="1885549" y="3043863"/>
            <a:ext cx="6350" cy="2667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1C059CA7-3232-BA39-7371-B964D4E2482C}"/>
              </a:ext>
            </a:extLst>
          </p:cNvPr>
          <p:cNvCxnSpPr/>
          <p:nvPr/>
        </p:nvCxnSpPr>
        <p:spPr>
          <a:xfrm flipH="1">
            <a:off x="1786164" y="4123362"/>
            <a:ext cx="6350" cy="2667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C51C4515-6583-A379-F00F-529952771272}"/>
              </a:ext>
            </a:extLst>
          </p:cNvPr>
          <p:cNvCxnSpPr/>
          <p:nvPr/>
        </p:nvCxnSpPr>
        <p:spPr>
          <a:xfrm flipH="1">
            <a:off x="1792514" y="5191044"/>
            <a:ext cx="6350" cy="2667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F8EF3AEB-4EB4-548D-D475-8EA12493F31A}"/>
              </a:ext>
            </a:extLst>
          </p:cNvPr>
          <p:cNvCxnSpPr/>
          <p:nvPr/>
        </p:nvCxnSpPr>
        <p:spPr>
          <a:xfrm flipH="1">
            <a:off x="5109947" y="5182780"/>
            <a:ext cx="6350" cy="2667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6BAE1888-CE38-80D4-F5A3-D9EE4EDDFF6D}"/>
              </a:ext>
            </a:extLst>
          </p:cNvPr>
          <p:cNvCxnSpPr/>
          <p:nvPr/>
        </p:nvCxnSpPr>
        <p:spPr>
          <a:xfrm flipH="1">
            <a:off x="5113122" y="6242198"/>
            <a:ext cx="6350" cy="2667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468D4DFA-ACC9-6D91-D060-362C70451AE8}"/>
              </a:ext>
            </a:extLst>
          </p:cNvPr>
          <p:cNvCxnSpPr/>
          <p:nvPr/>
        </p:nvCxnSpPr>
        <p:spPr>
          <a:xfrm flipH="1">
            <a:off x="1807176" y="7361859"/>
            <a:ext cx="6350" cy="2667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26496D05-966C-8ECD-2A2F-D54AA366D50B}"/>
              </a:ext>
            </a:extLst>
          </p:cNvPr>
          <p:cNvCxnSpPr/>
          <p:nvPr/>
        </p:nvCxnSpPr>
        <p:spPr>
          <a:xfrm flipH="1">
            <a:off x="1798864" y="8441358"/>
            <a:ext cx="6350" cy="2667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BA03F228-0F77-7218-330C-BCD72D018070}"/>
              </a:ext>
            </a:extLst>
          </p:cNvPr>
          <p:cNvCxnSpPr/>
          <p:nvPr/>
        </p:nvCxnSpPr>
        <p:spPr>
          <a:xfrm flipH="1">
            <a:off x="1864632" y="9520857"/>
            <a:ext cx="6350" cy="2667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D1B8FC3B-D018-F11E-FC0B-BE071A50D0BA}"/>
              </a:ext>
            </a:extLst>
          </p:cNvPr>
          <p:cNvCxnSpPr/>
          <p:nvPr/>
        </p:nvCxnSpPr>
        <p:spPr>
          <a:xfrm flipH="1">
            <a:off x="1891899" y="10593704"/>
            <a:ext cx="6350" cy="2667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34A3C8A5-76F9-BE32-0156-DC3CD2D4A747}"/>
              </a:ext>
            </a:extLst>
          </p:cNvPr>
          <p:cNvCxnSpPr>
            <a:cxnSpLocks/>
            <a:stCxn id="6" idx="3"/>
            <a:endCxn id="14" idx="1"/>
          </p:cNvCxnSpPr>
          <p:nvPr/>
        </p:nvCxnSpPr>
        <p:spPr>
          <a:xfrm>
            <a:off x="3303814" y="4796462"/>
            <a:ext cx="33929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4F94EBDC-E9DC-6BC4-AA8A-49561E47F7AA}"/>
              </a:ext>
            </a:extLst>
          </p:cNvPr>
          <p:cNvCxnSpPr>
            <a:cxnSpLocks/>
            <a:stCxn id="15" idx="2"/>
            <a:endCxn id="9" idx="3"/>
          </p:cNvCxnSpPr>
          <p:nvPr/>
        </p:nvCxnSpPr>
        <p:spPr>
          <a:xfrm flipH="1">
            <a:off x="3441700" y="7341778"/>
            <a:ext cx="1668248" cy="6931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216CDB8E-F777-67D4-3006-553D4C8868A4}"/>
              </a:ext>
            </a:extLst>
          </p:cNvPr>
          <p:cNvSpPr txBox="1"/>
          <p:nvPr/>
        </p:nvSpPr>
        <p:spPr>
          <a:xfrm>
            <a:off x="2817628" y="4258403"/>
            <a:ext cx="1222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はい</a:t>
            </a: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DF1909F5-CA82-5FF3-3C12-519E1123A139}"/>
              </a:ext>
            </a:extLst>
          </p:cNvPr>
          <p:cNvSpPr txBox="1"/>
          <p:nvPr/>
        </p:nvSpPr>
        <p:spPr>
          <a:xfrm>
            <a:off x="1939967" y="5078427"/>
            <a:ext cx="1222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いいえ</a:t>
            </a:r>
          </a:p>
        </p:txBody>
      </p:sp>
    </p:spTree>
    <p:extLst>
      <p:ext uri="{BB962C8B-B14F-4D97-AF65-F5344CB8AC3E}">
        <p14:creationId xmlns:p14="http://schemas.microsoft.com/office/powerpoint/2010/main" val="38789549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テーマ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</TotalTime>
  <Words>106</Words>
  <Application>Microsoft Office PowerPoint</Application>
  <PresentationFormat>ワイド画面</PresentationFormat>
  <Paragraphs>17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TOKI Ryotaro(土岐 亮大朗)</dc:creator>
  <cp:lastModifiedBy>TOKI Ryotaro(土岐 亮大朗)</cp:lastModifiedBy>
  <cp:revision>3</cp:revision>
  <dcterms:created xsi:type="dcterms:W3CDTF">2025-06-17T06:48:56Z</dcterms:created>
  <dcterms:modified xsi:type="dcterms:W3CDTF">2025-06-19T01:53:51Z</dcterms:modified>
</cp:coreProperties>
</file>