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58" r:id="rId4"/>
    <p:sldId id="265" r:id="rId5"/>
    <p:sldId id="271" r:id="rId6"/>
    <p:sldId id="269" r:id="rId7"/>
    <p:sldId id="262" r:id="rId8"/>
    <p:sldId id="268" r:id="rId9"/>
    <p:sldId id="259" r:id="rId10"/>
    <p:sldId id="260" r:id="rId11"/>
    <p:sldId id="272" r:id="rId12"/>
    <p:sldId id="267" r:id="rId13"/>
    <p:sldId id="263" r:id="rId14"/>
    <p:sldId id="261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D603E-D715-42EC-BF77-47D3F4680C76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F0202-8B06-4EC4-91BB-FB51E3C5E4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1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FA793-91AA-36E9-9F6F-6E56D3F37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495F42-77DD-49DC-511A-8135B5100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AC4E-7D1B-15DA-ECC1-5AAE4CBA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4F5-13DA-4AEE-9D06-5D0026BFDA80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881E0-416A-03FE-FAAE-48FF709B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2721C-1C70-E95D-3349-72406BA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5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CE456-E2E2-7C04-332B-C543ACBD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D51E4-104C-1683-DDF3-A8D40ED0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DD8A5-9B85-F254-AB6E-69293CDA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85E8-8C37-4993-8D46-B5CA6B456AB4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EFE9A-04EE-9054-37FE-43D945D6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0025F0-AD8B-C3CF-5AC2-6D8B6D92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5724A3-ED5F-5445-B150-04B66E51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3EC1CE-5838-A11E-085D-1F47FEF9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084F9-50C7-FD5B-6E4A-C69AB546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75D-703C-427D-AE91-ABF01B2F2FB8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EA334-F42C-6F8E-D3AB-66F41D80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00CE4-6897-EED6-3CCE-8BC6CA51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4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8A0AF-FB70-9B0B-D40B-D0295B15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0C460-F0CA-F5A8-01BB-140ABDF5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E9F2E-5C05-EFA8-F1E3-2AB5B8C5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2BFE-2EA9-4040-ABEB-20B6AD35E800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6D659-C863-58CF-49E9-14F577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35678-0C23-940F-BAB2-AB4EFEC8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87F906-3F66-B129-8046-A6F62E088B55}"/>
              </a:ext>
            </a:extLst>
          </p:cNvPr>
          <p:cNvCxnSpPr/>
          <p:nvPr userDrawn="1"/>
        </p:nvCxnSpPr>
        <p:spPr>
          <a:xfrm>
            <a:off x="739833" y="1762298"/>
            <a:ext cx="10800000" cy="0"/>
          </a:xfrm>
          <a:prstGeom prst="lin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9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2D4AD-1D05-836A-4357-B03A8317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357D14-4EA9-A27E-5593-2EB0E834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A614B-3701-2180-516F-967FC0D0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4EA-20DD-44D8-A1C2-F1D68C5F7097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15DA6-28EB-6130-4BF5-D1E11600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43777-3E95-8496-85A1-3EBF9E2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493EB-D6BC-9458-97BC-37E7F9F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BED8F-1512-A173-A159-B829D0D1E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A10F-518D-603F-92EE-790D83A8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D3EBDD-70A9-BDEC-D698-9A55BBB0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638F-5305-497C-8C69-896C2A8C381D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A36573-2E08-6073-11B3-66E4DB9C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8C74F3-0688-8201-D8CB-AE12F29E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02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93E60-5A2A-F629-F0B4-52157BD5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96663-9EAA-BF8B-616C-0F6A63EA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0CCA60-4FBA-A6B4-951B-02E110C7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4B32E-2890-847B-421F-A2A895CB5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DF9980-F658-79BB-D371-00154544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AA3055-B929-CFB7-8DB8-C6A5CCFB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E339-2D26-4E74-8332-1F51A4A3EF71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4A1595-3067-F463-6B7D-0820953F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3958BF-FCF4-3034-5BDC-3C27989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0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686B5-6757-4A20-BA22-CBC9744B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929D41-9716-E6A8-1C3D-2A5550B7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B61-5341-4BDF-A9DD-1C1AABF125FF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43CC70-984C-6842-4803-5AA2E7FC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69981F-D790-0924-CA87-40449358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49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2CB2C0-E5DD-080F-73BE-FFAE160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BAD4-EF50-46DB-B7A2-2CE3387741AA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37CFFB-979E-9E98-07D0-F3897F7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5806B7-5148-A442-A08C-C3186C5B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7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CF535-F105-9EAC-5F56-46009D7C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64053-D523-20E0-2C07-BFECE934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25C0C-89E8-757F-C07A-9EFD8C30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334ACC-2BF4-FD1E-8A26-F65C5FB4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345D-5EE6-4E44-A7D1-9D31149B1489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E837A4-603D-C8BD-0AF3-9B94F35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672F86-4596-BB45-F22F-AD6D8523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6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C76FA-02BA-D08F-330E-405559A2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D56DBA-5C6A-29E2-A6AD-348418747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76ABEE-0FEE-B5DA-BED1-F837B0461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00DF26-9972-C8BD-D09F-46A5D9F5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79E-3171-4725-82F5-6940F3078A98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75EDBF-77B2-6580-F3F4-CEDD03B9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38DDB7-8B20-CDC1-C8A7-1A2E2528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6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670733-0971-8BE2-21A0-62CF7CD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82C036-9084-FD0A-2E8A-8C518DDD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EA549-0D4A-1ACF-4C83-02DC7A83E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A744-C069-43EA-9F23-0AD19E3786AC}" type="datetime1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F81BE-3674-B268-A152-2E8AC4E25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8241B-C87C-50E3-2E34-3C692F39D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86EE-0853-4124-AD2D-AC8C3EA175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5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BE9EE-9E07-3A88-B366-FE72CE500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122363"/>
            <a:ext cx="9551505" cy="2387600"/>
          </a:xfrm>
        </p:spPr>
        <p:txBody>
          <a:bodyPr>
            <a:normAutofit/>
          </a:bodyPr>
          <a:lstStyle/>
          <a:p>
            <a:r>
              <a:rPr kumimoji="1" lang="ja-JP" altLang="en-US" sz="4400" b="1" dirty="0">
                <a:latin typeface="+mj-ea"/>
              </a:rPr>
              <a:t>初学者を対象とする拡張性に優れた　　プログラミング学習環境の構築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706304-5387-5B22-BFD2-987FE6E1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925"/>
            <a:ext cx="9144000" cy="940145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香川研究室</a:t>
            </a:r>
            <a:endParaRPr kumimoji="1" lang="en-US" altLang="ja-JP" sz="2800" dirty="0"/>
          </a:p>
          <a:p>
            <a:r>
              <a:rPr lang="ja-JP" altLang="en-US" sz="2800" dirty="0"/>
              <a:t>１９Ｔ３０５　小方　亮人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BFD458-BD71-A100-E330-6DEB2912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964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E52B8-5CF7-8E09-3E14-8F52D860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５</a:t>
            </a:r>
            <a:r>
              <a:rPr kumimoji="1" lang="ja-JP" altLang="en-US" b="1" dirty="0"/>
              <a:t>　実装する機能２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0BCCD-7856-7CA6-39FF-1376B97B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Web</a:t>
            </a:r>
            <a:r>
              <a:rPr lang="ja-JP" altLang="en-US" b="1" dirty="0"/>
              <a:t>ベースであることを活かした機能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学習者が指導者に気軽に質問を行えるシステムや　　　　　　別の学習者と意見を交換できる学習支援システムとの連携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バグの報告やアンケート機能等を追加することも可能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8C8D8C-518B-A2B8-4A43-B8B9C629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10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3386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7F8C1A-C143-62BB-3935-2F599AA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11</a:t>
            </a:fld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C3531B-45A1-4CA8-99ED-CC24D66C0DB4}"/>
              </a:ext>
            </a:extLst>
          </p:cNvPr>
          <p:cNvSpPr/>
          <p:nvPr/>
        </p:nvSpPr>
        <p:spPr>
          <a:xfrm>
            <a:off x="3499658" y="1097280"/>
            <a:ext cx="7498080" cy="4663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システム</a:t>
            </a:r>
            <a:endParaRPr kumimoji="1" lang="ja-JP" altLang="en-US" sz="1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680986-A9CF-C4F9-6209-D3066EC24B87}"/>
              </a:ext>
            </a:extLst>
          </p:cNvPr>
          <p:cNvSpPr txBox="1"/>
          <p:nvPr/>
        </p:nvSpPr>
        <p:spPr>
          <a:xfrm>
            <a:off x="6439592" y="574060"/>
            <a:ext cx="1618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システム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066E8C-6980-344B-81EF-E8A87415CAAC}"/>
              </a:ext>
            </a:extLst>
          </p:cNvPr>
          <p:cNvSpPr txBox="1"/>
          <p:nvPr/>
        </p:nvSpPr>
        <p:spPr>
          <a:xfrm>
            <a:off x="1635183" y="4165714"/>
            <a:ext cx="1124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学習者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24B3489-08D6-D32A-10F2-47AF1DE1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61" y="2664574"/>
            <a:ext cx="739140" cy="150114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21B7A46-5897-EE39-8F63-36E2AD3AB14A}"/>
              </a:ext>
            </a:extLst>
          </p:cNvPr>
          <p:cNvSpPr/>
          <p:nvPr/>
        </p:nvSpPr>
        <p:spPr>
          <a:xfrm>
            <a:off x="4081546" y="2008871"/>
            <a:ext cx="2651761" cy="325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4485519-9750-C219-EAC8-AEE0AF974747}"/>
              </a:ext>
            </a:extLst>
          </p:cNvPr>
          <p:cNvSpPr/>
          <p:nvPr/>
        </p:nvSpPr>
        <p:spPr>
          <a:xfrm>
            <a:off x="7940040" y="2008871"/>
            <a:ext cx="2478578" cy="325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7510D-4836-61F1-88AC-25A5C63CB5C2}"/>
              </a:ext>
            </a:extLst>
          </p:cNvPr>
          <p:cNvSpPr txBox="1"/>
          <p:nvPr/>
        </p:nvSpPr>
        <p:spPr>
          <a:xfrm>
            <a:off x="4503418" y="1413241"/>
            <a:ext cx="1808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ブラウザ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4566BD-D4FE-9EA5-339C-C4DF441B3BA5}"/>
              </a:ext>
            </a:extLst>
          </p:cNvPr>
          <p:cNvSpPr txBox="1"/>
          <p:nvPr/>
        </p:nvSpPr>
        <p:spPr>
          <a:xfrm>
            <a:off x="8275320" y="1413241"/>
            <a:ext cx="1808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サーバ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763F673-F0A6-42D1-8D9E-52A37F16CAF5}"/>
              </a:ext>
            </a:extLst>
          </p:cNvPr>
          <p:cNvCxnSpPr>
            <a:cxnSpLocks/>
          </p:cNvCxnSpPr>
          <p:nvPr/>
        </p:nvCxnSpPr>
        <p:spPr>
          <a:xfrm>
            <a:off x="6733307" y="2743200"/>
            <a:ext cx="1206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9FA6762-89B1-9F0E-5D31-06B79DD4FBFF}"/>
              </a:ext>
            </a:extLst>
          </p:cNvPr>
          <p:cNvCxnSpPr>
            <a:cxnSpLocks/>
          </p:cNvCxnSpPr>
          <p:nvPr/>
        </p:nvCxnSpPr>
        <p:spPr>
          <a:xfrm flipH="1">
            <a:off x="6733307" y="4396547"/>
            <a:ext cx="1206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16F0586-207A-6C48-3B5E-872DCC92E77F}"/>
              </a:ext>
            </a:extLst>
          </p:cNvPr>
          <p:cNvCxnSpPr/>
          <p:nvPr/>
        </p:nvCxnSpPr>
        <p:spPr>
          <a:xfrm>
            <a:off x="2676698" y="3295995"/>
            <a:ext cx="1230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3FBCA4E-1753-ABEE-3587-8C711091C6EF}"/>
              </a:ext>
            </a:extLst>
          </p:cNvPr>
          <p:cNvCxnSpPr>
            <a:cxnSpLocks/>
          </p:cNvCxnSpPr>
          <p:nvPr/>
        </p:nvCxnSpPr>
        <p:spPr>
          <a:xfrm flipH="1">
            <a:off x="2676698" y="3817428"/>
            <a:ext cx="1206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8FF842-B68B-B351-3D33-84B25D431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50" y="2959116"/>
            <a:ext cx="1808018" cy="136001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9F2E74B-EB91-EA0D-CFE4-FC18D3B2E87C}"/>
              </a:ext>
            </a:extLst>
          </p:cNvPr>
          <p:cNvSpPr txBox="1"/>
          <p:nvPr/>
        </p:nvSpPr>
        <p:spPr>
          <a:xfrm>
            <a:off x="4503418" y="2420034"/>
            <a:ext cx="1808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ソースコードの入力</a:t>
            </a:r>
            <a:endParaRPr kumimoji="1" lang="ja-JP" alt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A76A14-3EE7-A15D-B616-251023F49601}"/>
              </a:ext>
            </a:extLst>
          </p:cNvPr>
          <p:cNvSpPr txBox="1"/>
          <p:nvPr/>
        </p:nvSpPr>
        <p:spPr>
          <a:xfrm>
            <a:off x="4265120" y="4211881"/>
            <a:ext cx="228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解析結果の出力</a:t>
            </a:r>
            <a:endParaRPr kumimoji="1" lang="ja-JP" alt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716413BF-20E0-DB44-B287-FB746F668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87" y="2848052"/>
            <a:ext cx="1580851" cy="1580851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A72A5C-37DC-768E-3E65-98B0BCFE804E}"/>
              </a:ext>
            </a:extLst>
          </p:cNvPr>
          <p:cNvSpPr txBox="1"/>
          <p:nvPr/>
        </p:nvSpPr>
        <p:spPr>
          <a:xfrm>
            <a:off x="8275320" y="2420034"/>
            <a:ext cx="1808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ソースコードの解析</a:t>
            </a:r>
            <a:endParaRPr kumimoji="1" lang="ja-JP" altLang="en-US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71AF096-149C-FEF3-CFEF-522C79A6EB3F}"/>
              </a:ext>
            </a:extLst>
          </p:cNvPr>
          <p:cNvSpPr txBox="1"/>
          <p:nvPr/>
        </p:nvSpPr>
        <p:spPr>
          <a:xfrm>
            <a:off x="8275320" y="4211881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解析結果の返却</a:t>
            </a:r>
          </a:p>
        </p:txBody>
      </p:sp>
    </p:spTree>
    <p:extLst>
      <p:ext uri="{BB962C8B-B14F-4D97-AF65-F5344CB8AC3E}">
        <p14:creationId xmlns:p14="http://schemas.microsoft.com/office/powerpoint/2010/main" val="1329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F4007E-D767-9914-8C80-2E695ADB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12</a:t>
            </a:fld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3A55DA-8663-CB1A-94F6-21EE5656054F}"/>
              </a:ext>
            </a:extLst>
          </p:cNvPr>
          <p:cNvSpPr/>
          <p:nvPr/>
        </p:nvSpPr>
        <p:spPr>
          <a:xfrm>
            <a:off x="2442556" y="1421295"/>
            <a:ext cx="7306887" cy="45306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B2A00D-8CED-FF4B-96BB-AE96E7BD6E3D}"/>
              </a:ext>
            </a:extLst>
          </p:cNvPr>
          <p:cNvSpPr/>
          <p:nvPr/>
        </p:nvSpPr>
        <p:spPr>
          <a:xfrm>
            <a:off x="2654532" y="2269375"/>
            <a:ext cx="3200400" cy="3316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86D291-92D3-C412-96BD-ABC8ACD153A7}"/>
              </a:ext>
            </a:extLst>
          </p:cNvPr>
          <p:cNvSpPr/>
          <p:nvPr/>
        </p:nvSpPr>
        <p:spPr>
          <a:xfrm>
            <a:off x="6337069" y="2269375"/>
            <a:ext cx="3200400" cy="216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785DF1-6AAB-C46D-CE6F-1FBAF6FB811A}"/>
              </a:ext>
            </a:extLst>
          </p:cNvPr>
          <p:cNvSpPr txBox="1"/>
          <p:nvPr/>
        </p:nvSpPr>
        <p:spPr>
          <a:xfrm>
            <a:off x="5275072" y="866904"/>
            <a:ext cx="164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ブラウザ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D744DE-E57E-4B95-3F61-3BB0377BBA87}"/>
              </a:ext>
            </a:extLst>
          </p:cNvPr>
          <p:cNvSpPr txBox="1"/>
          <p:nvPr/>
        </p:nvSpPr>
        <p:spPr>
          <a:xfrm>
            <a:off x="7126739" y="1746155"/>
            <a:ext cx="162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解析結果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41D55-1D33-20C2-4D4C-3E7244F0B665}"/>
              </a:ext>
            </a:extLst>
          </p:cNvPr>
          <p:cNvSpPr txBox="1"/>
          <p:nvPr/>
        </p:nvSpPr>
        <p:spPr>
          <a:xfrm>
            <a:off x="3083850" y="1746155"/>
            <a:ext cx="234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ソースコード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69BCE0-1EF8-4416-2FD2-B2A58D0557C0}"/>
              </a:ext>
            </a:extLst>
          </p:cNvPr>
          <p:cNvSpPr/>
          <p:nvPr/>
        </p:nvSpPr>
        <p:spPr>
          <a:xfrm>
            <a:off x="6337068" y="4530436"/>
            <a:ext cx="3200400" cy="10557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0956F0-369A-A544-429B-724C4D9AD726}"/>
              </a:ext>
            </a:extLst>
          </p:cNvPr>
          <p:cNvSpPr txBox="1"/>
          <p:nvPr/>
        </p:nvSpPr>
        <p:spPr>
          <a:xfrm>
            <a:off x="6388676" y="4796684"/>
            <a:ext cx="304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エラーメッセージ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F01DCBE-E33F-7167-9883-6FBE38189A8C}"/>
              </a:ext>
            </a:extLst>
          </p:cNvPr>
          <p:cNvSpPr/>
          <p:nvPr/>
        </p:nvSpPr>
        <p:spPr>
          <a:xfrm>
            <a:off x="6727592" y="3174784"/>
            <a:ext cx="1496466" cy="17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60B4392-FA5F-70C5-396C-2716B6885C61}"/>
              </a:ext>
            </a:extLst>
          </p:cNvPr>
          <p:cNvCxnSpPr>
            <a:cxnSpLocks/>
          </p:cNvCxnSpPr>
          <p:nvPr/>
        </p:nvCxnSpPr>
        <p:spPr>
          <a:xfrm>
            <a:off x="2992408" y="2601884"/>
            <a:ext cx="1496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1F86B7E-FBE9-7345-D1F1-42ECED2C441C}"/>
              </a:ext>
            </a:extLst>
          </p:cNvPr>
          <p:cNvCxnSpPr>
            <a:cxnSpLocks/>
          </p:cNvCxnSpPr>
          <p:nvPr/>
        </p:nvCxnSpPr>
        <p:spPr>
          <a:xfrm>
            <a:off x="2992408" y="2920538"/>
            <a:ext cx="1837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B26682-5F90-942F-7859-A12D43CB8C7B}"/>
              </a:ext>
            </a:extLst>
          </p:cNvPr>
          <p:cNvCxnSpPr>
            <a:cxnSpLocks/>
          </p:cNvCxnSpPr>
          <p:nvPr/>
        </p:nvCxnSpPr>
        <p:spPr>
          <a:xfrm>
            <a:off x="2992408" y="3246120"/>
            <a:ext cx="1496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548C6F2-B538-0990-5475-DD30C1707AB1}"/>
              </a:ext>
            </a:extLst>
          </p:cNvPr>
          <p:cNvCxnSpPr>
            <a:cxnSpLocks/>
          </p:cNvCxnSpPr>
          <p:nvPr/>
        </p:nvCxnSpPr>
        <p:spPr>
          <a:xfrm>
            <a:off x="2992407" y="3527368"/>
            <a:ext cx="1704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F614841-0C83-3A46-4A73-CC8C4F420B61}"/>
              </a:ext>
            </a:extLst>
          </p:cNvPr>
          <p:cNvCxnSpPr>
            <a:cxnSpLocks/>
          </p:cNvCxnSpPr>
          <p:nvPr/>
        </p:nvCxnSpPr>
        <p:spPr>
          <a:xfrm>
            <a:off x="2992407" y="3846022"/>
            <a:ext cx="118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D428DE-6438-79A5-7E76-C1A4FCB4C8C1}"/>
              </a:ext>
            </a:extLst>
          </p:cNvPr>
          <p:cNvCxnSpPr>
            <a:cxnSpLocks/>
          </p:cNvCxnSpPr>
          <p:nvPr/>
        </p:nvCxnSpPr>
        <p:spPr>
          <a:xfrm>
            <a:off x="2992407" y="4171604"/>
            <a:ext cx="918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8F349E1-5A48-9F73-1063-EC00D423AACC}"/>
              </a:ext>
            </a:extLst>
          </p:cNvPr>
          <p:cNvCxnSpPr>
            <a:cxnSpLocks/>
          </p:cNvCxnSpPr>
          <p:nvPr/>
        </p:nvCxnSpPr>
        <p:spPr>
          <a:xfrm>
            <a:off x="6727593" y="2601884"/>
            <a:ext cx="1496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7E1977-6030-C054-4DBF-6DB81C3EC7A9}"/>
              </a:ext>
            </a:extLst>
          </p:cNvPr>
          <p:cNvCxnSpPr>
            <a:cxnSpLocks/>
          </p:cNvCxnSpPr>
          <p:nvPr/>
        </p:nvCxnSpPr>
        <p:spPr>
          <a:xfrm>
            <a:off x="6727593" y="2920538"/>
            <a:ext cx="1837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CA32C8E-EB2A-C026-E5AE-78CD340FAD99}"/>
              </a:ext>
            </a:extLst>
          </p:cNvPr>
          <p:cNvCxnSpPr>
            <a:cxnSpLocks/>
          </p:cNvCxnSpPr>
          <p:nvPr/>
        </p:nvCxnSpPr>
        <p:spPr>
          <a:xfrm>
            <a:off x="6727592" y="3527368"/>
            <a:ext cx="1704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061AC04-0BB4-F5D8-074E-C378E5C19A44}"/>
              </a:ext>
            </a:extLst>
          </p:cNvPr>
          <p:cNvCxnSpPr>
            <a:cxnSpLocks/>
          </p:cNvCxnSpPr>
          <p:nvPr/>
        </p:nvCxnSpPr>
        <p:spPr>
          <a:xfrm>
            <a:off x="6727593" y="3246120"/>
            <a:ext cx="1496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4C8E6FD-B240-F7A2-DBE3-60D86310F767}"/>
              </a:ext>
            </a:extLst>
          </p:cNvPr>
          <p:cNvCxnSpPr>
            <a:cxnSpLocks/>
          </p:cNvCxnSpPr>
          <p:nvPr/>
        </p:nvCxnSpPr>
        <p:spPr>
          <a:xfrm>
            <a:off x="6727592" y="3846022"/>
            <a:ext cx="118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8C962CF-7D21-1E38-7867-AC7E9798B6C4}"/>
              </a:ext>
            </a:extLst>
          </p:cNvPr>
          <p:cNvCxnSpPr>
            <a:cxnSpLocks/>
          </p:cNvCxnSpPr>
          <p:nvPr/>
        </p:nvCxnSpPr>
        <p:spPr>
          <a:xfrm>
            <a:off x="6727592" y="4171604"/>
            <a:ext cx="918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5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92386-68B6-74F0-3834-DB9BFD5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６</a:t>
            </a:r>
            <a:r>
              <a:rPr kumimoji="1" lang="ja-JP" altLang="en-US" b="1" dirty="0"/>
              <a:t>　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A0606-6C20-6094-FA91-AA4CBE13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C-Helper</a:t>
            </a:r>
            <a:r>
              <a:rPr lang="ja-JP" altLang="en-US" dirty="0"/>
              <a:t>で調査することができていた調査項目を実装</a:t>
            </a:r>
            <a:endParaRPr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ベース上での機能を実装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調査項目の拡張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73307-16E6-5419-76BA-518D62C6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13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6207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8009E-A535-2A26-2DEB-47C4836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７　まとめ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DCCD4-8DBA-8B6A-1DAD-857620C1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4330" cy="4351338"/>
          </a:xfrm>
        </p:spPr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学習者のソースコードのエラーを特定し即座に　　　　　フィードバックを行う学習環境を</a:t>
            </a:r>
            <a:r>
              <a:rPr lang="en-US" altLang="ja-JP" dirty="0"/>
              <a:t>Web</a:t>
            </a:r>
            <a:r>
              <a:rPr lang="ja-JP" altLang="en-US" dirty="0"/>
              <a:t>ベースで構築する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実装には</a:t>
            </a:r>
            <a:r>
              <a:rPr kumimoji="1" lang="en-US" altLang="ja-JP" dirty="0"/>
              <a:t>Haskell</a:t>
            </a:r>
            <a:r>
              <a:rPr kumimoji="1" lang="ja-JP" altLang="en-US" dirty="0"/>
              <a:t>を用い拡張性に優れたシステムの構築を目指す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エラー修正の指針を示し、指導者や他の学習者との交流により　初学者の学習効率を向上させ成長を支援する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474ED9-86CA-A68A-3BB2-D4EEE5E6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14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1495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A8420-F012-65AD-E202-D396F469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5742"/>
            <a:ext cx="9144000" cy="866516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ご清聴ありがとうございました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941DA3-22C9-1937-5031-33B1D88B7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3897E-13CC-D647-1275-1F1F7AD3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15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194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17DAD-E7E7-B9CB-9D9C-EB9818C9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39F53-23B9-66F1-A5D1-17E66E4F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１　研究背景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　先行研究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　本研究の目的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４　使用技術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５　実装する機能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６　今後の方針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７　まとめ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9B5BE-7031-57B8-2C7C-0AC86885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2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497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7B470-D1A8-924B-BFBA-09D733A1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１　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8DE44-CDCA-1351-5B33-9E4CDC3B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8839200" cy="4351338"/>
          </a:xfrm>
        </p:spPr>
        <p:txBody>
          <a:bodyPr>
            <a:normAutofit fontScale="92500" lnSpcReduction="20000"/>
          </a:bodyPr>
          <a:lstStyle/>
          <a:p>
            <a:endParaRPr kumimoji="1" lang="en-US" altLang="ja-JP" dirty="0"/>
          </a:p>
          <a:p>
            <a:r>
              <a:rPr kumimoji="1" lang="ja-JP" altLang="en-US" sz="3000" dirty="0"/>
              <a:t>プログラミング初学者がコンパイラの端的な英語の　　　エラーメッセージのみでエラーを正確に把握し　　修正を行うことは難しい</a:t>
            </a:r>
            <a:endParaRPr kumimoji="1" lang="en-US" altLang="ja-JP" sz="3000" dirty="0"/>
          </a:p>
          <a:p>
            <a:endParaRPr kumimoji="1" lang="en-US" altLang="ja-JP" sz="3000" dirty="0"/>
          </a:p>
          <a:p>
            <a:r>
              <a:rPr lang="ja-JP" altLang="en-US" sz="3000" dirty="0"/>
              <a:t>そのため意味のない修正を繰り返したり修正方針が　立てられなかったりすることで苦手意識が生まれ　学習意欲の低下につながる</a:t>
            </a:r>
            <a:endParaRPr lang="en-US" altLang="ja-JP" sz="3000" dirty="0"/>
          </a:p>
          <a:p>
            <a:endParaRPr lang="en-US" altLang="ja-JP" sz="3000" dirty="0"/>
          </a:p>
          <a:p>
            <a:r>
              <a:rPr lang="ja-JP" altLang="en-US" sz="3000" dirty="0">
                <a:solidFill>
                  <a:srgbClr val="FF0000"/>
                </a:solidFill>
              </a:rPr>
              <a:t>エラーに対して即座に分かりやすい　　　　　フィードバックを行うシステムが必要である</a:t>
            </a:r>
            <a:endParaRPr lang="en-US" altLang="ja-JP" sz="3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7E623-66E8-B033-C976-8FE4C0F7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3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297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7B470-D1A8-924B-BFBA-09D733A1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-</a:t>
            </a:r>
            <a:r>
              <a:rPr lang="ja-JP" altLang="en-US" b="1" dirty="0"/>
              <a:t>１　先行研究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8DE44-CDCA-1351-5B33-9E4CDC3B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24"/>
            <a:ext cx="10515600" cy="4964851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C-Helper</a:t>
            </a:r>
            <a:r>
              <a:rPr lang="ja-JP" altLang="en-US" b="1" dirty="0"/>
              <a:t>を用いた</a:t>
            </a:r>
            <a:r>
              <a:rPr lang="en-US" altLang="ja-JP" b="1" dirty="0"/>
              <a:t>Web</a:t>
            </a:r>
            <a:r>
              <a:rPr lang="ja-JP" altLang="en-US" b="1" dirty="0"/>
              <a:t>ベースの</a:t>
            </a:r>
            <a:r>
              <a:rPr lang="en-US" altLang="ja-JP" b="1" dirty="0"/>
              <a:t>C</a:t>
            </a:r>
            <a:r>
              <a:rPr lang="ja-JP" altLang="en-US" b="1" dirty="0"/>
              <a:t>言語開発環境の構築」　　　島川大輝　香川大学大学院　工学研究科　</a:t>
            </a:r>
            <a:r>
              <a:rPr lang="en-US" altLang="ja-JP" b="1" dirty="0"/>
              <a:t>2016</a:t>
            </a:r>
            <a:r>
              <a:rPr lang="ja-JP" altLang="en-US" b="1" dirty="0"/>
              <a:t>年度修士論文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Eclipse</a:t>
            </a:r>
            <a:r>
              <a:rPr lang="ja-JP" altLang="en-US" dirty="0"/>
              <a:t>のプラグインである</a:t>
            </a:r>
            <a:r>
              <a:rPr lang="en-US" altLang="ja-JP" dirty="0"/>
              <a:t>C-Helper</a:t>
            </a:r>
            <a:r>
              <a:rPr lang="ja-JP" altLang="en-US" dirty="0"/>
              <a:t>を用いた　　　　　　</a:t>
            </a:r>
            <a:r>
              <a:rPr lang="en-US" altLang="ja-JP" dirty="0"/>
              <a:t>Web</a:t>
            </a:r>
            <a:r>
              <a:rPr lang="ja-JP" altLang="en-US" dirty="0"/>
              <a:t>ベースの</a:t>
            </a:r>
            <a:r>
              <a:rPr lang="en-US" altLang="ja-JP" dirty="0"/>
              <a:t>C</a:t>
            </a:r>
            <a:r>
              <a:rPr lang="ja-JP" altLang="en-US" dirty="0"/>
              <a:t>言語学習支援システム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インデントの乱れや</a:t>
            </a:r>
            <a:r>
              <a:rPr lang="en-US" altLang="ja-JP" dirty="0"/>
              <a:t>char</a:t>
            </a:r>
            <a:r>
              <a:rPr lang="ja-JP" altLang="en-US" dirty="0"/>
              <a:t>型変数への文字列の代入といった　　</a:t>
            </a:r>
            <a:r>
              <a:rPr kumimoji="1" lang="ja-JP" altLang="en-US" dirty="0"/>
              <a:t>初学者が間違いやすい項目に対して分かりやすい　　　　　　エラーメッセージの出力を行う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673285-7954-8D08-AFBF-CC40383C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4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3553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089B3-7554-614E-2725-BBCC607F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２</a:t>
            </a:r>
            <a:r>
              <a:rPr lang="en-US" altLang="ja-JP" b="1" dirty="0"/>
              <a:t>-</a:t>
            </a:r>
            <a:r>
              <a:rPr lang="ja-JP" altLang="en-US" b="1" dirty="0"/>
              <a:t>２　先行研究の課題点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94C10C-B38E-65F3-BC33-5972071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C-Helper</a:t>
            </a:r>
            <a:r>
              <a:rPr lang="ja-JP" altLang="en-US" dirty="0"/>
              <a:t>が利用している</a:t>
            </a:r>
            <a:r>
              <a:rPr lang="en-US" altLang="ja-JP" dirty="0"/>
              <a:t>Java</a:t>
            </a:r>
            <a:r>
              <a:rPr lang="ja-JP" altLang="en-US" dirty="0"/>
              <a:t>は構文解析結果である構文木を　扱う際に</a:t>
            </a:r>
            <a:r>
              <a:rPr lang="en-US" altLang="ja-JP" dirty="0"/>
              <a:t>Visitor</a:t>
            </a:r>
            <a:r>
              <a:rPr lang="ja-JP" altLang="en-US" dirty="0"/>
              <a:t>パターンというデザインパターンを用いる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データ構造に変化が生じる場合は新しいメソッドの追加と　　各クラスにそのメソッドに応じた実装を　　　　　　　　　　追加する必要があるため、</a:t>
            </a:r>
            <a:r>
              <a:rPr lang="ja-JP" altLang="en-US" dirty="0">
                <a:solidFill>
                  <a:srgbClr val="FF0000"/>
                </a:solidFill>
              </a:rPr>
              <a:t>拡張性に優れていない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F6FD38-E35F-32EC-CD9B-1DF034CF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5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4694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5F0AF-00C7-651B-BEB6-3D788388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３　本研究の目的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F3FD0-F972-A2F9-97F9-6A0772B0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学習者のソースコードのエラーを特定し即座に　　　　　フィードバックを行う学習環境を構築する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対応できないエラーに対するプログラムを容易に　　　　　　組み込むことができる拡張性のあるシステムを実装する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Haskell</a:t>
            </a:r>
            <a:r>
              <a:rPr lang="ja-JP" altLang="en-US" dirty="0"/>
              <a:t>のコードを用いることで拡張性を持たせる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05E9AA-9AC1-B552-7345-CB1A2743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6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389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B7DF7-F135-D6E7-1AD5-582D53FF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４　使用</a:t>
            </a:r>
            <a:r>
              <a:rPr kumimoji="1" lang="ja-JP" altLang="en-US" b="1" dirty="0"/>
              <a:t>技術１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10959C-CA7A-BE75-2A57-2FC7D8EF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Haskell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計算や処理を関数の定義の組み合わせとして　　　　　　　　数学的に記述を行っていく関数型言語のひとつ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関数同士の影響を考慮する必要がないことや、　　　　　　　構文解析の結果を活用しやすい特徴を有している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543559-48F6-D8E7-5A3B-C4EBD81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7</a:t>
            </a:fld>
            <a:endParaRPr kumimoji="1" lang="ja-JP" altLang="en-US" b="1" dirty="0"/>
          </a:p>
        </p:txBody>
      </p:sp>
      <p:pic>
        <p:nvPicPr>
          <p:cNvPr id="6" name="図 5" descr="図形, 矢印&#10;&#10;自動的に生成された説明">
            <a:extLst>
              <a:ext uri="{FF2B5EF4-FFF2-40B4-BE49-F238E27FC236}">
                <a16:creationId xmlns:a16="http://schemas.microsoft.com/office/drawing/2014/main" id="{E0D2BBFF-9E52-CB7D-08AF-122288CA1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72" y="3146832"/>
            <a:ext cx="1892531" cy="13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6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AA025-26B5-D031-09BE-41789999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４</a:t>
            </a:r>
            <a:r>
              <a:rPr kumimoji="1" lang="ja-JP" altLang="en-US" b="1" dirty="0"/>
              <a:t>　使用技術２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E51A1-37FE-E908-47A4-20A90D5E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language-c-quote</a:t>
            </a:r>
          </a:p>
          <a:p>
            <a:endParaRPr kumimoji="1"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言語の構文解析を行う</a:t>
            </a:r>
            <a:r>
              <a:rPr lang="en-US" altLang="ja-JP" dirty="0"/>
              <a:t>Haskell</a:t>
            </a:r>
            <a:r>
              <a:rPr lang="ja-JP" altLang="en-US" dirty="0"/>
              <a:t>のライブラリ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構文木の生成と解析結果の活用が容易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2F146-9B3F-2273-8CB4-C4FAC49F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8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117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86485-78F7-A4C9-F407-A9B017D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５</a:t>
            </a:r>
            <a:r>
              <a:rPr kumimoji="1" lang="ja-JP" altLang="en-US" b="1" dirty="0"/>
              <a:t>　実装する機能１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AE7E7-9722-20B1-3B8B-4678AF6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/>
              <a:t>読み取ったソースコードの解析を行う機能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ブラウザ上で解析したいソースコードを入力して　　　サーバ側に送信し、サーバ側は解析した結果を返却する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エラーがあれば該当箇所がすぐに分かるように</a:t>
            </a:r>
            <a:r>
              <a:rPr kumimoji="1" lang="ja-JP" altLang="en-US" dirty="0">
                <a:highlight>
                  <a:srgbClr val="FFFF00"/>
                </a:highlight>
              </a:rPr>
              <a:t>背景色</a:t>
            </a:r>
            <a:r>
              <a:rPr kumimoji="1" lang="ja-JP" altLang="en-US" dirty="0"/>
              <a:t>を　　　変更するといった工夫とエラーの修正方針を追加して返却する</a:t>
            </a:r>
            <a:endParaRPr kumimoji="1"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F10BB9-7227-453D-5ADF-1F9AF0B1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079-F184-4B91-867E-31DFF8728CD0}" type="slidenum">
              <a:rPr kumimoji="1" lang="ja-JP" altLang="en-US" b="1" smtClean="0"/>
              <a:t>9</a:t>
            </a:fld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3557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621</Words>
  <Application>Microsoft Office PowerPoint</Application>
  <PresentationFormat>ワイド画面</PresentationFormat>
  <Paragraphs>114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明朝</vt:lpstr>
      <vt:lpstr>游ゴシック</vt:lpstr>
      <vt:lpstr>游ゴシック Light</vt:lpstr>
      <vt:lpstr>Arial</vt:lpstr>
      <vt:lpstr>Office テーマ</vt:lpstr>
      <vt:lpstr>初学者を対象とする拡張性に優れた　　プログラミング学習環境の構築</vt:lpstr>
      <vt:lpstr>目次</vt:lpstr>
      <vt:lpstr>１　研究背景</vt:lpstr>
      <vt:lpstr>２-１　先行研究</vt:lpstr>
      <vt:lpstr>２-２　先行研究の課題点</vt:lpstr>
      <vt:lpstr>３　本研究の目的</vt:lpstr>
      <vt:lpstr>４　使用技術１</vt:lpstr>
      <vt:lpstr>４　使用技術２</vt:lpstr>
      <vt:lpstr>５　実装する機能１</vt:lpstr>
      <vt:lpstr>５　実装する機能２</vt:lpstr>
      <vt:lpstr>PowerPoint プレゼンテーション</vt:lpstr>
      <vt:lpstr>PowerPoint プレゼンテーション</vt:lpstr>
      <vt:lpstr>６　今後の方針</vt:lpstr>
      <vt:lpstr>７　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初学者を対象とするHaskellを用いたプログラミング学習環境の構築</dc:title>
  <dc:creator>小方　亮人(s19t305)</dc:creator>
  <cp:lastModifiedBy>小方　亮人(s19t305)</cp:lastModifiedBy>
  <cp:revision>15</cp:revision>
  <dcterms:created xsi:type="dcterms:W3CDTF">2022-09-14T04:03:04Z</dcterms:created>
  <dcterms:modified xsi:type="dcterms:W3CDTF">2022-09-25T14:04:27Z</dcterms:modified>
</cp:coreProperties>
</file>