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6"/>
  </p:notesMasterIdLst>
  <p:sldIdLst>
    <p:sldId id="256" r:id="rId2"/>
    <p:sldId id="258" r:id="rId3"/>
    <p:sldId id="265" r:id="rId4"/>
    <p:sldId id="273" r:id="rId5"/>
    <p:sldId id="277" r:id="rId6"/>
    <p:sldId id="262" r:id="rId7"/>
    <p:sldId id="268" r:id="rId8"/>
    <p:sldId id="259" r:id="rId9"/>
    <p:sldId id="260" r:id="rId10"/>
    <p:sldId id="274" r:id="rId11"/>
    <p:sldId id="275" r:id="rId12"/>
    <p:sldId id="261" r:id="rId13"/>
    <p:sldId id="276"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0D44DD-92F7-D993-9391-C21F3B09427F}" name="小方　亮人(s19t305)" initials="小方　亮人(s19t305)" userId="S::s19t305@kagawa-u.ac.jp::a30739d8-f7f8-4cdb-a15a-bed3cf103cc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0E7"/>
    <a:srgbClr val="F2F7F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9212" autoAdjust="0"/>
  </p:normalViewPr>
  <p:slideViewPr>
    <p:cSldViewPr snapToGrid="0">
      <p:cViewPr varScale="1">
        <p:scale>
          <a:sx n="78" d="100"/>
          <a:sy n="78" d="100"/>
        </p:scale>
        <p:origin x="648" y="6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D603E-D715-42EC-BF77-47D3F4680C76}" type="datetimeFigureOut">
              <a:rPr kumimoji="1" lang="ja-JP" altLang="en-US" smtClean="0"/>
              <a:t>2023/2/21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F0202-8B06-4EC4-91BB-FB51E3C5E483}" type="slidenum">
              <a:rPr kumimoji="1" lang="ja-JP" altLang="en-US" smtClean="0"/>
              <a:t>‹#›</a:t>
            </a:fld>
            <a:endParaRPr kumimoji="1" lang="ja-JP" altLang="en-US"/>
          </a:p>
        </p:txBody>
      </p:sp>
    </p:spTree>
    <p:extLst>
      <p:ext uri="{BB962C8B-B14F-4D97-AF65-F5344CB8AC3E}">
        <p14:creationId xmlns:p14="http://schemas.microsoft.com/office/powerpoint/2010/main" val="18739179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調査項目の拡張しやすさを考慮したソースコード解析システムの構築と題しまして、香川研究室の小方亮人が発表させていただきます。</a:t>
            </a:r>
            <a:endParaRPr kumimoji="1" lang="en-US" altLang="ja-JP"/>
          </a:p>
          <a:p>
            <a:endParaRPr kumimoji="1" lang="en-US" altLang="ja-JP"/>
          </a:p>
          <a:p>
            <a:r>
              <a:rPr kumimoji="1" lang="en-US" altLang="ja-JP"/>
              <a:t>0:10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0</a:t>
            </a:fld>
            <a:endParaRPr kumimoji="1" lang="ja-JP" altLang="en-US"/>
          </a:p>
        </p:txBody>
      </p:sp>
    </p:spTree>
    <p:extLst>
      <p:ext uri="{BB962C8B-B14F-4D97-AF65-F5344CB8AC3E}">
        <p14:creationId xmlns:p14="http://schemas.microsoft.com/office/powerpoint/2010/main" val="54480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際の解析結果表示画面を示します。画面の左側に入力されたソースコードを示し、間違っている箇所の行番号の色を変更することで視覚的にエラーがおきている場所を理解することができます。画面右側ではエラーの内容に対するメッセージが一言で簡潔に行われ、間違っている理由を明確に示しています。</a:t>
            </a:r>
            <a:endParaRPr kumimoji="1" lang="en-US" altLang="ja-JP"/>
          </a:p>
          <a:p>
            <a:endParaRPr kumimoji="1" lang="en-US" altLang="ja-JP"/>
          </a:p>
          <a:p>
            <a:r>
              <a:rPr kumimoji="1" lang="en-US" altLang="ja-JP"/>
              <a:t>4:50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9</a:t>
            </a:fld>
            <a:endParaRPr kumimoji="1" lang="ja-JP" altLang="en-US"/>
          </a:p>
        </p:txBody>
      </p:sp>
    </p:spTree>
    <p:extLst>
      <p:ext uri="{BB962C8B-B14F-4D97-AF65-F5344CB8AC3E}">
        <p14:creationId xmlns:p14="http://schemas.microsoft.com/office/powerpoint/2010/main" val="3692572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実際のソースコード解析の様子を示します。</a:t>
            </a:r>
            <a:r>
              <a:rPr kumimoji="1" lang="en-US" altLang="ja-JP"/>
              <a:t>C</a:t>
            </a:r>
            <a:r>
              <a:rPr kumimoji="1" lang="ja-JP" altLang="en-US"/>
              <a:t>言語でよく用いられるプリントエフのコードを解析すると、右側の結果が出力されます。この結果に対しパターンマッチを用いることで、調べたい情報、ここではプリントエフで記述されている書式文字列と変数についての情報を設定した値に格納することで調査に利用しています。</a:t>
            </a:r>
            <a:endParaRPr kumimoji="1" lang="en-US" altLang="ja-JP"/>
          </a:p>
          <a:p>
            <a:endParaRPr kumimoji="1" lang="en-US" altLang="ja-JP"/>
          </a:p>
          <a:p>
            <a:r>
              <a:rPr kumimoji="1" lang="en-US" altLang="ja-JP"/>
              <a:t>5:20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10</a:t>
            </a:fld>
            <a:endParaRPr kumimoji="1" lang="ja-JP" altLang="en-US"/>
          </a:p>
        </p:txBody>
      </p:sp>
    </p:spTree>
    <p:extLst>
      <p:ext uri="{BB962C8B-B14F-4D97-AF65-F5344CB8AC3E}">
        <p14:creationId xmlns:p14="http://schemas.microsoft.com/office/powerpoint/2010/main" val="835393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課題点についてです。まず挙げられるのは、現状調査を行うことができる項目が少ないという点です。また、構文解析の結果から情報を抜き出すには</a:t>
            </a:r>
            <a:r>
              <a:rPr kumimoji="1" lang="en-US" altLang="ja-JP"/>
              <a:t>Haskell</a:t>
            </a:r>
            <a:r>
              <a:rPr kumimoji="1" lang="ja-JP" altLang="en-US"/>
              <a:t>の知識が必要なことから、調査項目の拡張性に関する試用実験を行うことが困難であったため、拡張しやすさに関する評価が主観的なものとなってしまっている点です。そのため、実際に</a:t>
            </a:r>
            <a:r>
              <a:rPr kumimoji="1" lang="en-US" altLang="ja-JP"/>
              <a:t>Haskell</a:t>
            </a:r>
            <a:r>
              <a:rPr kumimoji="1" lang="ja-JP" altLang="en-US"/>
              <a:t>を学ぶ講義で、追加する調査項目のコードを記述する課題を出したり、知識がなくても調査のイメージをつかめるように、分かりやすさを重視したビジュアルプログラミングを利用したり、といった方法で解決を図る必要があります。</a:t>
            </a:r>
            <a:endParaRPr kumimoji="1" lang="en-US" altLang="ja-JP"/>
          </a:p>
          <a:p>
            <a:endParaRPr kumimoji="1" lang="en-US" altLang="ja-JP"/>
          </a:p>
          <a:p>
            <a:r>
              <a:rPr kumimoji="1" lang="en-US" altLang="ja-JP"/>
              <a:t>6:00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11</a:t>
            </a:fld>
            <a:endParaRPr kumimoji="1" lang="ja-JP" altLang="en-US"/>
          </a:p>
        </p:txBody>
      </p:sp>
    </p:spTree>
    <p:extLst>
      <p:ext uri="{BB962C8B-B14F-4D97-AF65-F5344CB8AC3E}">
        <p14:creationId xmlns:p14="http://schemas.microsoft.com/office/powerpoint/2010/main" val="1615139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挙げられるのは、解析したいソースコードを入力するページと、解析した結果を表示するページが別ページであることです。ページの遷移自体はクリック一つで可能ですが、利用者が何度もソースコードの修正と確認を繰り返し行ううえでスムーズに実行できないことはシステムの利用に不満が出ることに繋がると考えられます。</a:t>
            </a:r>
            <a:endParaRPr kumimoji="1" lang="en-US" altLang="ja-JP"/>
          </a:p>
          <a:p>
            <a:endParaRPr kumimoji="1" lang="en-US" altLang="ja-JP"/>
          </a:p>
          <a:p>
            <a:r>
              <a:rPr kumimoji="1" lang="en-US" altLang="ja-JP"/>
              <a:t>6:30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12</a:t>
            </a:fld>
            <a:endParaRPr kumimoji="1" lang="ja-JP" altLang="en-US"/>
          </a:p>
        </p:txBody>
      </p:sp>
    </p:spTree>
    <p:extLst>
      <p:ext uri="{BB962C8B-B14F-4D97-AF65-F5344CB8AC3E}">
        <p14:creationId xmlns:p14="http://schemas.microsoft.com/office/powerpoint/2010/main" val="136157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まとめです。プログラミング初学者向けのソースコード解析システムを構築しました。エラーに対して簡潔で明確なエラーメッセージの出力を行い、学習効率の向上を狙います。</a:t>
            </a:r>
            <a:r>
              <a:rPr kumimoji="1" lang="en-US" altLang="ja-JP"/>
              <a:t>Language-c-quote</a:t>
            </a:r>
            <a:r>
              <a:rPr kumimoji="1" lang="ja-JP" altLang="en-US"/>
              <a:t>による構文解析結果の構成を理解することで、容易に新しい調査項目を追加することができます。以上で発表を終わります。ご清聴ありがとうございました。</a:t>
            </a:r>
            <a:endParaRPr kumimoji="1" lang="en-US" altLang="ja-JP"/>
          </a:p>
          <a:p>
            <a:endParaRPr kumimoji="1" lang="en-US" altLang="ja-JP"/>
          </a:p>
          <a:p>
            <a:r>
              <a:rPr kumimoji="1" lang="en-US" altLang="ja-JP"/>
              <a:t>7:00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13</a:t>
            </a:fld>
            <a:endParaRPr kumimoji="1" lang="ja-JP" altLang="en-US"/>
          </a:p>
        </p:txBody>
      </p:sp>
    </p:spTree>
    <p:extLst>
      <p:ext uri="{BB962C8B-B14F-4D97-AF65-F5344CB8AC3E}">
        <p14:creationId xmlns:p14="http://schemas.microsoft.com/office/powerpoint/2010/main" val="388911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めに、研究背景についてです。プログラミング初学者は、コンパイル時に表示されるエラーや警告が意味している内容を正確に理解することが難しく、適切なエラー修正を行うことが困難となる場合があります。エラーが出るたびに教育者に質問することは双方にとっても負担となるため、エラーに対して分かりやすくフィードバックを行うシステムが求められます。しかし、システムを構築してもその時点では学習者が犯す様々な間違いをすべて網羅することは不可能であると考えられるため、エラーの調査項目を容易に追加することができる拡張性が求められます。</a:t>
            </a:r>
            <a:endParaRPr kumimoji="1" lang="en-US" altLang="ja-JP"/>
          </a:p>
          <a:p>
            <a:endParaRPr kumimoji="1" lang="en-US" altLang="ja-JP"/>
          </a:p>
          <a:p>
            <a:r>
              <a:rPr kumimoji="1" lang="en-US" altLang="ja-JP"/>
              <a:t>0:50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1</a:t>
            </a:fld>
            <a:endParaRPr kumimoji="1" lang="ja-JP" altLang="en-US"/>
          </a:p>
        </p:txBody>
      </p:sp>
    </p:spTree>
    <p:extLst>
      <p:ext uri="{BB962C8B-B14F-4D97-AF65-F5344CB8AC3E}">
        <p14:creationId xmlns:p14="http://schemas.microsoft.com/office/powerpoint/2010/main" val="140854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次に先行研究について紹介します。島川の研究はエクリプスのプログラインである</a:t>
            </a:r>
            <a:r>
              <a:rPr kumimoji="1" lang="en-US" altLang="ja-JP"/>
              <a:t>C-Helper</a:t>
            </a:r>
            <a:r>
              <a:rPr kumimoji="1" lang="ja-JP" altLang="en-US"/>
              <a:t>を用いた</a:t>
            </a:r>
            <a:r>
              <a:rPr kumimoji="1" lang="en-US" altLang="ja-JP"/>
              <a:t>Web</a:t>
            </a:r>
            <a:r>
              <a:rPr kumimoji="1" lang="ja-JP" altLang="en-US"/>
              <a:t>ベースの</a:t>
            </a:r>
            <a:r>
              <a:rPr kumimoji="1" lang="en-US" altLang="ja-JP"/>
              <a:t>C</a:t>
            </a:r>
            <a:r>
              <a:rPr kumimoji="1" lang="ja-JP" altLang="en-US"/>
              <a:t>言語学習支援システムを構築したものです。初学者が間違いやすい項目に対してエラーメッセージの出力を行います。しかし実装に</a:t>
            </a:r>
            <a:r>
              <a:rPr kumimoji="1" lang="en-US" altLang="ja-JP"/>
              <a:t>Java</a:t>
            </a:r>
            <a:r>
              <a:rPr kumimoji="1" lang="ja-JP" altLang="en-US"/>
              <a:t>を利用している</a:t>
            </a:r>
            <a:r>
              <a:rPr kumimoji="1" lang="en-US" altLang="ja-JP"/>
              <a:t>C-Helper</a:t>
            </a:r>
            <a:r>
              <a:rPr kumimoji="1" lang="ja-JP" altLang="en-US"/>
              <a:t>では構文解析結果である構文木を扱う際に</a:t>
            </a:r>
            <a:r>
              <a:rPr kumimoji="1" lang="en-US" altLang="ja-JP"/>
              <a:t>Visitor</a:t>
            </a:r>
            <a:r>
              <a:rPr kumimoji="1" lang="ja-JP" altLang="en-US"/>
              <a:t>パターンというデザインパターンを用いているのですが、調査項目を追加する場合に必要となる</a:t>
            </a:r>
            <a:r>
              <a:rPr kumimoji="1" lang="en-US" altLang="ja-JP"/>
              <a:t>Visitor</a:t>
            </a:r>
            <a:r>
              <a:rPr kumimoji="1" lang="ja-JP" altLang="en-US"/>
              <a:t>クラスの作成が煩雑であるため、調査項目の拡張性が優れているとは言えません。</a:t>
            </a:r>
            <a:endParaRPr kumimoji="1" lang="en-US" altLang="ja-JP"/>
          </a:p>
          <a:p>
            <a:endParaRPr kumimoji="1" lang="en-US" altLang="ja-JP"/>
          </a:p>
          <a:p>
            <a:r>
              <a:rPr kumimoji="1" lang="en-US" altLang="ja-JP"/>
              <a:t>1:30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2</a:t>
            </a:fld>
            <a:endParaRPr kumimoji="1" lang="ja-JP" altLang="en-US"/>
          </a:p>
        </p:txBody>
      </p:sp>
    </p:spTree>
    <p:extLst>
      <p:ext uri="{BB962C8B-B14F-4D97-AF65-F5344CB8AC3E}">
        <p14:creationId xmlns:p14="http://schemas.microsoft.com/office/powerpoint/2010/main" val="228891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木村の研究は構文解析によって目当ての構文や条件式を選択することで指摘箇所の特定を素早く行い、教育者の添削を支援するシステムを構築した研究です。しかし教育者への支援を目的として構築されたシステムのため、学習者に対してフィードバックが即座に行えないといった問題点があります。</a:t>
            </a:r>
            <a:endParaRPr kumimoji="1" lang="en-US" altLang="ja-JP"/>
          </a:p>
          <a:p>
            <a:endParaRPr kumimoji="1" lang="en-US" altLang="ja-JP"/>
          </a:p>
          <a:p>
            <a:r>
              <a:rPr kumimoji="1" lang="en-US" altLang="ja-JP"/>
              <a:t>2:00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3</a:t>
            </a:fld>
            <a:endParaRPr kumimoji="1" lang="ja-JP" altLang="en-US"/>
          </a:p>
        </p:txBody>
      </p:sp>
    </p:spTree>
    <p:extLst>
      <p:ext uri="{BB962C8B-B14F-4D97-AF65-F5344CB8AC3E}">
        <p14:creationId xmlns:p14="http://schemas.microsoft.com/office/powerpoint/2010/main" val="348444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らに基づき、本研究の方針を以下のように定めました。初学者が間違いやすいソースコードのエラーに対して明確なエラーメッセージを出力することで、プログラミングの学習効率を向上させることを狙います。また、プログラミング言語</a:t>
            </a:r>
            <a:r>
              <a:rPr kumimoji="1" lang="en-US" altLang="ja-JP"/>
              <a:t>Haskell</a:t>
            </a:r>
            <a:r>
              <a:rPr kumimoji="1" lang="ja-JP" altLang="en-US"/>
              <a:t>とそのライブラリを用いることで調査項目の拡張性を持つシステムを構築し、様々なエラーに対応できることを目指します。</a:t>
            </a:r>
            <a:endParaRPr kumimoji="1" lang="en-US" altLang="ja-JP"/>
          </a:p>
          <a:p>
            <a:endParaRPr kumimoji="1" lang="en-US" altLang="ja-JP"/>
          </a:p>
          <a:p>
            <a:r>
              <a:rPr kumimoji="1" lang="en-US" altLang="ja-JP"/>
              <a:t>2:30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4</a:t>
            </a:fld>
            <a:endParaRPr kumimoji="1" lang="ja-JP" altLang="en-US"/>
          </a:p>
        </p:txBody>
      </p:sp>
    </p:spTree>
    <p:extLst>
      <p:ext uri="{BB962C8B-B14F-4D97-AF65-F5344CB8AC3E}">
        <p14:creationId xmlns:p14="http://schemas.microsoft.com/office/powerpoint/2010/main" val="403220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本システムでの使用技術について説明します。まずは使用する言語</a:t>
            </a:r>
            <a:r>
              <a:rPr kumimoji="1" lang="en-US" altLang="ja-JP"/>
              <a:t>Haskell</a:t>
            </a:r>
            <a:r>
              <a:rPr kumimoji="1" lang="ja-JP" altLang="en-US"/>
              <a:t>についてです。</a:t>
            </a:r>
            <a:r>
              <a:rPr kumimoji="1" lang="en-US" altLang="ja-JP"/>
              <a:t>Haskell</a:t>
            </a:r>
            <a:r>
              <a:rPr kumimoji="1" lang="ja-JP" altLang="en-US"/>
              <a:t>は計算や処理を関数の定義の組み合わせとして数学的に記述を行う関数型言語のひとつです。参照透過性やパターンマッチなどの特徴的な機能をいくつも持ち、それらを組み合わせることで構文木のようなデータ型を扱う際に他言語に比べて簡潔かつ容易に関数を実装できることが期待できます。</a:t>
            </a:r>
            <a:endParaRPr kumimoji="1" lang="en-US" altLang="ja-JP"/>
          </a:p>
          <a:p>
            <a:endParaRPr kumimoji="1" lang="en-US" altLang="ja-JP"/>
          </a:p>
          <a:p>
            <a:r>
              <a:rPr kumimoji="1" lang="en-US" altLang="ja-JP"/>
              <a:t>3:00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5</a:t>
            </a:fld>
            <a:endParaRPr kumimoji="1" lang="ja-JP" altLang="en-US"/>
          </a:p>
        </p:txBody>
      </p:sp>
    </p:spTree>
    <p:extLst>
      <p:ext uri="{BB962C8B-B14F-4D97-AF65-F5344CB8AC3E}">
        <p14:creationId xmlns:p14="http://schemas.microsoft.com/office/powerpoint/2010/main" val="74385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ソースコードの構文解析には</a:t>
            </a:r>
            <a:r>
              <a:rPr kumimoji="1" lang="en-US" altLang="ja-JP"/>
              <a:t>language-c-quote</a:t>
            </a:r>
            <a:r>
              <a:rPr kumimoji="1" lang="ja-JP" altLang="en-US"/>
              <a:t>を用います。</a:t>
            </a:r>
            <a:r>
              <a:rPr kumimoji="1" lang="en-US" altLang="ja-JP"/>
              <a:t>Language-c-quote</a:t>
            </a:r>
            <a:r>
              <a:rPr kumimoji="1" lang="ja-JP" altLang="en-US"/>
              <a:t>は</a:t>
            </a:r>
            <a:r>
              <a:rPr kumimoji="1" lang="en-US" altLang="ja-JP"/>
              <a:t>C</a:t>
            </a:r>
            <a:r>
              <a:rPr kumimoji="1" lang="ja-JP" altLang="en-US"/>
              <a:t>言語の構文解析を行う</a:t>
            </a:r>
            <a:r>
              <a:rPr kumimoji="1" lang="en-US" altLang="ja-JP"/>
              <a:t>Haskell</a:t>
            </a:r>
            <a:r>
              <a:rPr kumimoji="1" lang="ja-JP" altLang="en-US"/>
              <a:t>のライブラリであり、解析結果が扱いやすいため、容易にプログラムに新しい調査項目を追加することができると考えました。</a:t>
            </a:r>
            <a:endParaRPr kumimoji="1" lang="en-US" altLang="ja-JP"/>
          </a:p>
          <a:p>
            <a:endParaRPr kumimoji="1" lang="en-US" altLang="ja-JP"/>
          </a:p>
          <a:p>
            <a:r>
              <a:rPr kumimoji="1" lang="en-US" altLang="ja-JP"/>
              <a:t>3:20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6</a:t>
            </a:fld>
            <a:endParaRPr kumimoji="1" lang="ja-JP" altLang="en-US"/>
          </a:p>
        </p:txBody>
      </p:sp>
    </p:spTree>
    <p:extLst>
      <p:ext uri="{BB962C8B-B14F-4D97-AF65-F5344CB8AC3E}">
        <p14:creationId xmlns:p14="http://schemas.microsoft.com/office/powerpoint/2010/main" val="132927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本システムの概要を説明します。まず</a:t>
            </a:r>
            <a:r>
              <a:rPr kumimoji="1" lang="en-US" altLang="ja-JP"/>
              <a:t>Web</a:t>
            </a:r>
            <a:r>
              <a:rPr kumimoji="1" lang="ja-JP" altLang="en-US"/>
              <a:t>ブラウザ上のテキストエリアの入力フォームに解析したいソースコードを入力します。そしてそのソースコードに対して解析を行い、解析結果から間違っている箇所の情報を取り出して</a:t>
            </a:r>
            <a:r>
              <a:rPr kumimoji="1" lang="en-US" altLang="ja-JP"/>
              <a:t>HTML</a:t>
            </a:r>
            <a:r>
              <a:rPr kumimoji="1" lang="ja-JP" altLang="en-US"/>
              <a:t>ファイルに書き込みます。そこでスタイルシートを適用することで結果を表示するページに分かりやすい出力を行います。</a:t>
            </a:r>
            <a:endParaRPr kumimoji="1" lang="en-US" altLang="ja-JP"/>
          </a:p>
          <a:p>
            <a:endParaRPr kumimoji="1" lang="en-US" altLang="ja-JP"/>
          </a:p>
          <a:p>
            <a:r>
              <a:rPr kumimoji="1" lang="en-US" altLang="ja-JP"/>
              <a:t>3:50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7</a:t>
            </a:fld>
            <a:endParaRPr kumimoji="1" lang="ja-JP" altLang="en-US"/>
          </a:p>
        </p:txBody>
      </p:sp>
    </p:spTree>
    <p:extLst>
      <p:ext uri="{BB962C8B-B14F-4D97-AF65-F5344CB8AC3E}">
        <p14:creationId xmlns:p14="http://schemas.microsoft.com/office/powerpoint/2010/main" val="248253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次にシステムの特徴について説明します。本システムで調査可能な項目は示している通りです。インデントのミス、</a:t>
            </a:r>
            <a:r>
              <a:rPr kumimoji="1" lang="en-US" altLang="ja-JP"/>
              <a:t>printf</a:t>
            </a:r>
            <a:r>
              <a:rPr kumimoji="1" lang="ja-JP" altLang="en-US"/>
              <a:t>や</a:t>
            </a:r>
            <a:r>
              <a:rPr kumimoji="1" lang="en-US" altLang="ja-JP"/>
              <a:t>scanf</a:t>
            </a:r>
            <a:r>
              <a:rPr kumimoji="1" lang="ja-JP" altLang="en-US"/>
              <a:t>の受け取る引数の数が異なっているミス、</a:t>
            </a:r>
            <a:r>
              <a:rPr kumimoji="1" lang="en-US" altLang="ja-JP"/>
              <a:t>if</a:t>
            </a:r>
            <a:r>
              <a:rPr kumimoji="1" lang="ja-JP" altLang="en-US"/>
              <a:t>文の条件式が関係演算子による式ではなく代入式になっているミス、関数名が他の関数とちょうふくしているミス、返却値が</a:t>
            </a:r>
            <a:r>
              <a:rPr kumimoji="1" lang="en-US" altLang="ja-JP"/>
              <a:t>int</a:t>
            </a:r>
            <a:r>
              <a:rPr kumimoji="1" lang="ja-JP" altLang="en-US"/>
              <a:t>型の関数に</a:t>
            </a:r>
            <a:r>
              <a:rPr kumimoji="1" lang="en-US" altLang="ja-JP"/>
              <a:t>return</a:t>
            </a:r>
            <a:r>
              <a:rPr kumimoji="1" lang="ja-JP" altLang="en-US"/>
              <a:t>が記述されていないミスが調査できます。</a:t>
            </a:r>
            <a:endParaRPr kumimoji="1" lang="en-US" altLang="ja-JP"/>
          </a:p>
          <a:p>
            <a:endParaRPr kumimoji="1" lang="en-US" altLang="ja-JP"/>
          </a:p>
          <a:p>
            <a:r>
              <a:rPr kumimoji="1" lang="en-US" altLang="ja-JP"/>
              <a:t>4:20</a:t>
            </a:r>
            <a:endParaRPr kumimoji="1" lang="ja-JP" altLang="en-US"/>
          </a:p>
        </p:txBody>
      </p:sp>
      <p:sp>
        <p:nvSpPr>
          <p:cNvPr id="4" name="スライド番号プレースホルダー 3"/>
          <p:cNvSpPr>
            <a:spLocks noGrp="1"/>
          </p:cNvSpPr>
          <p:nvPr>
            <p:ph type="sldNum" sz="quarter" idx="5"/>
          </p:nvPr>
        </p:nvSpPr>
        <p:spPr/>
        <p:txBody>
          <a:bodyPr/>
          <a:lstStyle/>
          <a:p>
            <a:fld id="{D50F0202-8B06-4EC4-91BB-FB51E3C5E483}" type="slidenum">
              <a:rPr kumimoji="1" lang="ja-JP" altLang="en-US" smtClean="0"/>
              <a:t>8</a:t>
            </a:fld>
            <a:endParaRPr kumimoji="1" lang="ja-JP" altLang="en-US"/>
          </a:p>
        </p:txBody>
      </p:sp>
    </p:spTree>
    <p:extLst>
      <p:ext uri="{BB962C8B-B14F-4D97-AF65-F5344CB8AC3E}">
        <p14:creationId xmlns:p14="http://schemas.microsoft.com/office/powerpoint/2010/main" val="198818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FA793-91AA-36E9-9F6F-6E56D3F372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1495F42-77DD-49DC-511A-8135B5100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C3292F-1FC1-4B3D-AD09-FF872E3AA0E2}"/>
              </a:ext>
            </a:extLst>
          </p:cNvPr>
          <p:cNvSpPr>
            <a:spLocks noGrp="1"/>
          </p:cNvSpPr>
          <p:nvPr>
            <p:ph type="dt" sz="half" idx="10"/>
          </p:nvPr>
        </p:nvSpPr>
        <p:spPr/>
        <p:txBody>
          <a:bodyPr/>
          <a:lstStyle/>
          <a:p>
            <a:fld id="{9A56D233-C891-4DCC-AF28-C8AA7F6B1806}" type="datetime1">
              <a:rPr kumimoji="1" lang="ja-JP" altLang="en-US" smtClean="0"/>
              <a:t>2023/2/21</a:t>
            </a:fld>
            <a:endParaRPr kumimoji="1" lang="ja-JP" altLang="en-US"/>
          </a:p>
        </p:txBody>
      </p:sp>
      <p:sp>
        <p:nvSpPr>
          <p:cNvPr id="5" name="フッター プレースホルダー 4">
            <a:extLst>
              <a:ext uri="{FF2B5EF4-FFF2-40B4-BE49-F238E27FC236}">
                <a16:creationId xmlns:a16="http://schemas.microsoft.com/office/drawing/2014/main" id="{BB507347-113C-0CBB-91E5-C9B1E15EF3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F2D85E-03C9-5581-C5A8-1BCF60F18E3D}"/>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210951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CE456-E2E2-7C04-332B-C543ACBD00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3D51E4-104C-1683-DDF3-A8D40ED0B8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5E8F23-3DCC-BE23-55BA-900DDD9187E0}"/>
              </a:ext>
            </a:extLst>
          </p:cNvPr>
          <p:cNvSpPr>
            <a:spLocks noGrp="1"/>
          </p:cNvSpPr>
          <p:nvPr>
            <p:ph type="dt" sz="half" idx="10"/>
          </p:nvPr>
        </p:nvSpPr>
        <p:spPr/>
        <p:txBody>
          <a:bodyPr/>
          <a:lstStyle/>
          <a:p>
            <a:fld id="{8158FE2B-9526-40A1-8C71-4E01C0EA7815}" type="datetime1">
              <a:rPr kumimoji="1" lang="ja-JP" altLang="en-US" smtClean="0"/>
              <a:t>2023/2/21</a:t>
            </a:fld>
            <a:endParaRPr kumimoji="1" lang="ja-JP" altLang="en-US"/>
          </a:p>
        </p:txBody>
      </p:sp>
      <p:sp>
        <p:nvSpPr>
          <p:cNvPr id="5" name="フッター プレースホルダー 4">
            <a:extLst>
              <a:ext uri="{FF2B5EF4-FFF2-40B4-BE49-F238E27FC236}">
                <a16:creationId xmlns:a16="http://schemas.microsoft.com/office/drawing/2014/main" id="{FBA9B731-9CB7-70A9-773B-A3901A6CAD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72F085-353C-B50C-F986-832D73D2F7AB}"/>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228359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5724A3-ED5F-5445-B150-04B66E51958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3EC1CE-5838-A11E-085D-1F47FEF9CD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7F8F2-8CC6-2259-AD7E-602CFE58E11C}"/>
              </a:ext>
            </a:extLst>
          </p:cNvPr>
          <p:cNvSpPr>
            <a:spLocks noGrp="1"/>
          </p:cNvSpPr>
          <p:nvPr>
            <p:ph type="dt" sz="half" idx="10"/>
          </p:nvPr>
        </p:nvSpPr>
        <p:spPr/>
        <p:txBody>
          <a:bodyPr/>
          <a:lstStyle/>
          <a:p>
            <a:fld id="{7789B2E5-E15F-4FD7-8A6B-4918118163A9}" type="datetime1">
              <a:rPr kumimoji="1" lang="ja-JP" altLang="en-US" smtClean="0"/>
              <a:t>2023/2/21</a:t>
            </a:fld>
            <a:endParaRPr kumimoji="1" lang="ja-JP" altLang="en-US"/>
          </a:p>
        </p:txBody>
      </p:sp>
      <p:sp>
        <p:nvSpPr>
          <p:cNvPr id="5" name="フッター プレースホルダー 4">
            <a:extLst>
              <a:ext uri="{FF2B5EF4-FFF2-40B4-BE49-F238E27FC236}">
                <a16:creationId xmlns:a16="http://schemas.microsoft.com/office/drawing/2014/main" id="{0078A09A-8B47-0293-92B9-344563DAC2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F67559-1B6C-8ACE-11A4-55928F965B29}"/>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386854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8A0AF-FB70-9B0B-D40B-D0295B15FE45}"/>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79B0C460-F0CA-F5A8-01BB-140ABDF5D0F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8" name="直線コネクタ 7">
            <a:extLst>
              <a:ext uri="{FF2B5EF4-FFF2-40B4-BE49-F238E27FC236}">
                <a16:creationId xmlns:a16="http://schemas.microsoft.com/office/drawing/2014/main" id="{C887F906-3F66-B129-8046-A6F62E088B55}"/>
              </a:ext>
            </a:extLst>
          </p:cNvPr>
          <p:cNvCxnSpPr/>
          <p:nvPr userDrawn="1"/>
        </p:nvCxnSpPr>
        <p:spPr>
          <a:xfrm>
            <a:off x="739833" y="1762298"/>
            <a:ext cx="10800000" cy="0"/>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A296C6B8-750B-03FC-FCEC-1BDC9AF17E11}"/>
              </a:ext>
            </a:extLst>
          </p:cNvPr>
          <p:cNvSpPr>
            <a:spLocks noGrp="1"/>
          </p:cNvSpPr>
          <p:nvPr>
            <p:ph type="dt" sz="half" idx="10"/>
          </p:nvPr>
        </p:nvSpPr>
        <p:spPr/>
        <p:txBody>
          <a:bodyPr/>
          <a:lstStyle/>
          <a:p>
            <a:fld id="{7BD9C45B-00B7-4AF1-A1AF-3436F213D9F3}" type="datetime1">
              <a:rPr kumimoji="1" lang="ja-JP" altLang="en-US" smtClean="0"/>
              <a:t>2023/2/21</a:t>
            </a:fld>
            <a:endParaRPr kumimoji="1" lang="ja-JP" altLang="en-US"/>
          </a:p>
        </p:txBody>
      </p:sp>
      <p:sp>
        <p:nvSpPr>
          <p:cNvPr id="5" name="フッター プレースホルダー 4">
            <a:extLst>
              <a:ext uri="{FF2B5EF4-FFF2-40B4-BE49-F238E27FC236}">
                <a16:creationId xmlns:a16="http://schemas.microsoft.com/office/drawing/2014/main" id="{263C25CB-A0F4-99CF-F415-A34DD0F83B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93E96F-1942-14F9-15F2-6FDB9FD3200B}"/>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372609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2D4AD-1D05-836A-4357-B03A83171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357D14-4EA9-A27E-5593-2EB0E8346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EB6A48-BADA-4CC7-8700-0FEED6C12A91}"/>
              </a:ext>
            </a:extLst>
          </p:cNvPr>
          <p:cNvSpPr>
            <a:spLocks noGrp="1"/>
          </p:cNvSpPr>
          <p:nvPr>
            <p:ph type="dt" sz="half" idx="10"/>
          </p:nvPr>
        </p:nvSpPr>
        <p:spPr/>
        <p:txBody>
          <a:bodyPr/>
          <a:lstStyle/>
          <a:p>
            <a:fld id="{550A9EEB-9B9B-464E-94FC-708581F5BB07}" type="datetime1">
              <a:rPr kumimoji="1" lang="ja-JP" altLang="en-US" smtClean="0"/>
              <a:t>2023/2/21</a:t>
            </a:fld>
            <a:endParaRPr kumimoji="1" lang="ja-JP" altLang="en-US"/>
          </a:p>
        </p:txBody>
      </p:sp>
      <p:sp>
        <p:nvSpPr>
          <p:cNvPr id="5" name="フッター プレースホルダー 4">
            <a:extLst>
              <a:ext uri="{FF2B5EF4-FFF2-40B4-BE49-F238E27FC236}">
                <a16:creationId xmlns:a16="http://schemas.microsoft.com/office/drawing/2014/main" id="{DC0434FF-67A6-9E28-0E0E-1F4B298046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6A4BD4-75AC-118A-5940-6355D2A53565}"/>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365842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493EB-D6BC-9458-97BC-37E7F9FE84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3BED8F-1512-A173-A159-B829D0D1E53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FEA10F-518D-603F-92EE-790D83A89F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90492BB-5705-6A23-8738-BFDA2F354233}"/>
              </a:ext>
            </a:extLst>
          </p:cNvPr>
          <p:cNvSpPr>
            <a:spLocks noGrp="1"/>
          </p:cNvSpPr>
          <p:nvPr>
            <p:ph type="dt" sz="half" idx="10"/>
          </p:nvPr>
        </p:nvSpPr>
        <p:spPr/>
        <p:txBody>
          <a:bodyPr/>
          <a:lstStyle/>
          <a:p>
            <a:fld id="{D0CC243E-6995-439B-AB4E-2794D8042306}" type="datetime1">
              <a:rPr kumimoji="1" lang="ja-JP" altLang="en-US" smtClean="0"/>
              <a:t>2023/2/21</a:t>
            </a:fld>
            <a:endParaRPr kumimoji="1" lang="ja-JP" altLang="en-US"/>
          </a:p>
        </p:txBody>
      </p:sp>
      <p:sp>
        <p:nvSpPr>
          <p:cNvPr id="6" name="フッター プレースホルダー 5">
            <a:extLst>
              <a:ext uri="{FF2B5EF4-FFF2-40B4-BE49-F238E27FC236}">
                <a16:creationId xmlns:a16="http://schemas.microsoft.com/office/drawing/2014/main" id="{6691E725-36CB-CE0A-0FB4-77C8DAFDFE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34D409-5ADD-58D7-0738-5CF4EE271BCA}"/>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338002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93E60-5A2A-F629-F0B4-52157BD5149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896663-9EAA-BF8B-616C-0F6A63EA3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0CCA60-4FBA-A6B4-951B-02E110C715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794B32E-2890-847B-421F-A2A895CB5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DF9980-F658-79BB-D371-0015454446E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C68F3C4-4C45-49E3-9327-67D68D457BD7}"/>
              </a:ext>
            </a:extLst>
          </p:cNvPr>
          <p:cNvSpPr>
            <a:spLocks noGrp="1"/>
          </p:cNvSpPr>
          <p:nvPr>
            <p:ph type="dt" sz="half" idx="10"/>
          </p:nvPr>
        </p:nvSpPr>
        <p:spPr/>
        <p:txBody>
          <a:bodyPr/>
          <a:lstStyle/>
          <a:p>
            <a:fld id="{146D24EA-1ABB-4C82-9DDB-5A81489409C1}" type="datetime1">
              <a:rPr kumimoji="1" lang="ja-JP" altLang="en-US" smtClean="0"/>
              <a:t>2023/2/21</a:t>
            </a:fld>
            <a:endParaRPr kumimoji="1" lang="ja-JP" altLang="en-US"/>
          </a:p>
        </p:txBody>
      </p:sp>
      <p:sp>
        <p:nvSpPr>
          <p:cNvPr id="8" name="フッター プレースホルダー 7">
            <a:extLst>
              <a:ext uri="{FF2B5EF4-FFF2-40B4-BE49-F238E27FC236}">
                <a16:creationId xmlns:a16="http://schemas.microsoft.com/office/drawing/2014/main" id="{88122B48-6FBC-00A7-F04E-D820B75A7A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6BF535C-44E7-0909-A22E-E48869BB798B}"/>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363905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686B5-6757-4A20-BA22-CBC9744B40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032FA8A-47B7-312A-1CCE-B717587BD585}"/>
              </a:ext>
            </a:extLst>
          </p:cNvPr>
          <p:cNvSpPr>
            <a:spLocks noGrp="1"/>
          </p:cNvSpPr>
          <p:nvPr>
            <p:ph type="dt" sz="half" idx="10"/>
          </p:nvPr>
        </p:nvSpPr>
        <p:spPr/>
        <p:txBody>
          <a:bodyPr/>
          <a:lstStyle/>
          <a:p>
            <a:fld id="{6F16F4F0-2C35-41AA-891E-CDAAD83E4945}" type="datetime1">
              <a:rPr kumimoji="1" lang="ja-JP" altLang="en-US" smtClean="0"/>
              <a:t>2023/2/21</a:t>
            </a:fld>
            <a:endParaRPr kumimoji="1" lang="ja-JP" altLang="en-US"/>
          </a:p>
        </p:txBody>
      </p:sp>
      <p:sp>
        <p:nvSpPr>
          <p:cNvPr id="4" name="フッター プレースホルダー 3">
            <a:extLst>
              <a:ext uri="{FF2B5EF4-FFF2-40B4-BE49-F238E27FC236}">
                <a16:creationId xmlns:a16="http://schemas.microsoft.com/office/drawing/2014/main" id="{B546596C-DD8E-5E23-D40F-8944C779D9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85939B-CE2C-4B0C-C443-9D4F4397C6E2}"/>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252149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AC29ED-5D14-2121-F4D2-B89F56B95BE1}"/>
              </a:ext>
            </a:extLst>
          </p:cNvPr>
          <p:cNvSpPr>
            <a:spLocks noGrp="1"/>
          </p:cNvSpPr>
          <p:nvPr>
            <p:ph type="dt" sz="half" idx="10"/>
          </p:nvPr>
        </p:nvSpPr>
        <p:spPr/>
        <p:txBody>
          <a:bodyPr/>
          <a:lstStyle/>
          <a:p>
            <a:fld id="{C6AC56BD-CE15-4D11-859A-8F98945A54B3}" type="datetime1">
              <a:rPr kumimoji="1" lang="ja-JP" altLang="en-US" smtClean="0"/>
              <a:t>2023/2/21</a:t>
            </a:fld>
            <a:endParaRPr kumimoji="1" lang="ja-JP" altLang="en-US"/>
          </a:p>
        </p:txBody>
      </p:sp>
      <p:sp>
        <p:nvSpPr>
          <p:cNvPr id="3" name="フッター プレースホルダー 2">
            <a:extLst>
              <a:ext uri="{FF2B5EF4-FFF2-40B4-BE49-F238E27FC236}">
                <a16:creationId xmlns:a16="http://schemas.microsoft.com/office/drawing/2014/main" id="{BCF2CB14-46BF-314F-E332-129CC262F5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ACAD88-E9F9-C0B2-1D65-23B489382E25}"/>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350287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F535-F105-9EAC-5F56-46009D7C79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664053-D523-20E0-2C07-BFECE934F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425C0C-89E8-757F-C07A-9EFD8C30C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33BE84-3826-42AF-69EC-224221F4EF33}"/>
              </a:ext>
            </a:extLst>
          </p:cNvPr>
          <p:cNvSpPr>
            <a:spLocks noGrp="1"/>
          </p:cNvSpPr>
          <p:nvPr>
            <p:ph type="dt" sz="half" idx="10"/>
          </p:nvPr>
        </p:nvSpPr>
        <p:spPr/>
        <p:txBody>
          <a:bodyPr/>
          <a:lstStyle/>
          <a:p>
            <a:fld id="{0417A036-7357-4EB8-8730-BBE5B8BADDF0}" type="datetime1">
              <a:rPr kumimoji="1" lang="ja-JP" altLang="en-US" smtClean="0"/>
              <a:t>2023/2/21</a:t>
            </a:fld>
            <a:endParaRPr kumimoji="1" lang="ja-JP" altLang="en-US"/>
          </a:p>
        </p:txBody>
      </p:sp>
      <p:sp>
        <p:nvSpPr>
          <p:cNvPr id="6" name="フッター プレースホルダー 5">
            <a:extLst>
              <a:ext uri="{FF2B5EF4-FFF2-40B4-BE49-F238E27FC236}">
                <a16:creationId xmlns:a16="http://schemas.microsoft.com/office/drawing/2014/main" id="{CA18C699-CD3F-3237-30DF-D0545F13A4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9B5029-7C2A-5D68-7693-ED68373C75FD}"/>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424876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C76FA-02BA-D08F-330E-405559A218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D56DBA-5C6A-29E2-A6AD-348418747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576ABEE-0FEE-B5DA-BED1-F837B0461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AE8433-9E54-FDCD-18B5-56F75FE4F2FD}"/>
              </a:ext>
            </a:extLst>
          </p:cNvPr>
          <p:cNvSpPr>
            <a:spLocks noGrp="1"/>
          </p:cNvSpPr>
          <p:nvPr>
            <p:ph type="dt" sz="half" idx="10"/>
          </p:nvPr>
        </p:nvSpPr>
        <p:spPr/>
        <p:txBody>
          <a:bodyPr/>
          <a:lstStyle/>
          <a:p>
            <a:fld id="{4388C8A6-0B3C-4034-9B7E-45C453E5DE29}" type="datetime1">
              <a:rPr kumimoji="1" lang="ja-JP" altLang="en-US" smtClean="0"/>
              <a:t>2023/2/21</a:t>
            </a:fld>
            <a:endParaRPr kumimoji="1" lang="ja-JP" altLang="en-US"/>
          </a:p>
        </p:txBody>
      </p:sp>
      <p:sp>
        <p:nvSpPr>
          <p:cNvPr id="6" name="フッター プレースホルダー 5">
            <a:extLst>
              <a:ext uri="{FF2B5EF4-FFF2-40B4-BE49-F238E27FC236}">
                <a16:creationId xmlns:a16="http://schemas.microsoft.com/office/drawing/2014/main" id="{F059DD35-82B1-513F-6405-F9E3A3EA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50BDAD-A6BF-893E-D2DD-58434BD38B9D}"/>
              </a:ext>
            </a:extLst>
          </p:cNvPr>
          <p:cNvSpPr>
            <a:spLocks noGrp="1"/>
          </p:cNvSpPr>
          <p:nvPr>
            <p:ph type="sldNum" sz="quarter" idx="12"/>
          </p:nvPr>
        </p:nvSpPr>
        <p:spPr/>
        <p:txBody>
          <a:body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93869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670733-0971-8BE2-21A0-62CF7CDBD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82C036-9084-FD0A-2E8A-8C518DDDA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DEA549-0D4A-1ACF-4C83-02DC7A83E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17758-5AFA-49A2-875B-37484A9868F1}" type="datetime1">
              <a:rPr kumimoji="1" lang="ja-JP" altLang="en-US" smtClean="0"/>
              <a:t>2023/2/21</a:t>
            </a:fld>
            <a:endParaRPr kumimoji="1" lang="ja-JP" altLang="en-US"/>
          </a:p>
        </p:txBody>
      </p:sp>
      <p:sp>
        <p:nvSpPr>
          <p:cNvPr id="5" name="フッター プレースホルダー 4">
            <a:extLst>
              <a:ext uri="{FF2B5EF4-FFF2-40B4-BE49-F238E27FC236}">
                <a16:creationId xmlns:a16="http://schemas.microsoft.com/office/drawing/2014/main" id="{59EF81BE-3674-B268-A152-2E8AC4E25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18241B-C87C-50E3-2E34-3C692F39D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E84986EE-0853-4124-AD2D-AC8C3EA175BA}" type="slidenum">
              <a:rPr lang="ja-JP" altLang="en-US" sz="1600" smtClean="0"/>
              <a:pPr/>
              <a:t>‹#›</a:t>
            </a:fld>
            <a:r>
              <a:rPr lang="en-US" altLang="ja-JP"/>
              <a:t>/13</a:t>
            </a:r>
            <a:endParaRPr lang="ja-JP" altLang="en-US"/>
          </a:p>
        </p:txBody>
      </p:sp>
    </p:spTree>
    <p:extLst>
      <p:ext uri="{BB962C8B-B14F-4D97-AF65-F5344CB8AC3E}">
        <p14:creationId xmlns:p14="http://schemas.microsoft.com/office/powerpoint/2010/main" val="2889579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0BE9EE-9E07-3A88-B366-FE72CE500AE6}"/>
              </a:ext>
            </a:extLst>
          </p:cNvPr>
          <p:cNvSpPr>
            <a:spLocks noGrp="1"/>
          </p:cNvSpPr>
          <p:nvPr>
            <p:ph type="ctrTitle"/>
          </p:nvPr>
        </p:nvSpPr>
        <p:spPr>
          <a:xfrm>
            <a:off x="1311965" y="1122363"/>
            <a:ext cx="9551505" cy="2387600"/>
          </a:xfrm>
        </p:spPr>
        <p:txBody>
          <a:bodyPr>
            <a:normAutofit/>
          </a:bodyPr>
          <a:lstStyle/>
          <a:p>
            <a:r>
              <a:rPr lang="ja-JP" altLang="en-US" sz="4400" b="1">
                <a:latin typeface="+mj-ea"/>
              </a:rPr>
              <a:t>調査項目の拡張しやすさを考慮した</a:t>
            </a:r>
            <a:br>
              <a:rPr lang="en-US" altLang="ja-JP" sz="4400" b="1">
                <a:latin typeface="+mj-ea"/>
              </a:rPr>
            </a:br>
            <a:r>
              <a:rPr lang="ja-JP" altLang="en-US" sz="4400" b="1">
                <a:latin typeface="+mj-ea"/>
              </a:rPr>
              <a:t>ソースコード解析システム</a:t>
            </a:r>
            <a:r>
              <a:rPr kumimoji="1" lang="ja-JP" altLang="en-US" sz="4400" b="1">
                <a:latin typeface="+mj-ea"/>
              </a:rPr>
              <a:t>の構築</a:t>
            </a:r>
          </a:p>
        </p:txBody>
      </p:sp>
      <p:sp>
        <p:nvSpPr>
          <p:cNvPr id="3" name="字幕 2">
            <a:extLst>
              <a:ext uri="{FF2B5EF4-FFF2-40B4-BE49-F238E27FC236}">
                <a16:creationId xmlns:a16="http://schemas.microsoft.com/office/drawing/2014/main" id="{FC706304-5387-5B22-BFD2-987FE6E1B4F0}"/>
              </a:ext>
            </a:extLst>
          </p:cNvPr>
          <p:cNvSpPr>
            <a:spLocks noGrp="1"/>
          </p:cNvSpPr>
          <p:nvPr>
            <p:ph type="subTitle" idx="1"/>
          </p:nvPr>
        </p:nvSpPr>
        <p:spPr>
          <a:xfrm>
            <a:off x="1524000" y="4436925"/>
            <a:ext cx="9144000" cy="940145"/>
          </a:xfrm>
        </p:spPr>
        <p:txBody>
          <a:bodyPr>
            <a:noAutofit/>
          </a:bodyPr>
          <a:lstStyle/>
          <a:p>
            <a:r>
              <a:rPr kumimoji="1" lang="ja-JP" altLang="en-US" sz="2800"/>
              <a:t>香川研究室</a:t>
            </a:r>
            <a:endParaRPr kumimoji="1" lang="en-US" altLang="ja-JP" sz="2800"/>
          </a:p>
          <a:p>
            <a:r>
              <a:rPr lang="ja-JP" altLang="en-US" sz="2800"/>
              <a:t>１９Ｔ３０５　小方　亮人</a:t>
            </a:r>
            <a:endParaRPr kumimoji="1" lang="ja-JP" altLang="en-US" sz="2800"/>
          </a:p>
        </p:txBody>
      </p:sp>
    </p:spTree>
    <p:extLst>
      <p:ext uri="{BB962C8B-B14F-4D97-AF65-F5344CB8AC3E}">
        <p14:creationId xmlns:p14="http://schemas.microsoft.com/office/powerpoint/2010/main" val="129646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7E52B8-5CF7-8E09-3E14-8F52D8601D14}"/>
              </a:ext>
            </a:extLst>
          </p:cNvPr>
          <p:cNvSpPr>
            <a:spLocks noGrp="1"/>
          </p:cNvSpPr>
          <p:nvPr>
            <p:ph type="title"/>
          </p:nvPr>
        </p:nvSpPr>
        <p:spPr/>
        <p:txBody>
          <a:bodyPr/>
          <a:lstStyle/>
          <a:p>
            <a:r>
              <a:rPr kumimoji="1" lang="ja-JP" altLang="en-US" b="1"/>
              <a:t>システムの特徴２</a:t>
            </a:r>
          </a:p>
        </p:txBody>
      </p:sp>
      <p:sp>
        <p:nvSpPr>
          <p:cNvPr id="3" name="コンテンツ プレースホルダー 2">
            <a:extLst>
              <a:ext uri="{FF2B5EF4-FFF2-40B4-BE49-F238E27FC236}">
                <a16:creationId xmlns:a16="http://schemas.microsoft.com/office/drawing/2014/main" id="{19B0BCCD-7856-7CA6-39FF-1376B97BAD9D}"/>
              </a:ext>
            </a:extLst>
          </p:cNvPr>
          <p:cNvSpPr>
            <a:spLocks noGrp="1"/>
          </p:cNvSpPr>
          <p:nvPr>
            <p:ph idx="1"/>
          </p:nvPr>
        </p:nvSpPr>
        <p:spPr/>
        <p:txBody>
          <a:bodyPr/>
          <a:lstStyle/>
          <a:p>
            <a:pPr marL="0" indent="0">
              <a:buNone/>
            </a:pPr>
            <a:r>
              <a:rPr lang="ja-JP" altLang="en-US"/>
              <a:t>　</a:t>
            </a:r>
            <a:endParaRPr kumimoji="1" lang="en-US" altLang="ja-JP"/>
          </a:p>
        </p:txBody>
      </p:sp>
      <p:sp>
        <p:nvSpPr>
          <p:cNvPr id="4" name="スライド番号プレースホルダー 3">
            <a:extLst>
              <a:ext uri="{FF2B5EF4-FFF2-40B4-BE49-F238E27FC236}">
                <a16:creationId xmlns:a16="http://schemas.microsoft.com/office/drawing/2014/main" id="{732F8C82-45F6-D32B-912D-6DA09528858D}"/>
              </a:ext>
            </a:extLst>
          </p:cNvPr>
          <p:cNvSpPr>
            <a:spLocks noGrp="1"/>
          </p:cNvSpPr>
          <p:nvPr>
            <p:ph type="sldNum" sz="quarter" idx="12"/>
          </p:nvPr>
        </p:nvSpPr>
        <p:spPr/>
        <p:txBody>
          <a:bodyPr/>
          <a:lstStyle/>
          <a:p>
            <a:fld id="{E84986EE-0853-4124-AD2D-AC8C3EA175BA}" type="slidenum">
              <a:rPr lang="ja-JP" altLang="en-US" sz="1600" smtClean="0"/>
              <a:pPr/>
              <a:t>9</a:t>
            </a:fld>
            <a:r>
              <a:rPr lang="en-US" altLang="ja-JP"/>
              <a:t>/13</a:t>
            </a:r>
            <a:endParaRPr lang="ja-JP" altLang="en-US"/>
          </a:p>
        </p:txBody>
      </p:sp>
      <p:pic>
        <p:nvPicPr>
          <p:cNvPr id="9" name="図 8" descr="テキスト&#10;&#10;自動的に生成された説明">
            <a:extLst>
              <a:ext uri="{FF2B5EF4-FFF2-40B4-BE49-F238E27FC236}">
                <a16:creationId xmlns:a16="http://schemas.microsoft.com/office/drawing/2014/main" id="{C9297242-3A39-AEC7-BA06-491DCA2FF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462" y="2133702"/>
            <a:ext cx="9511517" cy="3912165"/>
          </a:xfrm>
          <a:prstGeom prst="rect">
            <a:avLst/>
          </a:prstGeom>
        </p:spPr>
      </p:pic>
    </p:spTree>
    <p:extLst>
      <p:ext uri="{BB962C8B-B14F-4D97-AF65-F5344CB8AC3E}">
        <p14:creationId xmlns:p14="http://schemas.microsoft.com/office/powerpoint/2010/main" val="168784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727583B5-0842-0EDC-F6A0-7CD29B99C6D6}"/>
              </a:ext>
            </a:extLst>
          </p:cNvPr>
          <p:cNvSpPr/>
          <p:nvPr/>
        </p:nvSpPr>
        <p:spPr>
          <a:xfrm>
            <a:off x="4384640" y="2146730"/>
            <a:ext cx="6809592" cy="18260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3C3F707-722C-55CD-4CC2-6BBA674645CD}"/>
              </a:ext>
            </a:extLst>
          </p:cNvPr>
          <p:cNvSpPr/>
          <p:nvPr/>
        </p:nvSpPr>
        <p:spPr>
          <a:xfrm>
            <a:off x="838200" y="2146730"/>
            <a:ext cx="3546440" cy="18260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0DAA025-26B5-D031-09BE-41789999A534}"/>
              </a:ext>
            </a:extLst>
          </p:cNvPr>
          <p:cNvSpPr>
            <a:spLocks noGrp="1"/>
          </p:cNvSpPr>
          <p:nvPr>
            <p:ph type="title"/>
          </p:nvPr>
        </p:nvSpPr>
        <p:spPr/>
        <p:txBody>
          <a:bodyPr/>
          <a:lstStyle/>
          <a:p>
            <a:r>
              <a:rPr kumimoji="1" lang="ja-JP" altLang="en-US" b="1"/>
              <a:t>ソースコードの解析</a:t>
            </a:r>
          </a:p>
        </p:txBody>
      </p:sp>
      <p:sp>
        <p:nvSpPr>
          <p:cNvPr id="3" name="コンテンツ プレースホルダー 2">
            <a:extLst>
              <a:ext uri="{FF2B5EF4-FFF2-40B4-BE49-F238E27FC236}">
                <a16:creationId xmlns:a16="http://schemas.microsoft.com/office/drawing/2014/main" id="{F33E51A1-37FE-E908-47A4-20A90D5E30D7}"/>
              </a:ext>
            </a:extLst>
          </p:cNvPr>
          <p:cNvSpPr>
            <a:spLocks noGrp="1"/>
          </p:cNvSpPr>
          <p:nvPr>
            <p:ph idx="1"/>
          </p:nvPr>
        </p:nvSpPr>
        <p:spPr>
          <a:xfrm>
            <a:off x="838200" y="2492119"/>
            <a:ext cx="3119718" cy="1624405"/>
          </a:xfrm>
        </p:spPr>
        <p:txBody>
          <a:bodyPr>
            <a:normAutofit fontScale="92500" lnSpcReduction="20000"/>
          </a:bodyPr>
          <a:lstStyle/>
          <a:p>
            <a:pPr marL="0" indent="0">
              <a:buNone/>
            </a:pPr>
            <a:endParaRPr kumimoji="1" lang="en-US" altLang="ja-JP" sz="2400"/>
          </a:p>
          <a:p>
            <a:pPr marL="0" indent="0">
              <a:buNone/>
            </a:pPr>
            <a:endParaRPr kumimoji="1" lang="en-US" altLang="ja-JP" sz="2400"/>
          </a:p>
          <a:p>
            <a:pPr marL="0" indent="0">
              <a:buNone/>
            </a:pPr>
            <a:r>
              <a:rPr lang="en-US" altLang="ja-JP" sz="2400"/>
              <a:t>      </a:t>
            </a:r>
            <a:r>
              <a:rPr kumimoji="1" lang="en-US" altLang="ja-JP" sz="3000"/>
              <a:t>printf("%d", </a:t>
            </a:r>
            <a:r>
              <a:rPr kumimoji="1" lang="en-US" altLang="ja-JP" sz="3000" err="1"/>
              <a:t>i</a:t>
            </a:r>
            <a:r>
              <a:rPr kumimoji="1" lang="en-US" altLang="ja-JP" sz="3000"/>
              <a:t>);</a:t>
            </a:r>
          </a:p>
          <a:p>
            <a:pPr marL="0" indent="0">
              <a:buNone/>
            </a:pPr>
            <a:r>
              <a:rPr kumimoji="1" lang="en-US" altLang="ja-JP" sz="2400"/>
              <a:t>    </a:t>
            </a:r>
          </a:p>
        </p:txBody>
      </p:sp>
      <p:sp>
        <p:nvSpPr>
          <p:cNvPr id="4" name="テキスト ボックス 3">
            <a:extLst>
              <a:ext uri="{FF2B5EF4-FFF2-40B4-BE49-F238E27FC236}">
                <a16:creationId xmlns:a16="http://schemas.microsoft.com/office/drawing/2014/main" id="{D287AB37-E596-A7E1-6028-934320A3AFED}"/>
              </a:ext>
            </a:extLst>
          </p:cNvPr>
          <p:cNvSpPr txBox="1"/>
          <p:nvPr/>
        </p:nvSpPr>
        <p:spPr>
          <a:xfrm>
            <a:off x="4565563" y="2146730"/>
            <a:ext cx="6514815" cy="2031325"/>
          </a:xfrm>
          <a:prstGeom prst="rect">
            <a:avLst/>
          </a:prstGeom>
          <a:noFill/>
        </p:spPr>
        <p:txBody>
          <a:bodyPr wrap="square" rtlCol="0">
            <a:spAutoFit/>
          </a:bodyPr>
          <a:lstStyle/>
          <a:p>
            <a:endParaRPr lang="en-US" altLang="ja-JP"/>
          </a:p>
          <a:p>
            <a:endParaRPr kumimoji="1" lang="en-US" altLang="ja-JP">
              <a:solidFill>
                <a:srgbClr val="CC0000"/>
              </a:solidFill>
            </a:endParaRPr>
          </a:p>
          <a:p>
            <a:endParaRPr kumimoji="1" lang="en-US" altLang="ja-JP"/>
          </a:p>
          <a:p>
            <a:r>
              <a:rPr kumimoji="1" lang="en-US" altLang="ja-JP"/>
              <a:t>BlockStm (Exp (Just (</a:t>
            </a:r>
            <a:r>
              <a:rPr kumimoji="1" lang="en-US" altLang="ja-JP" err="1"/>
              <a:t>FnCall</a:t>
            </a:r>
            <a:r>
              <a:rPr kumimoji="1" lang="en-US" altLang="ja-JP"/>
              <a:t> (Var (Id "</a:t>
            </a:r>
            <a:r>
              <a:rPr kumimoji="1" lang="en-US" altLang="ja-JP" err="1"/>
              <a:t>printf</a:t>
            </a:r>
            <a:r>
              <a:rPr kumimoji="1" lang="en-US" altLang="ja-JP"/>
              <a:t>" </a:t>
            </a:r>
            <a:r>
              <a:rPr kumimoji="1" lang="en-US" altLang="ja-JP" err="1"/>
              <a:t>noLoc</a:t>
            </a:r>
            <a:r>
              <a:rPr kumimoji="1" lang="en-US" altLang="ja-JP"/>
              <a:t>) </a:t>
            </a:r>
            <a:r>
              <a:rPr kumimoji="1" lang="en-US" altLang="ja-JP" err="1"/>
              <a:t>noLoc</a:t>
            </a:r>
            <a:r>
              <a:rPr kumimoji="1" lang="en-US" altLang="ja-JP"/>
              <a:t>) [Const (</a:t>
            </a:r>
            <a:r>
              <a:rPr kumimoji="1" lang="en-US" altLang="ja-JP" err="1"/>
              <a:t>StringConst</a:t>
            </a:r>
            <a:r>
              <a:rPr kumimoji="1" lang="en-US" altLang="ja-JP"/>
              <a:t> ["\"%d\""] </a:t>
            </a:r>
            <a:r>
              <a:rPr kumimoji="1" lang="en-US" altLang="ja-JP">
                <a:solidFill>
                  <a:srgbClr val="CC0000"/>
                </a:solidFill>
              </a:rPr>
              <a:t>"%d" </a:t>
            </a:r>
            <a:r>
              <a:rPr kumimoji="1" lang="en-US" altLang="ja-JP" err="1"/>
              <a:t>noLoc</a:t>
            </a:r>
            <a:r>
              <a:rPr kumimoji="1" lang="en-US" altLang="ja-JP"/>
              <a:t>) </a:t>
            </a:r>
            <a:r>
              <a:rPr kumimoji="1" lang="en-US" altLang="ja-JP" err="1"/>
              <a:t>noLoc</a:t>
            </a:r>
            <a:r>
              <a:rPr kumimoji="1" lang="en-US" altLang="ja-JP"/>
              <a:t>,</a:t>
            </a:r>
            <a:br>
              <a:rPr kumimoji="1" lang="en-US" altLang="ja-JP"/>
            </a:br>
            <a:r>
              <a:rPr kumimoji="1" lang="en-US" altLang="ja-JP">
                <a:solidFill>
                  <a:schemeClr val="accent5">
                    <a:lumMod val="75000"/>
                  </a:schemeClr>
                </a:solidFill>
              </a:rPr>
              <a:t>Var (Id "</a:t>
            </a:r>
            <a:r>
              <a:rPr kumimoji="1" lang="en-US" altLang="ja-JP" err="1">
                <a:solidFill>
                  <a:schemeClr val="accent5">
                    <a:lumMod val="75000"/>
                  </a:schemeClr>
                </a:solidFill>
              </a:rPr>
              <a:t>i</a:t>
            </a:r>
            <a:r>
              <a:rPr kumimoji="1" lang="en-US" altLang="ja-JP">
                <a:solidFill>
                  <a:schemeClr val="accent5">
                    <a:lumMod val="75000"/>
                  </a:schemeClr>
                </a:solidFill>
              </a:rPr>
              <a:t>" </a:t>
            </a:r>
            <a:r>
              <a:rPr kumimoji="1" lang="en-US" altLang="ja-JP" err="1">
                <a:solidFill>
                  <a:schemeClr val="accent5">
                    <a:lumMod val="75000"/>
                  </a:schemeClr>
                </a:solidFill>
              </a:rPr>
              <a:t>noLoc</a:t>
            </a:r>
            <a:r>
              <a:rPr kumimoji="1" lang="en-US" altLang="ja-JP">
                <a:solidFill>
                  <a:schemeClr val="accent5">
                    <a:lumMod val="75000"/>
                  </a:schemeClr>
                </a:solidFill>
              </a:rPr>
              <a:t>) </a:t>
            </a:r>
            <a:r>
              <a:rPr kumimoji="1" lang="en-US" altLang="ja-JP" err="1">
                <a:solidFill>
                  <a:schemeClr val="accent5">
                    <a:lumMod val="75000"/>
                  </a:schemeClr>
                </a:solidFill>
              </a:rPr>
              <a:t>noLoc</a:t>
            </a:r>
            <a:r>
              <a:rPr kumimoji="1" lang="en-US" altLang="ja-JP"/>
              <a:t>] </a:t>
            </a:r>
            <a:r>
              <a:rPr kumimoji="1" lang="en-US" altLang="ja-JP" err="1"/>
              <a:t>noLoc</a:t>
            </a:r>
            <a:r>
              <a:rPr kumimoji="1" lang="en-US" altLang="ja-JP"/>
              <a:t>)) </a:t>
            </a:r>
            <a:r>
              <a:rPr kumimoji="1" lang="en-US" altLang="ja-JP" err="1"/>
              <a:t>noLoc</a:t>
            </a:r>
            <a:r>
              <a:rPr kumimoji="1" lang="en-US" altLang="ja-JP"/>
              <a:t>)</a:t>
            </a:r>
          </a:p>
          <a:p>
            <a:endParaRPr kumimoji="1" lang="ja-JP" altLang="en-US"/>
          </a:p>
        </p:txBody>
      </p:sp>
      <p:sp>
        <p:nvSpPr>
          <p:cNvPr id="6" name="スライド番号プレースホルダー 5">
            <a:extLst>
              <a:ext uri="{FF2B5EF4-FFF2-40B4-BE49-F238E27FC236}">
                <a16:creationId xmlns:a16="http://schemas.microsoft.com/office/drawing/2014/main" id="{BDF1D3BC-C971-6780-66D0-DD8FE98F5E34}"/>
              </a:ext>
            </a:extLst>
          </p:cNvPr>
          <p:cNvSpPr>
            <a:spLocks noGrp="1"/>
          </p:cNvSpPr>
          <p:nvPr>
            <p:ph type="sldNum" sz="quarter" idx="12"/>
          </p:nvPr>
        </p:nvSpPr>
        <p:spPr/>
        <p:txBody>
          <a:bodyPr/>
          <a:lstStyle/>
          <a:p>
            <a:fld id="{E84986EE-0853-4124-AD2D-AC8C3EA175BA}" type="slidenum">
              <a:rPr lang="ja-JP" altLang="en-US" sz="1600" smtClean="0"/>
              <a:pPr/>
              <a:t>10</a:t>
            </a:fld>
            <a:r>
              <a:rPr lang="en-US" altLang="ja-JP"/>
              <a:t>/13</a:t>
            </a:r>
            <a:endParaRPr lang="ja-JP" altLang="en-US"/>
          </a:p>
        </p:txBody>
      </p:sp>
      <p:sp>
        <p:nvSpPr>
          <p:cNvPr id="5" name="テキスト ボックス 4">
            <a:extLst>
              <a:ext uri="{FF2B5EF4-FFF2-40B4-BE49-F238E27FC236}">
                <a16:creationId xmlns:a16="http://schemas.microsoft.com/office/drawing/2014/main" id="{5981C9C3-3356-20EB-543D-9E4D64F77FA4}"/>
              </a:ext>
            </a:extLst>
          </p:cNvPr>
          <p:cNvSpPr txBox="1"/>
          <p:nvPr/>
        </p:nvSpPr>
        <p:spPr>
          <a:xfrm>
            <a:off x="1189166" y="4365881"/>
            <a:ext cx="9813668" cy="1538883"/>
          </a:xfrm>
          <a:prstGeom prst="rect">
            <a:avLst/>
          </a:prstGeom>
          <a:noFill/>
        </p:spPr>
        <p:txBody>
          <a:bodyPr wrap="square" rtlCol="0">
            <a:spAutoFit/>
          </a:bodyPr>
          <a:lstStyle/>
          <a:p>
            <a:r>
              <a:rPr lang="sv-SE" altLang="ja-JP" sz="2000" b="0">
                <a:effectLst/>
                <a:latin typeface="+mn-ea"/>
              </a:rPr>
              <a:t>(Exp (Just (FnCall (Var (Id "printf" _) _) ((Const (StringConst _ </a:t>
            </a:r>
            <a:r>
              <a:rPr lang="sv-SE" altLang="ja-JP" sz="2000" b="0">
                <a:solidFill>
                  <a:srgbClr val="CC0000"/>
                </a:solidFill>
                <a:effectLst/>
                <a:latin typeface="+mn-ea"/>
              </a:rPr>
              <a:t>str</a:t>
            </a:r>
            <a:r>
              <a:rPr lang="sv-SE" altLang="ja-JP" sz="2000" b="0">
                <a:effectLst/>
                <a:latin typeface="+mn-ea"/>
              </a:rPr>
              <a:t> _) _)</a:t>
            </a:r>
            <a:r>
              <a:rPr lang="sv-SE" altLang="ja-JP" sz="2000" b="0">
                <a:solidFill>
                  <a:schemeClr val="accent5">
                    <a:lumMod val="75000"/>
                  </a:schemeClr>
                </a:solidFill>
                <a:effectLst/>
                <a:latin typeface="+mn-ea"/>
              </a:rPr>
              <a:t>:args</a:t>
            </a:r>
            <a:r>
              <a:rPr lang="sv-SE" altLang="ja-JP" sz="2000" b="0">
                <a:effectLst/>
                <a:latin typeface="+mn-ea"/>
              </a:rPr>
              <a:t>) _)) _)</a:t>
            </a:r>
          </a:p>
          <a:p>
            <a:endParaRPr lang="sv-SE" altLang="ja-JP" b="0">
              <a:effectLst/>
              <a:latin typeface="+mn-ea"/>
            </a:endParaRPr>
          </a:p>
          <a:p>
            <a:r>
              <a:rPr lang="ja-JP" altLang="en-US" sz="2800" b="0">
                <a:effectLst/>
                <a:latin typeface="+mn-ea"/>
              </a:rPr>
              <a:t>パターンマッチを用い、調べたい情報を</a:t>
            </a:r>
            <a:br>
              <a:rPr lang="en-US" altLang="ja-JP" sz="2800" b="0">
                <a:effectLst/>
                <a:latin typeface="+mn-ea"/>
              </a:rPr>
            </a:br>
            <a:r>
              <a:rPr lang="ja-JP" altLang="en-US" sz="2800">
                <a:latin typeface="+mn-ea"/>
              </a:rPr>
              <a:t>設定した値</a:t>
            </a:r>
            <a:r>
              <a:rPr lang="ja-JP" altLang="en-US" sz="2800" b="0">
                <a:effectLst/>
                <a:latin typeface="+mn-ea"/>
              </a:rPr>
              <a:t>に格納することで利用する</a:t>
            </a:r>
            <a:endParaRPr lang="sv-SE" altLang="ja-JP" sz="2800" b="0">
              <a:effectLst/>
              <a:latin typeface="+mn-ea"/>
            </a:endParaRPr>
          </a:p>
        </p:txBody>
      </p:sp>
      <p:sp>
        <p:nvSpPr>
          <p:cNvPr id="7" name="テキスト ボックス 6">
            <a:extLst>
              <a:ext uri="{FF2B5EF4-FFF2-40B4-BE49-F238E27FC236}">
                <a16:creationId xmlns:a16="http://schemas.microsoft.com/office/drawing/2014/main" id="{F5DCDF40-595E-038C-C02A-22FFE80515A3}"/>
              </a:ext>
            </a:extLst>
          </p:cNvPr>
          <p:cNvSpPr txBox="1"/>
          <p:nvPr/>
        </p:nvSpPr>
        <p:spPr>
          <a:xfrm>
            <a:off x="1537448" y="2261287"/>
            <a:ext cx="2043952" cy="461665"/>
          </a:xfrm>
          <a:prstGeom prst="rect">
            <a:avLst/>
          </a:prstGeom>
          <a:noFill/>
        </p:spPr>
        <p:txBody>
          <a:bodyPr wrap="square" rtlCol="0">
            <a:spAutoFit/>
          </a:bodyPr>
          <a:lstStyle/>
          <a:p>
            <a:r>
              <a:rPr kumimoji="1" lang="ja-JP" altLang="en-US" sz="2400" b="1"/>
              <a:t>ソースコード</a:t>
            </a:r>
            <a:r>
              <a:rPr kumimoji="1" lang="ja-JP" altLang="en-US"/>
              <a:t>　　　　</a:t>
            </a:r>
          </a:p>
        </p:txBody>
      </p:sp>
      <p:sp>
        <p:nvSpPr>
          <p:cNvPr id="8" name="テキスト ボックス 7">
            <a:extLst>
              <a:ext uri="{FF2B5EF4-FFF2-40B4-BE49-F238E27FC236}">
                <a16:creationId xmlns:a16="http://schemas.microsoft.com/office/drawing/2014/main" id="{04E6710A-EBE0-8816-5154-738FE9D49283}"/>
              </a:ext>
            </a:extLst>
          </p:cNvPr>
          <p:cNvSpPr txBox="1"/>
          <p:nvPr/>
        </p:nvSpPr>
        <p:spPr>
          <a:xfrm>
            <a:off x="5309264" y="2261287"/>
            <a:ext cx="5034579" cy="461665"/>
          </a:xfrm>
          <a:prstGeom prst="rect">
            <a:avLst/>
          </a:prstGeom>
          <a:noFill/>
        </p:spPr>
        <p:txBody>
          <a:bodyPr wrap="square" rtlCol="0">
            <a:spAutoFit/>
          </a:bodyPr>
          <a:lstStyle/>
          <a:p>
            <a:r>
              <a:rPr lang="en-US" altLang="ja-JP" sz="2400" b="1"/>
              <a:t>language-c-quote</a:t>
            </a:r>
            <a:r>
              <a:rPr lang="ja-JP" altLang="en-US" sz="2400" b="1"/>
              <a:t>による解析結果</a:t>
            </a:r>
            <a:r>
              <a:rPr kumimoji="1" lang="ja-JP" altLang="en-US"/>
              <a:t>　　　　</a:t>
            </a:r>
          </a:p>
        </p:txBody>
      </p:sp>
    </p:spTree>
    <p:extLst>
      <p:ext uri="{BB962C8B-B14F-4D97-AF65-F5344CB8AC3E}">
        <p14:creationId xmlns:p14="http://schemas.microsoft.com/office/powerpoint/2010/main" val="135206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8009E-A535-2A26-2DEB-47C4836E9EDF}"/>
              </a:ext>
            </a:extLst>
          </p:cNvPr>
          <p:cNvSpPr>
            <a:spLocks noGrp="1"/>
          </p:cNvSpPr>
          <p:nvPr>
            <p:ph type="title"/>
          </p:nvPr>
        </p:nvSpPr>
        <p:spPr/>
        <p:txBody>
          <a:bodyPr/>
          <a:lstStyle/>
          <a:p>
            <a:r>
              <a:rPr lang="ja-JP" altLang="en-US" b="1"/>
              <a:t>課題点１</a:t>
            </a:r>
            <a:endParaRPr kumimoji="1" lang="ja-JP" altLang="en-US" b="1"/>
          </a:p>
        </p:txBody>
      </p:sp>
      <p:sp>
        <p:nvSpPr>
          <p:cNvPr id="3" name="コンテンツ プレースホルダー 2">
            <a:extLst>
              <a:ext uri="{FF2B5EF4-FFF2-40B4-BE49-F238E27FC236}">
                <a16:creationId xmlns:a16="http://schemas.microsoft.com/office/drawing/2014/main" id="{F97DCCD4-8DBA-8B6A-1DAD-857620C15BEB}"/>
              </a:ext>
            </a:extLst>
          </p:cNvPr>
          <p:cNvSpPr>
            <a:spLocks noGrp="1"/>
          </p:cNvSpPr>
          <p:nvPr>
            <p:ph idx="1"/>
          </p:nvPr>
        </p:nvSpPr>
        <p:spPr>
          <a:xfrm>
            <a:off x="838200" y="1825625"/>
            <a:ext cx="10634330" cy="4351338"/>
          </a:xfrm>
        </p:spPr>
        <p:txBody>
          <a:bodyPr>
            <a:normAutofit lnSpcReduction="10000"/>
          </a:bodyPr>
          <a:lstStyle/>
          <a:p>
            <a:endParaRPr kumimoji="1" lang="en-US" altLang="ja-JP"/>
          </a:p>
          <a:p>
            <a:r>
              <a:rPr lang="ja-JP" altLang="en-US"/>
              <a:t>現状で調査可能な項目の数が</a:t>
            </a:r>
            <a:r>
              <a:rPr lang="ja-JP" altLang="en-US">
                <a:solidFill>
                  <a:srgbClr val="CC0000"/>
                </a:solidFill>
              </a:rPr>
              <a:t>少ない</a:t>
            </a:r>
            <a:endParaRPr lang="en-US" altLang="ja-JP">
              <a:solidFill>
                <a:srgbClr val="CC0000"/>
              </a:solidFill>
            </a:endParaRPr>
          </a:p>
          <a:p>
            <a:endParaRPr kumimoji="1" lang="en-US" altLang="ja-JP"/>
          </a:p>
          <a:p>
            <a:r>
              <a:rPr lang="ja-JP" altLang="en-US"/>
              <a:t>調査項目の拡張に</a:t>
            </a:r>
            <a:r>
              <a:rPr lang="en-US" altLang="ja-JP"/>
              <a:t>Haskell</a:t>
            </a:r>
            <a:r>
              <a:rPr lang="ja-JP" altLang="en-US"/>
              <a:t>の知識が必要なため　　　　　　　　拡張しやすさに関する評価が</a:t>
            </a:r>
            <a:r>
              <a:rPr lang="ja-JP" altLang="en-US">
                <a:solidFill>
                  <a:srgbClr val="CC0000"/>
                </a:solidFill>
              </a:rPr>
              <a:t>主観的なものでしかない</a:t>
            </a:r>
            <a:endParaRPr lang="en-US" altLang="ja-JP">
              <a:solidFill>
                <a:srgbClr val="CC0000"/>
              </a:solidFill>
            </a:endParaRPr>
          </a:p>
          <a:p>
            <a:endParaRPr kumimoji="1" lang="en-US" altLang="ja-JP"/>
          </a:p>
          <a:p>
            <a:pPr>
              <a:buClr>
                <a:schemeClr val="accent5">
                  <a:lumMod val="75000"/>
                </a:schemeClr>
              </a:buClr>
              <a:buFont typeface="Wingdings" panose="05000000000000000000" pitchFamily="2" charset="2"/>
              <a:buChar char="Ø"/>
            </a:pPr>
            <a:r>
              <a:rPr kumimoji="1" lang="ja-JP" altLang="en-US"/>
              <a:t> 実際に</a:t>
            </a:r>
            <a:r>
              <a:rPr lang="en-US" altLang="ja-JP"/>
              <a:t>H</a:t>
            </a:r>
            <a:r>
              <a:rPr kumimoji="1" lang="en-US" altLang="ja-JP"/>
              <a:t>askell</a:t>
            </a:r>
            <a:r>
              <a:rPr kumimoji="1" lang="ja-JP" altLang="en-US"/>
              <a:t>を学ぶ講義で調査項目を追加する課題を出す</a:t>
            </a:r>
            <a:endParaRPr kumimoji="1" lang="en-US" altLang="ja-JP"/>
          </a:p>
          <a:p>
            <a:pPr>
              <a:buClr>
                <a:schemeClr val="accent5">
                  <a:lumMod val="75000"/>
                </a:schemeClr>
              </a:buClr>
              <a:buFont typeface="Wingdings" panose="05000000000000000000" pitchFamily="2" charset="2"/>
              <a:buChar char="Ø"/>
            </a:pPr>
            <a:r>
              <a:rPr lang="ja-JP" altLang="en-US"/>
              <a:t> 知識がなくても調査のイメージをつかめるように</a:t>
            </a:r>
            <a:endParaRPr lang="en-US" altLang="ja-JP"/>
          </a:p>
          <a:p>
            <a:pPr marL="0" indent="0">
              <a:buClr>
                <a:schemeClr val="accent5">
                  <a:lumMod val="75000"/>
                </a:schemeClr>
              </a:buClr>
              <a:buNone/>
            </a:pPr>
            <a:r>
              <a:rPr kumimoji="1" lang="ja-JP" altLang="en-US"/>
              <a:t>　ビジュアルプログラミングを利用する</a:t>
            </a:r>
            <a:endParaRPr kumimoji="1" lang="en-US" altLang="ja-JP"/>
          </a:p>
        </p:txBody>
      </p:sp>
      <p:sp>
        <p:nvSpPr>
          <p:cNvPr id="4" name="スライド番号プレースホルダー 3">
            <a:extLst>
              <a:ext uri="{FF2B5EF4-FFF2-40B4-BE49-F238E27FC236}">
                <a16:creationId xmlns:a16="http://schemas.microsoft.com/office/drawing/2014/main" id="{A9F1FD40-B6B5-74EA-C7AD-695F2CA07967}"/>
              </a:ext>
            </a:extLst>
          </p:cNvPr>
          <p:cNvSpPr>
            <a:spLocks noGrp="1"/>
          </p:cNvSpPr>
          <p:nvPr>
            <p:ph type="sldNum" sz="quarter" idx="12"/>
          </p:nvPr>
        </p:nvSpPr>
        <p:spPr/>
        <p:txBody>
          <a:bodyPr/>
          <a:lstStyle/>
          <a:p>
            <a:fld id="{E84986EE-0853-4124-AD2D-AC8C3EA175BA}" type="slidenum">
              <a:rPr lang="ja-JP" altLang="en-US" sz="1600" smtClean="0"/>
              <a:pPr/>
              <a:t>11</a:t>
            </a:fld>
            <a:r>
              <a:rPr lang="en-US" altLang="ja-JP"/>
              <a:t>/13</a:t>
            </a:r>
            <a:endParaRPr lang="ja-JP" altLang="en-US"/>
          </a:p>
        </p:txBody>
      </p:sp>
    </p:spTree>
    <p:extLst>
      <p:ext uri="{BB962C8B-B14F-4D97-AF65-F5344CB8AC3E}">
        <p14:creationId xmlns:p14="http://schemas.microsoft.com/office/powerpoint/2010/main" val="121495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8009E-A535-2A26-2DEB-47C4836E9EDF}"/>
              </a:ext>
            </a:extLst>
          </p:cNvPr>
          <p:cNvSpPr>
            <a:spLocks noGrp="1"/>
          </p:cNvSpPr>
          <p:nvPr>
            <p:ph type="title"/>
          </p:nvPr>
        </p:nvSpPr>
        <p:spPr/>
        <p:txBody>
          <a:bodyPr/>
          <a:lstStyle/>
          <a:p>
            <a:r>
              <a:rPr lang="ja-JP" altLang="en-US" b="1"/>
              <a:t>課題点２</a:t>
            </a:r>
            <a:endParaRPr kumimoji="1" lang="ja-JP" altLang="en-US" b="1"/>
          </a:p>
        </p:txBody>
      </p:sp>
      <p:sp>
        <p:nvSpPr>
          <p:cNvPr id="3" name="コンテンツ プレースホルダー 2">
            <a:extLst>
              <a:ext uri="{FF2B5EF4-FFF2-40B4-BE49-F238E27FC236}">
                <a16:creationId xmlns:a16="http://schemas.microsoft.com/office/drawing/2014/main" id="{F97DCCD4-8DBA-8B6A-1DAD-857620C15BEB}"/>
              </a:ext>
            </a:extLst>
          </p:cNvPr>
          <p:cNvSpPr>
            <a:spLocks noGrp="1"/>
          </p:cNvSpPr>
          <p:nvPr>
            <p:ph idx="1"/>
          </p:nvPr>
        </p:nvSpPr>
        <p:spPr>
          <a:xfrm>
            <a:off x="838200" y="1825625"/>
            <a:ext cx="10634330" cy="4591800"/>
          </a:xfrm>
        </p:spPr>
        <p:txBody>
          <a:bodyPr>
            <a:normAutofit/>
          </a:bodyPr>
          <a:lstStyle/>
          <a:p>
            <a:endParaRPr kumimoji="1" lang="en-US" altLang="ja-JP" sz="3000"/>
          </a:p>
          <a:p>
            <a:r>
              <a:rPr lang="ja-JP" altLang="en-US"/>
              <a:t>解析したいソースコードの入力画面と</a:t>
            </a:r>
            <a:br>
              <a:rPr lang="en-US" altLang="ja-JP"/>
            </a:br>
            <a:r>
              <a:rPr lang="ja-JP" altLang="en-US"/>
              <a:t>解析結果の表示画面が別ページである</a:t>
            </a:r>
            <a:endParaRPr lang="en-US" altLang="ja-JP"/>
          </a:p>
          <a:p>
            <a:pPr marL="0" indent="0">
              <a:buNone/>
            </a:pPr>
            <a:endParaRPr lang="en-US" altLang="ja-JP"/>
          </a:p>
          <a:p>
            <a:pPr>
              <a:buClr>
                <a:srgbClr val="CC0000"/>
              </a:buClr>
              <a:buFont typeface="Wingdings" panose="05000000000000000000" pitchFamily="2" charset="2"/>
              <a:buChar char="Ø"/>
            </a:pPr>
            <a:r>
              <a:rPr lang="ja-JP" altLang="en-US"/>
              <a:t> 何度も行うことになる修正と確認をスムーズに</a:t>
            </a:r>
            <a:endParaRPr lang="en-US" altLang="ja-JP"/>
          </a:p>
          <a:p>
            <a:pPr marL="0" indent="0">
              <a:buClr>
                <a:srgbClr val="CC0000"/>
              </a:buClr>
              <a:buNone/>
            </a:pPr>
            <a:r>
              <a:rPr lang="ja-JP" altLang="en-US"/>
              <a:t>　行うことができないため</a:t>
            </a:r>
            <a:r>
              <a:rPr lang="ja-JP" altLang="en-US">
                <a:solidFill>
                  <a:srgbClr val="CC0000"/>
                </a:solidFill>
              </a:rPr>
              <a:t>システムの利用に不満が出る</a:t>
            </a:r>
            <a:endParaRPr lang="en-US" altLang="ja-JP">
              <a:solidFill>
                <a:srgbClr val="CC0000"/>
              </a:solidFill>
            </a:endParaRPr>
          </a:p>
          <a:p>
            <a:pPr marL="0" indent="0">
              <a:buNone/>
            </a:pPr>
            <a:endParaRPr kumimoji="1" lang="en-US" altLang="ja-JP" sz="3000"/>
          </a:p>
        </p:txBody>
      </p:sp>
      <p:sp>
        <p:nvSpPr>
          <p:cNvPr id="4" name="スライド番号プレースホルダー 3">
            <a:extLst>
              <a:ext uri="{FF2B5EF4-FFF2-40B4-BE49-F238E27FC236}">
                <a16:creationId xmlns:a16="http://schemas.microsoft.com/office/drawing/2014/main" id="{D0587968-477B-E5D6-A6F8-BCC7A45000BA}"/>
              </a:ext>
            </a:extLst>
          </p:cNvPr>
          <p:cNvSpPr>
            <a:spLocks noGrp="1"/>
          </p:cNvSpPr>
          <p:nvPr>
            <p:ph type="sldNum" sz="quarter" idx="12"/>
          </p:nvPr>
        </p:nvSpPr>
        <p:spPr/>
        <p:txBody>
          <a:bodyPr/>
          <a:lstStyle/>
          <a:p>
            <a:fld id="{E84986EE-0853-4124-AD2D-AC8C3EA175BA}" type="slidenum">
              <a:rPr lang="ja-JP" altLang="en-US" sz="1600" smtClean="0"/>
              <a:pPr/>
              <a:t>12</a:t>
            </a:fld>
            <a:r>
              <a:rPr lang="en-US" altLang="ja-JP"/>
              <a:t>/13</a:t>
            </a:r>
            <a:endParaRPr lang="ja-JP" altLang="en-US"/>
          </a:p>
        </p:txBody>
      </p:sp>
    </p:spTree>
    <p:extLst>
      <p:ext uri="{BB962C8B-B14F-4D97-AF65-F5344CB8AC3E}">
        <p14:creationId xmlns:p14="http://schemas.microsoft.com/office/powerpoint/2010/main" val="187018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D92386-68B6-74F0-3834-DB9BFD50B338}"/>
              </a:ext>
            </a:extLst>
          </p:cNvPr>
          <p:cNvSpPr>
            <a:spLocks noGrp="1"/>
          </p:cNvSpPr>
          <p:nvPr>
            <p:ph type="title"/>
          </p:nvPr>
        </p:nvSpPr>
        <p:spPr/>
        <p:txBody>
          <a:bodyPr/>
          <a:lstStyle/>
          <a:p>
            <a:r>
              <a:rPr kumimoji="1" lang="ja-JP" altLang="en-US" b="1"/>
              <a:t>まとめ</a:t>
            </a:r>
          </a:p>
        </p:txBody>
      </p:sp>
      <p:sp>
        <p:nvSpPr>
          <p:cNvPr id="3" name="コンテンツ プレースホルダー 2">
            <a:extLst>
              <a:ext uri="{FF2B5EF4-FFF2-40B4-BE49-F238E27FC236}">
                <a16:creationId xmlns:a16="http://schemas.microsoft.com/office/drawing/2014/main" id="{C56A0606-6C20-6094-FA91-AA4CBE130736}"/>
              </a:ext>
            </a:extLst>
          </p:cNvPr>
          <p:cNvSpPr>
            <a:spLocks noGrp="1"/>
          </p:cNvSpPr>
          <p:nvPr>
            <p:ph idx="1"/>
          </p:nvPr>
        </p:nvSpPr>
        <p:spPr/>
        <p:txBody>
          <a:bodyPr>
            <a:normAutofit lnSpcReduction="10000"/>
          </a:bodyPr>
          <a:lstStyle/>
          <a:p>
            <a:pPr marL="0" indent="0">
              <a:buNone/>
            </a:pPr>
            <a:endParaRPr kumimoji="1" lang="en-US" altLang="ja-JP"/>
          </a:p>
          <a:p>
            <a:r>
              <a:rPr kumimoji="1" lang="ja-JP" altLang="en-US"/>
              <a:t>プログラミング初学者向けの</a:t>
            </a:r>
            <a:br>
              <a:rPr kumimoji="1" lang="en-US" altLang="ja-JP"/>
            </a:br>
            <a:r>
              <a:rPr kumimoji="1" lang="ja-JP" altLang="en-US"/>
              <a:t>ソースコード解析システムを構築した</a:t>
            </a:r>
            <a:endParaRPr kumimoji="1" lang="en-US" altLang="ja-JP"/>
          </a:p>
          <a:p>
            <a:endParaRPr lang="en-US" altLang="ja-JP"/>
          </a:p>
          <a:p>
            <a:r>
              <a:rPr kumimoji="1" lang="ja-JP" altLang="en-US"/>
              <a:t>エラーに対して明確なエラーメッセージの出力を行い</a:t>
            </a:r>
            <a:br>
              <a:rPr kumimoji="1" lang="en-US" altLang="ja-JP"/>
            </a:br>
            <a:r>
              <a:rPr lang="ja-JP" altLang="en-US"/>
              <a:t>学習効率の向上を狙う</a:t>
            </a:r>
            <a:endParaRPr kumimoji="1" lang="en-US" altLang="ja-JP"/>
          </a:p>
          <a:p>
            <a:endParaRPr kumimoji="1" lang="en-US" altLang="ja-JP"/>
          </a:p>
          <a:p>
            <a:r>
              <a:rPr lang="en-US" altLang="ja-JP"/>
              <a:t>language-c-quote</a:t>
            </a:r>
            <a:r>
              <a:rPr lang="ja-JP" altLang="en-US"/>
              <a:t>による構文解析結果の構成を</a:t>
            </a:r>
            <a:br>
              <a:rPr lang="en-US" altLang="ja-JP"/>
            </a:br>
            <a:r>
              <a:rPr lang="ja-JP" altLang="en-US"/>
              <a:t>理解することで容易に新しい調査項目の</a:t>
            </a:r>
            <a:br>
              <a:rPr lang="en-US" altLang="ja-JP"/>
            </a:br>
            <a:r>
              <a:rPr lang="ja-JP" altLang="en-US"/>
              <a:t>拡張を行うことができる</a:t>
            </a:r>
            <a:endParaRPr kumimoji="1" lang="ja-JP" altLang="en-US"/>
          </a:p>
        </p:txBody>
      </p:sp>
      <p:sp>
        <p:nvSpPr>
          <p:cNvPr id="4" name="スライド番号プレースホルダー 3">
            <a:extLst>
              <a:ext uri="{FF2B5EF4-FFF2-40B4-BE49-F238E27FC236}">
                <a16:creationId xmlns:a16="http://schemas.microsoft.com/office/drawing/2014/main" id="{9DEECDEE-689A-A6AE-B612-3A684C448285}"/>
              </a:ext>
            </a:extLst>
          </p:cNvPr>
          <p:cNvSpPr>
            <a:spLocks noGrp="1"/>
          </p:cNvSpPr>
          <p:nvPr>
            <p:ph type="sldNum" sz="quarter" idx="12"/>
          </p:nvPr>
        </p:nvSpPr>
        <p:spPr/>
        <p:txBody>
          <a:bodyPr/>
          <a:lstStyle/>
          <a:p>
            <a:fld id="{E84986EE-0853-4124-AD2D-AC8C3EA175BA}" type="slidenum">
              <a:rPr lang="ja-JP" altLang="en-US" sz="1600" smtClean="0"/>
              <a:pPr/>
              <a:t>13</a:t>
            </a:fld>
            <a:r>
              <a:rPr lang="en-US" altLang="ja-JP"/>
              <a:t>/13</a:t>
            </a:r>
            <a:endParaRPr lang="ja-JP" altLang="en-US"/>
          </a:p>
        </p:txBody>
      </p:sp>
    </p:spTree>
    <p:extLst>
      <p:ext uri="{BB962C8B-B14F-4D97-AF65-F5344CB8AC3E}">
        <p14:creationId xmlns:p14="http://schemas.microsoft.com/office/powerpoint/2010/main" val="236207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7B470-D1A8-924B-BFBA-09D733A1A1D2}"/>
              </a:ext>
            </a:extLst>
          </p:cNvPr>
          <p:cNvSpPr>
            <a:spLocks noGrp="1"/>
          </p:cNvSpPr>
          <p:nvPr>
            <p:ph type="title"/>
          </p:nvPr>
        </p:nvSpPr>
        <p:spPr/>
        <p:txBody>
          <a:bodyPr/>
          <a:lstStyle/>
          <a:p>
            <a:r>
              <a:rPr kumimoji="1" lang="ja-JP" altLang="en-US" b="1"/>
              <a:t>研究背景</a:t>
            </a:r>
          </a:p>
        </p:txBody>
      </p:sp>
      <p:sp>
        <p:nvSpPr>
          <p:cNvPr id="3" name="コンテンツ プレースホルダー 2">
            <a:extLst>
              <a:ext uri="{FF2B5EF4-FFF2-40B4-BE49-F238E27FC236}">
                <a16:creationId xmlns:a16="http://schemas.microsoft.com/office/drawing/2014/main" id="{2E98DE44-CDCA-1351-5B33-9E4CDC3B5C48}"/>
              </a:ext>
            </a:extLst>
          </p:cNvPr>
          <p:cNvSpPr>
            <a:spLocks noGrp="1"/>
          </p:cNvSpPr>
          <p:nvPr>
            <p:ph idx="1"/>
          </p:nvPr>
        </p:nvSpPr>
        <p:spPr>
          <a:xfrm>
            <a:off x="838200" y="2005012"/>
            <a:ext cx="8839200" cy="4351338"/>
          </a:xfrm>
        </p:spPr>
        <p:txBody>
          <a:bodyPr>
            <a:normAutofit/>
          </a:bodyPr>
          <a:lstStyle/>
          <a:p>
            <a:endParaRPr kumimoji="1" lang="en-US" altLang="ja-JP"/>
          </a:p>
          <a:p>
            <a:r>
              <a:rPr kumimoji="1" lang="ja-JP" altLang="en-US"/>
              <a:t>プログラミング初学者がソースコードの</a:t>
            </a:r>
            <a:br>
              <a:rPr kumimoji="1" lang="en-US" altLang="ja-JP"/>
            </a:br>
            <a:r>
              <a:rPr kumimoji="1" lang="ja-JP" altLang="en-US"/>
              <a:t>エラーに対して</a:t>
            </a:r>
            <a:r>
              <a:rPr lang="ja-JP" altLang="en-US">
                <a:solidFill>
                  <a:srgbClr val="CC0000"/>
                </a:solidFill>
              </a:rPr>
              <a:t>適切な</a:t>
            </a:r>
            <a:r>
              <a:rPr kumimoji="1" lang="ja-JP" altLang="en-US">
                <a:solidFill>
                  <a:srgbClr val="CC0000"/>
                </a:solidFill>
              </a:rPr>
              <a:t>修正を行うことは難しい</a:t>
            </a:r>
            <a:endParaRPr kumimoji="1" lang="en-US" altLang="ja-JP">
              <a:solidFill>
                <a:srgbClr val="CC0000"/>
              </a:solidFill>
            </a:endParaRPr>
          </a:p>
          <a:p>
            <a:endParaRPr kumimoji="1" lang="en-US" altLang="ja-JP"/>
          </a:p>
          <a:p>
            <a:r>
              <a:rPr kumimoji="1" lang="ja-JP" altLang="en-US"/>
              <a:t>エラーが出るたびに教育者に質問することは</a:t>
            </a:r>
            <a:br>
              <a:rPr lang="en-US" altLang="ja-JP"/>
            </a:br>
            <a:r>
              <a:rPr lang="ja-JP" altLang="en-US"/>
              <a:t>双方にとって負担が大きい</a:t>
            </a:r>
            <a:endParaRPr kumimoji="1" lang="en-US" altLang="ja-JP"/>
          </a:p>
          <a:p>
            <a:pPr marL="0" indent="0">
              <a:buNone/>
            </a:pPr>
            <a:endParaRPr kumimoji="1" lang="en-US" altLang="ja-JP"/>
          </a:p>
          <a:p>
            <a:r>
              <a:rPr kumimoji="1" lang="ja-JP" altLang="en-US"/>
              <a:t>システムを構築した時点で学習者の間違いを</a:t>
            </a:r>
            <a:br>
              <a:rPr kumimoji="1" lang="en-US" altLang="ja-JP"/>
            </a:br>
            <a:r>
              <a:rPr kumimoji="1" lang="ja-JP" altLang="en-US">
                <a:solidFill>
                  <a:srgbClr val="CC0000"/>
                </a:solidFill>
              </a:rPr>
              <a:t>すべて網羅することは不可能</a:t>
            </a:r>
            <a:r>
              <a:rPr kumimoji="1" lang="ja-JP" altLang="en-US"/>
              <a:t>である</a:t>
            </a:r>
            <a:endParaRPr kumimoji="1" lang="en-US" altLang="ja-JP"/>
          </a:p>
          <a:p>
            <a:pPr marL="0" indent="0">
              <a:buNone/>
            </a:pPr>
            <a:endParaRPr lang="en-US" altLang="ja-JP"/>
          </a:p>
          <a:p>
            <a:pPr marL="0" indent="0">
              <a:buNone/>
            </a:pPr>
            <a:endParaRPr kumimoji="1" lang="en-US" altLang="ja-JP"/>
          </a:p>
          <a:p>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B9F82A2F-2F34-5672-6ACE-BB4EC5506689}"/>
              </a:ext>
            </a:extLst>
          </p:cNvPr>
          <p:cNvSpPr>
            <a:spLocks noGrp="1"/>
          </p:cNvSpPr>
          <p:nvPr>
            <p:ph type="sldNum" sz="quarter" idx="12"/>
          </p:nvPr>
        </p:nvSpPr>
        <p:spPr/>
        <p:txBody>
          <a:bodyPr/>
          <a:lstStyle/>
          <a:p>
            <a:fld id="{E84986EE-0853-4124-AD2D-AC8C3EA175BA}" type="slidenum">
              <a:rPr lang="ja-JP" altLang="en-US" sz="1600" smtClean="0"/>
              <a:pPr/>
              <a:t>1</a:t>
            </a:fld>
            <a:r>
              <a:rPr lang="en-US" altLang="ja-JP"/>
              <a:t>/13</a:t>
            </a:r>
            <a:endParaRPr lang="ja-JP" altLang="en-US"/>
          </a:p>
        </p:txBody>
      </p:sp>
    </p:spTree>
    <p:extLst>
      <p:ext uri="{BB962C8B-B14F-4D97-AF65-F5344CB8AC3E}">
        <p14:creationId xmlns:p14="http://schemas.microsoft.com/office/powerpoint/2010/main" val="362971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7B470-D1A8-924B-BFBA-09D733A1A1D2}"/>
              </a:ext>
            </a:extLst>
          </p:cNvPr>
          <p:cNvSpPr>
            <a:spLocks noGrp="1"/>
          </p:cNvSpPr>
          <p:nvPr>
            <p:ph type="title"/>
          </p:nvPr>
        </p:nvSpPr>
        <p:spPr/>
        <p:txBody>
          <a:bodyPr/>
          <a:lstStyle/>
          <a:p>
            <a:r>
              <a:rPr lang="ja-JP" altLang="en-US" b="1"/>
              <a:t>先行研究１</a:t>
            </a:r>
            <a:endParaRPr kumimoji="1" lang="ja-JP" altLang="en-US" b="1"/>
          </a:p>
        </p:txBody>
      </p:sp>
      <p:sp>
        <p:nvSpPr>
          <p:cNvPr id="3" name="コンテンツ プレースホルダー 2">
            <a:extLst>
              <a:ext uri="{FF2B5EF4-FFF2-40B4-BE49-F238E27FC236}">
                <a16:creationId xmlns:a16="http://schemas.microsoft.com/office/drawing/2014/main" id="{2E98DE44-CDCA-1351-5B33-9E4CDC3B5C48}"/>
              </a:ext>
            </a:extLst>
          </p:cNvPr>
          <p:cNvSpPr>
            <a:spLocks noGrp="1"/>
          </p:cNvSpPr>
          <p:nvPr>
            <p:ph idx="1"/>
          </p:nvPr>
        </p:nvSpPr>
        <p:spPr>
          <a:xfrm>
            <a:off x="838200" y="1756625"/>
            <a:ext cx="10515600" cy="2987498"/>
          </a:xfrm>
        </p:spPr>
        <p:txBody>
          <a:bodyPr>
            <a:normAutofit/>
          </a:bodyPr>
          <a:lstStyle/>
          <a:p>
            <a:pPr marL="0" indent="0" algn="l">
              <a:buNone/>
            </a:pPr>
            <a:endParaRPr lang="en-US" altLang="ja-JP" b="1"/>
          </a:p>
          <a:p>
            <a:pPr marL="0" indent="0" algn="l">
              <a:buNone/>
            </a:pPr>
            <a:r>
              <a:rPr lang="ja-JP" altLang="en-US" b="1"/>
              <a:t>「</a:t>
            </a:r>
            <a:r>
              <a:rPr lang="en-US" altLang="ja-JP" b="1"/>
              <a:t>C-Helper</a:t>
            </a:r>
            <a:r>
              <a:rPr lang="ja-JP" altLang="en-US" b="1"/>
              <a:t>を用いた</a:t>
            </a:r>
            <a:r>
              <a:rPr lang="en-US" altLang="ja-JP" b="1"/>
              <a:t>Web</a:t>
            </a:r>
            <a:r>
              <a:rPr lang="ja-JP" altLang="en-US" b="1"/>
              <a:t>ベースの</a:t>
            </a:r>
            <a:r>
              <a:rPr lang="en-US" altLang="ja-JP" b="1"/>
              <a:t>C</a:t>
            </a:r>
            <a:r>
              <a:rPr lang="ja-JP" altLang="en-US" b="1"/>
              <a:t>言語開発環境の構築」　　                  </a:t>
            </a:r>
            <a:r>
              <a:rPr lang="ja-JP" altLang="en-US" sz="2000" i="0" u="none" strike="noStrike" baseline="0">
                <a:latin typeface="HaranoAjiMincho-Regular-Identity-H"/>
              </a:rPr>
              <a:t>島川大輝</a:t>
            </a:r>
            <a:r>
              <a:rPr lang="en-US" altLang="ja-JP" sz="2000" i="0" u="none" strike="noStrike" baseline="0">
                <a:latin typeface="CMR10"/>
              </a:rPr>
              <a:t>,</a:t>
            </a:r>
            <a:r>
              <a:rPr lang="ja-JP" altLang="en-US" sz="2000">
                <a:latin typeface="CMR10"/>
              </a:rPr>
              <a:t> </a:t>
            </a:r>
            <a:r>
              <a:rPr lang="ja-JP" altLang="en-US" sz="2000" i="0" u="none" strike="noStrike" baseline="0">
                <a:latin typeface="HaranoAjiMincho-Regular-Identity-H"/>
              </a:rPr>
              <a:t>教育システム情報学会第</a:t>
            </a:r>
            <a:r>
              <a:rPr lang="en-US" altLang="ja-JP" sz="2000" i="0" u="none" strike="noStrike" baseline="0">
                <a:latin typeface="CMR10"/>
              </a:rPr>
              <a:t>40 </a:t>
            </a:r>
            <a:r>
              <a:rPr lang="ja-JP" altLang="en-US" sz="2000" i="0" u="none" strike="noStrike" baseline="0">
                <a:latin typeface="HaranoAjiMincho-Regular-Identity-H"/>
              </a:rPr>
              <a:t>回全国大会 </a:t>
            </a:r>
            <a:r>
              <a:rPr lang="en-US" altLang="ja-JP" sz="2000" i="0" u="none" strike="noStrike" baseline="0">
                <a:latin typeface="CMR10"/>
              </a:rPr>
              <a:t>(JSiSE2015) </a:t>
            </a:r>
            <a:r>
              <a:rPr lang="ja-JP" altLang="en-US" sz="2000" i="0" u="none" strike="noStrike" baseline="0">
                <a:latin typeface="HaranoAjiMincho-Regular-Identity-H"/>
              </a:rPr>
              <a:t>講演論文集</a:t>
            </a:r>
            <a:r>
              <a:rPr lang="en-US" altLang="ja-JP" sz="2000" i="0" u="none" strike="noStrike" baseline="0">
                <a:latin typeface="CMR10"/>
              </a:rPr>
              <a:t>, A3-1, 2015.</a:t>
            </a:r>
            <a:endParaRPr lang="en-US" altLang="ja-JP" sz="2000"/>
          </a:p>
          <a:p>
            <a:pPr marL="0" indent="0">
              <a:buNone/>
            </a:pPr>
            <a:endParaRPr lang="en-US" altLang="ja-JP"/>
          </a:p>
          <a:p>
            <a:r>
              <a:rPr lang="en-US" altLang="ja-JP"/>
              <a:t>Eclipse</a:t>
            </a:r>
            <a:r>
              <a:rPr lang="ja-JP" altLang="en-US"/>
              <a:t>のプラグインである</a:t>
            </a:r>
            <a:r>
              <a:rPr lang="en-US" altLang="ja-JP"/>
              <a:t>C-Helper</a:t>
            </a:r>
            <a:r>
              <a:rPr lang="ja-JP" altLang="en-US"/>
              <a:t>を用いた　　　　　　</a:t>
            </a:r>
            <a:r>
              <a:rPr lang="en-US" altLang="ja-JP"/>
              <a:t>Web</a:t>
            </a:r>
            <a:r>
              <a:rPr lang="ja-JP" altLang="en-US"/>
              <a:t>ベースの</a:t>
            </a:r>
            <a:r>
              <a:rPr lang="en-US" altLang="ja-JP"/>
              <a:t>C</a:t>
            </a:r>
            <a:r>
              <a:rPr lang="ja-JP" altLang="en-US"/>
              <a:t>言語学習支援システム</a:t>
            </a:r>
          </a:p>
        </p:txBody>
      </p:sp>
      <p:sp>
        <p:nvSpPr>
          <p:cNvPr id="4" name="スライド番号プレースホルダー 3">
            <a:extLst>
              <a:ext uri="{FF2B5EF4-FFF2-40B4-BE49-F238E27FC236}">
                <a16:creationId xmlns:a16="http://schemas.microsoft.com/office/drawing/2014/main" id="{CE66C44D-C30F-7A09-6897-6C451F4A4535}"/>
              </a:ext>
            </a:extLst>
          </p:cNvPr>
          <p:cNvSpPr>
            <a:spLocks noGrp="1"/>
          </p:cNvSpPr>
          <p:nvPr>
            <p:ph type="sldNum" sz="quarter" idx="12"/>
          </p:nvPr>
        </p:nvSpPr>
        <p:spPr/>
        <p:txBody>
          <a:bodyPr/>
          <a:lstStyle/>
          <a:p>
            <a:fld id="{E84986EE-0853-4124-AD2D-AC8C3EA175BA}" type="slidenum">
              <a:rPr lang="ja-JP" altLang="en-US" sz="1600" smtClean="0"/>
              <a:pPr/>
              <a:t>2</a:t>
            </a:fld>
            <a:r>
              <a:rPr lang="en-US" altLang="ja-JP"/>
              <a:t>/13</a:t>
            </a:r>
            <a:endParaRPr lang="ja-JP" altLang="en-US"/>
          </a:p>
        </p:txBody>
      </p:sp>
      <p:sp>
        <p:nvSpPr>
          <p:cNvPr id="5" name="吹き出し: 角を丸めた四角形 4">
            <a:extLst>
              <a:ext uri="{FF2B5EF4-FFF2-40B4-BE49-F238E27FC236}">
                <a16:creationId xmlns:a16="http://schemas.microsoft.com/office/drawing/2014/main" id="{219575C9-588F-F40E-0343-99A75CBD793E}"/>
              </a:ext>
            </a:extLst>
          </p:cNvPr>
          <p:cNvSpPr/>
          <p:nvPr/>
        </p:nvSpPr>
        <p:spPr>
          <a:xfrm>
            <a:off x="1583167" y="4767646"/>
            <a:ext cx="9025666" cy="1725229"/>
          </a:xfrm>
          <a:prstGeom prst="wedgeRoundRectCallout">
            <a:avLst>
              <a:gd name="adj1" fmla="val -30845"/>
              <a:gd name="adj2" fmla="val -64901"/>
              <a:gd name="adj3" fmla="val 16667"/>
            </a:avLst>
          </a:prstGeom>
          <a:solidFill>
            <a:srgbClr val="FDF0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rPr>
              <a:t>　実装に</a:t>
            </a:r>
            <a:r>
              <a:rPr lang="en-US" altLang="ja-JP" sz="2800">
                <a:solidFill>
                  <a:schemeClr val="tx1"/>
                </a:solidFill>
              </a:rPr>
              <a:t>Java</a:t>
            </a:r>
            <a:r>
              <a:rPr lang="ja-JP" altLang="en-US" sz="2800">
                <a:solidFill>
                  <a:schemeClr val="tx1"/>
                </a:solidFill>
              </a:rPr>
              <a:t>が用いられており、</a:t>
            </a:r>
            <a:br>
              <a:rPr lang="en-US" altLang="ja-JP" sz="2800">
                <a:solidFill>
                  <a:schemeClr val="tx1"/>
                </a:solidFill>
              </a:rPr>
            </a:br>
            <a:r>
              <a:rPr lang="ja-JP" altLang="en-US" sz="2800">
                <a:solidFill>
                  <a:schemeClr val="tx1"/>
                </a:solidFill>
              </a:rPr>
              <a:t>　調査項目を追加する際必要となる</a:t>
            </a:r>
            <a:r>
              <a:rPr lang="en-US" altLang="ja-JP" sz="2800">
                <a:solidFill>
                  <a:schemeClr val="tx1"/>
                </a:solidFill>
              </a:rPr>
              <a:t>Visitor</a:t>
            </a:r>
            <a:r>
              <a:rPr lang="ja-JP" altLang="en-US" sz="2800">
                <a:solidFill>
                  <a:schemeClr val="tx1"/>
                </a:solidFill>
              </a:rPr>
              <a:t>クラスの</a:t>
            </a:r>
            <a:br>
              <a:rPr lang="en-US" altLang="ja-JP" sz="2800">
                <a:solidFill>
                  <a:schemeClr val="tx1"/>
                </a:solidFill>
              </a:rPr>
            </a:br>
            <a:r>
              <a:rPr lang="ja-JP" altLang="en-US" sz="2800">
                <a:solidFill>
                  <a:schemeClr val="tx1"/>
                </a:solidFill>
              </a:rPr>
              <a:t>　作成が煩雑であるため</a:t>
            </a:r>
            <a:r>
              <a:rPr lang="ja-JP" altLang="en-US" sz="2800">
                <a:solidFill>
                  <a:srgbClr val="CC0000"/>
                </a:solidFill>
              </a:rPr>
              <a:t>拡張性に優れていない</a:t>
            </a:r>
            <a:endParaRPr lang="en-US" altLang="ja-JP" sz="2800">
              <a:solidFill>
                <a:srgbClr val="CC0000"/>
              </a:solidFill>
            </a:endParaRPr>
          </a:p>
        </p:txBody>
      </p:sp>
    </p:spTree>
    <p:extLst>
      <p:ext uri="{BB962C8B-B14F-4D97-AF65-F5344CB8AC3E}">
        <p14:creationId xmlns:p14="http://schemas.microsoft.com/office/powerpoint/2010/main" val="39355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7B470-D1A8-924B-BFBA-09D733A1A1D2}"/>
              </a:ext>
            </a:extLst>
          </p:cNvPr>
          <p:cNvSpPr>
            <a:spLocks noGrp="1"/>
          </p:cNvSpPr>
          <p:nvPr>
            <p:ph type="title"/>
          </p:nvPr>
        </p:nvSpPr>
        <p:spPr/>
        <p:txBody>
          <a:bodyPr/>
          <a:lstStyle/>
          <a:p>
            <a:r>
              <a:rPr lang="ja-JP" altLang="en-US" b="1"/>
              <a:t>先行研究２</a:t>
            </a:r>
            <a:endParaRPr kumimoji="1" lang="ja-JP" altLang="en-US" b="1"/>
          </a:p>
        </p:txBody>
      </p:sp>
      <p:sp>
        <p:nvSpPr>
          <p:cNvPr id="3" name="コンテンツ プレースホルダー 2">
            <a:extLst>
              <a:ext uri="{FF2B5EF4-FFF2-40B4-BE49-F238E27FC236}">
                <a16:creationId xmlns:a16="http://schemas.microsoft.com/office/drawing/2014/main" id="{2E98DE44-CDCA-1351-5B33-9E4CDC3B5C48}"/>
              </a:ext>
            </a:extLst>
          </p:cNvPr>
          <p:cNvSpPr>
            <a:spLocks noGrp="1"/>
          </p:cNvSpPr>
          <p:nvPr>
            <p:ph idx="1"/>
          </p:nvPr>
        </p:nvSpPr>
        <p:spPr>
          <a:xfrm>
            <a:off x="838200" y="1756624"/>
            <a:ext cx="10515600" cy="4964851"/>
          </a:xfrm>
        </p:spPr>
        <p:txBody>
          <a:bodyPr>
            <a:normAutofit/>
          </a:bodyPr>
          <a:lstStyle/>
          <a:p>
            <a:pPr marL="0" indent="0" algn="l">
              <a:buNone/>
            </a:pPr>
            <a:endParaRPr lang="en-US" altLang="ja-JP" b="1"/>
          </a:p>
          <a:p>
            <a:pPr marL="0" indent="0" algn="l">
              <a:buNone/>
            </a:pPr>
            <a:r>
              <a:rPr lang="ja-JP" altLang="en-US" b="1"/>
              <a:t>「構文解析を用いた</a:t>
            </a:r>
            <a:r>
              <a:rPr lang="en-US" altLang="ja-JP" b="1"/>
              <a:t>C</a:t>
            </a:r>
            <a:r>
              <a:rPr lang="ja-JP" altLang="en-US" b="1"/>
              <a:t>言語指導コメント支援システムの構築」　　</a:t>
            </a:r>
            <a:r>
              <a:rPr lang="ja-JP" altLang="en-US" sz="2000" b="0" i="0" u="none" strike="noStrike" baseline="0">
                <a:latin typeface="HaranoAjiMincho-Regular-Identity-H"/>
              </a:rPr>
              <a:t>木村光星</a:t>
            </a:r>
            <a:r>
              <a:rPr lang="en-US" altLang="ja-JP" sz="2000" b="0" i="0" u="none" strike="noStrike" baseline="0">
                <a:latin typeface="CMR10"/>
              </a:rPr>
              <a:t>, </a:t>
            </a:r>
            <a:r>
              <a:rPr lang="ja-JP" altLang="en-US" sz="2000" b="0" i="0" u="none" strike="noStrike" baseline="0">
                <a:latin typeface="HaranoAjiMincho-Regular-Identity-H"/>
              </a:rPr>
              <a:t>教育システム情報学会 </a:t>
            </a:r>
            <a:r>
              <a:rPr lang="en-US" altLang="ja-JP" sz="2000" b="0" i="0" u="none" strike="noStrike" baseline="0">
                <a:latin typeface="CMR10"/>
              </a:rPr>
              <a:t>(</a:t>
            </a:r>
            <a:r>
              <a:rPr lang="en-US" altLang="ja-JP" sz="2000" b="0" i="0" u="none" strike="noStrike" baseline="0" err="1">
                <a:latin typeface="CMR10"/>
              </a:rPr>
              <a:t>JSiSE</a:t>
            </a:r>
            <a:r>
              <a:rPr lang="en-US" altLang="ja-JP" sz="2000" b="0" i="0" u="none" strike="noStrike" baseline="0">
                <a:latin typeface="CMR10"/>
              </a:rPr>
              <a:t>) 2018 </a:t>
            </a:r>
            <a:r>
              <a:rPr lang="ja-JP" altLang="en-US" sz="2000" b="0" i="0" u="none" strike="noStrike" baseline="0">
                <a:latin typeface="HaranoAjiMincho-Regular-Identity-H"/>
              </a:rPr>
              <a:t>年度 第</a:t>
            </a:r>
            <a:r>
              <a:rPr lang="en-US" altLang="ja-JP" sz="2000" b="0" i="0" u="none" strike="noStrike" baseline="0">
                <a:latin typeface="CMR10"/>
              </a:rPr>
              <a:t>4 </a:t>
            </a:r>
            <a:r>
              <a:rPr lang="ja-JP" altLang="en-US" sz="2000" b="0" i="0" u="none" strike="noStrike" baseline="0">
                <a:latin typeface="HaranoAjiMincho-Regular-Identity-H"/>
              </a:rPr>
              <a:t>回研究会</a:t>
            </a:r>
            <a:r>
              <a:rPr lang="en-US" altLang="ja-JP" sz="2000" b="0" i="0" u="none" strike="noStrike" baseline="0">
                <a:latin typeface="CMR10"/>
              </a:rPr>
              <a:t>, 2018</a:t>
            </a:r>
          </a:p>
          <a:p>
            <a:pPr marL="0" indent="0" algn="l">
              <a:buNone/>
            </a:pPr>
            <a:endParaRPr lang="en-US" altLang="ja-JP"/>
          </a:p>
          <a:p>
            <a:r>
              <a:rPr lang="ja-JP" altLang="en-US"/>
              <a:t>構文解析によって目当ての構文や条件式を選択することで、</a:t>
            </a:r>
            <a:br>
              <a:rPr lang="en-US" altLang="ja-JP"/>
            </a:br>
            <a:r>
              <a:rPr lang="ja-JP" altLang="en-US"/>
              <a:t>指摘箇所の特定を素早く行い教育者の添削を支援するシステム</a:t>
            </a:r>
            <a:endParaRPr lang="en-US" altLang="ja-JP"/>
          </a:p>
          <a:p>
            <a:endParaRPr lang="en-US" altLang="ja-JP"/>
          </a:p>
          <a:p>
            <a:endParaRPr lang="en-US" altLang="ja-JP"/>
          </a:p>
        </p:txBody>
      </p:sp>
      <p:sp>
        <p:nvSpPr>
          <p:cNvPr id="5" name="スライド番号プレースホルダー 4">
            <a:extLst>
              <a:ext uri="{FF2B5EF4-FFF2-40B4-BE49-F238E27FC236}">
                <a16:creationId xmlns:a16="http://schemas.microsoft.com/office/drawing/2014/main" id="{C20076B5-0C4A-4D2D-0DC5-12464F97293A}"/>
              </a:ext>
            </a:extLst>
          </p:cNvPr>
          <p:cNvSpPr>
            <a:spLocks noGrp="1"/>
          </p:cNvSpPr>
          <p:nvPr>
            <p:ph type="sldNum" sz="quarter" idx="12"/>
          </p:nvPr>
        </p:nvSpPr>
        <p:spPr/>
        <p:txBody>
          <a:bodyPr/>
          <a:lstStyle/>
          <a:p>
            <a:fld id="{E84986EE-0853-4124-AD2D-AC8C3EA175BA}" type="slidenum">
              <a:rPr lang="ja-JP" altLang="en-US" sz="1600" smtClean="0"/>
              <a:pPr/>
              <a:t>3</a:t>
            </a:fld>
            <a:r>
              <a:rPr lang="en-US" altLang="ja-JP"/>
              <a:t>/13</a:t>
            </a:r>
            <a:endParaRPr lang="ja-JP" altLang="en-US"/>
          </a:p>
        </p:txBody>
      </p:sp>
      <p:sp>
        <p:nvSpPr>
          <p:cNvPr id="4" name="吹き出し: 角を丸めた四角形 3">
            <a:extLst>
              <a:ext uri="{FF2B5EF4-FFF2-40B4-BE49-F238E27FC236}">
                <a16:creationId xmlns:a16="http://schemas.microsoft.com/office/drawing/2014/main" id="{454FBCFE-07D8-7C85-E897-677297D6E21A}"/>
              </a:ext>
            </a:extLst>
          </p:cNvPr>
          <p:cNvSpPr/>
          <p:nvPr/>
        </p:nvSpPr>
        <p:spPr>
          <a:xfrm>
            <a:off x="1477383" y="4767646"/>
            <a:ext cx="9237233" cy="1323191"/>
          </a:xfrm>
          <a:prstGeom prst="wedgeRoundRectCallout">
            <a:avLst>
              <a:gd name="adj1" fmla="val -30845"/>
              <a:gd name="adj2" fmla="val -64901"/>
              <a:gd name="adj3" fmla="val 16667"/>
            </a:avLst>
          </a:prstGeom>
          <a:solidFill>
            <a:srgbClr val="FDF0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rPr>
              <a:t>教育者への支援を目的として構築されたシステムのため学習者に対するフィードバックには問題点がある</a:t>
            </a:r>
            <a:endParaRPr lang="en-US" altLang="ja-JP" sz="2800">
              <a:solidFill>
                <a:srgbClr val="CC0000"/>
              </a:solidFill>
            </a:endParaRPr>
          </a:p>
        </p:txBody>
      </p:sp>
    </p:spTree>
    <p:extLst>
      <p:ext uri="{BB962C8B-B14F-4D97-AF65-F5344CB8AC3E}">
        <p14:creationId xmlns:p14="http://schemas.microsoft.com/office/powerpoint/2010/main" val="427540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20DCD-7A00-9150-66D6-DBA62EEF39E2}"/>
              </a:ext>
            </a:extLst>
          </p:cNvPr>
          <p:cNvSpPr>
            <a:spLocks noGrp="1"/>
          </p:cNvSpPr>
          <p:nvPr>
            <p:ph type="title"/>
          </p:nvPr>
        </p:nvSpPr>
        <p:spPr/>
        <p:txBody>
          <a:bodyPr/>
          <a:lstStyle/>
          <a:p>
            <a:r>
              <a:rPr lang="ja-JP" altLang="en-US" b="1"/>
              <a:t>本研究の方針</a:t>
            </a:r>
            <a:endParaRPr kumimoji="1" lang="ja-JP" altLang="en-US" b="1"/>
          </a:p>
        </p:txBody>
      </p:sp>
      <p:sp>
        <p:nvSpPr>
          <p:cNvPr id="3" name="コンテンツ プレースホルダー 2">
            <a:extLst>
              <a:ext uri="{FF2B5EF4-FFF2-40B4-BE49-F238E27FC236}">
                <a16:creationId xmlns:a16="http://schemas.microsoft.com/office/drawing/2014/main" id="{0E5FA9A6-362D-82C4-2AE5-E47A9A5CB0A4}"/>
              </a:ext>
            </a:extLst>
          </p:cNvPr>
          <p:cNvSpPr>
            <a:spLocks noGrp="1"/>
          </p:cNvSpPr>
          <p:nvPr>
            <p:ph idx="1"/>
          </p:nvPr>
        </p:nvSpPr>
        <p:spPr/>
        <p:txBody>
          <a:bodyPr>
            <a:normAutofit/>
          </a:bodyPr>
          <a:lstStyle/>
          <a:p>
            <a:endParaRPr kumimoji="1" lang="en-US" altLang="ja-JP"/>
          </a:p>
          <a:p>
            <a:r>
              <a:rPr kumimoji="1" lang="ja-JP" altLang="en-US"/>
              <a:t>初学者が間違いやすいソースコードのエラーに対して</a:t>
            </a:r>
            <a:br>
              <a:rPr kumimoji="1" lang="en-US" altLang="ja-JP"/>
            </a:br>
            <a:r>
              <a:rPr kumimoji="1" lang="ja-JP" altLang="en-US"/>
              <a:t>明確なエラーメッセージを出力する</a:t>
            </a:r>
            <a:endParaRPr kumimoji="1" lang="en-US" altLang="ja-JP"/>
          </a:p>
          <a:p>
            <a:pPr marL="0" indent="0">
              <a:buNone/>
            </a:pPr>
            <a:endParaRPr lang="en-US" altLang="ja-JP" sz="800"/>
          </a:p>
          <a:p>
            <a:pPr marL="0" indent="0">
              <a:buNone/>
            </a:pPr>
            <a:r>
              <a:rPr lang="ja-JP" altLang="en-US"/>
              <a:t>　　　　　</a:t>
            </a:r>
            <a:r>
              <a:rPr lang="ja-JP" altLang="en-US">
                <a:solidFill>
                  <a:schemeClr val="accent5">
                    <a:lumMod val="75000"/>
                  </a:schemeClr>
                </a:solidFill>
              </a:rPr>
              <a:t>プログラミング学習効率の向上</a:t>
            </a:r>
            <a:endParaRPr lang="en-US" altLang="ja-JP">
              <a:solidFill>
                <a:schemeClr val="accent5">
                  <a:lumMod val="75000"/>
                </a:schemeClr>
              </a:solidFill>
            </a:endParaRPr>
          </a:p>
          <a:p>
            <a:pPr marL="0" indent="0">
              <a:buNone/>
            </a:pPr>
            <a:endParaRPr lang="en-US" altLang="ja-JP" sz="800"/>
          </a:p>
          <a:p>
            <a:r>
              <a:rPr kumimoji="1" lang="en-US" altLang="ja-JP"/>
              <a:t>Haskell</a:t>
            </a:r>
            <a:r>
              <a:rPr kumimoji="1" lang="ja-JP" altLang="en-US"/>
              <a:t>とそのライブラリを利用することで</a:t>
            </a:r>
            <a:br>
              <a:rPr kumimoji="1" lang="en-US" altLang="ja-JP"/>
            </a:br>
            <a:r>
              <a:rPr lang="ja-JP" altLang="en-US"/>
              <a:t>調査項目の</a:t>
            </a:r>
            <a:r>
              <a:rPr kumimoji="1" lang="ja-JP" altLang="en-US"/>
              <a:t>拡張性を持つシステムを構築する</a:t>
            </a:r>
            <a:endParaRPr kumimoji="1" lang="en-US" altLang="ja-JP"/>
          </a:p>
          <a:p>
            <a:pPr marL="0" indent="0">
              <a:buNone/>
            </a:pPr>
            <a:endParaRPr kumimoji="1" lang="en-US" altLang="ja-JP" sz="800"/>
          </a:p>
          <a:p>
            <a:pPr marL="0" indent="0">
              <a:buNone/>
            </a:pPr>
            <a:r>
              <a:rPr kumimoji="1" lang="ja-JP" altLang="en-US"/>
              <a:t>　　　　　</a:t>
            </a:r>
            <a:r>
              <a:rPr lang="ja-JP" altLang="en-US">
                <a:solidFill>
                  <a:schemeClr val="accent5">
                    <a:lumMod val="75000"/>
                  </a:schemeClr>
                </a:solidFill>
              </a:rPr>
              <a:t>様々なエラーに対応可能</a:t>
            </a:r>
            <a:endParaRPr kumimoji="1" lang="ja-JP" altLang="en-US">
              <a:solidFill>
                <a:schemeClr val="accent5">
                  <a:lumMod val="75000"/>
                </a:schemeClr>
              </a:solidFill>
            </a:endParaRPr>
          </a:p>
        </p:txBody>
      </p:sp>
      <p:sp>
        <p:nvSpPr>
          <p:cNvPr id="4" name="スライド番号プレースホルダー 3">
            <a:extLst>
              <a:ext uri="{FF2B5EF4-FFF2-40B4-BE49-F238E27FC236}">
                <a16:creationId xmlns:a16="http://schemas.microsoft.com/office/drawing/2014/main" id="{065341D7-F3E6-9814-4C56-8398AE2E6556}"/>
              </a:ext>
            </a:extLst>
          </p:cNvPr>
          <p:cNvSpPr>
            <a:spLocks noGrp="1"/>
          </p:cNvSpPr>
          <p:nvPr>
            <p:ph type="sldNum" sz="quarter" idx="12"/>
          </p:nvPr>
        </p:nvSpPr>
        <p:spPr/>
        <p:txBody>
          <a:bodyPr/>
          <a:lstStyle/>
          <a:p>
            <a:fld id="{E84986EE-0853-4124-AD2D-AC8C3EA175BA}" type="slidenum">
              <a:rPr lang="ja-JP" altLang="en-US" sz="1600" smtClean="0"/>
              <a:pPr/>
              <a:t>4</a:t>
            </a:fld>
            <a:r>
              <a:rPr lang="en-US" altLang="ja-JP"/>
              <a:t>/13</a:t>
            </a:r>
            <a:endParaRPr lang="ja-JP" altLang="en-US"/>
          </a:p>
        </p:txBody>
      </p:sp>
      <p:sp>
        <p:nvSpPr>
          <p:cNvPr id="7" name="矢印: 右 6">
            <a:extLst>
              <a:ext uri="{FF2B5EF4-FFF2-40B4-BE49-F238E27FC236}">
                <a16:creationId xmlns:a16="http://schemas.microsoft.com/office/drawing/2014/main" id="{3441268B-F6FF-5466-233D-B0CD4AE7892C}"/>
              </a:ext>
            </a:extLst>
          </p:cNvPr>
          <p:cNvSpPr/>
          <p:nvPr/>
        </p:nvSpPr>
        <p:spPr>
          <a:xfrm>
            <a:off x="2149311" y="3535190"/>
            <a:ext cx="386499" cy="292093"/>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7D4B1FB-5F6D-CD51-9AB8-764844441BB2}"/>
              </a:ext>
            </a:extLst>
          </p:cNvPr>
          <p:cNvSpPr/>
          <p:nvPr/>
        </p:nvSpPr>
        <p:spPr>
          <a:xfrm>
            <a:off x="2149311" y="5390801"/>
            <a:ext cx="386499" cy="292093"/>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678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B7DF7-F135-D6E7-1AD5-582D53FF2314}"/>
              </a:ext>
            </a:extLst>
          </p:cNvPr>
          <p:cNvSpPr>
            <a:spLocks noGrp="1"/>
          </p:cNvSpPr>
          <p:nvPr>
            <p:ph type="title"/>
          </p:nvPr>
        </p:nvSpPr>
        <p:spPr/>
        <p:txBody>
          <a:bodyPr/>
          <a:lstStyle/>
          <a:p>
            <a:r>
              <a:rPr lang="ja-JP" altLang="en-US" b="1"/>
              <a:t>使用</a:t>
            </a:r>
            <a:r>
              <a:rPr kumimoji="1" lang="ja-JP" altLang="en-US" b="1"/>
              <a:t>技術１</a:t>
            </a:r>
          </a:p>
        </p:txBody>
      </p:sp>
      <p:sp>
        <p:nvSpPr>
          <p:cNvPr id="3" name="コンテンツ プレースホルダー 2">
            <a:extLst>
              <a:ext uri="{FF2B5EF4-FFF2-40B4-BE49-F238E27FC236}">
                <a16:creationId xmlns:a16="http://schemas.microsoft.com/office/drawing/2014/main" id="{7910959C-CA7A-BE75-2A57-2FC7D8EFF0E3}"/>
              </a:ext>
            </a:extLst>
          </p:cNvPr>
          <p:cNvSpPr>
            <a:spLocks noGrp="1"/>
          </p:cNvSpPr>
          <p:nvPr>
            <p:ph idx="1"/>
          </p:nvPr>
        </p:nvSpPr>
        <p:spPr/>
        <p:txBody>
          <a:bodyPr/>
          <a:lstStyle/>
          <a:p>
            <a:endParaRPr lang="en-US" altLang="ja-JP"/>
          </a:p>
          <a:p>
            <a:pPr marL="0" indent="0">
              <a:buNone/>
            </a:pPr>
            <a:r>
              <a:rPr lang="en-US" altLang="ja-JP" b="1"/>
              <a:t>Haskell</a:t>
            </a:r>
          </a:p>
          <a:p>
            <a:pPr marL="0" indent="0">
              <a:buNone/>
            </a:pPr>
            <a:endParaRPr lang="en-US" altLang="ja-JP"/>
          </a:p>
          <a:p>
            <a:r>
              <a:rPr kumimoji="1" lang="ja-JP" altLang="en-US"/>
              <a:t>計算や処理を関数の定義の組み合わせとして　　　　　　　　数学的に記述を行っていく関数型言語のひとつ</a:t>
            </a:r>
            <a:endParaRPr kumimoji="1" lang="en-US" altLang="ja-JP"/>
          </a:p>
          <a:p>
            <a:pPr marL="0" indent="0">
              <a:buNone/>
            </a:pPr>
            <a:endParaRPr kumimoji="1" lang="en-US" altLang="ja-JP"/>
          </a:p>
          <a:p>
            <a:r>
              <a:rPr kumimoji="1" lang="ja-JP" altLang="en-US"/>
              <a:t>特徴的な機能を持ち、構文木のようなデータ型を扱う際に</a:t>
            </a:r>
            <a:br>
              <a:rPr kumimoji="1" lang="en-US" altLang="ja-JP"/>
            </a:br>
            <a:r>
              <a:rPr kumimoji="1" lang="ja-JP" altLang="en-US">
                <a:solidFill>
                  <a:schemeClr val="accent5">
                    <a:lumMod val="75000"/>
                  </a:schemeClr>
                </a:solidFill>
              </a:rPr>
              <a:t>簡潔かつ容易に関数を実装できる</a:t>
            </a:r>
            <a:r>
              <a:rPr kumimoji="1" lang="ja-JP" altLang="en-US"/>
              <a:t>ことが期待される</a:t>
            </a:r>
            <a:endParaRPr kumimoji="1" lang="en-US" altLang="ja-JP"/>
          </a:p>
        </p:txBody>
      </p:sp>
      <p:pic>
        <p:nvPicPr>
          <p:cNvPr id="6" name="図 5" descr="図形, 矢印&#10;&#10;自動的に生成された説明">
            <a:extLst>
              <a:ext uri="{FF2B5EF4-FFF2-40B4-BE49-F238E27FC236}">
                <a16:creationId xmlns:a16="http://schemas.microsoft.com/office/drawing/2014/main" id="{E0D2BBFF-9E52-CB7D-08AF-122288CA1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2385" y="2467563"/>
            <a:ext cx="1892531" cy="1336600"/>
          </a:xfrm>
          <a:prstGeom prst="rect">
            <a:avLst/>
          </a:prstGeom>
        </p:spPr>
      </p:pic>
      <p:sp>
        <p:nvSpPr>
          <p:cNvPr id="4" name="スライド番号プレースホルダー 3">
            <a:extLst>
              <a:ext uri="{FF2B5EF4-FFF2-40B4-BE49-F238E27FC236}">
                <a16:creationId xmlns:a16="http://schemas.microsoft.com/office/drawing/2014/main" id="{17338C59-4064-DA43-51A2-E5681E697017}"/>
              </a:ext>
            </a:extLst>
          </p:cNvPr>
          <p:cNvSpPr>
            <a:spLocks noGrp="1"/>
          </p:cNvSpPr>
          <p:nvPr>
            <p:ph type="sldNum" sz="quarter" idx="12"/>
          </p:nvPr>
        </p:nvSpPr>
        <p:spPr/>
        <p:txBody>
          <a:bodyPr/>
          <a:lstStyle/>
          <a:p>
            <a:fld id="{E84986EE-0853-4124-AD2D-AC8C3EA175BA}" type="slidenum">
              <a:rPr lang="ja-JP" altLang="en-US" sz="1600" smtClean="0"/>
              <a:pPr/>
              <a:t>5</a:t>
            </a:fld>
            <a:r>
              <a:rPr lang="en-US" altLang="ja-JP"/>
              <a:t>/13</a:t>
            </a:r>
            <a:endParaRPr lang="ja-JP" altLang="en-US"/>
          </a:p>
        </p:txBody>
      </p:sp>
    </p:spTree>
    <p:extLst>
      <p:ext uri="{BB962C8B-B14F-4D97-AF65-F5344CB8AC3E}">
        <p14:creationId xmlns:p14="http://schemas.microsoft.com/office/powerpoint/2010/main" val="170706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AA025-26B5-D031-09BE-41789999A534}"/>
              </a:ext>
            </a:extLst>
          </p:cNvPr>
          <p:cNvSpPr>
            <a:spLocks noGrp="1"/>
          </p:cNvSpPr>
          <p:nvPr>
            <p:ph type="title"/>
          </p:nvPr>
        </p:nvSpPr>
        <p:spPr/>
        <p:txBody>
          <a:bodyPr/>
          <a:lstStyle/>
          <a:p>
            <a:r>
              <a:rPr kumimoji="1" lang="ja-JP" altLang="en-US" b="1"/>
              <a:t>使用技術２</a:t>
            </a:r>
          </a:p>
        </p:txBody>
      </p:sp>
      <p:sp>
        <p:nvSpPr>
          <p:cNvPr id="3" name="コンテンツ プレースホルダー 2">
            <a:extLst>
              <a:ext uri="{FF2B5EF4-FFF2-40B4-BE49-F238E27FC236}">
                <a16:creationId xmlns:a16="http://schemas.microsoft.com/office/drawing/2014/main" id="{F33E51A1-37FE-E908-47A4-20A90D5E30D7}"/>
              </a:ext>
            </a:extLst>
          </p:cNvPr>
          <p:cNvSpPr>
            <a:spLocks noGrp="1"/>
          </p:cNvSpPr>
          <p:nvPr>
            <p:ph idx="1"/>
          </p:nvPr>
        </p:nvSpPr>
        <p:spPr/>
        <p:txBody>
          <a:bodyPr/>
          <a:lstStyle/>
          <a:p>
            <a:endParaRPr kumimoji="1" lang="en-US" altLang="ja-JP"/>
          </a:p>
          <a:p>
            <a:pPr marL="0" indent="0">
              <a:buNone/>
            </a:pPr>
            <a:r>
              <a:rPr lang="en-US" altLang="ja-JP" b="1"/>
              <a:t>language-c-quote</a:t>
            </a:r>
          </a:p>
          <a:p>
            <a:endParaRPr kumimoji="1" lang="en-US" altLang="ja-JP"/>
          </a:p>
          <a:p>
            <a:r>
              <a:rPr lang="en-US" altLang="ja-JP"/>
              <a:t>C</a:t>
            </a:r>
            <a:r>
              <a:rPr lang="ja-JP" altLang="en-US"/>
              <a:t>言語の構文解析を行う</a:t>
            </a:r>
            <a:r>
              <a:rPr lang="en-US" altLang="ja-JP"/>
              <a:t>Haskell</a:t>
            </a:r>
            <a:r>
              <a:rPr lang="ja-JP" altLang="en-US"/>
              <a:t>のライブラリ</a:t>
            </a:r>
            <a:endParaRPr lang="en-US" altLang="ja-JP"/>
          </a:p>
          <a:p>
            <a:pPr marL="0" indent="0">
              <a:buNone/>
            </a:pPr>
            <a:endParaRPr lang="en-US" altLang="ja-JP"/>
          </a:p>
          <a:p>
            <a:r>
              <a:rPr kumimoji="1" lang="ja-JP" altLang="en-US"/>
              <a:t>解析結果</a:t>
            </a:r>
            <a:r>
              <a:rPr lang="ja-JP" altLang="en-US"/>
              <a:t>が扱いやすいため、新しく調査項目を増やす際に　　　</a:t>
            </a:r>
            <a:r>
              <a:rPr lang="ja-JP" altLang="en-US">
                <a:solidFill>
                  <a:schemeClr val="accent5">
                    <a:lumMod val="75000"/>
                  </a:schemeClr>
                </a:solidFill>
              </a:rPr>
              <a:t>容易にプログラムに追加する</a:t>
            </a:r>
            <a:r>
              <a:rPr lang="ja-JP" altLang="en-US"/>
              <a:t>ことができる</a:t>
            </a:r>
            <a:endParaRPr kumimoji="1" lang="ja-JP" altLang="en-US"/>
          </a:p>
        </p:txBody>
      </p:sp>
      <p:sp>
        <p:nvSpPr>
          <p:cNvPr id="4" name="スライド番号プレースホルダー 3">
            <a:extLst>
              <a:ext uri="{FF2B5EF4-FFF2-40B4-BE49-F238E27FC236}">
                <a16:creationId xmlns:a16="http://schemas.microsoft.com/office/drawing/2014/main" id="{BA386F6F-C77C-CB85-883F-2B00322B5E88}"/>
              </a:ext>
            </a:extLst>
          </p:cNvPr>
          <p:cNvSpPr>
            <a:spLocks noGrp="1"/>
          </p:cNvSpPr>
          <p:nvPr>
            <p:ph type="sldNum" sz="quarter" idx="12"/>
          </p:nvPr>
        </p:nvSpPr>
        <p:spPr/>
        <p:txBody>
          <a:bodyPr/>
          <a:lstStyle/>
          <a:p>
            <a:fld id="{E84986EE-0853-4124-AD2D-AC8C3EA175BA}" type="slidenum">
              <a:rPr lang="ja-JP" altLang="en-US" sz="1600" smtClean="0"/>
              <a:pPr/>
              <a:t>6</a:t>
            </a:fld>
            <a:r>
              <a:rPr lang="en-US" altLang="ja-JP"/>
              <a:t>/13</a:t>
            </a:r>
            <a:endParaRPr lang="ja-JP" altLang="en-US"/>
          </a:p>
        </p:txBody>
      </p:sp>
    </p:spTree>
    <p:extLst>
      <p:ext uri="{BB962C8B-B14F-4D97-AF65-F5344CB8AC3E}">
        <p14:creationId xmlns:p14="http://schemas.microsoft.com/office/powerpoint/2010/main" val="401176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矢印: 下 6">
            <a:extLst>
              <a:ext uri="{FF2B5EF4-FFF2-40B4-BE49-F238E27FC236}">
                <a16:creationId xmlns:a16="http://schemas.microsoft.com/office/drawing/2014/main" id="{71BB92C7-9E78-8585-4612-F42AAF8A9D3E}"/>
              </a:ext>
            </a:extLst>
          </p:cNvPr>
          <p:cNvSpPr/>
          <p:nvPr/>
        </p:nvSpPr>
        <p:spPr>
          <a:xfrm>
            <a:off x="3579044" y="2865747"/>
            <a:ext cx="1131216" cy="1812313"/>
          </a:xfrm>
          <a:prstGeom prst="downArrow">
            <a:avLst/>
          </a:prstGeom>
          <a:solidFill>
            <a:srgbClr val="F2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70CAE7E7-9722-20B1-3B8B-4678AF614CE5}"/>
              </a:ext>
            </a:extLst>
          </p:cNvPr>
          <p:cNvSpPr>
            <a:spLocks noGrp="1"/>
          </p:cNvSpPr>
          <p:nvPr>
            <p:ph idx="1"/>
          </p:nvPr>
        </p:nvSpPr>
        <p:spPr/>
        <p:txBody>
          <a:bodyPr/>
          <a:lstStyle/>
          <a:p>
            <a:pPr marL="0" indent="0">
              <a:buNone/>
            </a:pPr>
            <a:endParaRPr kumimoji="1" lang="en-US" altLang="ja-JP"/>
          </a:p>
          <a:p>
            <a:pPr marL="0" indent="0">
              <a:buNone/>
            </a:pPr>
            <a:r>
              <a:rPr lang="ja-JP" altLang="en-US"/>
              <a:t>①</a:t>
            </a:r>
            <a:r>
              <a:rPr lang="en-US" altLang="ja-JP"/>
              <a:t>Web</a:t>
            </a:r>
            <a:r>
              <a:rPr lang="ja-JP" altLang="en-US"/>
              <a:t>ブラウザ上の入力フォームにソースコードを入力</a:t>
            </a:r>
            <a:endParaRPr lang="en-US" altLang="ja-JP"/>
          </a:p>
          <a:p>
            <a:pPr marL="0" indent="0">
              <a:buNone/>
            </a:pPr>
            <a:endParaRPr lang="en-US" altLang="ja-JP" sz="800"/>
          </a:p>
          <a:p>
            <a:pPr marL="0" indent="0">
              <a:buNone/>
            </a:pPr>
            <a:endParaRPr lang="en-US" altLang="ja-JP" sz="800"/>
          </a:p>
          <a:p>
            <a:pPr marL="0" indent="0">
              <a:buNone/>
            </a:pPr>
            <a:endParaRPr lang="en-US" altLang="ja-JP" sz="800"/>
          </a:p>
          <a:p>
            <a:pPr marL="0" indent="0">
              <a:buNone/>
            </a:pPr>
            <a:r>
              <a:rPr lang="ja-JP" altLang="en-US"/>
              <a:t>②解析結果から間違っている箇所の内容を</a:t>
            </a:r>
            <a:r>
              <a:rPr lang="en-US" altLang="ja-JP"/>
              <a:t>HTML</a:t>
            </a:r>
            <a:r>
              <a:rPr lang="ja-JP" altLang="en-US"/>
              <a:t>ファイルに出力</a:t>
            </a:r>
            <a:endParaRPr lang="en-US" altLang="ja-JP"/>
          </a:p>
          <a:p>
            <a:pPr marL="0" indent="0">
              <a:buNone/>
            </a:pPr>
            <a:endParaRPr lang="en-US" altLang="ja-JP" sz="800"/>
          </a:p>
          <a:p>
            <a:pPr marL="0" indent="0">
              <a:buNone/>
            </a:pPr>
            <a:endParaRPr lang="en-US" altLang="ja-JP" sz="800"/>
          </a:p>
          <a:p>
            <a:pPr marL="0" indent="0">
              <a:buNone/>
            </a:pPr>
            <a:endParaRPr lang="en-US" altLang="ja-JP" sz="800"/>
          </a:p>
          <a:p>
            <a:pPr marL="0" indent="0">
              <a:buNone/>
            </a:pPr>
            <a:r>
              <a:rPr lang="ja-JP" altLang="en-US"/>
              <a:t>③結果を表示するページにそのファイルを出力</a:t>
            </a:r>
            <a:endParaRPr lang="en-US" altLang="ja-JP"/>
          </a:p>
        </p:txBody>
      </p:sp>
      <p:sp>
        <p:nvSpPr>
          <p:cNvPr id="2" name="タイトル 1">
            <a:extLst>
              <a:ext uri="{FF2B5EF4-FFF2-40B4-BE49-F238E27FC236}">
                <a16:creationId xmlns:a16="http://schemas.microsoft.com/office/drawing/2014/main" id="{E4B86485-78F7-A4C9-F407-A9B017D41278}"/>
              </a:ext>
            </a:extLst>
          </p:cNvPr>
          <p:cNvSpPr>
            <a:spLocks noGrp="1"/>
          </p:cNvSpPr>
          <p:nvPr>
            <p:ph type="title"/>
          </p:nvPr>
        </p:nvSpPr>
        <p:spPr/>
        <p:txBody>
          <a:bodyPr/>
          <a:lstStyle/>
          <a:p>
            <a:r>
              <a:rPr kumimoji="1" lang="ja-JP" altLang="en-US" b="1"/>
              <a:t>システム概要</a:t>
            </a:r>
          </a:p>
        </p:txBody>
      </p:sp>
      <p:sp>
        <p:nvSpPr>
          <p:cNvPr id="4" name="スライド番号プレースホルダー 3">
            <a:extLst>
              <a:ext uri="{FF2B5EF4-FFF2-40B4-BE49-F238E27FC236}">
                <a16:creationId xmlns:a16="http://schemas.microsoft.com/office/drawing/2014/main" id="{8EBD9ED4-0DFE-B099-401C-EB9B56DC8250}"/>
              </a:ext>
            </a:extLst>
          </p:cNvPr>
          <p:cNvSpPr>
            <a:spLocks noGrp="1"/>
          </p:cNvSpPr>
          <p:nvPr>
            <p:ph type="sldNum" sz="quarter" idx="12"/>
          </p:nvPr>
        </p:nvSpPr>
        <p:spPr/>
        <p:txBody>
          <a:bodyPr/>
          <a:lstStyle/>
          <a:p>
            <a:fld id="{E84986EE-0853-4124-AD2D-AC8C3EA175BA}" type="slidenum">
              <a:rPr lang="ja-JP" altLang="en-US" sz="1600" smtClean="0"/>
              <a:pPr/>
              <a:t>7</a:t>
            </a:fld>
            <a:r>
              <a:rPr lang="en-US" altLang="ja-JP"/>
              <a:t>/13</a:t>
            </a:r>
            <a:endParaRPr lang="ja-JP" altLang="en-US"/>
          </a:p>
        </p:txBody>
      </p:sp>
    </p:spTree>
    <p:extLst>
      <p:ext uri="{BB962C8B-B14F-4D97-AF65-F5344CB8AC3E}">
        <p14:creationId xmlns:p14="http://schemas.microsoft.com/office/powerpoint/2010/main" val="203557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347AE22D-E46D-7A31-32D5-B0C1DA7FD049}"/>
              </a:ext>
            </a:extLst>
          </p:cNvPr>
          <p:cNvSpPr/>
          <p:nvPr/>
        </p:nvSpPr>
        <p:spPr>
          <a:xfrm>
            <a:off x="590772" y="3087781"/>
            <a:ext cx="10763027" cy="2850777"/>
          </a:xfrm>
          <a:prstGeom prst="roundRect">
            <a:avLst/>
          </a:prstGeom>
          <a:solidFill>
            <a:srgbClr val="F2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57E52B8-5CF7-8E09-3E14-8F52D8601D14}"/>
              </a:ext>
            </a:extLst>
          </p:cNvPr>
          <p:cNvSpPr>
            <a:spLocks noGrp="1"/>
          </p:cNvSpPr>
          <p:nvPr>
            <p:ph type="title"/>
          </p:nvPr>
        </p:nvSpPr>
        <p:spPr/>
        <p:txBody>
          <a:bodyPr/>
          <a:lstStyle/>
          <a:p>
            <a:r>
              <a:rPr kumimoji="1" lang="ja-JP" altLang="en-US" b="1"/>
              <a:t>システムの特徴１</a:t>
            </a:r>
          </a:p>
        </p:txBody>
      </p:sp>
      <p:sp>
        <p:nvSpPr>
          <p:cNvPr id="3" name="コンテンツ プレースホルダー 2">
            <a:extLst>
              <a:ext uri="{FF2B5EF4-FFF2-40B4-BE49-F238E27FC236}">
                <a16:creationId xmlns:a16="http://schemas.microsoft.com/office/drawing/2014/main" id="{19B0BCCD-7856-7CA6-39FF-1376B97BAD9D}"/>
              </a:ext>
            </a:extLst>
          </p:cNvPr>
          <p:cNvSpPr>
            <a:spLocks noGrp="1"/>
          </p:cNvSpPr>
          <p:nvPr>
            <p:ph idx="1"/>
          </p:nvPr>
        </p:nvSpPr>
        <p:spPr/>
        <p:txBody>
          <a:bodyPr>
            <a:normAutofit/>
          </a:bodyPr>
          <a:lstStyle/>
          <a:p>
            <a:endParaRPr kumimoji="1" lang="en-US" altLang="ja-JP"/>
          </a:p>
          <a:p>
            <a:pPr marL="0" indent="0">
              <a:buNone/>
            </a:pPr>
            <a:r>
              <a:rPr lang="ja-JP" altLang="en-US" b="1"/>
              <a:t>調査可能な項目</a:t>
            </a:r>
            <a:endParaRPr lang="en-US" altLang="ja-JP" b="1"/>
          </a:p>
          <a:p>
            <a:pPr marL="0" indent="0">
              <a:buNone/>
            </a:pPr>
            <a:endParaRPr lang="en-US" altLang="ja-JP" sz="1400"/>
          </a:p>
          <a:p>
            <a:pPr>
              <a:lnSpc>
                <a:spcPct val="100000"/>
              </a:lnSpc>
            </a:pPr>
            <a:r>
              <a:rPr lang="ja-JP" altLang="en-US"/>
              <a:t>インデント</a:t>
            </a:r>
            <a:endParaRPr lang="en-US" altLang="ja-JP"/>
          </a:p>
          <a:p>
            <a:pPr>
              <a:lnSpc>
                <a:spcPct val="100000"/>
              </a:lnSpc>
            </a:pPr>
            <a:r>
              <a:rPr lang="en-US" altLang="ja-JP" err="1"/>
              <a:t>printf</a:t>
            </a:r>
            <a:r>
              <a:rPr lang="ja-JP" altLang="en-US"/>
              <a:t>や</a:t>
            </a:r>
            <a:r>
              <a:rPr lang="en-US" altLang="ja-JP" err="1"/>
              <a:t>scanf</a:t>
            </a:r>
            <a:r>
              <a:rPr lang="ja-JP" altLang="en-US"/>
              <a:t>の受け取る引数の数が異なる</a:t>
            </a:r>
            <a:endParaRPr lang="en-US" altLang="ja-JP"/>
          </a:p>
          <a:p>
            <a:pPr>
              <a:lnSpc>
                <a:spcPct val="100000"/>
              </a:lnSpc>
            </a:pPr>
            <a:r>
              <a:rPr kumimoji="1" lang="en-US" altLang="ja-JP"/>
              <a:t>If</a:t>
            </a:r>
            <a:r>
              <a:rPr kumimoji="1" lang="ja-JP" altLang="en-US"/>
              <a:t>文の条件式が関係演算子による式ではなく代入式である</a:t>
            </a:r>
            <a:endParaRPr kumimoji="1" lang="en-US" altLang="ja-JP"/>
          </a:p>
          <a:p>
            <a:pPr>
              <a:lnSpc>
                <a:spcPct val="100000"/>
              </a:lnSpc>
            </a:pPr>
            <a:r>
              <a:rPr lang="ja-JP" altLang="en-US"/>
              <a:t>関数名が他の関数と重複している</a:t>
            </a:r>
            <a:endParaRPr lang="en-US" altLang="ja-JP"/>
          </a:p>
          <a:p>
            <a:pPr>
              <a:lnSpc>
                <a:spcPct val="100000"/>
              </a:lnSpc>
            </a:pPr>
            <a:r>
              <a:rPr kumimoji="1" lang="ja-JP" altLang="en-US"/>
              <a:t>返却値が</a:t>
            </a:r>
            <a:r>
              <a:rPr kumimoji="1" lang="en-US" altLang="ja-JP"/>
              <a:t>int</a:t>
            </a:r>
            <a:r>
              <a:rPr kumimoji="1" lang="ja-JP" altLang="en-US"/>
              <a:t>型の関数に</a:t>
            </a:r>
            <a:r>
              <a:rPr kumimoji="1" lang="en-US" altLang="ja-JP"/>
              <a:t>return</a:t>
            </a:r>
            <a:r>
              <a:rPr kumimoji="1" lang="ja-JP" altLang="en-US"/>
              <a:t>が記述されていない</a:t>
            </a:r>
            <a:endParaRPr kumimoji="1" lang="en-US" altLang="ja-JP"/>
          </a:p>
        </p:txBody>
      </p:sp>
      <p:sp>
        <p:nvSpPr>
          <p:cNvPr id="4" name="スライド番号プレースホルダー 3">
            <a:extLst>
              <a:ext uri="{FF2B5EF4-FFF2-40B4-BE49-F238E27FC236}">
                <a16:creationId xmlns:a16="http://schemas.microsoft.com/office/drawing/2014/main" id="{06A5DFFB-194F-45FA-DFF8-029A5029BF70}"/>
              </a:ext>
            </a:extLst>
          </p:cNvPr>
          <p:cNvSpPr>
            <a:spLocks noGrp="1"/>
          </p:cNvSpPr>
          <p:nvPr>
            <p:ph type="sldNum" sz="quarter" idx="12"/>
          </p:nvPr>
        </p:nvSpPr>
        <p:spPr/>
        <p:txBody>
          <a:bodyPr/>
          <a:lstStyle/>
          <a:p>
            <a:fld id="{E84986EE-0853-4124-AD2D-AC8C3EA175BA}" type="slidenum">
              <a:rPr lang="ja-JP" altLang="en-US" sz="1600" smtClean="0"/>
              <a:pPr/>
              <a:t>8</a:t>
            </a:fld>
            <a:r>
              <a:rPr lang="en-US" altLang="ja-JP"/>
              <a:t>/13</a:t>
            </a:r>
            <a:endParaRPr lang="ja-JP" altLang="en-US"/>
          </a:p>
        </p:txBody>
      </p:sp>
    </p:spTree>
    <p:extLst>
      <p:ext uri="{BB962C8B-B14F-4D97-AF65-F5344CB8AC3E}">
        <p14:creationId xmlns:p14="http://schemas.microsoft.com/office/powerpoint/2010/main" val="10338615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2672</TotalTime>
  <Words>1945</Words>
  <Application>Microsoft Office PowerPoint</Application>
  <PresentationFormat>ワイド画面</PresentationFormat>
  <Paragraphs>174</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CMR10</vt:lpstr>
      <vt:lpstr>HaranoAjiMincho-Regular-Identity-H</vt:lpstr>
      <vt:lpstr>游ゴシック</vt:lpstr>
      <vt:lpstr>游ゴシック Light</vt:lpstr>
      <vt:lpstr>Arial</vt:lpstr>
      <vt:lpstr>Wingdings</vt:lpstr>
      <vt:lpstr>Office テーマ</vt:lpstr>
      <vt:lpstr>調査項目の拡張しやすさを考慮した ソースコード解析システムの構築</vt:lpstr>
      <vt:lpstr>研究背景</vt:lpstr>
      <vt:lpstr>先行研究１</vt:lpstr>
      <vt:lpstr>先行研究２</vt:lpstr>
      <vt:lpstr>本研究の方針</vt:lpstr>
      <vt:lpstr>使用技術１</vt:lpstr>
      <vt:lpstr>使用技術２</vt:lpstr>
      <vt:lpstr>システム概要</vt:lpstr>
      <vt:lpstr>システムの特徴１</vt:lpstr>
      <vt:lpstr>システムの特徴２</vt:lpstr>
      <vt:lpstr>ソースコードの解析</vt:lpstr>
      <vt:lpstr>課題点１</vt:lpstr>
      <vt:lpstr>課題点２</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初学者を対象とするHaskellを用いたプログラミング学習環境の構築</dc:title>
  <dc:creator>小方　亮人(s19t305)</dc:creator>
  <cp:lastModifiedBy>小方　亮人(s19t305)</cp:lastModifiedBy>
  <cp:revision>26</cp:revision>
  <dcterms:created xsi:type="dcterms:W3CDTF">2022-09-14T04:03:04Z</dcterms:created>
  <dcterms:modified xsi:type="dcterms:W3CDTF">2023-02-21T11:22:32Z</dcterms:modified>
</cp:coreProperties>
</file>