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1"/>
  </p:notesMasterIdLst>
  <p:sldIdLst>
    <p:sldId id="349" r:id="rId2"/>
    <p:sldId id="343" r:id="rId3"/>
    <p:sldId id="361" r:id="rId4"/>
    <p:sldId id="318" r:id="rId5"/>
    <p:sldId id="339" r:id="rId6"/>
    <p:sldId id="322" r:id="rId7"/>
    <p:sldId id="344" r:id="rId8"/>
    <p:sldId id="342" r:id="rId9"/>
    <p:sldId id="324" r:id="rId10"/>
    <p:sldId id="330" r:id="rId11"/>
    <p:sldId id="325" r:id="rId12"/>
    <p:sldId id="354" r:id="rId13"/>
    <p:sldId id="338" r:id="rId14"/>
    <p:sldId id="334" r:id="rId15"/>
    <p:sldId id="340" r:id="rId16"/>
    <p:sldId id="328" r:id="rId17"/>
    <p:sldId id="362" r:id="rId18"/>
    <p:sldId id="341" r:id="rId19"/>
    <p:sldId id="345" r:id="rId20"/>
    <p:sldId id="350" r:id="rId21"/>
    <p:sldId id="360" r:id="rId22"/>
    <p:sldId id="351" r:id="rId23"/>
    <p:sldId id="356" r:id="rId24"/>
    <p:sldId id="363" r:id="rId25"/>
    <p:sldId id="352" r:id="rId26"/>
    <p:sldId id="336" r:id="rId27"/>
    <p:sldId id="359" r:id="rId28"/>
    <p:sldId id="348" r:id="rId29"/>
    <p:sldId id="3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oto Ogawa" initials="RO" lastIdx="2" clrIdx="0">
    <p:extLst>
      <p:ext uri="{19B8F6BF-5375-455C-9EA6-DF929625EA0E}">
        <p15:presenceInfo xmlns:p15="http://schemas.microsoft.com/office/powerpoint/2012/main" userId="68924ba09333ed46" providerId="Windows Live"/>
      </p:ext>
    </p:extLst>
  </p:cmAuthor>
  <p:cmAuthor id="2" name="大山睦" initials="大山睦" lastIdx="14" clrIdx="1">
    <p:extLst>
      <p:ext uri="{19B8F6BF-5375-455C-9EA6-DF929625EA0E}">
        <p15:presenceInfo xmlns:p15="http://schemas.microsoft.com/office/powerpoint/2012/main" userId="S::b151007c@r.hit-u.ac.jp::c9148585-8bf5-430c-b857-e137f69bbed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51F"/>
    <a:srgbClr val="4662B0"/>
    <a:srgbClr val="00809A"/>
    <a:srgbClr val="0062A4"/>
    <a:srgbClr val="0174BB"/>
    <a:srgbClr val="009ACA"/>
    <a:srgbClr val="00AECA"/>
    <a:srgbClr val="275495"/>
    <a:srgbClr val="B7472A"/>
    <a:srgbClr val="59A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18" autoAdjust="0"/>
    <p:restoredTop sz="91443" autoAdjust="0"/>
  </p:normalViewPr>
  <p:slideViewPr>
    <p:cSldViewPr>
      <p:cViewPr varScale="1">
        <p:scale>
          <a:sx n="83" d="100"/>
          <a:sy n="83" d="100"/>
        </p:scale>
        <p:origin x="342" y="3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oto Ogawa" userId="68924ba09333ed46" providerId="LiveId" clId="{FA0F019E-1381-4FF0-8A0C-6402BEFBF0A6}"/>
    <pc:docChg chg="custSel">
      <pc:chgData name="Ryoto Ogawa" userId="68924ba09333ed46" providerId="LiveId" clId="{FA0F019E-1381-4FF0-8A0C-6402BEFBF0A6}" dt="2020-11-11T10:02:08.741" v="12" actId="1592"/>
      <pc:docMkLst>
        <pc:docMk/>
      </pc:docMkLst>
      <pc:sldChg chg="delCm">
        <pc:chgData name="Ryoto Ogawa" userId="68924ba09333ed46" providerId="LiveId" clId="{FA0F019E-1381-4FF0-8A0C-6402BEFBF0A6}" dt="2020-11-11T10:01:54.852" v="3" actId="1592"/>
        <pc:sldMkLst>
          <pc:docMk/>
          <pc:sldMk cId="1144080493" sldId="324"/>
        </pc:sldMkLst>
      </pc:sldChg>
      <pc:sldChg chg="delCm">
        <pc:chgData name="Ryoto Ogawa" userId="68924ba09333ed46" providerId="LiveId" clId="{FA0F019E-1381-4FF0-8A0C-6402BEFBF0A6}" dt="2020-11-11T10:01:57.207" v="5" actId="1592"/>
        <pc:sldMkLst>
          <pc:docMk/>
          <pc:sldMk cId="1946405140" sldId="334"/>
        </pc:sldMkLst>
      </pc:sldChg>
      <pc:sldChg chg="delCm">
        <pc:chgData name="Ryoto Ogawa" userId="68924ba09333ed46" providerId="LiveId" clId="{FA0F019E-1381-4FF0-8A0C-6402BEFBF0A6}" dt="2020-11-11T10:02:08.741" v="12" actId="1592"/>
        <pc:sldMkLst>
          <pc:docMk/>
          <pc:sldMk cId="1116876393" sldId="336"/>
        </pc:sldMkLst>
      </pc:sldChg>
      <pc:sldChg chg="delCm">
        <pc:chgData name="Ryoto Ogawa" userId="68924ba09333ed46" providerId="LiveId" clId="{FA0F019E-1381-4FF0-8A0C-6402BEFBF0A6}" dt="2020-11-11T10:01:56.035" v="4" actId="1592"/>
        <pc:sldMkLst>
          <pc:docMk/>
          <pc:sldMk cId="1426305917" sldId="338"/>
        </pc:sldMkLst>
      </pc:sldChg>
      <pc:sldChg chg="delCm">
        <pc:chgData name="Ryoto Ogawa" userId="68924ba09333ed46" providerId="LiveId" clId="{FA0F019E-1381-4FF0-8A0C-6402BEFBF0A6}" dt="2020-11-11T10:01:58.166" v="6" actId="1592"/>
        <pc:sldMkLst>
          <pc:docMk/>
          <pc:sldMk cId="1183810459" sldId="340"/>
        </pc:sldMkLst>
      </pc:sldChg>
      <pc:sldChg chg="delCm">
        <pc:chgData name="Ryoto Ogawa" userId="68924ba09333ed46" providerId="LiveId" clId="{FA0F019E-1381-4FF0-8A0C-6402BEFBF0A6}" dt="2020-11-11T10:02:00.419" v="8" actId="1592"/>
        <pc:sldMkLst>
          <pc:docMk/>
          <pc:sldMk cId="3198108984" sldId="341"/>
        </pc:sldMkLst>
      </pc:sldChg>
      <pc:sldChg chg="delCm">
        <pc:chgData name="Ryoto Ogawa" userId="68924ba09333ed46" providerId="LiveId" clId="{FA0F019E-1381-4FF0-8A0C-6402BEFBF0A6}" dt="2020-11-11T10:01:44.100" v="1" actId="1592"/>
        <pc:sldMkLst>
          <pc:docMk/>
          <pc:sldMk cId="2403769796" sldId="343"/>
        </pc:sldMkLst>
      </pc:sldChg>
      <pc:sldChg chg="delCm">
        <pc:chgData name="Ryoto Ogawa" userId="68924ba09333ed46" providerId="LiveId" clId="{FA0F019E-1381-4FF0-8A0C-6402BEFBF0A6}" dt="2020-11-11T10:01:42.494" v="0" actId="1592"/>
        <pc:sldMkLst>
          <pc:docMk/>
          <pc:sldMk cId="1931813006" sldId="349"/>
        </pc:sldMkLst>
      </pc:sldChg>
      <pc:sldChg chg="delCm">
        <pc:chgData name="Ryoto Ogawa" userId="68924ba09333ed46" providerId="LiveId" clId="{FA0F019E-1381-4FF0-8A0C-6402BEFBF0A6}" dt="2020-11-11T10:02:01.457" v="9" actId="1592"/>
        <pc:sldMkLst>
          <pc:docMk/>
          <pc:sldMk cId="823747772" sldId="350"/>
        </pc:sldMkLst>
      </pc:sldChg>
      <pc:sldChg chg="delCm">
        <pc:chgData name="Ryoto Ogawa" userId="68924ba09333ed46" providerId="LiveId" clId="{FA0F019E-1381-4FF0-8A0C-6402BEFBF0A6}" dt="2020-11-11T10:02:02.649" v="10" actId="1592"/>
        <pc:sldMkLst>
          <pc:docMk/>
          <pc:sldMk cId="4076773924" sldId="360"/>
        </pc:sldMkLst>
      </pc:sldChg>
      <pc:sldChg chg="delCm">
        <pc:chgData name="Ryoto Ogawa" userId="68924ba09333ed46" providerId="LiveId" clId="{FA0F019E-1381-4FF0-8A0C-6402BEFBF0A6}" dt="2020-11-11T10:01:53.172" v="2" actId="1592"/>
        <pc:sldMkLst>
          <pc:docMk/>
          <pc:sldMk cId="2421620054" sldId="361"/>
        </pc:sldMkLst>
      </pc:sldChg>
      <pc:sldChg chg="delCm">
        <pc:chgData name="Ryoto Ogawa" userId="68924ba09333ed46" providerId="LiveId" clId="{FA0F019E-1381-4FF0-8A0C-6402BEFBF0A6}" dt="2020-11-11T10:01:59.172" v="7" actId="1592"/>
        <pc:sldMkLst>
          <pc:docMk/>
          <pc:sldMk cId="505907584" sldId="362"/>
        </pc:sldMkLst>
      </pc:sldChg>
      <pc:sldChg chg="delCm">
        <pc:chgData name="Ryoto Ogawa" userId="68924ba09333ed46" providerId="LiveId" clId="{FA0F019E-1381-4FF0-8A0C-6402BEFBF0A6}" dt="2020-11-11T10:02:04.582" v="11" actId="1592"/>
        <pc:sldMkLst>
          <pc:docMk/>
          <pc:sldMk cId="3181384649" sldId="36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yoga\Downloads\hv44_01j.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8924ba09333ed46/&#12487;&#12473;&#12463;&#12488;&#12483;&#12503;/DataMarketingContest/&#29305;&#23450;&#12469;&#12540;&#12499;&#12473;&#29987;&#26989;&#21205;&#24907;&#32113;&#35336;&#35519;&#26619;2020.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r>
              <a:rPr lang="en-US" sz="1600" dirty="0"/>
              <a:t>2019</a:t>
            </a:r>
            <a:r>
              <a:rPr lang="ja-JP" sz="1600" dirty="0"/>
              <a:t>年の年次広告費</a:t>
            </a:r>
            <a:r>
              <a:rPr lang="ja-JP" altLang="en-US" sz="1600" dirty="0"/>
              <a:t>（単位：百万円）</a:t>
            </a:r>
            <a:endParaRPr lang="en-US" altLang="ja-JP"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title>
    <c:autoTitleDeleted val="0"/>
    <c:plotArea>
      <c:layout/>
      <c:barChart>
        <c:barDir val="col"/>
        <c:grouping val="clustered"/>
        <c:varyColors val="0"/>
        <c:ser>
          <c:idx val="0"/>
          <c:order val="0"/>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1-F24E-44DC-A181-16B7C3FD9C70}"/>
              </c:ext>
            </c:extLst>
          </c:dPt>
          <c:dPt>
            <c:idx val="9"/>
            <c:invertIfNegative val="0"/>
            <c:bubble3D val="0"/>
            <c:spPr>
              <a:solidFill>
                <a:schemeClr val="accent5"/>
              </a:solidFill>
              <a:ln>
                <a:noFill/>
              </a:ln>
              <a:effectLst/>
            </c:spPr>
            <c:extLst>
              <c:ext xmlns:c16="http://schemas.microsoft.com/office/drawing/2014/chart" uri="{C3380CC4-5D6E-409C-BE32-E72D297353CC}">
                <c16:uniqueId val="{00000003-F24E-44DC-A181-16B7C3FD9C70}"/>
              </c:ext>
            </c:extLst>
          </c:dPt>
          <c:dLbls>
            <c:delete val="1"/>
          </c:dLbls>
          <c:cat>
            <c:strRef>
              <c:f>'2019年の年次広告費'!$A$2:$K$2</c:f>
              <c:strCache>
                <c:ptCount val="11"/>
                <c:pt idx="0">
                  <c:v>新聞</c:v>
                </c:pt>
                <c:pt idx="1">
                  <c:v>雑誌</c:v>
                </c:pt>
                <c:pt idx="2">
                  <c:v>テレビ　</c:v>
                </c:pt>
                <c:pt idx="3">
                  <c:v>ラジオ</c:v>
                </c:pt>
                <c:pt idx="4">
                  <c:v>屋外広告</c:v>
                </c:pt>
                <c:pt idx="5">
                  <c:v>交通広告</c:v>
                </c:pt>
                <c:pt idx="6">
                  <c:v>ダイレクトメール</c:v>
                </c:pt>
                <c:pt idx="7">
                  <c:v>海外広告</c:v>
                </c:pt>
                <c:pt idx="8">
                  <c:v>催事企画</c:v>
                </c:pt>
                <c:pt idx="9">
                  <c:v>インターネット</c:v>
                </c:pt>
                <c:pt idx="10">
                  <c:v>その他</c:v>
                </c:pt>
              </c:strCache>
            </c:strRef>
          </c:cat>
          <c:val>
            <c:numRef>
              <c:f>'2019年の年次広告費'!$A$3:$K$3</c:f>
              <c:numCache>
                <c:formatCode>#,##0;"▲ "#,##0</c:formatCode>
                <c:ptCount val="11"/>
                <c:pt idx="0">
                  <c:v>277612</c:v>
                </c:pt>
                <c:pt idx="1">
                  <c:v>69598</c:v>
                </c:pt>
                <c:pt idx="2">
                  <c:v>1461282</c:v>
                </c:pt>
                <c:pt idx="3">
                  <c:v>44966</c:v>
                </c:pt>
                <c:pt idx="4">
                  <c:v>63390</c:v>
                </c:pt>
                <c:pt idx="5">
                  <c:v>201036</c:v>
                </c:pt>
                <c:pt idx="6">
                  <c:v>587535</c:v>
                </c:pt>
                <c:pt idx="7">
                  <c:v>51153</c:v>
                </c:pt>
                <c:pt idx="8">
                  <c:v>721419</c:v>
                </c:pt>
                <c:pt idx="9">
                  <c:v>834377</c:v>
                </c:pt>
                <c:pt idx="10">
                  <c:v>1598257</c:v>
                </c:pt>
              </c:numCache>
            </c:numRef>
          </c:val>
          <c:extLst>
            <c:ext xmlns:c16="http://schemas.microsoft.com/office/drawing/2014/chart" uri="{C3380CC4-5D6E-409C-BE32-E72D297353CC}">
              <c16:uniqueId val="{00000004-F24E-44DC-A181-16B7C3FD9C70}"/>
            </c:ext>
          </c:extLst>
        </c:ser>
        <c:dLbls>
          <c:dLblPos val="outEnd"/>
          <c:showLegendKey val="0"/>
          <c:showVal val="1"/>
          <c:showCatName val="0"/>
          <c:showSerName val="0"/>
          <c:showPercent val="0"/>
          <c:showBubbleSize val="0"/>
        </c:dLbls>
        <c:gapWidth val="219"/>
        <c:overlap val="-27"/>
        <c:axId val="710170848"/>
        <c:axId val="523260144"/>
      </c:barChart>
      <c:catAx>
        <c:axId val="71017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900" b="0" i="0" u="none" strike="noStrike" kern="120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crossAx val="523260144"/>
        <c:crosses val="autoZero"/>
        <c:auto val="1"/>
        <c:lblAlgn val="ctr"/>
        <c:lblOffset val="100"/>
        <c:noMultiLvlLbl val="0"/>
      </c:catAx>
      <c:valAx>
        <c:axId val="523260144"/>
        <c:scaling>
          <c:orientation val="minMax"/>
        </c:scaling>
        <c:delete val="0"/>
        <c:axPos val="l"/>
        <c:majorGridlines>
          <c:spPr>
            <a:ln w="9525" cap="flat" cmpd="sng" algn="ctr">
              <a:solidFill>
                <a:schemeClr val="tx1">
                  <a:lumMod val="15000"/>
                  <a:lumOff val="85000"/>
                </a:schemeClr>
              </a:solidFill>
              <a:round/>
            </a:ln>
            <a:effectLst/>
          </c:spPr>
        </c:majorGridlines>
        <c:numFmt formatCode="#,##0;&quot;▲ &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crossAx val="710170848"/>
        <c:crosses val="autoZero"/>
        <c:crossBetween val="between"/>
        <c:majorUnit val="300000"/>
      </c:valAx>
      <c:spPr>
        <a:noFill/>
        <a:ln>
          <a:noFill/>
        </a:ln>
        <a:effectLst/>
      </c:spPr>
    </c:plotArea>
    <c:plotVisOnly val="1"/>
    <c:dispBlanksAs val="gap"/>
    <c:showDLblsOverMax val="0"/>
  </c:chart>
  <c:spPr>
    <a:noFill/>
    <a:ln>
      <a:noFill/>
    </a:ln>
    <a:effectLst/>
  </c:spPr>
  <c:txPr>
    <a:bodyPr/>
    <a:lstStyle/>
    <a:p>
      <a:pPr>
        <a:defRPr>
          <a:latin typeface="Meiryo UI" panose="020B0604030504040204" pitchFamily="50" charset="-128"/>
          <a:ea typeface="Meiryo UI" panose="020B0604030504040204" pitchFamily="50" charset="-128"/>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r>
              <a:rPr lang="en-US" sz="1600" dirty="0">
                <a:latin typeface="Meiryo UI" panose="020B0604030504040204" pitchFamily="50" charset="-128"/>
                <a:ea typeface="Meiryo UI" panose="020B0604030504040204" pitchFamily="50" charset="-128"/>
              </a:rPr>
              <a:t>1988-2019</a:t>
            </a:r>
            <a:r>
              <a:rPr lang="ja-JP" sz="1600" dirty="0">
                <a:latin typeface="Meiryo UI" panose="020B0604030504040204" pitchFamily="50" charset="-128"/>
                <a:ea typeface="Meiryo UI" panose="020B0604030504040204" pitchFamily="50" charset="-128"/>
              </a:rPr>
              <a:t>年の媒体別広告費</a:t>
            </a:r>
            <a:r>
              <a:rPr lang="ja-JP" altLang="ja-JP" sz="1600" b="0" i="0" u="none" strike="noStrike" baseline="0" dirty="0">
                <a:effectLst/>
              </a:rPr>
              <a:t>（単位：百万円）</a:t>
            </a:r>
            <a:endParaRPr lang="en-US" sz="1600" dirty="0">
              <a:latin typeface="Meiryo UI" panose="020B0604030504040204" pitchFamily="50" charset="-128"/>
              <a:ea typeface="Meiryo UI" panose="020B0604030504040204" pitchFamily="50" charset="-128"/>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title>
    <c:autoTitleDeleted val="0"/>
    <c:plotArea>
      <c:layout/>
      <c:lineChart>
        <c:grouping val="standard"/>
        <c:varyColors val="0"/>
        <c:ser>
          <c:idx val="0"/>
          <c:order val="0"/>
          <c:tx>
            <c:strRef>
              <c:f>Sheet2!$B$1</c:f>
              <c:strCache>
                <c:ptCount val="1"/>
                <c:pt idx="0">
                  <c:v>新聞</c:v>
                </c:pt>
              </c:strCache>
            </c:strRef>
          </c:tx>
          <c:spPr>
            <a:ln w="28575" cap="rnd">
              <a:solidFill>
                <a:schemeClr val="accent3"/>
              </a:solidFill>
              <a:round/>
            </a:ln>
            <a:effectLst/>
          </c:spPr>
          <c:marker>
            <c:symbol val="none"/>
          </c:marker>
          <c:cat>
            <c:strRef>
              <c:f>Sheet2!$A$2:$A$33</c:f>
              <c:strCache>
                <c:ptCount val="32"/>
                <c:pt idx="0">
                  <c:v>1988年</c:v>
                </c:pt>
                <c:pt idx="1">
                  <c:v>1989年</c:v>
                </c:pt>
                <c:pt idx="2">
                  <c:v>1990年</c:v>
                </c:pt>
                <c:pt idx="3">
                  <c:v>1991年</c:v>
                </c:pt>
                <c:pt idx="4">
                  <c:v>1992年</c:v>
                </c:pt>
                <c:pt idx="5">
                  <c:v>1993年</c:v>
                </c:pt>
                <c:pt idx="6">
                  <c:v>1994年</c:v>
                </c:pt>
                <c:pt idx="7">
                  <c:v>1995年</c:v>
                </c:pt>
                <c:pt idx="8">
                  <c:v>1996年</c:v>
                </c:pt>
                <c:pt idx="9">
                  <c:v>1997年</c:v>
                </c:pt>
                <c:pt idx="10">
                  <c:v>1998年</c:v>
                </c:pt>
                <c:pt idx="11">
                  <c:v>1999年</c:v>
                </c:pt>
                <c:pt idx="12">
                  <c:v>2000年</c:v>
                </c:pt>
                <c:pt idx="13">
                  <c:v>200１年</c:v>
                </c:pt>
                <c:pt idx="14">
                  <c:v>2002年</c:v>
                </c:pt>
                <c:pt idx="15">
                  <c:v>2003年</c:v>
                </c:pt>
                <c:pt idx="16">
                  <c:v>2004年</c:v>
                </c:pt>
                <c:pt idx="17">
                  <c:v>2005年</c:v>
                </c:pt>
                <c:pt idx="18">
                  <c:v>2006年</c:v>
                </c:pt>
                <c:pt idx="19">
                  <c:v>2007年</c:v>
                </c:pt>
                <c:pt idx="20">
                  <c:v>2008年</c:v>
                </c:pt>
                <c:pt idx="21">
                  <c:v>2009年</c:v>
                </c:pt>
                <c:pt idx="22">
                  <c:v>2010年</c:v>
                </c:pt>
                <c:pt idx="23">
                  <c:v>2011年</c:v>
                </c:pt>
                <c:pt idx="24">
                  <c:v>2012年</c:v>
                </c:pt>
                <c:pt idx="25">
                  <c:v>2013年</c:v>
                </c:pt>
                <c:pt idx="26">
                  <c:v>2014年</c:v>
                </c:pt>
                <c:pt idx="27">
                  <c:v>2015年</c:v>
                </c:pt>
                <c:pt idx="28">
                  <c:v>2016年</c:v>
                </c:pt>
                <c:pt idx="29">
                  <c:v>2017年</c:v>
                </c:pt>
                <c:pt idx="30">
                  <c:v>2018年</c:v>
                </c:pt>
                <c:pt idx="31">
                  <c:v>2019年</c:v>
                </c:pt>
              </c:strCache>
            </c:strRef>
          </c:cat>
          <c:val>
            <c:numRef>
              <c:f>Sheet2!$B$2:$B$33</c:f>
              <c:numCache>
                <c:formatCode>#,##0_);[Red]\(#,##0\)</c:formatCode>
                <c:ptCount val="32"/>
                <c:pt idx="0">
                  <c:v>704015</c:v>
                </c:pt>
                <c:pt idx="1">
                  <c:v>795205.90357688256</c:v>
                </c:pt>
                <c:pt idx="2">
                  <c:v>847059</c:v>
                </c:pt>
                <c:pt idx="3">
                  <c:v>835834.47</c:v>
                </c:pt>
                <c:pt idx="4">
                  <c:v>737874.36</c:v>
                </c:pt>
                <c:pt idx="5">
                  <c:v>676453.04</c:v>
                </c:pt>
                <c:pt idx="6">
                  <c:v>681432</c:v>
                </c:pt>
                <c:pt idx="7">
                  <c:v>714404</c:v>
                </c:pt>
                <c:pt idx="8">
                  <c:v>758644</c:v>
                </c:pt>
                <c:pt idx="9">
                  <c:v>776146</c:v>
                </c:pt>
                <c:pt idx="10">
                  <c:v>722690.31</c:v>
                </c:pt>
                <c:pt idx="11">
                  <c:v>701723</c:v>
                </c:pt>
                <c:pt idx="12">
                  <c:v>816452</c:v>
                </c:pt>
                <c:pt idx="13">
                  <c:v>788015</c:v>
                </c:pt>
                <c:pt idx="14">
                  <c:v>681685</c:v>
                </c:pt>
                <c:pt idx="15">
                  <c:v>674728</c:v>
                </c:pt>
                <c:pt idx="16">
                  <c:v>669348</c:v>
                </c:pt>
                <c:pt idx="17">
                  <c:v>649032</c:v>
                </c:pt>
                <c:pt idx="18">
                  <c:v>624430</c:v>
                </c:pt>
                <c:pt idx="19">
                  <c:v>593620</c:v>
                </c:pt>
                <c:pt idx="20">
                  <c:v>513437</c:v>
                </c:pt>
                <c:pt idx="21">
                  <c:v>406386</c:v>
                </c:pt>
                <c:pt idx="22">
                  <c:v>388150</c:v>
                </c:pt>
                <c:pt idx="23">
                  <c:v>383126</c:v>
                </c:pt>
                <c:pt idx="24">
                  <c:v>395573</c:v>
                </c:pt>
                <c:pt idx="25">
                  <c:v>388543</c:v>
                </c:pt>
                <c:pt idx="26">
                  <c:v>386855</c:v>
                </c:pt>
                <c:pt idx="27">
                  <c:v>358001</c:v>
                </c:pt>
                <c:pt idx="28">
                  <c:v>343873</c:v>
                </c:pt>
                <c:pt idx="29">
                  <c:v>321790</c:v>
                </c:pt>
                <c:pt idx="30">
                  <c:v>292517</c:v>
                </c:pt>
                <c:pt idx="31">
                  <c:v>277612</c:v>
                </c:pt>
              </c:numCache>
            </c:numRef>
          </c:val>
          <c:smooth val="0"/>
          <c:extLst>
            <c:ext xmlns:c16="http://schemas.microsoft.com/office/drawing/2014/chart" uri="{C3380CC4-5D6E-409C-BE32-E72D297353CC}">
              <c16:uniqueId val="{00000000-3A0F-44B7-9028-E9F05DD1D737}"/>
            </c:ext>
          </c:extLst>
        </c:ser>
        <c:ser>
          <c:idx val="1"/>
          <c:order val="1"/>
          <c:tx>
            <c:strRef>
              <c:f>Sheet2!$C$1</c:f>
              <c:strCache>
                <c:ptCount val="1"/>
                <c:pt idx="0">
                  <c:v>雑誌</c:v>
                </c:pt>
              </c:strCache>
            </c:strRef>
          </c:tx>
          <c:spPr>
            <a:ln w="28575" cap="rnd">
              <a:solidFill>
                <a:schemeClr val="accent3"/>
              </a:solidFill>
              <a:round/>
            </a:ln>
            <a:effectLst/>
          </c:spPr>
          <c:marker>
            <c:symbol val="none"/>
          </c:marker>
          <c:cat>
            <c:strRef>
              <c:f>Sheet2!$A$2:$A$33</c:f>
              <c:strCache>
                <c:ptCount val="32"/>
                <c:pt idx="0">
                  <c:v>1988年</c:v>
                </c:pt>
                <c:pt idx="1">
                  <c:v>1989年</c:v>
                </c:pt>
                <c:pt idx="2">
                  <c:v>1990年</c:v>
                </c:pt>
                <c:pt idx="3">
                  <c:v>1991年</c:v>
                </c:pt>
                <c:pt idx="4">
                  <c:v>1992年</c:v>
                </c:pt>
                <c:pt idx="5">
                  <c:v>1993年</c:v>
                </c:pt>
                <c:pt idx="6">
                  <c:v>1994年</c:v>
                </c:pt>
                <c:pt idx="7">
                  <c:v>1995年</c:v>
                </c:pt>
                <c:pt idx="8">
                  <c:v>1996年</c:v>
                </c:pt>
                <c:pt idx="9">
                  <c:v>1997年</c:v>
                </c:pt>
                <c:pt idx="10">
                  <c:v>1998年</c:v>
                </c:pt>
                <c:pt idx="11">
                  <c:v>1999年</c:v>
                </c:pt>
                <c:pt idx="12">
                  <c:v>2000年</c:v>
                </c:pt>
                <c:pt idx="13">
                  <c:v>200１年</c:v>
                </c:pt>
                <c:pt idx="14">
                  <c:v>2002年</c:v>
                </c:pt>
                <c:pt idx="15">
                  <c:v>2003年</c:v>
                </c:pt>
                <c:pt idx="16">
                  <c:v>2004年</c:v>
                </c:pt>
                <c:pt idx="17">
                  <c:v>2005年</c:v>
                </c:pt>
                <c:pt idx="18">
                  <c:v>2006年</c:v>
                </c:pt>
                <c:pt idx="19">
                  <c:v>2007年</c:v>
                </c:pt>
                <c:pt idx="20">
                  <c:v>2008年</c:v>
                </c:pt>
                <c:pt idx="21">
                  <c:v>2009年</c:v>
                </c:pt>
                <c:pt idx="22">
                  <c:v>2010年</c:v>
                </c:pt>
                <c:pt idx="23">
                  <c:v>2011年</c:v>
                </c:pt>
                <c:pt idx="24">
                  <c:v>2012年</c:v>
                </c:pt>
                <c:pt idx="25">
                  <c:v>2013年</c:v>
                </c:pt>
                <c:pt idx="26">
                  <c:v>2014年</c:v>
                </c:pt>
                <c:pt idx="27">
                  <c:v>2015年</c:v>
                </c:pt>
                <c:pt idx="28">
                  <c:v>2016年</c:v>
                </c:pt>
                <c:pt idx="29">
                  <c:v>2017年</c:v>
                </c:pt>
                <c:pt idx="30">
                  <c:v>2018年</c:v>
                </c:pt>
                <c:pt idx="31">
                  <c:v>2019年</c:v>
                </c:pt>
              </c:strCache>
            </c:strRef>
          </c:cat>
          <c:val>
            <c:numRef>
              <c:f>Sheet2!$C$2:$C$33</c:f>
              <c:numCache>
                <c:formatCode>#,##0_);[Red]\(#,##0\)</c:formatCode>
                <c:ptCount val="32"/>
                <c:pt idx="0">
                  <c:v>190662</c:v>
                </c:pt>
                <c:pt idx="1">
                  <c:v>217410.82349362201</c:v>
                </c:pt>
                <c:pt idx="2">
                  <c:v>242532</c:v>
                </c:pt>
                <c:pt idx="3">
                  <c:v>249712.26</c:v>
                </c:pt>
                <c:pt idx="4">
                  <c:v>236216.71</c:v>
                </c:pt>
                <c:pt idx="5">
                  <c:v>217964.93</c:v>
                </c:pt>
                <c:pt idx="6">
                  <c:v>205200</c:v>
                </c:pt>
                <c:pt idx="7">
                  <c:v>220159</c:v>
                </c:pt>
                <c:pt idx="8">
                  <c:v>241797</c:v>
                </c:pt>
                <c:pt idx="9">
                  <c:v>264500</c:v>
                </c:pt>
                <c:pt idx="10">
                  <c:v>255687.25</c:v>
                </c:pt>
                <c:pt idx="11">
                  <c:v>249178</c:v>
                </c:pt>
                <c:pt idx="12">
                  <c:v>268275</c:v>
                </c:pt>
                <c:pt idx="13">
                  <c:v>258823</c:v>
                </c:pt>
                <c:pt idx="14">
                  <c:v>247580</c:v>
                </c:pt>
                <c:pt idx="15">
                  <c:v>247849</c:v>
                </c:pt>
                <c:pt idx="16">
                  <c:v>245131</c:v>
                </c:pt>
                <c:pt idx="17">
                  <c:v>235910</c:v>
                </c:pt>
                <c:pt idx="18">
                  <c:v>225135</c:v>
                </c:pt>
                <c:pt idx="19">
                  <c:v>213187</c:v>
                </c:pt>
                <c:pt idx="20">
                  <c:v>189583</c:v>
                </c:pt>
                <c:pt idx="21">
                  <c:v>133107</c:v>
                </c:pt>
                <c:pt idx="22">
                  <c:v>116675</c:v>
                </c:pt>
                <c:pt idx="23">
                  <c:v>115003</c:v>
                </c:pt>
                <c:pt idx="24">
                  <c:v>115333</c:v>
                </c:pt>
                <c:pt idx="25">
                  <c:v>111845</c:v>
                </c:pt>
                <c:pt idx="26">
                  <c:v>110196</c:v>
                </c:pt>
                <c:pt idx="27">
                  <c:v>103722</c:v>
                </c:pt>
                <c:pt idx="28">
                  <c:v>95802</c:v>
                </c:pt>
                <c:pt idx="29">
                  <c:v>86533</c:v>
                </c:pt>
                <c:pt idx="30">
                  <c:v>77991</c:v>
                </c:pt>
                <c:pt idx="31">
                  <c:v>69598</c:v>
                </c:pt>
              </c:numCache>
            </c:numRef>
          </c:val>
          <c:smooth val="0"/>
          <c:extLst>
            <c:ext xmlns:c16="http://schemas.microsoft.com/office/drawing/2014/chart" uri="{C3380CC4-5D6E-409C-BE32-E72D297353CC}">
              <c16:uniqueId val="{00000001-3A0F-44B7-9028-E9F05DD1D737}"/>
            </c:ext>
          </c:extLst>
        </c:ser>
        <c:ser>
          <c:idx val="2"/>
          <c:order val="2"/>
          <c:tx>
            <c:strRef>
              <c:f>Sheet2!$D$1</c:f>
              <c:strCache>
                <c:ptCount val="1"/>
                <c:pt idx="0">
                  <c:v>テレビ　</c:v>
                </c:pt>
              </c:strCache>
            </c:strRef>
          </c:tx>
          <c:spPr>
            <a:ln w="28575" cap="rnd">
              <a:solidFill>
                <a:schemeClr val="accent1"/>
              </a:solidFill>
              <a:round/>
            </a:ln>
            <a:effectLst/>
          </c:spPr>
          <c:marker>
            <c:symbol val="none"/>
          </c:marker>
          <c:cat>
            <c:strRef>
              <c:f>Sheet2!$A$2:$A$33</c:f>
              <c:strCache>
                <c:ptCount val="32"/>
                <c:pt idx="0">
                  <c:v>1988年</c:v>
                </c:pt>
                <c:pt idx="1">
                  <c:v>1989年</c:v>
                </c:pt>
                <c:pt idx="2">
                  <c:v>1990年</c:v>
                </c:pt>
                <c:pt idx="3">
                  <c:v>1991年</c:v>
                </c:pt>
                <c:pt idx="4">
                  <c:v>1992年</c:v>
                </c:pt>
                <c:pt idx="5">
                  <c:v>1993年</c:v>
                </c:pt>
                <c:pt idx="6">
                  <c:v>1994年</c:v>
                </c:pt>
                <c:pt idx="7">
                  <c:v>1995年</c:v>
                </c:pt>
                <c:pt idx="8">
                  <c:v>1996年</c:v>
                </c:pt>
                <c:pt idx="9">
                  <c:v>1997年</c:v>
                </c:pt>
                <c:pt idx="10">
                  <c:v>1998年</c:v>
                </c:pt>
                <c:pt idx="11">
                  <c:v>1999年</c:v>
                </c:pt>
                <c:pt idx="12">
                  <c:v>2000年</c:v>
                </c:pt>
                <c:pt idx="13">
                  <c:v>200１年</c:v>
                </c:pt>
                <c:pt idx="14">
                  <c:v>2002年</c:v>
                </c:pt>
                <c:pt idx="15">
                  <c:v>2003年</c:v>
                </c:pt>
                <c:pt idx="16">
                  <c:v>2004年</c:v>
                </c:pt>
                <c:pt idx="17">
                  <c:v>2005年</c:v>
                </c:pt>
                <c:pt idx="18">
                  <c:v>2006年</c:v>
                </c:pt>
                <c:pt idx="19">
                  <c:v>2007年</c:v>
                </c:pt>
                <c:pt idx="20">
                  <c:v>2008年</c:v>
                </c:pt>
                <c:pt idx="21">
                  <c:v>2009年</c:v>
                </c:pt>
                <c:pt idx="22">
                  <c:v>2010年</c:v>
                </c:pt>
                <c:pt idx="23">
                  <c:v>2011年</c:v>
                </c:pt>
                <c:pt idx="24">
                  <c:v>2012年</c:v>
                </c:pt>
                <c:pt idx="25">
                  <c:v>2013年</c:v>
                </c:pt>
                <c:pt idx="26">
                  <c:v>2014年</c:v>
                </c:pt>
                <c:pt idx="27">
                  <c:v>2015年</c:v>
                </c:pt>
                <c:pt idx="28">
                  <c:v>2016年</c:v>
                </c:pt>
                <c:pt idx="29">
                  <c:v>2017年</c:v>
                </c:pt>
                <c:pt idx="30">
                  <c:v>2018年</c:v>
                </c:pt>
                <c:pt idx="31">
                  <c:v>2019年</c:v>
                </c:pt>
              </c:strCache>
            </c:strRef>
          </c:cat>
          <c:val>
            <c:numRef>
              <c:f>Sheet2!$D$2:$D$33</c:f>
              <c:numCache>
                <c:formatCode>#,##0_);[Red]\(#,##0\)</c:formatCode>
                <c:ptCount val="32"/>
                <c:pt idx="0">
                  <c:v>1097095.75</c:v>
                </c:pt>
                <c:pt idx="1">
                  <c:v>1217655.32</c:v>
                </c:pt>
                <c:pt idx="2">
                  <c:v>1335793</c:v>
                </c:pt>
                <c:pt idx="3">
                  <c:v>1411578.34</c:v>
                </c:pt>
                <c:pt idx="4">
                  <c:v>1374902.8</c:v>
                </c:pt>
                <c:pt idx="5">
                  <c:v>1322349.29</c:v>
                </c:pt>
                <c:pt idx="6">
                  <c:v>1332682</c:v>
                </c:pt>
                <c:pt idx="7">
                  <c:v>1420958</c:v>
                </c:pt>
                <c:pt idx="8">
                  <c:v>1541073</c:v>
                </c:pt>
                <c:pt idx="9">
                  <c:v>1649699</c:v>
                </c:pt>
                <c:pt idx="10">
                  <c:v>1581427.62</c:v>
                </c:pt>
                <c:pt idx="11">
                  <c:v>1547315</c:v>
                </c:pt>
                <c:pt idx="12">
                  <c:v>1752078</c:v>
                </c:pt>
                <c:pt idx="13">
                  <c:v>1736136</c:v>
                </c:pt>
                <c:pt idx="14">
                  <c:v>1641034</c:v>
                </c:pt>
                <c:pt idx="15">
                  <c:v>1647319</c:v>
                </c:pt>
                <c:pt idx="16">
                  <c:v>1699282</c:v>
                </c:pt>
                <c:pt idx="17">
                  <c:v>1683641</c:v>
                </c:pt>
                <c:pt idx="18">
                  <c:v>1654055</c:v>
                </c:pt>
                <c:pt idx="19">
                  <c:v>1644027</c:v>
                </c:pt>
                <c:pt idx="20">
                  <c:v>1573324</c:v>
                </c:pt>
                <c:pt idx="21">
                  <c:v>1387641</c:v>
                </c:pt>
                <c:pt idx="22">
                  <c:v>1417803</c:v>
                </c:pt>
                <c:pt idx="23">
                  <c:v>1433925</c:v>
                </c:pt>
                <c:pt idx="24">
                  <c:v>1488244</c:v>
                </c:pt>
                <c:pt idx="25">
                  <c:v>1493485</c:v>
                </c:pt>
                <c:pt idx="26">
                  <c:v>1546013</c:v>
                </c:pt>
                <c:pt idx="27">
                  <c:v>1518609</c:v>
                </c:pt>
                <c:pt idx="28">
                  <c:v>1544046</c:v>
                </c:pt>
                <c:pt idx="29">
                  <c:v>1524129</c:v>
                </c:pt>
                <c:pt idx="30">
                  <c:v>1502485</c:v>
                </c:pt>
                <c:pt idx="31">
                  <c:v>1461282</c:v>
                </c:pt>
              </c:numCache>
            </c:numRef>
          </c:val>
          <c:smooth val="0"/>
          <c:extLst>
            <c:ext xmlns:c16="http://schemas.microsoft.com/office/drawing/2014/chart" uri="{C3380CC4-5D6E-409C-BE32-E72D297353CC}">
              <c16:uniqueId val="{00000002-3A0F-44B7-9028-E9F05DD1D737}"/>
            </c:ext>
          </c:extLst>
        </c:ser>
        <c:ser>
          <c:idx val="3"/>
          <c:order val="3"/>
          <c:tx>
            <c:strRef>
              <c:f>Sheet2!$E$1</c:f>
              <c:strCache>
                <c:ptCount val="1"/>
                <c:pt idx="0">
                  <c:v>ラジオ</c:v>
                </c:pt>
              </c:strCache>
            </c:strRef>
          </c:tx>
          <c:spPr>
            <a:ln w="28575" cap="rnd">
              <a:solidFill>
                <a:schemeClr val="accent3"/>
              </a:solidFill>
              <a:round/>
            </a:ln>
            <a:effectLst/>
          </c:spPr>
          <c:marker>
            <c:symbol val="none"/>
          </c:marker>
          <c:cat>
            <c:strRef>
              <c:f>Sheet2!$A$2:$A$33</c:f>
              <c:strCache>
                <c:ptCount val="32"/>
                <c:pt idx="0">
                  <c:v>1988年</c:v>
                </c:pt>
                <c:pt idx="1">
                  <c:v>1989年</c:v>
                </c:pt>
                <c:pt idx="2">
                  <c:v>1990年</c:v>
                </c:pt>
                <c:pt idx="3">
                  <c:v>1991年</c:v>
                </c:pt>
                <c:pt idx="4">
                  <c:v>1992年</c:v>
                </c:pt>
                <c:pt idx="5">
                  <c:v>1993年</c:v>
                </c:pt>
                <c:pt idx="6">
                  <c:v>1994年</c:v>
                </c:pt>
                <c:pt idx="7">
                  <c:v>1995年</c:v>
                </c:pt>
                <c:pt idx="8">
                  <c:v>1996年</c:v>
                </c:pt>
                <c:pt idx="9">
                  <c:v>1997年</c:v>
                </c:pt>
                <c:pt idx="10">
                  <c:v>1998年</c:v>
                </c:pt>
                <c:pt idx="11">
                  <c:v>1999年</c:v>
                </c:pt>
                <c:pt idx="12">
                  <c:v>2000年</c:v>
                </c:pt>
                <c:pt idx="13">
                  <c:v>200１年</c:v>
                </c:pt>
                <c:pt idx="14">
                  <c:v>2002年</c:v>
                </c:pt>
                <c:pt idx="15">
                  <c:v>2003年</c:v>
                </c:pt>
                <c:pt idx="16">
                  <c:v>2004年</c:v>
                </c:pt>
                <c:pt idx="17">
                  <c:v>2005年</c:v>
                </c:pt>
                <c:pt idx="18">
                  <c:v>2006年</c:v>
                </c:pt>
                <c:pt idx="19">
                  <c:v>2007年</c:v>
                </c:pt>
                <c:pt idx="20">
                  <c:v>2008年</c:v>
                </c:pt>
                <c:pt idx="21">
                  <c:v>2009年</c:v>
                </c:pt>
                <c:pt idx="22">
                  <c:v>2010年</c:v>
                </c:pt>
                <c:pt idx="23">
                  <c:v>2011年</c:v>
                </c:pt>
                <c:pt idx="24">
                  <c:v>2012年</c:v>
                </c:pt>
                <c:pt idx="25">
                  <c:v>2013年</c:v>
                </c:pt>
                <c:pt idx="26">
                  <c:v>2014年</c:v>
                </c:pt>
                <c:pt idx="27">
                  <c:v>2015年</c:v>
                </c:pt>
                <c:pt idx="28">
                  <c:v>2016年</c:v>
                </c:pt>
                <c:pt idx="29">
                  <c:v>2017年</c:v>
                </c:pt>
                <c:pt idx="30">
                  <c:v>2018年</c:v>
                </c:pt>
                <c:pt idx="31">
                  <c:v>2019年</c:v>
                </c:pt>
              </c:strCache>
            </c:strRef>
          </c:cat>
          <c:val>
            <c:numRef>
              <c:f>Sheet2!$E$2:$E$33</c:f>
              <c:numCache>
                <c:formatCode>#,##0_);[Red]\(#,##0\)</c:formatCode>
                <c:ptCount val="32"/>
                <c:pt idx="0">
                  <c:v>102179</c:v>
                </c:pt>
                <c:pt idx="1">
                  <c:v>111805.73276863349</c:v>
                </c:pt>
                <c:pt idx="2">
                  <c:v>126013</c:v>
                </c:pt>
                <c:pt idx="3">
                  <c:v>127761.69</c:v>
                </c:pt>
                <c:pt idx="4">
                  <c:v>116733.17</c:v>
                </c:pt>
                <c:pt idx="5">
                  <c:v>103350.03</c:v>
                </c:pt>
                <c:pt idx="6">
                  <c:v>97419</c:v>
                </c:pt>
                <c:pt idx="7">
                  <c:v>99457</c:v>
                </c:pt>
                <c:pt idx="8">
                  <c:v>96941</c:v>
                </c:pt>
                <c:pt idx="9">
                  <c:v>102361</c:v>
                </c:pt>
                <c:pt idx="10">
                  <c:v>95121.27</c:v>
                </c:pt>
                <c:pt idx="11">
                  <c:v>88217</c:v>
                </c:pt>
                <c:pt idx="12">
                  <c:v>98293</c:v>
                </c:pt>
                <c:pt idx="13">
                  <c:v>95043</c:v>
                </c:pt>
                <c:pt idx="14">
                  <c:v>87814</c:v>
                </c:pt>
                <c:pt idx="15">
                  <c:v>85789</c:v>
                </c:pt>
                <c:pt idx="16">
                  <c:v>82291</c:v>
                </c:pt>
                <c:pt idx="17">
                  <c:v>81181</c:v>
                </c:pt>
                <c:pt idx="18">
                  <c:v>78333</c:v>
                </c:pt>
                <c:pt idx="19">
                  <c:v>74220</c:v>
                </c:pt>
                <c:pt idx="20">
                  <c:v>70803</c:v>
                </c:pt>
                <c:pt idx="21">
                  <c:v>60628</c:v>
                </c:pt>
                <c:pt idx="22">
                  <c:v>55982</c:v>
                </c:pt>
                <c:pt idx="23">
                  <c:v>56600</c:v>
                </c:pt>
                <c:pt idx="24">
                  <c:v>54310</c:v>
                </c:pt>
                <c:pt idx="25">
                  <c:v>51847</c:v>
                </c:pt>
                <c:pt idx="26">
                  <c:v>51932</c:v>
                </c:pt>
                <c:pt idx="27">
                  <c:v>50983</c:v>
                </c:pt>
                <c:pt idx="28">
                  <c:v>52266</c:v>
                </c:pt>
                <c:pt idx="29">
                  <c:v>49961</c:v>
                </c:pt>
                <c:pt idx="30">
                  <c:v>46773</c:v>
                </c:pt>
                <c:pt idx="31">
                  <c:v>44966</c:v>
                </c:pt>
              </c:numCache>
            </c:numRef>
          </c:val>
          <c:smooth val="0"/>
          <c:extLst>
            <c:ext xmlns:c16="http://schemas.microsoft.com/office/drawing/2014/chart" uri="{C3380CC4-5D6E-409C-BE32-E72D297353CC}">
              <c16:uniqueId val="{00000003-3A0F-44B7-9028-E9F05DD1D737}"/>
            </c:ext>
          </c:extLst>
        </c:ser>
        <c:ser>
          <c:idx val="4"/>
          <c:order val="4"/>
          <c:tx>
            <c:strRef>
              <c:f>Sheet2!$F$1</c:f>
              <c:strCache>
                <c:ptCount val="1"/>
                <c:pt idx="0">
                  <c:v>インターネット</c:v>
                </c:pt>
              </c:strCache>
            </c:strRef>
          </c:tx>
          <c:spPr>
            <a:ln w="28575" cap="rnd">
              <a:solidFill>
                <a:schemeClr val="accent5"/>
              </a:solidFill>
              <a:round/>
            </a:ln>
            <a:effectLst/>
          </c:spPr>
          <c:marker>
            <c:symbol val="none"/>
          </c:marker>
          <c:cat>
            <c:strRef>
              <c:f>Sheet2!$A$2:$A$33</c:f>
              <c:strCache>
                <c:ptCount val="32"/>
                <c:pt idx="0">
                  <c:v>1988年</c:v>
                </c:pt>
                <c:pt idx="1">
                  <c:v>1989年</c:v>
                </c:pt>
                <c:pt idx="2">
                  <c:v>1990年</c:v>
                </c:pt>
                <c:pt idx="3">
                  <c:v>1991年</c:v>
                </c:pt>
                <c:pt idx="4">
                  <c:v>1992年</c:v>
                </c:pt>
                <c:pt idx="5">
                  <c:v>1993年</c:v>
                </c:pt>
                <c:pt idx="6">
                  <c:v>1994年</c:v>
                </c:pt>
                <c:pt idx="7">
                  <c:v>1995年</c:v>
                </c:pt>
                <c:pt idx="8">
                  <c:v>1996年</c:v>
                </c:pt>
                <c:pt idx="9">
                  <c:v>1997年</c:v>
                </c:pt>
                <c:pt idx="10">
                  <c:v>1998年</c:v>
                </c:pt>
                <c:pt idx="11">
                  <c:v>1999年</c:v>
                </c:pt>
                <c:pt idx="12">
                  <c:v>2000年</c:v>
                </c:pt>
                <c:pt idx="13">
                  <c:v>200１年</c:v>
                </c:pt>
                <c:pt idx="14">
                  <c:v>2002年</c:v>
                </c:pt>
                <c:pt idx="15">
                  <c:v>2003年</c:v>
                </c:pt>
                <c:pt idx="16">
                  <c:v>2004年</c:v>
                </c:pt>
                <c:pt idx="17">
                  <c:v>2005年</c:v>
                </c:pt>
                <c:pt idx="18">
                  <c:v>2006年</c:v>
                </c:pt>
                <c:pt idx="19">
                  <c:v>2007年</c:v>
                </c:pt>
                <c:pt idx="20">
                  <c:v>2008年</c:v>
                </c:pt>
                <c:pt idx="21">
                  <c:v>2009年</c:v>
                </c:pt>
                <c:pt idx="22">
                  <c:v>2010年</c:v>
                </c:pt>
                <c:pt idx="23">
                  <c:v>2011年</c:v>
                </c:pt>
                <c:pt idx="24">
                  <c:v>2012年</c:v>
                </c:pt>
                <c:pt idx="25">
                  <c:v>2013年</c:v>
                </c:pt>
                <c:pt idx="26">
                  <c:v>2014年</c:v>
                </c:pt>
                <c:pt idx="27">
                  <c:v>2015年</c:v>
                </c:pt>
                <c:pt idx="28">
                  <c:v>2016年</c:v>
                </c:pt>
                <c:pt idx="29">
                  <c:v>2017年</c:v>
                </c:pt>
                <c:pt idx="30">
                  <c:v>2018年</c:v>
                </c:pt>
                <c:pt idx="31">
                  <c:v>2019年</c:v>
                </c:pt>
              </c:strCache>
            </c:strRef>
          </c:cat>
          <c:val>
            <c:numRef>
              <c:f>Sheet2!$F$2:$F$33</c:f>
              <c:numCache>
                <c:formatCode>#,##0_);[Red]\(#,##0\)</c:formatCode>
                <c:ptCount val="3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120047</c:v>
                </c:pt>
                <c:pt idx="19">
                  <c:v>147068</c:v>
                </c:pt>
                <c:pt idx="20">
                  <c:v>164949</c:v>
                </c:pt>
                <c:pt idx="21">
                  <c:v>198018</c:v>
                </c:pt>
                <c:pt idx="22">
                  <c:v>221986</c:v>
                </c:pt>
                <c:pt idx="23">
                  <c:v>380657</c:v>
                </c:pt>
                <c:pt idx="24">
                  <c:v>402499</c:v>
                </c:pt>
                <c:pt idx="25">
                  <c:v>434576</c:v>
                </c:pt>
                <c:pt idx="26">
                  <c:v>491243</c:v>
                </c:pt>
                <c:pt idx="27">
                  <c:v>561516</c:v>
                </c:pt>
                <c:pt idx="28">
                  <c:v>649716</c:v>
                </c:pt>
                <c:pt idx="29">
                  <c:v>726260</c:v>
                </c:pt>
                <c:pt idx="30">
                  <c:v>777622</c:v>
                </c:pt>
                <c:pt idx="31">
                  <c:v>834377</c:v>
                </c:pt>
              </c:numCache>
            </c:numRef>
          </c:val>
          <c:smooth val="0"/>
          <c:extLst>
            <c:ext xmlns:c16="http://schemas.microsoft.com/office/drawing/2014/chart" uri="{C3380CC4-5D6E-409C-BE32-E72D297353CC}">
              <c16:uniqueId val="{00000004-3A0F-44B7-9028-E9F05DD1D737}"/>
            </c:ext>
          </c:extLst>
        </c:ser>
        <c:dLbls>
          <c:showLegendKey val="0"/>
          <c:showVal val="0"/>
          <c:showCatName val="0"/>
          <c:showSerName val="0"/>
          <c:showPercent val="0"/>
          <c:showBubbleSize val="0"/>
        </c:dLbls>
        <c:smooth val="0"/>
        <c:axId val="518142608"/>
        <c:axId val="795355968"/>
      </c:lineChart>
      <c:catAx>
        <c:axId val="51814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ＭＳ Ｐゴシック" panose="020B0600070205080204" pitchFamily="50" charset="-128"/>
                <a:ea typeface="ＭＳ Ｐゴシック" panose="020B0600070205080204" pitchFamily="50" charset="-128"/>
                <a:cs typeface="+mn-cs"/>
              </a:defRPr>
            </a:pPr>
            <a:endParaRPr lang="ja-JP"/>
          </a:p>
        </c:txPr>
        <c:crossAx val="795355968"/>
        <c:crosses val="autoZero"/>
        <c:auto val="1"/>
        <c:lblAlgn val="ctr"/>
        <c:lblOffset val="100"/>
        <c:noMultiLvlLbl val="0"/>
      </c:catAx>
      <c:valAx>
        <c:axId val="795355968"/>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ＭＳ Ｐゴシック" panose="020B0600070205080204" pitchFamily="50" charset="-128"/>
                <a:ea typeface="ＭＳ Ｐゴシック" panose="020B0600070205080204" pitchFamily="50" charset="-128"/>
                <a:cs typeface="+mn-cs"/>
              </a:defRPr>
            </a:pPr>
            <a:endParaRPr lang="ja-JP"/>
          </a:p>
        </c:txPr>
        <c:crossAx val="518142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ＭＳ Ｐゴシック" panose="020B0600070205080204" pitchFamily="50" charset="-128"/>
              <a:ea typeface="ＭＳ Ｐゴシック" panose="020B0600070205080204" pitchFamily="50" charset="-128"/>
              <a:cs typeface="+mn-cs"/>
            </a:defRPr>
          </a:pPr>
          <a:endParaRPr lang="ja-JP"/>
        </a:p>
      </c:txPr>
    </c:legend>
    <c:plotVisOnly val="1"/>
    <c:dispBlanksAs val="gap"/>
    <c:showDLblsOverMax val="0"/>
  </c:chart>
  <c:spPr>
    <a:noFill/>
    <a:ln>
      <a:noFill/>
    </a:ln>
    <a:effectLst/>
  </c:spPr>
  <c:txPr>
    <a:bodyPr/>
    <a:lstStyle/>
    <a:p>
      <a:pPr>
        <a:defRPr>
          <a:latin typeface="ＭＳ Ｐゴシック" panose="020B0600070205080204" pitchFamily="50" charset="-128"/>
          <a:ea typeface="ＭＳ Ｐゴシック" panose="020B0600070205080204" pitchFamily="50" charset="-128"/>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ea"/>
                <a:ea typeface="+mn-ea"/>
                <a:cs typeface="+mn-cs"/>
              </a:defRPr>
            </a:pPr>
            <a:r>
              <a:rPr lang="en-US"/>
              <a:t>CM</a:t>
            </a:r>
            <a:r>
              <a:rPr lang="ja-JP"/>
              <a:t>数</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ea"/>
              <a:ea typeface="+mn-ea"/>
              <a:cs typeface="+mn-cs"/>
            </a:defRPr>
          </a:pPr>
          <a:endParaRPr lang="ja-JP"/>
        </a:p>
      </c:txPr>
    </c:title>
    <c:autoTitleDeleted val="0"/>
    <c:plotArea>
      <c:layout/>
      <c:barChart>
        <c:barDir val="bar"/>
        <c:grouping val="clustered"/>
        <c:varyColors val="0"/>
        <c:ser>
          <c:idx val="0"/>
          <c:order val="0"/>
          <c:tx>
            <c:strRef>
              <c:f>Sheet1!$E$3</c:f>
              <c:strCache>
                <c:ptCount val="1"/>
                <c:pt idx="0">
                  <c:v>CM数</c:v>
                </c:pt>
              </c:strCache>
            </c:strRef>
          </c:tx>
          <c:spPr>
            <a:solidFill>
              <a:schemeClr val="accent1"/>
            </a:solidFill>
            <a:ln>
              <a:noFill/>
            </a:ln>
            <a:effectLst/>
          </c:spPr>
          <c:invertIfNegative val="0"/>
          <c:dPt>
            <c:idx val="0"/>
            <c:invertIfNegative val="0"/>
            <c:bubble3D val="0"/>
            <c:spPr>
              <a:solidFill>
                <a:srgbClr val="4662B0"/>
              </a:solidFill>
              <a:ln>
                <a:noFill/>
              </a:ln>
              <a:effectLst/>
            </c:spPr>
            <c:extLst>
              <c:ext xmlns:c16="http://schemas.microsoft.com/office/drawing/2014/chart" uri="{C3380CC4-5D6E-409C-BE32-E72D297353CC}">
                <c16:uniqueId val="{00000001-25C6-47F8-AF37-D73038A52FEC}"/>
              </c:ext>
            </c:extLst>
          </c:dPt>
          <c:dPt>
            <c:idx val="1"/>
            <c:invertIfNegative val="0"/>
            <c:bubble3D val="0"/>
            <c:spPr>
              <a:solidFill>
                <a:srgbClr val="D7351F"/>
              </a:solidFill>
              <a:ln>
                <a:noFill/>
              </a:ln>
              <a:effectLst/>
            </c:spPr>
            <c:extLst>
              <c:ext xmlns:c16="http://schemas.microsoft.com/office/drawing/2014/chart" uri="{C3380CC4-5D6E-409C-BE32-E72D297353CC}">
                <c16:uniqueId val="{00000003-25C6-47F8-AF37-D73038A52FEC}"/>
              </c:ext>
            </c:extLst>
          </c:dPt>
          <c:cat>
            <c:strRef>
              <c:f>Sheet1!$D$4:$D$5</c:f>
              <c:strCache>
                <c:ptCount val="2"/>
                <c:pt idx="0">
                  <c:v>エモーショナルマーケティングを採用していない</c:v>
                </c:pt>
                <c:pt idx="1">
                  <c:v>エモーショナルマーケティングを採用している</c:v>
                </c:pt>
              </c:strCache>
            </c:strRef>
          </c:cat>
          <c:val>
            <c:numRef>
              <c:f>Sheet1!$E$4:$E$5</c:f>
              <c:numCache>
                <c:formatCode>General</c:formatCode>
                <c:ptCount val="2"/>
                <c:pt idx="0">
                  <c:v>41</c:v>
                </c:pt>
                <c:pt idx="1">
                  <c:v>19.5</c:v>
                </c:pt>
              </c:numCache>
            </c:numRef>
          </c:val>
          <c:extLst>
            <c:ext xmlns:c16="http://schemas.microsoft.com/office/drawing/2014/chart" uri="{C3380CC4-5D6E-409C-BE32-E72D297353CC}">
              <c16:uniqueId val="{00000004-25C6-47F8-AF37-D73038A52FEC}"/>
            </c:ext>
          </c:extLst>
        </c:ser>
        <c:dLbls>
          <c:showLegendKey val="0"/>
          <c:showVal val="0"/>
          <c:showCatName val="0"/>
          <c:showSerName val="0"/>
          <c:showPercent val="0"/>
          <c:showBubbleSize val="0"/>
        </c:dLbls>
        <c:gapWidth val="182"/>
        <c:axId val="1109894959"/>
        <c:axId val="986118111"/>
      </c:barChart>
      <c:catAx>
        <c:axId val="11098949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ea"/>
                <a:ea typeface="+mn-ea"/>
                <a:cs typeface="+mn-cs"/>
              </a:defRPr>
            </a:pPr>
            <a:endParaRPr lang="ja-JP"/>
          </a:p>
        </c:txPr>
        <c:crossAx val="986118111"/>
        <c:crosses val="autoZero"/>
        <c:auto val="1"/>
        <c:lblAlgn val="ctr"/>
        <c:lblOffset val="100"/>
        <c:noMultiLvlLbl val="0"/>
      </c:catAx>
      <c:valAx>
        <c:axId val="9861181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ea"/>
                <a:ea typeface="+mn-ea"/>
                <a:cs typeface="+mn-cs"/>
              </a:defRPr>
            </a:pPr>
            <a:endParaRPr lang="ja-JP"/>
          </a:p>
        </c:txPr>
        <c:crossAx val="1109894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mn-ea"/>
          <a:ea typeface="+mn-ea"/>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48483-8A51-438C-96D0-222775A1A323}" type="datetimeFigureOut">
              <a:rPr kumimoji="1" lang="ja-JP" altLang="en-US" smtClean="0"/>
              <a:t>2021/1/14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D1B00-22F4-41CB-94D8-A0E19413425B}" type="slidenum">
              <a:rPr kumimoji="1" lang="ja-JP" altLang="en-US" smtClean="0"/>
              <a:t>‹#›</a:t>
            </a:fld>
            <a:endParaRPr kumimoji="1" lang="ja-JP" altLang="en-US"/>
          </a:p>
        </p:txBody>
      </p:sp>
    </p:spTree>
    <p:extLst>
      <p:ext uri="{BB962C8B-B14F-4D97-AF65-F5344CB8AC3E}">
        <p14:creationId xmlns:p14="http://schemas.microsoft.com/office/powerpoint/2010/main" val="177821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C7D1B00-22F4-41CB-94D8-A0E19413425B}" type="slidenum">
              <a:rPr kumimoji="1" lang="ja-JP" altLang="en-US" smtClean="0"/>
              <a:t>2</a:t>
            </a:fld>
            <a:endParaRPr kumimoji="1" lang="ja-JP" altLang="en-US"/>
          </a:p>
        </p:txBody>
      </p:sp>
    </p:spTree>
    <p:extLst>
      <p:ext uri="{BB962C8B-B14F-4D97-AF65-F5344CB8AC3E}">
        <p14:creationId xmlns:p14="http://schemas.microsoft.com/office/powerpoint/2010/main" val="19449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C7D1B00-22F4-41CB-94D8-A0E19413425B}" type="slidenum">
              <a:rPr kumimoji="1" lang="ja-JP" altLang="en-US" smtClean="0"/>
              <a:t>6</a:t>
            </a:fld>
            <a:endParaRPr kumimoji="1" lang="ja-JP" altLang="en-US"/>
          </a:p>
        </p:txBody>
      </p:sp>
    </p:spTree>
    <p:extLst>
      <p:ext uri="{BB962C8B-B14F-4D97-AF65-F5344CB8AC3E}">
        <p14:creationId xmlns:p14="http://schemas.microsoft.com/office/powerpoint/2010/main" val="175535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C7D1B00-22F4-41CB-94D8-A0E19413425B}" type="slidenum">
              <a:rPr kumimoji="1" lang="ja-JP" altLang="en-US" smtClean="0"/>
              <a:t>8</a:t>
            </a:fld>
            <a:endParaRPr kumimoji="1" lang="ja-JP" altLang="en-US"/>
          </a:p>
        </p:txBody>
      </p:sp>
    </p:spTree>
    <p:extLst>
      <p:ext uri="{BB962C8B-B14F-4D97-AF65-F5344CB8AC3E}">
        <p14:creationId xmlns:p14="http://schemas.microsoft.com/office/powerpoint/2010/main" val="896095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C7D1B00-22F4-41CB-94D8-A0E19413425B}" type="slidenum">
              <a:rPr kumimoji="1" lang="ja-JP" altLang="en-US" smtClean="0"/>
              <a:t>12</a:t>
            </a:fld>
            <a:endParaRPr kumimoji="1" lang="ja-JP" altLang="en-US"/>
          </a:p>
        </p:txBody>
      </p:sp>
    </p:spTree>
    <p:extLst>
      <p:ext uri="{BB962C8B-B14F-4D97-AF65-F5344CB8AC3E}">
        <p14:creationId xmlns:p14="http://schemas.microsoft.com/office/powerpoint/2010/main" val="230821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C7D1B00-22F4-41CB-94D8-A0E19413425B}" type="slidenum">
              <a:rPr kumimoji="1" lang="ja-JP" altLang="en-US" smtClean="0"/>
              <a:t>14</a:t>
            </a:fld>
            <a:endParaRPr kumimoji="1" lang="ja-JP" altLang="en-US"/>
          </a:p>
        </p:txBody>
      </p:sp>
    </p:spTree>
    <p:extLst>
      <p:ext uri="{BB962C8B-B14F-4D97-AF65-F5344CB8AC3E}">
        <p14:creationId xmlns:p14="http://schemas.microsoft.com/office/powerpoint/2010/main" val="793441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C7D1B00-22F4-41CB-94D8-A0E19413425B}" type="slidenum">
              <a:rPr kumimoji="1" lang="ja-JP" altLang="en-US" smtClean="0"/>
              <a:t>23</a:t>
            </a:fld>
            <a:endParaRPr kumimoji="1" lang="ja-JP" altLang="en-US"/>
          </a:p>
        </p:txBody>
      </p:sp>
    </p:spTree>
    <p:extLst>
      <p:ext uri="{BB962C8B-B14F-4D97-AF65-F5344CB8AC3E}">
        <p14:creationId xmlns:p14="http://schemas.microsoft.com/office/powerpoint/2010/main" val="1098686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0CA41-8311-4478-BEBB-FB79A68FB23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9F23117-88C2-4417-8A15-13998ADD6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46ADA7F-18D4-4244-8780-780D86A53E90}"/>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A3AAE46C-0A00-44E2-AC5A-191EA932CC7B}"/>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B135D6-15A3-431D-9EF6-09B944F48B84}"/>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111091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7DE189-50E9-4C48-9FEF-055A3F1598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F3BC40-8D8D-4DB6-8F81-D584A79B91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667EBB-8523-4EF5-8BA8-07B21F5255C1}"/>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6BAA2236-0CE3-4DD6-8E63-143617F71B4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B782F5-C4DC-4131-9A93-E9B7EE0AD0C0}"/>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48434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B67BDC1-37CD-464A-B053-47E3400684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E56285-FB8A-48EA-B818-A5353A7C64F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E1FE1A-0A35-4B1C-A52D-4EF184E38D2A}"/>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17AEA28E-1CEB-4184-8E07-9FD14B44BD77}"/>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5A5F3A-20D6-48CE-A5CA-E5BE8C629EBC}"/>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182668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B26D34-0B67-4B8E-A37F-EA2E0E5FBEC4}"/>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12257E99-F7A1-4252-8FFF-6F8D1E081DEA}"/>
              </a:ext>
            </a:extLst>
          </p:cNvPr>
          <p:cNvSpPr>
            <a:spLocks noGrp="1"/>
          </p:cNvSpPr>
          <p:nvPr>
            <p:ph type="sldNum" sz="quarter" idx="10"/>
          </p:nvPr>
        </p:nvSpPr>
        <p:spPr/>
        <p:txBody>
          <a:bodyPr/>
          <a:lstStyle/>
          <a:p>
            <a:fld id="{453F7A83-B5B7-4266-8D27-EF99E7F4AEB0}" type="slidenum">
              <a:rPr lang="ko-KR" altLang="en-US" smtClean="0"/>
              <a:pPr/>
              <a:t>‹#›</a:t>
            </a:fld>
            <a:endParaRPr lang="ko-KR" altLang="en-US"/>
          </a:p>
        </p:txBody>
      </p:sp>
      <p:sp>
        <p:nvSpPr>
          <p:cNvPr id="4" name="日付プレースホルダー 3">
            <a:extLst>
              <a:ext uri="{FF2B5EF4-FFF2-40B4-BE49-F238E27FC236}">
                <a16:creationId xmlns:a16="http://schemas.microsoft.com/office/drawing/2014/main" id="{37E86D4D-51BB-4DD9-9E9B-57239ACA41B8}"/>
              </a:ext>
            </a:extLst>
          </p:cNvPr>
          <p:cNvSpPr>
            <a:spLocks noGrp="1"/>
          </p:cNvSpPr>
          <p:nvPr>
            <p:ph type="dt" sz="half" idx="11"/>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495BF95-1ED1-4D6A-AAE4-ADC167CEF8A3}"/>
              </a:ext>
            </a:extLst>
          </p:cNvPr>
          <p:cNvSpPr>
            <a:spLocks noGrp="1"/>
          </p:cNvSpPr>
          <p:nvPr>
            <p:ph type="ftr" sz="quarter" idx="12"/>
          </p:nvPr>
        </p:nvSpPr>
        <p:spPr>
          <a:xfrm>
            <a:off x="4038600" y="6356350"/>
            <a:ext cx="4114800" cy="365125"/>
          </a:xfrm>
          <a:prstGeom prst="rect">
            <a:avLst/>
          </a:prstGeom>
        </p:spPr>
        <p:txBody>
          <a:bodyPr/>
          <a:lstStyle/>
          <a:p>
            <a:endParaRPr kumimoji="1" lang="ja-JP" altLang="en-US"/>
          </a:p>
        </p:txBody>
      </p:sp>
    </p:spTree>
    <p:extLst>
      <p:ext uri="{BB962C8B-B14F-4D97-AF65-F5344CB8AC3E}">
        <p14:creationId xmlns:p14="http://schemas.microsoft.com/office/powerpoint/2010/main" val="3652446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DC00FE-6B16-42CB-94FD-537300C148C7}"/>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A5755C9E-682E-427A-A4AE-2E5706D358FA}"/>
              </a:ext>
            </a:extLst>
          </p:cNvPr>
          <p:cNvSpPr>
            <a:spLocks noGrp="1"/>
          </p:cNvSpPr>
          <p:nvPr>
            <p:ph type="sldNum" sz="quarter" idx="10"/>
          </p:nvPr>
        </p:nvSpPr>
        <p:spPr/>
        <p:txBody>
          <a:bodyPr/>
          <a:lstStyle/>
          <a:p>
            <a:endParaRPr lang="ko-KR" altLang="en-US" dirty="0"/>
          </a:p>
        </p:txBody>
      </p:sp>
      <p:sp>
        <p:nvSpPr>
          <p:cNvPr id="4" name="日付プレースホルダー 3">
            <a:extLst>
              <a:ext uri="{FF2B5EF4-FFF2-40B4-BE49-F238E27FC236}">
                <a16:creationId xmlns:a16="http://schemas.microsoft.com/office/drawing/2014/main" id="{BA24460E-FF0D-46F1-B3E8-D0FF865C97E2}"/>
              </a:ext>
            </a:extLst>
          </p:cNvPr>
          <p:cNvSpPr>
            <a:spLocks noGrp="1"/>
          </p:cNvSpPr>
          <p:nvPr>
            <p:ph type="dt" sz="half" idx="11"/>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A13917F-5CE4-49A0-94A7-13A27CEC3901}"/>
              </a:ext>
            </a:extLst>
          </p:cNvPr>
          <p:cNvSpPr>
            <a:spLocks noGrp="1"/>
          </p:cNvSpPr>
          <p:nvPr>
            <p:ph type="ftr" sz="quarter" idx="12"/>
          </p:nvPr>
        </p:nvSpPr>
        <p:spPr>
          <a:xfrm>
            <a:off x="4038600" y="6356350"/>
            <a:ext cx="4114800" cy="365125"/>
          </a:xfrm>
          <a:prstGeom prst="rect">
            <a:avLst/>
          </a:prstGeom>
        </p:spPr>
        <p:txBody>
          <a:bodyPr/>
          <a:lstStyle/>
          <a:p>
            <a:endParaRPr kumimoji="1" lang="ja-JP" altLang="en-US"/>
          </a:p>
        </p:txBody>
      </p:sp>
    </p:spTree>
    <p:extLst>
      <p:ext uri="{BB962C8B-B14F-4D97-AF65-F5344CB8AC3E}">
        <p14:creationId xmlns:p14="http://schemas.microsoft.com/office/powerpoint/2010/main" val="2806736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89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E80D4-3AD5-472A-B271-749387560EF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64501E-BCEA-4E07-B774-4376DB2F43A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9A745F-32D6-4EB8-B3D0-5139626B9B86}"/>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03E0DCF2-6C8E-40DF-8C0B-84F661C0EC4B}"/>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5246B6-2D52-420A-91F6-883960DB07EC}"/>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281199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F84BE0-918F-4C71-B902-D740CB3FC21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5D6794-83E9-49F0-B0E6-9154252B0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BEFF254-1E05-4CE9-8A59-5A07DB58CEF5}"/>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C227343-3BE9-4009-8517-38CF2EDC9FF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7145F7-907D-4153-AC8E-BF30DD1824A7}"/>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12267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A9A573-2E2B-4018-BCEE-6278A106F9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29AA20-1283-4BBB-9DA2-B4CD2AB59A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89B4FD-23DE-4798-8759-B4AEBADF93D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0F47AC6-A1D0-42AE-A274-6621AF395F59}"/>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DC1A619-7397-4924-A22C-D3690792D895}"/>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870DB3-3DD2-4B75-A994-9E1B51E263F5}"/>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395540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488A72-1155-4FA3-88E6-DB31BFB97AC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77D6A5-6620-4449-83B5-BA9707C4B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870830-7CEA-4724-8841-377021B4622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25FBF5C-E9FE-4213-958B-7E300C32A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95E0887-B4EE-4744-A121-0DADDF1823C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0584F7-DD1F-42B2-AB4B-A49C94B7D532}"/>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8" name="フッター プレースホルダー 7">
            <a:extLst>
              <a:ext uri="{FF2B5EF4-FFF2-40B4-BE49-F238E27FC236}">
                <a16:creationId xmlns:a16="http://schemas.microsoft.com/office/drawing/2014/main" id="{F30E68A5-F1EC-44E4-A7A7-82B414DDF6E1}"/>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EA4E16-7C07-4F1B-8C0F-37B147C0D5E4}"/>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312926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3ECBF-064A-4ADA-91E2-AA234743CE5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E0D95-A8C1-405B-8E6A-92D6584BBC44}"/>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a:extLst>
              <a:ext uri="{FF2B5EF4-FFF2-40B4-BE49-F238E27FC236}">
                <a16:creationId xmlns:a16="http://schemas.microsoft.com/office/drawing/2014/main" id="{32DC9724-E059-4A5E-9BB2-EB3FAF1792E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35706EA-2E56-49B4-B0F1-2DD55C0EAEB7}"/>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60346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72D088-84A9-411B-AFAC-D028FFD0AD19}"/>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a:extLst>
              <a:ext uri="{FF2B5EF4-FFF2-40B4-BE49-F238E27FC236}">
                <a16:creationId xmlns:a16="http://schemas.microsoft.com/office/drawing/2014/main" id="{2F84A25A-3281-46C5-B96E-5470BD5D3A62}"/>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ADC56FA-B474-4673-8433-315E10E0BA16}"/>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315147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29BFE-EC45-4560-B351-F5344E6172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442A2E-0289-4427-85DF-EFB92A740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E266D2-8776-4AB2-8057-2886557B9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362C3B-2EF8-48AA-857E-72D8CB1F5323}"/>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188CAE8-37B0-450A-9A32-FB241FB7DC18}"/>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21469E-9AE1-45B9-B93C-9266014DB272}"/>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240088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217A73-ACE6-47ED-9B88-F0F8978AE1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EA1FCFD-BA20-4B06-9243-98C9BCF99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8959F6D-3811-4237-BBE5-5D2BAC105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710860-CB93-4CC1-8532-1EB23B781987}"/>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a:extLst>
              <a:ext uri="{FF2B5EF4-FFF2-40B4-BE49-F238E27FC236}">
                <a16:creationId xmlns:a16="http://schemas.microsoft.com/office/drawing/2014/main" id="{3758CF51-3663-49D0-B4B5-89734390B95B}"/>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4A98BA-176A-490E-8E1F-AA935227EF92}"/>
              </a:ext>
            </a:extLst>
          </p:cNvPr>
          <p:cNvSpPr>
            <a:spLocks noGrp="1"/>
          </p:cNvSpPr>
          <p:nvPr>
            <p:ph type="sldNum" sz="quarter" idx="12"/>
          </p:nvPr>
        </p:nvSpPr>
        <p:spPr/>
        <p:txBody>
          <a:body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278164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394E6E-EE80-4CE2-8892-46185128F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686FCF-3C30-434E-9526-D69CCF001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kumimoji="1" lang="en-US" altLang="ja-JP" dirty="0"/>
          </a:p>
        </p:txBody>
      </p:sp>
      <p:sp>
        <p:nvSpPr>
          <p:cNvPr id="6" name="スライド番号プレースホルダー 5">
            <a:extLst>
              <a:ext uri="{FF2B5EF4-FFF2-40B4-BE49-F238E27FC236}">
                <a16:creationId xmlns:a16="http://schemas.microsoft.com/office/drawing/2014/main" id="{60540325-26F8-4B8B-AB07-C71A81B84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E966C-B72B-4C78-A559-5C2AADF2CD2E}" type="slidenum">
              <a:rPr kumimoji="1" lang="ja-JP" altLang="en-US" smtClean="0"/>
              <a:t>‹#›</a:t>
            </a:fld>
            <a:endParaRPr kumimoji="1" lang="ja-JP" altLang="en-US"/>
          </a:p>
        </p:txBody>
      </p:sp>
    </p:spTree>
    <p:extLst>
      <p:ext uri="{BB962C8B-B14F-4D97-AF65-F5344CB8AC3E}">
        <p14:creationId xmlns:p14="http://schemas.microsoft.com/office/powerpoint/2010/main" val="157304557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698" r:id="rId12"/>
    <p:sldLayoutId id="2147483699" r:id="rId13"/>
    <p:sldLayoutId id="2147483713" r:id="rId1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hyperlink" Target="http://www.sekigakusha.com/consumer_behavior.html"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60000"/>
                    </a14:imgEffect>
                    <a14:imgEffect>
                      <a14:brightnessContrast contrast="-20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767D0E1-C8DA-4E95-89F4-C55A036AC49B}"/>
              </a:ext>
            </a:extLst>
          </p:cNvPr>
          <p:cNvSpPr>
            <a:spLocks noGrp="1"/>
          </p:cNvSpPr>
          <p:nvPr>
            <p:ph type="sldNum" sz="quarter" idx="12"/>
          </p:nvPr>
        </p:nvSpPr>
        <p:spPr/>
        <p:txBody>
          <a:bodyPr/>
          <a:lstStyle/>
          <a:p>
            <a:endParaRPr kumimoji="1" lang="ja-JP" altLang="en-US" dirty="0"/>
          </a:p>
        </p:txBody>
      </p:sp>
      <p:sp>
        <p:nvSpPr>
          <p:cNvPr id="5" name="Google Shape;57;p14">
            <a:extLst>
              <a:ext uri="{FF2B5EF4-FFF2-40B4-BE49-F238E27FC236}">
                <a16:creationId xmlns:a16="http://schemas.microsoft.com/office/drawing/2014/main" id="{9965E073-C8C2-4A11-9E23-5F3D225D4670}"/>
              </a:ext>
            </a:extLst>
          </p:cNvPr>
          <p:cNvSpPr txBox="1">
            <a:spLocks/>
          </p:cNvSpPr>
          <p:nvPr/>
        </p:nvSpPr>
        <p:spPr>
          <a:xfrm rot="21599227">
            <a:off x="179359" y="2374650"/>
            <a:ext cx="11833281" cy="105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a:lnSpc>
                <a:spcPct val="100000"/>
              </a:lnSpc>
              <a:spcBef>
                <a:spcPts val="0"/>
              </a:spcBef>
              <a:spcAft>
                <a:spcPts val="0"/>
              </a:spcAft>
              <a:buClr>
                <a:schemeClr val="dk1"/>
              </a:buClr>
              <a:buSzPts val="3600"/>
              <a:buFont typeface="Arial"/>
              <a:buNone/>
              <a:defRPr sz="6400" b="0" i="0" u="none" strike="noStrike" cap="none">
                <a:solidFill>
                  <a:srgbClr val="FFFFFF"/>
                </a:solidFill>
                <a:latin typeface="Arial"/>
                <a:ea typeface="Arial"/>
                <a:cs typeface="Arial"/>
                <a:sym typeface="Arial"/>
              </a:defRPr>
            </a:lvl1pPr>
            <a:lvl2pPr marR="0" lvl="1"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9pPr>
          </a:lstStyle>
          <a:p>
            <a:r>
              <a:rPr lang="ja-JP" altLang="en-US" b="1" dirty="0">
                <a:latin typeface="メイリオ" panose="020B0604030504040204" pitchFamily="50" charset="-128"/>
                <a:ea typeface="メイリオ" panose="020B0604030504040204" pitchFamily="50" charset="-128"/>
              </a:rPr>
              <a:t>エモーショナルマーケティングによる広告効果の分析</a:t>
            </a:r>
          </a:p>
        </p:txBody>
      </p:sp>
      <p:cxnSp>
        <p:nvCxnSpPr>
          <p:cNvPr id="7" name="Google Shape;59;p14">
            <a:extLst>
              <a:ext uri="{FF2B5EF4-FFF2-40B4-BE49-F238E27FC236}">
                <a16:creationId xmlns:a16="http://schemas.microsoft.com/office/drawing/2014/main" id="{62968BB3-AAF4-4437-8120-85D5C0B1A177}"/>
              </a:ext>
            </a:extLst>
          </p:cNvPr>
          <p:cNvCxnSpPr/>
          <p:nvPr/>
        </p:nvCxnSpPr>
        <p:spPr>
          <a:xfrm>
            <a:off x="1753399" y="3929374"/>
            <a:ext cx="8685200" cy="0"/>
          </a:xfrm>
          <a:prstGeom prst="straightConnector1">
            <a:avLst/>
          </a:prstGeom>
          <a:noFill/>
          <a:ln w="114300" cap="flat" cmpd="sng">
            <a:solidFill>
              <a:schemeClr val="lt1"/>
            </a:solidFill>
            <a:prstDash val="solid"/>
            <a:round/>
            <a:headEnd type="none" w="med" len="med"/>
            <a:tailEnd type="none" w="med" len="med"/>
          </a:ln>
        </p:spPr>
      </p:cxnSp>
      <p:sp>
        <p:nvSpPr>
          <p:cNvPr id="3" name="テキスト ボックス 2">
            <a:extLst>
              <a:ext uri="{FF2B5EF4-FFF2-40B4-BE49-F238E27FC236}">
                <a16:creationId xmlns:a16="http://schemas.microsoft.com/office/drawing/2014/main" id="{4B64E6DE-3853-4F0C-BB39-FB314B011C5D}"/>
              </a:ext>
            </a:extLst>
          </p:cNvPr>
          <p:cNvSpPr txBox="1"/>
          <p:nvPr/>
        </p:nvSpPr>
        <p:spPr>
          <a:xfrm>
            <a:off x="3148698" y="4873919"/>
            <a:ext cx="5894604" cy="11473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3600"/>
              <a:buFont typeface="Arial"/>
              <a:buNone/>
              <a:defRPr sz="6400" b="1" i="0" u="none" strike="noStrike" cap="none">
                <a:solidFill>
                  <a:srgbClr val="FFFFFF"/>
                </a:solidFill>
                <a:latin typeface="メイリオ" panose="020B0604030504040204" pitchFamily="50" charset="-128"/>
                <a:ea typeface="メイリオ" panose="020B0604030504040204" pitchFamily="50" charset="-128"/>
                <a:cs typeface="Arial"/>
              </a:defRPr>
            </a:lvl1pPr>
            <a:lvl2pPr marR="0" lvl="1"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defRPr>
            </a:lvl2pPr>
            <a:lvl3pPr marR="0" lvl="2"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defRPr>
            </a:lvl3pPr>
            <a:lvl4pPr marR="0" lvl="3"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defRPr>
            </a:lvl4pPr>
            <a:lvl5pPr marR="0" lvl="4"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defRPr>
            </a:lvl5pPr>
            <a:lvl6pPr marR="0" lvl="5"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defRPr>
            </a:lvl6pPr>
            <a:lvl7pPr marR="0" lvl="6"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defRPr>
            </a:lvl7pPr>
            <a:lvl8pPr marR="0" lvl="7"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defRPr>
            </a:lvl8pPr>
            <a:lvl9pPr marR="0" lvl="8" algn="ctr">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defRPr>
            </a:lvl9pPr>
          </a:lstStyle>
          <a:p>
            <a:r>
              <a:rPr lang="ja-JP" altLang="en-US" sz="2800" dirty="0"/>
              <a:t>一橋大学商学部経営学科大山ゼミ</a:t>
            </a:r>
            <a:endParaRPr lang="en-US" altLang="ja-JP" sz="2800" dirty="0"/>
          </a:p>
          <a:p>
            <a:r>
              <a:rPr lang="ja-JP" altLang="en-US" sz="2800" dirty="0"/>
              <a:t>小川</a:t>
            </a:r>
            <a:r>
              <a:rPr lang="ja-JP" altLang="en-US" sz="2800"/>
              <a:t>遼人　宋賢智　高橋優太郎</a:t>
            </a:r>
            <a:endParaRPr lang="en-US" altLang="ja-JP" sz="2800" dirty="0"/>
          </a:p>
          <a:p>
            <a:endParaRPr lang="ja-JP" altLang="en-US" sz="2800" dirty="0"/>
          </a:p>
        </p:txBody>
      </p:sp>
    </p:spTree>
    <p:extLst>
      <p:ext uri="{BB962C8B-B14F-4D97-AF65-F5344CB8AC3E}">
        <p14:creationId xmlns:p14="http://schemas.microsoft.com/office/powerpoint/2010/main" val="193181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7114F72E-D6EE-4052-A9E3-99C6ABF2C462}"/>
              </a:ext>
            </a:extLst>
          </p:cNvPr>
          <p:cNvCxnSpPr>
            <a:cxnSpLocks/>
            <a:stCxn id="4" idx="3"/>
            <a:endCxn id="12" idx="1"/>
          </p:cNvCxnSpPr>
          <p:nvPr/>
        </p:nvCxnSpPr>
        <p:spPr>
          <a:xfrm>
            <a:off x="3854348" y="4063663"/>
            <a:ext cx="4451548" cy="0"/>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9" name="TextBox 8">
            <a:extLst>
              <a:ext uri="{FF2B5EF4-FFF2-40B4-BE49-F238E27FC236}">
                <a16:creationId xmlns:a16="http://schemas.microsoft.com/office/drawing/2014/main" id="{5F02B4FE-F8FA-44B1-9F04-6FFE357C076C}"/>
              </a:ext>
            </a:extLst>
          </p:cNvPr>
          <p:cNvSpPr txBox="1"/>
          <p:nvPr/>
        </p:nvSpPr>
        <p:spPr>
          <a:xfrm>
            <a:off x="879984" y="1037553"/>
            <a:ext cx="10945625" cy="923330"/>
          </a:xfrm>
          <a:prstGeom prst="rect">
            <a:avLst/>
          </a:prstGeom>
          <a:noFill/>
        </p:spPr>
        <p:txBody>
          <a:bodyPr wrap="none" rtlCol="0">
            <a:spAutoFit/>
          </a:bodyPr>
          <a:lstStyle>
            <a:defPPr>
              <a:defRPr lang="en-US"/>
            </a:defPPr>
          </a:lstStyle>
          <a:p>
            <a:r>
              <a:rPr lang="ja-JP" altLang="en-US" dirty="0">
                <a:latin typeface="+mn-ea"/>
              </a:rPr>
              <a:t>今回の研究ではキャッチフレーズに着目し、感情に訴求すると想定されるキャッチフレーズを</a:t>
            </a:r>
            <a:r>
              <a:rPr lang="en-US" altLang="ja-JP" dirty="0">
                <a:latin typeface="+mn-ea"/>
              </a:rPr>
              <a:t>3</a:t>
            </a:r>
            <a:r>
              <a:rPr lang="ja-JP" altLang="en-US" dirty="0">
                <a:latin typeface="+mn-ea"/>
              </a:rPr>
              <a:t>つの要素</a:t>
            </a:r>
            <a:endParaRPr lang="en-US" altLang="ja-JP" dirty="0">
              <a:latin typeface="+mn-ea"/>
            </a:endParaRPr>
          </a:p>
          <a:p>
            <a:r>
              <a:rPr lang="ja-JP" altLang="en-US" dirty="0">
                <a:latin typeface="+mn-ea"/>
              </a:rPr>
              <a:t>に分解しキャッチフレーズの有無の判定を行う。</a:t>
            </a:r>
            <a:r>
              <a:rPr lang="en-US" altLang="ja-JP" dirty="0">
                <a:latin typeface="+mn-ea"/>
              </a:rPr>
              <a:t>[1]</a:t>
            </a:r>
            <a:endParaRPr lang="ja-JP" altLang="en-US" dirty="0">
              <a:latin typeface="+mn-ea"/>
            </a:endParaRPr>
          </a:p>
          <a:p>
            <a:endParaRPr lang="ko-KR" altLang="en-US" dirty="0">
              <a:latin typeface="+mn-ea"/>
            </a:endParaRPr>
          </a:p>
        </p:txBody>
      </p:sp>
      <p:sp>
        <p:nvSpPr>
          <p:cNvPr id="4" name="Rectangle: Rounded Corners 3">
            <a:extLst>
              <a:ext uri="{FF2B5EF4-FFF2-40B4-BE49-F238E27FC236}">
                <a16:creationId xmlns:a16="http://schemas.microsoft.com/office/drawing/2014/main" id="{706F0729-CF52-459A-9A78-19C21B24C992}"/>
              </a:ext>
            </a:extLst>
          </p:cNvPr>
          <p:cNvSpPr/>
          <p:nvPr/>
        </p:nvSpPr>
        <p:spPr>
          <a:xfrm>
            <a:off x="879984" y="3763794"/>
            <a:ext cx="2974364" cy="599738"/>
          </a:xfrm>
          <a:prstGeom prst="roundRect">
            <a:avLst>
              <a:gd name="adj" fmla="val 50000"/>
            </a:avLst>
          </a:prstGeom>
          <a:solidFill>
            <a:schemeClr val="bg1"/>
          </a:solidFill>
          <a:ln w="2032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b="1" dirty="0">
                <a:solidFill>
                  <a:srgbClr val="4662B0"/>
                </a:solidFill>
                <a:latin typeface="+mn-ea"/>
                <a:cs typeface="Arial" panose="020B0604020202020204" pitchFamily="34" charset="0"/>
              </a:rPr>
              <a:t>数字</a:t>
            </a:r>
            <a:endParaRPr lang="ko-KR" altLang="en-US" b="1" dirty="0">
              <a:solidFill>
                <a:srgbClr val="4662B0"/>
              </a:solidFill>
              <a:latin typeface="+mn-ea"/>
              <a:cs typeface="Arial" panose="020B0604020202020204" pitchFamily="34" charset="0"/>
            </a:endParaRPr>
          </a:p>
        </p:txBody>
      </p:sp>
      <p:sp>
        <p:nvSpPr>
          <p:cNvPr id="11" name="Rectangle: Rounded Corners 10">
            <a:extLst>
              <a:ext uri="{FF2B5EF4-FFF2-40B4-BE49-F238E27FC236}">
                <a16:creationId xmlns:a16="http://schemas.microsoft.com/office/drawing/2014/main" id="{7C8E8283-203B-44DC-8839-035F726402BD}"/>
              </a:ext>
            </a:extLst>
          </p:cNvPr>
          <p:cNvSpPr/>
          <p:nvPr/>
        </p:nvSpPr>
        <p:spPr>
          <a:xfrm>
            <a:off x="4608818" y="3763794"/>
            <a:ext cx="2974364" cy="599738"/>
          </a:xfrm>
          <a:prstGeom prst="roundRect">
            <a:avLst>
              <a:gd name="adj" fmla="val 50000"/>
            </a:avLst>
          </a:prstGeom>
          <a:solidFill>
            <a:schemeClr val="bg1"/>
          </a:solidFill>
          <a:ln w="203200">
            <a:solidFill>
              <a:srgbClr val="0174B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b="1" dirty="0">
                <a:solidFill>
                  <a:srgbClr val="0174BB"/>
                </a:solidFill>
                <a:latin typeface="+mn-ea"/>
                <a:cs typeface="Arial" panose="020B0604020202020204" pitchFamily="34" charset="0"/>
              </a:rPr>
              <a:t>メロディ</a:t>
            </a:r>
            <a:endParaRPr lang="ko-KR" altLang="en-US" b="1" dirty="0">
              <a:solidFill>
                <a:srgbClr val="0174BB"/>
              </a:solidFill>
              <a:latin typeface="+mn-ea"/>
              <a:cs typeface="Arial" panose="020B0604020202020204" pitchFamily="34" charset="0"/>
            </a:endParaRPr>
          </a:p>
        </p:txBody>
      </p:sp>
      <p:sp>
        <p:nvSpPr>
          <p:cNvPr id="12" name="Rectangle: Rounded Corners 11">
            <a:extLst>
              <a:ext uri="{FF2B5EF4-FFF2-40B4-BE49-F238E27FC236}">
                <a16:creationId xmlns:a16="http://schemas.microsoft.com/office/drawing/2014/main" id="{66250431-508E-4367-A806-AF12B22E0C74}"/>
              </a:ext>
            </a:extLst>
          </p:cNvPr>
          <p:cNvSpPr/>
          <p:nvPr/>
        </p:nvSpPr>
        <p:spPr>
          <a:xfrm>
            <a:off x="8305896" y="3763794"/>
            <a:ext cx="2974364" cy="599738"/>
          </a:xfrm>
          <a:prstGeom prst="roundRect">
            <a:avLst>
              <a:gd name="adj" fmla="val 50000"/>
            </a:avLst>
          </a:prstGeom>
          <a:solidFill>
            <a:schemeClr val="bg1"/>
          </a:solidFill>
          <a:ln w="203200">
            <a:solidFill>
              <a:srgbClr val="00809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b="1" dirty="0">
                <a:solidFill>
                  <a:srgbClr val="00809A"/>
                </a:solidFill>
                <a:latin typeface="+mn-ea"/>
                <a:cs typeface="Arial" panose="020B0604020202020204" pitchFamily="34" charset="0"/>
              </a:rPr>
              <a:t>韻</a:t>
            </a:r>
            <a:endParaRPr lang="ko-KR" altLang="en-US" b="1" dirty="0">
              <a:solidFill>
                <a:srgbClr val="00809A"/>
              </a:solidFill>
              <a:latin typeface="+mn-ea"/>
              <a:cs typeface="Arial" panose="020B0604020202020204" pitchFamily="34" charset="0"/>
            </a:endParaRPr>
          </a:p>
        </p:txBody>
      </p:sp>
      <p:sp>
        <p:nvSpPr>
          <p:cNvPr id="16" name="TextBox 15">
            <a:extLst>
              <a:ext uri="{FF2B5EF4-FFF2-40B4-BE49-F238E27FC236}">
                <a16:creationId xmlns:a16="http://schemas.microsoft.com/office/drawing/2014/main" id="{51F76209-3166-4477-B756-07681781F59D}"/>
              </a:ext>
            </a:extLst>
          </p:cNvPr>
          <p:cNvSpPr txBox="1"/>
          <p:nvPr/>
        </p:nvSpPr>
        <p:spPr>
          <a:xfrm>
            <a:off x="882712" y="4681567"/>
            <a:ext cx="2971636" cy="1084912"/>
          </a:xfrm>
          <a:prstGeom prst="rect">
            <a:avLst/>
          </a:prstGeom>
          <a:noFill/>
        </p:spPr>
        <p:txBody>
          <a:bodyPr wrap="square" lIns="0" tIns="0" rIns="0" bIns="0" rtlCol="0">
            <a:spAutoFit/>
          </a:bodyPr>
          <a:lstStyle/>
          <a:p>
            <a:pPr>
              <a:lnSpc>
                <a:spcPct val="150000"/>
              </a:lnSpc>
            </a:pPr>
            <a:r>
              <a:rPr lang="ja-JP" altLang="en-US" sz="1200" dirty="0">
                <a:solidFill>
                  <a:schemeClr val="tx1">
                    <a:alpha val="65000"/>
                  </a:schemeClr>
                </a:solidFill>
                <a:latin typeface="+mn-ea"/>
              </a:rPr>
              <a:t>キャッチフレーズに数字が含まれているか</a:t>
            </a:r>
            <a:endParaRPr lang="en-US" altLang="ja-JP" sz="1200" dirty="0">
              <a:solidFill>
                <a:schemeClr val="tx1">
                  <a:alpha val="65000"/>
                </a:schemeClr>
              </a:solidFill>
              <a:latin typeface="+mn-ea"/>
            </a:endParaRPr>
          </a:p>
          <a:p>
            <a:pPr>
              <a:lnSpc>
                <a:spcPct val="150000"/>
              </a:lnSpc>
            </a:pPr>
            <a:r>
              <a:rPr lang="ja-JP" altLang="en-US" sz="1200" dirty="0">
                <a:solidFill>
                  <a:schemeClr val="tx1">
                    <a:alpha val="65000"/>
                  </a:schemeClr>
                </a:solidFill>
                <a:latin typeface="+mn-ea"/>
              </a:rPr>
              <a:t>定量的なフレーズは人間の感覚に直接的に訴えることができる。</a:t>
            </a:r>
            <a:endParaRPr lang="en-US" altLang="ja-JP" sz="1200" dirty="0">
              <a:solidFill>
                <a:schemeClr val="tx1">
                  <a:alpha val="65000"/>
                </a:schemeClr>
              </a:solidFill>
              <a:latin typeface="+mn-ea"/>
            </a:endParaRPr>
          </a:p>
          <a:p>
            <a:pPr>
              <a:lnSpc>
                <a:spcPct val="150000"/>
              </a:lnSpc>
            </a:pPr>
            <a:r>
              <a:rPr lang="ja-JP" altLang="en-US" sz="1200" dirty="0">
                <a:solidFill>
                  <a:schemeClr val="tx1">
                    <a:alpha val="65000"/>
                  </a:schemeClr>
                </a:solidFill>
                <a:latin typeface="+mn-ea"/>
              </a:rPr>
              <a:t>例）</a:t>
            </a:r>
            <a:r>
              <a:rPr lang="en-US" altLang="ja-JP" sz="1200" dirty="0">
                <a:solidFill>
                  <a:schemeClr val="tx1">
                    <a:alpha val="65000"/>
                  </a:schemeClr>
                </a:solidFill>
                <a:latin typeface="+mn-ea"/>
              </a:rPr>
              <a:t>100</a:t>
            </a:r>
            <a:r>
              <a:rPr lang="ja-JP" altLang="en-US" sz="1200" dirty="0">
                <a:solidFill>
                  <a:schemeClr val="tx1">
                    <a:alpha val="65000"/>
                  </a:schemeClr>
                </a:solidFill>
                <a:latin typeface="+mn-ea"/>
              </a:rPr>
              <a:t>人乗っても大丈夫（イナバ物置）</a:t>
            </a:r>
            <a:endParaRPr lang="ko-KR" altLang="en-US" sz="1200" dirty="0">
              <a:solidFill>
                <a:schemeClr val="tx1">
                  <a:alpha val="65000"/>
                </a:schemeClr>
              </a:solidFill>
              <a:latin typeface="+mn-ea"/>
            </a:endParaRPr>
          </a:p>
        </p:txBody>
      </p:sp>
      <p:sp>
        <p:nvSpPr>
          <p:cNvPr id="17" name="TextBox 16">
            <a:extLst>
              <a:ext uri="{FF2B5EF4-FFF2-40B4-BE49-F238E27FC236}">
                <a16:creationId xmlns:a16="http://schemas.microsoft.com/office/drawing/2014/main" id="{60C68DCF-52CC-4B25-B146-446170857EFE}"/>
              </a:ext>
            </a:extLst>
          </p:cNvPr>
          <p:cNvSpPr txBox="1"/>
          <p:nvPr/>
        </p:nvSpPr>
        <p:spPr>
          <a:xfrm>
            <a:off x="4610182" y="4681567"/>
            <a:ext cx="2971636" cy="1638910"/>
          </a:xfrm>
          <a:prstGeom prst="rect">
            <a:avLst/>
          </a:prstGeom>
          <a:noFill/>
        </p:spPr>
        <p:txBody>
          <a:bodyPr wrap="square" lIns="0" tIns="0" rIns="0" bIns="0" rtlCol="0">
            <a:spAutoFit/>
          </a:bodyPr>
          <a:lstStyle/>
          <a:p>
            <a:pPr>
              <a:lnSpc>
                <a:spcPct val="150000"/>
              </a:lnSpc>
            </a:pPr>
            <a:r>
              <a:rPr lang="ja-JP" altLang="en-US" sz="1200" dirty="0">
                <a:solidFill>
                  <a:schemeClr val="tx1">
                    <a:alpha val="65000"/>
                  </a:schemeClr>
                </a:solidFill>
                <a:latin typeface="+mn-ea"/>
              </a:rPr>
              <a:t>キャッチフレーズを読み上げると同時にメロディがあるか。メロディが人間の感情を揺さぶるモノであることは先行研究からも明らか。</a:t>
            </a:r>
            <a:endParaRPr lang="en-US" altLang="ja-JP" sz="1200" dirty="0">
              <a:solidFill>
                <a:schemeClr val="tx1">
                  <a:alpha val="65000"/>
                </a:schemeClr>
              </a:solidFill>
              <a:latin typeface="+mn-ea"/>
            </a:endParaRPr>
          </a:p>
          <a:p>
            <a:pPr>
              <a:lnSpc>
                <a:spcPct val="150000"/>
              </a:lnSpc>
            </a:pPr>
            <a:r>
              <a:rPr lang="ja-JP" altLang="en-US" sz="1200" dirty="0">
                <a:solidFill>
                  <a:schemeClr val="tx1">
                    <a:alpha val="65000"/>
                  </a:schemeClr>
                </a:solidFill>
                <a:latin typeface="+mn-ea"/>
              </a:rPr>
              <a:t>例）ココロも満タンに、コスモ石油</a:t>
            </a:r>
            <a:br>
              <a:rPr lang="en-US" altLang="ja-JP" sz="1200" dirty="0">
                <a:solidFill>
                  <a:schemeClr val="tx1">
                    <a:alpha val="65000"/>
                  </a:schemeClr>
                </a:solidFill>
                <a:latin typeface="+mn-ea"/>
              </a:rPr>
            </a:br>
            <a:r>
              <a:rPr lang="ja-JP" altLang="en-US" sz="1200" dirty="0">
                <a:solidFill>
                  <a:schemeClr val="tx1">
                    <a:alpha val="65000"/>
                  </a:schemeClr>
                </a:solidFill>
                <a:latin typeface="+mn-ea"/>
              </a:rPr>
              <a:t>（コスモ石油）</a:t>
            </a:r>
            <a:endParaRPr lang="ko-KR" altLang="en-US" sz="1200" dirty="0">
              <a:solidFill>
                <a:schemeClr val="tx1">
                  <a:alpha val="65000"/>
                </a:schemeClr>
              </a:solidFill>
              <a:latin typeface="+mn-ea"/>
            </a:endParaRPr>
          </a:p>
        </p:txBody>
      </p:sp>
      <p:sp>
        <p:nvSpPr>
          <p:cNvPr id="18" name="TextBox 17">
            <a:extLst>
              <a:ext uri="{FF2B5EF4-FFF2-40B4-BE49-F238E27FC236}">
                <a16:creationId xmlns:a16="http://schemas.microsoft.com/office/drawing/2014/main" id="{9C5D6F9D-9915-4E25-812F-BB004A4D406D}"/>
              </a:ext>
            </a:extLst>
          </p:cNvPr>
          <p:cNvSpPr txBox="1"/>
          <p:nvPr/>
        </p:nvSpPr>
        <p:spPr>
          <a:xfrm>
            <a:off x="8339016" y="4681567"/>
            <a:ext cx="2971636" cy="1084912"/>
          </a:xfrm>
          <a:prstGeom prst="rect">
            <a:avLst/>
          </a:prstGeom>
          <a:noFill/>
        </p:spPr>
        <p:txBody>
          <a:bodyPr wrap="square" lIns="0" tIns="0" rIns="0" bIns="0" rtlCol="0">
            <a:spAutoFit/>
          </a:bodyPr>
          <a:lstStyle/>
          <a:p>
            <a:pPr>
              <a:lnSpc>
                <a:spcPct val="150000"/>
              </a:lnSpc>
            </a:pPr>
            <a:r>
              <a:rPr lang="ja-JP" altLang="en-US" sz="1200" dirty="0">
                <a:solidFill>
                  <a:schemeClr val="tx1">
                    <a:alpha val="65000"/>
                  </a:schemeClr>
                </a:solidFill>
                <a:latin typeface="+mn-ea"/>
              </a:rPr>
              <a:t>キャッチフレーズが韻を踏んでいるか</a:t>
            </a:r>
            <a:endParaRPr lang="en-US" altLang="ja-JP" sz="1200" dirty="0">
              <a:solidFill>
                <a:schemeClr val="tx1">
                  <a:alpha val="65000"/>
                </a:schemeClr>
              </a:solidFill>
              <a:latin typeface="+mn-ea"/>
            </a:endParaRPr>
          </a:p>
          <a:p>
            <a:pPr>
              <a:lnSpc>
                <a:spcPct val="150000"/>
              </a:lnSpc>
            </a:pPr>
            <a:r>
              <a:rPr lang="ja-JP" altLang="en-US" sz="1200" dirty="0">
                <a:solidFill>
                  <a:schemeClr val="tx1">
                    <a:alpha val="65000"/>
                  </a:schemeClr>
                </a:solidFill>
                <a:latin typeface="+mn-ea"/>
              </a:rPr>
              <a:t>今回の研究では「</a:t>
            </a:r>
            <a:r>
              <a:rPr lang="en-US" altLang="ja-JP" sz="1200" dirty="0">
                <a:solidFill>
                  <a:schemeClr val="tx1">
                    <a:alpha val="65000"/>
                  </a:schemeClr>
                </a:solidFill>
                <a:latin typeface="+mn-ea"/>
              </a:rPr>
              <a:t>2</a:t>
            </a:r>
            <a:r>
              <a:rPr lang="ja-JP" altLang="en-US" sz="1200" dirty="0">
                <a:solidFill>
                  <a:schemeClr val="tx1">
                    <a:alpha val="65000"/>
                  </a:schemeClr>
                </a:solidFill>
                <a:latin typeface="+mn-ea"/>
              </a:rPr>
              <a:t>つ以上の言葉の母音がすべて一致している」を韻と定義する。</a:t>
            </a:r>
            <a:endParaRPr lang="en-US" altLang="ja-JP" sz="1200" dirty="0">
              <a:solidFill>
                <a:schemeClr val="tx1">
                  <a:alpha val="65000"/>
                </a:schemeClr>
              </a:solidFill>
              <a:latin typeface="+mn-ea"/>
            </a:endParaRPr>
          </a:p>
          <a:p>
            <a:pPr>
              <a:lnSpc>
                <a:spcPct val="150000"/>
              </a:lnSpc>
            </a:pPr>
            <a:r>
              <a:rPr lang="ja-JP" altLang="en-US" sz="1200" dirty="0">
                <a:solidFill>
                  <a:schemeClr val="tx1">
                    <a:alpha val="65000"/>
                  </a:schemeClr>
                </a:solidFill>
                <a:latin typeface="+mn-ea"/>
              </a:rPr>
              <a:t>例）インテル、入ってる（インテル）</a:t>
            </a:r>
            <a:endParaRPr lang="ko-KR" altLang="en-US" sz="1200" dirty="0">
              <a:solidFill>
                <a:schemeClr val="tx1">
                  <a:alpha val="65000"/>
                </a:schemeClr>
              </a:solidFill>
              <a:latin typeface="+mn-ea"/>
            </a:endParaRPr>
          </a:p>
        </p:txBody>
      </p:sp>
      <p:cxnSp>
        <p:nvCxnSpPr>
          <p:cNvPr id="14" name="Google Shape;105;p20">
            <a:extLst>
              <a:ext uri="{FF2B5EF4-FFF2-40B4-BE49-F238E27FC236}">
                <a16:creationId xmlns:a16="http://schemas.microsoft.com/office/drawing/2014/main" id="{A37BF2EA-A0FA-4F64-8B8A-69F2761921B0}"/>
              </a:ext>
            </a:extLst>
          </p:cNvPr>
          <p:cNvCxnSpPr>
            <a:cxnSpLocks/>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grpSp>
        <p:nvGrpSpPr>
          <p:cNvPr id="30" name="グループ化 29">
            <a:extLst>
              <a:ext uri="{FF2B5EF4-FFF2-40B4-BE49-F238E27FC236}">
                <a16:creationId xmlns:a16="http://schemas.microsoft.com/office/drawing/2014/main" id="{63DB4277-EECF-4AD1-8320-AE5D009995D8}"/>
              </a:ext>
            </a:extLst>
          </p:cNvPr>
          <p:cNvGrpSpPr/>
          <p:nvPr/>
        </p:nvGrpSpPr>
        <p:grpSpPr>
          <a:xfrm>
            <a:off x="879984" y="1883369"/>
            <a:ext cx="10256576" cy="1475084"/>
            <a:chOff x="1055440" y="2132920"/>
            <a:chExt cx="7581806" cy="3312304"/>
          </a:xfrm>
          <a:solidFill>
            <a:srgbClr val="4662B0"/>
          </a:solidFill>
        </p:grpSpPr>
        <p:sp>
          <p:nvSpPr>
            <p:cNvPr id="31" name="四角形: 角を丸くする 30">
              <a:extLst>
                <a:ext uri="{FF2B5EF4-FFF2-40B4-BE49-F238E27FC236}">
                  <a16:creationId xmlns:a16="http://schemas.microsoft.com/office/drawing/2014/main" id="{D6365A27-08D1-4466-9B36-42A128CF5A72}"/>
                </a:ext>
              </a:extLst>
            </p:cNvPr>
            <p:cNvSpPr/>
            <p:nvPr/>
          </p:nvSpPr>
          <p:spPr>
            <a:xfrm>
              <a:off x="1055440" y="3140968"/>
              <a:ext cx="2077877" cy="576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キャッチフレーズ</a:t>
              </a:r>
            </a:p>
          </p:txBody>
        </p:sp>
        <p:sp>
          <p:nvSpPr>
            <p:cNvPr id="32" name="四角形: 角を丸くする 31">
              <a:extLst>
                <a:ext uri="{FF2B5EF4-FFF2-40B4-BE49-F238E27FC236}">
                  <a16:creationId xmlns:a16="http://schemas.microsoft.com/office/drawing/2014/main" id="{CCE026CB-BAE8-47B3-8FCB-A14B56873DB4}"/>
                </a:ext>
              </a:extLst>
            </p:cNvPr>
            <p:cNvSpPr/>
            <p:nvPr/>
          </p:nvSpPr>
          <p:spPr>
            <a:xfrm>
              <a:off x="3935760" y="2132920"/>
              <a:ext cx="1236948" cy="576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文字情報</a:t>
              </a:r>
            </a:p>
          </p:txBody>
        </p:sp>
        <p:sp>
          <p:nvSpPr>
            <p:cNvPr id="33" name="四角形: 角を丸くする 32">
              <a:extLst>
                <a:ext uri="{FF2B5EF4-FFF2-40B4-BE49-F238E27FC236}">
                  <a16:creationId xmlns:a16="http://schemas.microsoft.com/office/drawing/2014/main" id="{7BA32943-DB9C-4B3F-A2FC-F056AFBD76F2}"/>
                </a:ext>
              </a:extLst>
            </p:cNvPr>
            <p:cNvSpPr/>
            <p:nvPr/>
          </p:nvSpPr>
          <p:spPr>
            <a:xfrm>
              <a:off x="3935760" y="4293160"/>
              <a:ext cx="1169930" cy="576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音情報</a:t>
              </a:r>
            </a:p>
          </p:txBody>
        </p:sp>
        <p:sp>
          <p:nvSpPr>
            <p:cNvPr id="34" name="四角形: 角を丸くする 33">
              <a:extLst>
                <a:ext uri="{FF2B5EF4-FFF2-40B4-BE49-F238E27FC236}">
                  <a16:creationId xmlns:a16="http://schemas.microsoft.com/office/drawing/2014/main" id="{2B20CC6B-1FE4-4756-A58B-ED3EFC0D8605}"/>
                </a:ext>
              </a:extLst>
            </p:cNvPr>
            <p:cNvSpPr/>
            <p:nvPr/>
          </p:nvSpPr>
          <p:spPr>
            <a:xfrm>
              <a:off x="6132694" y="2132920"/>
              <a:ext cx="2483586" cy="576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数字が含まれている</a:t>
              </a:r>
            </a:p>
          </p:txBody>
        </p:sp>
        <p:sp>
          <p:nvSpPr>
            <p:cNvPr id="35" name="四角形: 角を丸くする 34">
              <a:extLst>
                <a:ext uri="{FF2B5EF4-FFF2-40B4-BE49-F238E27FC236}">
                  <a16:creationId xmlns:a16="http://schemas.microsoft.com/office/drawing/2014/main" id="{5E766621-5A7D-4EE5-A26C-DDF396A85DCF}"/>
                </a:ext>
              </a:extLst>
            </p:cNvPr>
            <p:cNvSpPr/>
            <p:nvPr/>
          </p:nvSpPr>
          <p:spPr>
            <a:xfrm>
              <a:off x="6096000" y="3573080"/>
              <a:ext cx="2541246" cy="576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メロディがついている</a:t>
              </a:r>
            </a:p>
          </p:txBody>
        </p:sp>
        <p:sp>
          <p:nvSpPr>
            <p:cNvPr id="36" name="四角形: 角を丸くする 35">
              <a:extLst>
                <a:ext uri="{FF2B5EF4-FFF2-40B4-BE49-F238E27FC236}">
                  <a16:creationId xmlns:a16="http://schemas.microsoft.com/office/drawing/2014/main" id="{69E40BAD-DE2B-41F1-AEAC-384348B89AF5}"/>
                </a:ext>
              </a:extLst>
            </p:cNvPr>
            <p:cNvSpPr/>
            <p:nvPr/>
          </p:nvSpPr>
          <p:spPr>
            <a:xfrm>
              <a:off x="6096000" y="4869224"/>
              <a:ext cx="2541246" cy="576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韻を踏んでいる</a:t>
              </a:r>
            </a:p>
          </p:txBody>
        </p:sp>
        <p:cxnSp>
          <p:nvCxnSpPr>
            <p:cNvPr id="37" name="コネクタ: カギ線 36">
              <a:extLst>
                <a:ext uri="{FF2B5EF4-FFF2-40B4-BE49-F238E27FC236}">
                  <a16:creationId xmlns:a16="http://schemas.microsoft.com/office/drawing/2014/main" id="{1FCF817A-C11E-4A90-9FF3-B7C92530E894}"/>
                </a:ext>
              </a:extLst>
            </p:cNvPr>
            <p:cNvCxnSpPr>
              <a:cxnSpLocks/>
              <a:stCxn id="31" idx="3"/>
              <a:endCxn id="33" idx="1"/>
            </p:cNvCxnSpPr>
            <p:nvPr/>
          </p:nvCxnSpPr>
          <p:spPr>
            <a:xfrm>
              <a:off x="3133317" y="3428968"/>
              <a:ext cx="802443" cy="1152192"/>
            </a:xfrm>
            <a:prstGeom prst="bentConnector3">
              <a:avLst/>
            </a:prstGeom>
            <a:grpFill/>
          </p:spPr>
          <p:style>
            <a:lnRef idx="2">
              <a:schemeClr val="dk1"/>
            </a:lnRef>
            <a:fillRef idx="0">
              <a:schemeClr val="dk1"/>
            </a:fillRef>
            <a:effectRef idx="1">
              <a:schemeClr val="dk1"/>
            </a:effectRef>
            <a:fontRef idx="minor">
              <a:schemeClr val="tx1"/>
            </a:fontRef>
          </p:style>
        </p:cxnSp>
        <p:cxnSp>
          <p:nvCxnSpPr>
            <p:cNvPr id="38" name="コネクタ: カギ線 37">
              <a:extLst>
                <a:ext uri="{FF2B5EF4-FFF2-40B4-BE49-F238E27FC236}">
                  <a16:creationId xmlns:a16="http://schemas.microsoft.com/office/drawing/2014/main" id="{0B6F38B0-29F5-49D7-AEF8-3C2144C9BE15}"/>
                </a:ext>
              </a:extLst>
            </p:cNvPr>
            <p:cNvCxnSpPr>
              <a:cxnSpLocks/>
              <a:stCxn id="31" idx="3"/>
              <a:endCxn id="32" idx="1"/>
            </p:cNvCxnSpPr>
            <p:nvPr/>
          </p:nvCxnSpPr>
          <p:spPr>
            <a:xfrm flipV="1">
              <a:off x="3133317" y="2420920"/>
              <a:ext cx="802443" cy="1008048"/>
            </a:xfrm>
            <a:prstGeom prst="bentConnector3">
              <a:avLst/>
            </a:prstGeom>
            <a:grpFill/>
          </p:spPr>
          <p:style>
            <a:lnRef idx="2">
              <a:schemeClr val="dk1"/>
            </a:lnRef>
            <a:fillRef idx="0">
              <a:schemeClr val="dk1"/>
            </a:fillRef>
            <a:effectRef idx="1">
              <a:schemeClr val="dk1"/>
            </a:effectRef>
            <a:fontRef idx="minor">
              <a:schemeClr val="tx1"/>
            </a:fontRef>
          </p:style>
        </p:cxnSp>
        <p:cxnSp>
          <p:nvCxnSpPr>
            <p:cNvPr id="39" name="コネクタ: カギ線 38">
              <a:extLst>
                <a:ext uri="{FF2B5EF4-FFF2-40B4-BE49-F238E27FC236}">
                  <a16:creationId xmlns:a16="http://schemas.microsoft.com/office/drawing/2014/main" id="{588F2300-34E1-4EE4-989F-CABF5B6BC11B}"/>
                </a:ext>
              </a:extLst>
            </p:cNvPr>
            <p:cNvCxnSpPr>
              <a:cxnSpLocks/>
              <a:stCxn id="33" idx="3"/>
              <a:endCxn id="35" idx="1"/>
            </p:cNvCxnSpPr>
            <p:nvPr/>
          </p:nvCxnSpPr>
          <p:spPr>
            <a:xfrm flipV="1">
              <a:off x="5105690" y="3861080"/>
              <a:ext cx="990310" cy="720080"/>
            </a:xfrm>
            <a:prstGeom prst="bentConnector3">
              <a:avLst/>
            </a:prstGeom>
            <a:grpFill/>
          </p:spPr>
          <p:style>
            <a:lnRef idx="2">
              <a:schemeClr val="dk1"/>
            </a:lnRef>
            <a:fillRef idx="0">
              <a:schemeClr val="dk1"/>
            </a:fillRef>
            <a:effectRef idx="1">
              <a:schemeClr val="dk1"/>
            </a:effectRef>
            <a:fontRef idx="minor">
              <a:schemeClr val="tx1"/>
            </a:fontRef>
          </p:style>
        </p:cxnSp>
        <p:cxnSp>
          <p:nvCxnSpPr>
            <p:cNvPr id="40" name="コネクタ: カギ線 39">
              <a:extLst>
                <a:ext uri="{FF2B5EF4-FFF2-40B4-BE49-F238E27FC236}">
                  <a16:creationId xmlns:a16="http://schemas.microsoft.com/office/drawing/2014/main" id="{523689D2-F91B-4AFD-867C-D929E9AC6C31}"/>
                </a:ext>
              </a:extLst>
            </p:cNvPr>
            <p:cNvCxnSpPr>
              <a:cxnSpLocks/>
              <a:stCxn id="33" idx="3"/>
              <a:endCxn id="36" idx="1"/>
            </p:cNvCxnSpPr>
            <p:nvPr/>
          </p:nvCxnSpPr>
          <p:spPr>
            <a:xfrm>
              <a:off x="5105690" y="4581160"/>
              <a:ext cx="990310" cy="576064"/>
            </a:xfrm>
            <a:prstGeom prst="bentConnector3">
              <a:avLst/>
            </a:prstGeom>
            <a:grpFill/>
          </p:spPr>
          <p:style>
            <a:lnRef idx="2">
              <a:schemeClr val="dk1"/>
            </a:lnRef>
            <a:fillRef idx="0">
              <a:schemeClr val="dk1"/>
            </a:fillRef>
            <a:effectRef idx="1">
              <a:schemeClr val="dk1"/>
            </a:effectRef>
            <a:fontRef idx="minor">
              <a:schemeClr val="tx1"/>
            </a:fontRef>
          </p:style>
        </p:cxnSp>
        <p:cxnSp>
          <p:nvCxnSpPr>
            <p:cNvPr id="41" name="直線コネクタ 40">
              <a:extLst>
                <a:ext uri="{FF2B5EF4-FFF2-40B4-BE49-F238E27FC236}">
                  <a16:creationId xmlns:a16="http://schemas.microsoft.com/office/drawing/2014/main" id="{416F2294-84BF-4462-8810-8D933B36063A}"/>
                </a:ext>
              </a:extLst>
            </p:cNvPr>
            <p:cNvCxnSpPr>
              <a:cxnSpLocks/>
              <a:stCxn id="32" idx="3"/>
              <a:endCxn id="34" idx="1"/>
            </p:cNvCxnSpPr>
            <p:nvPr/>
          </p:nvCxnSpPr>
          <p:spPr>
            <a:xfrm>
              <a:off x="5172708" y="2420920"/>
              <a:ext cx="959986" cy="0"/>
            </a:xfrm>
            <a:prstGeom prst="line">
              <a:avLst/>
            </a:prstGeom>
            <a:grpFill/>
          </p:spPr>
          <p:style>
            <a:lnRef idx="2">
              <a:schemeClr val="dk1"/>
            </a:lnRef>
            <a:fillRef idx="0">
              <a:schemeClr val="dk1"/>
            </a:fillRef>
            <a:effectRef idx="1">
              <a:schemeClr val="dk1"/>
            </a:effectRef>
            <a:fontRef idx="minor">
              <a:schemeClr val="tx1"/>
            </a:fontRef>
          </p:style>
        </p:cxnSp>
      </p:grpSp>
      <p:sp>
        <p:nvSpPr>
          <p:cNvPr id="5" name="スライド番号プレースホルダー 1">
            <a:extLst>
              <a:ext uri="{FF2B5EF4-FFF2-40B4-BE49-F238E27FC236}">
                <a16:creationId xmlns:a16="http://schemas.microsoft.com/office/drawing/2014/main" id="{7FA77F65-2C07-4BA1-B5EE-D20ABEBEEAE4}"/>
              </a:ext>
            </a:extLst>
          </p:cNvPr>
          <p:cNvSpPr txBox="1">
            <a:spLocks/>
          </p:cNvSpPr>
          <p:nvPr/>
        </p:nvSpPr>
        <p:spPr>
          <a:xfrm>
            <a:off x="11568608" y="6448251"/>
            <a:ext cx="43204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10</a:t>
            </a:fld>
            <a:endParaRPr kumimoji="1" lang="ja-JP" altLang="en-US" dirty="0"/>
          </a:p>
        </p:txBody>
      </p:sp>
      <p:sp>
        <p:nvSpPr>
          <p:cNvPr id="7" name="テキスト ボックス 6">
            <a:extLst>
              <a:ext uri="{FF2B5EF4-FFF2-40B4-BE49-F238E27FC236}">
                <a16:creationId xmlns:a16="http://schemas.microsoft.com/office/drawing/2014/main" id="{5F5CAF43-4C3F-40F8-98DE-7BB0B9DDCCA2}"/>
              </a:ext>
            </a:extLst>
          </p:cNvPr>
          <p:cNvSpPr txBox="1"/>
          <p:nvPr/>
        </p:nvSpPr>
        <p:spPr>
          <a:xfrm>
            <a:off x="540366" y="6448251"/>
            <a:ext cx="7430239" cy="246221"/>
          </a:xfrm>
          <a:prstGeom prst="rect">
            <a:avLst/>
          </a:prstGeom>
          <a:noFill/>
        </p:spPr>
        <p:txBody>
          <a:bodyPr wrap="none" rtlCol="0">
            <a:spAutoFit/>
          </a:bodyPr>
          <a:lstStyle/>
          <a:p>
            <a:r>
              <a:rPr kumimoji="1" lang="en-US" altLang="ja-JP" sz="1000" dirty="0">
                <a:latin typeface="+mn-ea"/>
              </a:rPr>
              <a:t>[1]</a:t>
            </a:r>
            <a:r>
              <a:rPr kumimoji="1" lang="ja-JP" altLang="en-US" sz="1000" dirty="0">
                <a:latin typeface="+mn-ea"/>
              </a:rPr>
              <a:t>　</a:t>
            </a:r>
            <a:r>
              <a:rPr kumimoji="1" lang="en-US" altLang="ja-JP" sz="1000" dirty="0">
                <a:latin typeface="+mn-ea"/>
              </a:rPr>
              <a:t> Hiroaki Yamane and </a:t>
            </a:r>
            <a:r>
              <a:rPr kumimoji="1" lang="en-US" altLang="ja-JP" sz="1000" dirty="0" err="1">
                <a:latin typeface="+mn-ea"/>
              </a:rPr>
              <a:t>Masafumi</a:t>
            </a:r>
            <a:r>
              <a:rPr kumimoji="1" lang="en-US" altLang="ja-JP" sz="1000" dirty="0">
                <a:latin typeface="+mn-ea"/>
              </a:rPr>
              <a:t> Hagiwara , "Feature Analyses for Catchphrases Using Multiple Corpora" ,2012</a:t>
            </a:r>
            <a:endParaRPr kumimoji="1" lang="ja-JP" altLang="en-US" sz="1000" dirty="0">
              <a:latin typeface="+mn-ea"/>
            </a:endParaRPr>
          </a:p>
        </p:txBody>
      </p:sp>
      <p:sp>
        <p:nvSpPr>
          <p:cNvPr id="8" name="Rectangle: Rounded Corners 1">
            <a:extLst>
              <a:ext uri="{FF2B5EF4-FFF2-40B4-BE49-F238E27FC236}">
                <a16:creationId xmlns:a16="http://schemas.microsoft.com/office/drawing/2014/main" id="{705E6A7B-3B99-4FE8-9CC1-A843FC1C76B2}"/>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エモーショナルマーケティングを用いているかの判定</a:t>
            </a:r>
            <a:endParaRPr lang="ko-KR" altLang="en-US" sz="2400" b="1" dirty="0">
              <a:solidFill>
                <a:srgbClr val="4662B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89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9289032"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データ概要：アンケ</a:t>
            </a:r>
            <a:r>
              <a:rPr lang="en-US" altLang="ja-JP" sz="2400" b="1" dirty="0">
                <a:solidFill>
                  <a:srgbClr val="4662B0"/>
                </a:solidFill>
                <a:latin typeface="Arial" panose="020B0604020202020204" pitchFamily="34" charset="0"/>
                <a:cs typeface="Arial" panose="020B0604020202020204" pitchFamily="34" charset="0"/>
              </a:rPr>
              <a:t>―</a:t>
            </a:r>
            <a:r>
              <a:rPr lang="ja-JP" altLang="en-US" sz="2400" b="1" dirty="0">
                <a:solidFill>
                  <a:srgbClr val="4662B0"/>
                </a:solidFill>
                <a:latin typeface="Arial" panose="020B0604020202020204" pitchFamily="34" charset="0"/>
                <a:cs typeface="Arial" panose="020B0604020202020204" pitchFamily="34" charset="0"/>
              </a:rPr>
              <a:t>トデータ・出稿データ（</a:t>
            </a:r>
            <a:r>
              <a:rPr lang="en-US" altLang="ja-JP" sz="2400" b="1" dirty="0">
                <a:solidFill>
                  <a:srgbClr val="4662B0"/>
                </a:solidFill>
                <a:latin typeface="Arial" panose="020B0604020202020204" pitchFamily="34" charset="0"/>
                <a:cs typeface="Arial" panose="020B0604020202020204" pitchFamily="34" charset="0"/>
              </a:rPr>
              <a:t>NRI</a:t>
            </a:r>
            <a:r>
              <a:rPr lang="ja-JP" altLang="en-US" sz="2400" b="1" dirty="0">
                <a:solidFill>
                  <a:srgbClr val="4662B0"/>
                </a:solidFill>
                <a:latin typeface="Arial" panose="020B0604020202020204" pitchFamily="34" charset="0"/>
                <a:cs typeface="Arial" panose="020B0604020202020204" pitchFamily="34" charset="0"/>
              </a:rPr>
              <a:t>提供データ）</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29" name="Google Shape;105;p20">
            <a:extLst>
              <a:ext uri="{FF2B5EF4-FFF2-40B4-BE49-F238E27FC236}">
                <a16:creationId xmlns:a16="http://schemas.microsoft.com/office/drawing/2014/main" id="{56E68541-BD7B-4D6F-8A70-941D42EF4899}"/>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30" name="テキスト ボックス 29">
            <a:extLst>
              <a:ext uri="{FF2B5EF4-FFF2-40B4-BE49-F238E27FC236}">
                <a16:creationId xmlns:a16="http://schemas.microsoft.com/office/drawing/2014/main" id="{92832B39-DBA6-406C-B253-8F356B8BD343}"/>
              </a:ext>
            </a:extLst>
          </p:cNvPr>
          <p:cNvSpPr txBox="1"/>
          <p:nvPr/>
        </p:nvSpPr>
        <p:spPr>
          <a:xfrm>
            <a:off x="241326" y="1294282"/>
            <a:ext cx="11251798" cy="379656"/>
          </a:xfrm>
          <a:prstGeom prst="rect">
            <a:avLst/>
          </a:prstGeom>
          <a:noFill/>
        </p:spPr>
        <p:txBody>
          <a:bodyPr wrap="none" rtlCol="0">
            <a:spAutoFit/>
          </a:bodyPr>
          <a:lstStyle/>
          <a:p>
            <a:pPr defTabSz="1219170">
              <a:buClr>
                <a:srgbClr val="000000"/>
              </a:buClr>
            </a:pPr>
            <a:r>
              <a:rPr kumimoji="1" lang="ja-JP" altLang="en-US" sz="1867" kern="0" dirty="0">
                <a:solidFill>
                  <a:srgbClr val="000000"/>
                </a:solidFill>
                <a:latin typeface="+mn-ea"/>
                <a:cs typeface="Arial"/>
                <a:sym typeface="Arial"/>
              </a:rPr>
              <a:t>テレビ</a:t>
            </a:r>
            <a:r>
              <a:rPr kumimoji="1" lang="en-US" altLang="ja-JP" sz="1867" kern="0" dirty="0">
                <a:solidFill>
                  <a:srgbClr val="000000"/>
                </a:solidFill>
                <a:latin typeface="+mn-ea"/>
                <a:cs typeface="Arial"/>
                <a:sym typeface="Arial"/>
              </a:rPr>
              <a:t>CM</a:t>
            </a:r>
            <a:r>
              <a:rPr kumimoji="1" lang="ja-JP" altLang="en-US" sz="1867" kern="0" dirty="0">
                <a:solidFill>
                  <a:srgbClr val="000000"/>
                </a:solidFill>
                <a:latin typeface="+mn-ea"/>
                <a:cs typeface="Arial"/>
                <a:sym typeface="Arial"/>
              </a:rPr>
              <a:t>の広告効果を計測するために、</a:t>
            </a:r>
            <a:r>
              <a:rPr kumimoji="1" lang="en-US" altLang="ja-JP" sz="1867" kern="0" dirty="0">
                <a:solidFill>
                  <a:srgbClr val="000000"/>
                </a:solidFill>
                <a:latin typeface="+mn-ea"/>
                <a:cs typeface="Arial"/>
                <a:sym typeface="Arial"/>
              </a:rPr>
              <a:t>NRI</a:t>
            </a:r>
            <a:r>
              <a:rPr kumimoji="1" lang="ja-JP" altLang="en-US" sz="1867" kern="0" dirty="0">
                <a:solidFill>
                  <a:srgbClr val="000000"/>
                </a:solidFill>
                <a:latin typeface="+mn-ea"/>
                <a:cs typeface="Arial"/>
                <a:sym typeface="Arial"/>
              </a:rPr>
              <a:t>マーケティング分析コンテストの提供データを使用する。</a:t>
            </a:r>
          </a:p>
        </p:txBody>
      </p:sp>
      <p:sp>
        <p:nvSpPr>
          <p:cNvPr id="33" name="テキスト ボックス 32">
            <a:extLst>
              <a:ext uri="{FF2B5EF4-FFF2-40B4-BE49-F238E27FC236}">
                <a16:creationId xmlns:a16="http://schemas.microsoft.com/office/drawing/2014/main" id="{E94BD561-7FB9-437E-95A5-CD44459F7CB0}"/>
              </a:ext>
            </a:extLst>
          </p:cNvPr>
          <p:cNvSpPr txBox="1"/>
          <p:nvPr/>
        </p:nvSpPr>
        <p:spPr>
          <a:xfrm>
            <a:off x="6168011" y="2708920"/>
            <a:ext cx="5760637" cy="1569853"/>
          </a:xfrm>
          <a:prstGeom prst="rect">
            <a:avLst/>
          </a:prstGeom>
          <a:noFill/>
        </p:spPr>
        <p:txBody>
          <a:bodyPr wrap="square" rtlCol="0">
            <a:spAutoFit/>
          </a:bodyPr>
          <a:lstStyle/>
          <a:p>
            <a:pPr defTabSz="1219170">
              <a:buClr>
                <a:srgbClr val="000000"/>
              </a:buClr>
            </a:pPr>
            <a:r>
              <a:rPr kumimoji="1" lang="ja-JP" altLang="en-US" sz="1867" kern="0" dirty="0">
                <a:solidFill>
                  <a:srgbClr val="000000"/>
                </a:solidFill>
                <a:latin typeface="+mn-ea"/>
                <a:cs typeface="Arial"/>
                <a:sym typeface="Arial"/>
              </a:rPr>
              <a:t>テレビ番組別にどの商品</a:t>
            </a:r>
            <a:r>
              <a:rPr kumimoji="1" lang="en-US" altLang="ja-JP" sz="1867" kern="0" dirty="0">
                <a:solidFill>
                  <a:srgbClr val="000000"/>
                </a:solidFill>
                <a:latin typeface="+mn-ea"/>
                <a:cs typeface="Arial"/>
                <a:sym typeface="Arial"/>
              </a:rPr>
              <a:t>(</a:t>
            </a:r>
            <a:r>
              <a:rPr kumimoji="1" lang="ja-JP" altLang="en-US" sz="1867" kern="0" dirty="0">
                <a:solidFill>
                  <a:srgbClr val="000000"/>
                </a:solidFill>
                <a:latin typeface="+mn-ea"/>
                <a:cs typeface="Arial"/>
                <a:sym typeface="Arial"/>
              </a:rPr>
              <a:t>サービス</a:t>
            </a:r>
            <a:r>
              <a:rPr kumimoji="1" lang="en-US" altLang="ja-JP" sz="1867" kern="0" dirty="0">
                <a:solidFill>
                  <a:srgbClr val="000000"/>
                </a:solidFill>
                <a:latin typeface="+mn-ea"/>
                <a:cs typeface="Arial"/>
                <a:sym typeface="Arial"/>
              </a:rPr>
              <a:t>)</a:t>
            </a:r>
            <a:r>
              <a:rPr kumimoji="1" lang="ja-JP" altLang="en-US" sz="1867" kern="0" dirty="0">
                <a:solidFill>
                  <a:srgbClr val="000000"/>
                </a:solidFill>
                <a:latin typeface="+mn-ea"/>
                <a:cs typeface="Arial"/>
                <a:sym typeface="Arial"/>
              </a:rPr>
              <a:t>がどのテレビ番組に出向していたかがわかる。</a:t>
            </a:r>
            <a:endParaRPr kumimoji="1" lang="en-US" altLang="ja-JP" sz="1867" kern="0" dirty="0">
              <a:solidFill>
                <a:srgbClr val="000000"/>
              </a:solidFill>
              <a:latin typeface="+mn-ea"/>
              <a:cs typeface="Arial"/>
              <a:sym typeface="Arial"/>
            </a:endParaRPr>
          </a:p>
          <a:p>
            <a:pPr defTabSz="1219170">
              <a:buClr>
                <a:srgbClr val="000000"/>
              </a:buClr>
            </a:pPr>
            <a:endParaRPr kumimoji="1" lang="en-US" altLang="ja-JP" sz="1867" kern="0" dirty="0">
              <a:solidFill>
                <a:srgbClr val="000000"/>
              </a:solidFill>
              <a:latin typeface="+mn-ea"/>
              <a:cs typeface="Arial"/>
              <a:sym typeface="Arial"/>
            </a:endParaRPr>
          </a:p>
          <a:p>
            <a:pPr defTabSz="1219170">
              <a:buClr>
                <a:srgbClr val="000000"/>
              </a:buClr>
            </a:pPr>
            <a:r>
              <a:rPr lang="ja-JP" altLang="en-US" sz="2000" dirty="0">
                <a:latin typeface="+mn-ea"/>
              </a:rPr>
              <a:t>テレビ</a:t>
            </a:r>
            <a:r>
              <a:rPr lang="en-US" altLang="ja-JP" sz="2000" dirty="0">
                <a:latin typeface="+mn-ea"/>
              </a:rPr>
              <a:t>CM</a:t>
            </a:r>
            <a:r>
              <a:rPr lang="ja-JP" altLang="en-US" sz="2000" dirty="0">
                <a:latin typeface="+mn-ea"/>
              </a:rPr>
              <a:t>だけでなく、雑誌広告や新聞広告の出稿デー タも提供されている。</a:t>
            </a:r>
            <a:endParaRPr kumimoji="1" lang="en-US" altLang="ja-JP" sz="1867" kern="0" dirty="0">
              <a:solidFill>
                <a:srgbClr val="000000"/>
              </a:solidFill>
              <a:latin typeface="+mn-ea"/>
              <a:cs typeface="Arial"/>
              <a:sym typeface="Arial"/>
            </a:endParaRPr>
          </a:p>
        </p:txBody>
      </p:sp>
      <p:sp>
        <p:nvSpPr>
          <p:cNvPr id="34" name="テキスト ボックス 33">
            <a:extLst>
              <a:ext uri="{FF2B5EF4-FFF2-40B4-BE49-F238E27FC236}">
                <a16:creationId xmlns:a16="http://schemas.microsoft.com/office/drawing/2014/main" id="{81DBD482-0F62-43D3-A593-E6B93A8AFBC6}"/>
              </a:ext>
            </a:extLst>
          </p:cNvPr>
          <p:cNvSpPr txBox="1"/>
          <p:nvPr/>
        </p:nvSpPr>
        <p:spPr>
          <a:xfrm>
            <a:off x="306403" y="3429000"/>
            <a:ext cx="5717588" cy="1241622"/>
          </a:xfrm>
          <a:prstGeom prst="rect">
            <a:avLst/>
          </a:prstGeom>
          <a:noFill/>
        </p:spPr>
        <p:txBody>
          <a:bodyPr wrap="square" rtlCol="0">
            <a:spAutoFit/>
          </a:bodyPr>
          <a:lstStyle/>
          <a:p>
            <a:pPr defTabSz="1219170">
              <a:buClr>
                <a:srgbClr val="000000"/>
              </a:buClr>
            </a:pPr>
            <a:r>
              <a:rPr kumimoji="1" lang="ja-JP" altLang="en-US" sz="1867" kern="0" dirty="0">
                <a:solidFill>
                  <a:srgbClr val="000000"/>
                </a:solidFill>
                <a:latin typeface="+mn-ea"/>
                <a:cs typeface="Arial"/>
                <a:sym typeface="Arial"/>
              </a:rPr>
              <a:t>個人属性、チャネル利用、</a:t>
            </a:r>
            <a:endParaRPr kumimoji="1" lang="en-US" altLang="ja-JP" sz="1867" kern="0" dirty="0">
              <a:solidFill>
                <a:srgbClr val="000000"/>
              </a:solidFill>
              <a:latin typeface="+mn-ea"/>
              <a:cs typeface="Arial"/>
              <a:sym typeface="Arial"/>
            </a:endParaRPr>
          </a:p>
          <a:p>
            <a:pPr defTabSz="1219170">
              <a:buClr>
                <a:srgbClr val="000000"/>
              </a:buClr>
            </a:pPr>
            <a:r>
              <a:rPr kumimoji="1" lang="ja-JP" altLang="en-US" sz="1867" kern="0" dirty="0">
                <a:solidFill>
                  <a:srgbClr val="000000"/>
                </a:solidFill>
                <a:latin typeface="+mn-ea"/>
                <a:cs typeface="Arial"/>
                <a:sym typeface="Arial"/>
              </a:rPr>
              <a:t>商品別の購入実態・購入意向</a:t>
            </a:r>
            <a:endParaRPr kumimoji="1" lang="en-US" altLang="ja-JP" sz="1867" kern="0" dirty="0">
              <a:solidFill>
                <a:srgbClr val="000000"/>
              </a:solidFill>
              <a:latin typeface="+mn-ea"/>
              <a:cs typeface="Arial"/>
              <a:sym typeface="Arial"/>
            </a:endParaRPr>
          </a:p>
          <a:p>
            <a:pPr defTabSz="1219170">
              <a:buClr>
                <a:srgbClr val="000000"/>
              </a:buClr>
            </a:pPr>
            <a:r>
              <a:rPr kumimoji="1" lang="en-US" altLang="ja-JP" sz="1867" kern="0" dirty="0">
                <a:solidFill>
                  <a:srgbClr val="000000"/>
                </a:solidFill>
                <a:latin typeface="+mn-ea"/>
                <a:cs typeface="Arial"/>
                <a:sym typeface="Arial"/>
              </a:rPr>
              <a:t>2020 </a:t>
            </a:r>
            <a:r>
              <a:rPr kumimoji="1" lang="ja-JP" altLang="en-US" sz="1867" kern="0" dirty="0">
                <a:solidFill>
                  <a:srgbClr val="000000"/>
                </a:solidFill>
                <a:latin typeface="+mn-ea"/>
                <a:cs typeface="Arial"/>
                <a:sym typeface="Arial"/>
              </a:rPr>
              <a:t>年 </a:t>
            </a:r>
            <a:r>
              <a:rPr kumimoji="1" lang="en-US" altLang="ja-JP" sz="1867" kern="0" dirty="0">
                <a:solidFill>
                  <a:srgbClr val="000000"/>
                </a:solidFill>
                <a:latin typeface="+mn-ea"/>
                <a:cs typeface="Arial"/>
                <a:sym typeface="Arial"/>
              </a:rPr>
              <a:t>1 </a:t>
            </a:r>
            <a:r>
              <a:rPr kumimoji="1" lang="ja-JP" altLang="en-US" sz="1867" kern="0" dirty="0">
                <a:solidFill>
                  <a:srgbClr val="000000"/>
                </a:solidFill>
                <a:latin typeface="+mn-ea"/>
                <a:cs typeface="Arial"/>
                <a:sym typeface="Arial"/>
              </a:rPr>
              <a:t>月 </a:t>
            </a:r>
            <a:r>
              <a:rPr kumimoji="1" lang="en-US" altLang="ja-JP" sz="1867" kern="0" dirty="0">
                <a:solidFill>
                  <a:srgbClr val="000000"/>
                </a:solidFill>
                <a:latin typeface="+mn-ea"/>
                <a:cs typeface="Arial"/>
                <a:sym typeface="Arial"/>
              </a:rPr>
              <a:t>2 5 </a:t>
            </a:r>
            <a:r>
              <a:rPr kumimoji="1" lang="ja-JP" altLang="en-US" sz="1867" kern="0" dirty="0">
                <a:solidFill>
                  <a:srgbClr val="000000"/>
                </a:solidFill>
                <a:latin typeface="+mn-ea"/>
                <a:cs typeface="Arial"/>
                <a:sym typeface="Arial"/>
              </a:rPr>
              <a:t>日 ～</a:t>
            </a:r>
            <a:r>
              <a:rPr kumimoji="1" lang="en-US" altLang="ja-JP" sz="1867" kern="0" dirty="0">
                <a:solidFill>
                  <a:srgbClr val="000000"/>
                </a:solidFill>
                <a:latin typeface="+mn-ea"/>
                <a:cs typeface="Arial"/>
                <a:sym typeface="Arial"/>
              </a:rPr>
              <a:t>4 </a:t>
            </a:r>
            <a:r>
              <a:rPr kumimoji="1" lang="ja-JP" altLang="en-US" sz="1867" kern="0" dirty="0">
                <a:solidFill>
                  <a:srgbClr val="000000"/>
                </a:solidFill>
                <a:latin typeface="+mn-ea"/>
                <a:cs typeface="Arial"/>
                <a:sym typeface="Arial"/>
              </a:rPr>
              <a:t>月 </a:t>
            </a:r>
            <a:r>
              <a:rPr kumimoji="1" lang="en-US" altLang="ja-JP" sz="1867" kern="0" dirty="0">
                <a:solidFill>
                  <a:srgbClr val="000000"/>
                </a:solidFill>
                <a:latin typeface="+mn-ea"/>
                <a:cs typeface="Arial"/>
                <a:sym typeface="Arial"/>
              </a:rPr>
              <a:t>4 </a:t>
            </a:r>
            <a:r>
              <a:rPr kumimoji="1" lang="ja-JP" altLang="en-US" sz="1867" kern="0" dirty="0">
                <a:solidFill>
                  <a:srgbClr val="000000"/>
                </a:solidFill>
                <a:latin typeface="+mn-ea"/>
                <a:cs typeface="Arial"/>
                <a:sym typeface="Arial"/>
              </a:rPr>
              <a:t>日 のテレビ番組</a:t>
            </a:r>
            <a:br>
              <a:rPr kumimoji="1" lang="en-US" altLang="ja-JP" sz="1867" kern="0" dirty="0">
                <a:solidFill>
                  <a:srgbClr val="000000"/>
                </a:solidFill>
                <a:latin typeface="+mn-ea"/>
                <a:cs typeface="Arial"/>
                <a:sym typeface="Arial"/>
              </a:rPr>
            </a:br>
            <a:r>
              <a:rPr kumimoji="1" lang="ja-JP" altLang="en-US" sz="1867" kern="0" dirty="0">
                <a:solidFill>
                  <a:srgbClr val="000000"/>
                </a:solidFill>
                <a:latin typeface="+mn-ea"/>
                <a:cs typeface="Arial"/>
                <a:sym typeface="Arial"/>
              </a:rPr>
              <a:t>（地上波）の視聴の有無がわかる。</a:t>
            </a:r>
          </a:p>
        </p:txBody>
      </p:sp>
      <p:sp>
        <p:nvSpPr>
          <p:cNvPr id="35" name="テキスト ボックス 34">
            <a:extLst>
              <a:ext uri="{FF2B5EF4-FFF2-40B4-BE49-F238E27FC236}">
                <a16:creationId xmlns:a16="http://schemas.microsoft.com/office/drawing/2014/main" id="{82B1E35E-F072-40B3-BA2B-2DAFA6FDB3FB}"/>
              </a:ext>
            </a:extLst>
          </p:cNvPr>
          <p:cNvSpPr txBox="1"/>
          <p:nvPr/>
        </p:nvSpPr>
        <p:spPr>
          <a:xfrm>
            <a:off x="335360" y="2708920"/>
            <a:ext cx="5616624" cy="666977"/>
          </a:xfrm>
          <a:prstGeom prst="rect">
            <a:avLst/>
          </a:prstGeom>
          <a:noFill/>
        </p:spPr>
        <p:txBody>
          <a:bodyPr wrap="square" rtlCol="0">
            <a:spAutoFit/>
          </a:bodyPr>
          <a:lstStyle/>
          <a:p>
            <a:pPr defTabSz="1219170">
              <a:buClr>
                <a:srgbClr val="000000"/>
              </a:buClr>
            </a:pPr>
            <a:r>
              <a:rPr kumimoji="1" lang="en-US" altLang="ja-JP" sz="1867" kern="0" dirty="0">
                <a:solidFill>
                  <a:srgbClr val="000000"/>
                </a:solidFill>
                <a:latin typeface="+mn-ea"/>
                <a:cs typeface="Arial"/>
                <a:sym typeface="Arial"/>
              </a:rPr>
              <a:t>2500</a:t>
            </a:r>
            <a:r>
              <a:rPr kumimoji="1" lang="ja-JP" altLang="en-US" sz="1867" kern="0" dirty="0">
                <a:solidFill>
                  <a:srgbClr val="000000"/>
                </a:solidFill>
                <a:latin typeface="+mn-ea"/>
                <a:cs typeface="Arial"/>
                <a:sym typeface="Arial"/>
              </a:rPr>
              <a:t>サンプルを対象としたシングルソース形式のデータ</a:t>
            </a:r>
          </a:p>
        </p:txBody>
      </p:sp>
      <p:sp>
        <p:nvSpPr>
          <p:cNvPr id="4" name="四角形: 角を丸くする 3">
            <a:extLst>
              <a:ext uri="{FF2B5EF4-FFF2-40B4-BE49-F238E27FC236}">
                <a16:creationId xmlns:a16="http://schemas.microsoft.com/office/drawing/2014/main" id="{2C55C025-E64D-4FE2-9DF9-501F761F8918}"/>
              </a:ext>
            </a:extLst>
          </p:cNvPr>
          <p:cNvSpPr/>
          <p:nvPr/>
        </p:nvSpPr>
        <p:spPr>
          <a:xfrm>
            <a:off x="335360" y="1984249"/>
            <a:ext cx="2016224" cy="3796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アンケートデータ</a:t>
            </a:r>
          </a:p>
        </p:txBody>
      </p:sp>
      <p:sp>
        <p:nvSpPr>
          <p:cNvPr id="5" name="四角形: 角を丸くする 4">
            <a:extLst>
              <a:ext uri="{FF2B5EF4-FFF2-40B4-BE49-F238E27FC236}">
                <a16:creationId xmlns:a16="http://schemas.microsoft.com/office/drawing/2014/main" id="{D5FDD1CA-FD9A-4ECF-A9AE-A9CF247B4616}"/>
              </a:ext>
            </a:extLst>
          </p:cNvPr>
          <p:cNvSpPr/>
          <p:nvPr/>
        </p:nvSpPr>
        <p:spPr>
          <a:xfrm>
            <a:off x="6168008" y="1970201"/>
            <a:ext cx="1440160" cy="5094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出稿データ</a:t>
            </a:r>
          </a:p>
        </p:txBody>
      </p:sp>
      <p:cxnSp>
        <p:nvCxnSpPr>
          <p:cNvPr id="7" name="直線コネクタ 6">
            <a:extLst>
              <a:ext uri="{FF2B5EF4-FFF2-40B4-BE49-F238E27FC236}">
                <a16:creationId xmlns:a16="http://schemas.microsoft.com/office/drawing/2014/main" id="{70A4A6F2-E041-4A98-95AD-98ACA3A8CA8C}"/>
              </a:ext>
            </a:extLst>
          </p:cNvPr>
          <p:cNvCxnSpPr>
            <a:cxnSpLocks/>
            <a:endCxn id="9" idx="0"/>
          </p:cNvCxnSpPr>
          <p:nvPr/>
        </p:nvCxnSpPr>
        <p:spPr>
          <a:xfrm>
            <a:off x="6096000" y="2090187"/>
            <a:ext cx="0" cy="3211021"/>
          </a:xfrm>
          <a:prstGeom prst="line">
            <a:avLst/>
          </a:prstGeom>
          <a:noFill/>
          <a:ln w="19050" cap="flat" cmpd="sng">
            <a:solidFill>
              <a:srgbClr val="999999"/>
            </a:solidFill>
            <a:prstDash val="dot"/>
            <a:round/>
            <a:headEnd type="none" w="med" len="med"/>
            <a:tailEnd type="none" w="med" len="med"/>
          </a:ln>
        </p:spPr>
      </p:cxnSp>
      <p:sp>
        <p:nvSpPr>
          <p:cNvPr id="9" name="四角形: 角を丸くする 8">
            <a:extLst>
              <a:ext uri="{FF2B5EF4-FFF2-40B4-BE49-F238E27FC236}">
                <a16:creationId xmlns:a16="http://schemas.microsoft.com/office/drawing/2014/main" id="{E477254F-A155-476D-ABFE-CF98C1022813}"/>
              </a:ext>
            </a:extLst>
          </p:cNvPr>
          <p:cNvSpPr/>
          <p:nvPr/>
        </p:nvSpPr>
        <p:spPr>
          <a:xfrm>
            <a:off x="3503713" y="5301208"/>
            <a:ext cx="5184573" cy="89343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ja-JP" altLang="en-US" dirty="0">
                <a:solidFill>
                  <a:schemeClr val="tx1"/>
                </a:solidFill>
                <a:latin typeface="+mn-ea"/>
                <a:sym typeface="Arial"/>
              </a:rPr>
              <a:t>アンケートデータと合わせることによってどのサンプルが</a:t>
            </a:r>
            <a:r>
              <a:rPr lang="ja-JP" altLang="en-US" b="1" dirty="0">
                <a:solidFill>
                  <a:schemeClr val="tx1"/>
                </a:solidFill>
                <a:latin typeface="+mn-ea"/>
                <a:sym typeface="Arial"/>
              </a:rPr>
              <a:t>どの番組を視聴していたか</a:t>
            </a:r>
            <a:r>
              <a:rPr lang="ja-JP" altLang="en-US" dirty="0">
                <a:solidFill>
                  <a:schemeClr val="tx1"/>
                </a:solidFill>
                <a:latin typeface="+mn-ea"/>
                <a:sym typeface="Arial"/>
              </a:rPr>
              <a:t>を見ることができる。</a:t>
            </a:r>
          </a:p>
        </p:txBody>
      </p:sp>
      <p:sp>
        <p:nvSpPr>
          <p:cNvPr id="6" name="スライド番号プレースホルダー 1">
            <a:extLst>
              <a:ext uri="{FF2B5EF4-FFF2-40B4-BE49-F238E27FC236}">
                <a16:creationId xmlns:a16="http://schemas.microsoft.com/office/drawing/2014/main" id="{6B44B91D-3888-4F5A-A6A0-0F142AFC454D}"/>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11</a:t>
            </a:fld>
            <a:endParaRPr kumimoji="1" lang="ja-JP" altLang="en-US" dirty="0"/>
          </a:p>
        </p:txBody>
      </p:sp>
    </p:spTree>
    <p:extLst>
      <p:ext uri="{BB962C8B-B14F-4D97-AF65-F5344CB8AC3E}">
        <p14:creationId xmlns:p14="http://schemas.microsoft.com/office/powerpoint/2010/main" val="370290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10153128"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データ概要：動画データ（エモーショナルマーケティング</a:t>
            </a:r>
            <a:r>
              <a:rPr lang="en-US" altLang="ja-JP" sz="2400" b="1" dirty="0">
                <a:solidFill>
                  <a:srgbClr val="4662B0"/>
                </a:solidFill>
                <a:latin typeface="Arial" panose="020B0604020202020204" pitchFamily="34" charset="0"/>
                <a:cs typeface="Arial" panose="020B0604020202020204" pitchFamily="34" charset="0"/>
              </a:rPr>
              <a:t>CM</a:t>
            </a:r>
            <a:r>
              <a:rPr lang="ja-JP" altLang="en-US" sz="2400" b="1" dirty="0">
                <a:solidFill>
                  <a:srgbClr val="4662B0"/>
                </a:solidFill>
                <a:latin typeface="Arial" panose="020B0604020202020204" pitchFamily="34" charset="0"/>
                <a:cs typeface="Arial" panose="020B0604020202020204" pitchFamily="34" charset="0"/>
              </a:rPr>
              <a:t>の特定）</a:t>
            </a:r>
            <a:endParaRPr lang="ko-KR" altLang="en-US" sz="2400" b="1" dirty="0">
              <a:solidFill>
                <a:srgbClr val="4662B0"/>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A8A715DD-A3DF-4C5B-9903-2F2364509256}"/>
              </a:ext>
            </a:extLst>
          </p:cNvPr>
          <p:cNvSpPr txBox="1"/>
          <p:nvPr/>
        </p:nvSpPr>
        <p:spPr>
          <a:xfrm>
            <a:off x="1055440" y="2330684"/>
            <a:ext cx="10081120" cy="954300"/>
          </a:xfrm>
          <a:prstGeom prst="rect">
            <a:avLst/>
          </a:prstGeom>
          <a:noFill/>
        </p:spPr>
        <p:txBody>
          <a:bodyPr wrap="square" rtlCol="0">
            <a:spAutoFit/>
          </a:bodyPr>
          <a:lstStyle/>
          <a:p>
            <a:pPr defTabSz="1219170">
              <a:buClr>
                <a:srgbClr val="000000"/>
              </a:buClr>
            </a:pPr>
            <a:r>
              <a:rPr kumimoji="1" lang="ja-JP" altLang="en-US" sz="1867" kern="0" dirty="0">
                <a:solidFill>
                  <a:srgbClr val="000000"/>
                </a:solidFill>
                <a:latin typeface="+mn-ea"/>
                <a:cs typeface="Arial"/>
                <a:sym typeface="Arial"/>
              </a:rPr>
              <a:t>・アンケート調査の間に出稿された</a:t>
            </a:r>
            <a:r>
              <a:rPr kumimoji="1" lang="en-US" altLang="ja-JP" sz="1867" kern="0" dirty="0">
                <a:solidFill>
                  <a:srgbClr val="000000"/>
                </a:solidFill>
                <a:latin typeface="+mn-ea"/>
                <a:cs typeface="Arial"/>
                <a:sym typeface="Arial"/>
              </a:rPr>
              <a:t>CM</a:t>
            </a:r>
            <a:r>
              <a:rPr kumimoji="1" lang="ja-JP" altLang="en-US" sz="1867" kern="0" dirty="0">
                <a:solidFill>
                  <a:srgbClr val="000000"/>
                </a:solidFill>
                <a:latin typeface="+mn-ea"/>
                <a:cs typeface="Arial"/>
                <a:sym typeface="Arial"/>
              </a:rPr>
              <a:t>の動画を公式ホームページ、</a:t>
            </a:r>
            <a:r>
              <a:rPr kumimoji="1" lang="en-US" altLang="ja-JP" sz="1867" kern="0" dirty="0" err="1">
                <a:solidFill>
                  <a:srgbClr val="000000"/>
                </a:solidFill>
                <a:latin typeface="+mn-ea"/>
                <a:cs typeface="Arial"/>
                <a:sym typeface="Arial"/>
              </a:rPr>
              <a:t>Youtube</a:t>
            </a:r>
            <a:r>
              <a:rPr kumimoji="1" lang="ja-JP" altLang="en-US" sz="1867" kern="0" dirty="0">
                <a:solidFill>
                  <a:srgbClr val="000000"/>
                </a:solidFill>
                <a:latin typeface="+mn-ea"/>
                <a:cs typeface="Arial"/>
                <a:sym typeface="Arial"/>
              </a:rPr>
              <a:t>等から収集した。</a:t>
            </a:r>
            <a:endParaRPr kumimoji="1" lang="en-US" altLang="ja-JP" sz="1867" kern="0" dirty="0">
              <a:solidFill>
                <a:srgbClr val="000000"/>
              </a:solidFill>
              <a:latin typeface="+mn-ea"/>
              <a:cs typeface="Arial"/>
              <a:sym typeface="Arial"/>
            </a:endParaRPr>
          </a:p>
          <a:p>
            <a:pPr defTabSz="1219170">
              <a:buClr>
                <a:srgbClr val="000000"/>
              </a:buClr>
            </a:pPr>
            <a:r>
              <a:rPr kumimoji="1" lang="ja-JP" altLang="en-US" sz="1867" kern="0" dirty="0">
                <a:solidFill>
                  <a:srgbClr val="000000"/>
                </a:solidFill>
                <a:latin typeface="+mn-ea"/>
                <a:cs typeface="Arial"/>
                <a:sym typeface="Arial"/>
              </a:rPr>
              <a:t>・収集したデータをもとに選定したキャッチフレーズの要素の有無によって以下のような</a:t>
            </a:r>
            <a:br>
              <a:rPr kumimoji="1" lang="en-US" altLang="ja-JP" sz="1867" kern="0" dirty="0">
                <a:solidFill>
                  <a:srgbClr val="000000"/>
                </a:solidFill>
                <a:latin typeface="+mn-ea"/>
                <a:cs typeface="Arial"/>
                <a:sym typeface="Arial"/>
              </a:rPr>
            </a:br>
            <a:r>
              <a:rPr kumimoji="1" lang="ja-JP" altLang="en-US" sz="1867" kern="0" dirty="0">
                <a:solidFill>
                  <a:srgbClr val="000000"/>
                </a:solidFill>
                <a:latin typeface="+mn-ea"/>
                <a:cs typeface="Arial"/>
                <a:sym typeface="Arial"/>
              </a:rPr>
              <a:t>　データセットを作成した。</a:t>
            </a:r>
          </a:p>
        </p:txBody>
      </p:sp>
      <p:sp>
        <p:nvSpPr>
          <p:cNvPr id="10" name="テキスト ボックス 9">
            <a:extLst>
              <a:ext uri="{FF2B5EF4-FFF2-40B4-BE49-F238E27FC236}">
                <a16:creationId xmlns:a16="http://schemas.microsoft.com/office/drawing/2014/main" id="{F79ADBDE-A294-4332-802C-7E93800BE35D}"/>
              </a:ext>
            </a:extLst>
          </p:cNvPr>
          <p:cNvSpPr txBox="1"/>
          <p:nvPr/>
        </p:nvSpPr>
        <p:spPr>
          <a:xfrm>
            <a:off x="1055440" y="1897216"/>
            <a:ext cx="9858789" cy="379656"/>
          </a:xfrm>
          <a:prstGeom prst="rect">
            <a:avLst/>
          </a:prstGeom>
          <a:noFill/>
        </p:spPr>
        <p:txBody>
          <a:bodyPr wrap="none" rtlCol="0">
            <a:spAutoFit/>
          </a:bodyPr>
          <a:lstStyle/>
          <a:p>
            <a:pPr defTabSz="1219170">
              <a:buClr>
                <a:srgbClr val="000000"/>
              </a:buClr>
            </a:pPr>
            <a:r>
              <a:rPr kumimoji="1" lang="en-US" altLang="ja-JP" sz="1867" kern="0" dirty="0">
                <a:solidFill>
                  <a:srgbClr val="000000"/>
                </a:solidFill>
                <a:latin typeface="+mn-ea"/>
                <a:cs typeface="Arial"/>
                <a:sym typeface="Arial"/>
              </a:rPr>
              <a:t>CM</a:t>
            </a:r>
            <a:r>
              <a:rPr kumimoji="1" lang="ja-JP" altLang="en-US" sz="1867" kern="0" dirty="0">
                <a:solidFill>
                  <a:srgbClr val="000000"/>
                </a:solidFill>
                <a:latin typeface="+mn-ea"/>
                <a:cs typeface="Arial"/>
                <a:sym typeface="Arial"/>
              </a:rPr>
              <a:t>にキャッチフレーズが含まれているか否かを特定するため動画データの収集を行った。</a:t>
            </a:r>
          </a:p>
        </p:txBody>
      </p:sp>
      <p:cxnSp>
        <p:nvCxnSpPr>
          <p:cNvPr id="9" name="Google Shape;105;p20">
            <a:extLst>
              <a:ext uri="{FF2B5EF4-FFF2-40B4-BE49-F238E27FC236}">
                <a16:creationId xmlns:a16="http://schemas.microsoft.com/office/drawing/2014/main" id="{0A6A6A18-BBB4-4BC8-9FC2-E6AB34557E3C}"/>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graphicFrame>
        <p:nvGraphicFramePr>
          <p:cNvPr id="6" name="表 5">
            <a:extLst>
              <a:ext uri="{FF2B5EF4-FFF2-40B4-BE49-F238E27FC236}">
                <a16:creationId xmlns:a16="http://schemas.microsoft.com/office/drawing/2014/main" id="{355930B5-2D8D-4D39-98FD-4200D74437A7}"/>
              </a:ext>
            </a:extLst>
          </p:cNvPr>
          <p:cNvGraphicFramePr>
            <a:graphicFrameLocks noGrp="1"/>
          </p:cNvGraphicFramePr>
          <p:nvPr>
            <p:extLst>
              <p:ext uri="{D42A27DB-BD31-4B8C-83A1-F6EECF244321}">
                <p14:modId xmlns:p14="http://schemas.microsoft.com/office/powerpoint/2010/main" val="2863604264"/>
              </p:ext>
            </p:extLst>
          </p:nvPr>
        </p:nvGraphicFramePr>
        <p:xfrm>
          <a:off x="932801" y="3277758"/>
          <a:ext cx="10326399" cy="1447386"/>
        </p:xfrm>
        <a:graphic>
          <a:graphicData uri="http://schemas.openxmlformats.org/drawingml/2006/table">
            <a:tbl>
              <a:tblPr firstRow="1">
                <a:tableStyleId>{F5AB1C69-6EDB-4FF4-983F-18BD219EF322}</a:tableStyleId>
              </a:tblPr>
              <a:tblGrid>
                <a:gridCol w="665424">
                  <a:extLst>
                    <a:ext uri="{9D8B030D-6E8A-4147-A177-3AD203B41FA5}">
                      <a16:colId xmlns:a16="http://schemas.microsoft.com/office/drawing/2014/main" val="2787870767"/>
                    </a:ext>
                  </a:extLst>
                </a:gridCol>
                <a:gridCol w="3314800">
                  <a:extLst>
                    <a:ext uri="{9D8B030D-6E8A-4147-A177-3AD203B41FA5}">
                      <a16:colId xmlns:a16="http://schemas.microsoft.com/office/drawing/2014/main" val="3931456190"/>
                    </a:ext>
                  </a:extLst>
                </a:gridCol>
                <a:gridCol w="3684479">
                  <a:extLst>
                    <a:ext uri="{9D8B030D-6E8A-4147-A177-3AD203B41FA5}">
                      <a16:colId xmlns:a16="http://schemas.microsoft.com/office/drawing/2014/main" val="1324575765"/>
                    </a:ext>
                  </a:extLst>
                </a:gridCol>
                <a:gridCol w="665424">
                  <a:extLst>
                    <a:ext uri="{9D8B030D-6E8A-4147-A177-3AD203B41FA5}">
                      <a16:colId xmlns:a16="http://schemas.microsoft.com/office/drawing/2014/main" val="2197044074"/>
                    </a:ext>
                  </a:extLst>
                </a:gridCol>
                <a:gridCol w="665424">
                  <a:extLst>
                    <a:ext uri="{9D8B030D-6E8A-4147-A177-3AD203B41FA5}">
                      <a16:colId xmlns:a16="http://schemas.microsoft.com/office/drawing/2014/main" val="734511321"/>
                    </a:ext>
                  </a:extLst>
                </a:gridCol>
                <a:gridCol w="665424">
                  <a:extLst>
                    <a:ext uri="{9D8B030D-6E8A-4147-A177-3AD203B41FA5}">
                      <a16:colId xmlns:a16="http://schemas.microsoft.com/office/drawing/2014/main" val="3560999877"/>
                    </a:ext>
                  </a:extLst>
                </a:gridCol>
                <a:gridCol w="665424">
                  <a:extLst>
                    <a:ext uri="{9D8B030D-6E8A-4147-A177-3AD203B41FA5}">
                      <a16:colId xmlns:a16="http://schemas.microsoft.com/office/drawing/2014/main" val="3735587586"/>
                    </a:ext>
                  </a:extLst>
                </a:gridCol>
              </a:tblGrid>
              <a:tr h="335985">
                <a:tc>
                  <a:txBody>
                    <a:bodyPr/>
                    <a:lstStyle/>
                    <a:p>
                      <a:pPr algn="l" fontAlgn="ct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sz="1100" b="0" u="none" strike="noStrike">
                          <a:solidFill>
                            <a:srgbClr val="000000"/>
                          </a:solidFill>
                          <a:effectLst/>
                          <a:latin typeface="ＭＳ Ｐゴシック" panose="020B0600070205080204" pitchFamily="50" charset="-128"/>
                          <a:ea typeface="ＭＳ Ｐゴシック" panose="020B0600070205080204" pitchFamily="50" charset="-128"/>
                        </a:rPr>
                        <a:t>emo_item</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sz="1100" b="0" u="none" strike="noStrike">
                          <a:solidFill>
                            <a:srgbClr val="000000"/>
                          </a:solidFill>
                          <a:effectLst/>
                          <a:latin typeface="ＭＳ Ｐゴシック" panose="020B0600070205080204" pitchFamily="50" charset="-128"/>
                          <a:ea typeface="ＭＳ Ｐゴシック" panose="020B0600070205080204" pitchFamily="50" charset="-128"/>
                        </a:rPr>
                        <a:t>emo_label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sz="1100" b="0" u="none" strike="noStrike">
                          <a:solidFill>
                            <a:srgbClr val="000000"/>
                          </a:solidFill>
                          <a:effectLst/>
                          <a:latin typeface="ＭＳ Ｐゴシック" panose="020B0600070205080204" pitchFamily="50" charset="-128"/>
                          <a:ea typeface="ＭＳ Ｐゴシック" panose="020B0600070205080204" pitchFamily="50" charset="-128"/>
                        </a:rPr>
                        <a:t>emo_dummy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sz="1100" b="0" u="none" strike="noStrike">
                          <a:solidFill>
                            <a:srgbClr val="000000"/>
                          </a:solidFill>
                          <a:effectLst/>
                          <a:latin typeface="ＭＳ Ｐゴシック" panose="020B0600070205080204" pitchFamily="50" charset="-128"/>
                          <a:ea typeface="ＭＳ Ｐゴシック" panose="020B0600070205080204" pitchFamily="50" charset="-128"/>
                        </a:rPr>
                        <a:t>figure_dummy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sz="1100" b="0" u="none" strike="noStrike">
                          <a:solidFill>
                            <a:srgbClr val="000000"/>
                          </a:solidFill>
                          <a:effectLst/>
                          <a:latin typeface="ＭＳ Ｐゴシック" panose="020B0600070205080204" pitchFamily="50" charset="-128"/>
                          <a:ea typeface="ＭＳ Ｐゴシック" panose="020B0600070205080204" pitchFamily="50" charset="-128"/>
                        </a:rPr>
                        <a:t>melody_dummy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sz="1100" b="0" u="none" strike="noStrike">
                          <a:solidFill>
                            <a:srgbClr val="000000"/>
                          </a:solidFill>
                          <a:effectLst/>
                          <a:latin typeface="ＭＳ Ｐゴシック" panose="020B0600070205080204" pitchFamily="50" charset="-128"/>
                          <a:ea typeface="ＭＳ Ｐゴシック" panose="020B0600070205080204" pitchFamily="50" charset="-128"/>
                        </a:rPr>
                        <a:t>rhyme_dummy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extLst>
                  <a:ext uri="{0D108BD9-81ED-4DB2-BD59-A6C34878D82A}">
                    <a16:rowId xmlns:a16="http://schemas.microsoft.com/office/drawing/2014/main" val="426280035"/>
                  </a:ext>
                </a:extLst>
              </a:tr>
              <a:tr h="221480">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d</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プログラム アレルバリア エッセンス</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BB</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01/23</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あなたは</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d</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プログラム アレルバリア エッセンス</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BB</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を</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extLst>
                  <a:ext uri="{0D108BD9-81ED-4DB2-BD59-A6C34878D82A}">
                    <a16:rowId xmlns:a16="http://schemas.microsoft.com/office/drawing/2014/main" val="764655829"/>
                  </a:ext>
                </a:extLst>
              </a:tr>
              <a:tr h="221480">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d</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プログラム アレルバリア エッセンス</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BB</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03/18</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あなたは</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d</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プログラム アレルバリア エッセンス</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BB</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を</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extLst>
                  <a:ext uri="{0D108BD9-81ED-4DB2-BD59-A6C34878D82A}">
                    <a16:rowId xmlns:a16="http://schemas.microsoft.com/office/drawing/2014/main" val="3969129979"/>
                  </a:ext>
                </a:extLst>
              </a:tr>
              <a:tr h="221480">
                <a:tc>
                  <a:txBody>
                    <a:bodyPr/>
                    <a:lstStyle/>
                    <a:p>
                      <a:pPr algn="l"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extLst>
                  <a:ext uri="{0D108BD9-81ED-4DB2-BD59-A6C34878D82A}">
                    <a16:rowId xmlns:a16="http://schemas.microsoft.com/office/drawing/2014/main" val="2511639208"/>
                  </a:ext>
                </a:extLst>
              </a:tr>
              <a:tr h="221480">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135</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sz="1100" b="0" u="none" strike="noStrike">
                          <a:solidFill>
                            <a:srgbClr val="000000"/>
                          </a:solidFill>
                          <a:effectLst/>
                          <a:latin typeface="ＭＳ Ｐゴシック" panose="020B0600070205080204" pitchFamily="50" charset="-128"/>
                          <a:ea typeface="ＭＳ Ｐゴシック" panose="020B0600070205080204" pitchFamily="50" charset="-128"/>
                        </a:rPr>
                        <a:t>HAKU（02/06）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あなたは</a:t>
                      </a: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HAKU</a:t>
                      </a:r>
                      <a:r>
                        <a:rPr lang="ja-JP" altLang="en-US" sz="1100" b="0" u="none" strike="noStrike">
                          <a:solidFill>
                            <a:srgbClr val="000000"/>
                          </a:solidFill>
                          <a:effectLst/>
                          <a:latin typeface="ＭＳ Ｐゴシック" panose="020B0600070205080204" pitchFamily="50" charset="-128"/>
                          <a:ea typeface="ＭＳ Ｐゴシック" panose="020B0600070205080204" pitchFamily="50" charset="-128"/>
                        </a:rPr>
                        <a:t>を知っていますか。また、ここ１ヶ月で、</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extLst>
                  <a:ext uri="{0D108BD9-81ED-4DB2-BD59-A6C34878D82A}">
                    <a16:rowId xmlns:a16="http://schemas.microsoft.com/office/drawing/2014/main" val="1209365518"/>
                  </a:ext>
                </a:extLst>
              </a:tr>
              <a:tr h="221480">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136</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en-US" sz="1100" b="0" u="none" strike="noStrike" dirty="0">
                          <a:solidFill>
                            <a:srgbClr val="000000"/>
                          </a:solidFill>
                          <a:effectLst/>
                          <a:latin typeface="ＭＳ Ｐゴシック" panose="020B0600070205080204" pitchFamily="50" charset="-128"/>
                          <a:ea typeface="ＭＳ Ｐゴシック" panose="020B0600070205080204" pitchFamily="50" charset="-128"/>
                        </a:rPr>
                        <a:t>HAKU（03/13）</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l" fontAlgn="ctr"/>
                      <a:r>
                        <a:rPr lang="ja-JP" altLang="en-US" sz="1100" b="0" u="none" strike="noStrike" dirty="0">
                          <a:solidFill>
                            <a:srgbClr val="000000"/>
                          </a:solidFill>
                          <a:effectLst/>
                          <a:latin typeface="ＭＳ Ｐゴシック" panose="020B0600070205080204" pitchFamily="50" charset="-128"/>
                          <a:ea typeface="ＭＳ Ｐゴシック" panose="020B0600070205080204" pitchFamily="50" charset="-128"/>
                        </a:rPr>
                        <a:t>あなたは</a:t>
                      </a:r>
                      <a:r>
                        <a:rPr lang="en-US" altLang="ja-JP" sz="1100" b="0" u="none" strike="noStrike" dirty="0">
                          <a:solidFill>
                            <a:srgbClr val="000000"/>
                          </a:solidFill>
                          <a:effectLst/>
                          <a:latin typeface="ＭＳ Ｐゴシック" panose="020B0600070205080204" pitchFamily="50" charset="-128"/>
                          <a:ea typeface="ＭＳ Ｐゴシック" panose="020B0600070205080204" pitchFamily="50" charset="-128"/>
                        </a:rPr>
                        <a:t>HAKU</a:t>
                      </a:r>
                      <a:r>
                        <a:rPr lang="ja-JP" altLang="en-US" sz="1100" b="0" u="none" strike="noStrike" dirty="0">
                          <a:solidFill>
                            <a:srgbClr val="000000"/>
                          </a:solidFill>
                          <a:effectLst/>
                          <a:latin typeface="ＭＳ Ｐゴシック" panose="020B0600070205080204" pitchFamily="50" charset="-128"/>
                          <a:ea typeface="ＭＳ Ｐゴシック" panose="020B0600070205080204" pitchFamily="50" charset="-128"/>
                        </a:rPr>
                        <a:t>を知っていますか。また、ここ１ヶ月で、</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a:solidFill>
                            <a:srgbClr val="000000"/>
                          </a:solidFill>
                          <a:effectLst/>
                          <a:latin typeface="ＭＳ Ｐゴシック" panose="020B0600070205080204" pitchFamily="50" charset="-128"/>
                          <a:ea typeface="ＭＳ Ｐゴシック" panose="020B0600070205080204" pitchFamily="50" charset="-128"/>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tc>
                  <a:txBody>
                    <a:bodyPr/>
                    <a:lstStyle/>
                    <a:p>
                      <a:pPr algn="r" fontAlgn="ctr"/>
                      <a:r>
                        <a:rPr lang="en-US" altLang="ja-JP" sz="1100" b="0" u="none" strike="noStrike" dirty="0">
                          <a:solidFill>
                            <a:srgbClr val="000000"/>
                          </a:solidFill>
                          <a:effectLst/>
                          <a:latin typeface="ＭＳ Ｐゴシック" panose="020B0600070205080204" pitchFamily="50" charset="-128"/>
                          <a:ea typeface="ＭＳ Ｐゴシック" panose="020B0600070205080204" pitchFamily="50" charset="-128"/>
                        </a:rPr>
                        <a:t>1</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4706" marR="4706" marT="4706" marB="0" anchor="ctr"/>
                </a:tc>
                <a:extLst>
                  <a:ext uri="{0D108BD9-81ED-4DB2-BD59-A6C34878D82A}">
                    <a16:rowId xmlns:a16="http://schemas.microsoft.com/office/drawing/2014/main" val="3487385023"/>
                  </a:ext>
                </a:extLst>
              </a:tr>
            </a:tbl>
          </a:graphicData>
        </a:graphic>
      </p:graphicFrame>
      <p:sp>
        <p:nvSpPr>
          <p:cNvPr id="7" name="テキスト ボックス 6">
            <a:extLst>
              <a:ext uri="{FF2B5EF4-FFF2-40B4-BE49-F238E27FC236}">
                <a16:creationId xmlns:a16="http://schemas.microsoft.com/office/drawing/2014/main" id="{48C09102-E0D3-4763-BEC2-531B21933DEC}"/>
              </a:ext>
            </a:extLst>
          </p:cNvPr>
          <p:cNvSpPr txBox="1"/>
          <p:nvPr/>
        </p:nvSpPr>
        <p:spPr>
          <a:xfrm>
            <a:off x="911424" y="4869160"/>
            <a:ext cx="4536503"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err="1">
                <a:latin typeface="+mn-ea"/>
              </a:rPr>
              <a:t>emo_item</a:t>
            </a:r>
            <a:r>
              <a:rPr kumimoji="1" lang="en-US" altLang="ja-JP" dirty="0">
                <a:latin typeface="+mn-ea"/>
              </a:rPr>
              <a:t>…</a:t>
            </a:r>
            <a:r>
              <a:rPr kumimoji="1" lang="ja-JP" altLang="en-US" dirty="0">
                <a:latin typeface="+mn-ea"/>
              </a:rPr>
              <a:t>商品名と調査日付</a:t>
            </a:r>
            <a:endParaRPr kumimoji="1" lang="en-US" altLang="ja-JP" dirty="0">
              <a:latin typeface="+mn-ea"/>
            </a:endParaRPr>
          </a:p>
          <a:p>
            <a:pPr marL="285750" indent="-285750">
              <a:buFont typeface="Arial" panose="020B0604020202020204" pitchFamily="34" charset="0"/>
              <a:buChar char="•"/>
            </a:pPr>
            <a:r>
              <a:rPr kumimoji="1" lang="en-US" altLang="ja-JP" dirty="0" err="1">
                <a:latin typeface="+mn-ea"/>
              </a:rPr>
              <a:t>emo_dummy</a:t>
            </a:r>
            <a:r>
              <a:rPr kumimoji="1" lang="en-US" altLang="ja-JP" dirty="0">
                <a:latin typeface="+mn-ea"/>
              </a:rPr>
              <a:t>…</a:t>
            </a:r>
            <a:r>
              <a:rPr kumimoji="1" lang="ja-JP" altLang="en-US" dirty="0">
                <a:latin typeface="+mn-ea"/>
              </a:rPr>
              <a:t>その</a:t>
            </a:r>
            <a:r>
              <a:rPr kumimoji="1" lang="en-US" altLang="ja-JP" dirty="0">
                <a:latin typeface="+mn-ea"/>
              </a:rPr>
              <a:t>CM</a:t>
            </a:r>
            <a:r>
              <a:rPr kumimoji="1" lang="ja-JP" altLang="en-US" dirty="0">
                <a:latin typeface="+mn-ea"/>
              </a:rPr>
              <a:t>がエモーショナルマーケティングにもづいているか否か</a:t>
            </a:r>
            <a:endParaRPr kumimoji="1" lang="en-US" altLang="ja-JP" dirty="0">
              <a:latin typeface="+mn-ea"/>
            </a:endParaRPr>
          </a:p>
          <a:p>
            <a:pPr marL="285750" indent="-285750">
              <a:buFont typeface="Arial" panose="020B0604020202020204" pitchFamily="34" charset="0"/>
              <a:buChar char="•"/>
            </a:pPr>
            <a:endParaRPr kumimoji="1" lang="ja-JP" altLang="en-US" dirty="0">
              <a:latin typeface="+mn-ea"/>
            </a:endParaRPr>
          </a:p>
        </p:txBody>
      </p:sp>
      <p:sp>
        <p:nvSpPr>
          <p:cNvPr id="4" name="テキスト ボックス 3">
            <a:extLst>
              <a:ext uri="{FF2B5EF4-FFF2-40B4-BE49-F238E27FC236}">
                <a16:creationId xmlns:a16="http://schemas.microsoft.com/office/drawing/2014/main" id="{CE99A759-BA5F-4731-934B-EAD43546DBE7}"/>
              </a:ext>
            </a:extLst>
          </p:cNvPr>
          <p:cNvSpPr txBox="1"/>
          <p:nvPr/>
        </p:nvSpPr>
        <p:spPr>
          <a:xfrm>
            <a:off x="6240016" y="4892967"/>
            <a:ext cx="4673780" cy="1200329"/>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err="1">
                <a:latin typeface="+mn-ea"/>
              </a:rPr>
              <a:t>figure_dummy</a:t>
            </a:r>
            <a:r>
              <a:rPr kumimoji="1" lang="en-US" altLang="ja-JP" dirty="0">
                <a:latin typeface="+mn-ea"/>
              </a:rPr>
              <a:t> …</a:t>
            </a:r>
            <a:r>
              <a:rPr kumimoji="1" lang="ja-JP" altLang="en-US" dirty="0">
                <a:latin typeface="+mn-ea"/>
              </a:rPr>
              <a:t>数字を含むか否か</a:t>
            </a:r>
            <a:endParaRPr kumimoji="1" lang="en-US" altLang="ja-JP" dirty="0">
              <a:latin typeface="+mn-ea"/>
            </a:endParaRPr>
          </a:p>
          <a:p>
            <a:pPr marL="285750" indent="-285750">
              <a:buFont typeface="Arial" panose="020B0604020202020204" pitchFamily="34" charset="0"/>
              <a:buChar char="•"/>
            </a:pPr>
            <a:r>
              <a:rPr kumimoji="1" lang="en-US" altLang="ja-JP" dirty="0" err="1">
                <a:latin typeface="+mn-ea"/>
              </a:rPr>
              <a:t>melody_dummy</a:t>
            </a:r>
            <a:r>
              <a:rPr kumimoji="1" lang="en-US" altLang="ja-JP" dirty="0">
                <a:latin typeface="+mn-ea"/>
              </a:rPr>
              <a:t> …</a:t>
            </a:r>
            <a:r>
              <a:rPr kumimoji="1" lang="ja-JP" altLang="en-US" dirty="0">
                <a:latin typeface="+mn-ea"/>
              </a:rPr>
              <a:t>韻を含むか否か</a:t>
            </a:r>
            <a:endParaRPr kumimoji="1" lang="en-US" altLang="ja-JP" dirty="0">
              <a:latin typeface="+mn-ea"/>
            </a:endParaRPr>
          </a:p>
          <a:p>
            <a:pPr marL="285750" indent="-285750">
              <a:buFont typeface="Arial" panose="020B0604020202020204" pitchFamily="34" charset="0"/>
              <a:buChar char="•"/>
            </a:pPr>
            <a:r>
              <a:rPr kumimoji="1" lang="en-US" altLang="ja-JP" dirty="0" err="1">
                <a:latin typeface="+mn-ea"/>
              </a:rPr>
              <a:t>rhythm_dummy</a:t>
            </a:r>
            <a:r>
              <a:rPr kumimoji="1" lang="en-US" altLang="ja-JP" dirty="0">
                <a:latin typeface="+mn-ea"/>
              </a:rPr>
              <a:t> …</a:t>
            </a:r>
            <a:r>
              <a:rPr kumimoji="1" lang="ja-JP" altLang="en-US" dirty="0">
                <a:latin typeface="+mn-ea"/>
              </a:rPr>
              <a:t>リズムを含むか否か</a:t>
            </a:r>
            <a:endParaRPr kumimoji="1" lang="en-US" altLang="ja-JP" dirty="0">
              <a:latin typeface="+mn-ea"/>
            </a:endParaRPr>
          </a:p>
          <a:p>
            <a:pPr marL="285750" indent="-285750">
              <a:buFont typeface="Arial" panose="020B0604020202020204" pitchFamily="34" charset="0"/>
              <a:buChar char="•"/>
            </a:pPr>
            <a:endParaRPr kumimoji="1" lang="ja-JP" altLang="en-US" dirty="0">
              <a:latin typeface="+mn-ea"/>
            </a:endParaRPr>
          </a:p>
        </p:txBody>
      </p:sp>
      <p:cxnSp>
        <p:nvCxnSpPr>
          <p:cNvPr id="11" name="直線コネクタ 10">
            <a:extLst>
              <a:ext uri="{FF2B5EF4-FFF2-40B4-BE49-F238E27FC236}">
                <a16:creationId xmlns:a16="http://schemas.microsoft.com/office/drawing/2014/main" id="{6629BE23-5422-4B88-B7AD-C4CC8F6C5C37}"/>
              </a:ext>
            </a:extLst>
          </p:cNvPr>
          <p:cNvCxnSpPr>
            <a:cxnSpLocks/>
            <a:stCxn id="6" idx="2"/>
          </p:cNvCxnSpPr>
          <p:nvPr/>
        </p:nvCxnSpPr>
        <p:spPr>
          <a:xfrm>
            <a:off x="6096000" y="4725144"/>
            <a:ext cx="0" cy="1584176"/>
          </a:xfrm>
          <a:prstGeom prst="line">
            <a:avLst/>
          </a:prstGeom>
          <a:noFill/>
          <a:ln w="19050" cap="flat" cmpd="sng">
            <a:solidFill>
              <a:srgbClr val="999999"/>
            </a:solidFill>
            <a:prstDash val="dot"/>
            <a:round/>
            <a:headEnd type="none" w="med" len="med"/>
            <a:tailEnd type="none" w="med" len="med"/>
          </a:ln>
        </p:spPr>
      </p:cxnSp>
      <p:sp>
        <p:nvSpPr>
          <p:cNvPr id="13" name="スライド番号プレースホルダー 1">
            <a:extLst>
              <a:ext uri="{FF2B5EF4-FFF2-40B4-BE49-F238E27FC236}">
                <a16:creationId xmlns:a16="http://schemas.microsoft.com/office/drawing/2014/main" id="{579D598A-4051-4585-B5F6-35BA396BF8E0}"/>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12</a:t>
            </a:fld>
            <a:endParaRPr kumimoji="1" lang="ja-JP" altLang="en-US" dirty="0"/>
          </a:p>
        </p:txBody>
      </p:sp>
      <p:sp>
        <p:nvSpPr>
          <p:cNvPr id="5" name="四角形: 角を丸くする 4">
            <a:extLst>
              <a:ext uri="{FF2B5EF4-FFF2-40B4-BE49-F238E27FC236}">
                <a16:creationId xmlns:a16="http://schemas.microsoft.com/office/drawing/2014/main" id="{7A8923C0-091C-411B-99D6-F18354D38000}"/>
              </a:ext>
            </a:extLst>
          </p:cNvPr>
          <p:cNvSpPr/>
          <p:nvPr/>
        </p:nvSpPr>
        <p:spPr>
          <a:xfrm>
            <a:off x="335360" y="1283872"/>
            <a:ext cx="1440160" cy="5094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動画データ</a:t>
            </a:r>
          </a:p>
        </p:txBody>
      </p:sp>
    </p:spTree>
    <p:extLst>
      <p:ext uri="{BB962C8B-B14F-4D97-AF65-F5344CB8AC3E}">
        <p14:creationId xmlns:p14="http://schemas.microsoft.com/office/powerpoint/2010/main" val="3864245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分析対象商品</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7" name="テキスト ボックス 6">
            <a:extLst>
              <a:ext uri="{FF2B5EF4-FFF2-40B4-BE49-F238E27FC236}">
                <a16:creationId xmlns:a16="http://schemas.microsoft.com/office/drawing/2014/main" id="{F913C010-07F6-4782-93A9-8C871BBC7E07}"/>
              </a:ext>
            </a:extLst>
          </p:cNvPr>
          <p:cNvSpPr txBox="1"/>
          <p:nvPr/>
        </p:nvSpPr>
        <p:spPr>
          <a:xfrm>
            <a:off x="335360" y="980728"/>
            <a:ext cx="10483960" cy="646331"/>
          </a:xfrm>
          <a:prstGeom prst="rect">
            <a:avLst/>
          </a:prstGeom>
          <a:noFill/>
        </p:spPr>
        <p:txBody>
          <a:bodyPr wrap="none" rtlCol="0">
            <a:spAutoFit/>
          </a:bodyPr>
          <a:lstStyle/>
          <a:p>
            <a:r>
              <a:rPr kumimoji="1" lang="ja-JP" altLang="en-US" dirty="0">
                <a:latin typeface="+mn-ea"/>
                <a:cs typeface="Arial" panose="020B0604020202020204" pitchFamily="34" charset="0"/>
              </a:rPr>
              <a:t>各分類より動画データを収集できたもの、</a:t>
            </a:r>
            <a:r>
              <a:rPr kumimoji="1" lang="en-US" altLang="ja-JP" dirty="0">
                <a:latin typeface="+mn-ea"/>
                <a:cs typeface="Arial" panose="020B0604020202020204" pitchFamily="34" charset="0"/>
              </a:rPr>
              <a:t>2</a:t>
            </a:r>
            <a:r>
              <a:rPr kumimoji="1" lang="ja-JP" altLang="en-US" dirty="0">
                <a:latin typeface="+mn-ea"/>
                <a:cs typeface="Arial" panose="020B0604020202020204" pitchFamily="34" charset="0"/>
              </a:rPr>
              <a:t>時点での購入意向が確認できた商品を分析対象とする。</a:t>
            </a:r>
            <a:endParaRPr kumimoji="1" lang="en-US" altLang="ja-JP" dirty="0">
              <a:latin typeface="+mn-ea"/>
              <a:cs typeface="Arial" panose="020B0604020202020204" pitchFamily="34" charset="0"/>
            </a:endParaRPr>
          </a:p>
          <a:p>
            <a:r>
              <a:rPr kumimoji="1" lang="ja-JP" altLang="en-US" dirty="0">
                <a:latin typeface="+mn-ea"/>
                <a:cs typeface="Arial" panose="020B0604020202020204" pitchFamily="34" charset="0"/>
              </a:rPr>
              <a:t>クラスター分析によって商品のクラスタリングを行った。（</a:t>
            </a:r>
            <a:r>
              <a:rPr kumimoji="1" lang="en-US" altLang="ja-JP" dirty="0">
                <a:latin typeface="+mn-ea"/>
                <a:cs typeface="Arial" panose="020B0604020202020204" pitchFamily="34" charset="0"/>
              </a:rPr>
              <a:t>74</a:t>
            </a:r>
            <a:r>
              <a:rPr kumimoji="1" lang="ja-JP" altLang="en-US" dirty="0">
                <a:latin typeface="+mn-ea"/>
                <a:cs typeface="Arial" panose="020B0604020202020204" pitchFamily="34" charset="0"/>
              </a:rPr>
              <a:t>商品）</a:t>
            </a:r>
          </a:p>
        </p:txBody>
      </p:sp>
      <p:graphicFrame>
        <p:nvGraphicFramePr>
          <p:cNvPr id="9" name="表 8">
            <a:extLst>
              <a:ext uri="{FF2B5EF4-FFF2-40B4-BE49-F238E27FC236}">
                <a16:creationId xmlns:a16="http://schemas.microsoft.com/office/drawing/2014/main" id="{B353E6AC-FAF9-40BE-96BD-7FDFCA6AB4BE}"/>
              </a:ext>
            </a:extLst>
          </p:cNvPr>
          <p:cNvGraphicFramePr>
            <a:graphicFrameLocks noGrp="1"/>
          </p:cNvGraphicFramePr>
          <p:nvPr>
            <p:extLst>
              <p:ext uri="{D42A27DB-BD31-4B8C-83A1-F6EECF244321}">
                <p14:modId xmlns:p14="http://schemas.microsoft.com/office/powerpoint/2010/main" val="2891326847"/>
              </p:ext>
            </p:extLst>
          </p:nvPr>
        </p:nvGraphicFramePr>
        <p:xfrm>
          <a:off x="695400" y="1646001"/>
          <a:ext cx="5184567" cy="4618324"/>
        </p:xfrm>
        <a:graphic>
          <a:graphicData uri="http://schemas.openxmlformats.org/drawingml/2006/table">
            <a:tbl>
              <a:tblPr/>
              <a:tblGrid>
                <a:gridCol w="300937">
                  <a:extLst>
                    <a:ext uri="{9D8B030D-6E8A-4147-A177-3AD203B41FA5}">
                      <a16:colId xmlns:a16="http://schemas.microsoft.com/office/drawing/2014/main" val="1508614738"/>
                    </a:ext>
                  </a:extLst>
                </a:gridCol>
                <a:gridCol w="395970">
                  <a:extLst>
                    <a:ext uri="{9D8B030D-6E8A-4147-A177-3AD203B41FA5}">
                      <a16:colId xmlns:a16="http://schemas.microsoft.com/office/drawing/2014/main" val="36053376"/>
                    </a:ext>
                  </a:extLst>
                </a:gridCol>
                <a:gridCol w="823618">
                  <a:extLst>
                    <a:ext uri="{9D8B030D-6E8A-4147-A177-3AD203B41FA5}">
                      <a16:colId xmlns:a16="http://schemas.microsoft.com/office/drawing/2014/main" val="3446005614"/>
                    </a:ext>
                  </a:extLst>
                </a:gridCol>
                <a:gridCol w="300937">
                  <a:extLst>
                    <a:ext uri="{9D8B030D-6E8A-4147-A177-3AD203B41FA5}">
                      <a16:colId xmlns:a16="http://schemas.microsoft.com/office/drawing/2014/main" val="391142332"/>
                    </a:ext>
                  </a:extLst>
                </a:gridCol>
                <a:gridCol w="395970">
                  <a:extLst>
                    <a:ext uri="{9D8B030D-6E8A-4147-A177-3AD203B41FA5}">
                      <a16:colId xmlns:a16="http://schemas.microsoft.com/office/drawing/2014/main" val="3561610042"/>
                    </a:ext>
                  </a:extLst>
                </a:gridCol>
                <a:gridCol w="844736">
                  <a:extLst>
                    <a:ext uri="{9D8B030D-6E8A-4147-A177-3AD203B41FA5}">
                      <a16:colId xmlns:a16="http://schemas.microsoft.com/office/drawing/2014/main" val="685284683"/>
                    </a:ext>
                  </a:extLst>
                </a:gridCol>
                <a:gridCol w="300937">
                  <a:extLst>
                    <a:ext uri="{9D8B030D-6E8A-4147-A177-3AD203B41FA5}">
                      <a16:colId xmlns:a16="http://schemas.microsoft.com/office/drawing/2014/main" val="40079926"/>
                    </a:ext>
                  </a:extLst>
                </a:gridCol>
                <a:gridCol w="395970">
                  <a:extLst>
                    <a:ext uri="{9D8B030D-6E8A-4147-A177-3AD203B41FA5}">
                      <a16:colId xmlns:a16="http://schemas.microsoft.com/office/drawing/2014/main" val="3391608411"/>
                    </a:ext>
                  </a:extLst>
                </a:gridCol>
                <a:gridCol w="1425492">
                  <a:extLst>
                    <a:ext uri="{9D8B030D-6E8A-4147-A177-3AD203B41FA5}">
                      <a16:colId xmlns:a16="http://schemas.microsoft.com/office/drawing/2014/main" val="1325546000"/>
                    </a:ext>
                  </a:extLst>
                </a:gridCol>
              </a:tblGrid>
              <a:tr h="112700">
                <a:tc>
                  <a:txBody>
                    <a:bodyPr/>
                    <a:lstStyle/>
                    <a:p>
                      <a:pPr algn="ctr" fontAlgn="ctr"/>
                      <a:r>
                        <a:rPr lang="ja-JP" altLang="en-US" sz="700" b="0" i="0" u="none" strike="noStrike">
                          <a:solidFill>
                            <a:schemeClr val="bg1"/>
                          </a:solidFill>
                          <a:effectLst/>
                          <a:latin typeface="メイリオ" panose="020B0604030504040204" pitchFamily="50" charset="-128"/>
                          <a:ea typeface="メイリオ" panose="020B0604030504040204" pitchFamily="50" charset="-128"/>
                        </a:rPr>
                        <a:t>大分類</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662B0"/>
                    </a:solidFill>
                  </a:tcPr>
                </a:tc>
                <a:tc>
                  <a:txBody>
                    <a:bodyPr/>
                    <a:lstStyle/>
                    <a:p>
                      <a:pPr algn="ctr" fontAlgn="ctr"/>
                      <a:r>
                        <a:rPr lang="ja-JP" altLang="en-US" sz="700" b="0" i="0" u="none" strike="noStrike">
                          <a:solidFill>
                            <a:schemeClr val="bg1"/>
                          </a:solidFill>
                          <a:effectLst/>
                          <a:latin typeface="メイリオ" panose="020B0604030504040204" pitchFamily="50" charset="-128"/>
                          <a:ea typeface="メイリオ" panose="020B0604030504040204" pitchFamily="50" charset="-128"/>
                        </a:rPr>
                        <a:t>小分類</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662B0"/>
                    </a:solidFill>
                  </a:tcPr>
                </a:tc>
                <a:tc>
                  <a:txBody>
                    <a:bodyPr/>
                    <a:lstStyle/>
                    <a:p>
                      <a:pPr algn="ctr" fontAlgn="ctr"/>
                      <a:r>
                        <a:rPr lang="ja-JP" altLang="en-US" sz="700" b="0" i="0" u="none" strike="noStrike">
                          <a:solidFill>
                            <a:schemeClr val="bg1"/>
                          </a:solidFill>
                          <a:effectLst/>
                          <a:latin typeface="メイリオ" panose="020B0604030504040204" pitchFamily="50" charset="-128"/>
                          <a:ea typeface="メイリオ" panose="020B0604030504040204" pitchFamily="50" charset="-128"/>
                        </a:rPr>
                        <a:t>商品名</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662B0"/>
                    </a:solidFill>
                  </a:tcPr>
                </a:tc>
                <a:tc>
                  <a:txBody>
                    <a:bodyPr/>
                    <a:lstStyle/>
                    <a:p>
                      <a:pPr algn="ctr" fontAlgn="ctr"/>
                      <a:r>
                        <a:rPr lang="ja-JP" altLang="en-US" sz="700" b="0" i="0" u="none" strike="noStrike">
                          <a:solidFill>
                            <a:schemeClr val="bg1"/>
                          </a:solidFill>
                          <a:effectLst/>
                          <a:latin typeface="メイリオ" panose="020B0604030504040204" pitchFamily="50" charset="-128"/>
                          <a:ea typeface="メイリオ" panose="020B0604030504040204" pitchFamily="50" charset="-128"/>
                        </a:rPr>
                        <a:t>大分類</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662B0"/>
                    </a:solidFill>
                  </a:tcPr>
                </a:tc>
                <a:tc>
                  <a:txBody>
                    <a:bodyPr/>
                    <a:lstStyle/>
                    <a:p>
                      <a:pPr algn="ctr" fontAlgn="ctr"/>
                      <a:r>
                        <a:rPr lang="ja-JP" altLang="en-US" sz="700" b="0" i="0" u="none" strike="noStrike">
                          <a:solidFill>
                            <a:schemeClr val="bg1"/>
                          </a:solidFill>
                          <a:effectLst/>
                          <a:latin typeface="メイリオ" panose="020B0604030504040204" pitchFamily="50" charset="-128"/>
                          <a:ea typeface="メイリオ" panose="020B0604030504040204" pitchFamily="50" charset="-128"/>
                        </a:rPr>
                        <a:t>小分類</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662B0"/>
                    </a:solidFill>
                  </a:tcPr>
                </a:tc>
                <a:tc>
                  <a:txBody>
                    <a:bodyPr/>
                    <a:lstStyle/>
                    <a:p>
                      <a:pPr algn="ctr" fontAlgn="ctr"/>
                      <a:r>
                        <a:rPr lang="ja-JP" altLang="en-US" sz="700" b="0" i="0" u="none" strike="noStrike" dirty="0">
                          <a:solidFill>
                            <a:schemeClr val="bg1"/>
                          </a:solidFill>
                          <a:effectLst/>
                          <a:latin typeface="メイリオ" panose="020B0604030504040204" pitchFamily="50" charset="-128"/>
                          <a:ea typeface="メイリオ" panose="020B0604030504040204" pitchFamily="50" charset="-128"/>
                        </a:rPr>
                        <a:t>商品名</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662B0"/>
                    </a:solidFill>
                  </a:tcPr>
                </a:tc>
                <a:tc>
                  <a:txBody>
                    <a:bodyPr/>
                    <a:lstStyle/>
                    <a:p>
                      <a:pPr algn="ctr" fontAlgn="ctr"/>
                      <a:r>
                        <a:rPr lang="ja-JP" altLang="en-US" sz="700" b="0" i="0" u="none" strike="noStrike">
                          <a:solidFill>
                            <a:schemeClr val="bg1"/>
                          </a:solidFill>
                          <a:effectLst/>
                          <a:latin typeface="メイリオ" panose="020B0604030504040204" pitchFamily="50" charset="-128"/>
                          <a:ea typeface="メイリオ" panose="020B0604030504040204" pitchFamily="50" charset="-128"/>
                        </a:rPr>
                        <a:t>大分類</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662B0"/>
                    </a:solidFill>
                  </a:tcPr>
                </a:tc>
                <a:tc>
                  <a:txBody>
                    <a:bodyPr/>
                    <a:lstStyle/>
                    <a:p>
                      <a:pPr algn="ctr" fontAlgn="ctr"/>
                      <a:r>
                        <a:rPr lang="ja-JP" altLang="en-US" sz="700" b="0" i="0" u="none" strike="noStrike">
                          <a:solidFill>
                            <a:schemeClr val="bg1"/>
                          </a:solidFill>
                          <a:effectLst/>
                          <a:latin typeface="メイリオ" panose="020B0604030504040204" pitchFamily="50" charset="-128"/>
                          <a:ea typeface="メイリオ" panose="020B0604030504040204" pitchFamily="50" charset="-128"/>
                        </a:rPr>
                        <a:t>小分類</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662B0"/>
                    </a:solidFill>
                  </a:tcPr>
                </a:tc>
                <a:tc>
                  <a:txBody>
                    <a:bodyPr/>
                    <a:lstStyle/>
                    <a:p>
                      <a:pPr algn="ctr" fontAlgn="ctr"/>
                      <a:r>
                        <a:rPr lang="ja-JP" altLang="en-US" sz="700" b="0" i="0" u="none" strike="noStrike" dirty="0">
                          <a:solidFill>
                            <a:schemeClr val="bg1"/>
                          </a:solidFill>
                          <a:effectLst/>
                          <a:latin typeface="メイリオ" panose="020B0604030504040204" pitchFamily="50" charset="-128"/>
                          <a:ea typeface="メイリオ" panose="020B0604030504040204" pitchFamily="50" charset="-128"/>
                        </a:rPr>
                        <a:t>商品名</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662B0"/>
                    </a:solidFill>
                  </a:tcPr>
                </a:tc>
                <a:extLst>
                  <a:ext uri="{0D108BD9-81ED-4DB2-BD59-A6C34878D82A}">
                    <a16:rowId xmlns:a16="http://schemas.microsoft.com/office/drawing/2014/main" val="1497337808"/>
                  </a:ext>
                </a:extLst>
              </a:tr>
              <a:tr h="112700">
                <a:tc rowSpan="28">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飲料</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ジュース</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キリンレモン</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食品</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菓子</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ポッキー</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3">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化粧品</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ヘルスケア</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シュミテクト</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1363514"/>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コカコーラ</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ガーナ ミルクチョコレート</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ビオレ</a:t>
                      </a:r>
                      <a:r>
                        <a:rPr lang="en-US" sz="700" b="0" i="0" u="none" strike="noStrike" dirty="0">
                          <a:solidFill>
                            <a:srgbClr val="000000"/>
                          </a:solidFill>
                          <a:effectLst/>
                          <a:latin typeface="メイリオ" panose="020B0604030504040204" pitchFamily="50" charset="-128"/>
                          <a:ea typeface="メイリオ" panose="020B0604030504040204" pitchFamily="50" charset="-128"/>
                        </a:rPr>
                        <a:t>u</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003098"/>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ファンタ プレミアグレープ</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ダース</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ポリデント</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71317"/>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三ツ矢サイダー</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ルックチョコレート</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rowSpan="15">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スキンケア</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700" b="0" i="0" u="none" strike="noStrike" dirty="0">
                          <a:solidFill>
                            <a:srgbClr val="000000"/>
                          </a:solidFill>
                          <a:effectLst/>
                          <a:latin typeface="メイリオ" panose="020B0604030504040204" pitchFamily="50" charset="-128"/>
                          <a:ea typeface="メイリオ" panose="020B0604030504040204" pitchFamily="50" charset="-128"/>
                        </a:rPr>
                        <a:t>d </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プログラム アレルバリア エッセンス</a:t>
                      </a:r>
                      <a:r>
                        <a:rPr lang="en-US" altLang="ja-JP" sz="700" b="0" i="0" u="none" strike="noStrike" dirty="0">
                          <a:solidFill>
                            <a:srgbClr val="000000"/>
                          </a:solidFill>
                          <a:effectLst/>
                          <a:latin typeface="メイリオ" panose="020B0604030504040204" pitchFamily="50" charset="-128"/>
                          <a:ea typeface="メイリオ" panose="020B0604030504040204" pitchFamily="50" charset="-128"/>
                        </a:rPr>
                        <a:t>BB</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414934"/>
                  </a:ext>
                </a:extLst>
              </a:tr>
              <a:tr h="112700">
                <a:tc vMerge="1">
                  <a:txBody>
                    <a:bodyPr/>
                    <a:lstStyle/>
                    <a:p>
                      <a:endParaRPr kumimoji="1" lang="ja-JP" altLang="en-US"/>
                    </a:p>
                  </a:txBody>
                  <a:tcPr/>
                </a:tc>
                <a:tc rowSpan="12">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お茶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お～いお茶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0">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サービス</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旅行</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メイリオ" panose="020B0604030504040204" pitchFamily="50" charset="-128"/>
                          <a:ea typeface="メイリオ" panose="020B0604030504040204" pitchFamily="50" charset="-128"/>
                        </a:rPr>
                        <a:t>LCC</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sz="700" b="0" i="0" u="none" strike="noStrike">
                          <a:solidFill>
                            <a:srgbClr val="000000"/>
                          </a:solidFill>
                          <a:effectLst/>
                          <a:latin typeface="メイリオ" panose="020B0604030504040204" pitchFamily="50" charset="-128"/>
                          <a:ea typeface="メイリオ" panose="020B0604030504040204" pitchFamily="50" charset="-128"/>
                        </a:rPr>
                        <a:t>HAKU</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7732572"/>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からだすこやか茶</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W</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エクスペディア</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sz="700" b="0" i="0" u="none" strike="noStrike">
                          <a:solidFill>
                            <a:srgbClr val="000000"/>
                          </a:solidFill>
                          <a:effectLst/>
                          <a:latin typeface="メイリオ" panose="020B0604030504040204" pitchFamily="50" charset="-128"/>
                          <a:ea typeface="メイリオ" panose="020B0604030504040204" pitchFamily="50" charset="-128"/>
                        </a:rPr>
                        <a:t>ONE BY KOSE</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275727"/>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やさしい麦茶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トラベルコ</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sz="700" b="0" i="0" u="none" strike="noStrike">
                          <a:solidFill>
                            <a:srgbClr val="000000"/>
                          </a:solidFill>
                          <a:effectLst/>
                          <a:latin typeface="メイリオ" panose="020B0604030504040204" pitchFamily="50" charset="-128"/>
                          <a:ea typeface="メイリオ" panose="020B0604030504040204" pitchFamily="50" charset="-128"/>
                        </a:rPr>
                        <a:t>SK-Ⅱ </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824085"/>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ヘルシア クロロゲン酸の力</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トリバゴ</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アクアレーベル</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139269"/>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ヘルシア緑茶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ホテルズドットコム</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アネッサ</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876237"/>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綾鷹</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rowSpan="5">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教育</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こどもちゃれんじ</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アリィー</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1286770"/>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健康ミネラルむぎ茶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家庭教師のトライ</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オバジ</a:t>
                      </a:r>
                      <a:r>
                        <a:rPr lang="en-US" sz="700" b="0" i="0" u="none" strike="noStrike">
                          <a:solidFill>
                            <a:srgbClr val="000000"/>
                          </a:solidFill>
                          <a:effectLst/>
                          <a:latin typeface="メイリオ" panose="020B0604030504040204" pitchFamily="50" charset="-128"/>
                          <a:ea typeface="メイリオ" panose="020B0604030504040204" pitchFamily="50" charset="-128"/>
                        </a:rPr>
                        <a:t>C</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4746306"/>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胡麻麦茶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進研ゼミ</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キュレル </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BB </a:t>
                      </a: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ミルク</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748236"/>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黒烏龍茶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メルカリ</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ソフィーナ</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iP UV</a:t>
                      </a: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レジスト</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9451084"/>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十六茶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ラクマ</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ソフィーナグレイス 高保湿</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UV</a:t>
                      </a: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乳液＜美白＞</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5926469"/>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爽健美茶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1">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医療品</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鼻炎薬</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アレグラ </a:t>
                      </a:r>
                      <a:r>
                        <a:rPr lang="en-US" sz="700" b="0" i="0" u="none" strike="noStrike">
                          <a:solidFill>
                            <a:srgbClr val="000000"/>
                          </a:solidFill>
                          <a:effectLst/>
                          <a:latin typeface="メイリオ" panose="020B0604030504040204" pitchFamily="50" charset="-128"/>
                          <a:ea typeface="メイリオ" panose="020B0604030504040204" pitchFamily="50" charset="-128"/>
                        </a:rPr>
                        <a:t>FX</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リバイタル</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4835"/>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蕃爽麗茶</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アレジオン</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20</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ロゼット 洗顔パスタ 海泥スムース</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2799232"/>
                  </a:ext>
                </a:extLst>
              </a:tr>
              <a:tr h="181236">
                <a:tc vMerge="1">
                  <a:txBody>
                    <a:bodyPr/>
                    <a:lstStyle/>
                    <a:p>
                      <a:endParaRPr kumimoji="1" lang="ja-JP" altLang="en-US"/>
                    </a:p>
                  </a:txBody>
                  <a:tcPr/>
                </a:tc>
                <a:tc rowSpan="4">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コーヒー</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メイリオ" panose="020B0604030504040204" pitchFamily="50" charset="-128"/>
                          <a:ea typeface="メイリオ" panose="020B0604030504040204" pitchFamily="50" charset="-128"/>
                        </a:rPr>
                        <a:t>UCC</a:t>
                      </a: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上島珈琲</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クラリチン</a:t>
                      </a:r>
                      <a:r>
                        <a:rPr lang="en-US" sz="700" b="0" i="0" u="none" strike="noStrike">
                          <a:solidFill>
                            <a:srgbClr val="000000"/>
                          </a:solidFill>
                          <a:effectLst/>
                          <a:latin typeface="メイリオ" panose="020B0604030504040204" pitchFamily="50" charset="-128"/>
                          <a:ea typeface="メイリオ" panose="020B0604030504040204" pitchFamily="50" charset="-128"/>
                        </a:rPr>
                        <a:t>EX</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洗顔専科パーフェクトホワイトクレイ</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67952"/>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ジョージア ディープブラック</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ストナリニ</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肌ラボ 極潤 パーフェクトゲル</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969844"/>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ボス</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パブロン</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rowSpan="5">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化粧品</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インテグレート プロフィニッシュファンデーション</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8570651"/>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ワンダシリーズ</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rowSpan="5">
                  <a:txBody>
                    <a:bodyPr/>
                    <a:lstStyle/>
                    <a:p>
                      <a:pPr algn="ctr" fontAlgn="ctr"/>
                      <a:r>
                        <a:rPr lang="zh-TW" altLang="en-US" sz="700" b="0" i="0" u="none" strike="noStrike">
                          <a:solidFill>
                            <a:srgbClr val="000000"/>
                          </a:solidFill>
                          <a:effectLst/>
                          <a:latin typeface="メイリオ" panose="020B0604030504040204" pitchFamily="50" charset="-128"/>
                          <a:ea typeface="メイリオ" panose="020B0604030504040204" pitchFamily="50" charset="-128"/>
                        </a:rPr>
                        <a:t>機能性表示食品</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ディアナチュラゴールド</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インテグレート プロフィニッシュリキッド</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2889748"/>
                  </a:ext>
                </a:extLst>
              </a:tr>
              <a:tr h="181236">
                <a:tc vMerge="1">
                  <a:txBody>
                    <a:bodyPr/>
                    <a:lstStyle/>
                    <a:p>
                      <a:endParaRPr kumimoji="1" lang="ja-JP" altLang="en-US"/>
                    </a:p>
                  </a:txBody>
                  <a:tcPr/>
                </a:tc>
                <a:tc rowSpan="4">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栄養ドリンク</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オロナミン</a:t>
                      </a:r>
                      <a:r>
                        <a:rPr lang="en-US" sz="700" b="0" i="0" u="none" strike="noStrike">
                          <a:solidFill>
                            <a:srgbClr val="000000"/>
                          </a:solidFill>
                          <a:effectLst/>
                          <a:latin typeface="メイリオ" panose="020B0604030504040204" pitchFamily="50" charset="-128"/>
                          <a:ea typeface="メイリオ" panose="020B0604030504040204" pitchFamily="50" charset="-128"/>
                        </a:rPr>
                        <a:t>C</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トランシーノホワイト</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C</a:t>
                      </a: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クリア</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エリクシール アドバンスド スキンフィニッシャー</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6300189"/>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タフマン</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トランシーノ</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II</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ケイト シークレットスキンメイカーゼロ（パクト）</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42085"/>
                  </a:ext>
                </a:extLst>
              </a:tr>
              <a:tr h="18123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リポビタンＤ</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ナチュラルケア タブレット</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ケイト シークレットスキンメイカーゼロ</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a:t>
                      </a: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リキッド</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1416374"/>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レッドブル</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ファンケル</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94064225"/>
                  </a:ext>
                </a:extLst>
              </a:tr>
              <a:tr h="181236">
                <a:tc vMerge="1">
                  <a:txBody>
                    <a:bodyPr/>
                    <a:lstStyle/>
                    <a:p>
                      <a:endParaRPr kumimoji="1" lang="ja-JP" altLang="en-US"/>
                    </a:p>
                  </a:txBody>
                  <a:tcPr/>
                </a:tc>
                <a:tc rowSpan="4">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酒</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スーパードライ</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目薬</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アリナミン </a:t>
                      </a:r>
                      <a:r>
                        <a:rPr lang="en-US" altLang="ja-JP" sz="700" b="0" i="0" u="none" strike="noStrike">
                          <a:solidFill>
                            <a:srgbClr val="000000"/>
                          </a:solidFill>
                          <a:effectLst/>
                          <a:latin typeface="メイリオ" panose="020B0604030504040204" pitchFamily="50" charset="-128"/>
                          <a:ea typeface="メイリオ" panose="020B0604030504040204" pitchFamily="50" charset="-128"/>
                        </a:rPr>
                        <a:t>EX </a:t>
                      </a: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プラス</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extLst>
                  <a:ext uri="{0D108BD9-81ED-4DB2-BD59-A6C34878D82A}">
                    <a16:rowId xmlns:a16="http://schemas.microsoft.com/office/drawing/2014/main" val="2802859075"/>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一番搾り</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extLst>
                  <a:ext uri="{0D108BD9-81ED-4DB2-BD59-A6C34878D82A}">
                    <a16:rowId xmlns:a16="http://schemas.microsoft.com/office/drawing/2014/main" val="3836054191"/>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金麦</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extLst>
                  <a:ext uri="{0D108BD9-81ED-4DB2-BD59-A6C34878D82A}">
                    <a16:rowId xmlns:a16="http://schemas.microsoft.com/office/drawing/2014/main" val="4199354580"/>
                  </a:ext>
                </a:extLst>
              </a:tr>
              <a:tr h="11270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本麒麟</a:t>
                      </a:r>
                    </a:p>
                  </a:txBody>
                  <a:tcPr marL="3188" marR="3188" marT="31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tc>
                  <a:txBody>
                    <a:bodyPr/>
                    <a:lstStyle/>
                    <a:p>
                      <a:pPr algn="l" fontAlgn="ct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3188" marR="3188" marT="3188" marB="0" anchor="ctr">
                    <a:lnL>
                      <a:noFill/>
                    </a:lnL>
                    <a:lnR>
                      <a:noFill/>
                    </a:lnR>
                    <a:lnT>
                      <a:noFill/>
                    </a:lnT>
                    <a:lnB>
                      <a:noFill/>
                    </a:lnB>
                  </a:tcPr>
                </a:tc>
                <a:extLst>
                  <a:ext uri="{0D108BD9-81ED-4DB2-BD59-A6C34878D82A}">
                    <a16:rowId xmlns:a16="http://schemas.microsoft.com/office/drawing/2014/main" val="2699636846"/>
                  </a:ext>
                </a:extLst>
              </a:tr>
            </a:tbl>
          </a:graphicData>
        </a:graphic>
      </p:graphicFrame>
      <p:graphicFrame>
        <p:nvGraphicFramePr>
          <p:cNvPr id="5" name="グラフ 4">
            <a:extLst>
              <a:ext uri="{FF2B5EF4-FFF2-40B4-BE49-F238E27FC236}">
                <a16:creationId xmlns:a16="http://schemas.microsoft.com/office/drawing/2014/main" id="{B0938D89-0938-496D-AE31-AE11A6668ACF}"/>
              </a:ext>
            </a:extLst>
          </p:cNvPr>
          <p:cNvGraphicFramePr>
            <a:graphicFrameLocks/>
          </p:cNvGraphicFramePr>
          <p:nvPr>
            <p:extLst>
              <p:ext uri="{D42A27DB-BD31-4B8C-83A1-F6EECF244321}">
                <p14:modId xmlns:p14="http://schemas.microsoft.com/office/powerpoint/2010/main" val="3628421164"/>
              </p:ext>
            </p:extLst>
          </p:nvPr>
        </p:nvGraphicFramePr>
        <p:xfrm>
          <a:off x="6456040" y="3284984"/>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直線コネクタ 9">
            <a:extLst>
              <a:ext uri="{FF2B5EF4-FFF2-40B4-BE49-F238E27FC236}">
                <a16:creationId xmlns:a16="http://schemas.microsoft.com/office/drawing/2014/main" id="{7878C94B-BF65-4E22-AC23-67FCDC89D1EA}"/>
              </a:ext>
            </a:extLst>
          </p:cNvPr>
          <p:cNvCxnSpPr>
            <a:cxnSpLocks/>
          </p:cNvCxnSpPr>
          <p:nvPr/>
        </p:nvCxnSpPr>
        <p:spPr>
          <a:xfrm>
            <a:off x="6096000" y="1628800"/>
            <a:ext cx="0" cy="4635382"/>
          </a:xfrm>
          <a:prstGeom prst="line">
            <a:avLst/>
          </a:prstGeom>
          <a:noFill/>
          <a:ln w="19050" cap="flat" cmpd="sng">
            <a:solidFill>
              <a:srgbClr val="999999"/>
            </a:solidFill>
            <a:prstDash val="dot"/>
            <a:round/>
            <a:headEnd type="none" w="med" len="med"/>
            <a:tailEnd type="none" w="med" len="med"/>
          </a:ln>
        </p:spPr>
      </p:cxnSp>
      <p:sp>
        <p:nvSpPr>
          <p:cNvPr id="6" name="テキスト ボックス 5">
            <a:extLst>
              <a:ext uri="{FF2B5EF4-FFF2-40B4-BE49-F238E27FC236}">
                <a16:creationId xmlns:a16="http://schemas.microsoft.com/office/drawing/2014/main" id="{BEC1EE97-5CC5-45E9-9235-F803540CB01B}"/>
              </a:ext>
            </a:extLst>
          </p:cNvPr>
          <p:cNvSpPr txBox="1"/>
          <p:nvPr/>
        </p:nvSpPr>
        <p:spPr>
          <a:xfrm>
            <a:off x="6456040" y="1772816"/>
            <a:ext cx="5606317" cy="1938992"/>
          </a:xfrm>
          <a:prstGeom prst="rect">
            <a:avLst/>
          </a:prstGeom>
          <a:noFill/>
        </p:spPr>
        <p:txBody>
          <a:bodyPr wrap="square" rtlCol="0">
            <a:spAutoFit/>
          </a:bodyPr>
          <a:lstStyle/>
          <a:p>
            <a:r>
              <a:rPr kumimoji="1" lang="ja-JP" altLang="en-US" dirty="0">
                <a:latin typeface="+mn-ea"/>
                <a:cs typeface="Arial" panose="020B0604020202020204" pitchFamily="34" charset="0"/>
              </a:rPr>
              <a:t>エモーショナルマーケティングを採用している</a:t>
            </a:r>
            <a:endParaRPr kumimoji="1" lang="en-US" altLang="ja-JP" dirty="0">
              <a:latin typeface="+mn-ea"/>
              <a:cs typeface="Arial" panose="020B0604020202020204" pitchFamily="34" charset="0"/>
            </a:endParaRPr>
          </a:p>
          <a:p>
            <a:r>
              <a:rPr kumimoji="1" lang="ja-JP" altLang="en-US" dirty="0">
                <a:latin typeface="+mn-ea"/>
                <a:cs typeface="Arial" panose="020B0604020202020204" pitchFamily="34" charset="0"/>
              </a:rPr>
              <a:t>テレビ</a:t>
            </a:r>
            <a:r>
              <a:rPr kumimoji="1" lang="en-US" altLang="ja-JP" dirty="0">
                <a:latin typeface="+mn-ea"/>
                <a:cs typeface="Arial" panose="020B0604020202020204" pitchFamily="34" charset="0"/>
              </a:rPr>
              <a:t>CM</a:t>
            </a:r>
            <a:r>
              <a:rPr kumimoji="1" lang="ja-JP" altLang="en-US" dirty="0">
                <a:latin typeface="+mn-ea"/>
                <a:cs typeface="Arial" panose="020B0604020202020204" pitchFamily="34" charset="0"/>
              </a:rPr>
              <a:t>はまだ少ないといえる。</a:t>
            </a:r>
            <a:endParaRPr kumimoji="1" lang="en-US" altLang="ja-JP" dirty="0">
              <a:latin typeface="+mn-ea"/>
              <a:cs typeface="Arial" panose="020B0604020202020204" pitchFamily="34" charset="0"/>
            </a:endParaRPr>
          </a:p>
          <a:p>
            <a:endParaRPr kumimoji="1" lang="en-US" altLang="ja-JP" dirty="0">
              <a:latin typeface="+mn-ea"/>
              <a:cs typeface="Arial" panose="020B0604020202020204" pitchFamily="34" charset="0"/>
            </a:endParaRPr>
          </a:p>
          <a:p>
            <a:r>
              <a:rPr kumimoji="1" lang="ja-JP" altLang="en-US" sz="1600" dirty="0">
                <a:latin typeface="+mn-ea"/>
                <a:cs typeface="Arial" panose="020B0604020202020204" pitchFamily="34" charset="0"/>
              </a:rPr>
              <a:t>エモーショナルマーケティングを採用している</a:t>
            </a:r>
            <a:endParaRPr kumimoji="1" lang="en-US" altLang="ja-JP" sz="1600" dirty="0">
              <a:latin typeface="+mn-ea"/>
              <a:cs typeface="Arial" panose="020B0604020202020204" pitchFamily="34" charset="0"/>
            </a:endParaRPr>
          </a:p>
          <a:p>
            <a:r>
              <a:rPr kumimoji="1" lang="en-US" altLang="ja-JP" sz="1600" dirty="0">
                <a:latin typeface="+mn-ea"/>
                <a:cs typeface="Arial" panose="020B0604020202020204" pitchFamily="34" charset="0"/>
              </a:rPr>
              <a:t>:19</a:t>
            </a:r>
            <a:r>
              <a:rPr kumimoji="1" lang="ja-JP" altLang="en-US" sz="1600" dirty="0">
                <a:latin typeface="+mn-ea"/>
                <a:cs typeface="Arial" panose="020B0604020202020204" pitchFamily="34" charset="0"/>
              </a:rPr>
              <a:t>件</a:t>
            </a:r>
            <a:endParaRPr kumimoji="1" lang="en-US" altLang="ja-JP" sz="1600" dirty="0">
              <a:latin typeface="+mn-ea"/>
              <a:cs typeface="Arial" panose="020B0604020202020204" pitchFamily="34" charset="0"/>
            </a:endParaRPr>
          </a:p>
          <a:p>
            <a:r>
              <a:rPr kumimoji="1" lang="ja-JP" altLang="en-US" sz="1600" dirty="0">
                <a:latin typeface="+mn-ea"/>
                <a:cs typeface="Arial" panose="020B0604020202020204" pitchFamily="34" charset="0"/>
              </a:rPr>
              <a:t>エモーショナルマーケティングを採用していない</a:t>
            </a:r>
            <a:endParaRPr kumimoji="1" lang="en-US" altLang="ja-JP" sz="1600" dirty="0">
              <a:latin typeface="+mn-ea"/>
              <a:cs typeface="Arial" panose="020B0604020202020204" pitchFamily="34" charset="0"/>
            </a:endParaRPr>
          </a:p>
          <a:p>
            <a:r>
              <a:rPr kumimoji="1" lang="en-US" altLang="ja-JP" sz="1600" dirty="0">
                <a:latin typeface="+mn-ea"/>
                <a:cs typeface="Arial" panose="020B0604020202020204" pitchFamily="34" charset="0"/>
              </a:rPr>
              <a:t>:41</a:t>
            </a:r>
            <a:r>
              <a:rPr kumimoji="1" lang="ja-JP" altLang="en-US" sz="1600" dirty="0">
                <a:latin typeface="+mn-ea"/>
                <a:cs typeface="Arial" panose="020B0604020202020204" pitchFamily="34" charset="0"/>
              </a:rPr>
              <a:t>件</a:t>
            </a:r>
          </a:p>
        </p:txBody>
      </p:sp>
      <p:sp>
        <p:nvSpPr>
          <p:cNvPr id="8" name="スライド番号プレースホルダー 1">
            <a:extLst>
              <a:ext uri="{FF2B5EF4-FFF2-40B4-BE49-F238E27FC236}">
                <a16:creationId xmlns:a16="http://schemas.microsoft.com/office/drawing/2014/main" id="{F6A11714-2A99-4977-B593-A7428EB3DD80}"/>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13</a:t>
            </a:fld>
            <a:endParaRPr kumimoji="1" lang="ja-JP" altLang="en-US" dirty="0"/>
          </a:p>
        </p:txBody>
      </p:sp>
    </p:spTree>
    <p:extLst>
      <p:ext uri="{BB962C8B-B14F-4D97-AF65-F5344CB8AC3E}">
        <p14:creationId xmlns:p14="http://schemas.microsoft.com/office/powerpoint/2010/main" val="142630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実際の</a:t>
            </a:r>
            <a:r>
              <a:rPr lang="en-US" altLang="ja-JP" sz="2400" b="1" dirty="0">
                <a:solidFill>
                  <a:srgbClr val="4662B0"/>
                </a:solidFill>
                <a:latin typeface="Arial" panose="020B0604020202020204" pitchFamily="34" charset="0"/>
                <a:cs typeface="Arial" panose="020B0604020202020204" pitchFamily="34" charset="0"/>
              </a:rPr>
              <a:t>CM</a:t>
            </a:r>
            <a:r>
              <a:rPr lang="ja-JP" altLang="en-US" sz="2400" b="1" dirty="0">
                <a:solidFill>
                  <a:srgbClr val="4662B0"/>
                </a:solidFill>
                <a:latin typeface="Arial" panose="020B0604020202020204" pitchFamily="34" charset="0"/>
                <a:cs typeface="Arial" panose="020B0604020202020204" pitchFamily="34" charset="0"/>
              </a:rPr>
              <a:t>の例</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pic>
        <p:nvPicPr>
          <p:cNvPr id="8" name="図 7">
            <a:extLst>
              <a:ext uri="{FF2B5EF4-FFF2-40B4-BE49-F238E27FC236}">
                <a16:creationId xmlns:a16="http://schemas.microsoft.com/office/drawing/2014/main" id="{42156742-061E-4E88-8A48-8E375CBDD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1952577"/>
            <a:ext cx="5242597" cy="3276623"/>
          </a:xfrm>
          <a:prstGeom prst="rect">
            <a:avLst/>
          </a:prstGeom>
        </p:spPr>
      </p:pic>
      <p:sp>
        <p:nvSpPr>
          <p:cNvPr id="9" name="テキスト ボックス 8">
            <a:extLst>
              <a:ext uri="{FF2B5EF4-FFF2-40B4-BE49-F238E27FC236}">
                <a16:creationId xmlns:a16="http://schemas.microsoft.com/office/drawing/2014/main" id="{3018F445-D751-4C89-8A95-941DFB365735}"/>
              </a:ext>
            </a:extLst>
          </p:cNvPr>
          <p:cNvSpPr txBox="1"/>
          <p:nvPr/>
        </p:nvSpPr>
        <p:spPr>
          <a:xfrm>
            <a:off x="335360" y="1259468"/>
            <a:ext cx="5578328" cy="646331"/>
          </a:xfrm>
          <a:prstGeom prst="rect">
            <a:avLst/>
          </a:prstGeom>
          <a:noFill/>
        </p:spPr>
        <p:txBody>
          <a:bodyPr wrap="square" rtlCol="0">
            <a:spAutoFit/>
          </a:bodyPr>
          <a:lstStyle/>
          <a:p>
            <a:r>
              <a:rPr kumimoji="1" lang="ja-JP" altLang="en-US" dirty="0">
                <a:latin typeface="+mn-ea"/>
              </a:rPr>
              <a:t>・エモーショナルマーケティングを採用している例</a:t>
            </a:r>
            <a:r>
              <a:rPr kumimoji="1" lang="en-US" altLang="ja-JP" dirty="0">
                <a:latin typeface="+mn-ea"/>
              </a:rPr>
              <a:t>[1]</a:t>
            </a:r>
            <a:endParaRPr kumimoji="1" lang="ja-JP" altLang="en-US" dirty="0">
              <a:latin typeface="+mn-ea"/>
            </a:endParaRPr>
          </a:p>
        </p:txBody>
      </p:sp>
      <p:sp>
        <p:nvSpPr>
          <p:cNvPr id="11" name="テキスト ボックス 10">
            <a:extLst>
              <a:ext uri="{FF2B5EF4-FFF2-40B4-BE49-F238E27FC236}">
                <a16:creationId xmlns:a16="http://schemas.microsoft.com/office/drawing/2014/main" id="{83D5D309-BDF1-41DD-A6E3-DFBD5BFC22D8}"/>
              </a:ext>
            </a:extLst>
          </p:cNvPr>
          <p:cNvSpPr txBox="1"/>
          <p:nvPr/>
        </p:nvSpPr>
        <p:spPr>
          <a:xfrm>
            <a:off x="335360" y="6356510"/>
            <a:ext cx="8496944" cy="430887"/>
          </a:xfrm>
          <a:prstGeom prst="rect">
            <a:avLst/>
          </a:prstGeom>
          <a:noFill/>
        </p:spPr>
        <p:txBody>
          <a:bodyPr wrap="square" rtlCol="0">
            <a:spAutoFit/>
          </a:bodyPr>
          <a:lstStyle/>
          <a:p>
            <a:r>
              <a:rPr kumimoji="1" lang="en-US" altLang="ja-JP" sz="1100" dirty="0"/>
              <a:t>[1]</a:t>
            </a:r>
            <a:r>
              <a:rPr kumimoji="1" lang="ja-JP" altLang="en-US" sz="1100" dirty="0"/>
              <a:t>　レッドブル公式ホームページ</a:t>
            </a:r>
            <a:r>
              <a:rPr kumimoji="1" lang="en-US" altLang="ja-JP" sz="1100" dirty="0"/>
              <a:t>, https://www.redbull.com/jp-ja/energydrink, </a:t>
            </a:r>
            <a:r>
              <a:rPr kumimoji="1" lang="ja-JP" altLang="en-US" sz="1100" dirty="0"/>
              <a:t>参照</a:t>
            </a:r>
            <a:r>
              <a:rPr kumimoji="1" lang="en-US" altLang="ja-JP" sz="1100" dirty="0"/>
              <a:t>2020-10-25</a:t>
            </a:r>
            <a:r>
              <a:rPr kumimoji="1" lang="ja-JP" altLang="en-US" sz="1100" dirty="0"/>
              <a:t>　　　</a:t>
            </a:r>
            <a:br>
              <a:rPr kumimoji="1" lang="en-US" altLang="ja-JP" sz="1100" dirty="0"/>
            </a:br>
            <a:r>
              <a:rPr kumimoji="1" lang="en-US" altLang="ja-JP" sz="1100" dirty="0"/>
              <a:t>[2]</a:t>
            </a:r>
            <a:r>
              <a:rPr kumimoji="1" lang="ja-JP" altLang="en-US" sz="1100" dirty="0"/>
              <a:t>　シュミテクト公式ホームページ</a:t>
            </a:r>
            <a:r>
              <a:rPr kumimoji="1" lang="en-US" altLang="ja-JP" sz="1100" dirty="0"/>
              <a:t>, https://douganow.jp/archives/20180926100590.html, </a:t>
            </a:r>
            <a:r>
              <a:rPr kumimoji="1" lang="ja-JP" altLang="en-US" sz="1100" dirty="0"/>
              <a:t>参照</a:t>
            </a:r>
            <a:r>
              <a:rPr kumimoji="1" lang="en-US" altLang="ja-JP" sz="1100" dirty="0"/>
              <a:t>2020-10-25</a:t>
            </a:r>
            <a:r>
              <a:rPr kumimoji="1" lang="ja-JP" altLang="en-US" sz="1100" dirty="0"/>
              <a:t>　　　</a:t>
            </a:r>
          </a:p>
        </p:txBody>
      </p:sp>
      <p:pic>
        <p:nvPicPr>
          <p:cNvPr id="13" name="図 12">
            <a:extLst>
              <a:ext uri="{FF2B5EF4-FFF2-40B4-BE49-F238E27FC236}">
                <a16:creationId xmlns:a16="http://schemas.microsoft.com/office/drawing/2014/main" id="{BAD07FF2-EF85-48ED-A312-FE5D54F06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148" y="1952576"/>
            <a:ext cx="5313048" cy="2988589"/>
          </a:xfrm>
          <a:prstGeom prst="rect">
            <a:avLst/>
          </a:prstGeom>
        </p:spPr>
      </p:pic>
      <p:sp>
        <p:nvSpPr>
          <p:cNvPr id="14" name="テキスト ボックス 13">
            <a:extLst>
              <a:ext uri="{FF2B5EF4-FFF2-40B4-BE49-F238E27FC236}">
                <a16:creationId xmlns:a16="http://schemas.microsoft.com/office/drawing/2014/main" id="{14E89254-E178-4FB8-90C4-5FE807B74A68}"/>
              </a:ext>
            </a:extLst>
          </p:cNvPr>
          <p:cNvSpPr txBox="1"/>
          <p:nvPr/>
        </p:nvSpPr>
        <p:spPr>
          <a:xfrm>
            <a:off x="6201696" y="1259468"/>
            <a:ext cx="5685504" cy="646331"/>
          </a:xfrm>
          <a:prstGeom prst="rect">
            <a:avLst/>
          </a:prstGeom>
          <a:noFill/>
        </p:spPr>
        <p:txBody>
          <a:bodyPr wrap="square" rtlCol="0">
            <a:spAutoFit/>
          </a:bodyPr>
          <a:lstStyle/>
          <a:p>
            <a:r>
              <a:rPr kumimoji="1" lang="ja-JP" altLang="en-US" dirty="0">
                <a:latin typeface="+mn-ea"/>
              </a:rPr>
              <a:t>・エモーショナルマーケティングを採用していない例</a:t>
            </a:r>
            <a:r>
              <a:rPr kumimoji="1" lang="en-US" altLang="ja-JP" dirty="0">
                <a:latin typeface="+mn-ea"/>
              </a:rPr>
              <a:t>[2]</a:t>
            </a:r>
            <a:endParaRPr kumimoji="1" lang="ja-JP" altLang="en-US" dirty="0">
              <a:latin typeface="+mn-ea"/>
            </a:endParaRPr>
          </a:p>
        </p:txBody>
      </p:sp>
      <p:cxnSp>
        <p:nvCxnSpPr>
          <p:cNvPr id="15" name="直線コネクタ 14">
            <a:extLst>
              <a:ext uri="{FF2B5EF4-FFF2-40B4-BE49-F238E27FC236}">
                <a16:creationId xmlns:a16="http://schemas.microsoft.com/office/drawing/2014/main" id="{FC297C86-977F-4262-B919-08DECED40158}"/>
              </a:ext>
            </a:extLst>
          </p:cNvPr>
          <p:cNvCxnSpPr>
            <a:cxnSpLocks/>
            <a:stCxn id="3" idx="2"/>
          </p:cNvCxnSpPr>
          <p:nvPr/>
        </p:nvCxnSpPr>
        <p:spPr>
          <a:xfrm>
            <a:off x="6096000" y="933123"/>
            <a:ext cx="0" cy="5331059"/>
          </a:xfrm>
          <a:prstGeom prst="line">
            <a:avLst/>
          </a:prstGeom>
          <a:noFill/>
          <a:ln w="19050" cap="flat" cmpd="sng">
            <a:solidFill>
              <a:srgbClr val="999999"/>
            </a:solidFill>
            <a:prstDash val="dot"/>
            <a:round/>
            <a:headEnd type="none" w="med" len="med"/>
            <a:tailEnd type="none" w="med" len="med"/>
          </a:ln>
        </p:spPr>
      </p:cxnSp>
      <p:sp>
        <p:nvSpPr>
          <p:cNvPr id="17" name="テキスト ボックス 16">
            <a:extLst>
              <a:ext uri="{FF2B5EF4-FFF2-40B4-BE49-F238E27FC236}">
                <a16:creationId xmlns:a16="http://schemas.microsoft.com/office/drawing/2014/main" id="{C690B26A-D002-4298-A263-96A4CE3E4724}"/>
              </a:ext>
            </a:extLst>
          </p:cNvPr>
          <p:cNvSpPr txBox="1"/>
          <p:nvPr/>
        </p:nvSpPr>
        <p:spPr>
          <a:xfrm>
            <a:off x="119336" y="5450540"/>
            <a:ext cx="5942953" cy="369332"/>
          </a:xfrm>
          <a:prstGeom prst="rect">
            <a:avLst/>
          </a:prstGeom>
          <a:noFill/>
        </p:spPr>
        <p:txBody>
          <a:bodyPr wrap="square" rtlCol="0">
            <a:spAutoFit/>
          </a:bodyPr>
          <a:lstStyle/>
          <a:p>
            <a:r>
              <a:rPr kumimoji="1" lang="ja-JP" altLang="en-US" dirty="0">
                <a:latin typeface="+mn-ea"/>
              </a:rPr>
              <a:t>感情訴求系：メロディと韻によって感情に訴求している。</a:t>
            </a:r>
          </a:p>
        </p:txBody>
      </p:sp>
      <p:sp>
        <p:nvSpPr>
          <p:cNvPr id="18" name="テキスト ボックス 17">
            <a:extLst>
              <a:ext uri="{FF2B5EF4-FFF2-40B4-BE49-F238E27FC236}">
                <a16:creationId xmlns:a16="http://schemas.microsoft.com/office/drawing/2014/main" id="{4F221140-7201-4E71-93EF-CD19435AA1A1}"/>
              </a:ext>
            </a:extLst>
          </p:cNvPr>
          <p:cNvSpPr txBox="1"/>
          <p:nvPr/>
        </p:nvSpPr>
        <p:spPr>
          <a:xfrm>
            <a:off x="6201696" y="5450540"/>
            <a:ext cx="5841664" cy="369332"/>
          </a:xfrm>
          <a:prstGeom prst="rect">
            <a:avLst/>
          </a:prstGeom>
          <a:noFill/>
        </p:spPr>
        <p:txBody>
          <a:bodyPr wrap="none" rtlCol="0">
            <a:spAutoFit/>
          </a:bodyPr>
          <a:lstStyle/>
          <a:p>
            <a:r>
              <a:rPr kumimoji="1" lang="ja-JP" altLang="en-US">
                <a:latin typeface="+mn-ea"/>
              </a:rPr>
              <a:t>機能訴求系：製品</a:t>
            </a:r>
            <a:r>
              <a:rPr kumimoji="1" lang="ja-JP" altLang="en-US" dirty="0">
                <a:latin typeface="+mn-ea"/>
              </a:rPr>
              <a:t>の特長・機能を説明する</a:t>
            </a:r>
            <a:r>
              <a:rPr kumimoji="1" lang="en-US" altLang="ja-JP" dirty="0">
                <a:latin typeface="+mn-ea"/>
              </a:rPr>
              <a:t>CM</a:t>
            </a:r>
            <a:r>
              <a:rPr kumimoji="1" lang="ja-JP" altLang="en-US" dirty="0">
                <a:latin typeface="+mn-ea"/>
              </a:rPr>
              <a:t>である。</a:t>
            </a:r>
          </a:p>
        </p:txBody>
      </p:sp>
      <p:sp>
        <p:nvSpPr>
          <p:cNvPr id="5" name="スライド番号プレースホルダー 1">
            <a:extLst>
              <a:ext uri="{FF2B5EF4-FFF2-40B4-BE49-F238E27FC236}">
                <a16:creationId xmlns:a16="http://schemas.microsoft.com/office/drawing/2014/main" id="{C8CB9E6B-66F7-4F31-9A7A-F52F0F8C04D9}"/>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14</a:t>
            </a:fld>
            <a:endParaRPr kumimoji="1" lang="ja-JP" altLang="en-US" dirty="0"/>
          </a:p>
        </p:txBody>
      </p:sp>
    </p:spTree>
    <p:extLst>
      <p:ext uri="{BB962C8B-B14F-4D97-AF65-F5344CB8AC3E}">
        <p14:creationId xmlns:p14="http://schemas.microsoft.com/office/powerpoint/2010/main" val="1946405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7B5178C9-393A-4AED-8A00-7C0F2286D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971" y="978261"/>
            <a:ext cx="5457645" cy="4470914"/>
          </a:xfrm>
          <a:prstGeom prst="rect">
            <a:avLst/>
          </a:prstGeom>
        </p:spPr>
      </p:pic>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基礎分析</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pic>
        <p:nvPicPr>
          <p:cNvPr id="9" name="図 8">
            <a:extLst>
              <a:ext uri="{FF2B5EF4-FFF2-40B4-BE49-F238E27FC236}">
                <a16:creationId xmlns:a16="http://schemas.microsoft.com/office/drawing/2014/main" id="{332A8877-C862-4A72-A68E-65DB8630C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8" y="1354743"/>
            <a:ext cx="5487650" cy="3658433"/>
          </a:xfrm>
          <a:prstGeom prst="rect">
            <a:avLst/>
          </a:prstGeom>
        </p:spPr>
      </p:pic>
      <p:cxnSp>
        <p:nvCxnSpPr>
          <p:cNvPr id="12" name="Google Shape;105;p20">
            <a:extLst>
              <a:ext uri="{FF2B5EF4-FFF2-40B4-BE49-F238E27FC236}">
                <a16:creationId xmlns:a16="http://schemas.microsoft.com/office/drawing/2014/main" id="{E279B6F2-0844-488B-8283-C2ED40EB8843}"/>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cxnSp>
        <p:nvCxnSpPr>
          <p:cNvPr id="13" name="直線コネクタ 12">
            <a:extLst>
              <a:ext uri="{FF2B5EF4-FFF2-40B4-BE49-F238E27FC236}">
                <a16:creationId xmlns:a16="http://schemas.microsoft.com/office/drawing/2014/main" id="{CB7A7BFB-F1B5-47F2-AD44-37163CA3A9AA}"/>
              </a:ext>
            </a:extLst>
          </p:cNvPr>
          <p:cNvCxnSpPr>
            <a:cxnSpLocks/>
          </p:cNvCxnSpPr>
          <p:nvPr/>
        </p:nvCxnSpPr>
        <p:spPr>
          <a:xfrm>
            <a:off x="6096000" y="1628800"/>
            <a:ext cx="0" cy="4635382"/>
          </a:xfrm>
          <a:prstGeom prst="line">
            <a:avLst/>
          </a:prstGeom>
          <a:noFill/>
          <a:ln w="19050" cap="flat" cmpd="sng">
            <a:solidFill>
              <a:srgbClr val="999999"/>
            </a:solidFill>
            <a:prstDash val="dot"/>
            <a:round/>
            <a:headEnd type="none" w="med" len="med"/>
            <a:tailEnd type="none" w="med" len="med"/>
          </a:ln>
        </p:spPr>
      </p:cxnSp>
      <p:sp>
        <p:nvSpPr>
          <p:cNvPr id="14" name="テキスト ボックス 13">
            <a:extLst>
              <a:ext uri="{FF2B5EF4-FFF2-40B4-BE49-F238E27FC236}">
                <a16:creationId xmlns:a16="http://schemas.microsoft.com/office/drawing/2014/main" id="{B0E32C26-FA2B-46BD-9C85-33674ED1FD6D}"/>
              </a:ext>
            </a:extLst>
          </p:cNvPr>
          <p:cNvSpPr txBox="1"/>
          <p:nvPr/>
        </p:nvSpPr>
        <p:spPr>
          <a:xfrm>
            <a:off x="551384" y="5229200"/>
            <a:ext cx="5379999" cy="923330"/>
          </a:xfrm>
          <a:prstGeom prst="rect">
            <a:avLst/>
          </a:prstGeom>
          <a:noFill/>
        </p:spPr>
        <p:txBody>
          <a:bodyPr wrap="none" rtlCol="0">
            <a:spAutoFit/>
          </a:bodyPr>
          <a:lstStyle/>
          <a:p>
            <a:r>
              <a:rPr kumimoji="1" lang="en-US" altLang="ja-JP" dirty="0">
                <a:latin typeface="+mn-ea"/>
              </a:rPr>
              <a:t>CM</a:t>
            </a:r>
            <a:r>
              <a:rPr kumimoji="1" lang="ja-JP" altLang="en-US" dirty="0">
                <a:latin typeface="+mn-ea"/>
              </a:rPr>
              <a:t>の視聴回数にはばらつきがあるが、</a:t>
            </a:r>
            <a:endParaRPr kumimoji="1" lang="en-US" altLang="ja-JP" dirty="0">
              <a:latin typeface="+mn-ea"/>
            </a:endParaRPr>
          </a:p>
          <a:p>
            <a:r>
              <a:rPr kumimoji="1" lang="ja-JP" altLang="en-US" dirty="0">
                <a:latin typeface="+mn-ea"/>
              </a:rPr>
              <a:t>約</a:t>
            </a:r>
            <a:r>
              <a:rPr kumimoji="1" lang="en-US" altLang="ja-JP" dirty="0">
                <a:latin typeface="+mn-ea"/>
              </a:rPr>
              <a:t>2</a:t>
            </a:r>
            <a:r>
              <a:rPr kumimoji="1" lang="ja-JP" altLang="en-US" dirty="0">
                <a:latin typeface="+mn-ea"/>
              </a:rPr>
              <a:t>か月間で多く</a:t>
            </a:r>
            <a:r>
              <a:rPr kumimoji="1" lang="en-US" altLang="ja-JP" dirty="0">
                <a:latin typeface="+mn-ea"/>
              </a:rPr>
              <a:t>CM</a:t>
            </a:r>
            <a:r>
              <a:rPr kumimoji="1" lang="ja-JP" altLang="en-US" dirty="0">
                <a:latin typeface="+mn-ea"/>
              </a:rPr>
              <a:t>を視聴している人が多い。</a:t>
            </a:r>
            <a:endParaRPr kumimoji="1" lang="en-US" altLang="ja-JP" dirty="0">
              <a:latin typeface="+mn-ea"/>
            </a:endParaRPr>
          </a:p>
          <a:p>
            <a:r>
              <a:rPr kumimoji="1" lang="ja-JP" altLang="en-US" dirty="0">
                <a:latin typeface="+mn-ea"/>
              </a:rPr>
              <a:t>⇒</a:t>
            </a:r>
            <a:r>
              <a:rPr kumimoji="1" lang="en-US" altLang="ja-JP" dirty="0">
                <a:latin typeface="+mn-ea"/>
              </a:rPr>
              <a:t>CM</a:t>
            </a:r>
            <a:r>
              <a:rPr kumimoji="1" lang="ja-JP" altLang="en-US" dirty="0">
                <a:latin typeface="+mn-ea"/>
              </a:rPr>
              <a:t>は多くの人にリーチできる広告手法である。</a:t>
            </a:r>
          </a:p>
        </p:txBody>
      </p:sp>
      <p:sp>
        <p:nvSpPr>
          <p:cNvPr id="6" name="テキスト ボックス 5">
            <a:extLst>
              <a:ext uri="{FF2B5EF4-FFF2-40B4-BE49-F238E27FC236}">
                <a16:creationId xmlns:a16="http://schemas.microsoft.com/office/drawing/2014/main" id="{A9AD624B-4687-4B81-83B3-AF02F56ACCFB}"/>
              </a:ext>
            </a:extLst>
          </p:cNvPr>
          <p:cNvSpPr txBox="1"/>
          <p:nvPr/>
        </p:nvSpPr>
        <p:spPr>
          <a:xfrm>
            <a:off x="6150334" y="5373216"/>
            <a:ext cx="6041666" cy="923330"/>
          </a:xfrm>
          <a:prstGeom prst="rect">
            <a:avLst/>
          </a:prstGeom>
          <a:noFill/>
        </p:spPr>
        <p:txBody>
          <a:bodyPr wrap="square" rtlCol="0">
            <a:spAutoFit/>
          </a:bodyPr>
          <a:lstStyle/>
          <a:p>
            <a:r>
              <a:rPr lang="en-US" altLang="ja-JP" dirty="0">
                <a:latin typeface="+mn-ea"/>
              </a:rPr>
              <a:t>CM</a:t>
            </a:r>
            <a:r>
              <a:rPr lang="ja-JP" altLang="en-US" dirty="0">
                <a:latin typeface="+mn-ea"/>
              </a:rPr>
              <a:t>視聴回数と購買率には強い線形の関係は認められない（統計的に有意でない）。</a:t>
            </a:r>
            <a:endParaRPr lang="en-US" altLang="ja-JP" dirty="0">
              <a:latin typeface="+mn-ea"/>
            </a:endParaRPr>
          </a:p>
          <a:p>
            <a:r>
              <a:rPr kumimoji="1" lang="ja-JP" altLang="en-US" dirty="0">
                <a:latin typeface="+mn-ea"/>
              </a:rPr>
              <a:t>⇒モデリングには工夫が求められるのではないか？</a:t>
            </a:r>
          </a:p>
        </p:txBody>
      </p:sp>
      <p:sp>
        <p:nvSpPr>
          <p:cNvPr id="7" name="スライド番号プレースホルダー 1">
            <a:extLst>
              <a:ext uri="{FF2B5EF4-FFF2-40B4-BE49-F238E27FC236}">
                <a16:creationId xmlns:a16="http://schemas.microsoft.com/office/drawing/2014/main" id="{1DA646B3-FA67-4F90-B323-E35D8E8175C4}"/>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15</a:t>
            </a:fld>
            <a:endParaRPr kumimoji="1" lang="ja-JP" altLang="en-US" dirty="0"/>
          </a:p>
        </p:txBody>
      </p:sp>
      <p:sp>
        <p:nvSpPr>
          <p:cNvPr id="8" name="テキスト ボックス 7">
            <a:extLst>
              <a:ext uri="{FF2B5EF4-FFF2-40B4-BE49-F238E27FC236}">
                <a16:creationId xmlns:a16="http://schemas.microsoft.com/office/drawing/2014/main" id="{51483DF4-FB97-47E9-80EC-A014084A11B5}"/>
              </a:ext>
            </a:extLst>
          </p:cNvPr>
          <p:cNvSpPr txBox="1"/>
          <p:nvPr/>
        </p:nvSpPr>
        <p:spPr>
          <a:xfrm>
            <a:off x="335360" y="1043444"/>
            <a:ext cx="7340471" cy="369332"/>
          </a:xfrm>
          <a:prstGeom prst="rect">
            <a:avLst/>
          </a:prstGeom>
          <a:noFill/>
        </p:spPr>
        <p:txBody>
          <a:bodyPr wrap="none" rtlCol="0">
            <a:spAutoFit/>
          </a:bodyPr>
          <a:lstStyle/>
          <a:p>
            <a:r>
              <a:rPr kumimoji="1" lang="ja-JP" altLang="en-US" dirty="0"/>
              <a:t>データの特徴をつかむため本分析に入る前に簡易的な分析を行った。</a:t>
            </a:r>
          </a:p>
        </p:txBody>
      </p:sp>
    </p:spTree>
    <p:extLst>
      <p:ext uri="{BB962C8B-B14F-4D97-AF65-F5344CB8AC3E}">
        <p14:creationId xmlns:p14="http://schemas.microsoft.com/office/powerpoint/2010/main" val="1183810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分析方法</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5" name="四角形: 角を丸くする 4">
            <a:extLst>
              <a:ext uri="{FF2B5EF4-FFF2-40B4-BE49-F238E27FC236}">
                <a16:creationId xmlns:a16="http://schemas.microsoft.com/office/drawing/2014/main" id="{7A745CEE-20D6-40BD-BCB1-3CF5CF340557}"/>
              </a:ext>
            </a:extLst>
          </p:cNvPr>
          <p:cNvSpPr/>
          <p:nvPr/>
        </p:nvSpPr>
        <p:spPr>
          <a:xfrm>
            <a:off x="335360" y="1268760"/>
            <a:ext cx="1728192" cy="79208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b="1" dirty="0">
                <a:solidFill>
                  <a:schemeClr val="tx1"/>
                </a:solidFill>
                <a:latin typeface="+mn-ea"/>
              </a:rPr>
              <a:t>CM</a:t>
            </a:r>
            <a:r>
              <a:rPr kumimoji="1" lang="ja-JP" altLang="en-US" b="1" dirty="0">
                <a:solidFill>
                  <a:schemeClr val="tx1"/>
                </a:solidFill>
                <a:latin typeface="+mn-ea"/>
              </a:rPr>
              <a:t>の広告効果</a:t>
            </a:r>
          </a:p>
        </p:txBody>
      </p:sp>
      <p:sp>
        <p:nvSpPr>
          <p:cNvPr id="7" name="テキスト ボックス 6">
            <a:extLst>
              <a:ext uri="{FF2B5EF4-FFF2-40B4-BE49-F238E27FC236}">
                <a16:creationId xmlns:a16="http://schemas.microsoft.com/office/drawing/2014/main" id="{C330CBDA-D2A7-41C3-ADED-C572D1E22B43}"/>
              </a:ext>
            </a:extLst>
          </p:cNvPr>
          <p:cNvSpPr txBox="1"/>
          <p:nvPr/>
        </p:nvSpPr>
        <p:spPr>
          <a:xfrm>
            <a:off x="479376" y="3239641"/>
            <a:ext cx="5732218" cy="1200329"/>
          </a:xfrm>
          <a:prstGeom prst="rect">
            <a:avLst/>
          </a:prstGeom>
          <a:noFill/>
        </p:spPr>
        <p:txBody>
          <a:bodyPr wrap="square" rtlCol="0">
            <a:spAutoFit/>
          </a:bodyPr>
          <a:lstStyle/>
          <a:p>
            <a:r>
              <a:rPr kumimoji="1" lang="en-US" altLang="ja-JP" b="1" dirty="0">
                <a:latin typeface="+mn-ea"/>
              </a:rPr>
              <a:t>[</a:t>
            </a:r>
            <a:r>
              <a:rPr kumimoji="1" lang="ja-JP" altLang="en-US" b="1" dirty="0">
                <a:latin typeface="+mn-ea"/>
              </a:rPr>
              <a:t>定義</a:t>
            </a:r>
            <a:r>
              <a:rPr kumimoji="1" lang="en-US" altLang="ja-JP" b="1" dirty="0">
                <a:latin typeface="+mn-ea"/>
              </a:rPr>
              <a:t>]</a:t>
            </a:r>
          </a:p>
          <a:p>
            <a:r>
              <a:rPr kumimoji="1" lang="ja-JP" altLang="en-US" dirty="0">
                <a:latin typeface="+mn-ea"/>
              </a:rPr>
              <a:t>特定の</a:t>
            </a:r>
            <a:r>
              <a:rPr kumimoji="1" lang="en-US" altLang="ja-JP" dirty="0">
                <a:latin typeface="+mn-ea"/>
              </a:rPr>
              <a:t>CM</a:t>
            </a:r>
            <a:r>
              <a:rPr kumimoji="1" lang="ja-JP" altLang="en-US" dirty="0">
                <a:latin typeface="+mn-ea"/>
              </a:rPr>
              <a:t>を見たサンプルが実際にその商品を購入・</a:t>
            </a:r>
            <a:endParaRPr kumimoji="1" lang="en-US" altLang="ja-JP" dirty="0">
              <a:latin typeface="+mn-ea"/>
            </a:endParaRPr>
          </a:p>
          <a:p>
            <a:r>
              <a:rPr kumimoji="1" lang="ja-JP" altLang="en-US" dirty="0">
                <a:latin typeface="+mn-ea"/>
              </a:rPr>
              <a:t>サービスを利用した場合に</a:t>
            </a:r>
            <a:r>
              <a:rPr kumimoji="1" lang="en-US" altLang="ja-JP" dirty="0">
                <a:latin typeface="+mn-ea"/>
              </a:rPr>
              <a:t>CM</a:t>
            </a:r>
            <a:r>
              <a:rPr kumimoji="1" lang="ja-JP" altLang="en-US" dirty="0">
                <a:latin typeface="+mn-ea"/>
              </a:rPr>
              <a:t>の広告効果があったと</a:t>
            </a:r>
            <a:endParaRPr kumimoji="1" lang="en-US" altLang="ja-JP" dirty="0">
              <a:latin typeface="+mn-ea"/>
            </a:endParaRPr>
          </a:p>
          <a:p>
            <a:r>
              <a:rPr kumimoji="1" lang="ja-JP" altLang="en-US" dirty="0">
                <a:latin typeface="+mn-ea"/>
              </a:rPr>
              <a:t>定義する。</a:t>
            </a:r>
          </a:p>
        </p:txBody>
      </p:sp>
      <p:sp>
        <p:nvSpPr>
          <p:cNvPr id="9" name="テキスト ボックス 8">
            <a:extLst>
              <a:ext uri="{FF2B5EF4-FFF2-40B4-BE49-F238E27FC236}">
                <a16:creationId xmlns:a16="http://schemas.microsoft.com/office/drawing/2014/main" id="{94E6BEA8-3C56-4BFC-82A1-7190A8110809}"/>
              </a:ext>
            </a:extLst>
          </p:cNvPr>
          <p:cNvSpPr txBox="1"/>
          <p:nvPr/>
        </p:nvSpPr>
        <p:spPr>
          <a:xfrm>
            <a:off x="479376" y="4718827"/>
            <a:ext cx="5724644" cy="1200329"/>
          </a:xfrm>
          <a:prstGeom prst="rect">
            <a:avLst/>
          </a:prstGeom>
          <a:noFill/>
        </p:spPr>
        <p:txBody>
          <a:bodyPr wrap="none" rtlCol="0">
            <a:spAutoFit/>
          </a:bodyPr>
          <a:lstStyle/>
          <a:p>
            <a:r>
              <a:rPr kumimoji="1" lang="en-US" altLang="ja-JP" b="1" dirty="0">
                <a:latin typeface="+mn-ea"/>
              </a:rPr>
              <a:t>[</a:t>
            </a:r>
            <a:r>
              <a:rPr kumimoji="1" lang="ja-JP" altLang="en-US" b="1" dirty="0">
                <a:latin typeface="+mn-ea"/>
              </a:rPr>
              <a:t>共変量</a:t>
            </a:r>
            <a:r>
              <a:rPr kumimoji="1" lang="en-US" altLang="ja-JP" b="1" dirty="0">
                <a:latin typeface="+mn-ea"/>
              </a:rPr>
              <a:t>]</a:t>
            </a:r>
          </a:p>
          <a:p>
            <a:r>
              <a:rPr kumimoji="1" lang="ja-JP" altLang="en-US" dirty="0">
                <a:latin typeface="+mn-ea"/>
              </a:rPr>
              <a:t>共変量として、「性別」、「年齢」、「未既婚」、</a:t>
            </a:r>
            <a:endParaRPr kumimoji="1" lang="en-US" altLang="ja-JP" dirty="0">
              <a:latin typeface="+mn-ea"/>
            </a:endParaRPr>
          </a:p>
          <a:p>
            <a:r>
              <a:rPr kumimoji="1" lang="ja-JP" altLang="en-US" dirty="0">
                <a:latin typeface="+mn-ea"/>
              </a:rPr>
              <a:t> 「子供の有無」、「消費価値観」などの</a:t>
            </a:r>
            <a:r>
              <a:rPr lang="ja-JP" altLang="en-US" dirty="0">
                <a:latin typeface="+mn-ea"/>
              </a:rPr>
              <a:t>サンプルの</a:t>
            </a:r>
            <a:endParaRPr lang="en-US" altLang="ja-JP" dirty="0">
              <a:latin typeface="+mn-ea"/>
            </a:endParaRPr>
          </a:p>
          <a:p>
            <a:r>
              <a:rPr lang="ja-JP" altLang="en-US" dirty="0">
                <a:latin typeface="+mn-ea"/>
              </a:rPr>
              <a:t>個⼈属性に関する質問の結果を用いる。</a:t>
            </a:r>
            <a:endParaRPr kumimoji="1" lang="ja-JP" altLang="en-US" dirty="0">
              <a:latin typeface="+mn-ea"/>
            </a:endParaRPr>
          </a:p>
        </p:txBody>
      </p:sp>
      <p:sp>
        <p:nvSpPr>
          <p:cNvPr id="6" name="テキスト ボックス 5">
            <a:extLst>
              <a:ext uri="{FF2B5EF4-FFF2-40B4-BE49-F238E27FC236}">
                <a16:creationId xmlns:a16="http://schemas.microsoft.com/office/drawing/2014/main" id="{C0833433-72A8-4790-929D-33ACF65A022F}"/>
              </a:ext>
            </a:extLst>
          </p:cNvPr>
          <p:cNvSpPr txBox="1"/>
          <p:nvPr/>
        </p:nvSpPr>
        <p:spPr>
          <a:xfrm>
            <a:off x="479377" y="2314453"/>
            <a:ext cx="5976664" cy="923330"/>
          </a:xfrm>
          <a:prstGeom prst="rect">
            <a:avLst/>
          </a:prstGeom>
          <a:noFill/>
        </p:spPr>
        <p:txBody>
          <a:bodyPr wrap="square" rtlCol="0">
            <a:spAutoFit/>
          </a:bodyPr>
          <a:lstStyle/>
          <a:p>
            <a:r>
              <a:rPr kumimoji="1" lang="en-US" altLang="ja-JP" b="1" dirty="0">
                <a:latin typeface="+mn-ea"/>
              </a:rPr>
              <a:t>[</a:t>
            </a:r>
            <a:r>
              <a:rPr kumimoji="1" lang="ja-JP" altLang="en-US" b="1" dirty="0">
                <a:latin typeface="+mn-ea"/>
              </a:rPr>
              <a:t>分析手法</a:t>
            </a:r>
            <a:r>
              <a:rPr kumimoji="1" lang="en-US" altLang="ja-JP" b="1" dirty="0">
                <a:latin typeface="+mn-ea"/>
              </a:rPr>
              <a:t>]</a:t>
            </a:r>
          </a:p>
          <a:p>
            <a:r>
              <a:rPr kumimoji="1" lang="ja-JP" altLang="en-US" dirty="0">
                <a:latin typeface="+mn-ea"/>
              </a:rPr>
              <a:t>・</a:t>
            </a:r>
            <a:r>
              <a:rPr kumimoji="1" lang="ja-JP" altLang="en-US" u="sng" dirty="0">
                <a:latin typeface="+mn-ea"/>
              </a:rPr>
              <a:t>重回帰分析</a:t>
            </a:r>
            <a:endParaRPr kumimoji="1" lang="en-US" altLang="ja-JP" u="sng" dirty="0">
              <a:latin typeface="+mn-ea"/>
            </a:endParaRPr>
          </a:p>
          <a:p>
            <a:r>
              <a:rPr kumimoji="1" lang="ja-JP" altLang="en-US" dirty="0">
                <a:latin typeface="+mn-ea"/>
              </a:rPr>
              <a:t>・</a:t>
            </a:r>
            <a:r>
              <a:rPr kumimoji="1" lang="ja-JP" altLang="en-US" u="sng" dirty="0">
                <a:latin typeface="+mn-ea"/>
              </a:rPr>
              <a:t>精緻化見込みモデル</a:t>
            </a:r>
            <a:r>
              <a:rPr kumimoji="1" lang="ja-JP" altLang="en-US" dirty="0">
                <a:latin typeface="+mn-ea"/>
              </a:rPr>
              <a:t>をもとに広告効果を検証する。</a:t>
            </a:r>
          </a:p>
        </p:txBody>
      </p:sp>
      <p:sp>
        <p:nvSpPr>
          <p:cNvPr id="14" name="フローチャート: 他ページ結合子 13">
            <a:extLst>
              <a:ext uri="{FF2B5EF4-FFF2-40B4-BE49-F238E27FC236}">
                <a16:creationId xmlns:a16="http://schemas.microsoft.com/office/drawing/2014/main" id="{C1125F75-B694-4632-871D-E0A1453BCAF1}"/>
              </a:ext>
            </a:extLst>
          </p:cNvPr>
          <p:cNvSpPr/>
          <p:nvPr/>
        </p:nvSpPr>
        <p:spPr>
          <a:xfrm>
            <a:off x="8184232" y="1268761"/>
            <a:ext cx="1274768" cy="1101056"/>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説得的</a:t>
            </a:r>
            <a:br>
              <a:rPr kumimoji="1" lang="en-US" altLang="ja-JP" dirty="0">
                <a:solidFill>
                  <a:schemeClr val="tx1"/>
                </a:solidFill>
                <a:latin typeface="Meiryo UI" panose="020B0604030504040204" pitchFamily="50" charset="-128"/>
                <a:ea typeface="Meiryo UI" panose="020B0604030504040204" pitchFamily="50" charset="-128"/>
              </a:rPr>
            </a:br>
            <a:r>
              <a:rPr kumimoji="1" lang="ja-JP" altLang="en-US" dirty="0">
                <a:solidFill>
                  <a:schemeClr val="tx1"/>
                </a:solidFill>
                <a:latin typeface="Meiryo UI" panose="020B0604030504040204" pitchFamily="50" charset="-128"/>
                <a:ea typeface="Meiryo UI" panose="020B0604030504040204" pitchFamily="50" charset="-128"/>
              </a:rPr>
              <a:t>コミュニケーション</a:t>
            </a:r>
          </a:p>
        </p:txBody>
      </p:sp>
      <p:sp>
        <p:nvSpPr>
          <p:cNvPr id="16" name="フローチャート: 他ページ結合子 15">
            <a:extLst>
              <a:ext uri="{FF2B5EF4-FFF2-40B4-BE49-F238E27FC236}">
                <a16:creationId xmlns:a16="http://schemas.microsoft.com/office/drawing/2014/main" id="{C8660096-76D1-45DC-8466-33AD15FD9C75}"/>
              </a:ext>
            </a:extLst>
          </p:cNvPr>
          <p:cNvSpPr/>
          <p:nvPr/>
        </p:nvSpPr>
        <p:spPr>
          <a:xfrm>
            <a:off x="8184232" y="2392385"/>
            <a:ext cx="1274768" cy="924028"/>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注意と解析</a:t>
            </a:r>
          </a:p>
        </p:txBody>
      </p:sp>
      <p:grpSp>
        <p:nvGrpSpPr>
          <p:cNvPr id="27" name="グループ化 26">
            <a:extLst>
              <a:ext uri="{FF2B5EF4-FFF2-40B4-BE49-F238E27FC236}">
                <a16:creationId xmlns:a16="http://schemas.microsoft.com/office/drawing/2014/main" id="{C9A1E0DA-2DCE-497F-BD7E-F35192FD04DB}"/>
              </a:ext>
            </a:extLst>
          </p:cNvPr>
          <p:cNvGrpSpPr/>
          <p:nvPr/>
        </p:nvGrpSpPr>
        <p:grpSpPr>
          <a:xfrm>
            <a:off x="6327853" y="2392385"/>
            <a:ext cx="1404082" cy="3708276"/>
            <a:chOff x="7437872" y="2398507"/>
            <a:chExt cx="1404082" cy="3708276"/>
          </a:xfrm>
        </p:grpSpPr>
        <p:sp>
          <p:nvSpPr>
            <p:cNvPr id="17" name="フローチャート: 他ページ結合子 16">
              <a:extLst>
                <a:ext uri="{FF2B5EF4-FFF2-40B4-BE49-F238E27FC236}">
                  <a16:creationId xmlns:a16="http://schemas.microsoft.com/office/drawing/2014/main" id="{9F65C367-9C0C-4760-8F11-801913D2D16F}"/>
                </a:ext>
              </a:extLst>
            </p:cNvPr>
            <p:cNvSpPr/>
            <p:nvPr/>
          </p:nvSpPr>
          <p:spPr>
            <a:xfrm>
              <a:off x="7459955" y="3345104"/>
              <a:ext cx="1345408" cy="953157"/>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認知の変化</a:t>
              </a:r>
            </a:p>
          </p:txBody>
        </p:sp>
        <p:sp>
          <p:nvSpPr>
            <p:cNvPr id="18" name="フローチャート: 他ページ結合子 17">
              <a:extLst>
                <a:ext uri="{FF2B5EF4-FFF2-40B4-BE49-F238E27FC236}">
                  <a16:creationId xmlns:a16="http://schemas.microsoft.com/office/drawing/2014/main" id="{0FEA41F5-64A3-46E8-8780-2B5738B17CCF}"/>
                </a:ext>
              </a:extLst>
            </p:cNvPr>
            <p:cNvSpPr/>
            <p:nvPr/>
          </p:nvSpPr>
          <p:spPr>
            <a:xfrm>
              <a:off x="7500745" y="5206819"/>
              <a:ext cx="1341207" cy="899964"/>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行動の変化</a:t>
              </a:r>
            </a:p>
          </p:txBody>
        </p:sp>
        <p:sp>
          <p:nvSpPr>
            <p:cNvPr id="20" name="フローチャート: 他ページ結合子 19">
              <a:extLst>
                <a:ext uri="{FF2B5EF4-FFF2-40B4-BE49-F238E27FC236}">
                  <a16:creationId xmlns:a16="http://schemas.microsoft.com/office/drawing/2014/main" id="{4FB101F6-2DC3-4F07-91EC-D82AF92AD8B3}"/>
                </a:ext>
              </a:extLst>
            </p:cNvPr>
            <p:cNvSpPr/>
            <p:nvPr/>
          </p:nvSpPr>
          <p:spPr>
            <a:xfrm>
              <a:off x="7497372" y="2398507"/>
              <a:ext cx="1274768" cy="924028"/>
            </a:xfrm>
            <a:prstGeom prst="flowChartOffpageConnector">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高関与のプロセス</a:t>
              </a:r>
            </a:p>
          </p:txBody>
        </p:sp>
        <p:sp>
          <p:nvSpPr>
            <p:cNvPr id="22" name="フローチャート: 他ページ結合子 21">
              <a:extLst>
                <a:ext uri="{FF2B5EF4-FFF2-40B4-BE49-F238E27FC236}">
                  <a16:creationId xmlns:a16="http://schemas.microsoft.com/office/drawing/2014/main" id="{2C85A22B-C1E7-40BB-9409-BAFEA46C75DE}"/>
                </a:ext>
              </a:extLst>
            </p:cNvPr>
            <p:cNvSpPr/>
            <p:nvPr/>
          </p:nvSpPr>
          <p:spPr>
            <a:xfrm>
              <a:off x="7437872" y="4306853"/>
              <a:ext cx="1404082" cy="899966"/>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感情の変化</a:t>
              </a:r>
            </a:p>
          </p:txBody>
        </p:sp>
      </p:grpSp>
      <p:grpSp>
        <p:nvGrpSpPr>
          <p:cNvPr id="29" name="グループ化 28">
            <a:extLst>
              <a:ext uri="{FF2B5EF4-FFF2-40B4-BE49-F238E27FC236}">
                <a16:creationId xmlns:a16="http://schemas.microsoft.com/office/drawing/2014/main" id="{C3387D11-8AB6-4153-9FA6-626005E4FAE5}"/>
              </a:ext>
            </a:extLst>
          </p:cNvPr>
          <p:cNvGrpSpPr/>
          <p:nvPr/>
        </p:nvGrpSpPr>
        <p:grpSpPr>
          <a:xfrm>
            <a:off x="9952548" y="2393814"/>
            <a:ext cx="1400036" cy="3771078"/>
            <a:chOff x="9952548" y="2428220"/>
            <a:chExt cx="1400036" cy="3771078"/>
          </a:xfrm>
        </p:grpSpPr>
        <p:sp>
          <p:nvSpPr>
            <p:cNvPr id="15" name="フローチャート: 他ページ結合子 14">
              <a:extLst>
                <a:ext uri="{FF2B5EF4-FFF2-40B4-BE49-F238E27FC236}">
                  <a16:creationId xmlns:a16="http://schemas.microsoft.com/office/drawing/2014/main" id="{F4ED41C0-1982-4CE3-A098-10407F34B0F5}"/>
                </a:ext>
              </a:extLst>
            </p:cNvPr>
            <p:cNvSpPr/>
            <p:nvPr/>
          </p:nvSpPr>
          <p:spPr>
            <a:xfrm>
              <a:off x="9984432" y="2428220"/>
              <a:ext cx="1274768" cy="924028"/>
            </a:xfrm>
            <a:prstGeom prst="flowChartOffpageConnector">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低関与のプロセス</a:t>
              </a:r>
            </a:p>
          </p:txBody>
        </p:sp>
        <p:sp>
          <p:nvSpPr>
            <p:cNvPr id="19" name="フローチャート: 他ページ結合子 18">
              <a:extLst>
                <a:ext uri="{FF2B5EF4-FFF2-40B4-BE49-F238E27FC236}">
                  <a16:creationId xmlns:a16="http://schemas.microsoft.com/office/drawing/2014/main" id="{7B1B225F-24AA-4083-9328-CCC1A6A67466}"/>
                </a:ext>
              </a:extLst>
            </p:cNvPr>
            <p:cNvSpPr/>
            <p:nvPr/>
          </p:nvSpPr>
          <p:spPr>
            <a:xfrm>
              <a:off x="9952548" y="3374816"/>
              <a:ext cx="1368152" cy="933119"/>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感情の変化</a:t>
              </a:r>
            </a:p>
          </p:txBody>
        </p:sp>
        <p:sp>
          <p:nvSpPr>
            <p:cNvPr id="21" name="フローチャート: 他ページ結合子 20">
              <a:extLst>
                <a:ext uri="{FF2B5EF4-FFF2-40B4-BE49-F238E27FC236}">
                  <a16:creationId xmlns:a16="http://schemas.microsoft.com/office/drawing/2014/main" id="{D742188D-B93B-4796-979C-5919C2AF3235}"/>
                </a:ext>
              </a:extLst>
            </p:cNvPr>
            <p:cNvSpPr/>
            <p:nvPr/>
          </p:nvSpPr>
          <p:spPr>
            <a:xfrm>
              <a:off x="9984432" y="4316064"/>
              <a:ext cx="1368152" cy="933111"/>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行動の変化</a:t>
              </a:r>
            </a:p>
          </p:txBody>
        </p:sp>
        <p:sp>
          <p:nvSpPr>
            <p:cNvPr id="23" name="フローチャート: 他ページ結合子 22">
              <a:extLst>
                <a:ext uri="{FF2B5EF4-FFF2-40B4-BE49-F238E27FC236}">
                  <a16:creationId xmlns:a16="http://schemas.microsoft.com/office/drawing/2014/main" id="{9E63CEE1-0D41-49D0-96FF-63CBDBB7810C}"/>
                </a:ext>
              </a:extLst>
            </p:cNvPr>
            <p:cNvSpPr/>
            <p:nvPr/>
          </p:nvSpPr>
          <p:spPr>
            <a:xfrm>
              <a:off x="9984431" y="5266191"/>
              <a:ext cx="1368143" cy="933107"/>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認知の変化</a:t>
              </a:r>
            </a:p>
          </p:txBody>
        </p:sp>
      </p:grpSp>
      <p:cxnSp>
        <p:nvCxnSpPr>
          <p:cNvPr id="31" name="直線矢印コネクタ 30">
            <a:extLst>
              <a:ext uri="{FF2B5EF4-FFF2-40B4-BE49-F238E27FC236}">
                <a16:creationId xmlns:a16="http://schemas.microsoft.com/office/drawing/2014/main" id="{C53A5C8B-44FC-486C-9188-61BF54D4C134}"/>
              </a:ext>
            </a:extLst>
          </p:cNvPr>
          <p:cNvCxnSpPr>
            <a:stCxn id="16" idx="1"/>
            <a:endCxn id="20" idx="3"/>
          </p:cNvCxnSpPr>
          <p:nvPr/>
        </p:nvCxnSpPr>
        <p:spPr>
          <a:xfrm flipH="1">
            <a:off x="7662121" y="2854399"/>
            <a:ext cx="5221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ADA8742-D0AB-473A-B0D4-06C84AA8B882}"/>
              </a:ext>
            </a:extLst>
          </p:cNvPr>
          <p:cNvCxnSpPr>
            <a:stCxn id="16" idx="3"/>
            <a:endCxn id="15" idx="1"/>
          </p:cNvCxnSpPr>
          <p:nvPr/>
        </p:nvCxnSpPr>
        <p:spPr>
          <a:xfrm>
            <a:off x="9459000" y="2854399"/>
            <a:ext cx="525432" cy="1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テキスト ボックス 34">
            <a:extLst>
              <a:ext uri="{FF2B5EF4-FFF2-40B4-BE49-F238E27FC236}">
                <a16:creationId xmlns:a16="http://schemas.microsoft.com/office/drawing/2014/main" id="{B674569F-B289-49F4-82B8-53FB04EADAA9}"/>
              </a:ext>
            </a:extLst>
          </p:cNvPr>
          <p:cNvSpPr txBox="1"/>
          <p:nvPr/>
        </p:nvSpPr>
        <p:spPr>
          <a:xfrm>
            <a:off x="7739509" y="3083329"/>
            <a:ext cx="461665" cy="1246495"/>
          </a:xfrm>
          <a:prstGeom prst="rect">
            <a:avLst/>
          </a:prstGeom>
          <a:noFill/>
        </p:spPr>
        <p:txBody>
          <a:bodyPr vert="eaVert" wrap="none" rtlCol="0">
            <a:spAutoFit/>
          </a:bodyPr>
          <a:lstStyle/>
          <a:p>
            <a:r>
              <a:rPr kumimoji="1" lang="ja-JP" altLang="en-US" dirty="0">
                <a:latin typeface="+mn-ea"/>
              </a:rPr>
              <a:t>中心ルート</a:t>
            </a:r>
          </a:p>
        </p:txBody>
      </p:sp>
      <p:sp>
        <p:nvSpPr>
          <p:cNvPr id="36" name="テキスト ボックス 35">
            <a:extLst>
              <a:ext uri="{FF2B5EF4-FFF2-40B4-BE49-F238E27FC236}">
                <a16:creationId xmlns:a16="http://schemas.microsoft.com/office/drawing/2014/main" id="{33AF64B9-DCB8-414A-A70F-5BFB7558331D}"/>
              </a:ext>
            </a:extLst>
          </p:cNvPr>
          <p:cNvSpPr txBox="1"/>
          <p:nvPr/>
        </p:nvSpPr>
        <p:spPr>
          <a:xfrm>
            <a:off x="9490883" y="3083329"/>
            <a:ext cx="461665" cy="1246495"/>
          </a:xfrm>
          <a:prstGeom prst="rect">
            <a:avLst/>
          </a:prstGeom>
          <a:noFill/>
        </p:spPr>
        <p:txBody>
          <a:bodyPr vert="eaVert" wrap="none" rtlCol="0">
            <a:spAutoFit/>
          </a:bodyPr>
          <a:lstStyle/>
          <a:p>
            <a:r>
              <a:rPr kumimoji="1" lang="ja-JP" altLang="en-US" dirty="0">
                <a:latin typeface="+mn-ea"/>
              </a:rPr>
              <a:t>周辺ルート</a:t>
            </a:r>
          </a:p>
        </p:txBody>
      </p:sp>
      <p:cxnSp>
        <p:nvCxnSpPr>
          <p:cNvPr id="39" name="直線コネクタ 38">
            <a:extLst>
              <a:ext uri="{FF2B5EF4-FFF2-40B4-BE49-F238E27FC236}">
                <a16:creationId xmlns:a16="http://schemas.microsoft.com/office/drawing/2014/main" id="{30DF9984-3F73-431F-B11E-0D44939DBB0B}"/>
              </a:ext>
            </a:extLst>
          </p:cNvPr>
          <p:cNvCxnSpPr>
            <a:cxnSpLocks/>
          </p:cNvCxnSpPr>
          <p:nvPr/>
        </p:nvCxnSpPr>
        <p:spPr>
          <a:xfrm>
            <a:off x="6096000" y="1628800"/>
            <a:ext cx="0" cy="4635382"/>
          </a:xfrm>
          <a:prstGeom prst="line">
            <a:avLst/>
          </a:prstGeom>
          <a:noFill/>
          <a:ln w="19050" cap="flat" cmpd="sng">
            <a:solidFill>
              <a:srgbClr val="999999"/>
            </a:solidFill>
            <a:prstDash val="dot"/>
            <a:round/>
            <a:headEnd type="none" w="med" len="med"/>
            <a:tailEnd type="none" w="med" len="med"/>
          </a:ln>
        </p:spPr>
      </p:cxnSp>
      <p:sp>
        <p:nvSpPr>
          <p:cNvPr id="40" name="テキスト ボックス 39">
            <a:extLst>
              <a:ext uri="{FF2B5EF4-FFF2-40B4-BE49-F238E27FC236}">
                <a16:creationId xmlns:a16="http://schemas.microsoft.com/office/drawing/2014/main" id="{8C20A431-31D8-4F5F-B20D-984B40B531B2}"/>
              </a:ext>
            </a:extLst>
          </p:cNvPr>
          <p:cNvSpPr txBox="1"/>
          <p:nvPr/>
        </p:nvSpPr>
        <p:spPr>
          <a:xfrm>
            <a:off x="6257564" y="1272639"/>
            <a:ext cx="1683474" cy="646331"/>
          </a:xfrm>
          <a:prstGeom prst="rect">
            <a:avLst/>
          </a:prstGeom>
          <a:noFill/>
        </p:spPr>
        <p:txBody>
          <a:bodyPr wrap="none" rtlCol="0">
            <a:spAutoFit/>
          </a:bodyPr>
          <a:lstStyle/>
          <a:p>
            <a:r>
              <a:rPr kumimoji="1" lang="en-US" altLang="ja-JP" b="1" dirty="0">
                <a:latin typeface="+mn-ea"/>
              </a:rPr>
              <a:t>[</a:t>
            </a:r>
            <a:r>
              <a:rPr kumimoji="1" lang="ja-JP" altLang="en-US" b="1" dirty="0">
                <a:latin typeface="+mn-ea"/>
              </a:rPr>
              <a:t>精緻化見込み</a:t>
            </a:r>
            <a:endParaRPr kumimoji="1" lang="en-US" altLang="ja-JP" b="1" dirty="0">
              <a:latin typeface="+mn-ea"/>
            </a:endParaRPr>
          </a:p>
          <a:p>
            <a:r>
              <a:rPr kumimoji="1" lang="ja-JP" altLang="en-US" b="1" dirty="0">
                <a:latin typeface="+mn-ea"/>
              </a:rPr>
              <a:t>モデルの概略</a:t>
            </a:r>
            <a:r>
              <a:rPr kumimoji="1" lang="en-US" altLang="ja-JP" b="1" dirty="0">
                <a:latin typeface="+mn-ea"/>
              </a:rPr>
              <a:t>]</a:t>
            </a:r>
            <a:endParaRPr kumimoji="1" lang="ja-JP" altLang="en-US" b="1" dirty="0">
              <a:latin typeface="+mn-ea"/>
            </a:endParaRPr>
          </a:p>
        </p:txBody>
      </p:sp>
      <p:sp>
        <p:nvSpPr>
          <p:cNvPr id="42" name="スライド番号プレースホルダー 1">
            <a:extLst>
              <a:ext uri="{FF2B5EF4-FFF2-40B4-BE49-F238E27FC236}">
                <a16:creationId xmlns:a16="http://schemas.microsoft.com/office/drawing/2014/main" id="{A73DBA19-1981-47BB-8B9F-B24B4E84B31E}"/>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16</a:t>
            </a:fld>
            <a:endParaRPr kumimoji="1" lang="ja-JP" altLang="en-US" dirty="0"/>
          </a:p>
        </p:txBody>
      </p:sp>
    </p:spTree>
    <p:extLst>
      <p:ext uri="{BB962C8B-B14F-4D97-AF65-F5344CB8AC3E}">
        <p14:creationId xmlns:p14="http://schemas.microsoft.com/office/powerpoint/2010/main" val="7255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分析方法</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14" name="フローチャート: 他ページ結合子 13">
            <a:extLst>
              <a:ext uri="{FF2B5EF4-FFF2-40B4-BE49-F238E27FC236}">
                <a16:creationId xmlns:a16="http://schemas.microsoft.com/office/drawing/2014/main" id="{C1125F75-B694-4632-871D-E0A1453BCAF1}"/>
              </a:ext>
            </a:extLst>
          </p:cNvPr>
          <p:cNvSpPr/>
          <p:nvPr/>
        </p:nvSpPr>
        <p:spPr>
          <a:xfrm>
            <a:off x="4655840" y="1068187"/>
            <a:ext cx="2376264" cy="649838"/>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説得的</a:t>
            </a:r>
            <a:br>
              <a:rPr kumimoji="1" lang="en-US" altLang="ja-JP" dirty="0">
                <a:solidFill>
                  <a:schemeClr val="tx1"/>
                </a:solidFill>
                <a:latin typeface="Meiryo UI" panose="020B0604030504040204" pitchFamily="50" charset="-128"/>
                <a:ea typeface="Meiryo UI" panose="020B0604030504040204" pitchFamily="50" charset="-128"/>
              </a:rPr>
            </a:br>
            <a:r>
              <a:rPr kumimoji="1" lang="ja-JP" altLang="en-US" dirty="0">
                <a:solidFill>
                  <a:schemeClr val="tx1"/>
                </a:solidFill>
                <a:latin typeface="Meiryo UI" panose="020B0604030504040204" pitchFamily="50" charset="-128"/>
                <a:ea typeface="Meiryo UI" panose="020B0604030504040204" pitchFamily="50" charset="-128"/>
              </a:rPr>
              <a:t>コミュニケーション</a:t>
            </a:r>
          </a:p>
        </p:txBody>
      </p:sp>
      <p:sp>
        <p:nvSpPr>
          <p:cNvPr id="16" name="フローチャート: 他ページ結合子 15">
            <a:extLst>
              <a:ext uri="{FF2B5EF4-FFF2-40B4-BE49-F238E27FC236}">
                <a16:creationId xmlns:a16="http://schemas.microsoft.com/office/drawing/2014/main" id="{C8660096-76D1-45DC-8466-33AD15FD9C75}"/>
              </a:ext>
            </a:extLst>
          </p:cNvPr>
          <p:cNvSpPr/>
          <p:nvPr/>
        </p:nvSpPr>
        <p:spPr>
          <a:xfrm>
            <a:off x="5087888" y="1853089"/>
            <a:ext cx="1465476" cy="924018"/>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注意と解析</a:t>
            </a:r>
          </a:p>
        </p:txBody>
      </p:sp>
      <p:grpSp>
        <p:nvGrpSpPr>
          <p:cNvPr id="27" name="グループ化 26">
            <a:extLst>
              <a:ext uri="{FF2B5EF4-FFF2-40B4-BE49-F238E27FC236}">
                <a16:creationId xmlns:a16="http://schemas.microsoft.com/office/drawing/2014/main" id="{C9A1E0DA-2DCE-497F-BD7E-F35192FD04DB}"/>
              </a:ext>
            </a:extLst>
          </p:cNvPr>
          <p:cNvGrpSpPr/>
          <p:nvPr/>
        </p:nvGrpSpPr>
        <p:grpSpPr>
          <a:xfrm>
            <a:off x="2747172" y="1853089"/>
            <a:ext cx="1404082" cy="3708276"/>
            <a:chOff x="7437872" y="2398507"/>
            <a:chExt cx="1404082" cy="3708276"/>
          </a:xfrm>
        </p:grpSpPr>
        <p:sp>
          <p:nvSpPr>
            <p:cNvPr id="17" name="フローチャート: 他ページ結合子 16">
              <a:extLst>
                <a:ext uri="{FF2B5EF4-FFF2-40B4-BE49-F238E27FC236}">
                  <a16:creationId xmlns:a16="http://schemas.microsoft.com/office/drawing/2014/main" id="{9F65C367-9C0C-4760-8F11-801913D2D16F}"/>
                </a:ext>
              </a:extLst>
            </p:cNvPr>
            <p:cNvSpPr/>
            <p:nvPr/>
          </p:nvSpPr>
          <p:spPr>
            <a:xfrm>
              <a:off x="7459955" y="3345104"/>
              <a:ext cx="1345408" cy="953157"/>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認知の変化</a:t>
              </a:r>
            </a:p>
          </p:txBody>
        </p:sp>
        <p:sp>
          <p:nvSpPr>
            <p:cNvPr id="18" name="フローチャート: 他ページ結合子 17">
              <a:extLst>
                <a:ext uri="{FF2B5EF4-FFF2-40B4-BE49-F238E27FC236}">
                  <a16:creationId xmlns:a16="http://schemas.microsoft.com/office/drawing/2014/main" id="{0FEA41F5-64A3-46E8-8780-2B5738B17CCF}"/>
                </a:ext>
              </a:extLst>
            </p:cNvPr>
            <p:cNvSpPr/>
            <p:nvPr/>
          </p:nvSpPr>
          <p:spPr>
            <a:xfrm>
              <a:off x="7500745" y="5206819"/>
              <a:ext cx="1341207" cy="899964"/>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行動の変化</a:t>
              </a:r>
            </a:p>
          </p:txBody>
        </p:sp>
        <p:sp>
          <p:nvSpPr>
            <p:cNvPr id="20" name="フローチャート: 他ページ結合子 19">
              <a:extLst>
                <a:ext uri="{FF2B5EF4-FFF2-40B4-BE49-F238E27FC236}">
                  <a16:creationId xmlns:a16="http://schemas.microsoft.com/office/drawing/2014/main" id="{4FB101F6-2DC3-4F07-91EC-D82AF92AD8B3}"/>
                </a:ext>
              </a:extLst>
            </p:cNvPr>
            <p:cNvSpPr/>
            <p:nvPr/>
          </p:nvSpPr>
          <p:spPr>
            <a:xfrm>
              <a:off x="7497372" y="2398507"/>
              <a:ext cx="1274768" cy="924028"/>
            </a:xfrm>
            <a:prstGeom prst="flowChartOffpageConnector">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高関与のプロセス</a:t>
              </a:r>
            </a:p>
          </p:txBody>
        </p:sp>
        <p:sp>
          <p:nvSpPr>
            <p:cNvPr id="22" name="フローチャート: 他ページ結合子 21">
              <a:extLst>
                <a:ext uri="{FF2B5EF4-FFF2-40B4-BE49-F238E27FC236}">
                  <a16:creationId xmlns:a16="http://schemas.microsoft.com/office/drawing/2014/main" id="{2C85A22B-C1E7-40BB-9409-BAFEA46C75DE}"/>
                </a:ext>
              </a:extLst>
            </p:cNvPr>
            <p:cNvSpPr/>
            <p:nvPr/>
          </p:nvSpPr>
          <p:spPr>
            <a:xfrm>
              <a:off x="7437872" y="4306853"/>
              <a:ext cx="1404082" cy="899966"/>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感情の変化</a:t>
              </a:r>
            </a:p>
          </p:txBody>
        </p:sp>
      </p:grpSp>
      <p:grpSp>
        <p:nvGrpSpPr>
          <p:cNvPr id="29" name="グループ化 28">
            <a:extLst>
              <a:ext uri="{FF2B5EF4-FFF2-40B4-BE49-F238E27FC236}">
                <a16:creationId xmlns:a16="http://schemas.microsoft.com/office/drawing/2014/main" id="{C3387D11-8AB6-4153-9FA6-626005E4FAE5}"/>
              </a:ext>
            </a:extLst>
          </p:cNvPr>
          <p:cNvGrpSpPr/>
          <p:nvPr/>
        </p:nvGrpSpPr>
        <p:grpSpPr>
          <a:xfrm>
            <a:off x="7474902" y="1853089"/>
            <a:ext cx="1400036" cy="3771078"/>
            <a:chOff x="9952548" y="2428220"/>
            <a:chExt cx="1400036" cy="3771078"/>
          </a:xfrm>
        </p:grpSpPr>
        <p:sp>
          <p:nvSpPr>
            <p:cNvPr id="15" name="フローチャート: 他ページ結合子 14">
              <a:extLst>
                <a:ext uri="{FF2B5EF4-FFF2-40B4-BE49-F238E27FC236}">
                  <a16:creationId xmlns:a16="http://schemas.microsoft.com/office/drawing/2014/main" id="{F4ED41C0-1982-4CE3-A098-10407F34B0F5}"/>
                </a:ext>
              </a:extLst>
            </p:cNvPr>
            <p:cNvSpPr/>
            <p:nvPr/>
          </p:nvSpPr>
          <p:spPr>
            <a:xfrm>
              <a:off x="9984432" y="2428220"/>
              <a:ext cx="1274768" cy="924028"/>
            </a:xfrm>
            <a:prstGeom prst="flowChartOffpageConnector">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低関与のプロセス</a:t>
              </a:r>
            </a:p>
          </p:txBody>
        </p:sp>
        <p:sp>
          <p:nvSpPr>
            <p:cNvPr id="19" name="フローチャート: 他ページ結合子 18">
              <a:extLst>
                <a:ext uri="{FF2B5EF4-FFF2-40B4-BE49-F238E27FC236}">
                  <a16:creationId xmlns:a16="http://schemas.microsoft.com/office/drawing/2014/main" id="{7B1B225F-24AA-4083-9328-CCC1A6A67466}"/>
                </a:ext>
              </a:extLst>
            </p:cNvPr>
            <p:cNvSpPr/>
            <p:nvPr/>
          </p:nvSpPr>
          <p:spPr>
            <a:xfrm>
              <a:off x="9952548" y="3374816"/>
              <a:ext cx="1368152" cy="933119"/>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感情の変化</a:t>
              </a:r>
            </a:p>
          </p:txBody>
        </p:sp>
        <p:sp>
          <p:nvSpPr>
            <p:cNvPr id="21" name="フローチャート: 他ページ結合子 20">
              <a:extLst>
                <a:ext uri="{FF2B5EF4-FFF2-40B4-BE49-F238E27FC236}">
                  <a16:creationId xmlns:a16="http://schemas.microsoft.com/office/drawing/2014/main" id="{D742188D-B93B-4796-979C-5919C2AF3235}"/>
                </a:ext>
              </a:extLst>
            </p:cNvPr>
            <p:cNvSpPr/>
            <p:nvPr/>
          </p:nvSpPr>
          <p:spPr>
            <a:xfrm>
              <a:off x="9984432" y="4316064"/>
              <a:ext cx="1368152" cy="933111"/>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行動の変化</a:t>
              </a:r>
            </a:p>
          </p:txBody>
        </p:sp>
        <p:sp>
          <p:nvSpPr>
            <p:cNvPr id="23" name="フローチャート: 他ページ結合子 22">
              <a:extLst>
                <a:ext uri="{FF2B5EF4-FFF2-40B4-BE49-F238E27FC236}">
                  <a16:creationId xmlns:a16="http://schemas.microsoft.com/office/drawing/2014/main" id="{9E63CEE1-0D41-49D0-96FF-63CBDBB7810C}"/>
                </a:ext>
              </a:extLst>
            </p:cNvPr>
            <p:cNvSpPr/>
            <p:nvPr/>
          </p:nvSpPr>
          <p:spPr>
            <a:xfrm>
              <a:off x="9984431" y="5266191"/>
              <a:ext cx="1368143" cy="933107"/>
            </a:xfrm>
            <a:prstGeom prst="flowChartOffpage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認知の変化</a:t>
              </a:r>
            </a:p>
          </p:txBody>
        </p:sp>
      </p:grpSp>
      <p:cxnSp>
        <p:nvCxnSpPr>
          <p:cNvPr id="31" name="直線矢印コネクタ 30">
            <a:extLst>
              <a:ext uri="{FF2B5EF4-FFF2-40B4-BE49-F238E27FC236}">
                <a16:creationId xmlns:a16="http://schemas.microsoft.com/office/drawing/2014/main" id="{C53A5C8B-44FC-486C-9188-61BF54D4C134}"/>
              </a:ext>
            </a:extLst>
          </p:cNvPr>
          <p:cNvCxnSpPr>
            <a:cxnSpLocks/>
            <a:stCxn id="16" idx="1"/>
            <a:endCxn id="20" idx="3"/>
          </p:cNvCxnSpPr>
          <p:nvPr/>
        </p:nvCxnSpPr>
        <p:spPr>
          <a:xfrm flipH="1">
            <a:off x="4081440" y="2315098"/>
            <a:ext cx="1006448" cy="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ADA8742-D0AB-473A-B0D4-06C84AA8B882}"/>
              </a:ext>
            </a:extLst>
          </p:cNvPr>
          <p:cNvCxnSpPr>
            <a:cxnSpLocks/>
            <a:stCxn id="16" idx="3"/>
            <a:endCxn id="15" idx="1"/>
          </p:cNvCxnSpPr>
          <p:nvPr/>
        </p:nvCxnSpPr>
        <p:spPr>
          <a:xfrm>
            <a:off x="6553364" y="2315098"/>
            <a:ext cx="953422" cy="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テキスト ボックス 34">
            <a:extLst>
              <a:ext uri="{FF2B5EF4-FFF2-40B4-BE49-F238E27FC236}">
                <a16:creationId xmlns:a16="http://schemas.microsoft.com/office/drawing/2014/main" id="{B674569F-B289-49F4-82B8-53FB04EADAA9}"/>
              </a:ext>
            </a:extLst>
          </p:cNvPr>
          <p:cNvSpPr txBox="1"/>
          <p:nvPr/>
        </p:nvSpPr>
        <p:spPr>
          <a:xfrm>
            <a:off x="4425007" y="3054404"/>
            <a:ext cx="461665" cy="1246495"/>
          </a:xfrm>
          <a:prstGeom prst="rect">
            <a:avLst/>
          </a:prstGeom>
          <a:noFill/>
        </p:spPr>
        <p:txBody>
          <a:bodyPr vert="eaVert" wrap="none" rtlCol="0">
            <a:spAutoFit/>
          </a:bodyPr>
          <a:lstStyle/>
          <a:p>
            <a:r>
              <a:rPr kumimoji="1" lang="ja-JP" altLang="en-US" dirty="0">
                <a:latin typeface="+mn-ea"/>
              </a:rPr>
              <a:t>中心ルート</a:t>
            </a:r>
          </a:p>
        </p:txBody>
      </p:sp>
      <p:sp>
        <p:nvSpPr>
          <p:cNvPr id="36" name="テキスト ボックス 35">
            <a:extLst>
              <a:ext uri="{FF2B5EF4-FFF2-40B4-BE49-F238E27FC236}">
                <a16:creationId xmlns:a16="http://schemas.microsoft.com/office/drawing/2014/main" id="{33AF64B9-DCB8-414A-A70F-5BFB7558331D}"/>
              </a:ext>
            </a:extLst>
          </p:cNvPr>
          <p:cNvSpPr txBox="1"/>
          <p:nvPr/>
        </p:nvSpPr>
        <p:spPr>
          <a:xfrm>
            <a:off x="6799242" y="2996952"/>
            <a:ext cx="461665" cy="1246495"/>
          </a:xfrm>
          <a:prstGeom prst="rect">
            <a:avLst/>
          </a:prstGeom>
          <a:noFill/>
        </p:spPr>
        <p:txBody>
          <a:bodyPr vert="eaVert" wrap="none" rtlCol="0">
            <a:spAutoFit/>
          </a:bodyPr>
          <a:lstStyle/>
          <a:p>
            <a:r>
              <a:rPr kumimoji="1" lang="ja-JP" altLang="en-US" dirty="0">
                <a:latin typeface="+mn-ea"/>
              </a:rPr>
              <a:t>周辺ルート</a:t>
            </a:r>
          </a:p>
        </p:txBody>
      </p:sp>
      <p:sp>
        <p:nvSpPr>
          <p:cNvPr id="42" name="スライド番号プレースホルダー 1">
            <a:extLst>
              <a:ext uri="{FF2B5EF4-FFF2-40B4-BE49-F238E27FC236}">
                <a16:creationId xmlns:a16="http://schemas.microsoft.com/office/drawing/2014/main" id="{A73DBA19-1981-47BB-8B9F-B24B4E84B31E}"/>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17</a:t>
            </a:fld>
            <a:endParaRPr kumimoji="1" lang="ja-JP" altLang="en-US" dirty="0"/>
          </a:p>
        </p:txBody>
      </p:sp>
      <p:sp>
        <p:nvSpPr>
          <p:cNvPr id="32" name="角丸四角形 31">
            <a:extLst>
              <a:ext uri="{FF2B5EF4-FFF2-40B4-BE49-F238E27FC236}">
                <a16:creationId xmlns:a16="http://schemas.microsoft.com/office/drawing/2014/main" id="{B755ECF0-A9A7-C148-979B-7209158062B0}"/>
              </a:ext>
            </a:extLst>
          </p:cNvPr>
          <p:cNvSpPr/>
          <p:nvPr/>
        </p:nvSpPr>
        <p:spPr>
          <a:xfrm>
            <a:off x="9649038" y="2864265"/>
            <a:ext cx="1944216" cy="687251"/>
          </a:xfrm>
          <a:prstGeom prst="roundRect">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a:t>エモーショナルマーケティング</a:t>
            </a:r>
          </a:p>
        </p:txBody>
      </p:sp>
      <p:sp>
        <p:nvSpPr>
          <p:cNvPr id="41" name="角丸四角形 40">
            <a:extLst>
              <a:ext uri="{FF2B5EF4-FFF2-40B4-BE49-F238E27FC236}">
                <a16:creationId xmlns:a16="http://schemas.microsoft.com/office/drawing/2014/main" id="{1CD6ABF2-3E77-0546-99BD-CD6E628041F2}"/>
              </a:ext>
            </a:extLst>
          </p:cNvPr>
          <p:cNvSpPr/>
          <p:nvPr/>
        </p:nvSpPr>
        <p:spPr>
          <a:xfrm>
            <a:off x="248253" y="3804409"/>
            <a:ext cx="1944216" cy="687251"/>
          </a:xfrm>
          <a:prstGeom prst="roundRect">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a:t>エモーショナルマーケティング</a:t>
            </a:r>
          </a:p>
        </p:txBody>
      </p:sp>
      <p:sp>
        <p:nvSpPr>
          <p:cNvPr id="43" name="角丸四角形 42">
            <a:extLst>
              <a:ext uri="{FF2B5EF4-FFF2-40B4-BE49-F238E27FC236}">
                <a16:creationId xmlns:a16="http://schemas.microsoft.com/office/drawing/2014/main" id="{9C222289-6CB6-304B-BF56-6A43ABC23A7B}"/>
              </a:ext>
            </a:extLst>
          </p:cNvPr>
          <p:cNvSpPr/>
          <p:nvPr/>
        </p:nvSpPr>
        <p:spPr>
          <a:xfrm>
            <a:off x="9649038" y="3863862"/>
            <a:ext cx="1944216" cy="687251"/>
          </a:xfrm>
          <a:prstGeom prst="roundRect">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a:t>購買の決定</a:t>
            </a:r>
          </a:p>
        </p:txBody>
      </p:sp>
      <p:sp>
        <p:nvSpPr>
          <p:cNvPr id="44" name="角丸四角形 43">
            <a:extLst>
              <a:ext uri="{FF2B5EF4-FFF2-40B4-BE49-F238E27FC236}">
                <a16:creationId xmlns:a16="http://schemas.microsoft.com/office/drawing/2014/main" id="{F646134C-6367-8349-88D9-6ADFD11669A9}"/>
              </a:ext>
            </a:extLst>
          </p:cNvPr>
          <p:cNvSpPr/>
          <p:nvPr/>
        </p:nvSpPr>
        <p:spPr>
          <a:xfrm>
            <a:off x="248253" y="4710056"/>
            <a:ext cx="1944216" cy="687251"/>
          </a:xfrm>
          <a:prstGeom prst="roundRect">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a:t>購買パターンの変化</a:t>
            </a:r>
          </a:p>
        </p:txBody>
      </p:sp>
      <p:sp>
        <p:nvSpPr>
          <p:cNvPr id="45" name="角丸四角形 44">
            <a:extLst>
              <a:ext uri="{FF2B5EF4-FFF2-40B4-BE49-F238E27FC236}">
                <a16:creationId xmlns:a16="http://schemas.microsoft.com/office/drawing/2014/main" id="{03CCC720-6344-1E49-AA4F-9DCA3DE6BC8C}"/>
              </a:ext>
            </a:extLst>
          </p:cNvPr>
          <p:cNvSpPr/>
          <p:nvPr/>
        </p:nvSpPr>
        <p:spPr>
          <a:xfrm>
            <a:off x="9810208" y="2089855"/>
            <a:ext cx="1494560" cy="43834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分析</a:t>
            </a:r>
            <a:r>
              <a:rPr kumimoji="1" lang="en-US" altLang="ja-JP" dirty="0"/>
              <a:t>1</a:t>
            </a:r>
          </a:p>
        </p:txBody>
      </p:sp>
      <p:sp>
        <p:nvSpPr>
          <p:cNvPr id="46" name="角丸四角形 45">
            <a:extLst>
              <a:ext uri="{FF2B5EF4-FFF2-40B4-BE49-F238E27FC236}">
                <a16:creationId xmlns:a16="http://schemas.microsoft.com/office/drawing/2014/main" id="{7A58A130-02E2-7F4E-85EB-D2A71E3F90BB}"/>
              </a:ext>
            </a:extLst>
          </p:cNvPr>
          <p:cNvSpPr/>
          <p:nvPr/>
        </p:nvSpPr>
        <p:spPr>
          <a:xfrm>
            <a:off x="248253" y="2822388"/>
            <a:ext cx="1944216" cy="687251"/>
          </a:xfrm>
          <a:prstGeom prst="roundRect">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a:t>認知している</a:t>
            </a:r>
          </a:p>
        </p:txBody>
      </p:sp>
      <p:sp>
        <p:nvSpPr>
          <p:cNvPr id="47" name="角丸四角形 46">
            <a:extLst>
              <a:ext uri="{FF2B5EF4-FFF2-40B4-BE49-F238E27FC236}">
                <a16:creationId xmlns:a16="http://schemas.microsoft.com/office/drawing/2014/main" id="{C6DB48AE-F2C2-9041-826B-1B03A12CE9A4}"/>
              </a:ext>
            </a:extLst>
          </p:cNvPr>
          <p:cNvSpPr/>
          <p:nvPr/>
        </p:nvSpPr>
        <p:spPr>
          <a:xfrm>
            <a:off x="579374" y="1996716"/>
            <a:ext cx="1494560" cy="43834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分析</a:t>
            </a:r>
            <a:r>
              <a:rPr kumimoji="1" lang="en-US" altLang="ja-JP" dirty="0"/>
              <a:t>2</a:t>
            </a:r>
          </a:p>
        </p:txBody>
      </p:sp>
      <p:sp>
        <p:nvSpPr>
          <p:cNvPr id="33" name="角丸四角形 32">
            <a:extLst>
              <a:ext uri="{FF2B5EF4-FFF2-40B4-BE49-F238E27FC236}">
                <a16:creationId xmlns:a16="http://schemas.microsoft.com/office/drawing/2014/main" id="{C2BA78A2-D0CE-824D-9854-22CB8C7F2F6D}"/>
              </a:ext>
            </a:extLst>
          </p:cNvPr>
          <p:cNvSpPr/>
          <p:nvPr/>
        </p:nvSpPr>
        <p:spPr>
          <a:xfrm>
            <a:off x="189634" y="1674443"/>
            <a:ext cx="2160240" cy="4231256"/>
          </a:xfrm>
          <a:prstGeom prst="round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549E96E1-7BC6-334E-B6BC-ED930D3FC1CD}"/>
              </a:ext>
            </a:extLst>
          </p:cNvPr>
          <p:cNvSpPr/>
          <p:nvPr/>
        </p:nvSpPr>
        <p:spPr>
          <a:xfrm>
            <a:off x="9520689" y="1674756"/>
            <a:ext cx="2160240" cy="4231255"/>
          </a:xfrm>
          <a:prstGeom prst="round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E5E8214B-0EE6-9F45-8E6B-1FC845FD1EBA}"/>
              </a:ext>
            </a:extLst>
          </p:cNvPr>
          <p:cNvCxnSpPr>
            <a:cxnSpLocks/>
          </p:cNvCxnSpPr>
          <p:nvPr/>
        </p:nvCxnSpPr>
        <p:spPr>
          <a:xfrm>
            <a:off x="8874928" y="3177650"/>
            <a:ext cx="645761" cy="0"/>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a:extLst>
              <a:ext uri="{FF2B5EF4-FFF2-40B4-BE49-F238E27FC236}">
                <a16:creationId xmlns:a16="http://schemas.microsoft.com/office/drawing/2014/main" id="{1E9891AE-AB65-204D-A709-B1512A83CE13}"/>
              </a:ext>
            </a:extLst>
          </p:cNvPr>
          <p:cNvCxnSpPr>
            <a:cxnSpLocks/>
          </p:cNvCxnSpPr>
          <p:nvPr/>
        </p:nvCxnSpPr>
        <p:spPr>
          <a:xfrm>
            <a:off x="8874928" y="4148035"/>
            <a:ext cx="645761" cy="0"/>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3" name="直線矢印コネクタ 52">
            <a:extLst>
              <a:ext uri="{FF2B5EF4-FFF2-40B4-BE49-F238E27FC236}">
                <a16:creationId xmlns:a16="http://schemas.microsoft.com/office/drawing/2014/main" id="{89D86CE6-42BC-5841-B6D8-0536FF5991F0}"/>
              </a:ext>
            </a:extLst>
          </p:cNvPr>
          <p:cNvCxnSpPr>
            <a:cxnSpLocks/>
          </p:cNvCxnSpPr>
          <p:nvPr/>
        </p:nvCxnSpPr>
        <p:spPr>
          <a:xfrm>
            <a:off x="2160911" y="4125285"/>
            <a:ext cx="645761" cy="0"/>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4" name="直線矢印コネクタ 53">
            <a:extLst>
              <a:ext uri="{FF2B5EF4-FFF2-40B4-BE49-F238E27FC236}">
                <a16:creationId xmlns:a16="http://schemas.microsoft.com/office/drawing/2014/main" id="{388FA8AD-2A73-CE41-8142-4BD1B6FC0BA5}"/>
              </a:ext>
            </a:extLst>
          </p:cNvPr>
          <p:cNvCxnSpPr>
            <a:cxnSpLocks/>
          </p:cNvCxnSpPr>
          <p:nvPr/>
        </p:nvCxnSpPr>
        <p:spPr>
          <a:xfrm>
            <a:off x="2160911" y="5013176"/>
            <a:ext cx="645761" cy="0"/>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5" name="直線矢印コネクタ 54">
            <a:extLst>
              <a:ext uri="{FF2B5EF4-FFF2-40B4-BE49-F238E27FC236}">
                <a16:creationId xmlns:a16="http://schemas.microsoft.com/office/drawing/2014/main" id="{86FB80B2-6CFD-9847-A92B-C28B1B33FBC6}"/>
              </a:ext>
            </a:extLst>
          </p:cNvPr>
          <p:cNvCxnSpPr>
            <a:cxnSpLocks/>
          </p:cNvCxnSpPr>
          <p:nvPr/>
        </p:nvCxnSpPr>
        <p:spPr>
          <a:xfrm>
            <a:off x="2160911" y="3177650"/>
            <a:ext cx="645761" cy="0"/>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6" name="テキスト ボックス 5">
            <a:extLst>
              <a:ext uri="{FF2B5EF4-FFF2-40B4-BE49-F238E27FC236}">
                <a16:creationId xmlns:a16="http://schemas.microsoft.com/office/drawing/2014/main" id="{87F13D26-FD97-418C-A0F2-8DF170893EF7}"/>
              </a:ext>
            </a:extLst>
          </p:cNvPr>
          <p:cNvSpPr txBox="1"/>
          <p:nvPr/>
        </p:nvSpPr>
        <p:spPr>
          <a:xfrm>
            <a:off x="335360" y="1117995"/>
            <a:ext cx="2954655" cy="646331"/>
          </a:xfrm>
          <a:prstGeom prst="rect">
            <a:avLst/>
          </a:prstGeom>
          <a:noFill/>
        </p:spPr>
        <p:txBody>
          <a:bodyPr wrap="none" rtlCol="0">
            <a:spAutoFit/>
          </a:bodyPr>
          <a:lstStyle/>
          <a:p>
            <a:r>
              <a:rPr kumimoji="1" lang="ja-JP" altLang="en-US" dirty="0">
                <a:solidFill>
                  <a:schemeClr val="tx1"/>
                </a:solidFill>
                <a:latin typeface="+mn-ea"/>
              </a:rPr>
              <a:t>精緻化見込みモデルの活用</a:t>
            </a:r>
          </a:p>
          <a:p>
            <a:endParaRPr kumimoji="1" lang="ja-JP" altLang="en-US" dirty="0"/>
          </a:p>
        </p:txBody>
      </p:sp>
      <p:sp>
        <p:nvSpPr>
          <p:cNvPr id="7" name="テキスト ボックス 6">
            <a:extLst>
              <a:ext uri="{FF2B5EF4-FFF2-40B4-BE49-F238E27FC236}">
                <a16:creationId xmlns:a16="http://schemas.microsoft.com/office/drawing/2014/main" id="{4715861F-68F7-4A5A-A564-427945CA0219}"/>
              </a:ext>
            </a:extLst>
          </p:cNvPr>
          <p:cNvSpPr txBox="1"/>
          <p:nvPr/>
        </p:nvSpPr>
        <p:spPr>
          <a:xfrm>
            <a:off x="2726711" y="5840104"/>
            <a:ext cx="6417141" cy="369332"/>
          </a:xfrm>
          <a:prstGeom prst="rect">
            <a:avLst/>
          </a:prstGeom>
          <a:noFill/>
        </p:spPr>
        <p:txBody>
          <a:bodyPr wrap="none" rtlCol="0">
            <a:spAutoFit/>
          </a:bodyPr>
          <a:lstStyle/>
          <a:p>
            <a:r>
              <a:rPr kumimoji="1" lang="ja-JP" altLang="en-US" b="1" dirty="0"/>
              <a:t>周辺ルート、中心ルートのそれぞれの観点から分析を行う。</a:t>
            </a:r>
          </a:p>
        </p:txBody>
      </p:sp>
      <p:sp>
        <p:nvSpPr>
          <p:cNvPr id="5" name="テキスト ボックス 4">
            <a:extLst>
              <a:ext uri="{FF2B5EF4-FFF2-40B4-BE49-F238E27FC236}">
                <a16:creationId xmlns:a16="http://schemas.microsoft.com/office/drawing/2014/main" id="{D046BFB1-2607-429D-A30D-5D4246071B79}"/>
              </a:ext>
            </a:extLst>
          </p:cNvPr>
          <p:cNvSpPr txBox="1"/>
          <p:nvPr/>
        </p:nvSpPr>
        <p:spPr>
          <a:xfrm>
            <a:off x="579374" y="6441814"/>
            <a:ext cx="5392823" cy="523220"/>
          </a:xfrm>
          <a:prstGeom prst="rect">
            <a:avLst/>
          </a:prstGeom>
          <a:noFill/>
        </p:spPr>
        <p:txBody>
          <a:bodyPr wrap="none" rtlCol="0">
            <a:spAutoFit/>
          </a:bodyPr>
          <a:lstStyle/>
          <a:p>
            <a:r>
              <a:rPr lang="ja-JP" altLang="en-US" sz="1400" i="0" dirty="0">
                <a:solidFill>
                  <a:srgbClr val="0F1111"/>
                </a:solidFill>
                <a:effectLst/>
                <a:latin typeface="+mn-ea"/>
              </a:rPr>
              <a:t>松井 剛</a:t>
            </a:r>
            <a:r>
              <a:rPr lang="en-US" altLang="ja-JP" sz="1400" i="0" dirty="0">
                <a:solidFill>
                  <a:srgbClr val="0F1111"/>
                </a:solidFill>
                <a:effectLst/>
                <a:latin typeface="+mn-ea"/>
              </a:rPr>
              <a:t>,</a:t>
            </a:r>
            <a:r>
              <a:rPr lang="ja-JP" altLang="en-US" sz="1400" i="0" dirty="0">
                <a:solidFill>
                  <a:srgbClr val="0F1111"/>
                </a:solidFill>
                <a:effectLst/>
                <a:latin typeface="+mn-ea"/>
              </a:rPr>
              <a:t>西川英彦</a:t>
            </a:r>
            <a:r>
              <a:rPr lang="en-US" altLang="ja-JP" sz="1400" i="0" dirty="0">
                <a:solidFill>
                  <a:srgbClr val="0F1111"/>
                </a:solidFill>
                <a:effectLst/>
                <a:latin typeface="+mn-ea"/>
              </a:rPr>
              <a:t>,『1</a:t>
            </a:r>
            <a:r>
              <a:rPr lang="ja-JP" altLang="en-US" sz="1400" i="0" dirty="0">
                <a:solidFill>
                  <a:srgbClr val="0F1111"/>
                </a:solidFill>
                <a:effectLst/>
                <a:latin typeface="+mn-ea"/>
              </a:rPr>
              <a:t>からの消費者行動</a:t>
            </a:r>
            <a:r>
              <a:rPr lang="en-US" altLang="ja-JP" sz="1400" i="0" dirty="0">
                <a:solidFill>
                  <a:srgbClr val="0F1111"/>
                </a:solidFill>
                <a:effectLst/>
                <a:latin typeface="+mn-ea"/>
              </a:rPr>
              <a:t>』,</a:t>
            </a:r>
            <a:r>
              <a:rPr lang="ja-JP" altLang="en-US" sz="1400" i="0" dirty="0">
                <a:solidFill>
                  <a:srgbClr val="111111"/>
                </a:solidFill>
                <a:effectLst/>
                <a:latin typeface="+mn-ea"/>
              </a:rPr>
              <a:t>碩学舎 </a:t>
            </a:r>
            <a:r>
              <a:rPr lang="en-US" altLang="ja-JP" sz="1400" i="0" dirty="0">
                <a:solidFill>
                  <a:srgbClr val="111111"/>
                </a:solidFill>
                <a:effectLst/>
                <a:latin typeface="+mn-ea"/>
              </a:rPr>
              <a:t>, 2016/1/14</a:t>
            </a:r>
            <a:endParaRPr lang="ja-JP" altLang="en-US" sz="1400" i="0" u="none" strike="noStrike" dirty="0">
              <a:solidFill>
                <a:srgbClr val="660099"/>
              </a:solidFill>
              <a:effectLst/>
              <a:latin typeface="+mn-ea"/>
              <a:hlinkClick r:id="rId2"/>
            </a:endParaRPr>
          </a:p>
          <a:p>
            <a:endParaRPr kumimoji="1" lang="ja-JP" altLang="en-US" sz="1400" dirty="0">
              <a:latin typeface="+mn-ea"/>
            </a:endParaRPr>
          </a:p>
        </p:txBody>
      </p:sp>
    </p:spTree>
    <p:extLst>
      <p:ext uri="{BB962C8B-B14F-4D97-AF65-F5344CB8AC3E}">
        <p14:creationId xmlns:p14="http://schemas.microsoft.com/office/powerpoint/2010/main" val="50590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a:solidFill>
                  <a:srgbClr val="4662B0"/>
                </a:solidFill>
                <a:latin typeface="Arial" panose="020B0604020202020204" pitchFamily="34" charset="0"/>
                <a:cs typeface="Arial" panose="020B0604020202020204" pitchFamily="34" charset="0"/>
              </a:rPr>
              <a:t>分析に用いる変数</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10" name="テキスト ボックス 9">
            <a:extLst>
              <a:ext uri="{FF2B5EF4-FFF2-40B4-BE49-F238E27FC236}">
                <a16:creationId xmlns:a16="http://schemas.microsoft.com/office/drawing/2014/main" id="{D5EA37CC-6076-4767-9902-D3FA7BFC3FD6}"/>
              </a:ext>
            </a:extLst>
          </p:cNvPr>
          <p:cNvSpPr txBox="1"/>
          <p:nvPr/>
        </p:nvSpPr>
        <p:spPr>
          <a:xfrm>
            <a:off x="6334253" y="2420888"/>
            <a:ext cx="5400837" cy="1754326"/>
          </a:xfrm>
          <a:prstGeom prst="rect">
            <a:avLst/>
          </a:prstGeom>
          <a:noFill/>
        </p:spPr>
        <p:txBody>
          <a:bodyPr wrap="none" rtlCol="0">
            <a:spAutoFit/>
          </a:bodyPr>
          <a:lstStyle/>
          <a:p>
            <a:r>
              <a:rPr kumimoji="1" lang="en-US" altLang="ja-JP" dirty="0">
                <a:latin typeface="+mn-ea"/>
              </a:rPr>
              <a:t>CM</a:t>
            </a:r>
            <a:r>
              <a:rPr kumimoji="1" lang="ja-JP" altLang="en-US" dirty="0">
                <a:latin typeface="+mn-ea"/>
              </a:rPr>
              <a:t>視聴回数（</a:t>
            </a:r>
            <a:r>
              <a:rPr kumimoji="1" lang="en-US" altLang="ja-JP" dirty="0" err="1">
                <a:latin typeface="+mn-ea"/>
              </a:rPr>
              <a:t>Cmcount</a:t>
            </a:r>
            <a:r>
              <a:rPr kumimoji="1" lang="ja-JP" altLang="en-US" dirty="0">
                <a:latin typeface="+mn-ea"/>
              </a:rPr>
              <a:t>）</a:t>
            </a:r>
            <a:endParaRPr kumimoji="1" lang="en-US" altLang="ja-JP" dirty="0">
              <a:latin typeface="+mn-ea"/>
            </a:endParaRPr>
          </a:p>
          <a:p>
            <a:r>
              <a:rPr kumimoji="1" lang="ja-JP" altLang="en-US" dirty="0">
                <a:latin typeface="+mn-ea"/>
              </a:rPr>
              <a:t>「テレビ番組視聴データ」と「</a:t>
            </a:r>
            <a:r>
              <a:rPr kumimoji="1" lang="en-US" altLang="ja-JP" dirty="0">
                <a:latin typeface="+mn-ea"/>
              </a:rPr>
              <a:t>CM</a:t>
            </a:r>
            <a:r>
              <a:rPr kumimoji="1" lang="ja-JP" altLang="en-US" dirty="0">
                <a:latin typeface="+mn-ea"/>
              </a:rPr>
              <a:t>出稿データ」を</a:t>
            </a:r>
            <a:endParaRPr kumimoji="1" lang="en-US" altLang="ja-JP" dirty="0">
              <a:latin typeface="+mn-ea"/>
            </a:endParaRPr>
          </a:p>
          <a:p>
            <a:r>
              <a:rPr kumimoji="1" lang="ja-JP" altLang="en-US" dirty="0">
                <a:latin typeface="+mn-ea"/>
              </a:rPr>
              <a:t>紐づけし、サンプルの</a:t>
            </a:r>
            <a:r>
              <a:rPr kumimoji="1" lang="en-US" altLang="ja-JP" dirty="0">
                <a:latin typeface="+mn-ea"/>
              </a:rPr>
              <a:t>CM</a:t>
            </a:r>
            <a:r>
              <a:rPr kumimoji="1" lang="ja-JP" altLang="en-US" dirty="0">
                <a:latin typeface="+mn-ea"/>
              </a:rPr>
              <a:t>視聴回数を算出する。</a:t>
            </a:r>
            <a:endParaRPr kumimoji="1" lang="en-US" altLang="ja-JP" dirty="0">
              <a:latin typeface="+mn-ea"/>
            </a:endParaRPr>
          </a:p>
          <a:p>
            <a:r>
              <a:rPr kumimoji="1" lang="ja-JP" altLang="en-US" dirty="0">
                <a:latin typeface="+mn-ea"/>
              </a:rPr>
              <a:t>サンプルが</a:t>
            </a:r>
            <a:r>
              <a:rPr kumimoji="1" lang="en-US" altLang="ja-JP" dirty="0">
                <a:latin typeface="+mn-ea"/>
              </a:rPr>
              <a:t>CM</a:t>
            </a:r>
            <a:r>
              <a:rPr kumimoji="1" lang="ja-JP" altLang="en-US" dirty="0">
                <a:latin typeface="+mn-ea"/>
              </a:rPr>
              <a:t>が出稿されているテレビ番組を</a:t>
            </a:r>
            <a:endParaRPr kumimoji="1" lang="en-US" altLang="ja-JP" dirty="0">
              <a:latin typeface="+mn-ea"/>
            </a:endParaRPr>
          </a:p>
          <a:p>
            <a:r>
              <a:rPr kumimoji="1" lang="ja-JP" altLang="en-US" dirty="0">
                <a:latin typeface="+mn-ea"/>
              </a:rPr>
              <a:t>視聴していた場合、</a:t>
            </a:r>
            <a:r>
              <a:rPr kumimoji="1" lang="en-US" altLang="ja-JP" dirty="0">
                <a:latin typeface="+mn-ea"/>
              </a:rPr>
              <a:t>CM</a:t>
            </a:r>
            <a:r>
              <a:rPr kumimoji="1" lang="ja-JP" altLang="en-US" dirty="0">
                <a:latin typeface="+mn-ea"/>
              </a:rPr>
              <a:t>を視聴していると定義し、</a:t>
            </a:r>
            <a:endParaRPr kumimoji="1" lang="en-US" altLang="ja-JP" dirty="0">
              <a:latin typeface="+mn-ea"/>
            </a:endParaRPr>
          </a:p>
          <a:p>
            <a:r>
              <a:rPr kumimoji="1" lang="en-US" altLang="ja-JP" dirty="0">
                <a:latin typeface="+mn-ea"/>
              </a:rPr>
              <a:t>1</a:t>
            </a:r>
            <a:r>
              <a:rPr kumimoji="1" lang="ja-JP" altLang="en-US" dirty="0">
                <a:latin typeface="+mn-ea"/>
              </a:rPr>
              <a:t>回視聴するごとにカウント数を</a:t>
            </a:r>
            <a:r>
              <a:rPr kumimoji="1" lang="en-US" altLang="ja-JP" dirty="0">
                <a:latin typeface="+mn-ea"/>
              </a:rPr>
              <a:t>+1</a:t>
            </a:r>
            <a:r>
              <a:rPr kumimoji="1" lang="ja-JP" altLang="en-US" dirty="0">
                <a:latin typeface="+mn-ea"/>
              </a:rPr>
              <a:t>していく。</a:t>
            </a:r>
          </a:p>
        </p:txBody>
      </p:sp>
      <p:sp>
        <p:nvSpPr>
          <p:cNvPr id="14" name="四角形: 角を丸くする 13">
            <a:extLst>
              <a:ext uri="{FF2B5EF4-FFF2-40B4-BE49-F238E27FC236}">
                <a16:creationId xmlns:a16="http://schemas.microsoft.com/office/drawing/2014/main" id="{9E366BB3-DBB8-4071-AE7A-8AB4F4B38BF2}"/>
              </a:ext>
            </a:extLst>
          </p:cNvPr>
          <p:cNvSpPr/>
          <p:nvPr/>
        </p:nvSpPr>
        <p:spPr>
          <a:xfrm>
            <a:off x="6354050" y="1642124"/>
            <a:ext cx="1660692" cy="49073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b="1" dirty="0" err="1">
                <a:solidFill>
                  <a:schemeClr val="tx1"/>
                </a:solidFill>
                <a:latin typeface="+mn-ea"/>
              </a:rPr>
              <a:t>Cmcount</a:t>
            </a:r>
            <a:endParaRPr kumimoji="1" lang="ja-JP" altLang="en-US" b="1" dirty="0">
              <a:solidFill>
                <a:schemeClr val="tx1"/>
              </a:solidFill>
              <a:latin typeface="+mn-ea"/>
            </a:endParaRPr>
          </a:p>
        </p:txBody>
      </p:sp>
      <p:cxnSp>
        <p:nvCxnSpPr>
          <p:cNvPr id="15" name="直線コネクタ 14">
            <a:extLst>
              <a:ext uri="{FF2B5EF4-FFF2-40B4-BE49-F238E27FC236}">
                <a16:creationId xmlns:a16="http://schemas.microsoft.com/office/drawing/2014/main" id="{EE9E1DA3-D335-4C9D-AEDA-95AA04C1385A}"/>
              </a:ext>
            </a:extLst>
          </p:cNvPr>
          <p:cNvCxnSpPr>
            <a:cxnSpLocks/>
          </p:cNvCxnSpPr>
          <p:nvPr/>
        </p:nvCxnSpPr>
        <p:spPr>
          <a:xfrm>
            <a:off x="6096000" y="980728"/>
            <a:ext cx="0" cy="5283454"/>
          </a:xfrm>
          <a:prstGeom prst="line">
            <a:avLst/>
          </a:prstGeom>
          <a:noFill/>
          <a:ln w="19050" cap="flat" cmpd="sng">
            <a:solidFill>
              <a:srgbClr val="999999"/>
            </a:solidFill>
            <a:prstDash val="dot"/>
            <a:round/>
            <a:headEnd type="none" w="med" len="med"/>
            <a:tailEnd type="none" w="med" len="med"/>
          </a:ln>
        </p:spPr>
      </p:cxnSp>
      <p:sp>
        <p:nvSpPr>
          <p:cNvPr id="17" name="四角形: 角を丸くする 16">
            <a:extLst>
              <a:ext uri="{FF2B5EF4-FFF2-40B4-BE49-F238E27FC236}">
                <a16:creationId xmlns:a16="http://schemas.microsoft.com/office/drawing/2014/main" id="{2DCFA4F7-D5E9-403F-AF1C-1C4184F47C78}"/>
              </a:ext>
            </a:extLst>
          </p:cNvPr>
          <p:cNvSpPr/>
          <p:nvPr/>
        </p:nvSpPr>
        <p:spPr>
          <a:xfrm>
            <a:off x="6528048" y="4187303"/>
            <a:ext cx="1660692" cy="49073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b="1" dirty="0" err="1">
                <a:solidFill>
                  <a:schemeClr val="tx1"/>
                </a:solidFill>
                <a:latin typeface="+mn-ea"/>
              </a:rPr>
              <a:t>emo_dummy</a:t>
            </a:r>
            <a:endParaRPr kumimoji="1" lang="ja-JP" altLang="en-US" b="1" dirty="0">
              <a:solidFill>
                <a:schemeClr val="tx1"/>
              </a:solidFill>
              <a:latin typeface="+mn-ea"/>
            </a:endParaRPr>
          </a:p>
        </p:txBody>
      </p:sp>
      <p:sp>
        <p:nvSpPr>
          <p:cNvPr id="18" name="テキスト ボックス 17">
            <a:extLst>
              <a:ext uri="{FF2B5EF4-FFF2-40B4-BE49-F238E27FC236}">
                <a16:creationId xmlns:a16="http://schemas.microsoft.com/office/drawing/2014/main" id="{9E9F42EA-88F4-4D4C-A5D4-8B12F9F0AE2B}"/>
              </a:ext>
            </a:extLst>
          </p:cNvPr>
          <p:cNvSpPr txBox="1"/>
          <p:nvPr/>
        </p:nvSpPr>
        <p:spPr>
          <a:xfrm flipH="1">
            <a:off x="6422557" y="4912028"/>
            <a:ext cx="5312533" cy="646331"/>
          </a:xfrm>
          <a:prstGeom prst="rect">
            <a:avLst/>
          </a:prstGeom>
          <a:noFill/>
        </p:spPr>
        <p:txBody>
          <a:bodyPr wrap="square" rtlCol="0">
            <a:spAutoFit/>
          </a:bodyPr>
          <a:lstStyle/>
          <a:p>
            <a:r>
              <a:rPr kumimoji="1" lang="ja-JP" altLang="en-US" dirty="0">
                <a:latin typeface="+mn-ea"/>
              </a:rPr>
              <a:t>その</a:t>
            </a:r>
            <a:r>
              <a:rPr kumimoji="1" lang="en-US" altLang="ja-JP" dirty="0">
                <a:latin typeface="+mn-ea"/>
              </a:rPr>
              <a:t>CM</a:t>
            </a:r>
            <a:r>
              <a:rPr kumimoji="1" lang="ja-JP" altLang="en-US" dirty="0">
                <a:latin typeface="+mn-ea"/>
              </a:rPr>
              <a:t>が</a:t>
            </a:r>
            <a:r>
              <a:rPr kumimoji="1" lang="ja-JP" altLang="en-US">
                <a:latin typeface="+mn-ea"/>
              </a:rPr>
              <a:t>エモーショナルマーケティングにもとづいて</a:t>
            </a:r>
            <a:r>
              <a:rPr kumimoji="1" lang="ja-JP" altLang="en-US" dirty="0">
                <a:latin typeface="+mn-ea"/>
              </a:rPr>
              <a:t>いるか否かによって</a:t>
            </a:r>
            <a:r>
              <a:rPr kumimoji="1" lang="en-US" altLang="ja-JP" dirty="0">
                <a:latin typeface="+mn-ea"/>
              </a:rPr>
              <a:t>2</a:t>
            </a:r>
            <a:r>
              <a:rPr kumimoji="1" lang="ja-JP" altLang="en-US" dirty="0">
                <a:latin typeface="+mn-ea"/>
              </a:rPr>
              <a:t>値変数で表現した。</a:t>
            </a:r>
            <a:endParaRPr kumimoji="1" lang="en-US" altLang="ja-JP" dirty="0">
              <a:latin typeface="+mn-ea"/>
            </a:endParaRPr>
          </a:p>
        </p:txBody>
      </p:sp>
      <p:sp>
        <p:nvSpPr>
          <p:cNvPr id="21" name="スライド番号プレースホルダー 1">
            <a:extLst>
              <a:ext uri="{FF2B5EF4-FFF2-40B4-BE49-F238E27FC236}">
                <a16:creationId xmlns:a16="http://schemas.microsoft.com/office/drawing/2014/main" id="{19A9D15B-5F67-4038-9702-0AD4FFC4ECCA}"/>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18</a:t>
            </a:fld>
            <a:endParaRPr kumimoji="1" lang="ja-JP" altLang="en-US" dirty="0"/>
          </a:p>
        </p:txBody>
      </p:sp>
      <p:sp>
        <p:nvSpPr>
          <p:cNvPr id="6" name="テキスト ボックス 5">
            <a:extLst>
              <a:ext uri="{FF2B5EF4-FFF2-40B4-BE49-F238E27FC236}">
                <a16:creationId xmlns:a16="http://schemas.microsoft.com/office/drawing/2014/main" id="{2DB58C33-3F69-45BC-9B2C-00170A03B293}"/>
              </a:ext>
            </a:extLst>
          </p:cNvPr>
          <p:cNvSpPr txBox="1"/>
          <p:nvPr/>
        </p:nvSpPr>
        <p:spPr>
          <a:xfrm>
            <a:off x="309000" y="2228808"/>
            <a:ext cx="4467890" cy="1754326"/>
          </a:xfrm>
          <a:prstGeom prst="rect">
            <a:avLst/>
          </a:prstGeom>
          <a:noFill/>
        </p:spPr>
        <p:txBody>
          <a:bodyPr wrap="square" rtlCol="0">
            <a:spAutoFit/>
          </a:bodyPr>
          <a:lstStyle/>
          <a:p>
            <a:pPr marL="342900" indent="-342900">
              <a:buAutoNum type="arabicDbPeriod"/>
            </a:pPr>
            <a:r>
              <a:rPr kumimoji="1" lang="ja-JP" altLang="en-US" dirty="0">
                <a:latin typeface="+mn-ea"/>
              </a:rPr>
              <a:t>週に</a:t>
            </a:r>
            <a:r>
              <a:rPr kumimoji="1" lang="en-US" altLang="ja-JP" dirty="0">
                <a:latin typeface="+mn-ea"/>
              </a:rPr>
              <a:t>2</a:t>
            </a:r>
            <a:r>
              <a:rPr kumimoji="1" lang="ja-JP" altLang="en-US" dirty="0">
                <a:latin typeface="+mn-ea"/>
              </a:rPr>
              <a:t>回以上</a:t>
            </a:r>
            <a:endParaRPr kumimoji="1" lang="en-US" altLang="ja-JP" dirty="0">
              <a:latin typeface="+mn-ea"/>
            </a:endParaRPr>
          </a:p>
          <a:p>
            <a:pPr marL="342900" indent="-342900">
              <a:buAutoNum type="arabicDbPeriod"/>
            </a:pPr>
            <a:r>
              <a:rPr kumimoji="1" lang="ja-JP" altLang="en-US" dirty="0">
                <a:latin typeface="+mn-ea"/>
              </a:rPr>
              <a:t>週に</a:t>
            </a:r>
            <a:r>
              <a:rPr kumimoji="1" lang="en-US" altLang="ja-JP" dirty="0">
                <a:latin typeface="+mn-ea"/>
              </a:rPr>
              <a:t>1</a:t>
            </a:r>
            <a:r>
              <a:rPr kumimoji="1" lang="ja-JP" altLang="en-US" dirty="0">
                <a:latin typeface="+mn-ea"/>
              </a:rPr>
              <a:t>回以上</a:t>
            </a:r>
            <a:endParaRPr kumimoji="1" lang="en-US" altLang="ja-JP" dirty="0">
              <a:latin typeface="+mn-ea"/>
            </a:endParaRPr>
          </a:p>
          <a:p>
            <a:pPr marL="342900" indent="-342900">
              <a:buAutoNum type="arabicDbPeriod"/>
            </a:pPr>
            <a:r>
              <a:rPr kumimoji="1" lang="ja-JP" altLang="en-US" dirty="0">
                <a:latin typeface="+mn-ea"/>
              </a:rPr>
              <a:t>月に</a:t>
            </a:r>
            <a:r>
              <a:rPr kumimoji="1" lang="en-US" altLang="ja-JP" dirty="0">
                <a:latin typeface="+mn-ea"/>
              </a:rPr>
              <a:t>1</a:t>
            </a:r>
            <a:r>
              <a:rPr kumimoji="1" lang="ja-JP" altLang="en-US" dirty="0">
                <a:latin typeface="+mn-ea"/>
              </a:rPr>
              <a:t>回以上</a:t>
            </a:r>
            <a:endParaRPr kumimoji="1" lang="en-US" altLang="ja-JP" dirty="0">
              <a:latin typeface="+mn-ea"/>
            </a:endParaRPr>
          </a:p>
          <a:p>
            <a:pPr marL="342900" indent="-342900">
              <a:buAutoNum type="arabicDbPeriod"/>
            </a:pPr>
            <a:r>
              <a:rPr kumimoji="1" lang="ja-JP" altLang="en-US" dirty="0">
                <a:latin typeface="+mn-ea"/>
              </a:rPr>
              <a:t>知っているが、ここ</a:t>
            </a:r>
            <a:r>
              <a:rPr kumimoji="1" lang="en-US" altLang="ja-JP" dirty="0">
                <a:latin typeface="+mn-ea"/>
              </a:rPr>
              <a:t>1</a:t>
            </a:r>
            <a:r>
              <a:rPr kumimoji="1" lang="ja-JP" altLang="en-US" dirty="0">
                <a:latin typeface="+mn-ea"/>
              </a:rPr>
              <a:t>か月</a:t>
            </a:r>
            <a:br>
              <a:rPr kumimoji="1" lang="en-US" altLang="ja-JP" dirty="0">
                <a:latin typeface="+mn-ea"/>
              </a:rPr>
            </a:br>
            <a:r>
              <a:rPr kumimoji="1" lang="ja-JP" altLang="en-US" dirty="0">
                <a:latin typeface="+mn-ea"/>
              </a:rPr>
              <a:t>では購入・利用していない</a:t>
            </a:r>
            <a:endParaRPr kumimoji="1" lang="en-US" altLang="ja-JP" dirty="0">
              <a:latin typeface="+mn-ea"/>
            </a:endParaRPr>
          </a:p>
          <a:p>
            <a:pPr marL="342900" indent="-342900">
              <a:buAutoNum type="arabicDbPeriod"/>
            </a:pPr>
            <a:r>
              <a:rPr kumimoji="1" lang="ja-JP" altLang="en-US" dirty="0">
                <a:latin typeface="+mn-ea"/>
              </a:rPr>
              <a:t>知らない</a:t>
            </a:r>
          </a:p>
        </p:txBody>
      </p:sp>
      <p:sp>
        <p:nvSpPr>
          <p:cNvPr id="7" name="四角形: 角を丸くする 6">
            <a:extLst>
              <a:ext uri="{FF2B5EF4-FFF2-40B4-BE49-F238E27FC236}">
                <a16:creationId xmlns:a16="http://schemas.microsoft.com/office/drawing/2014/main" id="{844E1941-FC76-4664-8B1F-BE2071A49982}"/>
              </a:ext>
            </a:extLst>
          </p:cNvPr>
          <p:cNvSpPr/>
          <p:nvPr/>
        </p:nvSpPr>
        <p:spPr>
          <a:xfrm>
            <a:off x="338929" y="4187303"/>
            <a:ext cx="2532104" cy="48920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a:solidFill>
                  <a:schemeClr val="tx1"/>
                </a:solidFill>
                <a:latin typeface="+mn-ea"/>
              </a:rPr>
              <a:t>分析</a:t>
            </a:r>
            <a:r>
              <a:rPr kumimoji="1" lang="en-US" altLang="ja-JP" b="1" dirty="0">
                <a:solidFill>
                  <a:schemeClr val="tx1"/>
                </a:solidFill>
                <a:latin typeface="+mn-ea"/>
              </a:rPr>
              <a:t>2: </a:t>
            </a:r>
            <a:r>
              <a:rPr kumimoji="1" lang="ja-JP" altLang="en-US" b="1">
                <a:solidFill>
                  <a:schemeClr val="tx1"/>
                </a:solidFill>
                <a:latin typeface="+mn-ea"/>
              </a:rPr>
              <a:t>認知</a:t>
            </a:r>
            <a:r>
              <a:rPr kumimoji="1" lang="en-US" altLang="ja-JP" b="1" dirty="0">
                <a:solidFill>
                  <a:schemeClr val="tx1"/>
                </a:solidFill>
                <a:latin typeface="+mn-ea"/>
              </a:rPr>
              <a:t>dummy</a:t>
            </a:r>
            <a:endParaRPr kumimoji="1" lang="ja-JP" altLang="en-US" b="1" dirty="0">
              <a:solidFill>
                <a:schemeClr val="tx1"/>
              </a:solidFill>
              <a:latin typeface="+mn-ea"/>
            </a:endParaRPr>
          </a:p>
        </p:txBody>
      </p:sp>
      <p:sp>
        <p:nvSpPr>
          <p:cNvPr id="9" name="テキスト ボックス 8">
            <a:extLst>
              <a:ext uri="{FF2B5EF4-FFF2-40B4-BE49-F238E27FC236}">
                <a16:creationId xmlns:a16="http://schemas.microsoft.com/office/drawing/2014/main" id="{16124DEA-8134-4981-9FBF-74FFB9432809}"/>
              </a:ext>
            </a:extLst>
          </p:cNvPr>
          <p:cNvSpPr txBox="1"/>
          <p:nvPr/>
        </p:nvSpPr>
        <p:spPr>
          <a:xfrm>
            <a:off x="4475820" y="5024568"/>
            <a:ext cx="1569660" cy="646331"/>
          </a:xfrm>
          <a:prstGeom prst="rect">
            <a:avLst/>
          </a:prstGeom>
          <a:noFill/>
        </p:spPr>
        <p:txBody>
          <a:bodyPr wrap="none" rtlCol="0">
            <a:spAutoFit/>
          </a:bodyPr>
          <a:lstStyle/>
          <a:p>
            <a:r>
              <a:rPr kumimoji="1" lang="ja-JP" altLang="en-US" dirty="0">
                <a:latin typeface="+mn-ea"/>
              </a:rPr>
              <a:t>１．認知あり</a:t>
            </a:r>
            <a:endParaRPr kumimoji="1" lang="en-US" altLang="ja-JP" dirty="0">
              <a:latin typeface="+mn-ea"/>
            </a:endParaRPr>
          </a:p>
          <a:p>
            <a:r>
              <a:rPr kumimoji="1" lang="ja-JP" altLang="en-US" dirty="0">
                <a:latin typeface="+mn-ea"/>
              </a:rPr>
              <a:t>０．認知なし</a:t>
            </a:r>
          </a:p>
        </p:txBody>
      </p:sp>
      <p:sp>
        <p:nvSpPr>
          <p:cNvPr id="12" name="矢印: 下 11">
            <a:extLst>
              <a:ext uri="{FF2B5EF4-FFF2-40B4-BE49-F238E27FC236}">
                <a16:creationId xmlns:a16="http://schemas.microsoft.com/office/drawing/2014/main" id="{60EE1D83-5ABF-4E6A-BFA9-B45AA70FFFD5}"/>
              </a:ext>
            </a:extLst>
          </p:cNvPr>
          <p:cNvSpPr/>
          <p:nvPr/>
        </p:nvSpPr>
        <p:spPr>
          <a:xfrm rot="16200000">
            <a:off x="3596880" y="2632269"/>
            <a:ext cx="909534" cy="519806"/>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6" name="四角形: 角を丸くする 6">
            <a:extLst>
              <a:ext uri="{FF2B5EF4-FFF2-40B4-BE49-F238E27FC236}">
                <a16:creationId xmlns:a16="http://schemas.microsoft.com/office/drawing/2014/main" id="{30A39A11-EF37-2A41-97DE-D25D3F2852C9}"/>
              </a:ext>
            </a:extLst>
          </p:cNvPr>
          <p:cNvSpPr/>
          <p:nvPr/>
        </p:nvSpPr>
        <p:spPr>
          <a:xfrm>
            <a:off x="1557867" y="1104386"/>
            <a:ext cx="2917953" cy="4134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a:solidFill>
                  <a:schemeClr val="tx1"/>
                </a:solidFill>
                <a:latin typeface="+mn-ea"/>
              </a:rPr>
              <a:t>非説明変数</a:t>
            </a:r>
            <a:endParaRPr kumimoji="1" lang="ja-JP" altLang="en-US" b="1" dirty="0">
              <a:solidFill>
                <a:schemeClr val="tx1"/>
              </a:solidFill>
              <a:latin typeface="+mn-ea"/>
            </a:endParaRPr>
          </a:p>
        </p:txBody>
      </p:sp>
      <p:sp>
        <p:nvSpPr>
          <p:cNvPr id="19" name="四角形: 角を丸くする 6">
            <a:extLst>
              <a:ext uri="{FF2B5EF4-FFF2-40B4-BE49-F238E27FC236}">
                <a16:creationId xmlns:a16="http://schemas.microsoft.com/office/drawing/2014/main" id="{75B5E756-A315-C047-A82F-F73DCB82F8E0}"/>
              </a:ext>
            </a:extLst>
          </p:cNvPr>
          <p:cNvSpPr/>
          <p:nvPr/>
        </p:nvSpPr>
        <p:spPr>
          <a:xfrm>
            <a:off x="338929" y="1643651"/>
            <a:ext cx="2532104" cy="48920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分析１：購買</a:t>
            </a:r>
            <a:r>
              <a:rPr kumimoji="1" lang="en-US" altLang="ja-JP" b="1" dirty="0">
                <a:solidFill>
                  <a:schemeClr val="tx1"/>
                </a:solidFill>
                <a:latin typeface="+mn-ea"/>
              </a:rPr>
              <a:t>dummy </a:t>
            </a:r>
            <a:endParaRPr kumimoji="1" lang="ja-JP" altLang="en-US" b="1" dirty="0">
              <a:solidFill>
                <a:schemeClr val="tx1"/>
              </a:solidFill>
              <a:latin typeface="+mn-ea"/>
            </a:endParaRPr>
          </a:p>
        </p:txBody>
      </p:sp>
      <p:sp>
        <p:nvSpPr>
          <p:cNvPr id="20" name="テキスト ボックス 19">
            <a:extLst>
              <a:ext uri="{FF2B5EF4-FFF2-40B4-BE49-F238E27FC236}">
                <a16:creationId xmlns:a16="http://schemas.microsoft.com/office/drawing/2014/main" id="{095CFF42-F9D3-2241-8E65-F8A880AB058B}"/>
              </a:ext>
            </a:extLst>
          </p:cNvPr>
          <p:cNvSpPr txBox="1"/>
          <p:nvPr/>
        </p:nvSpPr>
        <p:spPr>
          <a:xfrm>
            <a:off x="4407214" y="2606818"/>
            <a:ext cx="1569660" cy="923330"/>
          </a:xfrm>
          <a:prstGeom prst="rect">
            <a:avLst/>
          </a:prstGeom>
          <a:noFill/>
        </p:spPr>
        <p:txBody>
          <a:bodyPr wrap="none" rtlCol="0">
            <a:spAutoFit/>
          </a:bodyPr>
          <a:lstStyle/>
          <a:p>
            <a:r>
              <a:rPr kumimoji="1" lang="ja-JP" altLang="en-US" dirty="0">
                <a:latin typeface="+mn-ea"/>
              </a:rPr>
              <a:t>１．購買あり</a:t>
            </a:r>
            <a:endParaRPr kumimoji="1" lang="en-US" altLang="ja-JP" dirty="0">
              <a:latin typeface="+mn-ea"/>
            </a:endParaRPr>
          </a:p>
          <a:p>
            <a:r>
              <a:rPr kumimoji="1" lang="ja-JP" altLang="en-US" dirty="0">
                <a:latin typeface="+mn-ea"/>
              </a:rPr>
              <a:t>０．購買なし</a:t>
            </a:r>
            <a:endParaRPr kumimoji="1" lang="en-US" altLang="ja-JP" dirty="0">
              <a:latin typeface="+mn-ea"/>
            </a:endParaRPr>
          </a:p>
          <a:p>
            <a:endParaRPr kumimoji="1" lang="ja-JP" altLang="en-US" dirty="0">
              <a:latin typeface="+mn-ea"/>
            </a:endParaRPr>
          </a:p>
        </p:txBody>
      </p:sp>
      <p:sp>
        <p:nvSpPr>
          <p:cNvPr id="22" name="四角形: 角を丸くする 6">
            <a:extLst>
              <a:ext uri="{FF2B5EF4-FFF2-40B4-BE49-F238E27FC236}">
                <a16:creationId xmlns:a16="http://schemas.microsoft.com/office/drawing/2014/main" id="{4C9AC658-1D43-A942-AE92-26683B0BA1FA}"/>
              </a:ext>
            </a:extLst>
          </p:cNvPr>
          <p:cNvSpPr/>
          <p:nvPr/>
        </p:nvSpPr>
        <p:spPr>
          <a:xfrm>
            <a:off x="7198775" y="1104385"/>
            <a:ext cx="2917953" cy="4134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説明変数</a:t>
            </a:r>
          </a:p>
        </p:txBody>
      </p:sp>
      <p:sp>
        <p:nvSpPr>
          <p:cNvPr id="23" name="テキスト ボックス 22">
            <a:extLst>
              <a:ext uri="{FF2B5EF4-FFF2-40B4-BE49-F238E27FC236}">
                <a16:creationId xmlns:a16="http://schemas.microsoft.com/office/drawing/2014/main" id="{4575CB7A-3617-4966-BFC6-95ED5ED7C2C4}"/>
              </a:ext>
            </a:extLst>
          </p:cNvPr>
          <p:cNvSpPr txBox="1"/>
          <p:nvPr/>
        </p:nvSpPr>
        <p:spPr>
          <a:xfrm>
            <a:off x="338929" y="4827304"/>
            <a:ext cx="2232247" cy="1200329"/>
          </a:xfrm>
          <a:prstGeom prst="rect">
            <a:avLst/>
          </a:prstGeom>
          <a:noFill/>
        </p:spPr>
        <p:txBody>
          <a:bodyPr wrap="square" rtlCol="0">
            <a:spAutoFit/>
          </a:bodyPr>
          <a:lstStyle/>
          <a:p>
            <a:pPr marL="342900" indent="-342900">
              <a:buAutoNum type="arabicDbPeriod"/>
            </a:pPr>
            <a:r>
              <a:rPr kumimoji="1" lang="ja-JP" altLang="en-US" dirty="0">
                <a:latin typeface="+mn-ea"/>
              </a:rPr>
              <a:t>ぜひ買いたい</a:t>
            </a:r>
            <a:endParaRPr kumimoji="1" lang="en-US" altLang="ja-JP" dirty="0">
              <a:latin typeface="+mn-ea"/>
            </a:endParaRPr>
          </a:p>
          <a:p>
            <a:pPr marL="342900" indent="-342900">
              <a:buAutoNum type="arabicDbPeriod"/>
            </a:pPr>
            <a:r>
              <a:rPr kumimoji="1" lang="ja-JP" altLang="en-US" dirty="0">
                <a:latin typeface="+mn-ea"/>
              </a:rPr>
              <a:t>買いたい</a:t>
            </a:r>
            <a:endParaRPr kumimoji="1" lang="en-US" altLang="ja-JP" dirty="0">
              <a:latin typeface="+mn-ea"/>
            </a:endParaRPr>
          </a:p>
          <a:p>
            <a:pPr marL="342900" indent="-342900">
              <a:buAutoNum type="arabicDbPeriod"/>
            </a:pPr>
            <a:r>
              <a:rPr kumimoji="1" lang="ja-JP" altLang="en-US" dirty="0">
                <a:latin typeface="+mn-ea"/>
              </a:rPr>
              <a:t>わからない</a:t>
            </a:r>
            <a:endParaRPr kumimoji="1" lang="en-US" altLang="ja-JP" dirty="0">
              <a:latin typeface="+mn-ea"/>
            </a:endParaRPr>
          </a:p>
          <a:p>
            <a:pPr marL="342900" indent="-342900">
              <a:buAutoNum type="arabicDbPeriod"/>
            </a:pPr>
            <a:r>
              <a:rPr kumimoji="1" lang="ja-JP" altLang="en-US" dirty="0">
                <a:latin typeface="+mn-ea"/>
              </a:rPr>
              <a:t>買いたくない</a:t>
            </a:r>
            <a:endParaRPr kumimoji="1" lang="en-US" altLang="ja-JP" dirty="0">
              <a:latin typeface="+mn-ea"/>
            </a:endParaRPr>
          </a:p>
        </p:txBody>
      </p:sp>
      <p:sp>
        <p:nvSpPr>
          <p:cNvPr id="24" name="矢印: 下 23">
            <a:extLst>
              <a:ext uri="{FF2B5EF4-FFF2-40B4-BE49-F238E27FC236}">
                <a16:creationId xmlns:a16="http://schemas.microsoft.com/office/drawing/2014/main" id="{E0114013-5EC4-482D-904D-1FB8F688ED15}"/>
              </a:ext>
            </a:extLst>
          </p:cNvPr>
          <p:cNvSpPr/>
          <p:nvPr/>
        </p:nvSpPr>
        <p:spPr>
          <a:xfrm rot="16200000">
            <a:off x="3606941" y="5090594"/>
            <a:ext cx="909534" cy="519805"/>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9810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分析</a:t>
            </a:r>
            <a:r>
              <a:rPr lang="en-US" altLang="ja-JP" sz="2400" b="1" dirty="0">
                <a:solidFill>
                  <a:srgbClr val="4662B0"/>
                </a:solidFill>
                <a:latin typeface="Arial" panose="020B0604020202020204" pitchFamily="34" charset="0"/>
                <a:cs typeface="Arial" panose="020B0604020202020204" pitchFamily="34" charset="0"/>
              </a:rPr>
              <a:t>:</a:t>
            </a:r>
            <a:r>
              <a:rPr lang="ja-JP" altLang="en-US" sz="2400" b="1" dirty="0">
                <a:solidFill>
                  <a:srgbClr val="4662B0"/>
                </a:solidFill>
                <a:latin typeface="Arial" panose="020B0604020202020204" pitchFamily="34" charset="0"/>
                <a:cs typeface="Arial" panose="020B0604020202020204" pitchFamily="34" charset="0"/>
              </a:rPr>
              <a:t>モデル設定</a:t>
            </a:r>
            <a:endParaRPr lang="en-US" altLang="ja-JP"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8" name="テキスト ボックス 7">
            <a:extLst>
              <a:ext uri="{FF2B5EF4-FFF2-40B4-BE49-F238E27FC236}">
                <a16:creationId xmlns:a16="http://schemas.microsoft.com/office/drawing/2014/main" id="{2459C331-D2F5-4838-B953-010CDCCC7CA5}"/>
              </a:ext>
            </a:extLst>
          </p:cNvPr>
          <p:cNvSpPr txBox="1"/>
          <p:nvPr/>
        </p:nvSpPr>
        <p:spPr>
          <a:xfrm>
            <a:off x="1195624" y="2276872"/>
            <a:ext cx="9436880" cy="1938992"/>
          </a:xfrm>
          <a:prstGeom prst="rect">
            <a:avLst/>
          </a:prstGeom>
          <a:noFill/>
        </p:spPr>
        <p:txBody>
          <a:bodyPr wrap="square">
            <a:spAutoFit/>
          </a:bodyPr>
          <a:lstStyle/>
          <a:p>
            <a:pPr marL="285750" indent="-285750">
              <a:buFont typeface="Arial" panose="020B0604020202020204" pitchFamily="34" charset="0"/>
              <a:buChar char="•"/>
            </a:pPr>
            <a:r>
              <a:rPr kumimoji="1" lang="ja-JP" altLang="en-US" sz="2000" dirty="0">
                <a:latin typeface="+mn-ea"/>
              </a:rPr>
              <a:t>前述の通り（スライド</a:t>
            </a:r>
            <a:r>
              <a:rPr kumimoji="1" lang="en-US" altLang="ja-JP" sz="2000" dirty="0">
                <a:latin typeface="+mn-ea"/>
              </a:rPr>
              <a:t>13</a:t>
            </a:r>
            <a:r>
              <a:rPr kumimoji="1" lang="ja-JP" altLang="en-US" sz="2000" dirty="0">
                <a:latin typeface="+mn-ea"/>
              </a:rPr>
              <a:t>）</a:t>
            </a:r>
            <a:r>
              <a:rPr kumimoji="1" lang="en-US" altLang="ja-JP" sz="2000" dirty="0">
                <a:latin typeface="+mn-ea"/>
              </a:rPr>
              <a:t>CM</a:t>
            </a:r>
            <a:r>
              <a:rPr kumimoji="1" lang="ja-JP" altLang="en-US" sz="2000" dirty="0">
                <a:latin typeface="+mn-ea"/>
              </a:rPr>
              <a:t>視聴数と購買率に</a:t>
            </a:r>
            <a:r>
              <a:rPr lang="ja-JP" altLang="en-US" sz="2000" dirty="0">
                <a:latin typeface="+mn-ea"/>
              </a:rPr>
              <a:t>線形の関係が見受けられないことから、モデル式に</a:t>
            </a:r>
            <a:r>
              <a:rPr lang="en-US" altLang="ja-JP" sz="2000" dirty="0">
                <a:latin typeface="+mn-ea"/>
              </a:rPr>
              <a:t>2</a:t>
            </a:r>
            <a:r>
              <a:rPr lang="ja-JP" altLang="en-US" sz="2000" dirty="0">
                <a:latin typeface="+mn-ea"/>
              </a:rPr>
              <a:t>乗と</a:t>
            </a:r>
            <a:r>
              <a:rPr lang="en-US" altLang="ja-JP" sz="2000" dirty="0">
                <a:latin typeface="+mn-ea"/>
              </a:rPr>
              <a:t>3</a:t>
            </a:r>
            <a:r>
              <a:rPr lang="ja-JP" altLang="en-US" sz="2000" dirty="0">
                <a:latin typeface="+mn-ea"/>
              </a:rPr>
              <a:t>乗の項を追加した。</a:t>
            </a:r>
            <a:endParaRPr lang="en-US" altLang="ja-JP" sz="2000" dirty="0">
              <a:latin typeface="+mn-ea"/>
            </a:endParaRPr>
          </a:p>
          <a:p>
            <a:pPr marL="285750" indent="-285750">
              <a:buFont typeface="Arial" panose="020B0604020202020204" pitchFamily="34" charset="0"/>
              <a:buChar char="•"/>
            </a:pPr>
            <a:r>
              <a:rPr lang="ja-JP" altLang="en-US" sz="2000" dirty="0">
                <a:latin typeface="+mn-ea"/>
              </a:rPr>
              <a:t>共変量には、性別、年齢、既未婚、消費価値観を採用した。</a:t>
            </a:r>
            <a:endParaRPr lang="en-US" altLang="ja-JP" sz="2000" dirty="0">
              <a:latin typeface="+mn-ea"/>
            </a:endParaRPr>
          </a:p>
          <a:p>
            <a:pPr marL="285750" indent="-285750">
              <a:buFont typeface="Arial" panose="020B0604020202020204" pitchFamily="34" charset="0"/>
              <a:buChar char="•"/>
            </a:pPr>
            <a:r>
              <a:rPr lang="ja-JP" altLang="en-US" sz="2000" dirty="0">
                <a:latin typeface="+mn-ea"/>
              </a:rPr>
              <a:t>以下のようなロジスティックモデルを作成し、回帰分析を実行した。</a:t>
            </a:r>
            <a:endParaRPr lang="en-US" altLang="ja-JP" sz="2000" dirty="0">
              <a:latin typeface="+mn-ea"/>
            </a:endParaRPr>
          </a:p>
          <a:p>
            <a:endParaRPr lang="en-US" altLang="ja-JP" sz="2000" dirty="0">
              <a:latin typeface="+mn-ea"/>
            </a:endParaRPr>
          </a:p>
          <a:p>
            <a:endParaRPr kumimoji="1" lang="ja-JP" altLang="en-US" sz="2000" dirty="0">
              <a:latin typeface="+mn-ea"/>
            </a:endParaRPr>
          </a:p>
        </p:txBody>
      </p:sp>
      <p:sp>
        <p:nvSpPr>
          <p:cNvPr id="10" name="四角形: 角を丸くする 9">
            <a:extLst>
              <a:ext uri="{FF2B5EF4-FFF2-40B4-BE49-F238E27FC236}">
                <a16:creationId xmlns:a16="http://schemas.microsoft.com/office/drawing/2014/main" id="{026A33ED-179C-4A56-8C7E-34161CA6326E}"/>
              </a:ext>
            </a:extLst>
          </p:cNvPr>
          <p:cNvSpPr/>
          <p:nvPr/>
        </p:nvSpPr>
        <p:spPr>
          <a:xfrm>
            <a:off x="335360" y="1268766"/>
            <a:ext cx="1728192" cy="79208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モデル設定</a:t>
            </a:r>
          </a:p>
        </p:txBody>
      </p:sp>
      <p:sp>
        <p:nvSpPr>
          <p:cNvPr id="12" name="四角形: 角を丸くする 11">
            <a:extLst>
              <a:ext uri="{FF2B5EF4-FFF2-40B4-BE49-F238E27FC236}">
                <a16:creationId xmlns:a16="http://schemas.microsoft.com/office/drawing/2014/main" id="{B97AF628-0260-4CD6-9DD9-F267DC9A542C}"/>
              </a:ext>
            </a:extLst>
          </p:cNvPr>
          <p:cNvSpPr/>
          <p:nvPr/>
        </p:nvSpPr>
        <p:spPr>
          <a:xfrm>
            <a:off x="335360" y="3789040"/>
            <a:ext cx="1728192" cy="79208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モデル式</a:t>
            </a:r>
          </a:p>
        </p:txBody>
      </p:sp>
      <mc:AlternateContent xmlns:mc="http://schemas.openxmlformats.org/markup-compatibility/2006" xmlns:a14="http://schemas.microsoft.com/office/drawing/2010/main">
        <mc:Choice Requires="a14">
          <p:sp>
            <p:nvSpPr>
              <p:cNvPr id="13" name="コンテンツ プレースホルダー 2">
                <a:extLst>
                  <a:ext uri="{FF2B5EF4-FFF2-40B4-BE49-F238E27FC236}">
                    <a16:creationId xmlns:a16="http://schemas.microsoft.com/office/drawing/2014/main" id="{2AC33EA4-1546-49D1-A7E5-6FBBD0F86321}"/>
                  </a:ext>
                </a:extLst>
              </p:cNvPr>
              <p:cNvSpPr txBox="1">
                <a:spLocks/>
              </p:cNvSpPr>
              <p:nvPr/>
            </p:nvSpPr>
            <p:spPr>
              <a:xfrm>
                <a:off x="335360" y="5001517"/>
                <a:ext cx="11593288" cy="9477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sSub>
                      <m:sSubPr>
                        <m:ctrlPr>
                          <a:rPr lang="ja-JP" altLang="ja-JP" sz="1600" i="1" smtClean="0">
                            <a:latin typeface="Cambria Math" panose="02040503050406030204" pitchFamily="18" charset="0"/>
                          </a:rPr>
                        </m:ctrlPr>
                      </m:sSubPr>
                      <m:e>
                        <m:r>
                          <a:rPr lang="en-US" altLang="ja-JP" sz="1600" i="1">
                            <a:latin typeface="Cambria Math" panose="02040503050406030204" pitchFamily="18" charset="0"/>
                          </a:rPr>
                          <m:t>𝑃</m:t>
                        </m:r>
                        <m:r>
                          <a:rPr lang="en-US" altLang="ja-JP" sz="1600" i="1">
                            <a:latin typeface="Cambria Math" panose="02040503050406030204" pitchFamily="18" charset="0"/>
                          </a:rPr>
                          <m:t>(</m:t>
                        </m:r>
                        <m:r>
                          <a:rPr lang="en-US" altLang="ja-JP" sz="1600" i="1">
                            <a:latin typeface="Cambria Math" panose="02040503050406030204" pitchFamily="18" charset="0"/>
                          </a:rPr>
                          <m:t>𝑏𝑜𝑢𝑔h𝑡</m:t>
                        </m:r>
                        <m:r>
                          <a:rPr lang="en-US" altLang="ja-JP" sz="1600" b="0" i="1" smtClean="0">
                            <a:latin typeface="Cambria Math" panose="02040503050406030204" pitchFamily="18" charset="0"/>
                          </a:rPr>
                          <m:t>=1</m:t>
                        </m:r>
                        <m:r>
                          <a:rPr lang="en-US" altLang="ja-JP" sz="1600" i="1">
                            <a:latin typeface="Cambria Math" panose="02040503050406030204" pitchFamily="18" charset="0"/>
                          </a:rPr>
                          <m:t>)</m:t>
                        </m:r>
                      </m:e>
                      <m:sub>
                        <m:r>
                          <a:rPr lang="en-US" altLang="ja-JP" sz="1600" i="1">
                            <a:latin typeface="Cambria Math" panose="02040503050406030204" pitchFamily="18" charset="0"/>
                          </a:rPr>
                          <m:t>𝑖</m:t>
                        </m:r>
                      </m:sub>
                    </m:sSub>
                    <m:r>
                      <a:rPr lang="en-US" altLang="ja-JP" sz="1600" b="0" i="1" smtClean="0">
                        <a:latin typeface="Cambria Math" panose="02040503050406030204" pitchFamily="18" charset="0"/>
                      </a:rPr>
                      <m:t>=</m:t>
                    </m:r>
                    <m:f>
                      <m:fPr>
                        <m:ctrlPr>
                          <a:rPr lang="ja-JP" altLang="ja-JP" sz="1600" i="1">
                            <a:latin typeface="Cambria Math" panose="02040503050406030204" pitchFamily="18" charset="0"/>
                          </a:rPr>
                        </m:ctrlPr>
                      </m:fPr>
                      <m:num>
                        <m:r>
                          <a:rPr lang="en-US" altLang="ja-JP" sz="1600" i="1">
                            <a:latin typeface="Cambria Math" panose="02040503050406030204" pitchFamily="18" charset="0"/>
                          </a:rPr>
                          <m:t>1</m:t>
                        </m:r>
                      </m:num>
                      <m:den>
                        <m:r>
                          <a:rPr lang="en-US" altLang="ja-JP" sz="1600" i="1">
                            <a:latin typeface="Cambria Math" panose="02040503050406030204" pitchFamily="18" charset="0"/>
                          </a:rPr>
                          <m:t>1+</m:t>
                        </m:r>
                        <m:r>
                          <m:rPr>
                            <m:sty m:val="p"/>
                          </m:rPr>
                          <a:rPr lang="en-US" altLang="ja-JP" sz="1600">
                            <a:latin typeface="Cambria Math" panose="02040503050406030204" pitchFamily="18" charset="0"/>
                          </a:rPr>
                          <m:t>exp</m:t>
                        </m:r>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𝛾</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𝑐𝑚𝑐𝑜𝑢𝑛𝑡</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i="1">
                                <a:latin typeface="Cambria Math" panose="02040503050406030204" pitchFamily="18" charset="0"/>
                              </a:rPr>
                              <m:t>2</m:t>
                            </m:r>
                          </m:sub>
                        </m:sSub>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𝑐𝑚𝑐𝑜𝑢𝑛𝑡</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2</m:t>
                            </m:r>
                          </m:sup>
                        </m:sSubSup>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i="1">
                                <a:latin typeface="Cambria Math" panose="02040503050406030204" pitchFamily="18" charset="0"/>
                              </a:rPr>
                              <m:t>3</m:t>
                            </m:r>
                          </m:sub>
                        </m:sSub>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𝑐𝑚𝑐𝑜𝑢𝑛𝑡</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3</m:t>
                            </m:r>
                          </m:sup>
                        </m:sSubSup>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i="1">
                                    <a:latin typeface="Cambria Math" panose="02040503050406030204" pitchFamily="18" charset="0"/>
                                  </a:rPr>
                                  <m:t>4</m:t>
                                </m:r>
                              </m:sub>
                            </m:sSub>
                            <m:r>
                              <a:rPr lang="en-US" altLang="ja-JP" sz="1600" i="1">
                                <a:latin typeface="Cambria Math" panose="02040503050406030204" pitchFamily="18" charset="0"/>
                              </a:rPr>
                              <m:t>𝑒𝑚𝑜𝑑𝑢𝑚𝑚𝑦</m:t>
                            </m:r>
                            <m:r>
                              <a:rPr lang="en-US" altLang="ja-JP" sz="1600" i="1">
                                <a:latin typeface="Cambria Math" panose="02040503050406030204" pitchFamily="18" charset="0"/>
                              </a:rPr>
                              <m:t> </m:t>
                            </m:r>
                            <m:r>
                              <a:rPr lang="en-US" altLang="ja-JP" sz="1600" i="1">
                                <a:latin typeface="Cambria Math" panose="02040503050406030204" pitchFamily="18" charset="0"/>
                              </a:rPr>
                              <m:t>𝑐𝑚𝑐𝑜𝑢𝑛𝑡</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i="1">
                                <a:latin typeface="Cambria Math" panose="02040503050406030204" pitchFamily="18" charset="0"/>
                              </a:rPr>
                              <m:t>5</m:t>
                            </m:r>
                          </m:sub>
                        </m:sSub>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𝑒𝑚𝑜</m:t>
                            </m:r>
                            <m:r>
                              <a:rPr lang="en-US" altLang="ja-JP" sz="1600" i="1" smtClean="0">
                                <a:latin typeface="Cambria Math" panose="02040503050406030204" pitchFamily="18" charset="0"/>
                              </a:rPr>
                              <m:t>𝑑</m:t>
                            </m:r>
                            <m:r>
                              <a:rPr lang="en-US" altLang="ja-JP" sz="1600" i="1">
                                <a:latin typeface="Cambria Math" panose="02040503050406030204" pitchFamily="18" charset="0"/>
                              </a:rPr>
                              <m:t>𝑢𝑚𝑚𝑦</m:t>
                            </m:r>
                            <m:r>
                              <a:rPr lang="en-US" altLang="ja-JP" sz="1600" i="1">
                                <a:latin typeface="Cambria Math" panose="02040503050406030204" pitchFamily="18" charset="0"/>
                              </a:rPr>
                              <m:t> </m:t>
                            </m:r>
                            <m:r>
                              <a:rPr lang="en-US" altLang="ja-JP" sz="1600" i="1">
                                <a:latin typeface="Cambria Math" panose="02040503050406030204" pitchFamily="18" charset="0"/>
                              </a:rPr>
                              <m:t>𝑐𝑚𝑐𝑜𝑢𝑛𝑡</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2</m:t>
                            </m:r>
                          </m:sup>
                        </m:sSubSup>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i="1">
                                <a:latin typeface="Cambria Math" panose="02040503050406030204" pitchFamily="18" charset="0"/>
                              </a:rPr>
                              <m:t>6</m:t>
                            </m:r>
                          </m:sub>
                        </m:sSub>
                        <m:r>
                          <a:rPr lang="en-US" altLang="ja-JP" sz="1600" i="1">
                            <a:latin typeface="Cambria Math" panose="02040503050406030204" pitchFamily="18" charset="0"/>
                          </a:rPr>
                          <m:t>𝑒𝑚𝑜</m:t>
                        </m:r>
                        <m:r>
                          <a:rPr lang="en-US" altLang="ja-JP" sz="1600" i="1">
                            <a:latin typeface="Cambria Math" panose="02040503050406030204" pitchFamily="18" charset="0"/>
                          </a:rPr>
                          <m:t>_</m:t>
                        </m:r>
                        <m:r>
                          <a:rPr lang="en-US" altLang="ja-JP" sz="1600" i="1">
                            <a:latin typeface="Cambria Math" panose="02040503050406030204" pitchFamily="18" charset="0"/>
                          </a:rPr>
                          <m:t>𝑑𝑢𝑚𝑚𝑦</m:t>
                        </m:r>
                        <m:r>
                          <a:rPr lang="en-US" altLang="ja-JP" sz="1600" i="1">
                            <a:latin typeface="Cambria Math" panose="02040503050406030204" pitchFamily="18" charset="0"/>
                          </a:rPr>
                          <m:t> </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𝑐𝑚𝑐𝑜𝑢𝑛𝑡</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3</m:t>
                            </m:r>
                          </m:sup>
                        </m:sSubSup>
                        <m:r>
                          <a:rPr lang="en-US" altLang="ja-JP" sz="1600" i="1">
                            <a:latin typeface="Cambria Math" panose="02040503050406030204" pitchFamily="18" charset="0"/>
                          </a:rPr>
                          <m:t>+</m:t>
                        </m:r>
                        <m:d>
                          <m:dPr>
                            <m:ctrlPr>
                              <a:rPr lang="ja-JP" altLang="ja-JP" sz="1600" i="1">
                                <a:latin typeface="Cambria Math" panose="02040503050406030204" pitchFamily="18" charset="0"/>
                              </a:rPr>
                            </m:ctrlPr>
                          </m:dPr>
                          <m:e>
                            <m:r>
                              <a:rPr lang="ja-JP" altLang="ja-JP" sz="1600" i="1">
                                <a:latin typeface="Cambria Math" panose="02040503050406030204" pitchFamily="18" charset="0"/>
                              </a:rPr>
                              <m:t>その他共変量</m:t>
                            </m:r>
                          </m:e>
                        </m:d>
                        <m:r>
                          <a:rPr lang="en-US" altLang="ja-JP" sz="1600" i="1">
                            <a:latin typeface="Cambria Math" panose="02040503050406030204" pitchFamily="18" charset="0"/>
                          </a:rPr>
                          <m:t>𝛽</m:t>
                        </m:r>
                        <m:r>
                          <a:rPr lang="en-US" altLang="ja-JP" sz="1600" i="1">
                            <a:latin typeface="Cambria Math" panose="02040503050406030204" pitchFamily="18" charset="0"/>
                          </a:rPr>
                          <m:t>))</m:t>
                        </m:r>
                      </m:den>
                    </m:f>
                  </m:oMath>
                </a14:m>
                <a:endParaRPr lang="ja-JP" altLang="ja-JP" sz="1600" dirty="0"/>
              </a:p>
            </p:txBody>
          </p:sp>
        </mc:Choice>
        <mc:Fallback xmlns="">
          <p:sp>
            <p:nvSpPr>
              <p:cNvPr id="13" name="コンテンツ プレースホルダー 2">
                <a:extLst>
                  <a:ext uri="{FF2B5EF4-FFF2-40B4-BE49-F238E27FC236}">
                    <a16:creationId xmlns:a16="http://schemas.microsoft.com/office/drawing/2014/main" id="{2AC33EA4-1546-49D1-A7E5-6FBBD0F86321}"/>
                  </a:ext>
                </a:extLst>
              </p:cNvPr>
              <p:cNvSpPr txBox="1">
                <a:spLocks noRot="1" noChangeAspect="1" noMove="1" noResize="1" noEditPoints="1" noAdjustHandles="1" noChangeArrowheads="1" noChangeShapeType="1" noTextEdit="1"/>
              </p:cNvSpPr>
              <p:nvPr/>
            </p:nvSpPr>
            <p:spPr>
              <a:xfrm>
                <a:off x="335360" y="5001517"/>
                <a:ext cx="11593288" cy="947763"/>
              </a:xfrm>
              <a:prstGeom prst="rect">
                <a:avLst/>
              </a:prstGeom>
              <a:blipFill>
                <a:blip r:embed="rId2"/>
                <a:stretch>
                  <a:fillRect l="-210" t="-2564"/>
                </a:stretch>
              </a:blipFill>
            </p:spPr>
            <p:txBody>
              <a:bodyPr/>
              <a:lstStyle/>
              <a:p>
                <a:r>
                  <a:rPr lang="ja-JP" altLang="en-US">
                    <a:noFill/>
                  </a:rPr>
                  <a:t> </a:t>
                </a:r>
              </a:p>
            </p:txBody>
          </p:sp>
        </mc:Fallback>
      </mc:AlternateContent>
      <p:sp>
        <p:nvSpPr>
          <p:cNvPr id="15" name="スライド番号プレースホルダー 1">
            <a:extLst>
              <a:ext uri="{FF2B5EF4-FFF2-40B4-BE49-F238E27FC236}">
                <a16:creationId xmlns:a16="http://schemas.microsoft.com/office/drawing/2014/main" id="{320DFAA0-4AF5-402A-AB39-5B48D85291D8}"/>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19</a:t>
            </a:fld>
            <a:endParaRPr kumimoji="1" lang="ja-JP" altLang="en-US" dirty="0"/>
          </a:p>
        </p:txBody>
      </p:sp>
    </p:spTree>
    <p:extLst>
      <p:ext uri="{BB962C8B-B14F-4D97-AF65-F5344CB8AC3E}">
        <p14:creationId xmlns:p14="http://schemas.microsoft.com/office/powerpoint/2010/main" val="74446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目次</a:t>
            </a:r>
            <a:endParaRPr lang="ko-KR" altLang="en-US" sz="2400" b="1" dirty="0">
              <a:solidFill>
                <a:srgbClr val="4662B0"/>
              </a:solidFill>
              <a:latin typeface="Arial" panose="020B0604020202020204" pitchFamily="34" charset="0"/>
              <a:cs typeface="Arial" panose="020B0604020202020204" pitchFamily="34" charset="0"/>
            </a:endParaRPr>
          </a:p>
        </p:txBody>
      </p:sp>
      <p:sp>
        <p:nvSpPr>
          <p:cNvPr id="6" name="Google Shape;81;p17">
            <a:extLst>
              <a:ext uri="{FF2B5EF4-FFF2-40B4-BE49-F238E27FC236}">
                <a16:creationId xmlns:a16="http://schemas.microsoft.com/office/drawing/2014/main" id="{16E1DF61-36B4-409D-9D38-2BFB6EA63E86}"/>
              </a:ext>
            </a:extLst>
          </p:cNvPr>
          <p:cNvSpPr txBox="1">
            <a:spLocks/>
          </p:cNvSpPr>
          <p:nvPr/>
        </p:nvSpPr>
        <p:spPr>
          <a:xfrm>
            <a:off x="335359" y="1276311"/>
            <a:ext cx="5328593" cy="53930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91054">
              <a:lnSpc>
                <a:spcPct val="150000"/>
              </a:lnSpc>
              <a:spcBef>
                <a:spcPts val="0"/>
              </a:spcBef>
              <a:spcAft>
                <a:spcPts val="0"/>
              </a:spcAft>
              <a:buClr>
                <a:srgbClr val="434343"/>
              </a:buClr>
              <a:buSzPts val="2200"/>
              <a:buFont typeface="Arial"/>
              <a:buAutoNum type="arabicParenR"/>
              <a:defRPr sz="2933" b="0" i="0" u="none" strike="noStrike" cap="none">
                <a:solidFill>
                  <a:srgbClr val="434343"/>
                </a:solidFill>
                <a:latin typeface="Arial"/>
                <a:ea typeface="Arial"/>
                <a:cs typeface="Arial"/>
                <a:sym typeface="Arial"/>
              </a:defRPr>
            </a:lvl1pPr>
            <a:lvl2pPr marL="914400" marR="0" lvl="1"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371600" marR="0" lvl="2"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1828800" marR="0" lvl="3"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2286000" marR="0" lvl="4"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2743200" marR="0" lvl="5"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pPr>
              <a:buFont typeface="+mj-lt"/>
              <a:buAutoNum type="arabicPeriod"/>
            </a:pPr>
            <a:r>
              <a:rPr lang="ja-JP" altLang="en-US" sz="2800" dirty="0">
                <a:solidFill>
                  <a:schemeClr val="tx1"/>
                </a:solidFill>
                <a:latin typeface="Meiryo UI" panose="020B0604030504040204" pitchFamily="50" charset="-128"/>
                <a:ea typeface="Meiryo UI" panose="020B0604030504040204" pitchFamily="50" charset="-128"/>
              </a:rPr>
              <a:t>研究背景</a:t>
            </a:r>
            <a:endParaRPr lang="en-US" altLang="ja-JP" sz="2800" dirty="0">
              <a:solidFill>
                <a:schemeClr val="tx1"/>
              </a:solidFill>
              <a:latin typeface="Meiryo UI" panose="020B0604030504040204" pitchFamily="50" charset="-128"/>
              <a:ea typeface="Meiryo UI" panose="020B0604030504040204" pitchFamily="50" charset="-128"/>
            </a:endParaRPr>
          </a:p>
          <a:p>
            <a:pPr marL="596900" lvl="1" indent="0">
              <a:buNone/>
            </a:pP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媒体別広告費動向</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データ概要</a:t>
            </a:r>
          </a:p>
          <a:p>
            <a:pPr>
              <a:buAutoNum type="arabicPeriod"/>
            </a:pPr>
            <a:r>
              <a:rPr lang="ja-JP" altLang="en-US" sz="2800" dirty="0">
                <a:solidFill>
                  <a:schemeClr val="tx1"/>
                </a:solidFill>
                <a:latin typeface="Meiryo UI" panose="020B0604030504040204" pitchFamily="50" charset="-128"/>
                <a:ea typeface="Meiryo UI" panose="020B0604030504040204" pitchFamily="50" charset="-128"/>
              </a:rPr>
              <a:t>先行研究</a:t>
            </a:r>
            <a:endParaRPr lang="en-US" altLang="ja-JP" sz="2800" dirty="0">
              <a:solidFill>
                <a:schemeClr val="tx1"/>
              </a:solidFill>
              <a:latin typeface="Meiryo UI" panose="020B0604030504040204" pitchFamily="50" charset="-128"/>
              <a:ea typeface="Meiryo UI" panose="020B0604030504040204" pitchFamily="50" charset="-128"/>
            </a:endParaRPr>
          </a:p>
          <a:p>
            <a:pPr marL="596900" lvl="1" indent="0">
              <a:buNone/>
            </a:pPr>
            <a:r>
              <a:rPr lang="en-US" altLang="ja-JP"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エモーショナルマーケティングについて</a:t>
            </a:r>
            <a:endParaRPr lang="en-US" altLang="ja-JP" sz="1800" dirty="0">
              <a:solidFill>
                <a:schemeClr val="tx1"/>
              </a:solidFill>
              <a:latin typeface="Meiryo UI" panose="020B0604030504040204" pitchFamily="50" charset="-128"/>
              <a:ea typeface="Meiryo UI" panose="020B0604030504040204" pitchFamily="50" charset="-128"/>
            </a:endParaRPr>
          </a:p>
          <a:p>
            <a:pPr marL="596900" lvl="1" indent="0">
              <a:buNone/>
            </a:pP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エモーショナルマーケティングを用いた マーケティ　　</a:t>
            </a:r>
            <a:br>
              <a:rPr lang="en-US" altLang="ja-JP" sz="1800" dirty="0">
                <a:solidFill>
                  <a:schemeClr val="tx1"/>
                </a:solidFill>
                <a:latin typeface="Meiryo UI" panose="020B0604030504040204" pitchFamily="50" charset="-128"/>
                <a:ea typeface="Meiryo UI" panose="020B0604030504040204" pitchFamily="50" charset="-128"/>
              </a:rPr>
            </a:br>
            <a:r>
              <a:rPr lang="ja-JP" altLang="en-US" sz="1800" dirty="0">
                <a:solidFill>
                  <a:schemeClr val="tx1"/>
                </a:solidFill>
                <a:latin typeface="Meiryo UI" panose="020B0604030504040204" pitchFamily="50" charset="-128"/>
                <a:ea typeface="Meiryo UI" panose="020B0604030504040204" pitchFamily="50" charset="-128"/>
              </a:rPr>
              <a:t>  ング事例</a:t>
            </a:r>
          </a:p>
          <a:p>
            <a:pPr>
              <a:buAutoNum type="arabicPeriod"/>
            </a:pPr>
            <a:r>
              <a:rPr lang="ja-JP" altLang="en-US" sz="2800" dirty="0">
                <a:solidFill>
                  <a:schemeClr val="tx1"/>
                </a:solidFill>
                <a:latin typeface="Meiryo UI" panose="020B0604030504040204" pitchFamily="50" charset="-128"/>
                <a:ea typeface="Meiryo UI" panose="020B0604030504040204" pitchFamily="50" charset="-128"/>
              </a:rPr>
              <a:t>研究目的</a:t>
            </a:r>
            <a:br>
              <a:rPr lang="en-US" altLang="ja-JP"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エモーショナルマーケティングのテレビ</a:t>
            </a:r>
            <a:r>
              <a:rPr lang="en-US" altLang="ja-JP" sz="1800" dirty="0">
                <a:solidFill>
                  <a:schemeClr val="tx1"/>
                </a:solidFill>
                <a:latin typeface="Meiryo UI" panose="020B0604030504040204" pitchFamily="50" charset="-128"/>
                <a:ea typeface="Meiryo UI" panose="020B0604030504040204" pitchFamily="50" charset="-128"/>
              </a:rPr>
              <a:t>CM</a:t>
            </a:r>
            <a:r>
              <a:rPr lang="ja-JP" altLang="en-US" sz="1800" dirty="0">
                <a:solidFill>
                  <a:schemeClr val="tx1"/>
                </a:solidFill>
                <a:latin typeface="Meiryo UI" panose="020B0604030504040204" pitchFamily="50" charset="-128"/>
                <a:ea typeface="Meiryo UI" panose="020B0604030504040204" pitchFamily="50" charset="-128"/>
              </a:rPr>
              <a:t>への応用　 </a:t>
            </a:r>
            <a:br>
              <a:rPr lang="en-US" altLang="ja-JP" sz="1800" dirty="0">
                <a:solidFill>
                  <a:schemeClr val="tx1"/>
                </a:solidFill>
                <a:latin typeface="Meiryo UI" panose="020B0604030504040204" pitchFamily="50" charset="-128"/>
                <a:ea typeface="Meiryo UI" panose="020B0604030504040204" pitchFamily="50" charset="-128"/>
              </a:rPr>
            </a:br>
            <a:r>
              <a:rPr lang="ja-JP" altLang="en-US" sz="1800" dirty="0">
                <a:solidFill>
                  <a:schemeClr val="tx1"/>
                </a:solidFill>
                <a:latin typeface="Meiryo UI" panose="020B0604030504040204" pitchFamily="50" charset="-128"/>
                <a:ea typeface="Meiryo UI" panose="020B0604030504040204" pitchFamily="50" charset="-128"/>
              </a:rPr>
              <a:t> の有用性の検証</a:t>
            </a:r>
          </a:p>
        </p:txBody>
      </p:sp>
      <p:cxnSp>
        <p:nvCxnSpPr>
          <p:cNvPr id="7" name="直線コネクタ 6">
            <a:extLst>
              <a:ext uri="{FF2B5EF4-FFF2-40B4-BE49-F238E27FC236}">
                <a16:creationId xmlns:a16="http://schemas.microsoft.com/office/drawing/2014/main" id="{D4BABDCA-6624-4196-AE71-2C857267072B}"/>
              </a:ext>
            </a:extLst>
          </p:cNvPr>
          <p:cNvCxnSpPr>
            <a:cxnSpLocks/>
          </p:cNvCxnSpPr>
          <p:nvPr/>
        </p:nvCxnSpPr>
        <p:spPr>
          <a:xfrm>
            <a:off x="6096000" y="1390919"/>
            <a:ext cx="0" cy="4918401"/>
          </a:xfrm>
          <a:prstGeom prst="line">
            <a:avLst/>
          </a:prstGeom>
          <a:noFill/>
          <a:ln w="19050" cap="flat" cmpd="sng">
            <a:solidFill>
              <a:srgbClr val="999999"/>
            </a:solidFill>
            <a:prstDash val="dot"/>
            <a:round/>
            <a:headEnd type="none" w="med" len="med"/>
            <a:tailEnd type="none" w="med" len="med"/>
          </a:ln>
        </p:spPr>
      </p:cxnSp>
      <p:cxnSp>
        <p:nvCxnSpPr>
          <p:cNvPr id="8" name="Google Shape;105;p20">
            <a:extLst>
              <a:ext uri="{FF2B5EF4-FFF2-40B4-BE49-F238E27FC236}">
                <a16:creationId xmlns:a16="http://schemas.microsoft.com/office/drawing/2014/main" id="{76BFB0A8-7DE2-4131-98B9-5245DE1AFB3E}"/>
              </a:ext>
            </a:extLst>
          </p:cNvPr>
          <p:cNvCxnSpPr/>
          <p:nvPr/>
        </p:nvCxnSpPr>
        <p:spPr>
          <a:xfrm>
            <a:off x="1003923"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10" name="テキスト ボックス 9">
            <a:extLst>
              <a:ext uri="{FF2B5EF4-FFF2-40B4-BE49-F238E27FC236}">
                <a16:creationId xmlns:a16="http://schemas.microsoft.com/office/drawing/2014/main" id="{9D4A2D03-0ACD-45AD-AF0F-30F2821B2871}"/>
              </a:ext>
            </a:extLst>
          </p:cNvPr>
          <p:cNvSpPr txBox="1"/>
          <p:nvPr/>
        </p:nvSpPr>
        <p:spPr>
          <a:xfrm>
            <a:off x="6312023" y="1268760"/>
            <a:ext cx="5400603" cy="267765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91054">
              <a:lnSpc>
                <a:spcPct val="150000"/>
              </a:lnSpc>
              <a:spcBef>
                <a:spcPts val="0"/>
              </a:spcBef>
              <a:spcAft>
                <a:spcPts val="0"/>
              </a:spcAft>
              <a:buClr>
                <a:srgbClr val="434343"/>
              </a:buClr>
              <a:buSzPts val="2200"/>
              <a:buFont typeface="Arial"/>
              <a:buAutoNum type="arabicParenR"/>
              <a:defRPr sz="2933" b="0" i="0" u="none" strike="noStrike" cap="none">
                <a:solidFill>
                  <a:srgbClr val="434343"/>
                </a:solidFill>
                <a:latin typeface="Arial"/>
                <a:ea typeface="Arial"/>
                <a:cs typeface="Arial"/>
                <a:sym typeface="Arial"/>
              </a:defRPr>
            </a:lvl1pPr>
            <a:lvl2pPr marL="914400" marR="0" lvl="1"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371600" marR="0" lvl="2"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1828800" marR="0" lvl="3"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2286000" marR="0" lvl="4"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2743200" marR="0" lvl="5"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pPr>
              <a:buFont typeface="+mj-lt"/>
              <a:buAutoNum type="arabicPeriod" startAt="4"/>
            </a:pPr>
            <a:r>
              <a:rPr lang="ja-JP" altLang="en-US" sz="2800" dirty="0">
                <a:latin typeface="Meiryo UI" panose="020B0604030504040204" pitchFamily="50" charset="-128"/>
                <a:ea typeface="Meiryo UI" panose="020B0604030504040204" pitchFamily="50" charset="-128"/>
              </a:rPr>
              <a:t>データの加工</a:t>
            </a:r>
            <a:br>
              <a:rPr lang="en-US" altLang="ja-JP"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NRI</a:t>
            </a:r>
            <a:r>
              <a:rPr lang="ja-JP" altLang="en-US" sz="1800" dirty="0">
                <a:latin typeface="Meiryo UI" panose="020B0604030504040204" pitchFamily="50" charset="-128"/>
                <a:ea typeface="Meiryo UI" panose="020B0604030504040204" pitchFamily="50" charset="-128"/>
              </a:rPr>
              <a:t>提供データ</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　：アンケートデータと出稿データの利用</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−動画データ</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　：エモーショナルマーケティング</a:t>
            </a:r>
            <a:r>
              <a:rPr lang="en-US" altLang="ja-JP" sz="1800" dirty="0">
                <a:latin typeface="Meiryo UI" panose="020B0604030504040204" pitchFamily="50" charset="-128"/>
                <a:ea typeface="Meiryo UI" panose="020B0604030504040204" pitchFamily="50" charset="-128"/>
              </a:rPr>
              <a:t>CM</a:t>
            </a:r>
            <a:r>
              <a:rPr lang="ja-JP" altLang="en-US" sz="1800" dirty="0">
                <a:latin typeface="Meiryo UI" panose="020B0604030504040204" pitchFamily="50" charset="-128"/>
                <a:ea typeface="Meiryo UI" panose="020B0604030504040204" pitchFamily="50" charset="-128"/>
              </a:rPr>
              <a:t>の特定</a:t>
            </a:r>
          </a:p>
          <a:p>
            <a:pPr>
              <a:buFont typeface="+mj-lt"/>
              <a:buAutoNum type="arabicPeriod" startAt="4"/>
            </a:pPr>
            <a:r>
              <a:rPr lang="ja-JP" altLang="en-US" sz="2800" dirty="0">
                <a:latin typeface="Meiryo UI" panose="020B0604030504040204" pitchFamily="50" charset="-128"/>
                <a:ea typeface="Meiryo UI" panose="020B0604030504040204" pitchFamily="50" charset="-128"/>
              </a:rPr>
              <a:t>分析</a:t>
            </a:r>
            <a:endParaRPr lang="en-US" altLang="ja-JP" sz="2800" dirty="0">
              <a:latin typeface="Meiryo UI" panose="020B0604030504040204" pitchFamily="50" charset="-128"/>
              <a:ea typeface="Meiryo UI" panose="020B0604030504040204" pitchFamily="50" charset="-128"/>
            </a:endParaRPr>
          </a:p>
          <a:p>
            <a:pPr>
              <a:buFont typeface="+mj-lt"/>
              <a:buAutoNum type="arabicPeriod" startAt="4"/>
            </a:pPr>
            <a:r>
              <a:rPr lang="ja-JP" altLang="en-US" sz="2800" dirty="0">
                <a:latin typeface="Meiryo UI" panose="020B0604030504040204" pitchFamily="50" charset="-128"/>
                <a:ea typeface="Meiryo UI" panose="020B0604030504040204" pitchFamily="50" charset="-128"/>
              </a:rPr>
              <a:t>提案</a:t>
            </a:r>
            <a:endParaRPr lang="en-US" altLang="ja-JP" sz="2800" dirty="0">
              <a:latin typeface="Meiryo UI" panose="020B0604030504040204" pitchFamily="50" charset="-128"/>
              <a:ea typeface="Meiryo UI" panose="020B0604030504040204" pitchFamily="50" charset="-128"/>
            </a:endParaRPr>
          </a:p>
          <a:p>
            <a:pPr>
              <a:buFont typeface="+mj-lt"/>
              <a:buAutoNum type="arabicPeriod" startAt="4"/>
            </a:pPr>
            <a:r>
              <a:rPr lang="ja-JP" altLang="en-US" sz="2800" dirty="0">
                <a:latin typeface="Meiryo UI" panose="020B0604030504040204" pitchFamily="50" charset="-128"/>
                <a:ea typeface="Meiryo UI" panose="020B0604030504040204" pitchFamily="50" charset="-128"/>
              </a:rPr>
              <a:t>今後の展望</a:t>
            </a:r>
          </a:p>
          <a:p>
            <a:pPr>
              <a:buFont typeface="+mj-lt"/>
              <a:buAutoNum type="arabicPeriod" startAt="4"/>
            </a:pPr>
            <a:r>
              <a:rPr lang="ja-JP" altLang="en-US" sz="2800" dirty="0">
                <a:latin typeface="Meiryo UI" panose="020B0604030504040204" pitchFamily="50" charset="-128"/>
                <a:ea typeface="Meiryo UI" panose="020B0604030504040204" pitchFamily="50" charset="-128"/>
              </a:rPr>
              <a:t>今後の課題</a:t>
            </a:r>
          </a:p>
          <a:p>
            <a:pPr>
              <a:buFont typeface="+mj-lt"/>
              <a:buAutoNum type="arabicPeriod" startAt="4"/>
            </a:pPr>
            <a:endParaRPr lang="ja-JP" altLang="en-US" dirty="0">
              <a:latin typeface="Meiryo UI" panose="020B0604030504040204" pitchFamily="50" charset="-128"/>
              <a:ea typeface="Meiryo UI" panose="020B0604030504040204" pitchFamily="50" charset="-128"/>
            </a:endParaRPr>
          </a:p>
        </p:txBody>
      </p:sp>
      <p:sp>
        <p:nvSpPr>
          <p:cNvPr id="9" name="スライド番号プレースホルダー 1">
            <a:extLst>
              <a:ext uri="{FF2B5EF4-FFF2-40B4-BE49-F238E27FC236}">
                <a16:creationId xmlns:a16="http://schemas.microsoft.com/office/drawing/2014/main" id="{D48A59B0-E774-4BDC-BC72-D75484E8F040}"/>
              </a:ext>
            </a:extLst>
          </p:cNvPr>
          <p:cNvSpPr txBox="1">
            <a:spLocks/>
          </p:cNvSpPr>
          <p:nvPr/>
        </p:nvSpPr>
        <p:spPr>
          <a:xfrm>
            <a:off x="11712627" y="6448251"/>
            <a:ext cx="2880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a:t>
            </a:fld>
            <a:endParaRPr kumimoji="1" lang="ja-JP" altLang="en-US" dirty="0"/>
          </a:p>
        </p:txBody>
      </p:sp>
    </p:spTree>
    <p:extLst>
      <p:ext uri="{BB962C8B-B14F-4D97-AF65-F5344CB8AC3E}">
        <p14:creationId xmlns:p14="http://schemas.microsoft.com/office/powerpoint/2010/main" val="240376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分析結果：</a:t>
            </a:r>
            <a:r>
              <a:rPr lang="en-US" altLang="ja-JP" sz="2400" b="1" dirty="0">
                <a:solidFill>
                  <a:srgbClr val="4662B0"/>
                </a:solidFill>
                <a:latin typeface="Arial" panose="020B0604020202020204" pitchFamily="34" charset="0"/>
                <a:cs typeface="Arial" panose="020B0604020202020204" pitchFamily="34" charset="0"/>
              </a:rPr>
              <a:t>1</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pic>
        <p:nvPicPr>
          <p:cNvPr id="8" name="図 7">
            <a:extLst>
              <a:ext uri="{FF2B5EF4-FFF2-40B4-BE49-F238E27FC236}">
                <a16:creationId xmlns:a16="http://schemas.microsoft.com/office/drawing/2014/main" id="{2CEB54A3-C10C-4B90-8AEB-B0E4931DA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1412776"/>
            <a:ext cx="7369646" cy="4818615"/>
          </a:xfrm>
          <a:prstGeom prst="rect">
            <a:avLst/>
          </a:prstGeom>
        </p:spPr>
      </p:pic>
      <p:sp>
        <p:nvSpPr>
          <p:cNvPr id="9" name="テキスト ボックス 8">
            <a:extLst>
              <a:ext uri="{FF2B5EF4-FFF2-40B4-BE49-F238E27FC236}">
                <a16:creationId xmlns:a16="http://schemas.microsoft.com/office/drawing/2014/main" id="{1F0057DD-20CB-4CF0-A6ED-A45F80239F76}"/>
              </a:ext>
            </a:extLst>
          </p:cNvPr>
          <p:cNvSpPr txBox="1"/>
          <p:nvPr/>
        </p:nvSpPr>
        <p:spPr>
          <a:xfrm>
            <a:off x="407368" y="1076488"/>
            <a:ext cx="11161240" cy="923330"/>
          </a:xfrm>
          <a:prstGeom prst="rect">
            <a:avLst/>
          </a:prstGeom>
          <a:noFill/>
        </p:spPr>
        <p:txBody>
          <a:bodyPr wrap="square" rtlCol="0">
            <a:spAutoFit/>
          </a:bodyPr>
          <a:lstStyle/>
          <a:p>
            <a:r>
              <a:rPr kumimoji="1" lang="ja-JP" altLang="en-US" dirty="0">
                <a:latin typeface="+mn-ea"/>
              </a:rPr>
              <a:t>エモーショナルマーケティングを用いたテレビ</a:t>
            </a:r>
            <a:r>
              <a:rPr kumimoji="1" lang="en-US" altLang="ja-JP" dirty="0">
                <a:latin typeface="+mn-ea"/>
              </a:rPr>
              <a:t>CM</a:t>
            </a:r>
            <a:r>
              <a:rPr kumimoji="1" lang="ja-JP" altLang="en-US" dirty="0">
                <a:latin typeface="+mn-ea"/>
              </a:rPr>
              <a:t>は、</a:t>
            </a:r>
            <a:r>
              <a:rPr kumimoji="1" lang="en-US" altLang="ja-JP" dirty="0">
                <a:latin typeface="+mn-ea"/>
              </a:rPr>
              <a:t>CM</a:t>
            </a:r>
            <a:r>
              <a:rPr kumimoji="1" lang="ja-JP" altLang="en-US" dirty="0">
                <a:latin typeface="+mn-ea"/>
              </a:rPr>
              <a:t>視聴回数を多くなったときに非エモーショナルマーケティングを用いたテレビ</a:t>
            </a:r>
            <a:r>
              <a:rPr kumimoji="1" lang="en-US" altLang="ja-JP" dirty="0">
                <a:latin typeface="+mn-ea"/>
              </a:rPr>
              <a:t>CM</a:t>
            </a:r>
            <a:r>
              <a:rPr kumimoji="1" lang="ja-JP" altLang="en-US" dirty="0">
                <a:latin typeface="+mn-ea"/>
              </a:rPr>
              <a:t>と比べて効果が大きくなる。</a:t>
            </a:r>
            <a:endParaRPr kumimoji="1" lang="en-US" altLang="ja-JP" dirty="0">
              <a:latin typeface="+mn-ea"/>
            </a:endParaRPr>
          </a:p>
          <a:p>
            <a:endParaRPr kumimoji="1" lang="ja-JP" altLang="en-US" dirty="0">
              <a:latin typeface="+mn-ea"/>
            </a:endParaRPr>
          </a:p>
        </p:txBody>
      </p:sp>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C573B68F-89DA-434E-AFAA-2EF3C2FDC634}"/>
                  </a:ext>
                </a:extLst>
              </p:cNvPr>
              <p:cNvSpPr txBox="1">
                <a:spLocks/>
              </p:cNvSpPr>
              <p:nvPr/>
            </p:nvSpPr>
            <p:spPr>
              <a:xfrm>
                <a:off x="7824192" y="1700808"/>
                <a:ext cx="3960440" cy="2053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sSub>
                      <m:sSubPr>
                        <m:ctrlPr>
                          <a:rPr lang="ja-JP" altLang="ja-JP" sz="1800" i="1" smtClean="0">
                            <a:latin typeface="Cambria Math" panose="02040503050406030204" pitchFamily="18" charset="0"/>
                            <a:ea typeface="+mn-ea"/>
                          </a:rPr>
                        </m:ctrlPr>
                      </m:sSubPr>
                      <m:e>
                        <m:r>
                          <a:rPr lang="en-US" altLang="ja-JP" sz="1800" i="1">
                            <a:latin typeface="Cambria Math" panose="02040503050406030204" pitchFamily="18" charset="0"/>
                            <a:ea typeface="+mn-ea"/>
                          </a:rPr>
                          <m:t>𝛼</m:t>
                        </m:r>
                      </m:e>
                      <m:sub>
                        <m:r>
                          <a:rPr lang="en-US" altLang="ja-JP" sz="1800" i="1">
                            <a:latin typeface="Cambria Math" panose="02040503050406030204" pitchFamily="18" charset="0"/>
                            <a:ea typeface="+mn-ea"/>
                          </a:rPr>
                          <m:t>1</m:t>
                        </m:r>
                      </m:sub>
                    </m:sSub>
                    <m:r>
                      <a:rPr lang="en-US" altLang="ja-JP" sz="1800" smtClean="0">
                        <a:latin typeface="Cambria Math" panose="02040503050406030204" pitchFamily="18" charset="0"/>
                        <a:ea typeface="+mn-ea"/>
                      </a:rPr>
                      <m:t>=</m:t>
                    </m:r>
                    <m:r>
                      <a:rPr lang="en-US" altLang="ja-JP" sz="1800" i="1" smtClean="0">
                        <a:latin typeface="Cambria Math" panose="02040503050406030204" pitchFamily="18" charset="0"/>
                        <a:ea typeface="+mn-ea"/>
                      </a:rPr>
                      <m:t>0.04486</m:t>
                    </m:r>
                  </m:oMath>
                </a14:m>
                <a:endParaRPr lang="ja-JP" altLang="ja-JP" sz="1800" dirty="0">
                  <a:latin typeface="+mn-ea"/>
                  <a:ea typeface="+mn-ea"/>
                </a:endParaRPr>
              </a:p>
              <a:p>
                <a14:m>
                  <m:oMath xmlns:m="http://schemas.openxmlformats.org/officeDocument/2006/math">
                    <m:sSub>
                      <m:sSubPr>
                        <m:ctrlPr>
                          <a:rPr lang="ja-JP" altLang="ja-JP" sz="1800" i="1">
                            <a:latin typeface="Cambria Math" panose="02040503050406030204" pitchFamily="18" charset="0"/>
                            <a:ea typeface="+mn-ea"/>
                          </a:rPr>
                        </m:ctrlPr>
                      </m:sSubPr>
                      <m:e>
                        <m:r>
                          <a:rPr lang="en-US" altLang="ja-JP" sz="1800" i="1">
                            <a:latin typeface="Cambria Math" panose="02040503050406030204" pitchFamily="18" charset="0"/>
                            <a:ea typeface="+mn-ea"/>
                          </a:rPr>
                          <m:t>𝛼</m:t>
                        </m:r>
                      </m:e>
                      <m:sub>
                        <m:r>
                          <a:rPr lang="en-US" altLang="ja-JP" sz="1800" i="1">
                            <a:latin typeface="Cambria Math" panose="02040503050406030204" pitchFamily="18" charset="0"/>
                            <a:ea typeface="+mn-ea"/>
                          </a:rPr>
                          <m:t>2</m:t>
                        </m:r>
                      </m:sub>
                    </m:sSub>
                    <m:r>
                      <a:rPr lang="en-US" altLang="ja-JP" sz="1800" i="1" smtClean="0">
                        <a:latin typeface="Cambria Math" panose="02040503050406030204" pitchFamily="18" charset="0"/>
                        <a:ea typeface="+mn-ea"/>
                      </a:rPr>
                      <m:t>=−0.0007106</m:t>
                    </m:r>
                  </m:oMath>
                </a14:m>
                <a:endParaRPr lang="ja-JP" altLang="ja-JP" sz="1800" dirty="0">
                  <a:latin typeface="+mn-ea"/>
                  <a:ea typeface="+mn-ea"/>
                </a:endParaRPr>
              </a:p>
              <a:p>
                <a14:m>
                  <m:oMath xmlns:m="http://schemas.openxmlformats.org/officeDocument/2006/math">
                    <m:sSub>
                      <m:sSubPr>
                        <m:ctrlPr>
                          <a:rPr lang="ja-JP" altLang="ja-JP" sz="1800" i="1">
                            <a:latin typeface="Cambria Math" panose="02040503050406030204" pitchFamily="18" charset="0"/>
                            <a:ea typeface="+mn-ea"/>
                          </a:rPr>
                        </m:ctrlPr>
                      </m:sSubPr>
                      <m:e>
                        <m:r>
                          <a:rPr lang="en-US" altLang="ja-JP" sz="1800" i="1">
                            <a:latin typeface="Cambria Math" panose="02040503050406030204" pitchFamily="18" charset="0"/>
                            <a:ea typeface="+mn-ea"/>
                          </a:rPr>
                          <m:t>𝛼</m:t>
                        </m:r>
                      </m:e>
                      <m:sub>
                        <m:r>
                          <a:rPr lang="en-US" altLang="ja-JP" sz="1800" i="1">
                            <a:latin typeface="Cambria Math" panose="02040503050406030204" pitchFamily="18" charset="0"/>
                            <a:ea typeface="+mn-ea"/>
                          </a:rPr>
                          <m:t>3</m:t>
                        </m:r>
                      </m:sub>
                    </m:sSub>
                    <m:r>
                      <a:rPr lang="en-US" altLang="ja-JP" sz="1800" i="1" smtClean="0">
                        <a:latin typeface="Cambria Math" panose="02040503050406030204" pitchFamily="18" charset="0"/>
                        <a:ea typeface="+mn-ea"/>
                      </a:rPr>
                      <m:t>=0.0000002494</m:t>
                    </m:r>
                  </m:oMath>
                </a14:m>
                <a:endParaRPr lang="ja-JP" altLang="ja-JP" sz="1800" dirty="0">
                  <a:latin typeface="+mn-ea"/>
                  <a:ea typeface="+mn-ea"/>
                </a:endParaRPr>
              </a:p>
              <a:p>
                <a14:m>
                  <m:oMath xmlns:m="http://schemas.openxmlformats.org/officeDocument/2006/math">
                    <m:sSub>
                      <m:sSubPr>
                        <m:ctrlPr>
                          <a:rPr lang="ja-JP" altLang="ja-JP" sz="1800" i="1">
                            <a:latin typeface="Cambria Math" panose="02040503050406030204" pitchFamily="18" charset="0"/>
                            <a:ea typeface="+mn-ea"/>
                          </a:rPr>
                        </m:ctrlPr>
                      </m:sSubPr>
                      <m:e>
                        <m:r>
                          <a:rPr lang="en-US" altLang="ja-JP" sz="1800" i="1">
                            <a:latin typeface="Cambria Math" panose="02040503050406030204" pitchFamily="18" charset="0"/>
                            <a:ea typeface="+mn-ea"/>
                          </a:rPr>
                          <m:t>𝛼</m:t>
                        </m:r>
                      </m:e>
                      <m:sub>
                        <m:r>
                          <a:rPr lang="en-US" altLang="ja-JP" sz="1800" i="1">
                            <a:latin typeface="Cambria Math" panose="02040503050406030204" pitchFamily="18" charset="0"/>
                            <a:ea typeface="+mn-ea"/>
                          </a:rPr>
                          <m:t>4</m:t>
                        </m:r>
                      </m:sub>
                    </m:sSub>
                    <m:r>
                      <a:rPr lang="en-US" altLang="ja-JP" sz="1800" i="1" smtClean="0">
                        <a:latin typeface="Cambria Math" panose="02040503050406030204" pitchFamily="18" charset="0"/>
                        <a:ea typeface="+mn-ea"/>
                      </a:rPr>
                      <m:t>=</m:t>
                    </m:r>
                    <m:r>
                      <a:rPr lang="en-US" altLang="ja-JP" sz="1800" b="0" i="0" smtClean="0">
                        <a:latin typeface="Cambria Math" panose="02040503050406030204" pitchFamily="18" charset="0"/>
                        <a:ea typeface="+mn-ea"/>
                      </a:rPr>
                      <m:t>−006438</m:t>
                    </m:r>
                  </m:oMath>
                </a14:m>
                <a:endParaRPr lang="ja-JP" altLang="ja-JP" sz="1800" dirty="0">
                  <a:latin typeface="+mn-ea"/>
                  <a:ea typeface="+mn-ea"/>
                </a:endParaRPr>
              </a:p>
              <a:p>
                <a14:m>
                  <m:oMath xmlns:m="http://schemas.openxmlformats.org/officeDocument/2006/math">
                    <m:sSub>
                      <m:sSubPr>
                        <m:ctrlPr>
                          <a:rPr lang="ja-JP" altLang="ja-JP" sz="1800" i="1">
                            <a:latin typeface="Cambria Math" panose="02040503050406030204" pitchFamily="18" charset="0"/>
                            <a:ea typeface="+mn-ea"/>
                          </a:rPr>
                        </m:ctrlPr>
                      </m:sSubPr>
                      <m:e>
                        <m:r>
                          <a:rPr lang="en-US" altLang="ja-JP" sz="1800" i="1">
                            <a:latin typeface="Cambria Math" panose="02040503050406030204" pitchFamily="18" charset="0"/>
                            <a:ea typeface="+mn-ea"/>
                          </a:rPr>
                          <m:t>𝛼</m:t>
                        </m:r>
                      </m:e>
                      <m:sub>
                        <m:r>
                          <a:rPr lang="en-US" altLang="ja-JP" sz="1800" i="1">
                            <a:latin typeface="Cambria Math" panose="02040503050406030204" pitchFamily="18" charset="0"/>
                            <a:ea typeface="+mn-ea"/>
                          </a:rPr>
                          <m:t>5</m:t>
                        </m:r>
                      </m:sub>
                    </m:sSub>
                    <m:r>
                      <a:rPr lang="en-US" altLang="ja-JP" sz="1800" i="1" smtClean="0">
                        <a:latin typeface="Cambria Math" panose="02040503050406030204" pitchFamily="18" charset="0"/>
                        <a:ea typeface="+mn-ea"/>
                      </a:rPr>
                      <m:t>=0.0002196</m:t>
                    </m:r>
                  </m:oMath>
                </a14:m>
                <a:endParaRPr lang="ja-JP" altLang="ja-JP" sz="1800" dirty="0">
                  <a:latin typeface="+mn-ea"/>
                  <a:ea typeface="+mn-ea"/>
                </a:endParaRPr>
              </a:p>
              <a:p>
                <a14:m>
                  <m:oMath xmlns:m="http://schemas.openxmlformats.org/officeDocument/2006/math">
                    <m:sSub>
                      <m:sSubPr>
                        <m:ctrlPr>
                          <a:rPr lang="ja-JP" altLang="ja-JP" sz="1800" i="1">
                            <a:latin typeface="Cambria Math" panose="02040503050406030204" pitchFamily="18" charset="0"/>
                            <a:ea typeface="+mn-ea"/>
                          </a:rPr>
                        </m:ctrlPr>
                      </m:sSubPr>
                      <m:e>
                        <m:r>
                          <a:rPr lang="en-US" altLang="ja-JP" sz="1800" i="1">
                            <a:latin typeface="Cambria Math" panose="02040503050406030204" pitchFamily="18" charset="0"/>
                            <a:ea typeface="+mn-ea"/>
                          </a:rPr>
                          <m:t>𝛼</m:t>
                        </m:r>
                      </m:e>
                      <m:sub>
                        <m:r>
                          <a:rPr lang="en-US" altLang="ja-JP" sz="1800" i="1">
                            <a:latin typeface="Cambria Math" panose="02040503050406030204" pitchFamily="18" charset="0"/>
                            <a:ea typeface="+mn-ea"/>
                          </a:rPr>
                          <m:t>6</m:t>
                        </m:r>
                      </m:sub>
                    </m:sSub>
                    <m:r>
                      <a:rPr lang="en-US" altLang="ja-JP" sz="1800" i="1" smtClean="0">
                        <a:latin typeface="Cambria Math" panose="02040503050406030204" pitchFamily="18" charset="0"/>
                        <a:ea typeface="+mn-ea"/>
                      </a:rPr>
                      <m:t>=−0.000001138</m:t>
                    </m:r>
                  </m:oMath>
                </a14:m>
                <a:endParaRPr lang="en-US" altLang="ja-JP" sz="1800" dirty="0">
                  <a:latin typeface="+mn-ea"/>
                  <a:ea typeface="+mn-ea"/>
                </a:endParaRPr>
              </a:p>
              <a:p>
                <a14:m>
                  <m:oMath xmlns:m="http://schemas.openxmlformats.org/officeDocument/2006/math">
                    <m:r>
                      <a:rPr lang="ja-JP" altLang="en-US" sz="1800" i="1" smtClean="0">
                        <a:latin typeface="Cambria Math" panose="02040503050406030204" pitchFamily="18" charset="0"/>
                        <a:ea typeface="+mn-ea"/>
                      </a:rPr>
                      <m:t>𝛽</m:t>
                    </m:r>
                    <m:r>
                      <a:rPr lang="en-US" altLang="ja-JP" sz="1800" b="0" i="1" smtClean="0">
                        <a:latin typeface="Cambria Math" panose="02040503050406030204" pitchFamily="18" charset="0"/>
                        <a:ea typeface="+mn-ea"/>
                      </a:rPr>
                      <m:t>=</m:t>
                    </m:r>
                  </m:oMath>
                </a14:m>
                <a:r>
                  <a:rPr lang="en-US" altLang="ja-JP" sz="1800" dirty="0">
                    <a:latin typeface="+mn-ea"/>
                    <a:ea typeface="+mn-ea"/>
                  </a:rPr>
                  <a:t> </a:t>
                </a:r>
                <a14:m>
                  <m:oMath xmlns:m="http://schemas.openxmlformats.org/officeDocument/2006/math">
                    <m:r>
                      <a:rPr lang="en-US" altLang="ja-JP" sz="1800" dirty="0" smtClean="0">
                        <a:latin typeface="Cambria Math" panose="02040503050406030204" pitchFamily="18" charset="0"/>
                        <a:ea typeface="+mn-ea"/>
                      </a:rPr>
                      <m:t>−</m:t>
                    </m:r>
                    <m:r>
                      <a:rPr lang="en-US" altLang="ja-JP" sz="1800" smtClean="0">
                        <a:latin typeface="Cambria Math" panose="02040503050406030204" pitchFamily="18" charset="0"/>
                        <a:ea typeface="+mn-ea"/>
                      </a:rPr>
                      <m:t>2.330</m:t>
                    </m:r>
                  </m:oMath>
                </a14:m>
                <a:endParaRPr lang="en-US" altLang="ja-JP" sz="1800" dirty="0">
                  <a:latin typeface="+mn-ea"/>
                  <a:ea typeface="+mn-ea"/>
                </a:endParaRPr>
              </a:p>
              <a:p>
                <a:r>
                  <a:rPr lang="ja-JP" altLang="en-US" sz="1800" dirty="0">
                    <a:latin typeface="+mn-ea"/>
                    <a:ea typeface="+mn-ea"/>
                  </a:rPr>
                  <a:t>全てで統計的に有意な結果を得ることができた。</a:t>
                </a:r>
                <a:endParaRPr lang="ja-JP" altLang="ja-JP" sz="1800" dirty="0">
                  <a:latin typeface="+mn-ea"/>
                  <a:ea typeface="+mn-ea"/>
                </a:endParaRPr>
              </a:p>
              <a:p>
                <a:endParaRPr lang="ja-JP" altLang="en-US" sz="1800" dirty="0">
                  <a:latin typeface="+mn-ea"/>
                  <a:ea typeface="+mn-ea"/>
                </a:endParaRPr>
              </a:p>
            </p:txBody>
          </p:sp>
        </mc:Choice>
        <mc:Fallback xmlns="">
          <p:sp>
            <p:nvSpPr>
              <p:cNvPr id="12" name="コンテンツ プレースホルダー 2">
                <a:extLst>
                  <a:ext uri="{FF2B5EF4-FFF2-40B4-BE49-F238E27FC236}">
                    <a16:creationId xmlns:a16="http://schemas.microsoft.com/office/drawing/2014/main" id="{C573B68F-89DA-434E-AFAA-2EF3C2FDC634}"/>
                  </a:ext>
                </a:extLst>
              </p:cNvPr>
              <p:cNvSpPr txBox="1">
                <a:spLocks noRot="1" noChangeAspect="1" noMove="1" noResize="1" noEditPoints="1" noAdjustHandles="1" noChangeArrowheads="1" noChangeShapeType="1" noTextEdit="1"/>
              </p:cNvSpPr>
              <p:nvPr/>
            </p:nvSpPr>
            <p:spPr>
              <a:xfrm>
                <a:off x="7824192" y="1700808"/>
                <a:ext cx="3960440" cy="2053344"/>
              </a:xfrm>
              <a:prstGeom prst="rect">
                <a:avLst/>
              </a:prstGeom>
              <a:blipFill>
                <a:blip r:embed="rId3"/>
                <a:stretch>
                  <a:fillRect l="-923" t="-2374" b="-61128"/>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87FD8F6B-6925-4FE8-BD3B-87C3F1456D6F}"/>
              </a:ext>
            </a:extLst>
          </p:cNvPr>
          <p:cNvSpPr/>
          <p:nvPr/>
        </p:nvSpPr>
        <p:spPr>
          <a:xfrm>
            <a:off x="7849022" y="4935247"/>
            <a:ext cx="3744416" cy="129614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・ただし、回数を多くしすぎても　</a:t>
            </a:r>
            <a:br>
              <a:rPr kumimoji="1" lang="en-US" altLang="ja-JP" dirty="0">
                <a:solidFill>
                  <a:schemeClr val="tx1"/>
                </a:solidFill>
                <a:latin typeface="Meiryo UI" panose="020B0604030504040204" pitchFamily="50" charset="-128"/>
                <a:ea typeface="Meiryo UI" panose="020B0604030504040204" pitchFamily="50" charset="-128"/>
              </a:rPr>
            </a:br>
            <a:r>
              <a:rPr kumimoji="1" lang="ja-JP" altLang="en-US" dirty="0">
                <a:solidFill>
                  <a:schemeClr val="tx1"/>
                </a:solidFill>
                <a:latin typeface="Meiryo UI" panose="020B0604030504040204" pitchFamily="50" charset="-128"/>
                <a:ea typeface="Meiryo UI" panose="020B0604030504040204" pitchFamily="50" charset="-128"/>
              </a:rPr>
              <a:t> 効果が落ちていく</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約</a:t>
            </a:r>
            <a:r>
              <a:rPr kumimoji="1" lang="en-US" altLang="ja-JP" dirty="0">
                <a:solidFill>
                  <a:schemeClr val="tx1"/>
                </a:solidFill>
                <a:latin typeface="Meiryo UI" panose="020B0604030504040204" pitchFamily="50" charset="-128"/>
                <a:ea typeface="Meiryo UI" panose="020B0604030504040204" pitchFamily="50" charset="-128"/>
              </a:rPr>
              <a:t>49.12</a:t>
            </a:r>
            <a:r>
              <a:rPr kumimoji="1" lang="ja-JP" altLang="en-US" dirty="0">
                <a:solidFill>
                  <a:schemeClr val="tx1"/>
                </a:solidFill>
                <a:latin typeface="Meiryo UI" panose="020B0604030504040204" pitchFamily="50" charset="-128"/>
                <a:ea typeface="Meiryo UI" panose="020B0604030504040204" pitchFamily="50" charset="-128"/>
              </a:rPr>
              <a:t>で最大</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a:t>
            </a:r>
            <a:endParaRPr kumimoji="1"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・これは反復による否定的な効果に </a:t>
            </a:r>
            <a:br>
              <a:rPr lang="en-US" altLang="ja-JP" dirty="0">
                <a:solidFill>
                  <a:schemeClr val="tx1"/>
                </a:solidFill>
                <a:latin typeface="Meiryo UI" panose="020B0604030504040204" pitchFamily="50" charset="-128"/>
                <a:ea typeface="Meiryo UI" panose="020B0604030504040204" pitchFamily="50" charset="-128"/>
              </a:rPr>
            </a:br>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よるものと推測できる。</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5" name="スライド番号プレースホルダー 1">
            <a:extLst>
              <a:ext uri="{FF2B5EF4-FFF2-40B4-BE49-F238E27FC236}">
                <a16:creationId xmlns:a16="http://schemas.microsoft.com/office/drawing/2014/main" id="{14CA9303-5DC1-4811-A22D-09B045E3BFE4}"/>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20</a:t>
            </a:fld>
            <a:endParaRPr kumimoji="1" lang="ja-JP" altLang="en-US" dirty="0"/>
          </a:p>
        </p:txBody>
      </p:sp>
    </p:spTree>
    <p:extLst>
      <p:ext uri="{BB962C8B-B14F-4D97-AF65-F5344CB8AC3E}">
        <p14:creationId xmlns:p14="http://schemas.microsoft.com/office/powerpoint/2010/main" val="82374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分析結果：</a:t>
            </a:r>
            <a:r>
              <a:rPr lang="en-US" altLang="ja-JP" sz="2400" b="1" dirty="0">
                <a:solidFill>
                  <a:srgbClr val="4662B0"/>
                </a:solidFill>
                <a:latin typeface="Arial" panose="020B0604020202020204" pitchFamily="34" charset="0"/>
                <a:cs typeface="Arial" panose="020B0604020202020204" pitchFamily="34" charset="0"/>
              </a:rPr>
              <a:t>2</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9" name="テキスト ボックス 8">
            <a:extLst>
              <a:ext uri="{FF2B5EF4-FFF2-40B4-BE49-F238E27FC236}">
                <a16:creationId xmlns:a16="http://schemas.microsoft.com/office/drawing/2014/main" id="{1F0057DD-20CB-4CF0-A6ED-A45F80239F76}"/>
              </a:ext>
            </a:extLst>
          </p:cNvPr>
          <p:cNvSpPr txBox="1"/>
          <p:nvPr/>
        </p:nvSpPr>
        <p:spPr>
          <a:xfrm>
            <a:off x="407368" y="1198493"/>
            <a:ext cx="11161240" cy="646331"/>
          </a:xfrm>
          <a:prstGeom prst="rect">
            <a:avLst/>
          </a:prstGeom>
          <a:noFill/>
        </p:spPr>
        <p:txBody>
          <a:bodyPr wrap="square" rtlCol="0">
            <a:spAutoFit/>
          </a:bodyPr>
          <a:lstStyle/>
          <a:p>
            <a:r>
              <a:rPr kumimoji="1" lang="ja-JP" altLang="en-US" dirty="0">
                <a:latin typeface="+mn-ea"/>
              </a:rPr>
              <a:t>消費者の行動を変化させる点においては、エモーショナルマーケティングの手法を用いたテレビ</a:t>
            </a:r>
            <a:r>
              <a:rPr kumimoji="1" lang="en-US" altLang="ja-JP" dirty="0">
                <a:latin typeface="+mn-ea"/>
              </a:rPr>
              <a:t>CM</a:t>
            </a:r>
            <a:r>
              <a:rPr kumimoji="1" lang="ja-JP" altLang="en-US" dirty="0">
                <a:latin typeface="+mn-ea"/>
              </a:rPr>
              <a:t>は一定の視聴回数を必要とする。</a:t>
            </a:r>
          </a:p>
        </p:txBody>
      </p:sp>
      <p:sp>
        <p:nvSpPr>
          <p:cNvPr id="15" name="スライド番号プレースホルダー 1">
            <a:extLst>
              <a:ext uri="{FF2B5EF4-FFF2-40B4-BE49-F238E27FC236}">
                <a16:creationId xmlns:a16="http://schemas.microsoft.com/office/drawing/2014/main" id="{14CA9303-5DC1-4811-A22D-09B045E3BFE4}"/>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21</a:t>
            </a:fld>
            <a:endParaRPr kumimoji="1" lang="ja-JP" altLang="en-US" dirty="0"/>
          </a:p>
        </p:txBody>
      </p:sp>
      <p:pic>
        <p:nvPicPr>
          <p:cNvPr id="10" name="図 9">
            <a:extLst>
              <a:ext uri="{FF2B5EF4-FFF2-40B4-BE49-F238E27FC236}">
                <a16:creationId xmlns:a16="http://schemas.microsoft.com/office/drawing/2014/main" id="{5AAD8F0A-4DDE-4236-B579-B7D878863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02" y="2637216"/>
            <a:ext cx="5261454" cy="3456000"/>
          </a:xfrm>
          <a:prstGeom prst="rect">
            <a:avLst/>
          </a:prstGeom>
        </p:spPr>
      </p:pic>
      <p:pic>
        <p:nvPicPr>
          <p:cNvPr id="11" name="図 10">
            <a:extLst>
              <a:ext uri="{FF2B5EF4-FFF2-40B4-BE49-F238E27FC236}">
                <a16:creationId xmlns:a16="http://schemas.microsoft.com/office/drawing/2014/main" id="{6D45ED47-07B1-4780-A80D-89B6EAAB4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233" y="2637216"/>
            <a:ext cx="5255671" cy="3456000"/>
          </a:xfrm>
          <a:prstGeom prst="rect">
            <a:avLst/>
          </a:prstGeom>
        </p:spPr>
      </p:pic>
      <p:cxnSp>
        <p:nvCxnSpPr>
          <p:cNvPr id="16" name="直線コネクタ 15">
            <a:extLst>
              <a:ext uri="{FF2B5EF4-FFF2-40B4-BE49-F238E27FC236}">
                <a16:creationId xmlns:a16="http://schemas.microsoft.com/office/drawing/2014/main" id="{EB66CE6F-FE85-4A55-86FE-CE1B1FD0123C}"/>
              </a:ext>
            </a:extLst>
          </p:cNvPr>
          <p:cNvCxnSpPr>
            <a:cxnSpLocks/>
          </p:cNvCxnSpPr>
          <p:nvPr/>
        </p:nvCxnSpPr>
        <p:spPr>
          <a:xfrm>
            <a:off x="6096000" y="2132856"/>
            <a:ext cx="0" cy="4131326"/>
          </a:xfrm>
          <a:prstGeom prst="line">
            <a:avLst/>
          </a:prstGeom>
          <a:noFill/>
          <a:ln w="19050" cap="flat" cmpd="sng">
            <a:solidFill>
              <a:srgbClr val="999999"/>
            </a:solidFill>
            <a:prstDash val="dot"/>
            <a:round/>
            <a:headEnd type="none" w="med" len="med"/>
            <a:tailEnd type="none" w="med" len="med"/>
          </a:ln>
        </p:spPr>
      </p:cxnSp>
      <p:sp>
        <p:nvSpPr>
          <p:cNvPr id="18" name="テキスト ボックス 17">
            <a:extLst>
              <a:ext uri="{FF2B5EF4-FFF2-40B4-BE49-F238E27FC236}">
                <a16:creationId xmlns:a16="http://schemas.microsoft.com/office/drawing/2014/main" id="{C5F26DF4-4F6C-42FE-B3CD-0F3665288898}"/>
              </a:ext>
            </a:extLst>
          </p:cNvPr>
          <p:cNvSpPr txBox="1"/>
          <p:nvPr/>
        </p:nvSpPr>
        <p:spPr>
          <a:xfrm>
            <a:off x="521582" y="1889962"/>
            <a:ext cx="4483784" cy="923331"/>
          </a:xfrm>
          <a:prstGeom prst="rect">
            <a:avLst/>
          </a:prstGeom>
          <a:noFill/>
        </p:spPr>
        <p:txBody>
          <a:bodyPr wrap="square" rtlCol="0">
            <a:spAutoFit/>
          </a:bodyPr>
          <a:lstStyle/>
          <a:p>
            <a:r>
              <a:rPr kumimoji="1" lang="ja-JP" altLang="en-US"/>
              <a:t>「認知・購買なし」から「認知・購買」に変化する確率（</a:t>
            </a:r>
            <a:r>
              <a:rPr kumimoji="1" lang="ja-JP" altLang="en-US" dirty="0"/>
              <a:t>認知ダミー：</a:t>
            </a:r>
            <a:r>
              <a:rPr kumimoji="1" lang="en-US" altLang="ja-JP" dirty="0"/>
              <a:t>0</a:t>
            </a:r>
            <a:r>
              <a:rPr kumimoji="1" lang="ja-JP" altLang="en-US" dirty="0"/>
              <a:t>⇒</a:t>
            </a:r>
            <a:r>
              <a:rPr kumimoji="1" lang="en-US" altLang="ja-JP" dirty="0"/>
              <a:t>1</a:t>
            </a:r>
            <a:r>
              <a:rPr kumimoji="1" lang="ja-JP" altLang="en-US" dirty="0"/>
              <a:t>）</a:t>
            </a:r>
            <a:endParaRPr kumimoji="1" lang="en-US" altLang="ja-JP" dirty="0"/>
          </a:p>
          <a:p>
            <a:r>
              <a:rPr kumimoji="1" lang="ja-JP" altLang="en-US"/>
              <a:t>と</a:t>
            </a:r>
            <a:r>
              <a:rPr kumimoji="1" lang="en-US" altLang="ja-JP" dirty="0"/>
              <a:t>CM</a:t>
            </a:r>
            <a:r>
              <a:rPr kumimoji="1" lang="ja-JP" altLang="en-US" dirty="0"/>
              <a:t>視聴回数の関係</a:t>
            </a:r>
          </a:p>
        </p:txBody>
      </p:sp>
      <p:sp>
        <p:nvSpPr>
          <p:cNvPr id="12" name="テキスト ボックス 11">
            <a:extLst>
              <a:ext uri="{FF2B5EF4-FFF2-40B4-BE49-F238E27FC236}">
                <a16:creationId xmlns:a16="http://schemas.microsoft.com/office/drawing/2014/main" id="{4BB94975-400D-754E-8FA0-F3D67431EA68}"/>
              </a:ext>
            </a:extLst>
          </p:cNvPr>
          <p:cNvSpPr txBox="1"/>
          <p:nvPr/>
        </p:nvSpPr>
        <p:spPr>
          <a:xfrm>
            <a:off x="6528045" y="1820515"/>
            <a:ext cx="4483784" cy="923331"/>
          </a:xfrm>
          <a:prstGeom prst="rect">
            <a:avLst/>
          </a:prstGeom>
          <a:noFill/>
        </p:spPr>
        <p:txBody>
          <a:bodyPr wrap="square" rtlCol="0">
            <a:spAutoFit/>
          </a:bodyPr>
          <a:lstStyle/>
          <a:p>
            <a:r>
              <a:rPr kumimoji="1" lang="ja-JP" altLang="en-US" dirty="0"/>
              <a:t>「認知・購買」から「認知・購買なし」に変化する確率（認知ダミー：</a:t>
            </a:r>
            <a:r>
              <a:rPr kumimoji="1" lang="en-US" altLang="ja-JP" dirty="0"/>
              <a:t>1</a:t>
            </a:r>
            <a:r>
              <a:rPr kumimoji="1" lang="ja-JP" altLang="en-US" dirty="0"/>
              <a:t>⇒</a:t>
            </a:r>
            <a:r>
              <a:rPr kumimoji="1" lang="en-US" altLang="ja-JP" dirty="0"/>
              <a:t>0</a:t>
            </a:r>
            <a:r>
              <a:rPr kumimoji="1" lang="ja-JP" altLang="en-US" dirty="0"/>
              <a:t>）</a:t>
            </a:r>
            <a:endParaRPr kumimoji="1" lang="en-US" altLang="ja-JP" dirty="0"/>
          </a:p>
          <a:p>
            <a:r>
              <a:rPr kumimoji="1" lang="ja-JP" altLang="en-US" dirty="0"/>
              <a:t>と</a:t>
            </a:r>
            <a:r>
              <a:rPr kumimoji="1" lang="en-US" altLang="ja-JP" dirty="0"/>
              <a:t>CM</a:t>
            </a:r>
            <a:r>
              <a:rPr kumimoji="1" lang="ja-JP" altLang="en-US" dirty="0"/>
              <a:t>視聴回数の関係</a:t>
            </a:r>
          </a:p>
        </p:txBody>
      </p:sp>
    </p:spTree>
    <p:extLst>
      <p:ext uri="{BB962C8B-B14F-4D97-AF65-F5344CB8AC3E}">
        <p14:creationId xmlns:p14="http://schemas.microsoft.com/office/powerpoint/2010/main" val="4076773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考察：</a:t>
            </a:r>
            <a:r>
              <a:rPr lang="en-US" altLang="ja-JP" sz="2400" b="1" dirty="0">
                <a:solidFill>
                  <a:srgbClr val="4662B0"/>
                </a:solidFill>
                <a:latin typeface="Arial" panose="020B0604020202020204" pitchFamily="34" charset="0"/>
                <a:cs typeface="Arial" panose="020B0604020202020204" pitchFamily="34" charset="0"/>
              </a:rPr>
              <a:t>CM</a:t>
            </a:r>
            <a:r>
              <a:rPr lang="ja-JP" altLang="en-US" sz="2400" b="1" dirty="0">
                <a:solidFill>
                  <a:srgbClr val="4662B0"/>
                </a:solidFill>
                <a:latin typeface="Arial" panose="020B0604020202020204" pitchFamily="34" charset="0"/>
                <a:cs typeface="Arial" panose="020B0604020202020204" pitchFamily="34" charset="0"/>
              </a:rPr>
              <a:t>の広告効果に関して</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6" name="スライド番号プレースホルダー 1">
            <a:extLst>
              <a:ext uri="{FF2B5EF4-FFF2-40B4-BE49-F238E27FC236}">
                <a16:creationId xmlns:a16="http://schemas.microsoft.com/office/drawing/2014/main" id="{A3ABEBBD-7724-4D06-9B8A-2D7AEFBD48B1}"/>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22</a:t>
            </a:fld>
            <a:endParaRPr kumimoji="1" lang="ja-JP" altLang="en-US" dirty="0"/>
          </a:p>
        </p:txBody>
      </p:sp>
      <p:sp>
        <p:nvSpPr>
          <p:cNvPr id="10" name="四角形: 角を丸くする 9">
            <a:extLst>
              <a:ext uri="{FF2B5EF4-FFF2-40B4-BE49-F238E27FC236}">
                <a16:creationId xmlns:a16="http://schemas.microsoft.com/office/drawing/2014/main" id="{6621F850-006C-45FF-B037-7E4F2F43BF14}"/>
              </a:ext>
            </a:extLst>
          </p:cNvPr>
          <p:cNvSpPr/>
          <p:nvPr/>
        </p:nvSpPr>
        <p:spPr>
          <a:xfrm>
            <a:off x="335360" y="1268760"/>
            <a:ext cx="1728192" cy="79208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b="1" dirty="0">
                <a:solidFill>
                  <a:schemeClr val="tx1"/>
                </a:solidFill>
                <a:latin typeface="+mn-ea"/>
              </a:rPr>
              <a:t>CM</a:t>
            </a:r>
            <a:r>
              <a:rPr kumimoji="1" lang="ja-JP" altLang="en-US" b="1" dirty="0">
                <a:solidFill>
                  <a:schemeClr val="tx1"/>
                </a:solidFill>
                <a:latin typeface="+mn-ea"/>
              </a:rPr>
              <a:t>の広告効果</a:t>
            </a:r>
          </a:p>
        </p:txBody>
      </p:sp>
      <p:sp>
        <p:nvSpPr>
          <p:cNvPr id="11" name="四角形: 角を丸くする 10">
            <a:extLst>
              <a:ext uri="{FF2B5EF4-FFF2-40B4-BE49-F238E27FC236}">
                <a16:creationId xmlns:a16="http://schemas.microsoft.com/office/drawing/2014/main" id="{A8F795DE-4056-454C-B235-D3069C662759}"/>
              </a:ext>
            </a:extLst>
          </p:cNvPr>
          <p:cNvSpPr/>
          <p:nvPr/>
        </p:nvSpPr>
        <p:spPr>
          <a:xfrm>
            <a:off x="2423592" y="2947467"/>
            <a:ext cx="2232248" cy="151216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latin typeface="+mn-ea"/>
              </a:rPr>
              <a:t>エモーショナルマーケティングの手法を</a:t>
            </a:r>
            <a:r>
              <a:rPr kumimoji="1" lang="ja-JP" altLang="en-US" b="1" dirty="0">
                <a:solidFill>
                  <a:schemeClr val="tx1"/>
                </a:solidFill>
                <a:latin typeface="+mn-ea"/>
              </a:rPr>
              <a:t>用いている</a:t>
            </a:r>
            <a:r>
              <a:rPr kumimoji="1" lang="ja-JP" altLang="en-US" dirty="0">
                <a:solidFill>
                  <a:schemeClr val="tx1"/>
                </a:solidFill>
                <a:latin typeface="+mn-ea"/>
              </a:rPr>
              <a:t>テレビ</a:t>
            </a:r>
            <a:r>
              <a:rPr kumimoji="1" lang="en-US" altLang="ja-JP" dirty="0">
                <a:solidFill>
                  <a:schemeClr val="tx1"/>
                </a:solidFill>
                <a:latin typeface="+mn-ea"/>
              </a:rPr>
              <a:t>CM</a:t>
            </a:r>
            <a:r>
              <a:rPr kumimoji="1" lang="ja-JP" altLang="en-US" dirty="0">
                <a:solidFill>
                  <a:schemeClr val="tx1"/>
                </a:solidFill>
                <a:latin typeface="+mn-ea"/>
              </a:rPr>
              <a:t>の広告効果</a:t>
            </a:r>
          </a:p>
        </p:txBody>
      </p:sp>
      <p:sp>
        <p:nvSpPr>
          <p:cNvPr id="14" name="四角形: 角を丸くする 13">
            <a:extLst>
              <a:ext uri="{FF2B5EF4-FFF2-40B4-BE49-F238E27FC236}">
                <a16:creationId xmlns:a16="http://schemas.microsoft.com/office/drawing/2014/main" id="{12DD3513-3C1C-4510-9F4A-DAD24B3304C8}"/>
              </a:ext>
            </a:extLst>
          </p:cNvPr>
          <p:cNvSpPr/>
          <p:nvPr/>
        </p:nvSpPr>
        <p:spPr>
          <a:xfrm>
            <a:off x="6900088" y="2934452"/>
            <a:ext cx="2340260" cy="151216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latin typeface="+mn-ea"/>
              </a:rPr>
              <a:t>エモーショナルマーケティングの手法を</a:t>
            </a:r>
            <a:r>
              <a:rPr kumimoji="1" lang="ja-JP" altLang="en-US" b="1" dirty="0">
                <a:solidFill>
                  <a:schemeClr val="tx1"/>
                </a:solidFill>
                <a:latin typeface="+mn-ea"/>
              </a:rPr>
              <a:t>用いていない</a:t>
            </a:r>
            <a:r>
              <a:rPr kumimoji="1" lang="ja-JP" altLang="en-US" dirty="0">
                <a:solidFill>
                  <a:schemeClr val="tx1"/>
                </a:solidFill>
                <a:latin typeface="+mn-ea"/>
              </a:rPr>
              <a:t>テレビ</a:t>
            </a:r>
            <a:r>
              <a:rPr kumimoji="1" lang="en-US" altLang="ja-JP" dirty="0">
                <a:solidFill>
                  <a:schemeClr val="tx1"/>
                </a:solidFill>
                <a:latin typeface="+mn-ea"/>
              </a:rPr>
              <a:t>CM</a:t>
            </a:r>
            <a:r>
              <a:rPr kumimoji="1" lang="ja-JP" altLang="en-US" dirty="0">
                <a:solidFill>
                  <a:schemeClr val="tx1"/>
                </a:solidFill>
                <a:latin typeface="+mn-ea"/>
              </a:rPr>
              <a:t>の広告効果</a:t>
            </a:r>
          </a:p>
        </p:txBody>
      </p:sp>
      <p:sp>
        <p:nvSpPr>
          <p:cNvPr id="16" name="テキスト ボックス 15">
            <a:extLst>
              <a:ext uri="{FF2B5EF4-FFF2-40B4-BE49-F238E27FC236}">
                <a16:creationId xmlns:a16="http://schemas.microsoft.com/office/drawing/2014/main" id="{66A4CF41-4D59-4455-8319-4AED569C5803}"/>
              </a:ext>
            </a:extLst>
          </p:cNvPr>
          <p:cNvSpPr txBox="1"/>
          <p:nvPr/>
        </p:nvSpPr>
        <p:spPr>
          <a:xfrm>
            <a:off x="520139" y="2223260"/>
            <a:ext cx="11048469" cy="646331"/>
          </a:xfrm>
          <a:prstGeom prst="rect">
            <a:avLst/>
          </a:prstGeom>
          <a:noFill/>
        </p:spPr>
        <p:txBody>
          <a:bodyPr wrap="square" rtlCol="0">
            <a:spAutoFit/>
          </a:bodyPr>
          <a:lstStyle/>
          <a:p>
            <a:r>
              <a:rPr kumimoji="1" lang="ja-JP" altLang="en-US" b="1" dirty="0"/>
              <a:t>エモーショナルマーケティングの手法を採用しているテレビ</a:t>
            </a:r>
            <a:r>
              <a:rPr kumimoji="1" lang="en-US" altLang="ja-JP" b="1" dirty="0"/>
              <a:t>CM</a:t>
            </a:r>
            <a:r>
              <a:rPr kumimoji="1" lang="ja-JP" altLang="en-US" dirty="0"/>
              <a:t>はその手法を用いていないテレビ</a:t>
            </a:r>
            <a:r>
              <a:rPr kumimoji="1" lang="en-US" altLang="ja-JP" dirty="0"/>
              <a:t>CM</a:t>
            </a:r>
            <a:r>
              <a:rPr kumimoji="1" lang="ja-JP" altLang="en-US" dirty="0"/>
              <a:t>に比べて</a:t>
            </a:r>
            <a:r>
              <a:rPr kumimoji="1" lang="ja-JP" altLang="en-US" b="1" dirty="0">
                <a:solidFill>
                  <a:srgbClr val="D7351F"/>
                </a:solidFill>
              </a:rPr>
              <a:t>広告効果がある</a:t>
            </a:r>
            <a:r>
              <a:rPr kumimoji="1" lang="ja-JP" altLang="en-US" dirty="0"/>
              <a:t>。</a:t>
            </a:r>
            <a:endParaRPr kumimoji="1" lang="en-US" altLang="ja-JP" dirty="0"/>
          </a:p>
        </p:txBody>
      </p:sp>
      <p:sp>
        <p:nvSpPr>
          <p:cNvPr id="18" name="矢印: 下 17">
            <a:extLst>
              <a:ext uri="{FF2B5EF4-FFF2-40B4-BE49-F238E27FC236}">
                <a16:creationId xmlns:a16="http://schemas.microsoft.com/office/drawing/2014/main" id="{207D8808-E8CD-4122-A7D4-F1AD119D82B5}"/>
              </a:ext>
            </a:extLst>
          </p:cNvPr>
          <p:cNvSpPr/>
          <p:nvPr/>
        </p:nvSpPr>
        <p:spPr>
          <a:xfrm>
            <a:off x="5853684" y="4834279"/>
            <a:ext cx="484632" cy="504054"/>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solidFill>
                <a:schemeClr val="tx1"/>
              </a:solidFill>
              <a:latin typeface="+mn-ea"/>
            </a:endParaRPr>
          </a:p>
        </p:txBody>
      </p:sp>
      <p:grpSp>
        <p:nvGrpSpPr>
          <p:cNvPr id="27" name="グループ化 26">
            <a:extLst>
              <a:ext uri="{FF2B5EF4-FFF2-40B4-BE49-F238E27FC236}">
                <a16:creationId xmlns:a16="http://schemas.microsoft.com/office/drawing/2014/main" id="{8262A3F8-CE62-40FD-AE8A-FEE3AECD94A6}"/>
              </a:ext>
            </a:extLst>
          </p:cNvPr>
          <p:cNvGrpSpPr/>
          <p:nvPr/>
        </p:nvGrpSpPr>
        <p:grpSpPr>
          <a:xfrm rot="8236927">
            <a:off x="5489931" y="3402655"/>
            <a:ext cx="576065" cy="576064"/>
            <a:chOff x="5159895" y="4797152"/>
            <a:chExt cx="936000" cy="936104"/>
          </a:xfrm>
        </p:grpSpPr>
        <p:cxnSp>
          <p:nvCxnSpPr>
            <p:cNvPr id="22" name="直線コネクタ 21">
              <a:extLst>
                <a:ext uri="{FF2B5EF4-FFF2-40B4-BE49-F238E27FC236}">
                  <a16:creationId xmlns:a16="http://schemas.microsoft.com/office/drawing/2014/main" id="{CAD82031-58F1-4CCD-9CF3-A4D06B66FBB6}"/>
                </a:ext>
              </a:extLst>
            </p:cNvPr>
            <p:cNvCxnSpPr>
              <a:cxnSpLocks/>
            </p:cNvCxnSpPr>
            <p:nvPr/>
          </p:nvCxnSpPr>
          <p:spPr>
            <a:xfrm>
              <a:off x="5159896" y="4797152"/>
              <a:ext cx="0" cy="93610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7660E03E-4FBF-4FB2-8273-88EA99064FDB}"/>
                </a:ext>
              </a:extLst>
            </p:cNvPr>
            <p:cNvCxnSpPr>
              <a:cxnSpLocks/>
            </p:cNvCxnSpPr>
            <p:nvPr/>
          </p:nvCxnSpPr>
          <p:spPr>
            <a:xfrm>
              <a:off x="5159895" y="4797152"/>
              <a:ext cx="9360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sp>
        <p:nvSpPr>
          <p:cNvPr id="5" name="テキスト ボックス 4">
            <a:extLst>
              <a:ext uri="{FF2B5EF4-FFF2-40B4-BE49-F238E27FC236}">
                <a16:creationId xmlns:a16="http://schemas.microsoft.com/office/drawing/2014/main" id="{200BFE05-57A4-474B-8331-6824C955944D}"/>
              </a:ext>
            </a:extLst>
          </p:cNvPr>
          <p:cNvSpPr txBox="1"/>
          <p:nvPr/>
        </p:nvSpPr>
        <p:spPr>
          <a:xfrm>
            <a:off x="2033029" y="5733857"/>
            <a:ext cx="8125942" cy="369332"/>
          </a:xfrm>
          <a:prstGeom prst="rect">
            <a:avLst/>
          </a:prstGeom>
          <a:noFill/>
        </p:spPr>
        <p:txBody>
          <a:bodyPr wrap="none" rtlCol="0">
            <a:spAutoFit/>
          </a:bodyPr>
          <a:lstStyle/>
          <a:p>
            <a:pPr algn="ctr"/>
            <a:r>
              <a:rPr kumimoji="1" lang="ja-JP" altLang="en-US" b="1" dirty="0">
                <a:solidFill>
                  <a:srgbClr val="D7351F"/>
                </a:solidFill>
                <a:latin typeface="+mn-ea"/>
              </a:rPr>
              <a:t>エモーショナルマーケティングのテレビ</a:t>
            </a:r>
            <a:r>
              <a:rPr kumimoji="1" lang="en-US" altLang="ja-JP" b="1" dirty="0">
                <a:solidFill>
                  <a:srgbClr val="D7351F"/>
                </a:solidFill>
                <a:latin typeface="+mn-ea"/>
              </a:rPr>
              <a:t>CM</a:t>
            </a:r>
            <a:r>
              <a:rPr kumimoji="1" lang="ja-JP" altLang="en-US" b="1" dirty="0">
                <a:solidFill>
                  <a:srgbClr val="D7351F"/>
                </a:solidFill>
                <a:latin typeface="+mn-ea"/>
              </a:rPr>
              <a:t>への応用の有用性が証明された。</a:t>
            </a:r>
            <a:endParaRPr kumimoji="1" lang="en-US" altLang="ja-JP" b="1" dirty="0">
              <a:solidFill>
                <a:srgbClr val="D7351F"/>
              </a:solidFill>
              <a:latin typeface="+mn-ea"/>
            </a:endParaRPr>
          </a:p>
        </p:txBody>
      </p:sp>
    </p:spTree>
    <p:extLst>
      <p:ext uri="{BB962C8B-B14F-4D97-AF65-F5344CB8AC3E}">
        <p14:creationId xmlns:p14="http://schemas.microsoft.com/office/powerpoint/2010/main" val="3293065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考察：</a:t>
            </a:r>
            <a:r>
              <a:rPr lang="en-US" altLang="ja-JP" sz="2400" b="1" dirty="0">
                <a:solidFill>
                  <a:srgbClr val="4662B0"/>
                </a:solidFill>
                <a:latin typeface="Arial" panose="020B0604020202020204" pitchFamily="34" charset="0"/>
                <a:cs typeface="Arial" panose="020B0604020202020204" pitchFamily="34" charset="0"/>
              </a:rPr>
              <a:t>CM</a:t>
            </a:r>
            <a:r>
              <a:rPr lang="ja-JP" altLang="en-US" sz="2400" b="1" dirty="0">
                <a:solidFill>
                  <a:srgbClr val="4662B0"/>
                </a:solidFill>
                <a:latin typeface="Arial" panose="020B0604020202020204" pitchFamily="34" charset="0"/>
                <a:cs typeface="Arial" panose="020B0604020202020204" pitchFamily="34" charset="0"/>
              </a:rPr>
              <a:t>の視聴回数に関して</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6" name="スライド番号プレースホルダー 1">
            <a:extLst>
              <a:ext uri="{FF2B5EF4-FFF2-40B4-BE49-F238E27FC236}">
                <a16:creationId xmlns:a16="http://schemas.microsoft.com/office/drawing/2014/main" id="{6FFF9542-4F97-4A5C-BA59-AC735FCAD16F}"/>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23</a:t>
            </a:fld>
            <a:endParaRPr kumimoji="1" lang="ja-JP" altLang="en-US" dirty="0"/>
          </a:p>
        </p:txBody>
      </p:sp>
      <p:sp>
        <p:nvSpPr>
          <p:cNvPr id="5" name="テキスト ボックス 4">
            <a:extLst>
              <a:ext uri="{FF2B5EF4-FFF2-40B4-BE49-F238E27FC236}">
                <a16:creationId xmlns:a16="http://schemas.microsoft.com/office/drawing/2014/main" id="{377EA1E1-833A-4760-A49C-20B8C9E82A5D}"/>
              </a:ext>
            </a:extLst>
          </p:cNvPr>
          <p:cNvSpPr txBox="1"/>
          <p:nvPr/>
        </p:nvSpPr>
        <p:spPr>
          <a:xfrm>
            <a:off x="389460" y="1267513"/>
            <a:ext cx="10802957" cy="1295868"/>
          </a:xfrm>
          <a:prstGeom prst="rect">
            <a:avLst/>
          </a:prstGeom>
          <a:noFill/>
        </p:spPr>
        <p:txBody>
          <a:bodyPr wrap="none" rtlCol="0">
            <a:spAutoFit/>
          </a:bodyPr>
          <a:lstStyle/>
          <a:p>
            <a:pPr>
              <a:lnSpc>
                <a:spcPct val="150000"/>
              </a:lnSpc>
            </a:pPr>
            <a:r>
              <a:rPr kumimoji="1" lang="ja-JP" altLang="en-US" dirty="0"/>
              <a:t>広告効果はある一定の回数を超えると</a:t>
            </a:r>
            <a:r>
              <a:rPr kumimoji="1" lang="ja-JP" altLang="en-US" b="1" dirty="0">
                <a:solidFill>
                  <a:srgbClr val="D7351F"/>
                </a:solidFill>
              </a:rPr>
              <a:t>効果が逓減</a:t>
            </a:r>
            <a:r>
              <a:rPr kumimoji="1" lang="ja-JP" altLang="en-US" dirty="0"/>
              <a:t>するため、最適な回数視聴させることが求められる。</a:t>
            </a:r>
            <a:endParaRPr kumimoji="1" lang="en-US" altLang="ja-JP" dirty="0"/>
          </a:p>
          <a:p>
            <a:pPr>
              <a:lnSpc>
                <a:spcPct val="150000"/>
              </a:lnSpc>
            </a:pPr>
            <a:r>
              <a:rPr kumimoji="1" lang="ja-JP" altLang="en-US" dirty="0"/>
              <a:t>これに関してはいくつかの先行研究が参考になると考えられる。</a:t>
            </a:r>
          </a:p>
          <a:p>
            <a:pPr>
              <a:lnSpc>
                <a:spcPct val="150000"/>
              </a:lnSpc>
            </a:pPr>
            <a:endParaRPr kumimoji="1" lang="ja-JP" altLang="en-US" dirty="0"/>
          </a:p>
        </p:txBody>
      </p:sp>
      <p:sp>
        <p:nvSpPr>
          <p:cNvPr id="8" name="四角形: 角を丸くする 7">
            <a:extLst>
              <a:ext uri="{FF2B5EF4-FFF2-40B4-BE49-F238E27FC236}">
                <a16:creationId xmlns:a16="http://schemas.microsoft.com/office/drawing/2014/main" id="{986CD181-E4F4-4E41-B250-00347EE29344}"/>
              </a:ext>
            </a:extLst>
          </p:cNvPr>
          <p:cNvSpPr/>
          <p:nvPr/>
        </p:nvSpPr>
        <p:spPr>
          <a:xfrm>
            <a:off x="389460" y="2420888"/>
            <a:ext cx="3330276" cy="36933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広告投下量</a:t>
            </a:r>
            <a:r>
              <a:rPr kumimoji="1" lang="en-US" altLang="ja-JP" b="1" dirty="0">
                <a:solidFill>
                  <a:schemeClr val="tx1"/>
                </a:solidFill>
                <a:latin typeface="+mn-ea"/>
              </a:rPr>
              <a:t>(GRP)</a:t>
            </a:r>
            <a:r>
              <a:rPr kumimoji="1" lang="ja-JP" altLang="en-US" b="1" dirty="0">
                <a:solidFill>
                  <a:schemeClr val="tx1"/>
                </a:solidFill>
                <a:latin typeface="+mn-ea"/>
              </a:rPr>
              <a:t>と量的効果 </a:t>
            </a:r>
          </a:p>
        </p:txBody>
      </p:sp>
      <p:sp>
        <p:nvSpPr>
          <p:cNvPr id="9" name="テキスト ボックス 8">
            <a:extLst>
              <a:ext uri="{FF2B5EF4-FFF2-40B4-BE49-F238E27FC236}">
                <a16:creationId xmlns:a16="http://schemas.microsoft.com/office/drawing/2014/main" id="{9035E56E-8FC4-4B0B-B73A-37084528DB15}"/>
              </a:ext>
            </a:extLst>
          </p:cNvPr>
          <p:cNvSpPr txBox="1"/>
          <p:nvPr/>
        </p:nvSpPr>
        <p:spPr>
          <a:xfrm>
            <a:off x="389460" y="3140968"/>
            <a:ext cx="11233249" cy="2031325"/>
          </a:xfrm>
          <a:prstGeom prst="rect">
            <a:avLst/>
          </a:prstGeom>
          <a:noFill/>
        </p:spPr>
        <p:txBody>
          <a:bodyPr wrap="square" rtlCol="0">
            <a:spAutoFit/>
          </a:bodyPr>
          <a:lstStyle/>
          <a:p>
            <a:r>
              <a:rPr lang="ja-JP" altLang="en-US" dirty="0">
                <a:latin typeface="+mn-ea"/>
              </a:rPr>
              <a:t>広告支出や広告投下量</a:t>
            </a:r>
            <a:r>
              <a:rPr lang="en-US" altLang="ja-JP" dirty="0">
                <a:latin typeface="+mn-ea"/>
              </a:rPr>
              <a:t>(GRP)</a:t>
            </a:r>
            <a:r>
              <a:rPr lang="ja-JP" altLang="en-US" dirty="0">
                <a:latin typeface="+mn-ea"/>
              </a:rPr>
              <a:t>が、売上げ、シェアに対してどのような影響を及ぼすのかという量的効果については、多くの研究で当期効果として</a:t>
            </a:r>
            <a:r>
              <a:rPr lang="ja-JP" altLang="en-US" b="1" dirty="0">
                <a:solidFill>
                  <a:srgbClr val="D7351F"/>
                </a:solidFill>
                <a:latin typeface="+mn-ea"/>
              </a:rPr>
              <a:t>投下量の「効果逓減型」を支持する</a:t>
            </a:r>
            <a:r>
              <a:rPr lang="ja-JP" altLang="en-US" dirty="0">
                <a:latin typeface="+mn-ea"/>
              </a:rPr>
              <a:t>という結論が見出されている</a:t>
            </a:r>
            <a:r>
              <a:rPr lang="en-US" altLang="ja-JP" dirty="0">
                <a:latin typeface="+mn-ea"/>
              </a:rPr>
              <a:t>(</a:t>
            </a:r>
            <a:r>
              <a:rPr lang="ja-JP" altLang="en-US" dirty="0">
                <a:latin typeface="+mn-ea"/>
              </a:rPr>
              <a:t>片平</a:t>
            </a:r>
            <a:r>
              <a:rPr lang="en-US" altLang="ja-JP" dirty="0">
                <a:latin typeface="+mn-ea"/>
              </a:rPr>
              <a:t>1993)</a:t>
            </a:r>
            <a:r>
              <a:rPr lang="ja-JP" altLang="en-US" dirty="0">
                <a:latin typeface="+mn-ea"/>
              </a:rPr>
              <a:t>。また、残存効果についても</a:t>
            </a:r>
            <a:r>
              <a:rPr lang="en-US" altLang="ja-JP" dirty="0" err="1">
                <a:latin typeface="+mn-ea"/>
              </a:rPr>
              <a:t>Palda</a:t>
            </a:r>
            <a:r>
              <a:rPr lang="ja-JP" altLang="en-US" dirty="0">
                <a:latin typeface="+mn-ea"/>
              </a:rPr>
              <a:t>によるコイク型残存効果モデルに代表されるように、当期効果に比較して残存効果の大きさが時間の経過とともにどのように推移するかが実証的に研究されており、「残存率」「広告ストック」という変数で累積効果が検証されている</a:t>
            </a:r>
            <a:r>
              <a:rPr lang="en-US" altLang="ja-JP" dirty="0">
                <a:latin typeface="+mn-ea"/>
              </a:rPr>
              <a:t>(</a:t>
            </a:r>
            <a:r>
              <a:rPr lang="ja-JP" altLang="en-US" dirty="0">
                <a:latin typeface="+mn-ea"/>
              </a:rPr>
              <a:t>例えば杉田ら</a:t>
            </a:r>
            <a:r>
              <a:rPr lang="en-US" altLang="ja-JP" dirty="0">
                <a:latin typeface="+mn-ea"/>
              </a:rPr>
              <a:t>1992)</a:t>
            </a:r>
            <a:r>
              <a:rPr lang="ja-JP" altLang="en-US" dirty="0">
                <a:latin typeface="+mn-ea"/>
              </a:rPr>
              <a:t>。さらに、広告投下量と広告認知率の関係についても、一定の</a:t>
            </a:r>
            <a:r>
              <a:rPr lang="en-US" altLang="ja-JP" dirty="0">
                <a:latin typeface="+mn-ea"/>
              </a:rPr>
              <a:t>GRP</a:t>
            </a:r>
            <a:r>
              <a:rPr lang="ja-JP" altLang="en-US" dirty="0">
                <a:latin typeface="+mn-ea"/>
              </a:rPr>
              <a:t>に対する平均的な広告認知率が算出されている</a:t>
            </a:r>
            <a:r>
              <a:rPr lang="en-US" altLang="ja-JP" dirty="0">
                <a:latin typeface="+mn-ea"/>
              </a:rPr>
              <a:t>(</a:t>
            </a:r>
            <a:r>
              <a:rPr lang="ja-JP" altLang="en-US" dirty="0">
                <a:latin typeface="+mn-ea"/>
              </a:rPr>
              <a:t>ビデオ・リサーチ</a:t>
            </a:r>
            <a:r>
              <a:rPr lang="en-US" altLang="ja-JP" dirty="0">
                <a:latin typeface="+mn-ea"/>
              </a:rPr>
              <a:t>1994)</a:t>
            </a:r>
            <a:r>
              <a:rPr lang="ja-JP" altLang="en-US" dirty="0">
                <a:latin typeface="+mn-ea"/>
              </a:rPr>
              <a:t>。</a:t>
            </a:r>
            <a:r>
              <a:rPr lang="en-US" altLang="ja-JP" dirty="0">
                <a:latin typeface="+mn-ea"/>
              </a:rPr>
              <a:t>[1]</a:t>
            </a:r>
          </a:p>
        </p:txBody>
      </p:sp>
      <p:sp>
        <p:nvSpPr>
          <p:cNvPr id="11" name="テキスト ボックス 10">
            <a:extLst>
              <a:ext uri="{FF2B5EF4-FFF2-40B4-BE49-F238E27FC236}">
                <a16:creationId xmlns:a16="http://schemas.microsoft.com/office/drawing/2014/main" id="{0683DD59-2142-4463-88BC-C5306113C6E7}"/>
              </a:ext>
            </a:extLst>
          </p:cNvPr>
          <p:cNvSpPr txBox="1"/>
          <p:nvPr/>
        </p:nvSpPr>
        <p:spPr>
          <a:xfrm>
            <a:off x="551384" y="6448251"/>
            <a:ext cx="8109912" cy="276999"/>
          </a:xfrm>
          <a:prstGeom prst="rect">
            <a:avLst/>
          </a:prstGeom>
          <a:noFill/>
        </p:spPr>
        <p:txBody>
          <a:bodyPr wrap="none" rtlCol="0">
            <a:spAutoFit/>
          </a:bodyPr>
          <a:lstStyle/>
          <a:p>
            <a:r>
              <a:rPr lang="en-US" altLang="ja-JP" sz="1200" i="0" dirty="0">
                <a:solidFill>
                  <a:srgbClr val="000000"/>
                </a:solidFill>
                <a:effectLst/>
                <a:latin typeface="+mn-ea"/>
              </a:rPr>
              <a:t>[1]</a:t>
            </a:r>
            <a:r>
              <a:rPr lang="ja-JP" altLang="en-US" sz="1200" i="0" dirty="0">
                <a:solidFill>
                  <a:srgbClr val="000000"/>
                </a:solidFill>
                <a:effectLst/>
                <a:latin typeface="+mn-ea"/>
              </a:rPr>
              <a:t>　竹内淑恵</a:t>
            </a:r>
            <a:r>
              <a:rPr lang="en-US" altLang="ja-JP" sz="1200" i="0" dirty="0">
                <a:solidFill>
                  <a:srgbClr val="000000"/>
                </a:solidFill>
                <a:effectLst/>
                <a:latin typeface="+mn-ea"/>
              </a:rPr>
              <a:t>(</a:t>
            </a:r>
            <a:r>
              <a:rPr lang="ja-JP" altLang="en-US" sz="1200" i="0" dirty="0">
                <a:solidFill>
                  <a:srgbClr val="000000"/>
                </a:solidFill>
                <a:effectLst/>
                <a:latin typeface="+mn-ea"/>
              </a:rPr>
              <a:t>ライオン株式会社</a:t>
            </a:r>
            <a:r>
              <a:rPr lang="en-US" altLang="ja-JP" sz="1200" i="0" dirty="0">
                <a:solidFill>
                  <a:srgbClr val="000000"/>
                </a:solidFill>
                <a:effectLst/>
                <a:latin typeface="+mn-ea"/>
              </a:rPr>
              <a:t>),</a:t>
            </a:r>
            <a:r>
              <a:rPr lang="ja-JP" altLang="en-US" sz="1200" i="0" dirty="0">
                <a:solidFill>
                  <a:srgbClr val="000000"/>
                </a:solidFill>
                <a:effectLst/>
                <a:latin typeface="+mn-ea"/>
              </a:rPr>
              <a:t>西尾チヅル</a:t>
            </a:r>
            <a:r>
              <a:rPr lang="en-US" altLang="ja-JP" sz="1200" i="0" dirty="0">
                <a:solidFill>
                  <a:srgbClr val="000000"/>
                </a:solidFill>
                <a:effectLst/>
                <a:latin typeface="+mn-ea"/>
              </a:rPr>
              <a:t>(</a:t>
            </a:r>
            <a:r>
              <a:rPr lang="ja-JP" altLang="en-US" sz="1200" i="0" dirty="0">
                <a:solidFill>
                  <a:srgbClr val="000000"/>
                </a:solidFill>
                <a:effectLst/>
                <a:latin typeface="+mn-ea"/>
              </a:rPr>
              <a:t>筑波大学</a:t>
            </a:r>
            <a:r>
              <a:rPr lang="en-US" altLang="ja-JP" sz="1200" i="0" dirty="0">
                <a:solidFill>
                  <a:srgbClr val="000000"/>
                </a:solidFill>
                <a:effectLst/>
                <a:latin typeface="+mn-ea"/>
              </a:rPr>
              <a:t>), 『</a:t>
            </a:r>
            <a:r>
              <a:rPr lang="ja-JP" altLang="en-US" sz="1200" i="0" dirty="0">
                <a:solidFill>
                  <a:srgbClr val="000000"/>
                </a:solidFill>
                <a:effectLst/>
                <a:latin typeface="+mn-ea"/>
              </a:rPr>
              <a:t>テレビ広告の質的内容の短期効果と累積効果</a:t>
            </a:r>
            <a:r>
              <a:rPr lang="en-US" altLang="ja-JP" sz="1200" i="0" dirty="0">
                <a:solidFill>
                  <a:srgbClr val="000000"/>
                </a:solidFill>
                <a:effectLst/>
                <a:latin typeface="+mn-ea"/>
              </a:rPr>
              <a:t>』, 1996</a:t>
            </a:r>
            <a:endParaRPr kumimoji="1" lang="ja-JP" altLang="en-US" sz="1200" dirty="0">
              <a:latin typeface="+mn-ea"/>
            </a:endParaRPr>
          </a:p>
        </p:txBody>
      </p:sp>
      <p:sp>
        <p:nvSpPr>
          <p:cNvPr id="10" name="テキスト ボックス 9">
            <a:extLst>
              <a:ext uri="{FF2B5EF4-FFF2-40B4-BE49-F238E27FC236}">
                <a16:creationId xmlns:a16="http://schemas.microsoft.com/office/drawing/2014/main" id="{D7A210AD-AAD6-4D19-AC5C-0EE79064DD6C}"/>
              </a:ext>
            </a:extLst>
          </p:cNvPr>
          <p:cNvSpPr txBox="1"/>
          <p:nvPr/>
        </p:nvSpPr>
        <p:spPr>
          <a:xfrm>
            <a:off x="3550404" y="5744701"/>
            <a:ext cx="4801314" cy="369332"/>
          </a:xfrm>
          <a:prstGeom prst="rect">
            <a:avLst/>
          </a:prstGeom>
          <a:noFill/>
        </p:spPr>
        <p:txBody>
          <a:bodyPr wrap="none" rtlCol="0">
            <a:spAutoFit/>
          </a:bodyPr>
          <a:lstStyle/>
          <a:p>
            <a:r>
              <a:rPr kumimoji="1" lang="ja-JP" altLang="en-US" b="1" dirty="0">
                <a:solidFill>
                  <a:srgbClr val="D7351F"/>
                </a:solidFill>
              </a:rPr>
              <a:t>同じ広告を繰り返すとき効用が減っていく。</a:t>
            </a:r>
          </a:p>
        </p:txBody>
      </p:sp>
      <p:sp>
        <p:nvSpPr>
          <p:cNvPr id="12" name="矢印: 下 11">
            <a:extLst>
              <a:ext uri="{FF2B5EF4-FFF2-40B4-BE49-F238E27FC236}">
                <a16:creationId xmlns:a16="http://schemas.microsoft.com/office/drawing/2014/main" id="{AC7BCFAB-0AED-4D2B-90B9-5EF9E39C4E52}"/>
              </a:ext>
            </a:extLst>
          </p:cNvPr>
          <p:cNvSpPr/>
          <p:nvPr/>
        </p:nvSpPr>
        <p:spPr>
          <a:xfrm>
            <a:off x="5734114" y="5208821"/>
            <a:ext cx="433894" cy="288031"/>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48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a:solidFill>
                  <a:srgbClr val="4662B0"/>
                </a:solidFill>
                <a:latin typeface="Arial" panose="020B0604020202020204" pitchFamily="34" charset="0"/>
                <a:cs typeface="Arial" panose="020B0604020202020204" pitchFamily="34" charset="0"/>
              </a:rPr>
              <a:t>考察：まとめ</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6" name="スライド番号プレースホルダー 1">
            <a:extLst>
              <a:ext uri="{FF2B5EF4-FFF2-40B4-BE49-F238E27FC236}">
                <a16:creationId xmlns:a16="http://schemas.microsoft.com/office/drawing/2014/main" id="{A3ABEBBD-7724-4D06-9B8A-2D7AEFBD48B1}"/>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24</a:t>
            </a:fld>
            <a:endParaRPr kumimoji="1" lang="ja-JP" altLang="en-US" dirty="0"/>
          </a:p>
        </p:txBody>
      </p:sp>
      <p:sp>
        <p:nvSpPr>
          <p:cNvPr id="16" name="テキスト ボックス 15">
            <a:extLst>
              <a:ext uri="{FF2B5EF4-FFF2-40B4-BE49-F238E27FC236}">
                <a16:creationId xmlns:a16="http://schemas.microsoft.com/office/drawing/2014/main" id="{66A4CF41-4D59-4455-8319-4AED569C5803}"/>
              </a:ext>
            </a:extLst>
          </p:cNvPr>
          <p:cNvSpPr txBox="1"/>
          <p:nvPr/>
        </p:nvSpPr>
        <p:spPr>
          <a:xfrm>
            <a:off x="569083" y="2101498"/>
            <a:ext cx="11048469" cy="1323439"/>
          </a:xfrm>
          <a:prstGeom prst="rect">
            <a:avLst/>
          </a:prstGeom>
          <a:noFill/>
        </p:spPr>
        <p:txBody>
          <a:bodyPr wrap="square" rtlCol="0">
            <a:spAutoFit/>
          </a:bodyPr>
          <a:lstStyle/>
          <a:p>
            <a:r>
              <a:rPr kumimoji="1" lang="ja-JP" altLang="en-US" sz="2000" dirty="0"/>
              <a:t>エモーショナルマーケティングと非エモーショナルマーケティングとの</a:t>
            </a:r>
            <a:r>
              <a:rPr kumimoji="1" lang="ja-JP" altLang="en-US" sz="2000" b="1" dirty="0"/>
              <a:t>共通点</a:t>
            </a:r>
            <a:endParaRPr kumimoji="1" lang="en-US" altLang="ja-JP" sz="2000" b="1" dirty="0"/>
          </a:p>
          <a:p>
            <a:r>
              <a:rPr kumimoji="1" lang="ja-JP" altLang="en-US" sz="2000" dirty="0"/>
              <a:t>：</a:t>
            </a:r>
            <a:r>
              <a:rPr kumimoji="1" lang="en-US" altLang="ja-JP" sz="2000" dirty="0"/>
              <a:t>CM</a:t>
            </a:r>
            <a:r>
              <a:rPr kumimoji="1" lang="ja-JP" altLang="en-US" sz="2000" dirty="0"/>
              <a:t>視聴回数が一定値を超えるとテレビ</a:t>
            </a:r>
            <a:r>
              <a:rPr kumimoji="1" lang="en-US" altLang="ja-JP" sz="2000" dirty="0"/>
              <a:t>CM</a:t>
            </a:r>
            <a:r>
              <a:rPr kumimoji="1" lang="ja-JP" altLang="en-US" sz="2000" dirty="0"/>
              <a:t>による広告効果が逓減する。</a:t>
            </a:r>
            <a:endParaRPr kumimoji="1" lang="en-US" altLang="ja-JP" sz="2000" dirty="0"/>
          </a:p>
          <a:p>
            <a:r>
              <a:rPr kumimoji="1" lang="ja-JP" altLang="en-US" sz="2000" dirty="0"/>
              <a:t>エモーショナルマーケティングと非エモーショナルマーケティングとの</a:t>
            </a:r>
            <a:r>
              <a:rPr kumimoji="1" lang="ja-JP" altLang="en-US" sz="2000" b="1" dirty="0"/>
              <a:t>相違点</a:t>
            </a:r>
            <a:endParaRPr kumimoji="1" lang="en-US" altLang="ja-JP" sz="2000" b="1" dirty="0"/>
          </a:p>
          <a:p>
            <a:r>
              <a:rPr kumimoji="1" lang="ja-JP" altLang="en-US" sz="2000" dirty="0"/>
              <a:t>：エモーショナルマーケティングの方がより高い広告効果を得ることができる。</a:t>
            </a:r>
            <a:endParaRPr kumimoji="1" lang="en-US" altLang="ja-JP" sz="2000" dirty="0"/>
          </a:p>
        </p:txBody>
      </p:sp>
      <p:sp>
        <p:nvSpPr>
          <p:cNvPr id="15" name="テキスト ボックス 14">
            <a:extLst>
              <a:ext uri="{FF2B5EF4-FFF2-40B4-BE49-F238E27FC236}">
                <a16:creationId xmlns:a16="http://schemas.microsoft.com/office/drawing/2014/main" id="{5D740921-FC43-8E47-8149-000AE9B58C07}"/>
              </a:ext>
            </a:extLst>
          </p:cNvPr>
          <p:cNvSpPr txBox="1"/>
          <p:nvPr/>
        </p:nvSpPr>
        <p:spPr>
          <a:xfrm>
            <a:off x="571765" y="4298320"/>
            <a:ext cx="11048469" cy="1938992"/>
          </a:xfrm>
          <a:prstGeom prst="rect">
            <a:avLst/>
          </a:prstGeom>
          <a:noFill/>
        </p:spPr>
        <p:txBody>
          <a:bodyPr wrap="square" rtlCol="0">
            <a:spAutoFit/>
          </a:bodyPr>
          <a:lstStyle/>
          <a:p>
            <a:r>
              <a:rPr kumimoji="1" lang="ja-JP" altLang="en-US" sz="2000" dirty="0"/>
              <a:t>エモーショナルマーケティングと非エモーショナルマーケティングとの</a:t>
            </a:r>
            <a:r>
              <a:rPr kumimoji="1" lang="ja-JP" altLang="en-US" sz="2000" b="1" dirty="0"/>
              <a:t>共通点</a:t>
            </a:r>
            <a:br>
              <a:rPr kumimoji="1" lang="en-US" altLang="ja-JP" sz="2000" dirty="0"/>
            </a:br>
            <a:r>
              <a:rPr kumimoji="1" lang="ja-JP" altLang="en-US" sz="2000" dirty="0"/>
              <a:t>：購入意向がマイナスに変化する確率は変わらない</a:t>
            </a:r>
            <a:endParaRPr kumimoji="1" lang="en-US" altLang="ja-JP" sz="2000" dirty="0"/>
          </a:p>
          <a:p>
            <a:r>
              <a:rPr kumimoji="1" lang="ja-JP" altLang="en-US" sz="2000" dirty="0"/>
              <a:t>エモーショナルマーケティングと非エモーショナルマーケティングとの</a:t>
            </a:r>
            <a:r>
              <a:rPr kumimoji="1" lang="ja-JP" altLang="en-US" sz="2000" b="1" dirty="0"/>
              <a:t>相違点</a:t>
            </a:r>
            <a:endParaRPr kumimoji="1" lang="en-US" altLang="ja-JP" sz="2000" b="1" dirty="0"/>
          </a:p>
          <a:p>
            <a:r>
              <a:rPr kumimoji="1" lang="ja-JP" altLang="en-US" sz="2000" dirty="0"/>
              <a:t>：エモーショナルマーケティングにおいては</a:t>
            </a:r>
            <a:r>
              <a:rPr kumimoji="1" lang="en-US" altLang="ja-JP" sz="2000" dirty="0"/>
              <a:t>CM</a:t>
            </a:r>
            <a:r>
              <a:rPr kumimoji="1" lang="ja-JP" altLang="en-US" sz="2000" dirty="0"/>
              <a:t>視聴回数が少ない範囲では購買を促す広告効果に悪影響を与える可能性がある。一方で、一定の</a:t>
            </a:r>
            <a:r>
              <a:rPr kumimoji="1" lang="en-US" altLang="ja-JP" sz="2000" dirty="0"/>
              <a:t>CM</a:t>
            </a:r>
            <a:r>
              <a:rPr kumimoji="1" lang="ja-JP" altLang="en-US" sz="2000" dirty="0"/>
              <a:t>視聴回数を超えるとエモーショナルマーケティングの方が購買を広告効果を見込むことができる。</a:t>
            </a:r>
            <a:endParaRPr kumimoji="1" lang="en-US" altLang="ja-JP" sz="2000" dirty="0"/>
          </a:p>
        </p:txBody>
      </p:sp>
      <p:sp>
        <p:nvSpPr>
          <p:cNvPr id="5" name="四角形: 角を丸くする 4">
            <a:extLst>
              <a:ext uri="{FF2B5EF4-FFF2-40B4-BE49-F238E27FC236}">
                <a16:creationId xmlns:a16="http://schemas.microsoft.com/office/drawing/2014/main" id="{BEB038D1-D9E5-4817-BA40-994389B1C850}"/>
              </a:ext>
            </a:extLst>
          </p:cNvPr>
          <p:cNvSpPr/>
          <p:nvPr/>
        </p:nvSpPr>
        <p:spPr>
          <a:xfrm>
            <a:off x="335360" y="1268766"/>
            <a:ext cx="1728192" cy="79208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結果</a:t>
            </a:r>
            <a:r>
              <a:rPr kumimoji="1" lang="en-US" altLang="ja-JP" b="1" dirty="0">
                <a:solidFill>
                  <a:schemeClr val="tx1"/>
                </a:solidFill>
                <a:latin typeface="+mn-ea"/>
              </a:rPr>
              <a:t>1</a:t>
            </a:r>
            <a:endParaRPr kumimoji="1" lang="ja-JP" altLang="en-US" b="1" dirty="0">
              <a:solidFill>
                <a:schemeClr val="tx1"/>
              </a:solidFill>
              <a:latin typeface="+mn-ea"/>
            </a:endParaRPr>
          </a:p>
        </p:txBody>
      </p:sp>
      <p:sp>
        <p:nvSpPr>
          <p:cNvPr id="12" name="四角形: 角を丸くする 11">
            <a:extLst>
              <a:ext uri="{FF2B5EF4-FFF2-40B4-BE49-F238E27FC236}">
                <a16:creationId xmlns:a16="http://schemas.microsoft.com/office/drawing/2014/main" id="{56E134D2-1C13-4242-80CE-9C5B30799736}"/>
              </a:ext>
            </a:extLst>
          </p:cNvPr>
          <p:cNvSpPr/>
          <p:nvPr/>
        </p:nvSpPr>
        <p:spPr>
          <a:xfrm>
            <a:off x="335360" y="3465587"/>
            <a:ext cx="1728192" cy="79208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結果</a:t>
            </a:r>
            <a:r>
              <a:rPr kumimoji="1" lang="en-US" altLang="ja-JP" b="1" dirty="0">
                <a:solidFill>
                  <a:schemeClr val="tx1"/>
                </a:solidFill>
                <a:latin typeface="+mn-ea"/>
              </a:rPr>
              <a:t>2</a:t>
            </a:r>
            <a:endParaRPr kumimoji="1" lang="ja-JP" altLang="en-US" b="1" dirty="0">
              <a:solidFill>
                <a:schemeClr val="tx1"/>
              </a:solidFill>
              <a:latin typeface="+mn-ea"/>
            </a:endParaRPr>
          </a:p>
        </p:txBody>
      </p:sp>
    </p:spTree>
    <p:extLst>
      <p:ext uri="{BB962C8B-B14F-4D97-AF65-F5344CB8AC3E}">
        <p14:creationId xmlns:p14="http://schemas.microsoft.com/office/powerpoint/2010/main" val="3181384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提言</a:t>
            </a:r>
            <a:r>
              <a:rPr lang="en-US" altLang="ja-JP" sz="2400" b="1" dirty="0">
                <a:solidFill>
                  <a:srgbClr val="4662B0"/>
                </a:solidFill>
                <a:latin typeface="Arial" panose="020B0604020202020204" pitchFamily="34" charset="0"/>
                <a:cs typeface="Arial" panose="020B0604020202020204" pitchFamily="34" charset="0"/>
              </a:rPr>
              <a:t>1, 2</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6" name="スライド番号プレースホルダー 1">
            <a:extLst>
              <a:ext uri="{FF2B5EF4-FFF2-40B4-BE49-F238E27FC236}">
                <a16:creationId xmlns:a16="http://schemas.microsoft.com/office/drawing/2014/main" id="{6FFF9542-4F97-4A5C-BA59-AC735FCAD16F}"/>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25</a:t>
            </a:fld>
            <a:endParaRPr kumimoji="1" lang="ja-JP" altLang="en-US" dirty="0"/>
          </a:p>
        </p:txBody>
      </p:sp>
      <p:sp>
        <p:nvSpPr>
          <p:cNvPr id="5" name="テキスト ボックス 4">
            <a:extLst>
              <a:ext uri="{FF2B5EF4-FFF2-40B4-BE49-F238E27FC236}">
                <a16:creationId xmlns:a16="http://schemas.microsoft.com/office/drawing/2014/main" id="{D830FBA6-6BAB-4FA2-821E-CDD6FC2AF61A}"/>
              </a:ext>
            </a:extLst>
          </p:cNvPr>
          <p:cNvSpPr txBox="1"/>
          <p:nvPr/>
        </p:nvSpPr>
        <p:spPr>
          <a:xfrm>
            <a:off x="405099" y="1268760"/>
            <a:ext cx="11307525" cy="1661993"/>
          </a:xfrm>
          <a:prstGeom prst="rect">
            <a:avLst/>
          </a:prstGeom>
          <a:noFill/>
        </p:spPr>
        <p:txBody>
          <a:bodyPr wrap="square" rtlCol="0">
            <a:spAutoFit/>
          </a:bodyPr>
          <a:lstStyle/>
          <a:p>
            <a:r>
              <a:rPr kumimoji="1" lang="ja-JP" altLang="en-US" sz="2400" b="1" dirty="0">
                <a:solidFill>
                  <a:srgbClr val="4662B0"/>
                </a:solidFill>
              </a:rPr>
              <a:t>１．</a:t>
            </a:r>
            <a:r>
              <a:rPr kumimoji="1" lang="en-US" altLang="ja-JP" sz="2400" b="1" dirty="0">
                <a:solidFill>
                  <a:srgbClr val="4662B0"/>
                </a:solidFill>
              </a:rPr>
              <a:t>CM</a:t>
            </a:r>
            <a:r>
              <a:rPr kumimoji="1" lang="ja-JP" altLang="en-US" sz="2400" b="1" dirty="0">
                <a:solidFill>
                  <a:srgbClr val="4662B0"/>
                </a:solidFill>
              </a:rPr>
              <a:t>のより高い広告効果の追求のために</a:t>
            </a:r>
            <a:endParaRPr kumimoji="1" lang="en-US" altLang="ja-JP" sz="2400" b="1" dirty="0">
              <a:solidFill>
                <a:srgbClr val="4662B0"/>
              </a:solidFill>
            </a:endParaRPr>
          </a:p>
          <a:p>
            <a:endParaRPr kumimoji="1" lang="en-US" altLang="ja-JP" dirty="0"/>
          </a:p>
          <a:p>
            <a:r>
              <a:rPr kumimoji="1" lang="ja-JP" altLang="en-US" sz="2000" dirty="0"/>
              <a:t>エモーショナルマーケティングの手法を用いたテレビ</a:t>
            </a:r>
            <a:r>
              <a:rPr kumimoji="1" lang="en-US" altLang="ja-JP" sz="2000" dirty="0"/>
              <a:t>CM</a:t>
            </a:r>
            <a:r>
              <a:rPr kumimoji="1" lang="ja-JP" altLang="en-US" sz="2000" dirty="0"/>
              <a:t>の広告効果がエモーショナルマーケティ</a:t>
            </a:r>
            <a:br>
              <a:rPr kumimoji="1" lang="en-US" altLang="ja-JP" sz="2000" dirty="0"/>
            </a:br>
            <a:r>
              <a:rPr kumimoji="1" lang="ja-JP" altLang="en-US" sz="2000" dirty="0"/>
              <a:t>ングの手法を用いていないテレビ</a:t>
            </a:r>
            <a:r>
              <a:rPr kumimoji="1" lang="en-US" altLang="ja-JP" sz="2000" dirty="0"/>
              <a:t>CM</a:t>
            </a:r>
            <a:r>
              <a:rPr kumimoji="1" lang="ja-JP" altLang="en-US" sz="2000" dirty="0"/>
              <a:t>の広告効果を上回ったことから、企業はテレビ</a:t>
            </a:r>
            <a:r>
              <a:rPr kumimoji="1" lang="en-US" altLang="ja-JP" sz="2000" dirty="0"/>
              <a:t>CM</a:t>
            </a:r>
            <a:r>
              <a:rPr kumimoji="1" lang="ja-JP" altLang="en-US" sz="2000" dirty="0"/>
              <a:t>を打ち出す</a:t>
            </a:r>
            <a:br>
              <a:rPr kumimoji="1" lang="en-US" altLang="ja-JP" sz="2000" dirty="0"/>
            </a:br>
            <a:r>
              <a:rPr kumimoji="1" lang="ja-JP" altLang="en-US" sz="2000" dirty="0"/>
              <a:t>際にはエモーショナルマーケティングに基づいたテレビ</a:t>
            </a:r>
            <a:r>
              <a:rPr kumimoji="1" lang="en-US" altLang="ja-JP" sz="2000" dirty="0"/>
              <a:t>CM</a:t>
            </a:r>
            <a:r>
              <a:rPr kumimoji="1" lang="ja-JP" altLang="en-US" sz="2000" dirty="0"/>
              <a:t>を採用することが望まれる。</a:t>
            </a:r>
          </a:p>
        </p:txBody>
      </p:sp>
      <p:sp>
        <p:nvSpPr>
          <p:cNvPr id="7" name="テキスト ボックス 6">
            <a:extLst>
              <a:ext uri="{FF2B5EF4-FFF2-40B4-BE49-F238E27FC236}">
                <a16:creationId xmlns:a16="http://schemas.microsoft.com/office/drawing/2014/main" id="{6EDDB53E-9224-4BC1-9B91-8B108882224C}"/>
              </a:ext>
            </a:extLst>
          </p:cNvPr>
          <p:cNvSpPr txBox="1"/>
          <p:nvPr/>
        </p:nvSpPr>
        <p:spPr>
          <a:xfrm>
            <a:off x="405099" y="3068960"/>
            <a:ext cx="11307525" cy="2277547"/>
          </a:xfrm>
          <a:prstGeom prst="rect">
            <a:avLst/>
          </a:prstGeom>
          <a:noFill/>
        </p:spPr>
        <p:txBody>
          <a:bodyPr wrap="square" rtlCol="0">
            <a:spAutoFit/>
          </a:bodyPr>
          <a:lstStyle/>
          <a:p>
            <a:r>
              <a:rPr kumimoji="1" lang="ja-JP" altLang="en-US" sz="2400" b="1" dirty="0">
                <a:solidFill>
                  <a:srgbClr val="4662B0"/>
                </a:solidFill>
              </a:rPr>
              <a:t>２．</a:t>
            </a:r>
            <a:r>
              <a:rPr kumimoji="1" lang="en-US" altLang="ja-JP" sz="2400" b="1" dirty="0">
                <a:solidFill>
                  <a:srgbClr val="4662B0"/>
                </a:solidFill>
              </a:rPr>
              <a:t>CM</a:t>
            </a:r>
            <a:r>
              <a:rPr kumimoji="1" lang="ja-JP" altLang="en-US" sz="2400" b="1" dirty="0">
                <a:solidFill>
                  <a:srgbClr val="4662B0"/>
                </a:solidFill>
              </a:rPr>
              <a:t>視聴回数について</a:t>
            </a:r>
            <a:endParaRPr kumimoji="1" lang="en-US" altLang="ja-JP" sz="2400" b="1" dirty="0">
              <a:solidFill>
                <a:srgbClr val="4662B0"/>
              </a:solidFill>
            </a:endParaRPr>
          </a:p>
          <a:p>
            <a:endParaRPr kumimoji="1" lang="en-US" altLang="ja-JP" dirty="0"/>
          </a:p>
          <a:p>
            <a:r>
              <a:rPr kumimoji="1" lang="ja-JP" altLang="en-US" sz="2000" dirty="0"/>
              <a:t>エモーショナルマーケティングの手法を用いたとしても、他の</a:t>
            </a:r>
            <a:r>
              <a:rPr kumimoji="1" lang="en-US" altLang="ja-JP" sz="2000" dirty="0"/>
              <a:t>CM</a:t>
            </a:r>
            <a:r>
              <a:rPr kumimoji="1" lang="ja-JP" altLang="en-US" sz="2000" dirty="0"/>
              <a:t>と同様に広告効果の逓減の現象が見られた。</a:t>
            </a:r>
            <a:endParaRPr kumimoji="1" lang="en-US" altLang="ja-JP" sz="2000" dirty="0"/>
          </a:p>
          <a:p>
            <a:r>
              <a:rPr kumimoji="1" lang="ja-JP" altLang="en-US" sz="2000" dirty="0"/>
              <a:t>企業は</a:t>
            </a:r>
            <a:r>
              <a:rPr kumimoji="1" lang="en-US" altLang="ja-JP" sz="2000" dirty="0"/>
              <a:t>CM</a:t>
            </a:r>
            <a:r>
              <a:rPr kumimoji="1" lang="ja-JP" altLang="en-US" sz="2000" dirty="0"/>
              <a:t>出稿の時間帯や出稿番組を調整することによって今後も視聴者の</a:t>
            </a:r>
            <a:r>
              <a:rPr kumimoji="1" lang="en-US" altLang="ja-JP" sz="2000" dirty="0"/>
              <a:t>CM</a:t>
            </a:r>
            <a:r>
              <a:rPr kumimoji="1" lang="ja-JP" altLang="en-US" sz="2000" dirty="0"/>
              <a:t>視聴回数をコントロールする努力が求められる。また時間帯や出稿番組別に視聴者層を調査し、狙った顧客に</a:t>
            </a:r>
            <a:r>
              <a:rPr kumimoji="1" lang="en-US" altLang="ja-JP" sz="2000" dirty="0"/>
              <a:t>CM</a:t>
            </a:r>
            <a:r>
              <a:rPr kumimoji="1" lang="ja-JP" altLang="en-US" sz="2000" dirty="0"/>
              <a:t>を視聴してもらう必要があると考えられる。</a:t>
            </a:r>
          </a:p>
        </p:txBody>
      </p:sp>
    </p:spTree>
    <p:extLst>
      <p:ext uri="{BB962C8B-B14F-4D97-AF65-F5344CB8AC3E}">
        <p14:creationId xmlns:p14="http://schemas.microsoft.com/office/powerpoint/2010/main" val="470219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提言</a:t>
            </a:r>
            <a:r>
              <a:rPr lang="en-US" altLang="ja-JP" sz="2400" b="1" dirty="0">
                <a:solidFill>
                  <a:srgbClr val="4662B0"/>
                </a:solidFill>
                <a:latin typeface="Arial" panose="020B0604020202020204" pitchFamily="34" charset="0"/>
                <a:cs typeface="Arial" panose="020B0604020202020204" pitchFamily="34" charset="0"/>
              </a:rPr>
              <a:t>3</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6" name="スライド番号プレースホルダー 1">
            <a:extLst>
              <a:ext uri="{FF2B5EF4-FFF2-40B4-BE49-F238E27FC236}">
                <a16:creationId xmlns:a16="http://schemas.microsoft.com/office/drawing/2014/main" id="{FC0EF222-A43F-4305-A9C6-24AD44C9AF6D}"/>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26</a:t>
            </a:fld>
            <a:endParaRPr kumimoji="1" lang="ja-JP" altLang="en-US" dirty="0"/>
          </a:p>
        </p:txBody>
      </p:sp>
      <p:sp>
        <p:nvSpPr>
          <p:cNvPr id="7" name="テキスト ボックス 6">
            <a:extLst>
              <a:ext uri="{FF2B5EF4-FFF2-40B4-BE49-F238E27FC236}">
                <a16:creationId xmlns:a16="http://schemas.microsoft.com/office/drawing/2014/main" id="{1B30A4B3-482E-4848-AA08-AEB30F82423C}"/>
              </a:ext>
            </a:extLst>
          </p:cNvPr>
          <p:cNvSpPr txBox="1"/>
          <p:nvPr/>
        </p:nvSpPr>
        <p:spPr>
          <a:xfrm>
            <a:off x="623392" y="1988840"/>
            <a:ext cx="10729192" cy="2585323"/>
          </a:xfrm>
          <a:prstGeom prst="rect">
            <a:avLst/>
          </a:prstGeom>
          <a:noFill/>
        </p:spPr>
        <p:txBody>
          <a:bodyPr wrap="square">
            <a:spAutoFit/>
          </a:bodyPr>
          <a:lstStyle/>
          <a:p>
            <a:pPr marL="285750" indent="-285750">
              <a:buFont typeface="Arial" panose="020B0604020202020204" pitchFamily="34" charset="0"/>
              <a:buChar char="•"/>
            </a:pPr>
            <a:r>
              <a:rPr kumimoji="1" lang="ja-JP" altLang="en-US" dirty="0"/>
              <a:t>新型コロナウィルスの影響が長期化するにつれ、拡散防止のための物理的距離の維持によって日常生活上の制約が大きくなり、日常生活に関する多くのことがオンラインにて行われるようになった。このような現状を背景に、</a:t>
            </a:r>
            <a:r>
              <a:rPr kumimoji="1" lang="ja-JP" altLang="en-US" b="1" dirty="0"/>
              <a:t>「</a:t>
            </a:r>
            <a:r>
              <a:rPr kumimoji="1" lang="en-US" altLang="ja-JP" b="1" dirty="0"/>
              <a:t>Human Touch</a:t>
            </a:r>
            <a:r>
              <a:rPr kumimoji="1" lang="ja-JP" altLang="en-US" b="1" dirty="0"/>
              <a:t>」</a:t>
            </a:r>
            <a:r>
              <a:rPr kumimoji="1" lang="ja-JP" altLang="en-US" dirty="0"/>
              <a:t>が新しいトレンドとして浮上している。ソウル大</a:t>
            </a:r>
            <a:r>
              <a:rPr lang="ja-JP" altLang="en-US" dirty="0"/>
              <a:t>学</a:t>
            </a:r>
            <a:r>
              <a:rPr kumimoji="1" lang="ja-JP" altLang="en-US" dirty="0"/>
              <a:t>キム・ナンド教授は、オンライン</a:t>
            </a:r>
            <a:r>
              <a:rPr lang="ja-JP" altLang="en-US" dirty="0"/>
              <a:t>に</a:t>
            </a:r>
            <a:r>
              <a:rPr kumimoji="1" lang="ja-JP" altLang="en-US" dirty="0"/>
              <a:t>慣れていくほどむしろ人の息づかいと感性が必要になるという意味での「</a:t>
            </a:r>
            <a:r>
              <a:rPr kumimoji="1" lang="en-US" altLang="ja-JP" dirty="0"/>
              <a:t>Human Touch</a:t>
            </a:r>
            <a:r>
              <a:rPr kumimoji="1" lang="ja-JP" altLang="en-US" dirty="0"/>
              <a:t>」が今後注目されると予測している。</a:t>
            </a:r>
            <a:endParaRPr kumimoji="1" lang="en-US" altLang="ja-JP" dirty="0"/>
          </a:p>
          <a:p>
            <a:pPr marL="285750" indent="-285750">
              <a:buFont typeface="Arial" panose="020B0604020202020204" pitchFamily="34" charset="0"/>
              <a:buChar char="•"/>
            </a:pPr>
            <a:r>
              <a:rPr kumimoji="1" lang="ja-JP" altLang="en-US" dirty="0"/>
              <a:t>今後この</a:t>
            </a:r>
            <a:r>
              <a:rPr kumimoji="1" lang="ja-JP" altLang="en-US" b="1" dirty="0"/>
              <a:t>「</a:t>
            </a:r>
            <a:r>
              <a:rPr kumimoji="1" lang="en-US" altLang="ja-JP" b="1" dirty="0"/>
              <a:t>Human Touch</a:t>
            </a:r>
            <a:r>
              <a:rPr kumimoji="1" lang="ja-JP" altLang="en-US" b="1" dirty="0"/>
              <a:t>」</a:t>
            </a:r>
            <a:r>
              <a:rPr kumimoji="1" lang="ja-JP" altLang="en-US" dirty="0"/>
              <a:t>を取り入れた</a:t>
            </a:r>
            <a:r>
              <a:rPr lang="ja-JP" altLang="en-US" b="1" dirty="0"/>
              <a:t>エモーショナル</a:t>
            </a:r>
            <a:r>
              <a:rPr kumimoji="1" lang="ja-JP" altLang="en-US" b="1" dirty="0"/>
              <a:t>マーケティング</a:t>
            </a:r>
            <a:r>
              <a:rPr kumimoji="1" lang="ja-JP" altLang="en-US" dirty="0"/>
              <a:t>で</a:t>
            </a:r>
            <a:r>
              <a:rPr lang="ja-JP" altLang="en-US" dirty="0"/>
              <a:t>消費者に</a:t>
            </a:r>
            <a:r>
              <a:rPr kumimoji="1" lang="ja-JP" altLang="en-US" dirty="0"/>
              <a:t>人の温かさを伝える戦略を取れば、良い反応を引き起こすことができると考えられる。</a:t>
            </a:r>
            <a:endParaRPr kumimoji="1" lang="en-US" altLang="ja-JP" dirty="0"/>
          </a:p>
          <a:p>
            <a:r>
              <a:rPr kumimoji="1" lang="ja-JP" altLang="en-US" dirty="0"/>
              <a:t>⇒感性価値</a:t>
            </a:r>
            <a:r>
              <a:rPr kumimoji="1" lang="en-US" altLang="ja-JP" dirty="0"/>
              <a:t>[1]</a:t>
            </a:r>
            <a:r>
              <a:rPr kumimoji="1" lang="ja-JP" altLang="en-US" dirty="0"/>
              <a:t>を応用することによって</a:t>
            </a:r>
            <a:r>
              <a:rPr kumimoji="1" lang="ja-JP" altLang="en-US" b="1" dirty="0"/>
              <a:t>「人の温かみ」を定量化し</a:t>
            </a:r>
            <a:r>
              <a:rPr kumimoji="1" lang="ja-JP" altLang="en-US" dirty="0"/>
              <a:t>エモーショナルマーケティングに活用</a:t>
            </a:r>
            <a:br>
              <a:rPr kumimoji="1" lang="en-US" altLang="ja-JP" dirty="0"/>
            </a:br>
            <a:r>
              <a:rPr kumimoji="1" lang="ja-JP" altLang="en-US" dirty="0"/>
              <a:t>　できるのではないか？</a:t>
            </a:r>
          </a:p>
        </p:txBody>
      </p:sp>
      <p:sp>
        <p:nvSpPr>
          <p:cNvPr id="8" name="四角形: 角を丸くする 7">
            <a:extLst>
              <a:ext uri="{FF2B5EF4-FFF2-40B4-BE49-F238E27FC236}">
                <a16:creationId xmlns:a16="http://schemas.microsoft.com/office/drawing/2014/main" id="{BAD51476-15E6-49A8-A615-231636EB33EC}"/>
              </a:ext>
            </a:extLst>
          </p:cNvPr>
          <p:cNvSpPr/>
          <p:nvPr/>
        </p:nvSpPr>
        <p:spPr>
          <a:xfrm>
            <a:off x="752247" y="4645941"/>
            <a:ext cx="2340000" cy="14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コロナウィルスの感染拡大</a:t>
            </a:r>
          </a:p>
        </p:txBody>
      </p:sp>
      <p:sp>
        <p:nvSpPr>
          <p:cNvPr id="9" name="四角形: 角を丸くする 8">
            <a:extLst>
              <a:ext uri="{FF2B5EF4-FFF2-40B4-BE49-F238E27FC236}">
                <a16:creationId xmlns:a16="http://schemas.microsoft.com/office/drawing/2014/main" id="{97743DD8-9C6F-4D8F-B013-AE1461A4EB11}"/>
              </a:ext>
            </a:extLst>
          </p:cNvPr>
          <p:cNvSpPr/>
          <p:nvPr/>
        </p:nvSpPr>
        <p:spPr>
          <a:xfrm>
            <a:off x="3481372" y="4666895"/>
            <a:ext cx="2340000" cy="14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Human Touch</a:t>
            </a:r>
            <a:r>
              <a:rPr kumimoji="1" lang="ja-JP" altLang="en-US"/>
              <a:t>を</a:t>
            </a:r>
            <a:r>
              <a:rPr kumimoji="1" lang="ja-JP" altLang="en-US" dirty="0"/>
              <a:t>求める人の増加</a:t>
            </a:r>
          </a:p>
        </p:txBody>
      </p:sp>
      <p:sp>
        <p:nvSpPr>
          <p:cNvPr id="10" name="四角形: 角を丸くする 9">
            <a:extLst>
              <a:ext uri="{FF2B5EF4-FFF2-40B4-BE49-F238E27FC236}">
                <a16:creationId xmlns:a16="http://schemas.microsoft.com/office/drawing/2014/main" id="{1587A6C6-AE64-4A8D-BA33-4CF737EE12AF}"/>
              </a:ext>
            </a:extLst>
          </p:cNvPr>
          <p:cNvSpPr/>
          <p:nvPr/>
        </p:nvSpPr>
        <p:spPr>
          <a:xfrm>
            <a:off x="8939621" y="4624987"/>
            <a:ext cx="2340000" cy="14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エモーショナルマーケティングの重要性</a:t>
            </a:r>
            <a:r>
              <a:rPr kumimoji="1" lang="en-US" altLang="ja-JP"/>
              <a:t>UP</a:t>
            </a:r>
            <a:endParaRPr kumimoji="1" lang="ja-JP" altLang="en-US" dirty="0"/>
          </a:p>
        </p:txBody>
      </p:sp>
      <p:sp>
        <p:nvSpPr>
          <p:cNvPr id="11" name="四角形: 角を丸くする 10">
            <a:extLst>
              <a:ext uri="{FF2B5EF4-FFF2-40B4-BE49-F238E27FC236}">
                <a16:creationId xmlns:a16="http://schemas.microsoft.com/office/drawing/2014/main" id="{3FDDEB4B-217C-423E-8898-9F9F1CC44871}"/>
              </a:ext>
            </a:extLst>
          </p:cNvPr>
          <p:cNvSpPr/>
          <p:nvPr/>
        </p:nvSpPr>
        <p:spPr>
          <a:xfrm>
            <a:off x="6210497" y="4624987"/>
            <a:ext cx="2340000" cy="14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温かみ・感情がよりコミュニケーションにおいて重要になる</a:t>
            </a:r>
          </a:p>
        </p:txBody>
      </p:sp>
      <p:sp>
        <p:nvSpPr>
          <p:cNvPr id="14" name="四角形: 角を丸くする 13">
            <a:extLst>
              <a:ext uri="{FF2B5EF4-FFF2-40B4-BE49-F238E27FC236}">
                <a16:creationId xmlns:a16="http://schemas.microsoft.com/office/drawing/2014/main" id="{DB815615-B482-436D-8C19-1FB2E476B230}"/>
              </a:ext>
            </a:extLst>
          </p:cNvPr>
          <p:cNvSpPr/>
          <p:nvPr/>
        </p:nvSpPr>
        <p:spPr>
          <a:xfrm>
            <a:off x="479376" y="1124750"/>
            <a:ext cx="2736304" cy="79208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b="1" dirty="0">
                <a:solidFill>
                  <a:schemeClr val="tx1"/>
                </a:solidFill>
                <a:latin typeface="+mn-ea"/>
              </a:rPr>
              <a:t>「</a:t>
            </a:r>
            <a:r>
              <a:rPr kumimoji="1" lang="en-US" altLang="ja-JP" b="1" dirty="0">
                <a:solidFill>
                  <a:schemeClr val="tx1"/>
                </a:solidFill>
                <a:latin typeface="+mn-ea"/>
              </a:rPr>
              <a:t>Human</a:t>
            </a:r>
            <a:r>
              <a:rPr kumimoji="1" lang="ja-JP" altLang="en-US" b="1" dirty="0">
                <a:solidFill>
                  <a:schemeClr val="tx1"/>
                </a:solidFill>
                <a:latin typeface="+mn-ea"/>
              </a:rPr>
              <a:t> </a:t>
            </a:r>
            <a:r>
              <a:rPr kumimoji="1" lang="en-US" altLang="ja-JP" b="1" dirty="0">
                <a:solidFill>
                  <a:schemeClr val="tx1"/>
                </a:solidFill>
                <a:latin typeface="+mn-ea"/>
              </a:rPr>
              <a:t>Touch</a:t>
            </a:r>
            <a:r>
              <a:rPr kumimoji="1" lang="ja-JP" altLang="en-US" b="1" dirty="0">
                <a:solidFill>
                  <a:schemeClr val="tx1"/>
                </a:solidFill>
                <a:latin typeface="+mn-ea"/>
              </a:rPr>
              <a:t>」</a:t>
            </a:r>
          </a:p>
        </p:txBody>
      </p:sp>
      <p:sp>
        <p:nvSpPr>
          <p:cNvPr id="15" name="二等辺三角形 14">
            <a:extLst>
              <a:ext uri="{FF2B5EF4-FFF2-40B4-BE49-F238E27FC236}">
                <a16:creationId xmlns:a16="http://schemas.microsoft.com/office/drawing/2014/main" id="{42F7CA96-881A-42FB-BD33-60AB276F2D46}"/>
              </a:ext>
            </a:extLst>
          </p:cNvPr>
          <p:cNvSpPr/>
          <p:nvPr/>
        </p:nvSpPr>
        <p:spPr>
          <a:xfrm rot="5400000">
            <a:off x="3064675" y="5279455"/>
            <a:ext cx="483496" cy="2148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7DBB7FAC-5EC8-4000-9E26-153B27D8D241}"/>
              </a:ext>
            </a:extLst>
          </p:cNvPr>
          <p:cNvSpPr/>
          <p:nvPr/>
        </p:nvSpPr>
        <p:spPr>
          <a:xfrm rot="5400000">
            <a:off x="5774186" y="5263077"/>
            <a:ext cx="483496" cy="2148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211AC1F5-426C-42E4-8953-94DCEED0881E}"/>
              </a:ext>
            </a:extLst>
          </p:cNvPr>
          <p:cNvSpPr/>
          <p:nvPr/>
        </p:nvSpPr>
        <p:spPr>
          <a:xfrm rot="5400000">
            <a:off x="8503311" y="5258501"/>
            <a:ext cx="483496" cy="2148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DEEEC89-26B7-4DEA-A9A9-78897936F681}"/>
              </a:ext>
            </a:extLst>
          </p:cNvPr>
          <p:cNvSpPr txBox="1"/>
          <p:nvPr/>
        </p:nvSpPr>
        <p:spPr>
          <a:xfrm>
            <a:off x="407368" y="6406907"/>
            <a:ext cx="5687776" cy="307777"/>
          </a:xfrm>
          <a:prstGeom prst="rect">
            <a:avLst/>
          </a:prstGeom>
          <a:noFill/>
        </p:spPr>
        <p:txBody>
          <a:bodyPr wrap="none" rtlCol="0">
            <a:spAutoFit/>
          </a:bodyPr>
          <a:lstStyle/>
          <a:p>
            <a:r>
              <a:rPr kumimoji="1" lang="en-US" altLang="ja-JP" sz="1400" dirty="0"/>
              <a:t>[1]</a:t>
            </a:r>
            <a:r>
              <a:rPr kumimoji="1" lang="ja-JP" altLang="en-US" sz="1400" dirty="0"/>
              <a:t>上条正義</a:t>
            </a:r>
            <a:r>
              <a:rPr kumimoji="1" lang="en-US" altLang="ja-JP" sz="1400" dirty="0"/>
              <a:t>,『</a:t>
            </a:r>
            <a:r>
              <a:rPr kumimoji="1" lang="ja-JP" altLang="en-US" sz="1400" dirty="0"/>
              <a:t>感性計測による手触り・肌触り評価方法の検証</a:t>
            </a:r>
            <a:r>
              <a:rPr kumimoji="1" lang="en-US" altLang="ja-JP" sz="1400" dirty="0"/>
              <a:t>』,2011</a:t>
            </a:r>
            <a:endParaRPr kumimoji="1" lang="ja-JP" altLang="en-US" sz="1400" dirty="0"/>
          </a:p>
        </p:txBody>
      </p:sp>
    </p:spTree>
    <p:extLst>
      <p:ext uri="{BB962C8B-B14F-4D97-AF65-F5344CB8AC3E}">
        <p14:creationId xmlns:p14="http://schemas.microsoft.com/office/powerpoint/2010/main" val="111687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今後の展望</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6" name="スライド番号プレースホルダー 1">
            <a:extLst>
              <a:ext uri="{FF2B5EF4-FFF2-40B4-BE49-F238E27FC236}">
                <a16:creationId xmlns:a16="http://schemas.microsoft.com/office/drawing/2014/main" id="{FC0EF222-A43F-4305-A9C6-24AD44C9AF6D}"/>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27</a:t>
            </a:fld>
            <a:endParaRPr kumimoji="1" lang="ja-JP" altLang="en-US" dirty="0"/>
          </a:p>
        </p:txBody>
      </p:sp>
      <p:sp>
        <p:nvSpPr>
          <p:cNvPr id="5" name="テキスト ボックス 4">
            <a:extLst>
              <a:ext uri="{FF2B5EF4-FFF2-40B4-BE49-F238E27FC236}">
                <a16:creationId xmlns:a16="http://schemas.microsoft.com/office/drawing/2014/main" id="{A3F6DC34-DDC6-4A95-A09A-1130D09DE08F}"/>
              </a:ext>
            </a:extLst>
          </p:cNvPr>
          <p:cNvSpPr txBox="1"/>
          <p:nvPr/>
        </p:nvSpPr>
        <p:spPr>
          <a:xfrm>
            <a:off x="335360" y="1259570"/>
            <a:ext cx="11307525" cy="1723549"/>
          </a:xfrm>
          <a:prstGeom prst="rect">
            <a:avLst/>
          </a:prstGeom>
          <a:noFill/>
        </p:spPr>
        <p:txBody>
          <a:bodyPr wrap="square" rtlCol="0">
            <a:spAutoFit/>
          </a:bodyPr>
          <a:lstStyle/>
          <a:p>
            <a:pPr>
              <a:spcBef>
                <a:spcPts val="600"/>
              </a:spcBef>
            </a:pPr>
            <a:r>
              <a:rPr kumimoji="1" lang="ja-JP" altLang="en-US" sz="2400" b="1" dirty="0">
                <a:solidFill>
                  <a:srgbClr val="4662B0"/>
                </a:solidFill>
              </a:rPr>
              <a:t>１．形態素解析を用いた研究へ発展させることができるのではないか？</a:t>
            </a:r>
            <a:endParaRPr kumimoji="1" lang="en-US" altLang="ja-JP" sz="2400" b="1" dirty="0">
              <a:solidFill>
                <a:srgbClr val="4662B0"/>
              </a:solidFill>
            </a:endParaRPr>
          </a:p>
          <a:p>
            <a:pPr marL="800100" lvl="1" indent="-342900">
              <a:spcBef>
                <a:spcPts val="600"/>
              </a:spcBef>
              <a:buFont typeface="Arial" panose="020B0604020202020204" pitchFamily="34" charset="0"/>
              <a:buChar char="•"/>
            </a:pPr>
            <a:r>
              <a:rPr kumimoji="1" lang="ja-JP" altLang="en-US" dirty="0"/>
              <a:t>キャッチフレーズの要素を形態素解析することによってより精緻なエモーショナルマーケティングの施策に発展できる可能性がある。</a:t>
            </a:r>
            <a:endParaRPr kumimoji="1" lang="en-US" altLang="ja-JP" dirty="0"/>
          </a:p>
          <a:p>
            <a:pPr marL="800100" lvl="1" indent="-342900">
              <a:spcBef>
                <a:spcPts val="600"/>
              </a:spcBef>
              <a:buFont typeface="Arial" panose="020B0604020202020204" pitchFamily="34" charset="0"/>
              <a:buChar char="•"/>
            </a:pPr>
            <a:r>
              <a:rPr kumimoji="1" lang="ja-JP" altLang="en-US" dirty="0"/>
              <a:t>キャッチフレーズのみならず</a:t>
            </a:r>
            <a:r>
              <a:rPr kumimoji="1" lang="en-US" altLang="ja-JP" dirty="0"/>
              <a:t>CM</a:t>
            </a:r>
            <a:r>
              <a:rPr kumimoji="1" lang="ja-JP" altLang="en-US" dirty="0"/>
              <a:t>で使われている文言によって</a:t>
            </a:r>
            <a:r>
              <a:rPr kumimoji="1" lang="en-US" altLang="ja-JP" dirty="0"/>
              <a:t>CM</a:t>
            </a:r>
            <a:r>
              <a:rPr kumimoji="1" lang="ja-JP" altLang="en-US" dirty="0"/>
              <a:t>効果が左右されているか否かの研究にも発展させることができるのではないか？</a:t>
            </a:r>
            <a:endParaRPr kumimoji="1" lang="en-US" altLang="ja-JP" dirty="0"/>
          </a:p>
        </p:txBody>
      </p:sp>
      <p:sp>
        <p:nvSpPr>
          <p:cNvPr id="10" name="テキスト ボックス 9">
            <a:extLst>
              <a:ext uri="{FF2B5EF4-FFF2-40B4-BE49-F238E27FC236}">
                <a16:creationId xmlns:a16="http://schemas.microsoft.com/office/drawing/2014/main" id="{41CA8A7D-1679-4486-A343-8D8D55FAAB1E}"/>
              </a:ext>
            </a:extLst>
          </p:cNvPr>
          <p:cNvSpPr txBox="1"/>
          <p:nvPr/>
        </p:nvSpPr>
        <p:spPr>
          <a:xfrm>
            <a:off x="335360" y="3230447"/>
            <a:ext cx="11307525" cy="1461939"/>
          </a:xfrm>
          <a:prstGeom prst="rect">
            <a:avLst/>
          </a:prstGeom>
          <a:noFill/>
        </p:spPr>
        <p:txBody>
          <a:bodyPr wrap="square" rtlCol="0">
            <a:spAutoFit/>
          </a:bodyPr>
          <a:lstStyle/>
          <a:p>
            <a:pPr>
              <a:spcBef>
                <a:spcPts val="600"/>
              </a:spcBef>
            </a:pPr>
            <a:r>
              <a:rPr kumimoji="1" lang="ja-JP" altLang="en-US" sz="2400" b="1" dirty="0">
                <a:solidFill>
                  <a:srgbClr val="4662B0"/>
                </a:solidFill>
              </a:rPr>
              <a:t>２．消費者の求める感性を正確に把握し、それに合わせてエモーショナルマーケ　</a:t>
            </a:r>
            <a:br>
              <a:rPr kumimoji="1" lang="en-US" altLang="ja-JP" sz="2400" b="1" dirty="0">
                <a:solidFill>
                  <a:srgbClr val="4662B0"/>
                </a:solidFill>
              </a:rPr>
            </a:br>
            <a:r>
              <a:rPr kumimoji="1" lang="en-US" altLang="ja-JP" sz="2400" b="1" dirty="0">
                <a:solidFill>
                  <a:srgbClr val="4662B0"/>
                </a:solidFill>
              </a:rPr>
              <a:t>         </a:t>
            </a:r>
            <a:r>
              <a:rPr kumimoji="1" lang="ja-JP" altLang="en-US" sz="2400" b="1" dirty="0">
                <a:solidFill>
                  <a:srgbClr val="4662B0"/>
                </a:solidFill>
              </a:rPr>
              <a:t>テイングの戦略を立てることの重要性の検証</a:t>
            </a:r>
            <a:endParaRPr kumimoji="1" lang="en-US" altLang="ja-JP" sz="2400" b="1" dirty="0">
              <a:solidFill>
                <a:srgbClr val="4662B0"/>
              </a:solidFill>
            </a:endParaRPr>
          </a:p>
          <a:p>
            <a:pPr marL="800100" lvl="1" indent="-342900">
              <a:spcBef>
                <a:spcPts val="600"/>
              </a:spcBef>
              <a:buFont typeface="Arial" panose="020B0604020202020204" pitchFamily="34" charset="0"/>
              <a:buChar char="•"/>
            </a:pPr>
            <a:r>
              <a:rPr kumimoji="1" lang="ja-JP" altLang="en-US" dirty="0"/>
              <a:t>時代の変化とともに速く変化していく消費者の感性</a:t>
            </a:r>
            <a:r>
              <a:rPr lang="ja-JP" altLang="en-US" dirty="0"/>
              <a:t>をいかに捉え、即時にエモーショナルマーケテイングに反映するのかが、今後のエモーショナルマーケテイングの勝敗を分ける可能性がある。</a:t>
            </a:r>
            <a:endParaRPr kumimoji="1" lang="en-US" altLang="ja-JP" dirty="0">
              <a:latin typeface="+mn-ea"/>
            </a:endParaRPr>
          </a:p>
        </p:txBody>
      </p:sp>
      <p:sp>
        <p:nvSpPr>
          <p:cNvPr id="14" name="テキスト ボックス 13">
            <a:extLst>
              <a:ext uri="{FF2B5EF4-FFF2-40B4-BE49-F238E27FC236}">
                <a16:creationId xmlns:a16="http://schemas.microsoft.com/office/drawing/2014/main" id="{9EF985AE-4938-4D93-A78C-116989987B0B}"/>
              </a:ext>
            </a:extLst>
          </p:cNvPr>
          <p:cNvSpPr txBox="1"/>
          <p:nvPr/>
        </p:nvSpPr>
        <p:spPr>
          <a:xfrm>
            <a:off x="335360" y="4939714"/>
            <a:ext cx="11194703" cy="1369606"/>
          </a:xfrm>
          <a:prstGeom prst="rect">
            <a:avLst/>
          </a:prstGeom>
          <a:noFill/>
        </p:spPr>
        <p:txBody>
          <a:bodyPr wrap="square" rtlCol="0">
            <a:spAutoFit/>
          </a:bodyPr>
          <a:lstStyle/>
          <a:p>
            <a:pPr>
              <a:spcBef>
                <a:spcPts val="600"/>
              </a:spcBef>
            </a:pPr>
            <a:r>
              <a:rPr kumimoji="1" lang="ja-JP" altLang="en-US" sz="2400" b="1" dirty="0">
                <a:solidFill>
                  <a:srgbClr val="4662B0"/>
                </a:solidFill>
              </a:rPr>
              <a:t>３．</a:t>
            </a:r>
            <a:r>
              <a:rPr kumimoji="1" lang="ja-JP" altLang="en-US" sz="2400" b="1" dirty="0">
                <a:solidFill>
                  <a:srgbClr val="4662B0"/>
                </a:solidFill>
                <a:latin typeface="+mn-ea"/>
              </a:rPr>
              <a:t>エモーショナルマーケティングの判断基準のあいまいさの回避</a:t>
            </a:r>
            <a:endParaRPr kumimoji="1" lang="en-US" altLang="ja-JP" sz="2400" b="1" dirty="0">
              <a:solidFill>
                <a:srgbClr val="4662B0"/>
              </a:solidFill>
              <a:latin typeface="+mn-ea"/>
            </a:endParaRPr>
          </a:p>
          <a:p>
            <a:pPr marL="800100" lvl="1" indent="-342900">
              <a:spcBef>
                <a:spcPts val="600"/>
              </a:spcBef>
              <a:buFont typeface="Arial" panose="020B0604020202020204" pitchFamily="34" charset="0"/>
              <a:buChar char="•"/>
            </a:pPr>
            <a:r>
              <a:rPr kumimoji="1" lang="ja-JP" altLang="en-US" dirty="0">
                <a:latin typeface="+mn-ea"/>
              </a:rPr>
              <a:t>現在エモーショナルマーケティングの定義がはっきりしていない。今回はキャッチフレーズに着目したが、今回の定義が確実なものでないためエモーショナルマーケティングの定義の確立が求められる。</a:t>
            </a:r>
            <a:endParaRPr kumimoji="1" lang="en-US" altLang="ja-JP" dirty="0">
              <a:latin typeface="+mn-ea"/>
            </a:endParaRPr>
          </a:p>
        </p:txBody>
      </p:sp>
    </p:spTree>
    <p:extLst>
      <p:ext uri="{BB962C8B-B14F-4D97-AF65-F5344CB8AC3E}">
        <p14:creationId xmlns:p14="http://schemas.microsoft.com/office/powerpoint/2010/main" val="761991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今後の課題</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6" name="スライド番号プレースホルダー 1">
            <a:extLst>
              <a:ext uri="{FF2B5EF4-FFF2-40B4-BE49-F238E27FC236}">
                <a16:creationId xmlns:a16="http://schemas.microsoft.com/office/drawing/2014/main" id="{74C971EF-5ADB-41DD-BC02-55FA01C3FE23}"/>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28</a:t>
            </a:fld>
            <a:endParaRPr kumimoji="1" lang="ja-JP" altLang="en-US" dirty="0"/>
          </a:p>
        </p:txBody>
      </p:sp>
      <p:sp>
        <p:nvSpPr>
          <p:cNvPr id="5" name="テキスト ボックス 4">
            <a:extLst>
              <a:ext uri="{FF2B5EF4-FFF2-40B4-BE49-F238E27FC236}">
                <a16:creationId xmlns:a16="http://schemas.microsoft.com/office/drawing/2014/main" id="{C8C5FDC0-4A8A-454B-A30E-2503B3D4153B}"/>
              </a:ext>
            </a:extLst>
          </p:cNvPr>
          <p:cNvSpPr txBox="1"/>
          <p:nvPr/>
        </p:nvSpPr>
        <p:spPr>
          <a:xfrm>
            <a:off x="335360" y="1259570"/>
            <a:ext cx="11307525" cy="1092607"/>
          </a:xfrm>
          <a:prstGeom prst="rect">
            <a:avLst/>
          </a:prstGeom>
          <a:noFill/>
        </p:spPr>
        <p:txBody>
          <a:bodyPr wrap="square" rtlCol="0">
            <a:spAutoFit/>
          </a:bodyPr>
          <a:lstStyle/>
          <a:p>
            <a:pPr>
              <a:spcBef>
                <a:spcPts val="600"/>
              </a:spcBef>
            </a:pPr>
            <a:r>
              <a:rPr kumimoji="1" lang="ja-JP" altLang="en-US" sz="2400" b="1" dirty="0">
                <a:solidFill>
                  <a:srgbClr val="4662B0"/>
                </a:solidFill>
              </a:rPr>
              <a:t>１．エモーショナルマーケティングに基づくテレビ</a:t>
            </a:r>
            <a:r>
              <a:rPr kumimoji="1" lang="en-US" altLang="ja-JP" sz="2400" b="1" dirty="0">
                <a:solidFill>
                  <a:srgbClr val="4662B0"/>
                </a:solidFill>
              </a:rPr>
              <a:t>CM</a:t>
            </a:r>
            <a:r>
              <a:rPr kumimoji="1" lang="ja-JP" altLang="en-US" sz="2400" b="1" dirty="0">
                <a:solidFill>
                  <a:srgbClr val="4662B0"/>
                </a:solidFill>
              </a:rPr>
              <a:t>が有効な商品群の特定</a:t>
            </a:r>
            <a:endParaRPr kumimoji="1" lang="en-US" altLang="ja-JP" sz="2400" b="1" dirty="0">
              <a:solidFill>
                <a:srgbClr val="4662B0"/>
              </a:solidFill>
            </a:endParaRPr>
          </a:p>
          <a:p>
            <a:pPr marL="800100" lvl="1" indent="-342900">
              <a:spcBef>
                <a:spcPts val="600"/>
              </a:spcBef>
              <a:buFont typeface="Arial" panose="020B0604020202020204" pitchFamily="34" charset="0"/>
              <a:buChar char="•"/>
            </a:pPr>
            <a:r>
              <a:rPr kumimoji="1" lang="ja-JP" altLang="en-US" dirty="0"/>
              <a:t>今回の研究ではどの製品群にエモーショナルマーケティングが有効かどうかまで調査をすることができなかったため、今後はエモーショナルマーケティングが有効な商品群の特定が求められる。</a:t>
            </a:r>
            <a:endParaRPr kumimoji="1" lang="en-US" altLang="ja-JP" dirty="0"/>
          </a:p>
        </p:txBody>
      </p:sp>
      <p:sp>
        <p:nvSpPr>
          <p:cNvPr id="9" name="テキスト ボックス 8">
            <a:extLst>
              <a:ext uri="{FF2B5EF4-FFF2-40B4-BE49-F238E27FC236}">
                <a16:creationId xmlns:a16="http://schemas.microsoft.com/office/drawing/2014/main" id="{B3ABF2C5-D268-4769-9986-FD3D3B5DC19B}"/>
              </a:ext>
            </a:extLst>
          </p:cNvPr>
          <p:cNvSpPr txBox="1"/>
          <p:nvPr/>
        </p:nvSpPr>
        <p:spPr>
          <a:xfrm>
            <a:off x="335360" y="2623430"/>
            <a:ext cx="11008142" cy="815608"/>
          </a:xfrm>
          <a:prstGeom prst="rect">
            <a:avLst/>
          </a:prstGeom>
          <a:noFill/>
        </p:spPr>
        <p:txBody>
          <a:bodyPr wrap="none" rtlCol="0">
            <a:spAutoFit/>
          </a:bodyPr>
          <a:lstStyle/>
          <a:p>
            <a:pPr>
              <a:spcBef>
                <a:spcPts val="600"/>
              </a:spcBef>
            </a:pPr>
            <a:r>
              <a:rPr kumimoji="1" lang="ja-JP" altLang="en-US" sz="2400" b="1" dirty="0">
                <a:solidFill>
                  <a:srgbClr val="4662B0"/>
                </a:solidFill>
              </a:rPr>
              <a:t>２．エモーショナルマーケティングに基づくテレビ</a:t>
            </a:r>
            <a:r>
              <a:rPr kumimoji="1" lang="en-US" altLang="ja-JP" sz="2400" b="1" dirty="0">
                <a:solidFill>
                  <a:srgbClr val="4662B0"/>
                </a:solidFill>
              </a:rPr>
              <a:t>CM</a:t>
            </a:r>
            <a:r>
              <a:rPr kumimoji="1" lang="ja-JP" altLang="en-US" sz="2400" b="1" dirty="0">
                <a:solidFill>
                  <a:srgbClr val="4662B0"/>
                </a:solidFill>
              </a:rPr>
              <a:t>が有効な時間帯の特定</a:t>
            </a:r>
            <a:endParaRPr kumimoji="1" lang="en-US" altLang="ja-JP" sz="2400" b="1" dirty="0">
              <a:solidFill>
                <a:srgbClr val="4662B0"/>
              </a:solidFill>
            </a:endParaRPr>
          </a:p>
          <a:p>
            <a:pPr marL="800100" lvl="1" indent="-342900">
              <a:spcBef>
                <a:spcPts val="600"/>
              </a:spcBef>
              <a:buFont typeface="Arial" panose="020B0604020202020204" pitchFamily="34" charset="0"/>
              <a:buChar char="•"/>
            </a:pPr>
            <a:r>
              <a:rPr kumimoji="1" lang="ja-JP" altLang="en-US" dirty="0"/>
              <a:t>同様にエモーショナルマーケティングが最も効果的に作用する</a:t>
            </a:r>
            <a:r>
              <a:rPr kumimoji="1" lang="en-US" altLang="ja-JP" dirty="0"/>
              <a:t>CM</a:t>
            </a:r>
            <a:r>
              <a:rPr kumimoji="1" lang="ja-JP" altLang="en-US" dirty="0"/>
              <a:t>出稿時間の特定が求められる。</a:t>
            </a:r>
            <a:endParaRPr kumimoji="1" lang="en-US" altLang="ja-JP" dirty="0"/>
          </a:p>
        </p:txBody>
      </p:sp>
      <p:sp>
        <p:nvSpPr>
          <p:cNvPr id="11" name="テキスト ボックス 10">
            <a:extLst>
              <a:ext uri="{FF2B5EF4-FFF2-40B4-BE49-F238E27FC236}">
                <a16:creationId xmlns:a16="http://schemas.microsoft.com/office/drawing/2014/main" id="{ED6206CA-F567-4DC1-B509-A957A971C8DE}"/>
              </a:ext>
            </a:extLst>
          </p:cNvPr>
          <p:cNvSpPr txBox="1"/>
          <p:nvPr/>
        </p:nvSpPr>
        <p:spPr>
          <a:xfrm>
            <a:off x="335361" y="4797152"/>
            <a:ext cx="11449272" cy="1461939"/>
          </a:xfrm>
          <a:prstGeom prst="rect">
            <a:avLst/>
          </a:prstGeom>
          <a:noFill/>
        </p:spPr>
        <p:txBody>
          <a:bodyPr wrap="square" rtlCol="0">
            <a:spAutoFit/>
          </a:bodyPr>
          <a:lstStyle/>
          <a:p>
            <a:pPr>
              <a:spcBef>
                <a:spcPts val="600"/>
              </a:spcBef>
            </a:pPr>
            <a:r>
              <a:rPr kumimoji="1" lang="ja-JP" altLang="en-US" sz="2400" b="1" dirty="0">
                <a:solidFill>
                  <a:srgbClr val="4662B0"/>
                </a:solidFill>
              </a:rPr>
              <a:t>４．エモーショナルマーケティングに基づくマーケティング手法の他の広告</a:t>
            </a:r>
            <a:br>
              <a:rPr kumimoji="1" lang="en-US" altLang="ja-JP" sz="2400" b="1" dirty="0">
                <a:solidFill>
                  <a:srgbClr val="4662B0"/>
                </a:solidFill>
              </a:rPr>
            </a:br>
            <a:r>
              <a:rPr kumimoji="1" lang="ja-JP" altLang="en-US" sz="2400" b="1" dirty="0">
                <a:solidFill>
                  <a:srgbClr val="4662B0"/>
                </a:solidFill>
              </a:rPr>
              <a:t>　　への応用</a:t>
            </a:r>
            <a:endParaRPr kumimoji="1" lang="en-US" altLang="ja-JP" sz="2400" b="1" dirty="0">
              <a:solidFill>
                <a:srgbClr val="4662B0"/>
              </a:solidFill>
            </a:endParaRPr>
          </a:p>
          <a:p>
            <a:pPr marL="800100" lvl="1" indent="-342900">
              <a:spcBef>
                <a:spcPts val="600"/>
              </a:spcBef>
              <a:buFont typeface="Arial" panose="020B0604020202020204" pitchFamily="34" charset="0"/>
              <a:buChar char="•"/>
            </a:pPr>
            <a:r>
              <a:rPr kumimoji="1" lang="ja-JP" altLang="en-US" dirty="0"/>
              <a:t>今回の研究ではテレビ</a:t>
            </a:r>
            <a:r>
              <a:rPr kumimoji="1" lang="en-US" altLang="ja-JP" dirty="0"/>
              <a:t>CM</a:t>
            </a:r>
            <a:r>
              <a:rPr kumimoji="1" lang="ja-JP" altLang="en-US" dirty="0"/>
              <a:t>に限った研究を行ったが雑誌や新聞広告等へのエモーショナルマーケティングの応用を検証する必要がある。</a:t>
            </a:r>
            <a:endParaRPr kumimoji="1" lang="en-US" altLang="ja-JP" dirty="0"/>
          </a:p>
        </p:txBody>
      </p:sp>
      <p:sp>
        <p:nvSpPr>
          <p:cNvPr id="13" name="テキスト ボックス 12">
            <a:extLst>
              <a:ext uri="{FF2B5EF4-FFF2-40B4-BE49-F238E27FC236}">
                <a16:creationId xmlns:a16="http://schemas.microsoft.com/office/drawing/2014/main" id="{0A26BDF5-A111-4EDE-A344-885FA7D20454}"/>
              </a:ext>
            </a:extLst>
          </p:cNvPr>
          <p:cNvSpPr txBox="1"/>
          <p:nvPr/>
        </p:nvSpPr>
        <p:spPr>
          <a:xfrm>
            <a:off x="335360" y="3710291"/>
            <a:ext cx="11081880" cy="815608"/>
          </a:xfrm>
          <a:prstGeom prst="rect">
            <a:avLst/>
          </a:prstGeom>
          <a:noFill/>
        </p:spPr>
        <p:txBody>
          <a:bodyPr wrap="none" rtlCol="0">
            <a:spAutoFit/>
          </a:bodyPr>
          <a:lstStyle/>
          <a:p>
            <a:pPr>
              <a:spcBef>
                <a:spcPts val="600"/>
              </a:spcBef>
            </a:pPr>
            <a:r>
              <a:rPr kumimoji="1" lang="ja-JP" altLang="en-US" sz="2400" b="1" dirty="0">
                <a:solidFill>
                  <a:srgbClr val="4662B0"/>
                </a:solidFill>
              </a:rPr>
              <a:t>３．エモーショナルマーケティングに基づくテレビ</a:t>
            </a:r>
            <a:r>
              <a:rPr kumimoji="1" lang="en-US" altLang="ja-JP" sz="2400" b="1" dirty="0">
                <a:solidFill>
                  <a:srgbClr val="4662B0"/>
                </a:solidFill>
              </a:rPr>
              <a:t>CM</a:t>
            </a:r>
            <a:r>
              <a:rPr kumimoji="1" lang="ja-JP" altLang="en-US" sz="2400" b="1" dirty="0">
                <a:solidFill>
                  <a:srgbClr val="4662B0"/>
                </a:solidFill>
              </a:rPr>
              <a:t>が有効なペルソナの特定</a:t>
            </a:r>
            <a:endParaRPr kumimoji="1" lang="en-US" altLang="ja-JP" sz="2400" b="1" dirty="0">
              <a:solidFill>
                <a:srgbClr val="4662B0"/>
              </a:solidFill>
            </a:endParaRPr>
          </a:p>
          <a:p>
            <a:pPr marL="800100" lvl="1" indent="-342900">
              <a:spcBef>
                <a:spcPts val="600"/>
              </a:spcBef>
              <a:buFont typeface="Arial" panose="020B0604020202020204" pitchFamily="34" charset="0"/>
              <a:buChar char="•"/>
            </a:pPr>
            <a:r>
              <a:rPr kumimoji="1" lang="ja-JP" altLang="en-US" dirty="0"/>
              <a:t>同様にエモーショナルマーケティングが最も効果的に作用するペルソナの特定が求められる。</a:t>
            </a:r>
            <a:endParaRPr kumimoji="1" lang="en-US" altLang="ja-JP" dirty="0"/>
          </a:p>
        </p:txBody>
      </p:sp>
    </p:spTree>
    <p:extLst>
      <p:ext uri="{BB962C8B-B14F-4D97-AF65-F5344CB8AC3E}">
        <p14:creationId xmlns:p14="http://schemas.microsoft.com/office/powerpoint/2010/main" val="178735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参考文献</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6" name="スライド番号プレースホルダー 1">
            <a:extLst>
              <a:ext uri="{FF2B5EF4-FFF2-40B4-BE49-F238E27FC236}">
                <a16:creationId xmlns:a16="http://schemas.microsoft.com/office/drawing/2014/main" id="{74C971EF-5ADB-41DD-BC02-55FA01C3FE23}"/>
              </a:ext>
            </a:extLst>
          </p:cNvPr>
          <p:cNvSpPr txBox="1">
            <a:spLocks/>
          </p:cNvSpPr>
          <p:nvPr/>
        </p:nvSpPr>
        <p:spPr>
          <a:xfrm>
            <a:off x="11568609" y="6448251"/>
            <a:ext cx="43204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29</a:t>
            </a:fld>
            <a:endParaRPr kumimoji="1" lang="ja-JP" altLang="en-US" dirty="0"/>
          </a:p>
        </p:txBody>
      </p:sp>
      <p:sp>
        <p:nvSpPr>
          <p:cNvPr id="10" name="テキスト ボックス 9">
            <a:extLst>
              <a:ext uri="{FF2B5EF4-FFF2-40B4-BE49-F238E27FC236}">
                <a16:creationId xmlns:a16="http://schemas.microsoft.com/office/drawing/2014/main" id="{452AEEC9-E149-4F89-836B-53A3F5DE15E6}"/>
              </a:ext>
            </a:extLst>
          </p:cNvPr>
          <p:cNvSpPr txBox="1"/>
          <p:nvPr/>
        </p:nvSpPr>
        <p:spPr>
          <a:xfrm>
            <a:off x="335360" y="1706543"/>
            <a:ext cx="10913565" cy="584775"/>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kern="0" dirty="0">
                <a:latin typeface="+mn-ea"/>
                <a:cs typeface="Arial"/>
                <a:sym typeface="Arial"/>
              </a:rPr>
              <a:t>経済産業省</a:t>
            </a:r>
            <a:r>
              <a:rPr kumimoji="1" lang="en-US" altLang="ja-JP" sz="1600" kern="0" dirty="0">
                <a:latin typeface="+mn-ea"/>
                <a:cs typeface="Arial"/>
                <a:sym typeface="Arial"/>
              </a:rPr>
              <a:t>, </a:t>
            </a:r>
            <a:r>
              <a:rPr kumimoji="1" lang="ja-JP" altLang="en-US" sz="1600" kern="0" dirty="0">
                <a:latin typeface="+mn-ea"/>
                <a:cs typeface="Arial"/>
                <a:sym typeface="Arial"/>
              </a:rPr>
              <a:t>特定サービス産業動態統計調査</a:t>
            </a:r>
            <a:r>
              <a:rPr kumimoji="1" lang="en-US" altLang="ja-JP" sz="1600" kern="0" dirty="0">
                <a:latin typeface="+mn-ea"/>
                <a:cs typeface="Arial"/>
                <a:sym typeface="Arial"/>
              </a:rPr>
              <a:t>, https://www.meti.go.jp/statistics/tyo/tokusabido/index.html ,</a:t>
            </a:r>
            <a:br>
              <a:rPr kumimoji="1" lang="en-US" altLang="ja-JP" sz="1600" kern="0" dirty="0">
                <a:latin typeface="+mn-ea"/>
                <a:cs typeface="Arial"/>
                <a:sym typeface="Arial"/>
              </a:rPr>
            </a:br>
            <a:r>
              <a:rPr lang="en-US" altLang="ja-JP" sz="1600" dirty="0">
                <a:effectLst/>
                <a:latin typeface="+mn-ea"/>
              </a:rPr>
              <a:t>(</a:t>
            </a:r>
            <a:r>
              <a:rPr lang="ja-JP" altLang="en-US" sz="1600" dirty="0">
                <a:effectLst/>
                <a:latin typeface="+mn-ea"/>
              </a:rPr>
              <a:t>参照 </a:t>
            </a:r>
            <a:r>
              <a:rPr lang="en-US" altLang="ja-JP" sz="1600" dirty="0">
                <a:effectLst/>
                <a:latin typeface="+mn-ea"/>
              </a:rPr>
              <a:t>2020-10-25)</a:t>
            </a:r>
            <a:endParaRPr kumimoji="1" lang="ja-JP" altLang="en-US" sz="1600" dirty="0">
              <a:latin typeface="+mn-ea"/>
            </a:endParaRPr>
          </a:p>
        </p:txBody>
      </p:sp>
      <p:sp>
        <p:nvSpPr>
          <p:cNvPr id="11" name="テキスト ボックス 10">
            <a:extLst>
              <a:ext uri="{FF2B5EF4-FFF2-40B4-BE49-F238E27FC236}">
                <a16:creationId xmlns:a16="http://schemas.microsoft.com/office/drawing/2014/main" id="{049D5DFE-BC47-46C6-A8FF-71817E3C9F36}"/>
              </a:ext>
            </a:extLst>
          </p:cNvPr>
          <p:cNvSpPr txBox="1"/>
          <p:nvPr/>
        </p:nvSpPr>
        <p:spPr>
          <a:xfrm>
            <a:off x="335360" y="4329151"/>
            <a:ext cx="9886553" cy="584775"/>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effectLst/>
                <a:latin typeface="+mn-ea"/>
              </a:rPr>
              <a:t>株式会社ビデオリサーチ</a:t>
            </a:r>
            <a:r>
              <a:rPr lang="en-US" altLang="ja-JP" sz="1600" dirty="0">
                <a:latin typeface="+mn-ea"/>
              </a:rPr>
              <a:t>,</a:t>
            </a:r>
            <a:r>
              <a:rPr lang="ja-JP" altLang="en-US" sz="1600" dirty="0">
                <a:effectLst/>
                <a:latin typeface="+mn-ea"/>
              </a:rPr>
              <a:t> </a:t>
            </a:r>
            <a:r>
              <a:rPr kumimoji="1" lang="ja-JP" altLang="en-US" sz="1600" dirty="0">
                <a:latin typeface="+mn-ea"/>
              </a:rPr>
              <a:t>「新型コロナウイルスの感染拡大に伴うテレビ視聴傾向の変化」</a:t>
            </a:r>
            <a:r>
              <a:rPr kumimoji="1" lang="en-US" altLang="ja-JP" sz="1600" dirty="0">
                <a:latin typeface="+mn-ea"/>
              </a:rPr>
              <a:t>,</a:t>
            </a:r>
            <a:br>
              <a:rPr kumimoji="1" lang="en-US" altLang="ja-JP" sz="1600" dirty="0">
                <a:latin typeface="+mn-ea"/>
              </a:rPr>
            </a:br>
            <a:r>
              <a:rPr kumimoji="1" lang="en-US" altLang="ja-JP" sz="1600" dirty="0">
                <a:latin typeface="+mn-ea"/>
              </a:rPr>
              <a:t> </a:t>
            </a:r>
            <a:r>
              <a:rPr kumimoji="1" lang="ja-JP" altLang="en-US" sz="1600" dirty="0">
                <a:latin typeface="+mn-ea"/>
              </a:rPr>
              <a:t>更新日</a:t>
            </a:r>
            <a:r>
              <a:rPr lang="en-US" altLang="ja-JP" sz="1600" dirty="0">
                <a:effectLst/>
                <a:latin typeface="+mn-ea"/>
              </a:rPr>
              <a:t>2020</a:t>
            </a:r>
            <a:r>
              <a:rPr lang="en-US" altLang="ja-JP" sz="1600" dirty="0">
                <a:latin typeface="+mn-ea"/>
              </a:rPr>
              <a:t>-</a:t>
            </a:r>
            <a:r>
              <a:rPr lang="en-US" altLang="ja-JP" sz="1600" dirty="0">
                <a:effectLst/>
                <a:latin typeface="+mn-ea"/>
              </a:rPr>
              <a:t>05</a:t>
            </a:r>
            <a:r>
              <a:rPr lang="en-US" altLang="ja-JP" sz="1600" dirty="0">
                <a:latin typeface="+mn-ea"/>
              </a:rPr>
              <a:t>-</a:t>
            </a:r>
            <a:r>
              <a:rPr lang="en-US" altLang="ja-JP" sz="1600" dirty="0">
                <a:effectLst/>
                <a:latin typeface="+mn-ea"/>
              </a:rPr>
              <a:t>22</a:t>
            </a:r>
            <a:r>
              <a:rPr lang="ja-JP" altLang="en-US" sz="1600" dirty="0">
                <a:effectLst/>
                <a:latin typeface="+mn-ea"/>
              </a:rPr>
              <a:t>日</a:t>
            </a:r>
            <a:r>
              <a:rPr lang="en-US" altLang="ja-JP" sz="1600" dirty="0">
                <a:effectLst/>
                <a:latin typeface="+mn-ea"/>
              </a:rPr>
              <a:t>, </a:t>
            </a:r>
            <a:r>
              <a:rPr kumimoji="1" lang="en-US" altLang="ja-JP" sz="1600" dirty="0">
                <a:latin typeface="+mn-ea"/>
              </a:rPr>
              <a:t>https://www.videor.co.jp/press/2020/200522.html, </a:t>
            </a:r>
            <a:r>
              <a:rPr lang="en-US" altLang="ja-JP" sz="1600" dirty="0">
                <a:effectLst/>
                <a:latin typeface="+mn-ea"/>
              </a:rPr>
              <a:t>(</a:t>
            </a:r>
            <a:r>
              <a:rPr lang="ja-JP" altLang="en-US" sz="1600" dirty="0">
                <a:effectLst/>
                <a:latin typeface="+mn-ea"/>
              </a:rPr>
              <a:t>参照 </a:t>
            </a:r>
            <a:r>
              <a:rPr lang="en-US" altLang="ja-JP" sz="1600" dirty="0">
                <a:effectLst/>
                <a:latin typeface="+mn-ea"/>
              </a:rPr>
              <a:t>2020-10-25)</a:t>
            </a:r>
            <a:endParaRPr kumimoji="1" lang="ja-JP" altLang="en-US" sz="1600" dirty="0">
              <a:latin typeface="+mn-ea"/>
            </a:endParaRPr>
          </a:p>
        </p:txBody>
      </p:sp>
      <p:sp>
        <p:nvSpPr>
          <p:cNvPr id="12" name="テキスト ボックス 11">
            <a:extLst>
              <a:ext uri="{FF2B5EF4-FFF2-40B4-BE49-F238E27FC236}">
                <a16:creationId xmlns:a16="http://schemas.microsoft.com/office/drawing/2014/main" id="{A756D851-1142-4F21-B630-3BF7AE37F23E}"/>
              </a:ext>
            </a:extLst>
          </p:cNvPr>
          <p:cNvSpPr txBox="1"/>
          <p:nvPr/>
        </p:nvSpPr>
        <p:spPr>
          <a:xfrm>
            <a:off x="335360" y="5826750"/>
            <a:ext cx="11369394" cy="338554"/>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1600" dirty="0">
                <a:latin typeface="+mn-ea"/>
              </a:rPr>
              <a:t>Hiroaki Yamane and </a:t>
            </a:r>
            <a:r>
              <a:rPr kumimoji="1" lang="en-US" altLang="ja-JP" sz="1600" dirty="0" err="1">
                <a:latin typeface="+mn-ea"/>
              </a:rPr>
              <a:t>Masafumi</a:t>
            </a:r>
            <a:r>
              <a:rPr kumimoji="1" lang="en-US" altLang="ja-JP" sz="1600" dirty="0">
                <a:latin typeface="+mn-ea"/>
              </a:rPr>
              <a:t> Hagiwara , "Feature Analyses for Catchphrases Using Multiple Corpora" ,2012</a:t>
            </a:r>
            <a:endParaRPr kumimoji="1" lang="ja-JP" altLang="en-US" sz="1600" dirty="0">
              <a:latin typeface="+mn-ea"/>
            </a:endParaRPr>
          </a:p>
        </p:txBody>
      </p:sp>
      <p:sp>
        <p:nvSpPr>
          <p:cNvPr id="13" name="テキスト ボックス 12">
            <a:extLst>
              <a:ext uri="{FF2B5EF4-FFF2-40B4-BE49-F238E27FC236}">
                <a16:creationId xmlns:a16="http://schemas.microsoft.com/office/drawing/2014/main" id="{627BBF99-9E66-4A40-BD82-0DB84E41B800}"/>
              </a:ext>
            </a:extLst>
          </p:cNvPr>
          <p:cNvSpPr txBox="1"/>
          <p:nvPr/>
        </p:nvSpPr>
        <p:spPr>
          <a:xfrm>
            <a:off x="1127448" y="4941168"/>
            <a:ext cx="184731" cy="369332"/>
          </a:xfrm>
          <a:prstGeom prst="rect">
            <a:avLst/>
          </a:prstGeom>
          <a:noFill/>
        </p:spPr>
        <p:txBody>
          <a:bodyPr wrap="none" rtlCol="0">
            <a:spAutoFit/>
          </a:bodyPr>
          <a:lstStyle/>
          <a:p>
            <a:endParaRPr kumimoji="1" lang="ja-JP" altLang="en-US" dirty="0"/>
          </a:p>
        </p:txBody>
      </p:sp>
      <p:sp>
        <p:nvSpPr>
          <p:cNvPr id="14" name="テキスト ボックス 13">
            <a:extLst>
              <a:ext uri="{FF2B5EF4-FFF2-40B4-BE49-F238E27FC236}">
                <a16:creationId xmlns:a16="http://schemas.microsoft.com/office/drawing/2014/main" id="{C8243847-1CC2-4D42-80EE-FCA8E1E8049C}"/>
              </a:ext>
            </a:extLst>
          </p:cNvPr>
          <p:cNvSpPr txBox="1"/>
          <p:nvPr/>
        </p:nvSpPr>
        <p:spPr>
          <a:xfrm>
            <a:off x="335360" y="4992497"/>
            <a:ext cx="10384574" cy="338554"/>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effectLst/>
                <a:latin typeface="+mn-ea"/>
              </a:rPr>
              <a:t>竹内淑恵</a:t>
            </a:r>
            <a:r>
              <a:rPr lang="en-US" altLang="ja-JP" sz="1600" dirty="0">
                <a:effectLst/>
                <a:latin typeface="+mn-ea"/>
              </a:rPr>
              <a:t>(</a:t>
            </a:r>
            <a:r>
              <a:rPr lang="ja-JP" altLang="en-US" sz="1600" dirty="0">
                <a:effectLst/>
                <a:latin typeface="+mn-ea"/>
              </a:rPr>
              <a:t>ライオン株式会社</a:t>
            </a:r>
            <a:r>
              <a:rPr lang="en-US" altLang="ja-JP" sz="1600" dirty="0">
                <a:effectLst/>
                <a:latin typeface="+mn-ea"/>
              </a:rPr>
              <a:t>),</a:t>
            </a:r>
            <a:r>
              <a:rPr lang="ja-JP" altLang="en-US" sz="1600" dirty="0">
                <a:effectLst/>
                <a:latin typeface="+mn-ea"/>
              </a:rPr>
              <a:t>西尾チヅル</a:t>
            </a:r>
            <a:r>
              <a:rPr lang="en-US" altLang="ja-JP" sz="1600" dirty="0">
                <a:effectLst/>
                <a:latin typeface="+mn-ea"/>
              </a:rPr>
              <a:t>(</a:t>
            </a:r>
            <a:r>
              <a:rPr lang="ja-JP" altLang="en-US" sz="1600" dirty="0">
                <a:effectLst/>
                <a:latin typeface="+mn-ea"/>
              </a:rPr>
              <a:t>筑波大学</a:t>
            </a:r>
            <a:r>
              <a:rPr lang="en-US" altLang="ja-JP" sz="1600" dirty="0">
                <a:effectLst/>
                <a:latin typeface="+mn-ea"/>
              </a:rPr>
              <a:t>),『</a:t>
            </a:r>
            <a:r>
              <a:rPr lang="ja-JP" altLang="en-US" sz="1600" dirty="0">
                <a:effectLst/>
                <a:latin typeface="+mn-ea"/>
              </a:rPr>
              <a:t>テレビ広告の質的内容の短期効果と累積効果</a:t>
            </a:r>
            <a:r>
              <a:rPr lang="en-US" altLang="ja-JP" sz="1600" dirty="0">
                <a:effectLst/>
                <a:latin typeface="+mn-ea"/>
              </a:rPr>
              <a:t>』,1996</a:t>
            </a:r>
            <a:endParaRPr kumimoji="1" lang="ja-JP" altLang="en-US" sz="1600" dirty="0">
              <a:latin typeface="+mn-ea"/>
            </a:endParaRPr>
          </a:p>
        </p:txBody>
      </p:sp>
      <p:sp>
        <p:nvSpPr>
          <p:cNvPr id="15" name="テキスト ボックス 14">
            <a:extLst>
              <a:ext uri="{FF2B5EF4-FFF2-40B4-BE49-F238E27FC236}">
                <a16:creationId xmlns:a16="http://schemas.microsoft.com/office/drawing/2014/main" id="{4393A638-7D10-4234-AD80-1296394995EC}"/>
              </a:ext>
            </a:extLst>
          </p:cNvPr>
          <p:cNvSpPr txBox="1"/>
          <p:nvPr/>
        </p:nvSpPr>
        <p:spPr>
          <a:xfrm>
            <a:off x="335360" y="2369889"/>
            <a:ext cx="9097875" cy="584775"/>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1600" dirty="0" err="1"/>
              <a:t>Yoo</a:t>
            </a:r>
            <a:r>
              <a:rPr kumimoji="1" lang="en-US" altLang="ja-JP" sz="1600" dirty="0"/>
              <a:t> Na-young. "The Effect of Emotional Marketing in Clothing Stores on Clothing Purchasing Behavior." ,</a:t>
            </a:r>
            <a:br>
              <a:rPr kumimoji="1" lang="en-US" altLang="ja-JP" sz="1600" dirty="0"/>
            </a:br>
            <a:r>
              <a:rPr kumimoji="1" lang="en-US" altLang="ja-JP" sz="1600" dirty="0"/>
              <a:t>Graduate School of </a:t>
            </a:r>
            <a:r>
              <a:rPr kumimoji="1" lang="en-US" altLang="ja-JP" sz="1600" dirty="0" err="1"/>
              <a:t>Sookmyung</a:t>
            </a:r>
            <a:r>
              <a:rPr kumimoji="1" lang="en-US" altLang="ja-JP" sz="1600" dirty="0"/>
              <a:t> Women's University, a thesis on Domestic Master's Degree, 2006 Seoul.</a:t>
            </a:r>
          </a:p>
        </p:txBody>
      </p:sp>
      <p:sp>
        <p:nvSpPr>
          <p:cNvPr id="16" name="テキスト ボックス 15">
            <a:extLst>
              <a:ext uri="{FF2B5EF4-FFF2-40B4-BE49-F238E27FC236}">
                <a16:creationId xmlns:a16="http://schemas.microsoft.com/office/drawing/2014/main" id="{1954CFED-ACB9-4A0A-AC90-DE948B2BCFF7}"/>
              </a:ext>
            </a:extLst>
          </p:cNvPr>
          <p:cNvSpPr txBox="1"/>
          <p:nvPr/>
        </p:nvSpPr>
        <p:spPr>
          <a:xfrm>
            <a:off x="335360" y="3033235"/>
            <a:ext cx="11668066" cy="830997"/>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1600" dirty="0">
                <a:latin typeface="+mn-ea"/>
              </a:rPr>
              <a:t>Kim Seung-mi. "Study on the development of the musical performance audience through emotional marketing:</a:t>
            </a:r>
            <a:br>
              <a:rPr kumimoji="1" lang="en-US" altLang="ja-JP" sz="1600" dirty="0">
                <a:latin typeface="+mn-ea"/>
              </a:rPr>
            </a:br>
            <a:r>
              <a:rPr kumimoji="1" lang="en-US" altLang="ja-JP" sz="1600" dirty="0">
                <a:latin typeface="+mn-ea"/>
              </a:rPr>
              <a:t> focusing on </a:t>
            </a:r>
            <a:r>
              <a:rPr kumimoji="1" lang="en-US" altLang="ja-JP" sz="1600" dirty="0" err="1">
                <a:latin typeface="+mn-ea"/>
              </a:rPr>
              <a:t>movical</a:t>
            </a:r>
            <a:r>
              <a:rPr kumimoji="1" lang="en-US" altLang="ja-JP" sz="1600" dirty="0">
                <a:latin typeface="+mn-ea"/>
              </a:rPr>
              <a:t> form in domestic musical market." </a:t>
            </a:r>
            <a:r>
              <a:rPr kumimoji="1" lang="en-US" altLang="ja-JP" sz="1600" dirty="0" err="1">
                <a:latin typeface="+mn-ea"/>
              </a:rPr>
              <a:t>Dankook</a:t>
            </a:r>
            <a:r>
              <a:rPr kumimoji="1" lang="en-US" altLang="ja-JP" sz="1600" dirty="0">
                <a:latin typeface="+mn-ea"/>
              </a:rPr>
              <a:t> University.</a:t>
            </a:r>
            <a:br>
              <a:rPr kumimoji="1" lang="en-US" altLang="ja-JP" sz="1600" dirty="0">
                <a:latin typeface="+mn-ea"/>
              </a:rPr>
            </a:br>
            <a:r>
              <a:rPr kumimoji="1" lang="en-US" altLang="ja-JP" sz="1600" dirty="0">
                <a:latin typeface="+mn-ea"/>
              </a:rPr>
              <a:t>2008 Gyeonggi-do, a thesis on Domestic Master's Degree.</a:t>
            </a:r>
            <a:endParaRPr kumimoji="1" lang="ja-JP" altLang="en-US" sz="1600" dirty="0">
              <a:latin typeface="+mn-ea"/>
            </a:endParaRPr>
          </a:p>
        </p:txBody>
      </p:sp>
      <p:sp>
        <p:nvSpPr>
          <p:cNvPr id="17" name="テキスト ボックス 16">
            <a:extLst>
              <a:ext uri="{FF2B5EF4-FFF2-40B4-BE49-F238E27FC236}">
                <a16:creationId xmlns:a16="http://schemas.microsoft.com/office/drawing/2014/main" id="{364DB6E6-2A8A-4FD3-BB99-BA3A9553FD97}"/>
              </a:ext>
            </a:extLst>
          </p:cNvPr>
          <p:cNvSpPr txBox="1"/>
          <p:nvPr/>
        </p:nvSpPr>
        <p:spPr>
          <a:xfrm>
            <a:off x="335360" y="1289418"/>
            <a:ext cx="10900741" cy="338554"/>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effectLst/>
                <a:latin typeface="+mn-ea"/>
              </a:rPr>
              <a:t>安井 翔太 </a:t>
            </a:r>
            <a:r>
              <a:rPr lang="en-US" altLang="ja-JP" sz="1600" dirty="0">
                <a:latin typeface="+mn-ea"/>
              </a:rPr>
              <a:t>,『</a:t>
            </a:r>
            <a:r>
              <a:rPr lang="ja-JP" altLang="en-US" sz="1600" dirty="0">
                <a:effectLst/>
                <a:latin typeface="+mn-ea"/>
              </a:rPr>
              <a:t>効果検証入門</a:t>
            </a:r>
            <a:r>
              <a:rPr lang="en-US" altLang="ja-JP" sz="1600" dirty="0">
                <a:effectLst/>
                <a:latin typeface="+mn-ea"/>
              </a:rPr>
              <a:t>〜</a:t>
            </a:r>
            <a:r>
              <a:rPr lang="ja-JP" altLang="en-US" sz="1600" dirty="0">
                <a:effectLst/>
                <a:latin typeface="+mn-ea"/>
              </a:rPr>
              <a:t>正しい比較のための因果推論</a:t>
            </a:r>
            <a:r>
              <a:rPr lang="en-US" altLang="ja-JP" sz="1600" dirty="0">
                <a:effectLst/>
                <a:latin typeface="+mn-ea"/>
              </a:rPr>
              <a:t>/</a:t>
            </a:r>
            <a:r>
              <a:rPr lang="ja-JP" altLang="en-US" sz="1600" dirty="0">
                <a:effectLst/>
                <a:latin typeface="+mn-ea"/>
              </a:rPr>
              <a:t>計量経済学の基礎</a:t>
            </a:r>
            <a:r>
              <a:rPr lang="en-US" altLang="ja-JP" sz="1600" dirty="0">
                <a:effectLst/>
                <a:latin typeface="+mn-ea"/>
              </a:rPr>
              <a:t>』,</a:t>
            </a:r>
            <a:r>
              <a:rPr lang="ja-JP" altLang="en-US" sz="1600" dirty="0">
                <a:effectLst/>
                <a:latin typeface="+mn-ea"/>
              </a:rPr>
              <a:t>株式会社ホクソエム </a:t>
            </a:r>
            <a:r>
              <a:rPr lang="en-US" altLang="ja-JP" sz="1600" dirty="0">
                <a:effectLst/>
                <a:latin typeface="+mn-ea"/>
              </a:rPr>
              <a:t>,2020/1/18</a:t>
            </a:r>
            <a:endParaRPr lang="ja-JP" altLang="en-US" sz="1600" dirty="0">
              <a:effectLst/>
              <a:latin typeface="+mn-ea"/>
            </a:endParaRPr>
          </a:p>
        </p:txBody>
      </p:sp>
      <p:sp>
        <p:nvSpPr>
          <p:cNvPr id="5" name="テキスト ボックス 4">
            <a:extLst>
              <a:ext uri="{FF2B5EF4-FFF2-40B4-BE49-F238E27FC236}">
                <a16:creationId xmlns:a16="http://schemas.microsoft.com/office/drawing/2014/main" id="{9ADD015C-E6F6-4A4D-94AD-6C5A68E4219F}"/>
              </a:ext>
            </a:extLst>
          </p:cNvPr>
          <p:cNvSpPr txBox="1"/>
          <p:nvPr/>
        </p:nvSpPr>
        <p:spPr>
          <a:xfrm>
            <a:off x="335360" y="5409622"/>
            <a:ext cx="6670416" cy="338554"/>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dirty="0">
                <a:latin typeface="+mn-ea"/>
              </a:rPr>
              <a:t>上条正義</a:t>
            </a:r>
            <a:r>
              <a:rPr kumimoji="1" lang="en-US" altLang="ja-JP" sz="1600" dirty="0">
                <a:latin typeface="+mn-ea"/>
              </a:rPr>
              <a:t>,『</a:t>
            </a:r>
            <a:r>
              <a:rPr kumimoji="1" lang="ja-JP" altLang="en-US" sz="1600" dirty="0">
                <a:latin typeface="+mn-ea"/>
              </a:rPr>
              <a:t>感性計測による手触り・肌触り評価方法の検証</a:t>
            </a:r>
            <a:r>
              <a:rPr kumimoji="1" lang="en-US" altLang="ja-JP" sz="1600" dirty="0">
                <a:latin typeface="+mn-ea"/>
              </a:rPr>
              <a:t>』,2011</a:t>
            </a:r>
            <a:endParaRPr kumimoji="1" lang="ja-JP" altLang="en-US" sz="1600" dirty="0">
              <a:latin typeface="+mn-ea"/>
            </a:endParaRPr>
          </a:p>
        </p:txBody>
      </p:sp>
      <p:sp>
        <p:nvSpPr>
          <p:cNvPr id="8" name="テキスト ボックス 7">
            <a:extLst>
              <a:ext uri="{FF2B5EF4-FFF2-40B4-BE49-F238E27FC236}">
                <a16:creationId xmlns:a16="http://schemas.microsoft.com/office/drawing/2014/main" id="{D63BC6F0-D58B-4DFA-BDD9-14AD141AA3B6}"/>
              </a:ext>
            </a:extLst>
          </p:cNvPr>
          <p:cNvSpPr txBox="1"/>
          <p:nvPr/>
        </p:nvSpPr>
        <p:spPr>
          <a:xfrm>
            <a:off x="335360" y="3942803"/>
            <a:ext cx="5554726" cy="307777"/>
          </a:xfrm>
          <a:prstGeom prst="rect">
            <a:avLst/>
          </a:prstGeom>
          <a:noFill/>
        </p:spPr>
        <p:txBody>
          <a:bodyPr wrap="none" rtlCol="0">
            <a:spAutoFit/>
          </a:bodyPr>
          <a:lstStyle/>
          <a:p>
            <a:pPr marL="285750" indent="-285750">
              <a:buFont typeface="Arial" panose="020B0604020202020204" pitchFamily="34" charset="0"/>
              <a:buChar char="•"/>
            </a:pPr>
            <a:r>
              <a:rPr lang="ja-JP" altLang="en-US" sz="1400" i="0" dirty="0">
                <a:solidFill>
                  <a:srgbClr val="0F1111"/>
                </a:solidFill>
                <a:effectLst/>
                <a:latin typeface="+mn-ea"/>
              </a:rPr>
              <a:t>松井 剛</a:t>
            </a:r>
            <a:r>
              <a:rPr lang="en-US" altLang="ja-JP" sz="1400" i="0" dirty="0">
                <a:solidFill>
                  <a:srgbClr val="0F1111"/>
                </a:solidFill>
                <a:effectLst/>
                <a:latin typeface="+mn-ea"/>
              </a:rPr>
              <a:t>,</a:t>
            </a:r>
            <a:r>
              <a:rPr lang="ja-JP" altLang="en-US" sz="1400" i="0" dirty="0">
                <a:solidFill>
                  <a:srgbClr val="0F1111"/>
                </a:solidFill>
                <a:effectLst/>
                <a:latin typeface="+mn-ea"/>
              </a:rPr>
              <a:t>西川英彦</a:t>
            </a:r>
            <a:r>
              <a:rPr lang="en-US" altLang="ja-JP" sz="1400" i="0" dirty="0">
                <a:solidFill>
                  <a:srgbClr val="0F1111"/>
                </a:solidFill>
                <a:effectLst/>
                <a:latin typeface="+mn-ea"/>
              </a:rPr>
              <a:t>,『1</a:t>
            </a:r>
            <a:r>
              <a:rPr lang="ja-JP" altLang="en-US" sz="1400" i="0" dirty="0">
                <a:solidFill>
                  <a:srgbClr val="0F1111"/>
                </a:solidFill>
                <a:effectLst/>
                <a:latin typeface="+mn-ea"/>
              </a:rPr>
              <a:t>からの消費者行動</a:t>
            </a:r>
            <a:r>
              <a:rPr lang="en-US" altLang="ja-JP" sz="1400" i="0" dirty="0">
                <a:solidFill>
                  <a:srgbClr val="0F1111"/>
                </a:solidFill>
                <a:effectLst/>
                <a:latin typeface="+mn-ea"/>
              </a:rPr>
              <a:t>』,</a:t>
            </a:r>
            <a:r>
              <a:rPr lang="ja-JP" altLang="en-US" sz="1400" i="0" dirty="0">
                <a:solidFill>
                  <a:srgbClr val="111111"/>
                </a:solidFill>
                <a:effectLst/>
                <a:latin typeface="+mn-ea"/>
              </a:rPr>
              <a:t>碩学舎 </a:t>
            </a:r>
            <a:r>
              <a:rPr lang="en-US" altLang="ja-JP" sz="1400" i="0" dirty="0">
                <a:solidFill>
                  <a:srgbClr val="111111"/>
                </a:solidFill>
                <a:effectLst/>
                <a:latin typeface="+mn-ea"/>
              </a:rPr>
              <a:t>, 2016/1/14</a:t>
            </a:r>
            <a:endParaRPr lang="ja-JP" altLang="en-US" sz="1400" dirty="0">
              <a:solidFill>
                <a:srgbClr val="660099"/>
              </a:solidFill>
              <a:latin typeface="+mn-ea"/>
            </a:endParaRPr>
          </a:p>
        </p:txBody>
      </p:sp>
    </p:spTree>
    <p:extLst>
      <p:ext uri="{BB962C8B-B14F-4D97-AF65-F5344CB8AC3E}">
        <p14:creationId xmlns:p14="http://schemas.microsoft.com/office/powerpoint/2010/main" val="238510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a:solidFill>
                  <a:srgbClr val="4662B0"/>
                </a:solidFill>
                <a:latin typeface="Arial" panose="020B0604020202020204" pitchFamily="34" charset="0"/>
                <a:cs typeface="Arial" panose="020B0604020202020204" pitchFamily="34" charset="0"/>
              </a:rPr>
              <a:t>研究概要</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5" name="テキスト ボックス 4">
            <a:extLst>
              <a:ext uri="{FF2B5EF4-FFF2-40B4-BE49-F238E27FC236}">
                <a16:creationId xmlns:a16="http://schemas.microsoft.com/office/drawing/2014/main" id="{D830FBA6-6BAB-4FA2-821E-CDD6FC2AF61A}"/>
              </a:ext>
            </a:extLst>
          </p:cNvPr>
          <p:cNvSpPr txBox="1"/>
          <p:nvPr/>
        </p:nvSpPr>
        <p:spPr>
          <a:xfrm>
            <a:off x="405099" y="1268761"/>
            <a:ext cx="10227405" cy="769441"/>
          </a:xfrm>
          <a:prstGeom prst="rect">
            <a:avLst/>
          </a:prstGeom>
          <a:noFill/>
        </p:spPr>
        <p:txBody>
          <a:bodyPr wrap="square" rtlCol="0">
            <a:spAutoFit/>
          </a:bodyPr>
          <a:lstStyle/>
          <a:p>
            <a:r>
              <a:rPr kumimoji="1" lang="ja-JP" altLang="en-US" sz="2400" b="1" dirty="0">
                <a:solidFill>
                  <a:srgbClr val="4662B0"/>
                </a:solidFill>
              </a:rPr>
              <a:t>１．本研究での問い</a:t>
            </a:r>
            <a:endParaRPr kumimoji="1" lang="en-US" altLang="ja-JP" sz="2400" b="1" dirty="0">
              <a:solidFill>
                <a:srgbClr val="4662B0"/>
              </a:solidFill>
            </a:endParaRPr>
          </a:p>
          <a:p>
            <a:r>
              <a:rPr kumimoji="1" lang="ja-JP" altLang="en-US" sz="2000" dirty="0"/>
              <a:t>テレビ</a:t>
            </a:r>
            <a:r>
              <a:rPr kumimoji="1" lang="en-US" altLang="ja-JP" sz="2000" dirty="0"/>
              <a:t>CM</a:t>
            </a:r>
            <a:r>
              <a:rPr kumimoji="1" lang="ja-JP" altLang="en-US" sz="2000" dirty="0"/>
              <a:t>において、エモーショナルマーケティングは効果的なのか？</a:t>
            </a:r>
            <a:endParaRPr kumimoji="1" lang="en-US" altLang="ja-JP" sz="2000" dirty="0"/>
          </a:p>
        </p:txBody>
      </p:sp>
      <p:sp>
        <p:nvSpPr>
          <p:cNvPr id="7" name="テキスト ボックス 6">
            <a:extLst>
              <a:ext uri="{FF2B5EF4-FFF2-40B4-BE49-F238E27FC236}">
                <a16:creationId xmlns:a16="http://schemas.microsoft.com/office/drawing/2014/main" id="{6EDDB53E-9224-4BC1-9B91-8B108882224C}"/>
              </a:ext>
            </a:extLst>
          </p:cNvPr>
          <p:cNvSpPr txBox="1"/>
          <p:nvPr/>
        </p:nvSpPr>
        <p:spPr>
          <a:xfrm>
            <a:off x="381515" y="2294294"/>
            <a:ext cx="10187404" cy="1077218"/>
          </a:xfrm>
          <a:prstGeom prst="rect">
            <a:avLst/>
          </a:prstGeom>
          <a:noFill/>
        </p:spPr>
        <p:txBody>
          <a:bodyPr wrap="none" rtlCol="0">
            <a:spAutoFit/>
          </a:bodyPr>
          <a:lstStyle/>
          <a:p>
            <a:r>
              <a:rPr kumimoji="1" lang="ja-JP" altLang="en-US" sz="2400" b="1" dirty="0">
                <a:solidFill>
                  <a:srgbClr val="4662B0"/>
                </a:solidFill>
              </a:rPr>
              <a:t>２．</a:t>
            </a:r>
            <a:r>
              <a:rPr kumimoji="1" lang="ja-JP" altLang="en-US" sz="2000" b="1" dirty="0">
                <a:solidFill>
                  <a:srgbClr val="4662B0"/>
                </a:solidFill>
              </a:rPr>
              <a:t>本研究の分析手法の特徴</a:t>
            </a:r>
            <a:endParaRPr kumimoji="1" lang="en-US" altLang="ja-JP" sz="2000" b="1" dirty="0">
              <a:solidFill>
                <a:srgbClr val="4662B0"/>
              </a:solidFill>
            </a:endParaRPr>
          </a:p>
          <a:p>
            <a:r>
              <a:rPr kumimoji="1" lang="ja-JP" altLang="en-US" sz="2000" dirty="0"/>
              <a:t>キャッチフレーズを数値化することで、エモーショナルマーケテイングを採用している</a:t>
            </a:r>
            <a:br>
              <a:rPr kumimoji="1" lang="en-US" altLang="ja-JP" sz="2000" dirty="0"/>
            </a:br>
            <a:r>
              <a:rPr kumimoji="1" lang="ja-JP" altLang="en-US" sz="2000" dirty="0"/>
              <a:t>広告を特定する。</a:t>
            </a:r>
            <a:endParaRPr kumimoji="1" lang="en-US" altLang="ja-JP" sz="2000" dirty="0"/>
          </a:p>
        </p:txBody>
      </p:sp>
      <p:sp>
        <p:nvSpPr>
          <p:cNvPr id="8" name="テキスト ボックス 7">
            <a:extLst>
              <a:ext uri="{FF2B5EF4-FFF2-40B4-BE49-F238E27FC236}">
                <a16:creationId xmlns:a16="http://schemas.microsoft.com/office/drawing/2014/main" id="{95C63793-0E8D-C546-B4AD-5199CF07A1DE}"/>
              </a:ext>
            </a:extLst>
          </p:cNvPr>
          <p:cNvSpPr txBox="1"/>
          <p:nvPr/>
        </p:nvSpPr>
        <p:spPr>
          <a:xfrm>
            <a:off x="405099" y="4653136"/>
            <a:ext cx="10342896" cy="1138773"/>
          </a:xfrm>
          <a:prstGeom prst="rect">
            <a:avLst/>
          </a:prstGeom>
          <a:noFill/>
        </p:spPr>
        <p:txBody>
          <a:bodyPr wrap="none" rtlCol="0">
            <a:spAutoFit/>
          </a:bodyPr>
          <a:lstStyle/>
          <a:p>
            <a:r>
              <a:rPr kumimoji="1" lang="ja-JP" altLang="en-US" sz="2400" b="1" dirty="0">
                <a:solidFill>
                  <a:srgbClr val="4662B0"/>
                </a:solidFill>
              </a:rPr>
              <a:t>４．本研究からの提言</a:t>
            </a:r>
            <a:endParaRPr kumimoji="1" lang="en-US" altLang="ja-JP" sz="2400" b="1" dirty="0">
              <a:solidFill>
                <a:srgbClr val="4662B0"/>
              </a:solidFill>
            </a:endParaRPr>
          </a:p>
          <a:p>
            <a:r>
              <a:rPr kumimoji="1" lang="ja-JP" altLang="en-US" sz="2000" dirty="0"/>
              <a:t>テレビ</a:t>
            </a:r>
            <a:r>
              <a:rPr kumimoji="1" lang="en-US" altLang="ja-JP" sz="2000" dirty="0"/>
              <a:t>CM</a:t>
            </a:r>
            <a:r>
              <a:rPr kumimoji="1" lang="ja-JP" altLang="en-US" sz="2000" dirty="0"/>
              <a:t>へのエモーショナルマーケティングの応用は有用性が検証されたことから</a:t>
            </a:r>
            <a:br>
              <a:rPr kumimoji="1" lang="en-US" altLang="ja-JP" sz="2000" dirty="0"/>
            </a:br>
            <a:r>
              <a:rPr kumimoji="1" lang="ja-JP" altLang="en-US" sz="2000" dirty="0"/>
              <a:t>積極的なエモーショナルマーケティングの手法を採用したテレビ</a:t>
            </a:r>
            <a:r>
              <a:rPr kumimoji="1" lang="en-US" altLang="ja-JP" sz="2000" dirty="0"/>
              <a:t>CM</a:t>
            </a:r>
            <a:r>
              <a:rPr kumimoji="1" lang="ja-JP" altLang="en-US" sz="2000" dirty="0"/>
              <a:t>の出稿が望まれる</a:t>
            </a:r>
            <a:r>
              <a:rPr kumimoji="1" lang="ja-JP" altLang="en-US" sz="2400" b="1" dirty="0">
                <a:solidFill>
                  <a:srgbClr val="4662B0"/>
                </a:solidFill>
              </a:rPr>
              <a:t>。</a:t>
            </a:r>
            <a:endParaRPr kumimoji="1" lang="en-US" altLang="ja-JP" sz="2400" b="1" dirty="0">
              <a:solidFill>
                <a:srgbClr val="4662B0"/>
              </a:solidFill>
            </a:endParaRPr>
          </a:p>
        </p:txBody>
      </p:sp>
      <p:sp>
        <p:nvSpPr>
          <p:cNvPr id="9" name="テキスト ボックス 8">
            <a:extLst>
              <a:ext uri="{FF2B5EF4-FFF2-40B4-BE49-F238E27FC236}">
                <a16:creationId xmlns:a16="http://schemas.microsoft.com/office/drawing/2014/main" id="{BA1546A8-3283-1D4C-923D-9339D2EA54B1}"/>
              </a:ext>
            </a:extLst>
          </p:cNvPr>
          <p:cNvSpPr txBox="1"/>
          <p:nvPr/>
        </p:nvSpPr>
        <p:spPr>
          <a:xfrm>
            <a:off x="370467" y="3627604"/>
            <a:ext cx="7978466" cy="769441"/>
          </a:xfrm>
          <a:prstGeom prst="rect">
            <a:avLst/>
          </a:prstGeom>
          <a:noFill/>
        </p:spPr>
        <p:txBody>
          <a:bodyPr wrap="none" rtlCol="0">
            <a:spAutoFit/>
          </a:bodyPr>
          <a:lstStyle/>
          <a:p>
            <a:r>
              <a:rPr kumimoji="1" lang="ja-JP" altLang="en-US" sz="2400" b="1" dirty="0">
                <a:solidFill>
                  <a:srgbClr val="4662B0"/>
                </a:solidFill>
              </a:rPr>
              <a:t>３．本研究の分析結果</a:t>
            </a:r>
            <a:endParaRPr kumimoji="1" lang="en-US" altLang="ja-JP" sz="2400" b="1" dirty="0">
              <a:solidFill>
                <a:srgbClr val="4662B0"/>
              </a:solidFill>
            </a:endParaRPr>
          </a:p>
          <a:p>
            <a:r>
              <a:rPr kumimoji="1" lang="ja-JP" altLang="en-US" sz="2000" dirty="0"/>
              <a:t>テレビ</a:t>
            </a:r>
            <a:r>
              <a:rPr kumimoji="1" lang="en-US" altLang="ja-JP" sz="2000" dirty="0"/>
              <a:t>CM</a:t>
            </a:r>
            <a:r>
              <a:rPr kumimoji="1" lang="ja-JP" altLang="en-US" sz="2000" dirty="0"/>
              <a:t>へのエモーショナルマーケティングの応用は有用である。</a:t>
            </a:r>
            <a:endParaRPr kumimoji="1" lang="en-US" altLang="ja-JP" sz="2000" dirty="0"/>
          </a:p>
        </p:txBody>
      </p:sp>
      <p:sp>
        <p:nvSpPr>
          <p:cNvPr id="11" name="スライド番号プレースホルダー 1">
            <a:extLst>
              <a:ext uri="{FF2B5EF4-FFF2-40B4-BE49-F238E27FC236}">
                <a16:creationId xmlns:a16="http://schemas.microsoft.com/office/drawing/2014/main" id="{6E6DFE50-644E-42F2-A83C-6AE4CC2D1123}"/>
              </a:ext>
            </a:extLst>
          </p:cNvPr>
          <p:cNvSpPr txBox="1">
            <a:spLocks/>
          </p:cNvSpPr>
          <p:nvPr/>
        </p:nvSpPr>
        <p:spPr>
          <a:xfrm>
            <a:off x="11712627" y="6448251"/>
            <a:ext cx="2880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3</a:t>
            </a:fld>
            <a:endParaRPr kumimoji="1" lang="ja-JP" altLang="en-US" dirty="0"/>
          </a:p>
        </p:txBody>
      </p:sp>
    </p:spTree>
    <p:extLst>
      <p:ext uri="{BB962C8B-B14F-4D97-AF65-F5344CB8AC3E}">
        <p14:creationId xmlns:p14="http://schemas.microsoft.com/office/powerpoint/2010/main" val="242162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27384"/>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graphicFrame>
        <p:nvGraphicFramePr>
          <p:cNvPr id="14" name="コンテンツ プレースホルダー 3">
            <a:extLst>
              <a:ext uri="{FF2B5EF4-FFF2-40B4-BE49-F238E27FC236}">
                <a16:creationId xmlns:a16="http://schemas.microsoft.com/office/drawing/2014/main" id="{14BE8DA5-B4B6-4524-A5C7-8DD64C59D5B8}"/>
              </a:ext>
            </a:extLst>
          </p:cNvPr>
          <p:cNvGraphicFramePr>
            <a:graphicFrameLocks/>
          </p:cNvGraphicFramePr>
          <p:nvPr>
            <p:extLst>
              <p:ext uri="{D42A27DB-BD31-4B8C-83A1-F6EECF244321}">
                <p14:modId xmlns:p14="http://schemas.microsoft.com/office/powerpoint/2010/main" val="1980155638"/>
              </p:ext>
            </p:extLst>
          </p:nvPr>
        </p:nvGraphicFramePr>
        <p:xfrm>
          <a:off x="330462" y="1327952"/>
          <a:ext cx="5861317" cy="44818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コンテンツ プレースホルダー 3">
            <a:extLst>
              <a:ext uri="{FF2B5EF4-FFF2-40B4-BE49-F238E27FC236}">
                <a16:creationId xmlns:a16="http://schemas.microsoft.com/office/drawing/2014/main" id="{69FC8A95-C3A4-4F36-90A7-F8620DF12E37}"/>
              </a:ext>
            </a:extLst>
          </p:cNvPr>
          <p:cNvGraphicFramePr>
            <a:graphicFrameLocks/>
          </p:cNvGraphicFramePr>
          <p:nvPr>
            <p:extLst>
              <p:ext uri="{D42A27DB-BD31-4B8C-83A1-F6EECF244321}">
                <p14:modId xmlns:p14="http://schemas.microsoft.com/office/powerpoint/2010/main" val="282907822"/>
              </p:ext>
            </p:extLst>
          </p:nvPr>
        </p:nvGraphicFramePr>
        <p:xfrm>
          <a:off x="6096000" y="1327951"/>
          <a:ext cx="5942981" cy="4387233"/>
        </p:xfrm>
        <a:graphic>
          <a:graphicData uri="http://schemas.openxmlformats.org/drawingml/2006/chart">
            <c:chart xmlns:c="http://schemas.openxmlformats.org/drawingml/2006/chart" xmlns:r="http://schemas.openxmlformats.org/officeDocument/2006/relationships" r:id="rId3"/>
          </a:graphicData>
        </a:graphic>
      </p:graphicFrame>
      <p:cxnSp>
        <p:nvCxnSpPr>
          <p:cNvPr id="19" name="直線コネクタ 18">
            <a:extLst>
              <a:ext uri="{FF2B5EF4-FFF2-40B4-BE49-F238E27FC236}">
                <a16:creationId xmlns:a16="http://schemas.microsoft.com/office/drawing/2014/main" id="{DB1C357D-3249-41C1-B166-114F85808083}"/>
              </a:ext>
            </a:extLst>
          </p:cNvPr>
          <p:cNvCxnSpPr>
            <a:cxnSpLocks/>
          </p:cNvCxnSpPr>
          <p:nvPr/>
        </p:nvCxnSpPr>
        <p:spPr>
          <a:xfrm>
            <a:off x="6096000" y="1390919"/>
            <a:ext cx="0" cy="5131690"/>
          </a:xfrm>
          <a:prstGeom prst="line">
            <a:avLst/>
          </a:prstGeom>
          <a:noFill/>
          <a:ln w="19050" cap="flat" cmpd="sng">
            <a:solidFill>
              <a:srgbClr val="999999"/>
            </a:solidFill>
            <a:prstDash val="dot"/>
            <a:round/>
            <a:headEnd type="none" w="med" len="med"/>
            <a:tailEnd type="none" w="med" len="med"/>
          </a:ln>
        </p:spPr>
      </p:cxnSp>
      <p:sp>
        <p:nvSpPr>
          <p:cNvPr id="20" name="四角形: 角を丸くする 19">
            <a:extLst>
              <a:ext uri="{FF2B5EF4-FFF2-40B4-BE49-F238E27FC236}">
                <a16:creationId xmlns:a16="http://schemas.microsoft.com/office/drawing/2014/main" id="{B1792214-109B-49BF-9994-7DDF51AD6AED}"/>
              </a:ext>
            </a:extLst>
          </p:cNvPr>
          <p:cNvSpPr/>
          <p:nvPr/>
        </p:nvSpPr>
        <p:spPr>
          <a:xfrm>
            <a:off x="595291" y="5809804"/>
            <a:ext cx="5235879" cy="6181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dirty="0">
                <a:solidFill>
                  <a:schemeClr val="tx1"/>
                </a:solidFill>
                <a:latin typeface="Meiryo UI" panose="020B0604030504040204" pitchFamily="50" charset="-128"/>
                <a:ea typeface="Meiryo UI" panose="020B0604030504040204" pitchFamily="50" charset="-128"/>
                <a:cs typeface="Arial" panose="020B0604020202020204" pitchFamily="34" charset="0"/>
                <a:sym typeface="Arial"/>
              </a:rPr>
              <a:t>2019</a:t>
            </a:r>
            <a:r>
              <a:rPr kumimoji="1" lang="ja-JP" altLang="en-US" dirty="0">
                <a:solidFill>
                  <a:schemeClr val="tx1"/>
                </a:solidFill>
                <a:latin typeface="Meiryo UI" panose="020B0604030504040204" pitchFamily="50" charset="-128"/>
                <a:ea typeface="Meiryo UI" panose="020B0604030504040204" pitchFamily="50" charset="-128"/>
                <a:cs typeface="Arial" panose="020B0604020202020204" pitchFamily="34" charset="0"/>
                <a:sym typeface="Arial"/>
              </a:rPr>
              <a:t>年の広告別媒体最も広告費支出</a:t>
            </a:r>
            <a:br>
              <a:rPr kumimoji="1" lang="en-US" altLang="ja-JP" dirty="0">
                <a:solidFill>
                  <a:schemeClr val="tx1"/>
                </a:solidFill>
                <a:latin typeface="Meiryo UI" panose="020B0604030504040204" pitchFamily="50" charset="-128"/>
                <a:ea typeface="Meiryo UI" panose="020B0604030504040204" pitchFamily="50" charset="-128"/>
                <a:cs typeface="Arial" panose="020B0604020202020204" pitchFamily="34" charset="0"/>
                <a:sym typeface="Arial"/>
              </a:rPr>
            </a:br>
            <a:r>
              <a:rPr kumimoji="1" lang="ja-JP" altLang="en-US" dirty="0">
                <a:solidFill>
                  <a:schemeClr val="tx1"/>
                </a:solidFill>
                <a:latin typeface="Meiryo UI" panose="020B0604030504040204" pitchFamily="50" charset="-128"/>
                <a:ea typeface="Meiryo UI" panose="020B0604030504040204" pitchFamily="50" charset="-128"/>
                <a:cs typeface="Arial" panose="020B0604020202020204" pitchFamily="34" charset="0"/>
                <a:sym typeface="Arial"/>
              </a:rPr>
              <a:t>が大きいのはテレビ広告である。</a:t>
            </a:r>
            <a:endParaRPr kumimoji="1" lang="en-US" altLang="ja-JP" dirty="0">
              <a:solidFill>
                <a:schemeClr val="tx1"/>
              </a:solidFill>
              <a:latin typeface="Meiryo UI" panose="020B0604030504040204" pitchFamily="50" charset="-128"/>
              <a:ea typeface="Meiryo UI" panose="020B0604030504040204" pitchFamily="50" charset="-128"/>
              <a:cs typeface="Arial" panose="020B0604020202020204" pitchFamily="34" charset="0"/>
              <a:sym typeface="Arial"/>
            </a:endParaRPr>
          </a:p>
        </p:txBody>
      </p:sp>
      <p:sp>
        <p:nvSpPr>
          <p:cNvPr id="21" name="四角形: 角を丸くする 20">
            <a:extLst>
              <a:ext uri="{FF2B5EF4-FFF2-40B4-BE49-F238E27FC236}">
                <a16:creationId xmlns:a16="http://schemas.microsoft.com/office/drawing/2014/main" id="{DE60EC2F-DF2D-4104-9EAF-5F2BA04CD689}"/>
              </a:ext>
            </a:extLst>
          </p:cNvPr>
          <p:cNvSpPr/>
          <p:nvPr/>
        </p:nvSpPr>
        <p:spPr>
          <a:xfrm>
            <a:off x="6456607" y="5809804"/>
            <a:ext cx="5140100" cy="6181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cs typeface="Arial" panose="020B0604020202020204" pitchFamily="34" charset="0"/>
                <a:sym typeface="Arial"/>
              </a:rPr>
              <a:t>どの年代もテレビ広告費が最大である。</a:t>
            </a:r>
            <a:endParaRPr kumimoji="1" lang="en-US" altLang="ja-JP" dirty="0">
              <a:solidFill>
                <a:schemeClr val="tx1"/>
              </a:solidFill>
              <a:latin typeface="Meiryo UI" panose="020B0604030504040204" pitchFamily="50" charset="-128"/>
              <a:ea typeface="Meiryo UI" panose="020B0604030504040204" pitchFamily="50" charset="-128"/>
              <a:cs typeface="Arial" panose="020B0604020202020204" pitchFamily="34" charset="0"/>
              <a:sym typeface="Arial"/>
            </a:endParaRPr>
          </a:p>
        </p:txBody>
      </p:sp>
      <p:sp>
        <p:nvSpPr>
          <p:cNvPr id="22" name="テキスト ボックス 21">
            <a:extLst>
              <a:ext uri="{FF2B5EF4-FFF2-40B4-BE49-F238E27FC236}">
                <a16:creationId xmlns:a16="http://schemas.microsoft.com/office/drawing/2014/main" id="{495D7BAE-4B44-42F4-8F7A-FF2F8B78BA75}"/>
              </a:ext>
            </a:extLst>
          </p:cNvPr>
          <p:cNvSpPr txBox="1"/>
          <p:nvPr/>
        </p:nvSpPr>
        <p:spPr>
          <a:xfrm>
            <a:off x="330461" y="6522609"/>
            <a:ext cx="10554952" cy="276999"/>
          </a:xfrm>
          <a:prstGeom prst="rect">
            <a:avLst/>
          </a:prstGeom>
          <a:noFill/>
        </p:spPr>
        <p:txBody>
          <a:bodyPr wrap="square" rtlCol="0">
            <a:spAutoFit/>
          </a:bodyPr>
          <a:lstStyle/>
          <a:p>
            <a:pPr defTabSz="1219170">
              <a:buClr>
                <a:srgbClr val="000000"/>
              </a:buClr>
            </a:pPr>
            <a:r>
              <a:rPr kumimoji="1" lang="en-US" altLang="ja-JP" sz="1200" kern="0" dirty="0">
                <a:solidFill>
                  <a:srgbClr val="000000"/>
                </a:solidFill>
                <a:latin typeface="Meiryo UI" panose="020B0604030504040204" pitchFamily="50" charset="-128"/>
                <a:ea typeface="Meiryo UI" panose="020B0604030504040204" pitchFamily="50" charset="-128"/>
                <a:cs typeface="Arial"/>
                <a:sym typeface="Arial"/>
              </a:rPr>
              <a:t>[1] </a:t>
            </a:r>
            <a:r>
              <a:rPr kumimoji="1" lang="ja-JP" altLang="en-US" sz="1200" kern="0" dirty="0">
                <a:solidFill>
                  <a:srgbClr val="000000"/>
                </a:solidFill>
                <a:latin typeface="Meiryo UI" panose="020B0604030504040204" pitchFamily="50" charset="-128"/>
                <a:ea typeface="Meiryo UI" panose="020B0604030504040204" pitchFamily="50" charset="-128"/>
                <a:cs typeface="Arial"/>
                <a:sym typeface="Arial"/>
              </a:rPr>
              <a:t>経済産業省</a:t>
            </a:r>
            <a:r>
              <a:rPr kumimoji="1" lang="en-US" altLang="ja-JP" sz="1200" kern="0" dirty="0">
                <a:solidFill>
                  <a:srgbClr val="000000"/>
                </a:solidFill>
                <a:latin typeface="Meiryo UI" panose="020B0604030504040204" pitchFamily="50" charset="-128"/>
                <a:ea typeface="Meiryo UI" panose="020B0604030504040204" pitchFamily="50" charset="-128"/>
                <a:cs typeface="Arial"/>
                <a:sym typeface="Arial"/>
              </a:rPr>
              <a:t>, </a:t>
            </a:r>
            <a:r>
              <a:rPr kumimoji="1" lang="ja-JP" altLang="en-US" sz="1200" kern="0" dirty="0">
                <a:solidFill>
                  <a:srgbClr val="000000"/>
                </a:solidFill>
                <a:latin typeface="Meiryo UI" panose="020B0604030504040204" pitchFamily="50" charset="-128"/>
                <a:ea typeface="Meiryo UI" panose="020B0604030504040204" pitchFamily="50" charset="-128"/>
                <a:cs typeface="Arial"/>
                <a:sym typeface="Arial"/>
              </a:rPr>
              <a:t>特定サービス産業動態統計調査</a:t>
            </a:r>
            <a:r>
              <a:rPr kumimoji="1" lang="en-US" altLang="ja-JP" sz="1200" kern="0" dirty="0">
                <a:solidFill>
                  <a:srgbClr val="000000"/>
                </a:solidFill>
                <a:latin typeface="Meiryo UI" panose="020B0604030504040204" pitchFamily="50" charset="-128"/>
                <a:ea typeface="Meiryo UI" panose="020B0604030504040204" pitchFamily="50" charset="-128"/>
                <a:cs typeface="Arial"/>
                <a:sym typeface="Arial"/>
              </a:rPr>
              <a:t>, https://www.meti.go.jp/statistics/tyo/tokusabido/index.html </a:t>
            </a:r>
            <a:r>
              <a:rPr kumimoji="1" lang="en-US" altLang="ja-JP" sz="1200" kern="0" dirty="0">
                <a:solidFill>
                  <a:srgbClr val="3F3A39"/>
                </a:solidFill>
                <a:latin typeface="YakuHanJPs"/>
                <a:ea typeface="Meiryo UI" panose="020B0604030504040204" pitchFamily="50" charset="-128"/>
                <a:cs typeface="Arial"/>
                <a:sym typeface="Arial"/>
              </a:rPr>
              <a:t>,</a:t>
            </a:r>
            <a:r>
              <a:rPr lang="en-US" altLang="ja-JP" sz="1200" b="0" i="0" dirty="0">
                <a:solidFill>
                  <a:srgbClr val="3F3A39"/>
                </a:solidFill>
                <a:effectLst/>
                <a:latin typeface="YakuHanJPs"/>
              </a:rPr>
              <a:t>(</a:t>
            </a:r>
            <a:r>
              <a:rPr lang="ja-JP" altLang="en-US" sz="1200" b="0" i="0" dirty="0">
                <a:solidFill>
                  <a:srgbClr val="3F3A39"/>
                </a:solidFill>
                <a:effectLst/>
                <a:latin typeface="YakuHanJPs"/>
              </a:rPr>
              <a:t>参照 </a:t>
            </a:r>
            <a:r>
              <a:rPr lang="en-US" altLang="ja-JP" sz="1200" b="0" i="0" dirty="0">
                <a:solidFill>
                  <a:srgbClr val="3F3A39"/>
                </a:solidFill>
                <a:effectLst/>
                <a:latin typeface="YakuHanJPs"/>
              </a:rPr>
              <a:t>2020-10-25)</a:t>
            </a:r>
            <a:r>
              <a:rPr kumimoji="1" lang="ja-JP" altLang="en-US" sz="1200" kern="0" dirty="0">
                <a:solidFill>
                  <a:srgbClr val="000000"/>
                </a:solidFill>
                <a:latin typeface="Meiryo UI" panose="020B0604030504040204" pitchFamily="50" charset="-128"/>
                <a:ea typeface="Meiryo UI" panose="020B0604030504040204" pitchFamily="50" charset="-128"/>
                <a:cs typeface="Arial"/>
                <a:sym typeface="Arial"/>
              </a:rPr>
              <a:t> </a:t>
            </a:r>
          </a:p>
        </p:txBody>
      </p:sp>
      <p:cxnSp>
        <p:nvCxnSpPr>
          <p:cNvPr id="23" name="Google Shape;105;p20">
            <a:extLst>
              <a:ext uri="{FF2B5EF4-FFF2-40B4-BE49-F238E27FC236}">
                <a16:creationId xmlns:a16="http://schemas.microsoft.com/office/drawing/2014/main" id="{45AE6C25-B731-4C50-BF6E-358B8A5FF116}"/>
              </a:ext>
            </a:extLst>
          </p:cNvPr>
          <p:cNvCxnSpPr/>
          <p:nvPr/>
        </p:nvCxnSpPr>
        <p:spPr>
          <a:xfrm>
            <a:off x="983432" y="6522609"/>
            <a:ext cx="10326400" cy="0"/>
          </a:xfrm>
          <a:prstGeom prst="straightConnector1">
            <a:avLst/>
          </a:prstGeom>
          <a:noFill/>
          <a:ln w="19050" cap="flat" cmpd="sng">
            <a:solidFill>
              <a:srgbClr val="999999"/>
            </a:solidFill>
            <a:prstDash val="dot"/>
            <a:round/>
            <a:headEnd type="none" w="med" len="med"/>
            <a:tailEnd type="none" w="med" len="med"/>
          </a:ln>
        </p:spPr>
      </p:cxnSp>
      <p:sp>
        <p:nvSpPr>
          <p:cNvPr id="4" name="スライド番号プレースホルダー 1">
            <a:extLst>
              <a:ext uri="{FF2B5EF4-FFF2-40B4-BE49-F238E27FC236}">
                <a16:creationId xmlns:a16="http://schemas.microsoft.com/office/drawing/2014/main" id="{414D0A23-E4B2-48A8-BA65-EDCC4A1A858C}"/>
              </a:ext>
            </a:extLst>
          </p:cNvPr>
          <p:cNvSpPr txBox="1">
            <a:spLocks/>
          </p:cNvSpPr>
          <p:nvPr/>
        </p:nvSpPr>
        <p:spPr>
          <a:xfrm>
            <a:off x="11712627" y="6448251"/>
            <a:ext cx="2880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4</a:t>
            </a:fld>
            <a:endParaRPr kumimoji="1" lang="ja-JP" altLang="en-US" dirty="0"/>
          </a:p>
        </p:txBody>
      </p:sp>
      <p:sp>
        <p:nvSpPr>
          <p:cNvPr id="5" name="テキスト ボックス 4">
            <a:extLst>
              <a:ext uri="{FF2B5EF4-FFF2-40B4-BE49-F238E27FC236}">
                <a16:creationId xmlns:a16="http://schemas.microsoft.com/office/drawing/2014/main" id="{81FBD2BD-3668-498D-899B-6C039A1C385C}"/>
              </a:ext>
            </a:extLst>
          </p:cNvPr>
          <p:cNvSpPr txBox="1"/>
          <p:nvPr/>
        </p:nvSpPr>
        <p:spPr>
          <a:xfrm>
            <a:off x="335360" y="980728"/>
            <a:ext cx="3484485" cy="369332"/>
          </a:xfrm>
          <a:prstGeom prst="rect">
            <a:avLst/>
          </a:prstGeom>
          <a:noFill/>
        </p:spPr>
        <p:txBody>
          <a:bodyPr wrap="square" rtlCol="0">
            <a:spAutoFit/>
          </a:bodyPr>
          <a:lstStyle/>
          <a:p>
            <a:r>
              <a:rPr kumimoji="1" lang="ja-JP" altLang="en-US" b="1" dirty="0">
                <a:latin typeface="+mn-ea"/>
              </a:rPr>
              <a:t>近年の広告動態</a:t>
            </a:r>
          </a:p>
        </p:txBody>
      </p:sp>
      <p:sp>
        <p:nvSpPr>
          <p:cNvPr id="6" name="Rectangle: Rounded Corners 1">
            <a:extLst>
              <a:ext uri="{FF2B5EF4-FFF2-40B4-BE49-F238E27FC236}">
                <a16:creationId xmlns:a16="http://schemas.microsoft.com/office/drawing/2014/main" id="{E671806F-B88E-4547-9759-16C96B900FF2}"/>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研究背景</a:t>
            </a:r>
            <a:endParaRPr lang="ko-KR" altLang="en-US" sz="2400" b="1" dirty="0">
              <a:solidFill>
                <a:srgbClr val="4662B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722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研究背景</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pic>
        <p:nvPicPr>
          <p:cNvPr id="6146" name="Picture 2">
            <a:extLst>
              <a:ext uri="{FF2B5EF4-FFF2-40B4-BE49-F238E27FC236}">
                <a16:creationId xmlns:a16="http://schemas.microsoft.com/office/drawing/2014/main" id="{1110013A-6E40-4E94-B942-5FDF863CA2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360" y="1077377"/>
            <a:ext cx="8432252" cy="249563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61534F5-7983-4F7A-9157-ACDC2045E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360" y="3669665"/>
            <a:ext cx="8432252" cy="2495639"/>
          </a:xfrm>
          <a:prstGeom prst="rect">
            <a:avLst/>
          </a:prstGeom>
          <a:noFill/>
          <a:extLst>
            <a:ext uri="{909E8E84-426E-40DD-AFC4-6F175D3DCCD1}">
              <a14:hiddenFill xmlns:a14="http://schemas.microsoft.com/office/drawing/2010/main">
                <a:solidFill>
                  <a:srgbClr val="FFFFFF"/>
                </a:solidFill>
              </a14:hiddenFill>
            </a:ext>
          </a:extLst>
        </p:spPr>
      </p:pic>
      <p:sp>
        <p:nvSpPr>
          <p:cNvPr id="8" name="四角形: 角を丸くする 7">
            <a:extLst>
              <a:ext uri="{FF2B5EF4-FFF2-40B4-BE49-F238E27FC236}">
                <a16:creationId xmlns:a16="http://schemas.microsoft.com/office/drawing/2014/main" id="{059B1EF2-44A0-4091-A71C-6DEFF4502A58}"/>
              </a:ext>
            </a:extLst>
          </p:cNvPr>
          <p:cNvSpPr/>
          <p:nvPr/>
        </p:nvSpPr>
        <p:spPr>
          <a:xfrm>
            <a:off x="8976320" y="1268760"/>
            <a:ext cx="2952328" cy="165618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cs typeface="Arial" panose="020B0604020202020204" pitchFamily="34" charset="0"/>
              </a:rPr>
              <a:t>新型コロナウィルス感染拡大により在宅時間が増加。</a:t>
            </a:r>
            <a:endParaRPr kumimoji="1" lang="en-US" altLang="ja-JP" dirty="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r>
              <a:rPr kumimoji="1" lang="ja-JP" altLang="en-US" dirty="0">
                <a:solidFill>
                  <a:schemeClr val="tx1"/>
                </a:solidFill>
                <a:latin typeface="Meiryo UI" panose="020B0604030504040204" pitchFamily="50" charset="-128"/>
                <a:ea typeface="Meiryo UI" panose="020B0604030504040204" pitchFamily="50" charset="-128"/>
                <a:cs typeface="Arial" panose="020B0604020202020204" pitchFamily="34" charset="0"/>
              </a:rPr>
              <a:t>世帯別・個人別共にテレビ視聴が増加。</a:t>
            </a:r>
          </a:p>
        </p:txBody>
      </p:sp>
      <p:sp>
        <p:nvSpPr>
          <p:cNvPr id="9" name="矢印: 下 8">
            <a:extLst>
              <a:ext uri="{FF2B5EF4-FFF2-40B4-BE49-F238E27FC236}">
                <a16:creationId xmlns:a16="http://schemas.microsoft.com/office/drawing/2014/main" id="{ABE7DA29-BF1C-4CAD-94F8-20567141A598}"/>
              </a:ext>
            </a:extLst>
          </p:cNvPr>
          <p:cNvSpPr/>
          <p:nvPr/>
        </p:nvSpPr>
        <p:spPr>
          <a:xfrm>
            <a:off x="10128448" y="3178464"/>
            <a:ext cx="648072" cy="93311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0" name="四角形: 角を丸くする 9">
            <a:extLst>
              <a:ext uri="{FF2B5EF4-FFF2-40B4-BE49-F238E27FC236}">
                <a16:creationId xmlns:a16="http://schemas.microsoft.com/office/drawing/2014/main" id="{783C9EEA-F290-414A-89D2-35054F4B56B6}"/>
              </a:ext>
            </a:extLst>
          </p:cNvPr>
          <p:cNvSpPr/>
          <p:nvPr/>
        </p:nvSpPr>
        <p:spPr>
          <a:xfrm>
            <a:off x="8976320" y="4365104"/>
            <a:ext cx="2952328" cy="144015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rPr>
              <a:t>テレビ視聴率の</a:t>
            </a:r>
            <a:r>
              <a:rPr kumimoji="1" lang="ja-JP" altLang="en-US" b="1" dirty="0">
                <a:solidFill>
                  <a:schemeClr val="tx1"/>
                </a:solidFill>
                <a:latin typeface="Meiryo UI" panose="020B0604030504040204" pitchFamily="50" charset="-128"/>
                <a:ea typeface="Meiryo UI" panose="020B0604030504040204" pitchFamily="50" charset="-128"/>
              </a:rPr>
              <a:t>増加</a:t>
            </a:r>
            <a:r>
              <a:rPr kumimoji="1" lang="ja-JP" altLang="en-US" dirty="0">
                <a:solidFill>
                  <a:schemeClr val="tx1"/>
                </a:solidFill>
                <a:latin typeface="Meiryo UI" panose="020B0604030504040204" pitchFamily="50" charset="-128"/>
                <a:ea typeface="Meiryo UI" panose="020B0604030504040204" pitchFamily="50" charset="-128"/>
              </a:rPr>
              <a:t>。</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この機会を逃さず、</a:t>
            </a:r>
            <a:r>
              <a:rPr kumimoji="1" lang="ja-JP" altLang="en-US" b="1" dirty="0">
                <a:solidFill>
                  <a:srgbClr val="C00000"/>
                </a:solidFill>
                <a:latin typeface="Meiryo UI" panose="020B0604030504040204" pitchFamily="50" charset="-128"/>
                <a:ea typeface="Meiryo UI" panose="020B0604030504040204" pitchFamily="50" charset="-128"/>
              </a:rPr>
              <a:t>テレビ</a:t>
            </a:r>
            <a:r>
              <a:rPr kumimoji="1" lang="en-US" altLang="ja-JP" b="1" dirty="0">
                <a:solidFill>
                  <a:srgbClr val="C00000"/>
                </a:solidFill>
                <a:latin typeface="Meiryo UI" panose="020B0604030504040204" pitchFamily="50" charset="-128"/>
                <a:ea typeface="Meiryo UI" panose="020B0604030504040204" pitchFamily="50" charset="-128"/>
              </a:rPr>
              <a:t>CM</a:t>
            </a:r>
            <a:r>
              <a:rPr kumimoji="1" lang="ja-JP" altLang="en-US" b="1" dirty="0">
                <a:solidFill>
                  <a:srgbClr val="C00000"/>
                </a:solidFill>
                <a:latin typeface="Meiryo UI" panose="020B0604030504040204" pitchFamily="50" charset="-128"/>
                <a:ea typeface="Meiryo UI" panose="020B0604030504040204" pitchFamily="50" charset="-128"/>
              </a:rPr>
              <a:t>での高い広告効果</a:t>
            </a:r>
            <a:r>
              <a:rPr kumimoji="1" lang="ja-JP" altLang="en-US" dirty="0">
                <a:solidFill>
                  <a:schemeClr val="tx1"/>
                </a:solidFill>
                <a:latin typeface="Meiryo UI" panose="020B0604030504040204" pitchFamily="50" charset="-128"/>
                <a:ea typeface="Meiryo UI" panose="020B0604030504040204" pitchFamily="50" charset="-128"/>
              </a:rPr>
              <a:t>を実現を目指す。</a:t>
            </a:r>
          </a:p>
        </p:txBody>
      </p:sp>
      <p:sp>
        <p:nvSpPr>
          <p:cNvPr id="11" name="テキスト ボックス 10">
            <a:extLst>
              <a:ext uri="{FF2B5EF4-FFF2-40B4-BE49-F238E27FC236}">
                <a16:creationId xmlns:a16="http://schemas.microsoft.com/office/drawing/2014/main" id="{FAA47311-35F3-4CB8-A329-B6959028D11C}"/>
              </a:ext>
            </a:extLst>
          </p:cNvPr>
          <p:cNvSpPr txBox="1"/>
          <p:nvPr/>
        </p:nvSpPr>
        <p:spPr>
          <a:xfrm>
            <a:off x="335360" y="6409009"/>
            <a:ext cx="11521280" cy="246221"/>
          </a:xfrm>
          <a:prstGeom prst="rect">
            <a:avLst/>
          </a:prstGeom>
          <a:noFill/>
        </p:spPr>
        <p:txBody>
          <a:bodyPr wrap="square" rtlCol="0">
            <a:spAutoFit/>
          </a:bodyPr>
          <a:lstStyle/>
          <a:p>
            <a:r>
              <a:rPr kumimoji="1" lang="ja-JP" altLang="en-US" sz="1000" dirty="0">
                <a:latin typeface="メイリオ" panose="020B0604030504040204" pitchFamily="50" charset="-128"/>
                <a:ea typeface="メイリオ" panose="020B0604030504040204" pitchFamily="50" charset="-128"/>
              </a:rPr>
              <a:t>「新型コロナウイルスの感染拡大に伴うテレビ視聴傾向の変化」</a:t>
            </a:r>
            <a:r>
              <a:rPr kumimoji="1" lang="en-US" altLang="ja-JP" sz="1000" dirty="0">
                <a:latin typeface="メイリオ" panose="020B0604030504040204" pitchFamily="50" charset="-128"/>
                <a:ea typeface="メイリオ" panose="020B0604030504040204" pitchFamily="50" charset="-128"/>
              </a:rPr>
              <a:t>, </a:t>
            </a:r>
            <a:r>
              <a:rPr lang="ja-JP" altLang="en-US" sz="1000" b="0" i="0" dirty="0">
                <a:solidFill>
                  <a:srgbClr val="333333"/>
                </a:solidFill>
                <a:effectLst/>
                <a:latin typeface="メイリオ" panose="020B0604030504040204" pitchFamily="50" charset="-128"/>
                <a:ea typeface="メイリオ" panose="020B0604030504040204" pitchFamily="50" charset="-128"/>
              </a:rPr>
              <a:t>株式会社ビデオリサーチ</a:t>
            </a:r>
            <a:r>
              <a:rPr lang="en-US" altLang="ja-JP" sz="1000" dirty="0">
                <a:solidFill>
                  <a:srgbClr val="333333"/>
                </a:solidFill>
                <a:latin typeface="メイリオ" panose="020B0604030504040204" pitchFamily="50" charset="-128"/>
                <a:ea typeface="メイリオ" panose="020B0604030504040204" pitchFamily="50" charset="-128"/>
              </a:rPr>
              <a:t>,</a:t>
            </a:r>
            <a:r>
              <a:rPr lang="ja-JP" altLang="en-US" sz="1000" b="0" i="0" dirty="0">
                <a:solidFill>
                  <a:srgbClr val="333333"/>
                </a:solidFill>
                <a:effectLst/>
                <a:latin typeface="メイリオ" panose="020B0604030504040204" pitchFamily="50" charset="-128"/>
                <a:ea typeface="メイリオ" panose="020B0604030504040204" pitchFamily="50" charset="-128"/>
              </a:rPr>
              <a:t> </a:t>
            </a:r>
            <a:r>
              <a:rPr lang="en-US" altLang="ja-JP" sz="1000" b="0" i="0" dirty="0">
                <a:solidFill>
                  <a:srgbClr val="333333"/>
                </a:solidFill>
                <a:effectLst/>
                <a:latin typeface="メイリオ" panose="020B0604030504040204" pitchFamily="50" charset="-128"/>
                <a:ea typeface="メイリオ" panose="020B0604030504040204" pitchFamily="50" charset="-128"/>
              </a:rPr>
              <a:t>2020</a:t>
            </a:r>
            <a:r>
              <a:rPr lang="en-US" altLang="ja-JP" sz="1000" dirty="0">
                <a:solidFill>
                  <a:srgbClr val="333333"/>
                </a:solidFill>
                <a:latin typeface="メイリオ" panose="020B0604030504040204" pitchFamily="50" charset="-128"/>
                <a:ea typeface="メイリオ" panose="020B0604030504040204" pitchFamily="50" charset="-128"/>
              </a:rPr>
              <a:t>-</a:t>
            </a:r>
            <a:r>
              <a:rPr lang="en-US" altLang="ja-JP" sz="1000" b="0" i="0" dirty="0">
                <a:solidFill>
                  <a:srgbClr val="333333"/>
                </a:solidFill>
                <a:effectLst/>
                <a:latin typeface="メイリオ" panose="020B0604030504040204" pitchFamily="50" charset="-128"/>
                <a:ea typeface="メイリオ" panose="020B0604030504040204" pitchFamily="50" charset="-128"/>
              </a:rPr>
              <a:t>05</a:t>
            </a:r>
            <a:r>
              <a:rPr lang="en-US" altLang="ja-JP" sz="1000" dirty="0">
                <a:solidFill>
                  <a:srgbClr val="333333"/>
                </a:solidFill>
                <a:latin typeface="メイリオ" panose="020B0604030504040204" pitchFamily="50" charset="-128"/>
                <a:ea typeface="メイリオ" panose="020B0604030504040204" pitchFamily="50" charset="-128"/>
              </a:rPr>
              <a:t>-</a:t>
            </a:r>
            <a:r>
              <a:rPr lang="en-US" altLang="ja-JP" sz="1000" b="0" i="0" dirty="0">
                <a:solidFill>
                  <a:srgbClr val="333333"/>
                </a:solidFill>
                <a:effectLst/>
                <a:latin typeface="メイリオ" panose="020B0604030504040204" pitchFamily="50" charset="-128"/>
                <a:ea typeface="メイリオ" panose="020B0604030504040204" pitchFamily="50" charset="-128"/>
              </a:rPr>
              <a:t>22</a:t>
            </a:r>
            <a:r>
              <a:rPr lang="ja-JP" altLang="en-US" sz="1000" b="0" i="0" dirty="0">
                <a:solidFill>
                  <a:srgbClr val="333333"/>
                </a:solidFill>
                <a:effectLst/>
                <a:latin typeface="メイリオ" panose="020B0604030504040204" pitchFamily="50" charset="-128"/>
                <a:ea typeface="メイリオ" panose="020B0604030504040204" pitchFamily="50" charset="-128"/>
              </a:rPr>
              <a:t>日</a:t>
            </a:r>
            <a:r>
              <a:rPr lang="en-US" altLang="ja-JP" sz="1000" b="0" i="0" dirty="0">
                <a:solidFill>
                  <a:srgbClr val="333333"/>
                </a:solidFill>
                <a:effectLst/>
                <a:latin typeface="メイリオ" panose="020B0604030504040204" pitchFamily="50" charset="-128"/>
                <a:ea typeface="メイリオ" panose="020B0604030504040204" pitchFamily="50" charset="-128"/>
              </a:rPr>
              <a:t>, </a:t>
            </a:r>
            <a:r>
              <a:rPr kumimoji="1" lang="en-US" altLang="ja-JP" sz="1000" dirty="0">
                <a:latin typeface="メイリオ" panose="020B0604030504040204" pitchFamily="50" charset="-128"/>
                <a:ea typeface="メイリオ" panose="020B0604030504040204" pitchFamily="50" charset="-128"/>
              </a:rPr>
              <a:t>https://www.videor.co.jp/press/2020/200522.html, </a:t>
            </a:r>
            <a:r>
              <a:rPr lang="en-US" altLang="ja-JP" sz="1000" b="0" i="0" dirty="0">
                <a:solidFill>
                  <a:srgbClr val="3F3A39"/>
                </a:solidFill>
                <a:effectLst/>
                <a:latin typeface="メイリオ" panose="020B0604030504040204" pitchFamily="50" charset="-128"/>
                <a:ea typeface="メイリオ" panose="020B0604030504040204" pitchFamily="50" charset="-128"/>
              </a:rPr>
              <a:t>(</a:t>
            </a:r>
            <a:r>
              <a:rPr lang="ja-JP" altLang="en-US" sz="1000" b="0" i="0" dirty="0">
                <a:solidFill>
                  <a:srgbClr val="3F3A39"/>
                </a:solidFill>
                <a:effectLst/>
                <a:latin typeface="メイリオ" panose="020B0604030504040204" pitchFamily="50" charset="-128"/>
                <a:ea typeface="メイリオ" panose="020B0604030504040204" pitchFamily="50" charset="-128"/>
              </a:rPr>
              <a:t>参照 </a:t>
            </a:r>
            <a:r>
              <a:rPr lang="en-US" altLang="ja-JP" sz="1000" b="0" i="0" dirty="0">
                <a:solidFill>
                  <a:srgbClr val="3F3A39"/>
                </a:solidFill>
                <a:effectLst/>
                <a:latin typeface="メイリオ" panose="020B0604030504040204" pitchFamily="50" charset="-128"/>
                <a:ea typeface="メイリオ" panose="020B0604030504040204" pitchFamily="50" charset="-128"/>
              </a:rPr>
              <a:t>2020-10-25)</a:t>
            </a:r>
            <a:endParaRPr kumimoji="1" lang="ja-JP" altLang="en-US" sz="1000" dirty="0">
              <a:latin typeface="メイリオ" panose="020B0604030504040204" pitchFamily="50" charset="-128"/>
              <a:ea typeface="メイリオ" panose="020B0604030504040204" pitchFamily="50" charset="-128"/>
            </a:endParaRPr>
          </a:p>
        </p:txBody>
      </p:sp>
      <p:sp>
        <p:nvSpPr>
          <p:cNvPr id="5" name="スライド番号プレースホルダー 1">
            <a:extLst>
              <a:ext uri="{FF2B5EF4-FFF2-40B4-BE49-F238E27FC236}">
                <a16:creationId xmlns:a16="http://schemas.microsoft.com/office/drawing/2014/main" id="{EDBC8DDB-BBE6-4635-9BE3-5BCA1808DC58}"/>
              </a:ext>
            </a:extLst>
          </p:cNvPr>
          <p:cNvSpPr txBox="1">
            <a:spLocks/>
          </p:cNvSpPr>
          <p:nvPr/>
        </p:nvSpPr>
        <p:spPr>
          <a:xfrm>
            <a:off x="11712627" y="6448251"/>
            <a:ext cx="2880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5</a:t>
            </a:fld>
            <a:endParaRPr kumimoji="1" lang="ja-JP" altLang="en-US" dirty="0"/>
          </a:p>
        </p:txBody>
      </p:sp>
    </p:spTree>
    <p:extLst>
      <p:ext uri="{BB962C8B-B14F-4D97-AF65-F5344CB8AC3E}">
        <p14:creationId xmlns:p14="http://schemas.microsoft.com/office/powerpoint/2010/main" val="4334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研究背景</a:t>
            </a:r>
            <a:endParaRPr lang="ko-KR" altLang="en-US" sz="2400" b="1" dirty="0">
              <a:solidFill>
                <a:srgbClr val="4662B0"/>
              </a:solidFill>
              <a:latin typeface="Arial" panose="020B0604020202020204" pitchFamily="34" charset="0"/>
              <a:cs typeface="Arial" panose="020B0604020202020204" pitchFamily="34" charset="0"/>
            </a:endParaRPr>
          </a:p>
        </p:txBody>
      </p:sp>
      <p:sp>
        <p:nvSpPr>
          <p:cNvPr id="11" name="四角形: 角を丸くする 10">
            <a:extLst>
              <a:ext uri="{FF2B5EF4-FFF2-40B4-BE49-F238E27FC236}">
                <a16:creationId xmlns:a16="http://schemas.microsoft.com/office/drawing/2014/main" id="{F1D7AB66-6C4B-42C2-9FFA-A4869004CA34}"/>
              </a:ext>
            </a:extLst>
          </p:cNvPr>
          <p:cNvSpPr/>
          <p:nvPr/>
        </p:nvSpPr>
        <p:spPr>
          <a:xfrm>
            <a:off x="515920" y="2871027"/>
            <a:ext cx="5040000" cy="1440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sym typeface="Arial"/>
              </a:rPr>
              <a:t>インターネット広告の伸びもあるが、マーケティング戦略においてテレビ広告の利用は日本においては依然重要である。</a:t>
            </a:r>
            <a:endParaRPr kumimoji="1" lang="en-US" altLang="ja-JP" dirty="0">
              <a:solidFill>
                <a:schemeClr val="tx1"/>
              </a:solidFill>
              <a:latin typeface="Meiryo UI" panose="020B0604030504040204" pitchFamily="50" charset="-128"/>
              <a:ea typeface="Meiryo UI" panose="020B0604030504040204" pitchFamily="50" charset="-128"/>
              <a:sym typeface="Arial"/>
            </a:endParaRPr>
          </a:p>
        </p:txBody>
      </p:sp>
      <p:sp>
        <p:nvSpPr>
          <p:cNvPr id="12" name="四角形: 角を丸くする 11">
            <a:extLst>
              <a:ext uri="{FF2B5EF4-FFF2-40B4-BE49-F238E27FC236}">
                <a16:creationId xmlns:a16="http://schemas.microsoft.com/office/drawing/2014/main" id="{DD4CDF5E-41D8-4A04-93EE-C37761CED273}"/>
              </a:ext>
            </a:extLst>
          </p:cNvPr>
          <p:cNvSpPr/>
          <p:nvPr/>
        </p:nvSpPr>
        <p:spPr>
          <a:xfrm>
            <a:off x="515920" y="1120373"/>
            <a:ext cx="5040000" cy="1440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sym typeface="Arial"/>
              </a:rPr>
              <a:t>他の媒体と比較してテレビ広告費へと投じられる費用は多額である。この傾向が急変することは考えにくい。</a:t>
            </a:r>
            <a:endParaRPr kumimoji="1" lang="en-US" altLang="ja-JP" dirty="0">
              <a:solidFill>
                <a:schemeClr val="tx1"/>
              </a:solidFill>
              <a:latin typeface="Meiryo UI" panose="020B0604030504040204" pitchFamily="50" charset="-128"/>
              <a:ea typeface="Meiryo UI" panose="020B0604030504040204" pitchFamily="50" charset="-128"/>
              <a:sym typeface="Arial"/>
            </a:endParaRPr>
          </a:p>
        </p:txBody>
      </p:sp>
      <p:sp>
        <p:nvSpPr>
          <p:cNvPr id="4" name="四角形: 角を丸くする 3">
            <a:extLst>
              <a:ext uri="{FF2B5EF4-FFF2-40B4-BE49-F238E27FC236}">
                <a16:creationId xmlns:a16="http://schemas.microsoft.com/office/drawing/2014/main" id="{B88178B1-5E53-47A7-B6B6-2D132113752C}"/>
              </a:ext>
            </a:extLst>
          </p:cNvPr>
          <p:cNvSpPr/>
          <p:nvPr/>
        </p:nvSpPr>
        <p:spPr>
          <a:xfrm>
            <a:off x="515920" y="4621681"/>
            <a:ext cx="5040000" cy="1440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rPr>
              <a:t>・テレビ離れで</a:t>
            </a:r>
            <a:r>
              <a:rPr kumimoji="1" lang="en-US" altLang="ja-JP" dirty="0">
                <a:solidFill>
                  <a:schemeClr val="tx1"/>
                </a:solidFill>
                <a:latin typeface="Meiryo UI" panose="020B0604030504040204" pitchFamily="50" charset="-128"/>
                <a:ea typeface="Meiryo UI" panose="020B0604030504040204" pitchFamily="50" charset="-128"/>
              </a:rPr>
              <a:t>CM</a:t>
            </a:r>
            <a:r>
              <a:rPr kumimoji="1" lang="ja-JP" altLang="en-US" dirty="0">
                <a:solidFill>
                  <a:schemeClr val="tx1"/>
                </a:solidFill>
                <a:latin typeface="Meiryo UI" panose="020B0604030504040204" pitchFamily="50" charset="-128"/>
                <a:ea typeface="Meiryo UI" panose="020B0604030504040204" pitchFamily="50" charset="-128"/>
              </a:rPr>
              <a:t>を視聴する回数が減り、</a:t>
            </a:r>
            <a:r>
              <a:rPr kumimoji="1" lang="en-US" altLang="ja-JP" dirty="0">
                <a:solidFill>
                  <a:schemeClr val="tx1"/>
                </a:solidFill>
                <a:latin typeface="Meiryo UI" panose="020B0604030504040204" pitchFamily="50" charset="-128"/>
                <a:ea typeface="Meiryo UI" panose="020B0604030504040204" pitchFamily="50" charset="-128"/>
              </a:rPr>
              <a:t>CM</a:t>
            </a:r>
            <a:r>
              <a:rPr kumimoji="1" lang="ja-JP" altLang="en-US" dirty="0">
                <a:solidFill>
                  <a:schemeClr val="tx1"/>
                </a:solidFill>
                <a:latin typeface="Meiryo UI" panose="020B0604030504040204" pitchFamily="50" charset="-128"/>
                <a:ea typeface="Meiryo UI" panose="020B0604030504040204" pitchFamily="50" charset="-128"/>
              </a:rPr>
              <a:t>効果も減る可能性</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 ・従来通り</a:t>
            </a:r>
            <a:r>
              <a:rPr kumimoji="1" lang="en-US" altLang="ja-JP" dirty="0">
                <a:solidFill>
                  <a:schemeClr val="tx1"/>
                </a:solidFill>
                <a:latin typeface="Meiryo UI" panose="020B0604030504040204" pitchFamily="50" charset="-128"/>
                <a:ea typeface="Meiryo UI" panose="020B0604030504040204" pitchFamily="50" charset="-128"/>
              </a:rPr>
              <a:t>CM</a:t>
            </a:r>
            <a:r>
              <a:rPr kumimoji="1" lang="ja-JP" altLang="en-US" dirty="0">
                <a:solidFill>
                  <a:schemeClr val="tx1"/>
                </a:solidFill>
                <a:latin typeface="Meiryo UI" panose="020B0604030504040204" pitchFamily="50" charset="-128"/>
                <a:ea typeface="Meiryo UI" panose="020B0604030504040204" pitchFamily="50" charset="-128"/>
              </a:rPr>
              <a:t>で「購入を促すだけ」では、</a:t>
            </a:r>
            <a:r>
              <a:rPr kumimoji="1" lang="en-US" altLang="ja-JP" dirty="0">
                <a:solidFill>
                  <a:schemeClr val="tx1"/>
                </a:solidFill>
                <a:latin typeface="Meiryo UI" panose="020B0604030504040204" pitchFamily="50" charset="-128"/>
                <a:ea typeface="Meiryo UI" panose="020B0604030504040204" pitchFamily="50" charset="-128"/>
              </a:rPr>
              <a:t>CM</a:t>
            </a:r>
            <a:r>
              <a:rPr kumimoji="1" lang="ja-JP" altLang="en-US" dirty="0">
                <a:solidFill>
                  <a:schemeClr val="tx1"/>
                </a:solidFill>
                <a:latin typeface="Meiryo UI" panose="020B0604030504040204" pitchFamily="50" charset="-128"/>
                <a:ea typeface="Meiryo UI" panose="020B0604030504040204" pitchFamily="50" charset="-128"/>
              </a:rPr>
              <a:t>効果が薄くなっていく可能性</a:t>
            </a:r>
          </a:p>
        </p:txBody>
      </p:sp>
      <p:cxnSp>
        <p:nvCxnSpPr>
          <p:cNvPr id="9" name="Google Shape;105;p20">
            <a:extLst>
              <a:ext uri="{FF2B5EF4-FFF2-40B4-BE49-F238E27FC236}">
                <a16:creationId xmlns:a16="http://schemas.microsoft.com/office/drawing/2014/main" id="{710D4490-DAC1-483A-B220-EBCD1481FBB3}"/>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grpSp>
        <p:nvGrpSpPr>
          <p:cNvPr id="7" name="グループ化 6">
            <a:extLst>
              <a:ext uri="{FF2B5EF4-FFF2-40B4-BE49-F238E27FC236}">
                <a16:creationId xmlns:a16="http://schemas.microsoft.com/office/drawing/2014/main" id="{46E3DF8B-BCF7-407A-A9A4-26AE32DE9F77}"/>
              </a:ext>
            </a:extLst>
          </p:cNvPr>
          <p:cNvGrpSpPr/>
          <p:nvPr/>
        </p:nvGrpSpPr>
        <p:grpSpPr>
          <a:xfrm>
            <a:off x="6449750" y="1055922"/>
            <a:ext cx="5040000" cy="1440000"/>
            <a:chOff x="6312024" y="2765782"/>
            <a:chExt cx="4745327" cy="1767539"/>
          </a:xfrm>
        </p:grpSpPr>
        <p:sp>
          <p:nvSpPr>
            <p:cNvPr id="16" name="四角形: 角を丸くする 15">
              <a:extLst>
                <a:ext uri="{FF2B5EF4-FFF2-40B4-BE49-F238E27FC236}">
                  <a16:creationId xmlns:a16="http://schemas.microsoft.com/office/drawing/2014/main" id="{2634B55F-C86D-4D9C-9D64-7060B3E62504}"/>
                </a:ext>
              </a:extLst>
            </p:cNvPr>
            <p:cNvSpPr/>
            <p:nvPr/>
          </p:nvSpPr>
          <p:spPr>
            <a:xfrm>
              <a:off x="6312024" y="2765782"/>
              <a:ext cx="4745327" cy="150651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sym typeface="Arial"/>
                </a:rPr>
                <a:t>新たなマーケティング手法も台頭するなか、広告効果のより</a:t>
              </a:r>
              <a:r>
                <a:rPr kumimoji="1" lang="ja-JP" altLang="en-US" b="1" dirty="0">
                  <a:solidFill>
                    <a:schemeClr val="tx1"/>
                  </a:solidFill>
                  <a:latin typeface="Meiryo UI" panose="020B0604030504040204" pitchFamily="50" charset="-128"/>
                  <a:ea typeface="Meiryo UI" panose="020B0604030504040204" pitchFamily="50" charset="-128"/>
                  <a:sym typeface="Arial"/>
                </a:rPr>
                <a:t>精緻な定量調査</a:t>
              </a:r>
              <a:r>
                <a:rPr kumimoji="1" lang="ja-JP" altLang="en-US" dirty="0">
                  <a:solidFill>
                    <a:schemeClr val="tx1"/>
                  </a:solidFill>
                  <a:latin typeface="Meiryo UI" panose="020B0604030504040204" pitchFamily="50" charset="-128"/>
                  <a:ea typeface="Meiryo UI" panose="020B0604030504040204" pitchFamily="50" charset="-128"/>
                  <a:sym typeface="Arial"/>
                </a:rPr>
                <a:t>が求められる。</a:t>
              </a:r>
              <a:endParaRPr kumimoji="1" lang="en-US" altLang="ja-JP" dirty="0">
                <a:solidFill>
                  <a:schemeClr val="tx1"/>
                </a:solidFill>
                <a:latin typeface="Meiryo UI" panose="020B0604030504040204" pitchFamily="50" charset="-128"/>
                <a:ea typeface="Meiryo UI" panose="020B0604030504040204" pitchFamily="50" charset="-128"/>
                <a:sym typeface="Arial"/>
              </a:endParaRPr>
            </a:p>
          </p:txBody>
        </p:sp>
        <p:sp>
          <p:nvSpPr>
            <p:cNvPr id="5" name="二等辺三角形 4">
              <a:extLst>
                <a:ext uri="{FF2B5EF4-FFF2-40B4-BE49-F238E27FC236}">
                  <a16:creationId xmlns:a16="http://schemas.microsoft.com/office/drawing/2014/main" id="{6CD94FCD-43F4-422F-A88C-EE4F69855C2E}"/>
                </a:ext>
              </a:extLst>
            </p:cNvPr>
            <p:cNvSpPr/>
            <p:nvPr/>
          </p:nvSpPr>
          <p:spPr>
            <a:xfrm flipV="1">
              <a:off x="8252639" y="4267076"/>
              <a:ext cx="864096" cy="26624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6" name="四角形: 角を丸くする 5">
            <a:extLst>
              <a:ext uri="{FF2B5EF4-FFF2-40B4-BE49-F238E27FC236}">
                <a16:creationId xmlns:a16="http://schemas.microsoft.com/office/drawing/2014/main" id="{A50F5D60-BB5D-4E13-94BA-67C4FFD822F0}"/>
              </a:ext>
            </a:extLst>
          </p:cNvPr>
          <p:cNvSpPr/>
          <p:nvPr/>
        </p:nvSpPr>
        <p:spPr>
          <a:xfrm>
            <a:off x="6449748" y="4628379"/>
            <a:ext cx="5040000" cy="1440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rPr>
              <a:t>近年注目される</a:t>
            </a:r>
            <a:r>
              <a:rPr kumimoji="1" lang="ja-JP" altLang="en-US" b="1" dirty="0">
                <a:solidFill>
                  <a:schemeClr val="tx1"/>
                </a:solidFill>
                <a:latin typeface="Meiryo UI" panose="020B0604030504040204" pitchFamily="50" charset="-128"/>
                <a:ea typeface="Meiryo UI" panose="020B0604030504040204" pitchFamily="50" charset="-128"/>
              </a:rPr>
              <a:t>エモーショナルマーケティング</a:t>
            </a:r>
            <a:r>
              <a:rPr kumimoji="1" lang="ja-JP" altLang="en-US" dirty="0">
                <a:solidFill>
                  <a:schemeClr val="tx1"/>
                </a:solidFill>
                <a:latin typeface="Meiryo UI" panose="020B0604030504040204" pitchFamily="50" charset="-128"/>
                <a:ea typeface="Meiryo UI" panose="020B0604030504040204" pitchFamily="50" charset="-128"/>
              </a:rPr>
              <a:t>がテレビ</a:t>
            </a:r>
            <a:r>
              <a:rPr kumimoji="1" lang="en-US" altLang="ja-JP" dirty="0">
                <a:solidFill>
                  <a:schemeClr val="tx1"/>
                </a:solidFill>
                <a:latin typeface="Meiryo UI" panose="020B0604030504040204" pitchFamily="50" charset="-128"/>
                <a:ea typeface="Meiryo UI" panose="020B0604030504040204" pitchFamily="50" charset="-128"/>
              </a:rPr>
              <a:t>CM</a:t>
            </a:r>
            <a:r>
              <a:rPr kumimoji="1" lang="ja-JP" altLang="en-US" dirty="0">
                <a:solidFill>
                  <a:schemeClr val="tx1"/>
                </a:solidFill>
                <a:latin typeface="Meiryo UI" panose="020B0604030504040204" pitchFamily="50" charset="-128"/>
                <a:ea typeface="Meiryo UI" panose="020B0604030504040204" pitchFamily="50" charset="-128"/>
              </a:rPr>
              <a:t>へもたらす効果を検証する。</a:t>
            </a:r>
          </a:p>
        </p:txBody>
      </p:sp>
      <p:cxnSp>
        <p:nvCxnSpPr>
          <p:cNvPr id="14" name="直線コネクタ 13">
            <a:extLst>
              <a:ext uri="{FF2B5EF4-FFF2-40B4-BE49-F238E27FC236}">
                <a16:creationId xmlns:a16="http://schemas.microsoft.com/office/drawing/2014/main" id="{FC247CFF-9F7E-4E94-A4AE-B248D5DB5AF7}"/>
              </a:ext>
            </a:extLst>
          </p:cNvPr>
          <p:cNvCxnSpPr>
            <a:cxnSpLocks/>
          </p:cNvCxnSpPr>
          <p:nvPr/>
        </p:nvCxnSpPr>
        <p:spPr>
          <a:xfrm>
            <a:off x="6096000" y="1196752"/>
            <a:ext cx="0" cy="5131690"/>
          </a:xfrm>
          <a:prstGeom prst="line">
            <a:avLst/>
          </a:prstGeom>
          <a:noFill/>
          <a:ln w="19050" cap="flat" cmpd="sng">
            <a:solidFill>
              <a:srgbClr val="999999"/>
            </a:solidFill>
            <a:prstDash val="dot"/>
            <a:round/>
            <a:headEnd type="none" w="med" len="med"/>
            <a:tailEnd type="none" w="med" len="med"/>
          </a:ln>
        </p:spPr>
      </p:cxnSp>
      <p:sp>
        <p:nvSpPr>
          <p:cNvPr id="18" name="四角形: 角を丸くする 17">
            <a:extLst>
              <a:ext uri="{FF2B5EF4-FFF2-40B4-BE49-F238E27FC236}">
                <a16:creationId xmlns:a16="http://schemas.microsoft.com/office/drawing/2014/main" id="{AE029AC4-4ABE-45D7-8944-E176FC2EE499}"/>
              </a:ext>
            </a:extLst>
          </p:cNvPr>
          <p:cNvSpPr/>
          <p:nvPr/>
        </p:nvSpPr>
        <p:spPr>
          <a:xfrm>
            <a:off x="6449749" y="2842149"/>
            <a:ext cx="5040000" cy="140809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kumimoji="1" lang="ja-JP" altLang="en-US" b="1" dirty="0">
                <a:solidFill>
                  <a:schemeClr val="tx1"/>
                </a:solidFill>
                <a:latin typeface="Meiryo UI" panose="020B0604030504040204" pitchFamily="50" charset="-128"/>
                <a:ea typeface="Meiryo UI" panose="020B0604030504040204" pitchFamily="50" charset="-128"/>
              </a:rPr>
              <a:t>機能</a:t>
            </a:r>
            <a:r>
              <a:rPr kumimoji="1" lang="ja-JP" altLang="en-US" dirty="0">
                <a:solidFill>
                  <a:schemeClr val="tx1"/>
                </a:solidFill>
                <a:latin typeface="Meiryo UI" panose="020B0604030504040204" pitchFamily="50" charset="-128"/>
                <a:ea typeface="Meiryo UI" panose="020B0604030504040204" pitchFamily="50" charset="-128"/>
              </a:rPr>
              <a:t>を説明するだけの</a:t>
            </a:r>
            <a:r>
              <a:rPr kumimoji="1" lang="en-US" altLang="ja-JP" dirty="0">
                <a:solidFill>
                  <a:schemeClr val="tx1"/>
                </a:solidFill>
                <a:latin typeface="Meiryo UI" panose="020B0604030504040204" pitchFamily="50" charset="-128"/>
                <a:ea typeface="Meiryo UI" panose="020B0604030504040204" pitchFamily="50" charset="-128"/>
              </a:rPr>
              <a:t>CM</a:t>
            </a:r>
            <a:r>
              <a:rPr kumimoji="1" lang="ja-JP" altLang="en-US" dirty="0">
                <a:solidFill>
                  <a:schemeClr val="tx1"/>
                </a:solidFill>
                <a:latin typeface="Meiryo UI" panose="020B0604030504040204" pitchFamily="50" charset="-128"/>
                <a:ea typeface="Meiryo UI" panose="020B0604030504040204" pitchFamily="50" charset="-128"/>
              </a:rPr>
              <a:t>では効果が見込めなくなってきている。</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a:t>
            </a:r>
            <a:r>
              <a:rPr kumimoji="1" lang="ja-JP" altLang="en-US" b="1" dirty="0">
                <a:solidFill>
                  <a:schemeClr val="tx1"/>
                </a:solidFill>
                <a:latin typeface="Meiryo UI" panose="020B0604030504040204" pitchFamily="50" charset="-128"/>
                <a:ea typeface="Meiryo UI" panose="020B0604030504040204" pitchFamily="50" charset="-128"/>
              </a:rPr>
              <a:t>感情</a:t>
            </a:r>
            <a:r>
              <a:rPr kumimoji="1" lang="ja-JP" altLang="en-US" dirty="0">
                <a:solidFill>
                  <a:schemeClr val="tx1"/>
                </a:solidFill>
                <a:latin typeface="Meiryo UI" panose="020B0604030504040204" pitchFamily="50" charset="-128"/>
                <a:ea typeface="Meiryo UI" panose="020B0604030504040204" pitchFamily="50" charset="-128"/>
              </a:rPr>
              <a:t>に訴求するマーケティングが求められる。</a:t>
            </a:r>
          </a:p>
          <a:p>
            <a:endParaRPr kumimoji="1" lang="en-US" altLang="ja-JP" dirty="0">
              <a:solidFill>
                <a:schemeClr val="tx1"/>
              </a:solidFill>
              <a:latin typeface="Meiryo UI" panose="020B0604030504040204" pitchFamily="50" charset="-128"/>
              <a:ea typeface="Meiryo UI" panose="020B0604030504040204" pitchFamily="50" charset="-128"/>
              <a:sym typeface="Arial"/>
            </a:endParaRPr>
          </a:p>
        </p:txBody>
      </p:sp>
      <p:sp>
        <p:nvSpPr>
          <p:cNvPr id="19" name="二等辺三角形 18">
            <a:extLst>
              <a:ext uri="{FF2B5EF4-FFF2-40B4-BE49-F238E27FC236}">
                <a16:creationId xmlns:a16="http://schemas.microsoft.com/office/drawing/2014/main" id="{7EEA7710-07BE-4F88-94F7-613875EB30AA}"/>
              </a:ext>
            </a:extLst>
          </p:cNvPr>
          <p:cNvSpPr/>
          <p:nvPr/>
        </p:nvSpPr>
        <p:spPr>
          <a:xfrm flipV="1">
            <a:off x="8510871" y="4245363"/>
            <a:ext cx="917754" cy="24885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8" name="スライド番号プレースホルダー 1">
            <a:extLst>
              <a:ext uri="{FF2B5EF4-FFF2-40B4-BE49-F238E27FC236}">
                <a16:creationId xmlns:a16="http://schemas.microsoft.com/office/drawing/2014/main" id="{A6CD2749-0BD1-4A22-9277-52A56A44792B}"/>
              </a:ext>
            </a:extLst>
          </p:cNvPr>
          <p:cNvSpPr txBox="1">
            <a:spLocks/>
          </p:cNvSpPr>
          <p:nvPr/>
        </p:nvSpPr>
        <p:spPr>
          <a:xfrm>
            <a:off x="11712627" y="6448251"/>
            <a:ext cx="2880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6</a:t>
            </a:fld>
            <a:endParaRPr kumimoji="1" lang="ja-JP" altLang="en-US" dirty="0"/>
          </a:p>
        </p:txBody>
      </p:sp>
    </p:spTree>
    <p:extLst>
      <p:ext uri="{BB962C8B-B14F-4D97-AF65-F5344CB8AC3E}">
        <p14:creationId xmlns:p14="http://schemas.microsoft.com/office/powerpoint/2010/main" val="252064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エモーショナルマーケティングとは</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5" name="コンテンツ プレースホルダー 2">
            <a:extLst>
              <a:ext uri="{FF2B5EF4-FFF2-40B4-BE49-F238E27FC236}">
                <a16:creationId xmlns:a16="http://schemas.microsoft.com/office/drawing/2014/main" id="{BDBA50A3-488F-4880-A932-11376427799D}"/>
              </a:ext>
            </a:extLst>
          </p:cNvPr>
          <p:cNvSpPr txBox="1">
            <a:spLocks/>
          </p:cNvSpPr>
          <p:nvPr/>
        </p:nvSpPr>
        <p:spPr>
          <a:xfrm>
            <a:off x="551384" y="1189140"/>
            <a:ext cx="10979149" cy="709386"/>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500"/>
              </a:lnSpc>
              <a:buNone/>
            </a:pPr>
            <a:r>
              <a:rPr kumimoji="1" lang="ja-JP" altLang="en-US" sz="1800" dirty="0">
                <a:latin typeface="Meiryo UI" panose="020B0604030504040204" pitchFamily="50" charset="-128"/>
                <a:ea typeface="Meiryo UI" panose="020B0604030504040204" pitchFamily="50" charset="-128"/>
              </a:rPr>
              <a:t>消費者の</a:t>
            </a:r>
            <a:r>
              <a:rPr kumimoji="1" lang="ja-JP" altLang="en-US" sz="1800" b="1" dirty="0">
                <a:solidFill>
                  <a:srgbClr val="D7351F"/>
                </a:solidFill>
                <a:latin typeface="Meiryo UI" panose="020B0604030504040204" pitchFamily="50" charset="-128"/>
                <a:ea typeface="Meiryo UI" panose="020B0604030504040204" pitchFamily="50" charset="-128"/>
              </a:rPr>
              <a:t>感情</a:t>
            </a:r>
            <a:r>
              <a:rPr kumimoji="1" lang="ja-JP" altLang="en-US" sz="1800" dirty="0">
                <a:latin typeface="Meiryo UI" panose="020B0604030504040204" pitchFamily="50" charset="-128"/>
                <a:ea typeface="Meiryo UI" panose="020B0604030504040204" pitchFamily="50" charset="-128"/>
              </a:rPr>
              <a:t>に訴えるマーケティング手法で、人間の</a:t>
            </a:r>
            <a:r>
              <a:rPr lang="ja-JP" altLang="en-US" sz="1800" dirty="0">
                <a:latin typeface="Meiryo UI" panose="020B0604030504040204" pitchFamily="50" charset="-128"/>
                <a:ea typeface="Meiryo UI" panose="020B0604030504040204" pitchFamily="50" charset="-128"/>
              </a:rPr>
              <a:t>感情</a:t>
            </a:r>
            <a:r>
              <a:rPr kumimoji="1" lang="ja-JP" altLang="en-US" sz="1800" dirty="0">
                <a:latin typeface="Meiryo UI" panose="020B0604030504040204" pitchFamily="50" charset="-128"/>
                <a:ea typeface="Meiryo UI" panose="020B0604030504040204" pitchFamily="50" charset="-128"/>
              </a:rPr>
              <a:t>を刺激して顧客とコミュニケーションし、さらに親密で持続的なつながりを形成していく方法である。</a:t>
            </a:r>
            <a:r>
              <a:rPr lang="en-US" altLang="ja-JP" sz="1800" dirty="0">
                <a:latin typeface="Meiryo UI" panose="020B0604030504040204" pitchFamily="50" charset="-128"/>
                <a:ea typeface="Meiryo UI" panose="020B0604030504040204" pitchFamily="50" charset="-128"/>
              </a:rPr>
              <a:t>(Scott Robinette, 2003)</a:t>
            </a:r>
          </a:p>
        </p:txBody>
      </p:sp>
      <p:sp>
        <p:nvSpPr>
          <p:cNvPr id="6" name="テキスト ボックス 5">
            <a:extLst>
              <a:ext uri="{FF2B5EF4-FFF2-40B4-BE49-F238E27FC236}">
                <a16:creationId xmlns:a16="http://schemas.microsoft.com/office/drawing/2014/main" id="{2C7A43BB-E796-4FCA-93F6-4029AD85C86F}"/>
              </a:ext>
            </a:extLst>
          </p:cNvPr>
          <p:cNvSpPr txBox="1"/>
          <p:nvPr/>
        </p:nvSpPr>
        <p:spPr>
          <a:xfrm>
            <a:off x="551384" y="1925179"/>
            <a:ext cx="7380547" cy="1331134"/>
          </a:xfrm>
          <a:prstGeom prst="rect">
            <a:avLst/>
          </a:prstGeom>
          <a:noFill/>
        </p:spPr>
        <p:txBody>
          <a:bodyPr wrap="none" rtlCol="0">
            <a:spAutoFit/>
          </a:bodyPr>
          <a:lstStyle/>
          <a:p>
            <a:pPr marL="285750" indent="-285750">
              <a:lnSpc>
                <a:spcPts val="2500"/>
              </a:lnSpc>
              <a:buFont typeface="Arial" panose="020B0604020202020204" pitchFamily="34" charset="0"/>
              <a:buChar char="•"/>
            </a:pPr>
            <a:r>
              <a:rPr lang="ja-JP" altLang="en-US" sz="1800" dirty="0">
                <a:latin typeface="Meiryo UI" panose="020B0604030504040204" pitchFamily="50" charset="-128"/>
                <a:ea typeface="Meiryo UI" panose="020B0604030504040204" pitchFamily="50" charset="-128"/>
                <a:cs typeface="Arial" panose="020B0604020202020204" pitchFamily="34" charset="0"/>
              </a:rPr>
              <a:t>製品が持つ便益や機能よりも、製品のシンボル、メッセージ、イメージが重要。</a:t>
            </a:r>
            <a:endParaRPr lang="en-US" altLang="ja-JP" sz="1800" dirty="0">
              <a:latin typeface="Meiryo UI" panose="020B0604030504040204" pitchFamily="50" charset="-128"/>
              <a:ea typeface="Meiryo UI" panose="020B0604030504040204" pitchFamily="50" charset="-128"/>
              <a:cs typeface="Arial" panose="020B0604020202020204" pitchFamily="34" charset="0"/>
            </a:endParaRPr>
          </a:p>
          <a:p>
            <a:pPr marL="285750" indent="-285750">
              <a:lnSpc>
                <a:spcPts val="2500"/>
              </a:lnSpc>
              <a:buFont typeface="Arial" panose="020B0604020202020204" pitchFamily="34" charset="0"/>
              <a:buChar char="•"/>
            </a:pPr>
            <a:r>
              <a:rPr lang="ja-JP" altLang="en-US" sz="1800" dirty="0">
                <a:latin typeface="Meiryo UI" panose="020B0604030504040204" pitchFamily="50" charset="-128"/>
                <a:ea typeface="Meiryo UI" panose="020B0604030504040204" pitchFamily="50" charset="-128"/>
                <a:cs typeface="Arial" panose="020B0604020202020204" pitchFamily="34" charset="0"/>
              </a:rPr>
              <a:t>ブランドイメージを差別化し、ブランドロイヤリティを強化する効果も。</a:t>
            </a:r>
            <a:endParaRPr lang="en-US" altLang="ja-JP" sz="1800" dirty="0">
              <a:latin typeface="Meiryo UI" panose="020B0604030504040204" pitchFamily="50" charset="-128"/>
              <a:ea typeface="Meiryo UI" panose="020B0604030504040204" pitchFamily="50" charset="-128"/>
              <a:cs typeface="Arial" panose="020B0604020202020204" pitchFamily="34" charset="0"/>
            </a:endParaRPr>
          </a:p>
          <a:p>
            <a:pPr marL="285750" indent="-285750">
              <a:lnSpc>
                <a:spcPts val="2500"/>
              </a:lnSpc>
              <a:buFont typeface="Arial" panose="020B0604020202020204" pitchFamily="34" charset="0"/>
              <a:buChar char="•"/>
            </a:pPr>
            <a:r>
              <a:rPr kumimoji="1" lang="ja-JP" altLang="en-US" sz="1800" dirty="0">
                <a:latin typeface="Meiryo UI" panose="020B0604030504040204" pitchFamily="50" charset="-128"/>
                <a:ea typeface="Meiryo UI" panose="020B0604030504040204" pitchFamily="50" charset="-128"/>
                <a:cs typeface="Arial" panose="020B0604020202020204" pitchFamily="34" charset="0"/>
              </a:rPr>
              <a:t>直接ウォンツ（欲求）を喚起することができる。</a:t>
            </a:r>
            <a:endParaRPr kumimoji="1" lang="en-US" altLang="ja-JP" sz="1800" dirty="0">
              <a:latin typeface="Meiryo UI" panose="020B0604030504040204" pitchFamily="50" charset="-128"/>
              <a:ea typeface="Meiryo UI" panose="020B0604030504040204" pitchFamily="50" charset="-128"/>
              <a:cs typeface="Arial" panose="020B0604020202020204" pitchFamily="34" charset="0"/>
            </a:endParaRPr>
          </a:p>
          <a:p>
            <a:endParaRPr kumimoji="1" lang="ja-JP" altLang="en-US" dirty="0">
              <a:latin typeface="Meiryo UI" panose="020B0604030504040204" pitchFamily="50" charset="-128"/>
              <a:ea typeface="Meiryo UI" panose="020B0604030504040204" pitchFamily="50" charset="-128"/>
              <a:cs typeface="Arial" panose="020B0604020202020204" pitchFamily="34" charset="0"/>
            </a:endParaRPr>
          </a:p>
        </p:txBody>
      </p:sp>
      <p:sp>
        <p:nvSpPr>
          <p:cNvPr id="7" name="四角形: 角を丸くする 6">
            <a:extLst>
              <a:ext uri="{FF2B5EF4-FFF2-40B4-BE49-F238E27FC236}">
                <a16:creationId xmlns:a16="http://schemas.microsoft.com/office/drawing/2014/main" id="{1CDCF917-C8DD-48E7-9DB6-24EDF0CF0B3D}"/>
              </a:ext>
            </a:extLst>
          </p:cNvPr>
          <p:cNvSpPr/>
          <p:nvPr/>
        </p:nvSpPr>
        <p:spPr>
          <a:xfrm>
            <a:off x="623392" y="3131279"/>
            <a:ext cx="2808312" cy="542362"/>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通常のマーケティング</a:t>
            </a:r>
          </a:p>
        </p:txBody>
      </p:sp>
      <p:sp>
        <p:nvSpPr>
          <p:cNvPr id="8" name="四角形: 角を丸くする 7">
            <a:extLst>
              <a:ext uri="{FF2B5EF4-FFF2-40B4-BE49-F238E27FC236}">
                <a16:creationId xmlns:a16="http://schemas.microsoft.com/office/drawing/2014/main" id="{A4005500-A829-459D-A656-0D10C71FF52C}"/>
              </a:ext>
            </a:extLst>
          </p:cNvPr>
          <p:cNvSpPr/>
          <p:nvPr/>
        </p:nvSpPr>
        <p:spPr>
          <a:xfrm>
            <a:off x="6419276" y="3131279"/>
            <a:ext cx="3528391" cy="542362"/>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エモーショナルマーケティング</a:t>
            </a:r>
          </a:p>
        </p:txBody>
      </p:sp>
      <p:cxnSp>
        <p:nvCxnSpPr>
          <p:cNvPr id="9" name="直線コネクタ 8">
            <a:extLst>
              <a:ext uri="{FF2B5EF4-FFF2-40B4-BE49-F238E27FC236}">
                <a16:creationId xmlns:a16="http://schemas.microsoft.com/office/drawing/2014/main" id="{96F5AE00-7EC6-4062-B79B-D754A4E3E35D}"/>
              </a:ext>
            </a:extLst>
          </p:cNvPr>
          <p:cNvCxnSpPr>
            <a:cxnSpLocks/>
          </p:cNvCxnSpPr>
          <p:nvPr/>
        </p:nvCxnSpPr>
        <p:spPr>
          <a:xfrm>
            <a:off x="6096000" y="2996952"/>
            <a:ext cx="0" cy="3267230"/>
          </a:xfrm>
          <a:prstGeom prst="line">
            <a:avLst/>
          </a:prstGeom>
          <a:noFill/>
          <a:ln w="19050" cap="flat" cmpd="sng">
            <a:solidFill>
              <a:srgbClr val="999999"/>
            </a:solidFill>
            <a:prstDash val="dot"/>
            <a:round/>
            <a:headEnd type="none" w="med" len="med"/>
            <a:tailEnd type="none" w="med" len="med"/>
          </a:ln>
        </p:spPr>
      </p:cxnSp>
      <p:sp>
        <p:nvSpPr>
          <p:cNvPr id="11" name="四角形: 角を丸くする 10">
            <a:extLst>
              <a:ext uri="{FF2B5EF4-FFF2-40B4-BE49-F238E27FC236}">
                <a16:creationId xmlns:a16="http://schemas.microsoft.com/office/drawing/2014/main" id="{0E136AF9-0B55-426E-9E04-AE0A916FFB0C}"/>
              </a:ext>
            </a:extLst>
          </p:cNvPr>
          <p:cNvSpPr/>
          <p:nvPr/>
        </p:nvSpPr>
        <p:spPr>
          <a:xfrm>
            <a:off x="621421" y="4466111"/>
            <a:ext cx="626694" cy="11228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施策</a:t>
            </a:r>
          </a:p>
        </p:txBody>
      </p:sp>
      <p:sp>
        <p:nvSpPr>
          <p:cNvPr id="12" name="四角形: 角を丸くする 11">
            <a:extLst>
              <a:ext uri="{FF2B5EF4-FFF2-40B4-BE49-F238E27FC236}">
                <a16:creationId xmlns:a16="http://schemas.microsoft.com/office/drawing/2014/main" id="{62CC7E07-6A20-4375-A71F-D84ED125FD84}"/>
              </a:ext>
            </a:extLst>
          </p:cNvPr>
          <p:cNvSpPr/>
          <p:nvPr/>
        </p:nvSpPr>
        <p:spPr>
          <a:xfrm>
            <a:off x="2686307" y="4466414"/>
            <a:ext cx="626694" cy="11228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ニーズ</a:t>
            </a:r>
          </a:p>
        </p:txBody>
      </p:sp>
      <p:sp>
        <p:nvSpPr>
          <p:cNvPr id="13" name="四角形: 角を丸くする 12">
            <a:extLst>
              <a:ext uri="{FF2B5EF4-FFF2-40B4-BE49-F238E27FC236}">
                <a16:creationId xmlns:a16="http://schemas.microsoft.com/office/drawing/2014/main" id="{2A058928-1232-462D-AE32-EE2BA1FA0435}"/>
              </a:ext>
            </a:extLst>
          </p:cNvPr>
          <p:cNvSpPr/>
          <p:nvPr/>
        </p:nvSpPr>
        <p:spPr>
          <a:xfrm>
            <a:off x="4751194" y="4466111"/>
            <a:ext cx="626694" cy="11228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ウォンツ</a:t>
            </a:r>
          </a:p>
        </p:txBody>
      </p:sp>
      <p:sp>
        <p:nvSpPr>
          <p:cNvPr id="14" name="矢印: 右 13">
            <a:extLst>
              <a:ext uri="{FF2B5EF4-FFF2-40B4-BE49-F238E27FC236}">
                <a16:creationId xmlns:a16="http://schemas.microsoft.com/office/drawing/2014/main" id="{CB78236F-8735-4751-BA50-3BD3785B190D}"/>
              </a:ext>
            </a:extLst>
          </p:cNvPr>
          <p:cNvSpPr/>
          <p:nvPr/>
        </p:nvSpPr>
        <p:spPr>
          <a:xfrm>
            <a:off x="1478007" y="4785208"/>
            <a:ext cx="978408" cy="48463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5" name="矢印: 右 14">
            <a:extLst>
              <a:ext uri="{FF2B5EF4-FFF2-40B4-BE49-F238E27FC236}">
                <a16:creationId xmlns:a16="http://schemas.microsoft.com/office/drawing/2014/main" id="{22F1D28F-9F47-4258-B721-03D6BC37A0B2}"/>
              </a:ext>
            </a:extLst>
          </p:cNvPr>
          <p:cNvSpPr/>
          <p:nvPr/>
        </p:nvSpPr>
        <p:spPr>
          <a:xfrm>
            <a:off x="3542893" y="4786772"/>
            <a:ext cx="978408" cy="48463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7" name="四角形: 角を丸くする 16">
            <a:extLst>
              <a:ext uri="{FF2B5EF4-FFF2-40B4-BE49-F238E27FC236}">
                <a16:creationId xmlns:a16="http://schemas.microsoft.com/office/drawing/2014/main" id="{6A4F57AC-EC40-44DE-9293-41B30A42ACBC}"/>
              </a:ext>
            </a:extLst>
          </p:cNvPr>
          <p:cNvSpPr/>
          <p:nvPr/>
        </p:nvSpPr>
        <p:spPr>
          <a:xfrm>
            <a:off x="6524109" y="4466111"/>
            <a:ext cx="626694" cy="11228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施策</a:t>
            </a:r>
          </a:p>
        </p:txBody>
      </p:sp>
      <p:sp>
        <p:nvSpPr>
          <p:cNvPr id="19" name="四角形: 角を丸くする 18">
            <a:extLst>
              <a:ext uri="{FF2B5EF4-FFF2-40B4-BE49-F238E27FC236}">
                <a16:creationId xmlns:a16="http://schemas.microsoft.com/office/drawing/2014/main" id="{86FADE93-D8A6-474F-8B2C-B4EB02560663}"/>
              </a:ext>
            </a:extLst>
          </p:cNvPr>
          <p:cNvSpPr/>
          <p:nvPr/>
        </p:nvSpPr>
        <p:spPr>
          <a:xfrm>
            <a:off x="8588995" y="4466414"/>
            <a:ext cx="626694" cy="11228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ニーズ</a:t>
            </a:r>
          </a:p>
        </p:txBody>
      </p:sp>
      <p:sp>
        <p:nvSpPr>
          <p:cNvPr id="21" name="四角形: 角を丸くする 20">
            <a:extLst>
              <a:ext uri="{FF2B5EF4-FFF2-40B4-BE49-F238E27FC236}">
                <a16:creationId xmlns:a16="http://schemas.microsoft.com/office/drawing/2014/main" id="{254FA99B-8E65-405F-BCF4-DCCEB5190933}"/>
              </a:ext>
            </a:extLst>
          </p:cNvPr>
          <p:cNvSpPr/>
          <p:nvPr/>
        </p:nvSpPr>
        <p:spPr>
          <a:xfrm>
            <a:off x="10653882" y="4466111"/>
            <a:ext cx="626694" cy="11228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ウォンツ</a:t>
            </a:r>
          </a:p>
        </p:txBody>
      </p:sp>
      <p:sp>
        <p:nvSpPr>
          <p:cNvPr id="23" name="矢印: 右 22">
            <a:extLst>
              <a:ext uri="{FF2B5EF4-FFF2-40B4-BE49-F238E27FC236}">
                <a16:creationId xmlns:a16="http://schemas.microsoft.com/office/drawing/2014/main" id="{103AC3DD-1FF0-48F7-B1DC-02312B5E1DAF}"/>
              </a:ext>
            </a:extLst>
          </p:cNvPr>
          <p:cNvSpPr/>
          <p:nvPr/>
        </p:nvSpPr>
        <p:spPr>
          <a:xfrm>
            <a:off x="7380695" y="4785208"/>
            <a:ext cx="978408" cy="48463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5" name="矢印: 右 24">
            <a:extLst>
              <a:ext uri="{FF2B5EF4-FFF2-40B4-BE49-F238E27FC236}">
                <a16:creationId xmlns:a16="http://schemas.microsoft.com/office/drawing/2014/main" id="{64EBF35B-1D29-411E-920A-E72DBCB3ADC0}"/>
              </a:ext>
            </a:extLst>
          </p:cNvPr>
          <p:cNvSpPr/>
          <p:nvPr/>
        </p:nvSpPr>
        <p:spPr>
          <a:xfrm>
            <a:off x="9445581" y="4786772"/>
            <a:ext cx="978408" cy="48463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6" name="乗算記号 25">
            <a:extLst>
              <a:ext uri="{FF2B5EF4-FFF2-40B4-BE49-F238E27FC236}">
                <a16:creationId xmlns:a16="http://schemas.microsoft.com/office/drawing/2014/main" id="{4D2BD145-606D-4A64-BE2A-04387583DB30}"/>
              </a:ext>
            </a:extLst>
          </p:cNvPr>
          <p:cNvSpPr/>
          <p:nvPr/>
        </p:nvSpPr>
        <p:spPr>
          <a:xfrm>
            <a:off x="7411390" y="4645267"/>
            <a:ext cx="720000" cy="720000"/>
          </a:xfrm>
          <a:prstGeom prst="mathMultiply">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7" name="矢印: 上カーブ 26">
            <a:extLst>
              <a:ext uri="{FF2B5EF4-FFF2-40B4-BE49-F238E27FC236}">
                <a16:creationId xmlns:a16="http://schemas.microsoft.com/office/drawing/2014/main" id="{B1BB897D-15AE-48DA-9F87-60238D1EFDC8}"/>
              </a:ext>
            </a:extLst>
          </p:cNvPr>
          <p:cNvSpPr/>
          <p:nvPr/>
        </p:nvSpPr>
        <p:spPr>
          <a:xfrm>
            <a:off x="6765448" y="5588937"/>
            <a:ext cx="4406356" cy="618827"/>
          </a:xfrm>
          <a:prstGeom prst="curvedUp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9" name="乗算記号 28">
            <a:extLst>
              <a:ext uri="{FF2B5EF4-FFF2-40B4-BE49-F238E27FC236}">
                <a16:creationId xmlns:a16="http://schemas.microsoft.com/office/drawing/2014/main" id="{DE4D9E40-DC38-459B-8C26-D61B98F7C14A}"/>
              </a:ext>
            </a:extLst>
          </p:cNvPr>
          <p:cNvSpPr/>
          <p:nvPr/>
        </p:nvSpPr>
        <p:spPr>
          <a:xfrm>
            <a:off x="9522929" y="4651397"/>
            <a:ext cx="720000" cy="720000"/>
          </a:xfrm>
          <a:prstGeom prst="mathMultiply">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26B02A31-0E25-4982-A315-FFBDFD4E25D8}"/>
              </a:ext>
            </a:extLst>
          </p:cNvPr>
          <p:cNvSpPr txBox="1"/>
          <p:nvPr/>
        </p:nvSpPr>
        <p:spPr>
          <a:xfrm>
            <a:off x="619453" y="3782952"/>
            <a:ext cx="3816424"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順序を踏んでウォンツに訴求する</a:t>
            </a:r>
          </a:p>
        </p:txBody>
      </p:sp>
      <p:sp>
        <p:nvSpPr>
          <p:cNvPr id="32" name="テキスト ボックス 31">
            <a:extLst>
              <a:ext uri="{FF2B5EF4-FFF2-40B4-BE49-F238E27FC236}">
                <a16:creationId xmlns:a16="http://schemas.microsoft.com/office/drawing/2014/main" id="{59CAB157-A96A-4C2A-AB15-5B49482C734B}"/>
              </a:ext>
            </a:extLst>
          </p:cNvPr>
          <p:cNvSpPr txBox="1"/>
          <p:nvPr/>
        </p:nvSpPr>
        <p:spPr>
          <a:xfrm>
            <a:off x="6625183" y="3779748"/>
            <a:ext cx="3816424"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直接ウォンツに訴求する</a:t>
            </a:r>
          </a:p>
        </p:txBody>
      </p:sp>
      <p:sp>
        <p:nvSpPr>
          <p:cNvPr id="10" name="スライド番号プレースホルダー 1">
            <a:extLst>
              <a:ext uri="{FF2B5EF4-FFF2-40B4-BE49-F238E27FC236}">
                <a16:creationId xmlns:a16="http://schemas.microsoft.com/office/drawing/2014/main" id="{FF447FE9-F054-4CAB-9718-C8763E2E5A78}"/>
              </a:ext>
            </a:extLst>
          </p:cNvPr>
          <p:cNvSpPr txBox="1">
            <a:spLocks/>
          </p:cNvSpPr>
          <p:nvPr/>
        </p:nvSpPr>
        <p:spPr>
          <a:xfrm>
            <a:off x="11712627" y="6448251"/>
            <a:ext cx="2880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latin typeface="Meiryo UI" panose="020B0604030504040204" pitchFamily="50" charset="-128"/>
                <a:ea typeface="Meiryo UI" panose="020B0604030504040204" pitchFamily="50" charset="-128"/>
              </a:rPr>
              <a:pPr/>
              <a:t>7</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3139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先行研究</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5" name="四角形: 角を丸くする 4">
            <a:extLst>
              <a:ext uri="{FF2B5EF4-FFF2-40B4-BE49-F238E27FC236}">
                <a16:creationId xmlns:a16="http://schemas.microsoft.com/office/drawing/2014/main" id="{AD118ADB-891B-4800-B513-549C181A9EBF}"/>
              </a:ext>
            </a:extLst>
          </p:cNvPr>
          <p:cNvSpPr/>
          <p:nvPr/>
        </p:nvSpPr>
        <p:spPr>
          <a:xfrm>
            <a:off x="335360" y="4149080"/>
            <a:ext cx="8208912" cy="5496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ja-JP" altLang="en-US" dirty="0">
                <a:solidFill>
                  <a:schemeClr val="tx1"/>
                </a:solidFill>
                <a:latin typeface="Meiryo UI" panose="020B0604030504040204" pitchFamily="50" charset="-128"/>
                <a:ea typeface="Meiryo UI" panose="020B0604030504040204" pitchFamily="50" charset="-128"/>
              </a:rPr>
              <a:t>　　エモーショナル</a:t>
            </a:r>
            <a:r>
              <a:rPr kumimoji="1" lang="ja-JP" altLang="en-US" dirty="0">
                <a:solidFill>
                  <a:schemeClr val="tx1"/>
                </a:solidFill>
                <a:latin typeface="Meiryo UI" panose="020B0604030504040204" pitchFamily="50" charset="-128"/>
                <a:ea typeface="Meiryo UI" panose="020B0604030504040204" pitchFamily="50" charset="-128"/>
              </a:rPr>
              <a:t>マーケティングを活用したミュージカルの観客開発戦略</a:t>
            </a:r>
            <a:r>
              <a:rPr kumimoji="1" lang="en-US" altLang="ja-JP" dirty="0">
                <a:solidFill>
                  <a:schemeClr val="tx1"/>
                </a:solidFill>
                <a:latin typeface="Meiryo UI" panose="020B0604030504040204" pitchFamily="50" charset="-128"/>
                <a:ea typeface="Meiryo UI" panose="020B0604030504040204" pitchFamily="50" charset="-128"/>
              </a:rPr>
              <a:t>[2]</a:t>
            </a:r>
          </a:p>
        </p:txBody>
      </p:sp>
      <p:sp>
        <p:nvSpPr>
          <p:cNvPr id="6" name="四角形: 角を丸くする 5">
            <a:extLst>
              <a:ext uri="{FF2B5EF4-FFF2-40B4-BE49-F238E27FC236}">
                <a16:creationId xmlns:a16="http://schemas.microsoft.com/office/drawing/2014/main" id="{0F840707-9FCB-4567-AB66-0F656E2A72B9}"/>
              </a:ext>
            </a:extLst>
          </p:cNvPr>
          <p:cNvSpPr/>
          <p:nvPr/>
        </p:nvSpPr>
        <p:spPr>
          <a:xfrm>
            <a:off x="335360" y="1134927"/>
            <a:ext cx="8208912" cy="54963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ja-JP" altLang="en-US" dirty="0">
                <a:solidFill>
                  <a:schemeClr val="tx1"/>
                </a:solidFill>
                <a:latin typeface="Meiryo UI" panose="020B0604030504040204" pitchFamily="50" charset="-128"/>
                <a:ea typeface="Meiryo UI" panose="020B0604030504040204" pitchFamily="50" charset="-128"/>
              </a:rPr>
              <a:t>　　アパレル店舗のエモーショナルマーケティングが衣服購買行動に及ぼす影響</a:t>
            </a:r>
            <a:r>
              <a:rPr lang="en-US" altLang="ja-JP" dirty="0">
                <a:solidFill>
                  <a:schemeClr val="tx1"/>
                </a:solidFill>
                <a:latin typeface="Meiryo UI" panose="020B0604030504040204" pitchFamily="50" charset="-128"/>
                <a:ea typeface="Meiryo UI" panose="020B0604030504040204" pitchFamily="50" charset="-128"/>
              </a:rPr>
              <a:t>[1]</a:t>
            </a:r>
          </a:p>
        </p:txBody>
      </p:sp>
      <p:sp>
        <p:nvSpPr>
          <p:cNvPr id="7" name="テキスト ボックス 6">
            <a:extLst>
              <a:ext uri="{FF2B5EF4-FFF2-40B4-BE49-F238E27FC236}">
                <a16:creationId xmlns:a16="http://schemas.microsoft.com/office/drawing/2014/main" id="{322A630D-4EFD-4734-8855-4BAE7FAFC6AF}"/>
              </a:ext>
            </a:extLst>
          </p:cNvPr>
          <p:cNvSpPr txBox="1"/>
          <p:nvPr/>
        </p:nvSpPr>
        <p:spPr>
          <a:xfrm>
            <a:off x="335360" y="1826648"/>
            <a:ext cx="6941324" cy="646331"/>
          </a:xfrm>
          <a:prstGeom prst="rect">
            <a:avLst/>
          </a:prstGeom>
          <a:noFill/>
        </p:spPr>
        <p:txBody>
          <a:bodyPr wrap="none" rtlCol="0">
            <a:spAutoFit/>
          </a:bodyPr>
          <a:lstStyle/>
          <a:p>
            <a:r>
              <a:rPr lang="ja-JP" altLang="en-US" sz="1800" dirty="0">
                <a:latin typeface="Meiryo UI" panose="020B0604030504040204" pitchFamily="50" charset="-128"/>
                <a:ea typeface="Meiryo UI" panose="020B0604030504040204" pitchFamily="50" charset="-128"/>
              </a:rPr>
              <a:t>エモーショナルマーケティングと衣服購買行動との相関関係を調査。</a:t>
            </a:r>
            <a:endParaRPr lang="en-US" altLang="ja-JP" sz="1800"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エモーショナルマーケティングの感性度が高いほど購買意図も高くなる。</a:t>
            </a:r>
            <a:endParaRPr kumimoji="1" lang="ja-JP" altLang="en-US"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FC0FFC25-5A61-4663-9A70-BED2FFF4E525}"/>
              </a:ext>
            </a:extLst>
          </p:cNvPr>
          <p:cNvSpPr txBox="1"/>
          <p:nvPr/>
        </p:nvSpPr>
        <p:spPr>
          <a:xfrm>
            <a:off x="335360" y="2609224"/>
            <a:ext cx="2736304" cy="1200329"/>
          </a:xfrm>
          <a:prstGeom prst="rect">
            <a:avLst/>
          </a:prstGeom>
          <a:noFill/>
        </p:spPr>
        <p:txBody>
          <a:bodyPr wrap="square" rtlCol="0">
            <a:spAutoFit/>
          </a:bodyPr>
          <a:lstStyle/>
          <a:p>
            <a:pPr marL="342900" indent="-342900">
              <a:buFont typeface="+mj-lt"/>
              <a:buAutoNum type="arabicPeriod"/>
            </a:pPr>
            <a:r>
              <a:rPr lang="ja-JP" altLang="en-US" sz="1800" dirty="0">
                <a:latin typeface="Meiryo UI" panose="020B0604030504040204" pitchFamily="50" charset="-128"/>
                <a:ea typeface="Meiryo UI" panose="020B0604030504040204" pitchFamily="50" charset="-128"/>
              </a:rPr>
              <a:t>体験マーケティング</a:t>
            </a:r>
            <a:endParaRPr lang="en-US" altLang="ja-JP" sz="18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800" dirty="0">
                <a:latin typeface="Meiryo UI" panose="020B0604030504040204" pitchFamily="50" charset="-128"/>
                <a:ea typeface="Meiryo UI" panose="020B0604030504040204" pitchFamily="50" charset="-128"/>
              </a:rPr>
              <a:t>聴覚マーケティング</a:t>
            </a:r>
            <a:endParaRPr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800" dirty="0">
                <a:latin typeface="Meiryo UI" panose="020B0604030504040204" pitchFamily="50" charset="-128"/>
                <a:ea typeface="Meiryo UI" panose="020B0604030504040204" pitchFamily="50" charset="-128"/>
              </a:rPr>
              <a:t>視覚マーケティング</a:t>
            </a:r>
            <a:endParaRPr lang="en-US" altLang="ja-JP" sz="18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800" dirty="0">
                <a:latin typeface="Meiryo UI" panose="020B0604030504040204" pitchFamily="50" charset="-128"/>
                <a:ea typeface="Meiryo UI" panose="020B0604030504040204" pitchFamily="50" charset="-128"/>
              </a:rPr>
              <a:t>嗅覚マーケティング</a:t>
            </a:r>
            <a:endParaRPr kumimoji="1" lang="ja-JP" altLang="en-US" dirty="0">
              <a:latin typeface="Meiryo UI" panose="020B0604030504040204" pitchFamily="50" charset="-128"/>
              <a:ea typeface="Meiryo UI" panose="020B0604030504040204" pitchFamily="50" charset="-128"/>
            </a:endParaRPr>
          </a:p>
        </p:txBody>
      </p:sp>
      <p:sp>
        <p:nvSpPr>
          <p:cNvPr id="9" name="矢印: 右 8">
            <a:extLst>
              <a:ext uri="{FF2B5EF4-FFF2-40B4-BE49-F238E27FC236}">
                <a16:creationId xmlns:a16="http://schemas.microsoft.com/office/drawing/2014/main" id="{7DA307B1-F809-4C91-AA84-EF3EEEFC8308}"/>
              </a:ext>
            </a:extLst>
          </p:cNvPr>
          <p:cNvSpPr/>
          <p:nvPr/>
        </p:nvSpPr>
        <p:spPr>
          <a:xfrm>
            <a:off x="3647728" y="2924944"/>
            <a:ext cx="864096" cy="43204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C4AFFE70-F14E-4394-9EA7-6FBE464E58D7}"/>
              </a:ext>
            </a:extLst>
          </p:cNvPr>
          <p:cNvSpPr txBox="1"/>
          <p:nvPr/>
        </p:nvSpPr>
        <p:spPr>
          <a:xfrm>
            <a:off x="4995522" y="2924944"/>
            <a:ext cx="3092513" cy="369332"/>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の順番で効果が高かった。</a:t>
            </a:r>
          </a:p>
        </p:txBody>
      </p:sp>
      <p:sp>
        <p:nvSpPr>
          <p:cNvPr id="12" name="テキスト ボックス 11">
            <a:extLst>
              <a:ext uri="{FF2B5EF4-FFF2-40B4-BE49-F238E27FC236}">
                <a16:creationId xmlns:a16="http://schemas.microsoft.com/office/drawing/2014/main" id="{E7CB0552-07FE-494E-86C7-0331DE396229}"/>
              </a:ext>
            </a:extLst>
          </p:cNvPr>
          <p:cNvSpPr txBox="1"/>
          <p:nvPr/>
        </p:nvSpPr>
        <p:spPr>
          <a:xfrm>
            <a:off x="356736" y="6326120"/>
            <a:ext cx="11283880" cy="392928"/>
          </a:xfrm>
          <a:prstGeom prst="rect">
            <a:avLst/>
          </a:prstGeom>
          <a:noFill/>
        </p:spPr>
        <p:txBody>
          <a:bodyPr wrap="square">
            <a:spAutoFit/>
          </a:bodyPr>
          <a:lstStyle/>
          <a:p>
            <a:pPr marL="0" indent="0">
              <a:lnSpc>
                <a:spcPct val="150000"/>
              </a:lnSpc>
              <a:buNone/>
            </a:pPr>
            <a:r>
              <a:rPr lang="en-US" altLang="ja-JP" sz="700" dirty="0">
                <a:latin typeface="Meiryo UI" panose="020B0604030504040204" pitchFamily="50" charset="-128"/>
                <a:ea typeface="Meiryo UI" panose="020B0604030504040204" pitchFamily="50" charset="-128"/>
              </a:rPr>
              <a:t>[1] </a:t>
            </a:r>
            <a:r>
              <a:rPr lang="en-US" altLang="ja-JP" sz="700" dirty="0" err="1">
                <a:latin typeface="Meiryo UI" panose="020B0604030504040204" pitchFamily="50" charset="-128"/>
                <a:ea typeface="Meiryo UI" panose="020B0604030504040204" pitchFamily="50" charset="-128"/>
              </a:rPr>
              <a:t>Yoo</a:t>
            </a:r>
            <a:r>
              <a:rPr lang="en-US" altLang="ja-JP" sz="700" dirty="0">
                <a:latin typeface="Meiryo UI" panose="020B0604030504040204" pitchFamily="50" charset="-128"/>
                <a:ea typeface="Meiryo UI" panose="020B0604030504040204" pitchFamily="50" charset="-128"/>
              </a:rPr>
              <a:t> Na-young. "The Effect of Emotional Marketing in Clothing Stores on Clothing Purchasing Behavior." Graduate School of </a:t>
            </a:r>
            <a:r>
              <a:rPr lang="en-US" altLang="ja-JP" sz="700" dirty="0" err="1">
                <a:latin typeface="Meiryo UI" panose="020B0604030504040204" pitchFamily="50" charset="-128"/>
                <a:ea typeface="Meiryo UI" panose="020B0604030504040204" pitchFamily="50" charset="-128"/>
              </a:rPr>
              <a:t>Sookmyung</a:t>
            </a:r>
            <a:r>
              <a:rPr lang="en-US" altLang="ja-JP" sz="700" dirty="0">
                <a:latin typeface="Meiryo UI" panose="020B0604030504040204" pitchFamily="50" charset="-128"/>
                <a:ea typeface="Meiryo UI" panose="020B0604030504040204" pitchFamily="50" charset="-128"/>
              </a:rPr>
              <a:t> Women's University, a thesis on Domestic Master's Degree, 2006 Seoul.</a:t>
            </a:r>
          </a:p>
          <a:p>
            <a:pPr marL="0" indent="0">
              <a:lnSpc>
                <a:spcPct val="150000"/>
              </a:lnSpc>
              <a:buNone/>
            </a:pPr>
            <a:r>
              <a:rPr kumimoji="1" lang="en-US" altLang="ja-JP" sz="700" dirty="0">
                <a:latin typeface="Meiryo UI" panose="020B0604030504040204" pitchFamily="50" charset="-128"/>
                <a:ea typeface="Meiryo UI" panose="020B0604030504040204" pitchFamily="50" charset="-128"/>
              </a:rPr>
              <a:t>[2] Kim Seung-mi. "Study on the development of the musical performance audience through emotional marketing: focusing on </a:t>
            </a:r>
            <a:r>
              <a:rPr kumimoji="1" lang="en-US" altLang="ja-JP" sz="700" dirty="0" err="1">
                <a:latin typeface="Meiryo UI" panose="020B0604030504040204" pitchFamily="50" charset="-128"/>
                <a:ea typeface="Meiryo UI" panose="020B0604030504040204" pitchFamily="50" charset="-128"/>
              </a:rPr>
              <a:t>movical</a:t>
            </a:r>
            <a:r>
              <a:rPr kumimoji="1" lang="en-US" altLang="ja-JP" sz="700" dirty="0">
                <a:latin typeface="Meiryo UI" panose="020B0604030504040204" pitchFamily="50" charset="-128"/>
                <a:ea typeface="Meiryo UI" panose="020B0604030504040204" pitchFamily="50" charset="-128"/>
              </a:rPr>
              <a:t> form in domestic musical market." </a:t>
            </a:r>
            <a:r>
              <a:rPr kumimoji="1" lang="en-US" altLang="ja-JP" sz="700" dirty="0" err="1">
                <a:latin typeface="Meiryo UI" panose="020B0604030504040204" pitchFamily="50" charset="-128"/>
                <a:ea typeface="Meiryo UI" panose="020B0604030504040204" pitchFamily="50" charset="-128"/>
              </a:rPr>
              <a:t>Dankook</a:t>
            </a:r>
            <a:r>
              <a:rPr kumimoji="1" lang="en-US" altLang="ja-JP" sz="700" dirty="0">
                <a:latin typeface="Meiryo UI" panose="020B0604030504040204" pitchFamily="50" charset="-128"/>
                <a:ea typeface="Meiryo UI" panose="020B0604030504040204" pitchFamily="50" charset="-128"/>
              </a:rPr>
              <a:t> University, 2008 Gyeonggi-do, a thesis on Domestic Master's Degree.</a:t>
            </a:r>
          </a:p>
        </p:txBody>
      </p:sp>
      <p:sp>
        <p:nvSpPr>
          <p:cNvPr id="13" name="テキスト ボックス 12">
            <a:extLst>
              <a:ext uri="{FF2B5EF4-FFF2-40B4-BE49-F238E27FC236}">
                <a16:creationId xmlns:a16="http://schemas.microsoft.com/office/drawing/2014/main" id="{E38EE5A6-B7DA-4B47-9871-73085B5F635B}"/>
              </a:ext>
            </a:extLst>
          </p:cNvPr>
          <p:cNvSpPr txBox="1"/>
          <p:nvPr/>
        </p:nvSpPr>
        <p:spPr>
          <a:xfrm>
            <a:off x="407368" y="4869160"/>
            <a:ext cx="8497399" cy="1200329"/>
          </a:xfrm>
          <a:prstGeom prst="rect">
            <a:avLst/>
          </a:prstGeom>
          <a:noFill/>
        </p:spPr>
        <p:txBody>
          <a:bodyPr wrap="square" rtlCol="0">
            <a:spAutoFit/>
          </a:bodyPr>
          <a:lstStyle/>
          <a:p>
            <a:r>
              <a:rPr lang="ja-JP" altLang="en-US" sz="1800" dirty="0">
                <a:latin typeface="Meiryo UI" panose="020B0604030504040204" pitchFamily="50" charset="-128"/>
                <a:ea typeface="Meiryo UI" panose="020B0604030504040204" pitchFamily="50" charset="-128"/>
              </a:rPr>
              <a:t>大衆と身近な文化的趣向を考慮し、ミュージカル公演商品と融合させるエモーショナルマーケティング戦略が必要を調査。</a:t>
            </a:r>
            <a:endParaRPr lang="en-US" altLang="ja-JP" sz="1800"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大衆と身近な文化的趣向を考慮し、それをミュージカル公演商品と融合させる</a:t>
            </a:r>
            <a:endParaRPr lang="en-US" altLang="ja-JP" sz="18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エモーショナル</a:t>
            </a:r>
            <a:r>
              <a:rPr lang="ja-JP" altLang="en-US" sz="1800" dirty="0">
                <a:latin typeface="Meiryo UI" panose="020B0604030504040204" pitchFamily="50" charset="-128"/>
                <a:ea typeface="Meiryo UI" panose="020B0604030504040204" pitchFamily="50" charset="-128"/>
              </a:rPr>
              <a:t>マーケティング戦略が必要と考えられる。</a:t>
            </a:r>
            <a:endParaRPr kumimoji="1" lang="ja-JP" altLang="en-US"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522DA362-A292-48A8-82AC-117F7809A418}"/>
              </a:ext>
            </a:extLst>
          </p:cNvPr>
          <p:cNvSpPr/>
          <p:nvPr/>
        </p:nvSpPr>
        <p:spPr>
          <a:xfrm>
            <a:off x="9552384" y="1210924"/>
            <a:ext cx="2304256" cy="495438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ja-JP" altLang="en-US" dirty="0">
                <a:solidFill>
                  <a:schemeClr val="tx1"/>
                </a:solidFill>
                <a:latin typeface="Meiryo UI" panose="020B0604030504040204" pitchFamily="50" charset="-128"/>
                <a:ea typeface="Meiryo UI" panose="020B0604030504040204" pitchFamily="50" charset="-128"/>
              </a:rPr>
              <a:t>エモーショナルマーケテイングを対象とする数多くの先行研究が行われており、その結果として</a:t>
            </a:r>
            <a:r>
              <a:rPr lang="ja-JP" altLang="en-US" b="1" dirty="0">
                <a:solidFill>
                  <a:schemeClr val="tx1"/>
                </a:solidFill>
                <a:latin typeface="Meiryo UI" panose="020B0604030504040204" pitchFamily="50" charset="-128"/>
                <a:ea typeface="Meiryo UI" panose="020B0604030504040204" pitchFamily="50" charset="-128"/>
              </a:rPr>
              <a:t>エモーショナルマーケテイングの有効性</a:t>
            </a:r>
            <a:r>
              <a:rPr lang="ja-JP" altLang="en-US" dirty="0">
                <a:solidFill>
                  <a:schemeClr val="tx1"/>
                </a:solidFill>
                <a:latin typeface="Meiryo UI" panose="020B0604030504040204" pitchFamily="50" charset="-128"/>
                <a:ea typeface="Meiryo UI" panose="020B0604030504040204" pitchFamily="50" charset="-128"/>
              </a:rPr>
              <a:t>が確認されている。</a:t>
            </a:r>
            <a:endParaRPr lang="en-US" altLang="ja-JP" dirty="0">
              <a:solidFill>
                <a:schemeClr val="tx1"/>
              </a:solidFill>
              <a:latin typeface="Meiryo UI" panose="020B0604030504040204" pitchFamily="50" charset="-128"/>
              <a:ea typeface="Meiryo UI" panose="020B0604030504040204" pitchFamily="50" charset="-128"/>
            </a:endParaRPr>
          </a:p>
          <a:p>
            <a:endParaRPr lang="en-US" altLang="ja-JP" dirty="0">
              <a:solidFill>
                <a:schemeClr val="tx1"/>
              </a:solidFill>
              <a:latin typeface="Meiryo UI" panose="020B0604030504040204" pitchFamily="50" charset="-128"/>
              <a:ea typeface="Meiryo UI" panose="020B0604030504040204" pitchFamily="50" charset="-128"/>
            </a:endParaRPr>
          </a:p>
          <a:p>
            <a:r>
              <a:rPr lang="ja-JP" altLang="en-US" b="1" dirty="0">
                <a:solidFill>
                  <a:srgbClr val="D7351F"/>
                </a:solidFill>
                <a:latin typeface="Meiryo UI" panose="020B0604030504040204" pitchFamily="50" charset="-128"/>
                <a:ea typeface="Meiryo UI" panose="020B0604030504040204" pitchFamily="50" charset="-128"/>
              </a:rPr>
              <a:t>テレビ</a:t>
            </a:r>
            <a:r>
              <a:rPr lang="en-US" altLang="ja-JP" b="1" dirty="0">
                <a:solidFill>
                  <a:srgbClr val="D7351F"/>
                </a:solidFill>
                <a:latin typeface="Meiryo UI" panose="020B0604030504040204" pitchFamily="50" charset="-128"/>
                <a:ea typeface="Meiryo UI" panose="020B0604030504040204" pitchFamily="50" charset="-128"/>
              </a:rPr>
              <a:t>CM</a:t>
            </a:r>
            <a:r>
              <a:rPr lang="ja-JP" altLang="en-US" b="1" dirty="0">
                <a:solidFill>
                  <a:srgbClr val="D7351F"/>
                </a:solidFill>
                <a:latin typeface="Meiryo UI" panose="020B0604030504040204" pitchFamily="50" charset="-128"/>
                <a:ea typeface="Meiryo UI" panose="020B0604030504040204" pitchFamily="50" charset="-128"/>
              </a:rPr>
              <a:t>にもエモーショナルマーケティングを応用することができるのではないか？</a:t>
            </a:r>
            <a:br>
              <a:rPr lang="en-US" altLang="ja-JP" b="1" dirty="0">
                <a:solidFill>
                  <a:srgbClr val="D7351F"/>
                </a:solidFill>
                <a:latin typeface="Meiryo UI" panose="020B0604030504040204" pitchFamily="50" charset="-128"/>
                <a:ea typeface="Meiryo UI" panose="020B0604030504040204" pitchFamily="50" charset="-128"/>
              </a:rPr>
            </a:br>
            <a:r>
              <a:rPr lang="ja-JP" altLang="en-US" b="1" dirty="0">
                <a:solidFill>
                  <a:srgbClr val="D7351F"/>
                </a:solidFill>
                <a:latin typeface="Meiryo UI" panose="020B0604030504040204" pitchFamily="50" charset="-128"/>
                <a:ea typeface="Meiryo UI" panose="020B0604030504040204" pitchFamily="50" charset="-128"/>
              </a:rPr>
              <a:t>エモーショナルマーケティングの効果の定量化を目指す。</a:t>
            </a:r>
            <a:endParaRPr lang="en-US" altLang="ja-JP" b="1" dirty="0">
              <a:solidFill>
                <a:srgbClr val="D7351F"/>
              </a:solidFill>
              <a:latin typeface="Meiryo UI" panose="020B0604030504040204" pitchFamily="50" charset="-128"/>
              <a:ea typeface="Meiryo UI" panose="020B0604030504040204" pitchFamily="50" charset="-128"/>
            </a:endParaRPr>
          </a:p>
        </p:txBody>
      </p:sp>
      <p:sp>
        <p:nvSpPr>
          <p:cNvPr id="15" name="二等辺三角形 14">
            <a:extLst>
              <a:ext uri="{FF2B5EF4-FFF2-40B4-BE49-F238E27FC236}">
                <a16:creationId xmlns:a16="http://schemas.microsoft.com/office/drawing/2014/main" id="{57523B67-E8D5-454D-B27F-A3EC4CDAA98C}"/>
              </a:ext>
            </a:extLst>
          </p:cNvPr>
          <p:cNvSpPr/>
          <p:nvPr/>
        </p:nvSpPr>
        <p:spPr>
          <a:xfrm rot="5400000">
            <a:off x="8508725" y="3393453"/>
            <a:ext cx="1151669" cy="35958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1" name="スライド番号プレースホルダー 1">
            <a:extLst>
              <a:ext uri="{FF2B5EF4-FFF2-40B4-BE49-F238E27FC236}">
                <a16:creationId xmlns:a16="http://schemas.microsoft.com/office/drawing/2014/main" id="{7A227DD7-3BFD-4B50-8ADF-38C31309ED0F}"/>
              </a:ext>
            </a:extLst>
          </p:cNvPr>
          <p:cNvSpPr txBox="1">
            <a:spLocks/>
          </p:cNvSpPr>
          <p:nvPr/>
        </p:nvSpPr>
        <p:spPr>
          <a:xfrm>
            <a:off x="11712627" y="6448251"/>
            <a:ext cx="2880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latin typeface="Meiryo UI" panose="020B0604030504040204" pitchFamily="50" charset="-128"/>
                <a:ea typeface="Meiryo UI" panose="020B0604030504040204" pitchFamily="50" charset="-128"/>
              </a:rPr>
              <a:pPr/>
              <a:t>8</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1413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95F652-CDF3-49DA-8543-958DCCDA60BA}"/>
              </a:ext>
            </a:extLst>
          </p:cNvPr>
          <p:cNvSpPr/>
          <p:nvPr/>
        </p:nvSpPr>
        <p:spPr>
          <a:xfrm>
            <a:off x="0" y="0"/>
            <a:ext cx="12192000" cy="933123"/>
          </a:xfrm>
          <a:prstGeom prst="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solidFill>
                <a:schemeClr val="tx1"/>
              </a:solidFill>
            </a:endParaRPr>
          </a:p>
        </p:txBody>
      </p:sp>
      <p:sp>
        <p:nvSpPr>
          <p:cNvPr id="2" name="Rectangle: Rounded Corners 1">
            <a:extLst>
              <a:ext uri="{FF2B5EF4-FFF2-40B4-BE49-F238E27FC236}">
                <a16:creationId xmlns:a16="http://schemas.microsoft.com/office/drawing/2014/main" id="{5586EB64-C476-44D5-9DFA-E228F011B204}"/>
              </a:ext>
            </a:extLst>
          </p:cNvPr>
          <p:cNvSpPr/>
          <p:nvPr/>
        </p:nvSpPr>
        <p:spPr>
          <a:xfrm>
            <a:off x="407368" y="143316"/>
            <a:ext cx="8136904" cy="648072"/>
          </a:xfrm>
          <a:prstGeom prst="roundRect">
            <a:avLst>
              <a:gd name="adj" fmla="val 50000"/>
            </a:avLst>
          </a:prstGeom>
          <a:solidFill>
            <a:schemeClr val="bg1"/>
          </a:solidFill>
          <a:ln w="101600">
            <a:solidFill>
              <a:srgbClr val="4662B0"/>
            </a:solidFill>
          </a:ln>
        </p:spPr>
        <p:style>
          <a:lnRef idx="2">
            <a:schemeClr val="accent1">
              <a:shade val="50000"/>
            </a:schemeClr>
          </a:lnRef>
          <a:fillRef idx="1">
            <a:schemeClr val="accent1"/>
          </a:fillRef>
          <a:effectRef idx="0">
            <a:schemeClr val="accent1"/>
          </a:effectRef>
          <a:fontRef idx="minor">
            <a:schemeClr val="lt1"/>
          </a:fontRef>
        </p:style>
        <p:txBody>
          <a:bodyPr lIns="216000" tIns="0" rIns="0" bIns="0" rtlCol="0" anchor="ctr"/>
          <a:lstStyle/>
          <a:p>
            <a:r>
              <a:rPr lang="ja-JP" altLang="en-US" sz="2400" b="1" dirty="0">
                <a:solidFill>
                  <a:srgbClr val="4662B0"/>
                </a:solidFill>
                <a:latin typeface="Arial" panose="020B0604020202020204" pitchFamily="34" charset="0"/>
                <a:cs typeface="Arial" panose="020B0604020202020204" pitchFamily="34" charset="0"/>
              </a:rPr>
              <a:t>研究内容</a:t>
            </a:r>
            <a:endParaRPr lang="ko-KR" altLang="en-US" sz="2400" b="1" dirty="0">
              <a:solidFill>
                <a:srgbClr val="4662B0"/>
              </a:solidFill>
              <a:latin typeface="Arial" panose="020B0604020202020204" pitchFamily="34" charset="0"/>
              <a:cs typeface="Arial" panose="020B0604020202020204" pitchFamily="34" charset="0"/>
            </a:endParaRPr>
          </a:p>
        </p:txBody>
      </p:sp>
      <p:cxnSp>
        <p:nvCxnSpPr>
          <p:cNvPr id="4" name="Google Shape;105;p20">
            <a:extLst>
              <a:ext uri="{FF2B5EF4-FFF2-40B4-BE49-F238E27FC236}">
                <a16:creationId xmlns:a16="http://schemas.microsoft.com/office/drawing/2014/main" id="{73BC9DC2-A77E-404E-AAFB-D48CC508FF35}"/>
              </a:ext>
            </a:extLst>
          </p:cNvPr>
          <p:cNvCxnSpPr>
            <a:cxnSpLocks/>
          </p:cNvCxnSpPr>
          <p:nvPr/>
        </p:nvCxnSpPr>
        <p:spPr>
          <a:xfrm>
            <a:off x="932800" y="6309320"/>
            <a:ext cx="10326400" cy="0"/>
          </a:xfrm>
          <a:prstGeom prst="straightConnector1">
            <a:avLst/>
          </a:prstGeom>
          <a:noFill/>
          <a:ln w="19050" cap="flat" cmpd="sng">
            <a:solidFill>
              <a:srgbClr val="999999"/>
            </a:solidFill>
            <a:prstDash val="dot"/>
            <a:round/>
            <a:headEnd type="none" w="med" len="med"/>
            <a:tailEnd type="none" w="med" len="med"/>
          </a:ln>
        </p:spPr>
      </p:cxnSp>
      <p:sp>
        <p:nvSpPr>
          <p:cNvPr id="7" name="四角形: 角を丸くする 6">
            <a:extLst>
              <a:ext uri="{FF2B5EF4-FFF2-40B4-BE49-F238E27FC236}">
                <a16:creationId xmlns:a16="http://schemas.microsoft.com/office/drawing/2014/main" id="{F0B52072-BAC0-4650-906E-735BE6B4B9DD}"/>
              </a:ext>
            </a:extLst>
          </p:cNvPr>
          <p:cNvSpPr/>
          <p:nvPr/>
        </p:nvSpPr>
        <p:spPr>
          <a:xfrm>
            <a:off x="3528000" y="2468061"/>
            <a:ext cx="1152128"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人物</a:t>
            </a:r>
          </a:p>
        </p:txBody>
      </p:sp>
      <p:sp>
        <p:nvSpPr>
          <p:cNvPr id="8" name="四角形: 角を丸くする 7">
            <a:extLst>
              <a:ext uri="{FF2B5EF4-FFF2-40B4-BE49-F238E27FC236}">
                <a16:creationId xmlns:a16="http://schemas.microsoft.com/office/drawing/2014/main" id="{7C994BE9-B202-48AC-A3E5-A9A7A2C7506F}"/>
              </a:ext>
            </a:extLst>
          </p:cNvPr>
          <p:cNvSpPr/>
          <p:nvPr/>
        </p:nvSpPr>
        <p:spPr>
          <a:xfrm>
            <a:off x="3528000" y="4862952"/>
            <a:ext cx="1152128"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非</a:t>
            </a:r>
            <a:r>
              <a:rPr kumimoji="1" lang="en-US" altLang="ja-JP" dirty="0">
                <a:solidFill>
                  <a:schemeClr val="bg1"/>
                </a:solidFill>
                <a:latin typeface="Meiryo UI" panose="020B0604030504040204" pitchFamily="50" charset="-128"/>
                <a:ea typeface="Meiryo UI" panose="020B0604030504040204" pitchFamily="50" charset="-128"/>
              </a:rPr>
              <a:t>BGM</a:t>
            </a:r>
            <a:r>
              <a:rPr kumimoji="1" lang="ja-JP" altLang="en-US" dirty="0">
                <a:solidFill>
                  <a:schemeClr val="bg1"/>
                </a:solidFill>
                <a:latin typeface="Meiryo UI" panose="020B0604030504040204" pitchFamily="50" charset="-128"/>
                <a:ea typeface="Meiryo UI" panose="020B0604030504040204" pitchFamily="50" charset="-128"/>
              </a:rPr>
              <a:t>音</a:t>
            </a:r>
          </a:p>
        </p:txBody>
      </p:sp>
      <p:sp>
        <p:nvSpPr>
          <p:cNvPr id="10" name="四角形: 角を丸くする 9">
            <a:extLst>
              <a:ext uri="{FF2B5EF4-FFF2-40B4-BE49-F238E27FC236}">
                <a16:creationId xmlns:a16="http://schemas.microsoft.com/office/drawing/2014/main" id="{AD2EDABF-133B-478B-8D72-614D91523065}"/>
              </a:ext>
            </a:extLst>
          </p:cNvPr>
          <p:cNvSpPr/>
          <p:nvPr/>
        </p:nvSpPr>
        <p:spPr>
          <a:xfrm>
            <a:off x="5879976" y="4401160"/>
            <a:ext cx="2016224"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非製品機能訴求系</a:t>
            </a:r>
          </a:p>
        </p:txBody>
      </p:sp>
      <p:sp>
        <p:nvSpPr>
          <p:cNvPr id="11" name="四角形: 角を丸くする 10">
            <a:extLst>
              <a:ext uri="{FF2B5EF4-FFF2-40B4-BE49-F238E27FC236}">
                <a16:creationId xmlns:a16="http://schemas.microsoft.com/office/drawing/2014/main" id="{0332CC1B-1F03-4D2E-8768-F88688B52635}"/>
              </a:ext>
            </a:extLst>
          </p:cNvPr>
          <p:cNvSpPr/>
          <p:nvPr/>
        </p:nvSpPr>
        <p:spPr>
          <a:xfrm>
            <a:off x="5879976" y="3034068"/>
            <a:ext cx="2016224"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製品機能訴求系</a:t>
            </a:r>
          </a:p>
        </p:txBody>
      </p:sp>
      <p:sp>
        <p:nvSpPr>
          <p:cNvPr id="12" name="四角形: 角を丸くする 11">
            <a:extLst>
              <a:ext uri="{FF2B5EF4-FFF2-40B4-BE49-F238E27FC236}">
                <a16:creationId xmlns:a16="http://schemas.microsoft.com/office/drawing/2014/main" id="{DC02C654-2FAD-4674-A0D3-67B2F9B2F1DD}"/>
              </a:ext>
            </a:extLst>
          </p:cNvPr>
          <p:cNvSpPr/>
          <p:nvPr/>
        </p:nvSpPr>
        <p:spPr>
          <a:xfrm>
            <a:off x="3528000" y="3266358"/>
            <a:ext cx="1152128"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製品</a:t>
            </a:r>
          </a:p>
        </p:txBody>
      </p:sp>
      <p:sp>
        <p:nvSpPr>
          <p:cNvPr id="13" name="四角形: 角を丸くする 12">
            <a:extLst>
              <a:ext uri="{FF2B5EF4-FFF2-40B4-BE49-F238E27FC236}">
                <a16:creationId xmlns:a16="http://schemas.microsoft.com/office/drawing/2014/main" id="{704116D5-0E9D-4685-AA71-3B963EB4B8B9}"/>
              </a:ext>
            </a:extLst>
          </p:cNvPr>
          <p:cNvSpPr/>
          <p:nvPr/>
        </p:nvSpPr>
        <p:spPr>
          <a:xfrm>
            <a:off x="3528000" y="4064655"/>
            <a:ext cx="1152128"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文字情報</a:t>
            </a:r>
          </a:p>
        </p:txBody>
      </p:sp>
      <p:sp>
        <p:nvSpPr>
          <p:cNvPr id="14" name="四角形: 角を丸くする 13">
            <a:extLst>
              <a:ext uri="{FF2B5EF4-FFF2-40B4-BE49-F238E27FC236}">
                <a16:creationId xmlns:a16="http://schemas.microsoft.com/office/drawing/2014/main" id="{42029CCC-D5BB-491B-8AC1-9C7EB044031C}"/>
              </a:ext>
            </a:extLst>
          </p:cNvPr>
          <p:cNvSpPr/>
          <p:nvPr/>
        </p:nvSpPr>
        <p:spPr>
          <a:xfrm>
            <a:off x="5879976" y="5634284"/>
            <a:ext cx="2016224" cy="468000"/>
          </a:xfrm>
          <a:prstGeom prst="roundRect">
            <a:avLst/>
          </a:prstGeom>
          <a:solidFill>
            <a:srgbClr val="00809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キャッチフレーズ</a:t>
            </a:r>
          </a:p>
        </p:txBody>
      </p:sp>
      <p:sp>
        <p:nvSpPr>
          <p:cNvPr id="16" name="四角形: 角を丸くする 15">
            <a:extLst>
              <a:ext uri="{FF2B5EF4-FFF2-40B4-BE49-F238E27FC236}">
                <a16:creationId xmlns:a16="http://schemas.microsoft.com/office/drawing/2014/main" id="{08F161F9-A03B-4E73-8AA5-31501C3AA227}"/>
              </a:ext>
            </a:extLst>
          </p:cNvPr>
          <p:cNvSpPr/>
          <p:nvPr/>
        </p:nvSpPr>
        <p:spPr>
          <a:xfrm>
            <a:off x="3528000" y="5661248"/>
            <a:ext cx="1152128"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rPr>
              <a:t>BGM</a:t>
            </a:r>
            <a:endParaRPr kumimoji="1" lang="ja-JP" altLang="en-US" dirty="0">
              <a:solidFill>
                <a:schemeClr val="bg1"/>
              </a:solidFill>
              <a:latin typeface="Meiryo UI" panose="020B0604030504040204" pitchFamily="50" charset="-128"/>
              <a:ea typeface="Meiryo UI" panose="020B0604030504040204" pitchFamily="50" charset="-128"/>
            </a:endParaRPr>
          </a:p>
        </p:txBody>
      </p:sp>
      <p:sp>
        <p:nvSpPr>
          <p:cNvPr id="18" name="四角形: 角を丸くする 17">
            <a:extLst>
              <a:ext uri="{FF2B5EF4-FFF2-40B4-BE49-F238E27FC236}">
                <a16:creationId xmlns:a16="http://schemas.microsoft.com/office/drawing/2014/main" id="{CF937AD7-C0C2-4827-8B57-12448579D765}"/>
              </a:ext>
            </a:extLst>
          </p:cNvPr>
          <p:cNvSpPr/>
          <p:nvPr/>
        </p:nvSpPr>
        <p:spPr>
          <a:xfrm>
            <a:off x="329649" y="3190941"/>
            <a:ext cx="1152128"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rPr>
              <a:t>CM</a:t>
            </a:r>
            <a:endParaRPr kumimoji="1" lang="ja-JP" altLang="en-US" dirty="0">
              <a:solidFill>
                <a:schemeClr val="bg1"/>
              </a:solidFill>
              <a:latin typeface="Meiryo UI" panose="020B0604030504040204" pitchFamily="50" charset="-128"/>
              <a:ea typeface="Meiryo UI" panose="020B0604030504040204" pitchFamily="50" charset="-128"/>
            </a:endParaRPr>
          </a:p>
        </p:txBody>
      </p:sp>
      <p:sp>
        <p:nvSpPr>
          <p:cNvPr id="19" name="四角形: 角を丸くする 18">
            <a:extLst>
              <a:ext uri="{FF2B5EF4-FFF2-40B4-BE49-F238E27FC236}">
                <a16:creationId xmlns:a16="http://schemas.microsoft.com/office/drawing/2014/main" id="{EF0757E7-CF16-4B97-A099-9D6F8F5E57E3}"/>
              </a:ext>
            </a:extLst>
          </p:cNvPr>
          <p:cNvSpPr/>
          <p:nvPr/>
        </p:nvSpPr>
        <p:spPr>
          <a:xfrm>
            <a:off x="3528000" y="1669764"/>
            <a:ext cx="1152128"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背景</a:t>
            </a:r>
          </a:p>
        </p:txBody>
      </p:sp>
      <p:sp>
        <p:nvSpPr>
          <p:cNvPr id="20" name="四角形: 角を丸くする 19">
            <a:extLst>
              <a:ext uri="{FF2B5EF4-FFF2-40B4-BE49-F238E27FC236}">
                <a16:creationId xmlns:a16="http://schemas.microsoft.com/office/drawing/2014/main" id="{E66E6EA8-E83C-4C4B-8721-C0462F8DF503}"/>
              </a:ext>
            </a:extLst>
          </p:cNvPr>
          <p:cNvSpPr/>
          <p:nvPr/>
        </p:nvSpPr>
        <p:spPr>
          <a:xfrm>
            <a:off x="1775520" y="1983391"/>
            <a:ext cx="1152128"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映像</a:t>
            </a:r>
          </a:p>
        </p:txBody>
      </p:sp>
      <p:sp>
        <p:nvSpPr>
          <p:cNvPr id="21" name="四角形: 角を丸くする 20">
            <a:extLst>
              <a:ext uri="{FF2B5EF4-FFF2-40B4-BE49-F238E27FC236}">
                <a16:creationId xmlns:a16="http://schemas.microsoft.com/office/drawing/2014/main" id="{1CBBA767-432D-48F2-8F70-BFECE51AAB3C}"/>
              </a:ext>
            </a:extLst>
          </p:cNvPr>
          <p:cNvSpPr/>
          <p:nvPr/>
        </p:nvSpPr>
        <p:spPr>
          <a:xfrm>
            <a:off x="1775520" y="5157192"/>
            <a:ext cx="1152128" cy="468000"/>
          </a:xfrm>
          <a:prstGeom prst="roundRect">
            <a:avLst/>
          </a:prstGeom>
          <a:solidFill>
            <a:srgbClr val="4662B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rPr>
              <a:t>音</a:t>
            </a:r>
          </a:p>
        </p:txBody>
      </p:sp>
      <p:cxnSp>
        <p:nvCxnSpPr>
          <p:cNvPr id="6" name="コネクタ: カギ線 5">
            <a:extLst>
              <a:ext uri="{FF2B5EF4-FFF2-40B4-BE49-F238E27FC236}">
                <a16:creationId xmlns:a16="http://schemas.microsoft.com/office/drawing/2014/main" id="{4812FB1C-2AAD-4834-9BC6-5D3F23AF5256}"/>
              </a:ext>
            </a:extLst>
          </p:cNvPr>
          <p:cNvCxnSpPr>
            <a:stCxn id="18" idx="3"/>
            <a:endCxn id="20" idx="1"/>
          </p:cNvCxnSpPr>
          <p:nvPr/>
        </p:nvCxnSpPr>
        <p:spPr>
          <a:xfrm flipV="1">
            <a:off x="1481777" y="2217391"/>
            <a:ext cx="293743" cy="1207550"/>
          </a:xfrm>
          <a:prstGeom prst="bentConnector3">
            <a:avLst/>
          </a:prstGeom>
        </p:spPr>
        <p:style>
          <a:lnRef idx="2">
            <a:schemeClr val="dk1"/>
          </a:lnRef>
          <a:fillRef idx="0">
            <a:schemeClr val="dk1"/>
          </a:fillRef>
          <a:effectRef idx="1">
            <a:schemeClr val="dk1"/>
          </a:effectRef>
          <a:fontRef idx="minor">
            <a:schemeClr val="tx1"/>
          </a:fontRef>
        </p:style>
      </p:cxnSp>
      <p:cxnSp>
        <p:nvCxnSpPr>
          <p:cNvPr id="17" name="コネクタ: カギ線 16">
            <a:extLst>
              <a:ext uri="{FF2B5EF4-FFF2-40B4-BE49-F238E27FC236}">
                <a16:creationId xmlns:a16="http://schemas.microsoft.com/office/drawing/2014/main" id="{A8759E51-FAD2-47E1-B193-9F12DDF510CB}"/>
              </a:ext>
            </a:extLst>
          </p:cNvPr>
          <p:cNvCxnSpPr>
            <a:stCxn id="18" idx="3"/>
            <a:endCxn id="21" idx="1"/>
          </p:cNvCxnSpPr>
          <p:nvPr/>
        </p:nvCxnSpPr>
        <p:spPr>
          <a:xfrm>
            <a:off x="1481777" y="3424941"/>
            <a:ext cx="293743" cy="1966251"/>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コネクタ: カギ線 23">
            <a:extLst>
              <a:ext uri="{FF2B5EF4-FFF2-40B4-BE49-F238E27FC236}">
                <a16:creationId xmlns:a16="http://schemas.microsoft.com/office/drawing/2014/main" id="{C08D87C1-E141-45A5-8BE3-C3CE08806551}"/>
              </a:ext>
            </a:extLst>
          </p:cNvPr>
          <p:cNvCxnSpPr>
            <a:stCxn id="20" idx="3"/>
            <a:endCxn id="19" idx="1"/>
          </p:cNvCxnSpPr>
          <p:nvPr/>
        </p:nvCxnSpPr>
        <p:spPr>
          <a:xfrm flipV="1">
            <a:off x="2927648" y="1903764"/>
            <a:ext cx="600352" cy="313627"/>
          </a:xfrm>
          <a:prstGeom prst="bentConnector3">
            <a:avLst/>
          </a:prstGeom>
        </p:spPr>
        <p:style>
          <a:lnRef idx="2">
            <a:schemeClr val="dk1"/>
          </a:lnRef>
          <a:fillRef idx="0">
            <a:schemeClr val="dk1"/>
          </a:fillRef>
          <a:effectRef idx="1">
            <a:schemeClr val="dk1"/>
          </a:effectRef>
          <a:fontRef idx="minor">
            <a:schemeClr val="tx1"/>
          </a:fontRef>
        </p:style>
      </p:cxnSp>
      <p:cxnSp>
        <p:nvCxnSpPr>
          <p:cNvPr id="26" name="コネクタ: カギ線 25">
            <a:extLst>
              <a:ext uri="{FF2B5EF4-FFF2-40B4-BE49-F238E27FC236}">
                <a16:creationId xmlns:a16="http://schemas.microsoft.com/office/drawing/2014/main" id="{F48788A6-025E-4432-926F-B34E79D06577}"/>
              </a:ext>
            </a:extLst>
          </p:cNvPr>
          <p:cNvCxnSpPr>
            <a:stCxn id="20" idx="3"/>
            <a:endCxn id="7" idx="1"/>
          </p:cNvCxnSpPr>
          <p:nvPr/>
        </p:nvCxnSpPr>
        <p:spPr>
          <a:xfrm>
            <a:off x="2927648" y="2217391"/>
            <a:ext cx="600352" cy="484670"/>
          </a:xfrm>
          <a:prstGeom prst="bentConnector3">
            <a:avLst/>
          </a:prstGeom>
        </p:spPr>
        <p:style>
          <a:lnRef idx="2">
            <a:schemeClr val="dk1"/>
          </a:lnRef>
          <a:fillRef idx="0">
            <a:schemeClr val="dk1"/>
          </a:fillRef>
          <a:effectRef idx="1">
            <a:schemeClr val="dk1"/>
          </a:effectRef>
          <a:fontRef idx="minor">
            <a:schemeClr val="tx1"/>
          </a:fontRef>
        </p:style>
      </p:cxnSp>
      <p:cxnSp>
        <p:nvCxnSpPr>
          <p:cNvPr id="28" name="コネクタ: カギ線 27">
            <a:extLst>
              <a:ext uri="{FF2B5EF4-FFF2-40B4-BE49-F238E27FC236}">
                <a16:creationId xmlns:a16="http://schemas.microsoft.com/office/drawing/2014/main" id="{D546B5CF-C614-4C7D-94E7-F0B1FC1BE52C}"/>
              </a:ext>
            </a:extLst>
          </p:cNvPr>
          <p:cNvCxnSpPr>
            <a:stCxn id="20" idx="3"/>
            <a:endCxn id="12" idx="1"/>
          </p:cNvCxnSpPr>
          <p:nvPr/>
        </p:nvCxnSpPr>
        <p:spPr>
          <a:xfrm>
            <a:off x="2927648" y="2217391"/>
            <a:ext cx="600352" cy="1282967"/>
          </a:xfrm>
          <a:prstGeom prst="bentConnector3">
            <a:avLst/>
          </a:prstGeom>
        </p:spPr>
        <p:style>
          <a:lnRef idx="2">
            <a:schemeClr val="dk1"/>
          </a:lnRef>
          <a:fillRef idx="0">
            <a:schemeClr val="dk1"/>
          </a:fillRef>
          <a:effectRef idx="1">
            <a:schemeClr val="dk1"/>
          </a:effectRef>
          <a:fontRef idx="minor">
            <a:schemeClr val="tx1"/>
          </a:fontRef>
        </p:style>
      </p:cxnSp>
      <p:cxnSp>
        <p:nvCxnSpPr>
          <p:cNvPr id="30" name="コネクタ: カギ線 29">
            <a:extLst>
              <a:ext uri="{FF2B5EF4-FFF2-40B4-BE49-F238E27FC236}">
                <a16:creationId xmlns:a16="http://schemas.microsoft.com/office/drawing/2014/main" id="{ADF47D26-945B-4985-9AEE-C40A2017BA9E}"/>
              </a:ext>
            </a:extLst>
          </p:cNvPr>
          <p:cNvCxnSpPr>
            <a:stCxn id="20" idx="3"/>
            <a:endCxn id="13" idx="1"/>
          </p:cNvCxnSpPr>
          <p:nvPr/>
        </p:nvCxnSpPr>
        <p:spPr>
          <a:xfrm>
            <a:off x="2927648" y="2217391"/>
            <a:ext cx="600352" cy="2081264"/>
          </a:xfrm>
          <a:prstGeom prst="bentConnector3">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B7E2B0F2-F247-498E-B7B5-0B4A5A961794}"/>
              </a:ext>
            </a:extLst>
          </p:cNvPr>
          <p:cNvCxnSpPr>
            <a:stCxn id="21" idx="3"/>
          </p:cNvCxnSpPr>
          <p:nvPr/>
        </p:nvCxnSpPr>
        <p:spPr>
          <a:xfrm flipH="1" flipV="1">
            <a:off x="1985833" y="5292298"/>
            <a:ext cx="941815" cy="98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AB7EEF3C-51F3-44A2-AA7D-DD5D4FB677E1}"/>
              </a:ext>
            </a:extLst>
          </p:cNvPr>
          <p:cNvCxnSpPr>
            <a:stCxn id="21" idx="3"/>
            <a:endCxn id="8" idx="1"/>
          </p:cNvCxnSpPr>
          <p:nvPr/>
        </p:nvCxnSpPr>
        <p:spPr>
          <a:xfrm flipV="1">
            <a:off x="2927648" y="5096952"/>
            <a:ext cx="600352" cy="294240"/>
          </a:xfrm>
          <a:prstGeom prst="bentConnector3">
            <a:avLst/>
          </a:prstGeom>
        </p:spPr>
        <p:style>
          <a:lnRef idx="2">
            <a:schemeClr val="dk1"/>
          </a:lnRef>
          <a:fillRef idx="0">
            <a:schemeClr val="dk1"/>
          </a:fillRef>
          <a:effectRef idx="1">
            <a:schemeClr val="dk1"/>
          </a:effectRef>
          <a:fontRef idx="minor">
            <a:schemeClr val="tx1"/>
          </a:fontRef>
        </p:style>
      </p:cxnSp>
      <p:cxnSp>
        <p:nvCxnSpPr>
          <p:cNvPr id="36" name="コネクタ: カギ線 35">
            <a:extLst>
              <a:ext uri="{FF2B5EF4-FFF2-40B4-BE49-F238E27FC236}">
                <a16:creationId xmlns:a16="http://schemas.microsoft.com/office/drawing/2014/main" id="{8AE2CC1D-0597-4856-9649-613B098C3923}"/>
              </a:ext>
            </a:extLst>
          </p:cNvPr>
          <p:cNvCxnSpPr>
            <a:stCxn id="21" idx="3"/>
            <a:endCxn id="16" idx="1"/>
          </p:cNvCxnSpPr>
          <p:nvPr/>
        </p:nvCxnSpPr>
        <p:spPr>
          <a:xfrm>
            <a:off x="2927648" y="5391192"/>
            <a:ext cx="600352" cy="504056"/>
          </a:xfrm>
          <a:prstGeom prst="bentConnector3">
            <a:avLst/>
          </a:prstGeom>
        </p:spPr>
        <p:style>
          <a:lnRef idx="2">
            <a:schemeClr val="dk1"/>
          </a:lnRef>
          <a:fillRef idx="0">
            <a:schemeClr val="dk1"/>
          </a:fillRef>
          <a:effectRef idx="1">
            <a:schemeClr val="dk1"/>
          </a:effectRef>
          <a:fontRef idx="minor">
            <a:schemeClr val="tx1"/>
          </a:fontRef>
        </p:style>
      </p:cxnSp>
      <p:cxnSp>
        <p:nvCxnSpPr>
          <p:cNvPr id="38" name="コネクタ: カギ線 37">
            <a:extLst>
              <a:ext uri="{FF2B5EF4-FFF2-40B4-BE49-F238E27FC236}">
                <a16:creationId xmlns:a16="http://schemas.microsoft.com/office/drawing/2014/main" id="{71DD794B-9159-45F5-8F67-C3C53C5F8673}"/>
              </a:ext>
            </a:extLst>
          </p:cNvPr>
          <p:cNvCxnSpPr>
            <a:stCxn id="13" idx="3"/>
            <a:endCxn id="11" idx="1"/>
          </p:cNvCxnSpPr>
          <p:nvPr/>
        </p:nvCxnSpPr>
        <p:spPr>
          <a:xfrm flipV="1">
            <a:off x="4680128" y="3268068"/>
            <a:ext cx="1199848" cy="1030587"/>
          </a:xfrm>
          <a:prstGeom prst="bentConnector3">
            <a:avLst/>
          </a:prstGeom>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F658C850-7680-4820-88BB-04EFCC539FA1}"/>
              </a:ext>
            </a:extLst>
          </p:cNvPr>
          <p:cNvCxnSpPr>
            <a:stCxn id="13" idx="3"/>
            <a:endCxn id="10" idx="1"/>
          </p:cNvCxnSpPr>
          <p:nvPr/>
        </p:nvCxnSpPr>
        <p:spPr>
          <a:xfrm>
            <a:off x="4680128" y="4298655"/>
            <a:ext cx="1199848" cy="336505"/>
          </a:xfrm>
          <a:prstGeom prst="bentConnector3">
            <a:avLst/>
          </a:prstGeom>
        </p:spPr>
        <p:style>
          <a:lnRef idx="2">
            <a:schemeClr val="dk1"/>
          </a:lnRef>
          <a:fillRef idx="0">
            <a:schemeClr val="dk1"/>
          </a:fillRef>
          <a:effectRef idx="1">
            <a:schemeClr val="dk1"/>
          </a:effectRef>
          <a:fontRef idx="minor">
            <a:schemeClr val="tx1"/>
          </a:fontRef>
        </p:style>
      </p:cxnSp>
      <p:sp>
        <p:nvSpPr>
          <p:cNvPr id="9" name="スライド番号プレースホルダー 1">
            <a:extLst>
              <a:ext uri="{FF2B5EF4-FFF2-40B4-BE49-F238E27FC236}">
                <a16:creationId xmlns:a16="http://schemas.microsoft.com/office/drawing/2014/main" id="{B7BC7CDA-0135-47D4-9965-2FE217108CD5}"/>
              </a:ext>
            </a:extLst>
          </p:cNvPr>
          <p:cNvSpPr txBox="1">
            <a:spLocks/>
          </p:cNvSpPr>
          <p:nvPr/>
        </p:nvSpPr>
        <p:spPr>
          <a:xfrm>
            <a:off x="11712627" y="6448251"/>
            <a:ext cx="2880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3BE966C-B72B-4C78-A559-5C2AADF2CD2E}" type="slidenum">
              <a:rPr kumimoji="1" lang="ja-JP" altLang="en-US" smtClean="0"/>
              <a:pPr/>
              <a:t>9</a:t>
            </a:fld>
            <a:endParaRPr kumimoji="1" lang="ja-JP" altLang="en-US" dirty="0"/>
          </a:p>
        </p:txBody>
      </p:sp>
      <p:grpSp>
        <p:nvGrpSpPr>
          <p:cNvPr id="33" name="グループ化 32">
            <a:extLst>
              <a:ext uri="{FF2B5EF4-FFF2-40B4-BE49-F238E27FC236}">
                <a16:creationId xmlns:a16="http://schemas.microsoft.com/office/drawing/2014/main" id="{7CEE4755-53F1-6C41-ACEC-4DA9C8C882CC}"/>
              </a:ext>
            </a:extLst>
          </p:cNvPr>
          <p:cNvGrpSpPr/>
          <p:nvPr/>
        </p:nvGrpSpPr>
        <p:grpSpPr>
          <a:xfrm>
            <a:off x="7898769" y="1179740"/>
            <a:ext cx="4173895" cy="2105244"/>
            <a:chOff x="7691355" y="3095575"/>
            <a:chExt cx="4745327" cy="1823982"/>
          </a:xfrm>
        </p:grpSpPr>
        <p:sp>
          <p:nvSpPr>
            <p:cNvPr id="35" name="四角形: 角を丸くする 15">
              <a:extLst>
                <a:ext uri="{FF2B5EF4-FFF2-40B4-BE49-F238E27FC236}">
                  <a16:creationId xmlns:a16="http://schemas.microsoft.com/office/drawing/2014/main" id="{EDA8B4F1-9E05-4042-A1A1-8111BCB2E815}"/>
                </a:ext>
              </a:extLst>
            </p:cNvPr>
            <p:cNvSpPr/>
            <p:nvPr/>
          </p:nvSpPr>
          <p:spPr>
            <a:xfrm>
              <a:off x="7691355" y="3095575"/>
              <a:ext cx="4745327" cy="182398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sym typeface="Arial"/>
                </a:rPr>
                <a:t>データ分析で必要な条件</a:t>
              </a:r>
              <a:endParaRPr kumimoji="1" lang="en-US" altLang="ja-JP" dirty="0">
                <a:solidFill>
                  <a:schemeClr val="tx1"/>
                </a:solidFill>
                <a:latin typeface="Meiryo UI" panose="020B0604030504040204" pitchFamily="50" charset="-128"/>
                <a:ea typeface="Meiryo UI" panose="020B0604030504040204" pitchFamily="50" charset="-128"/>
                <a:sym typeface="Arial"/>
              </a:endParaRPr>
            </a:p>
            <a:p>
              <a:r>
                <a:rPr kumimoji="1" lang="en-US" altLang="ja-JP" dirty="0">
                  <a:solidFill>
                    <a:schemeClr val="tx1"/>
                  </a:solidFill>
                  <a:latin typeface="Meiryo UI" panose="020B0604030504040204" pitchFamily="50" charset="-128"/>
                  <a:ea typeface="Meiryo UI" panose="020B0604030504040204" pitchFamily="50" charset="-128"/>
                  <a:sym typeface="Arial"/>
                </a:rPr>
                <a:t>(</a:t>
              </a:r>
              <a:r>
                <a:rPr kumimoji="1" lang="en-US" altLang="ja-JP" dirty="0" err="1">
                  <a:solidFill>
                    <a:schemeClr val="tx1"/>
                  </a:solidFill>
                  <a:latin typeface="Meiryo UI" panose="020B0604030504040204" pitchFamily="50" charset="-128"/>
                  <a:ea typeface="Meiryo UI" panose="020B0604030504040204" pitchFamily="50" charset="-128"/>
                  <a:sym typeface="Arial"/>
                </a:rPr>
                <a:t>i</a:t>
              </a:r>
              <a:r>
                <a:rPr kumimoji="1" lang="en-US" altLang="ja-JP" dirty="0">
                  <a:solidFill>
                    <a:schemeClr val="tx1"/>
                  </a:solidFill>
                  <a:latin typeface="Meiryo UI" panose="020B0604030504040204" pitchFamily="50" charset="-128"/>
                  <a:ea typeface="Meiryo UI" panose="020B0604030504040204" pitchFamily="50" charset="-128"/>
                  <a:sym typeface="Arial"/>
                </a:rPr>
                <a:t>)</a:t>
              </a:r>
              <a:r>
                <a:rPr kumimoji="1" lang="ja-JP" altLang="en-US" dirty="0">
                  <a:solidFill>
                    <a:schemeClr val="tx1"/>
                  </a:solidFill>
                  <a:latin typeface="Meiryo UI" panose="020B0604030504040204" pitchFamily="50" charset="-128"/>
                  <a:ea typeface="Meiryo UI" panose="020B0604030504040204" pitchFamily="50" charset="-128"/>
                  <a:sym typeface="Arial"/>
                </a:rPr>
                <a:t>定式化</a:t>
              </a:r>
              <a:br>
                <a:rPr kumimoji="1" lang="en-US" altLang="ja-JP" dirty="0">
                  <a:solidFill>
                    <a:schemeClr val="tx1"/>
                  </a:solidFill>
                  <a:latin typeface="Meiryo UI" panose="020B0604030504040204" pitchFamily="50" charset="-128"/>
                  <a:ea typeface="Meiryo UI" panose="020B0604030504040204" pitchFamily="50" charset="-128"/>
                  <a:sym typeface="Arial"/>
                </a:rPr>
              </a:br>
              <a:r>
                <a:rPr kumimoji="1" lang="ja-JP" altLang="en-US" dirty="0">
                  <a:solidFill>
                    <a:schemeClr val="tx1"/>
                  </a:solidFill>
                  <a:latin typeface="Meiryo UI" panose="020B0604030504040204" pitchFamily="50" charset="-128"/>
                  <a:ea typeface="Meiryo UI" panose="020B0604030504040204" pitchFamily="50" charset="-128"/>
                  <a:sym typeface="Arial"/>
                </a:rPr>
                <a:t>：機能訴求系と感情訴求系が区別できる</a:t>
              </a:r>
              <a:r>
                <a:rPr kumimoji="1" lang="en-US" altLang="ja-JP" dirty="0">
                  <a:solidFill>
                    <a:schemeClr val="tx1"/>
                  </a:solidFill>
                  <a:latin typeface="Meiryo UI" panose="020B0604030504040204" pitchFamily="50" charset="-128"/>
                  <a:ea typeface="Meiryo UI" panose="020B0604030504040204" pitchFamily="50" charset="-128"/>
                  <a:sym typeface="Arial"/>
                </a:rPr>
                <a:t> </a:t>
              </a:r>
            </a:p>
            <a:p>
              <a:r>
                <a:rPr kumimoji="1" lang="en-US" altLang="ja-JP" dirty="0">
                  <a:solidFill>
                    <a:schemeClr val="tx1"/>
                  </a:solidFill>
                  <a:latin typeface="Meiryo UI" panose="020B0604030504040204" pitchFamily="50" charset="-128"/>
                  <a:ea typeface="Meiryo UI" panose="020B0604030504040204" pitchFamily="50" charset="-128"/>
                  <a:sym typeface="Arial"/>
                </a:rPr>
                <a:t>(ii)</a:t>
              </a:r>
              <a:r>
                <a:rPr kumimoji="1" lang="ja-JP" altLang="en-US" dirty="0">
                  <a:solidFill>
                    <a:schemeClr val="tx1"/>
                  </a:solidFill>
                  <a:latin typeface="Meiryo UI" panose="020B0604030504040204" pitchFamily="50" charset="-128"/>
                  <a:ea typeface="Meiryo UI" panose="020B0604030504040204" pitchFamily="50" charset="-128"/>
                  <a:sym typeface="Arial"/>
                </a:rPr>
                <a:t>比較対象</a:t>
              </a:r>
              <a:br>
                <a:rPr kumimoji="1" lang="en-US" altLang="ja-JP" dirty="0">
                  <a:solidFill>
                    <a:schemeClr val="tx1"/>
                  </a:solidFill>
                  <a:latin typeface="Meiryo UI" panose="020B0604030504040204" pitchFamily="50" charset="-128"/>
                  <a:ea typeface="Meiryo UI" panose="020B0604030504040204" pitchFamily="50" charset="-128"/>
                  <a:sym typeface="Arial"/>
                </a:rPr>
              </a:br>
              <a:r>
                <a:rPr kumimoji="1" lang="ja-JP" altLang="en-US" dirty="0">
                  <a:solidFill>
                    <a:schemeClr val="tx1"/>
                  </a:solidFill>
                  <a:latin typeface="Meiryo UI" panose="020B0604030504040204" pitchFamily="50" charset="-128"/>
                  <a:ea typeface="Meiryo UI" panose="020B0604030504040204" pitchFamily="50" charset="-128"/>
                  <a:sym typeface="Arial"/>
                </a:rPr>
                <a:t>：機能訴求系と感情訴求系の両方が可　　　　</a:t>
              </a:r>
              <a:br>
                <a:rPr kumimoji="1" lang="en-US" altLang="ja-JP" dirty="0">
                  <a:solidFill>
                    <a:schemeClr val="tx1"/>
                  </a:solidFill>
                  <a:latin typeface="Meiryo UI" panose="020B0604030504040204" pitchFamily="50" charset="-128"/>
                  <a:ea typeface="Meiryo UI" panose="020B0604030504040204" pitchFamily="50" charset="-128"/>
                  <a:sym typeface="Arial"/>
                </a:rPr>
              </a:br>
              <a:r>
                <a:rPr kumimoji="1" lang="ja-JP" altLang="en-US" dirty="0">
                  <a:solidFill>
                    <a:schemeClr val="tx1"/>
                  </a:solidFill>
                  <a:latin typeface="Meiryo UI" panose="020B0604030504040204" pitchFamily="50" charset="-128"/>
                  <a:ea typeface="Meiryo UI" panose="020B0604030504040204" pitchFamily="50" charset="-128"/>
                  <a:sym typeface="Arial"/>
                </a:rPr>
                <a:t>   能である</a:t>
              </a:r>
              <a:endParaRPr kumimoji="1" lang="en-US" altLang="ja-JP" dirty="0">
                <a:solidFill>
                  <a:schemeClr val="tx1"/>
                </a:solidFill>
                <a:latin typeface="Meiryo UI" panose="020B0604030504040204" pitchFamily="50" charset="-128"/>
                <a:ea typeface="Meiryo UI" panose="020B0604030504040204" pitchFamily="50" charset="-128"/>
                <a:sym typeface="Arial"/>
              </a:endParaRPr>
            </a:p>
          </p:txBody>
        </p:sp>
        <p:sp>
          <p:nvSpPr>
            <p:cNvPr id="37" name="二等辺三角形 4">
              <a:extLst>
                <a:ext uri="{FF2B5EF4-FFF2-40B4-BE49-F238E27FC236}">
                  <a16:creationId xmlns:a16="http://schemas.microsoft.com/office/drawing/2014/main" id="{8A392F52-251F-EC42-8A10-B295EC8F1594}"/>
                </a:ext>
              </a:extLst>
            </p:cNvPr>
            <p:cNvSpPr/>
            <p:nvPr/>
          </p:nvSpPr>
          <p:spPr>
            <a:xfrm flipV="1">
              <a:off x="9626219" y="4632536"/>
              <a:ext cx="864096" cy="26624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39" name="グループ化 38">
            <a:extLst>
              <a:ext uri="{FF2B5EF4-FFF2-40B4-BE49-F238E27FC236}">
                <a16:creationId xmlns:a16="http://schemas.microsoft.com/office/drawing/2014/main" id="{8B7D4AA8-4E9F-DB48-957F-1E5A9FF5E4F4}"/>
              </a:ext>
            </a:extLst>
          </p:cNvPr>
          <p:cNvGrpSpPr/>
          <p:nvPr/>
        </p:nvGrpSpPr>
        <p:grpSpPr>
          <a:xfrm>
            <a:off x="8038557" y="3636071"/>
            <a:ext cx="3884202" cy="1461168"/>
            <a:chOff x="7628194" y="3067292"/>
            <a:chExt cx="4659332" cy="1238866"/>
          </a:xfrm>
        </p:grpSpPr>
        <p:sp>
          <p:nvSpPr>
            <p:cNvPr id="40" name="四角形: 角を丸くする 15">
              <a:extLst>
                <a:ext uri="{FF2B5EF4-FFF2-40B4-BE49-F238E27FC236}">
                  <a16:creationId xmlns:a16="http://schemas.microsoft.com/office/drawing/2014/main" id="{CBF99393-BDCC-1B49-A580-705F2A1B4B03}"/>
                </a:ext>
              </a:extLst>
            </p:cNvPr>
            <p:cNvSpPr/>
            <p:nvPr/>
          </p:nvSpPr>
          <p:spPr>
            <a:xfrm>
              <a:off x="7628194" y="3067292"/>
              <a:ext cx="4659332" cy="104377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sym typeface="Arial"/>
                </a:rPr>
                <a:t>文字情報と非</a:t>
              </a:r>
              <a:r>
                <a:rPr kumimoji="1" lang="en-US" altLang="ja-JP" dirty="0">
                  <a:solidFill>
                    <a:schemeClr val="tx1"/>
                  </a:solidFill>
                  <a:latin typeface="Meiryo UI" panose="020B0604030504040204" pitchFamily="50" charset="-128"/>
                  <a:ea typeface="Meiryo UI" panose="020B0604030504040204" pitchFamily="50" charset="-128"/>
                  <a:sym typeface="Arial"/>
                </a:rPr>
                <a:t>BGM</a:t>
              </a:r>
              <a:r>
                <a:rPr kumimoji="1" lang="ja-JP" altLang="en-US" dirty="0">
                  <a:solidFill>
                    <a:schemeClr val="tx1"/>
                  </a:solidFill>
                  <a:latin typeface="Meiryo UI" panose="020B0604030504040204" pitchFamily="50" charset="-128"/>
                  <a:ea typeface="Meiryo UI" panose="020B0604030504040204" pitchFamily="50" charset="-128"/>
                  <a:sym typeface="Arial"/>
                </a:rPr>
                <a:t>音に含まれるキャッチフレーズは</a:t>
              </a:r>
              <a:r>
                <a:rPr kumimoji="1" lang="en-US" altLang="ja-JP" dirty="0">
                  <a:solidFill>
                    <a:schemeClr val="tx1"/>
                  </a:solidFill>
                  <a:latin typeface="Meiryo UI" panose="020B0604030504040204" pitchFamily="50" charset="-128"/>
                  <a:ea typeface="Meiryo UI" panose="020B0604030504040204" pitchFamily="50" charset="-128"/>
                  <a:sym typeface="Arial"/>
                </a:rPr>
                <a:t>(</a:t>
              </a:r>
              <a:r>
                <a:rPr kumimoji="1" lang="en-US" altLang="ja-JP" dirty="0" err="1">
                  <a:solidFill>
                    <a:schemeClr val="tx1"/>
                  </a:solidFill>
                  <a:latin typeface="Meiryo UI" panose="020B0604030504040204" pitchFamily="50" charset="-128"/>
                  <a:ea typeface="Meiryo UI" panose="020B0604030504040204" pitchFamily="50" charset="-128"/>
                  <a:sym typeface="Arial"/>
                </a:rPr>
                <a:t>i</a:t>
              </a:r>
              <a:r>
                <a:rPr kumimoji="1" lang="en-US" altLang="ja-JP" dirty="0">
                  <a:solidFill>
                    <a:schemeClr val="tx1"/>
                  </a:solidFill>
                  <a:latin typeface="Meiryo UI" panose="020B0604030504040204" pitchFamily="50" charset="-128"/>
                  <a:ea typeface="Meiryo UI" panose="020B0604030504040204" pitchFamily="50" charset="-128"/>
                  <a:sym typeface="Arial"/>
                </a:rPr>
                <a:t>)</a:t>
              </a:r>
              <a:r>
                <a:rPr kumimoji="1" lang="ja-JP" altLang="en-US" dirty="0">
                  <a:solidFill>
                    <a:schemeClr val="tx1"/>
                  </a:solidFill>
                  <a:latin typeface="Meiryo UI" panose="020B0604030504040204" pitchFamily="50" charset="-128"/>
                  <a:ea typeface="Meiryo UI" panose="020B0604030504040204" pitchFamily="50" charset="-128"/>
                  <a:sym typeface="Arial"/>
                </a:rPr>
                <a:t>と</a:t>
              </a:r>
              <a:r>
                <a:rPr kumimoji="1" lang="en-US" altLang="ja-JP" dirty="0">
                  <a:solidFill>
                    <a:schemeClr val="tx1"/>
                  </a:solidFill>
                  <a:latin typeface="Meiryo UI" panose="020B0604030504040204" pitchFamily="50" charset="-128"/>
                  <a:ea typeface="Meiryo UI" panose="020B0604030504040204" pitchFamily="50" charset="-128"/>
                  <a:sym typeface="Arial"/>
                </a:rPr>
                <a:t>(ii)</a:t>
              </a:r>
              <a:r>
                <a:rPr kumimoji="1" lang="ja-JP" altLang="en-US" dirty="0">
                  <a:solidFill>
                    <a:schemeClr val="tx1"/>
                  </a:solidFill>
                  <a:latin typeface="Meiryo UI" panose="020B0604030504040204" pitchFamily="50" charset="-128"/>
                  <a:ea typeface="Meiryo UI" panose="020B0604030504040204" pitchFamily="50" charset="-128"/>
                  <a:sym typeface="Arial"/>
                </a:rPr>
                <a:t>の条件を満たす</a:t>
              </a:r>
              <a:endParaRPr kumimoji="1" lang="en-US" altLang="ja-JP" dirty="0">
                <a:solidFill>
                  <a:schemeClr val="tx1"/>
                </a:solidFill>
                <a:latin typeface="Meiryo UI" panose="020B0604030504040204" pitchFamily="50" charset="-128"/>
                <a:ea typeface="Meiryo UI" panose="020B0604030504040204" pitchFamily="50" charset="-128"/>
                <a:sym typeface="Arial"/>
              </a:endParaRPr>
            </a:p>
          </p:txBody>
        </p:sp>
        <p:sp>
          <p:nvSpPr>
            <p:cNvPr id="41" name="二等辺三角形 4">
              <a:extLst>
                <a:ext uri="{FF2B5EF4-FFF2-40B4-BE49-F238E27FC236}">
                  <a16:creationId xmlns:a16="http://schemas.microsoft.com/office/drawing/2014/main" id="{B7A2F216-BDE4-1F49-9709-4D6E2B5D40C8}"/>
                </a:ext>
              </a:extLst>
            </p:cNvPr>
            <p:cNvSpPr/>
            <p:nvPr/>
          </p:nvSpPr>
          <p:spPr>
            <a:xfrm flipV="1">
              <a:off x="9570555" y="4110257"/>
              <a:ext cx="863033" cy="19590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44" name="四角形: 角を丸くする 15">
            <a:extLst>
              <a:ext uri="{FF2B5EF4-FFF2-40B4-BE49-F238E27FC236}">
                <a16:creationId xmlns:a16="http://schemas.microsoft.com/office/drawing/2014/main" id="{E19D446F-306E-9940-A75C-CB2E8F999111}"/>
              </a:ext>
            </a:extLst>
          </p:cNvPr>
          <p:cNvSpPr/>
          <p:nvPr/>
        </p:nvSpPr>
        <p:spPr>
          <a:xfrm>
            <a:off x="8075413" y="5448325"/>
            <a:ext cx="3884201" cy="71697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dirty="0">
                <a:solidFill>
                  <a:schemeClr val="tx1"/>
                </a:solidFill>
                <a:latin typeface="Meiryo UI" panose="020B0604030504040204" pitchFamily="50" charset="-128"/>
                <a:ea typeface="Meiryo UI" panose="020B0604030504040204" pitchFamily="50" charset="-128"/>
                <a:sym typeface="Arial"/>
              </a:rPr>
              <a:t>キャッチフレーズを利用して仮説を検証</a:t>
            </a:r>
            <a:endParaRPr kumimoji="1" lang="en-US" altLang="ja-JP" dirty="0">
              <a:solidFill>
                <a:schemeClr val="tx1"/>
              </a:solidFill>
              <a:latin typeface="Meiryo UI" panose="020B0604030504040204" pitchFamily="50" charset="-128"/>
              <a:ea typeface="Meiryo UI" panose="020B0604030504040204" pitchFamily="50" charset="-128"/>
              <a:sym typeface="Arial"/>
            </a:endParaRPr>
          </a:p>
        </p:txBody>
      </p:sp>
      <p:cxnSp>
        <p:nvCxnSpPr>
          <p:cNvPr id="29" name="直線矢印コネクタ 28">
            <a:extLst>
              <a:ext uri="{FF2B5EF4-FFF2-40B4-BE49-F238E27FC236}">
                <a16:creationId xmlns:a16="http://schemas.microsoft.com/office/drawing/2014/main" id="{76F1450A-CCAB-4DD7-9F19-8DC4E74E8802}"/>
              </a:ext>
            </a:extLst>
          </p:cNvPr>
          <p:cNvCxnSpPr>
            <a:stCxn id="8" idx="3"/>
            <a:endCxn id="14" idx="1"/>
          </p:cNvCxnSpPr>
          <p:nvPr/>
        </p:nvCxnSpPr>
        <p:spPr>
          <a:xfrm>
            <a:off x="4680128" y="5096952"/>
            <a:ext cx="1199848" cy="771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EBDCE4EE-BD87-4E48-BDAB-B094EB261189}"/>
              </a:ext>
            </a:extLst>
          </p:cNvPr>
          <p:cNvCxnSpPr>
            <a:stCxn id="10" idx="2"/>
            <a:endCxn id="14" idx="0"/>
          </p:cNvCxnSpPr>
          <p:nvPr/>
        </p:nvCxnSpPr>
        <p:spPr>
          <a:xfrm>
            <a:off x="6888088" y="4869160"/>
            <a:ext cx="0" cy="765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二等辺三角形 4">
            <a:extLst>
              <a:ext uri="{FF2B5EF4-FFF2-40B4-BE49-F238E27FC236}">
                <a16:creationId xmlns:a16="http://schemas.microsoft.com/office/drawing/2014/main" id="{A7539FA0-B991-4013-842C-2C55B3380AD9}"/>
              </a:ext>
            </a:extLst>
          </p:cNvPr>
          <p:cNvSpPr/>
          <p:nvPr/>
        </p:nvSpPr>
        <p:spPr>
          <a:xfrm flipV="1">
            <a:off x="9613282" y="3265715"/>
            <a:ext cx="747397" cy="30730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EC30B27E-54F5-4F5D-95D5-DB4520146D87}"/>
              </a:ext>
            </a:extLst>
          </p:cNvPr>
          <p:cNvSpPr txBox="1"/>
          <p:nvPr/>
        </p:nvSpPr>
        <p:spPr>
          <a:xfrm>
            <a:off x="335360" y="1054477"/>
            <a:ext cx="7248354" cy="646331"/>
          </a:xfrm>
          <a:prstGeom prst="rect">
            <a:avLst/>
          </a:prstGeom>
          <a:noFill/>
        </p:spPr>
        <p:txBody>
          <a:bodyPr wrap="square" rtlCol="0">
            <a:spAutoFit/>
          </a:bodyPr>
          <a:lstStyle/>
          <a:p>
            <a:r>
              <a:rPr kumimoji="1" lang="ja-JP" altLang="en-US" dirty="0"/>
              <a:t>エモーショナルマーケティング</a:t>
            </a:r>
            <a:r>
              <a:rPr kumimoji="1" lang="en-US" altLang="ja-JP" dirty="0"/>
              <a:t>CM</a:t>
            </a:r>
            <a:r>
              <a:rPr kumimoji="1" lang="ja-JP" altLang="en-US" dirty="0"/>
              <a:t>採用しているの広告の特定</a:t>
            </a:r>
            <a:br>
              <a:rPr kumimoji="1" lang="en-US" altLang="ja-JP" dirty="0"/>
            </a:br>
            <a:r>
              <a:rPr kumimoji="1" lang="ja-JP" altLang="en-US" dirty="0"/>
              <a:t>キャッチフレーズを用いる。</a:t>
            </a:r>
          </a:p>
        </p:txBody>
      </p:sp>
    </p:spTree>
    <p:extLst>
      <p:ext uri="{BB962C8B-B14F-4D97-AF65-F5344CB8AC3E}">
        <p14:creationId xmlns:p14="http://schemas.microsoft.com/office/powerpoint/2010/main" val="1144080493"/>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2561</TotalTime>
  <Words>4217</Words>
  <Application>Microsoft Office PowerPoint</Application>
  <PresentationFormat>ワイド画面</PresentationFormat>
  <Paragraphs>514</Paragraphs>
  <Slides>29</Slides>
  <Notes>6</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29</vt:i4>
      </vt:variant>
    </vt:vector>
  </HeadingPairs>
  <TitlesOfParts>
    <vt:vector size="39" baseType="lpstr">
      <vt:lpstr>맑은 고딕</vt:lpstr>
      <vt:lpstr>Meiryo UI</vt:lpstr>
      <vt:lpstr>ＭＳ Ｐゴシック</vt:lpstr>
      <vt:lpstr>YakuHanJPs</vt:lpstr>
      <vt:lpstr>メイリオ</vt:lpstr>
      <vt:lpstr>游ゴシック</vt:lpstr>
      <vt:lpstr>Arial</vt:lpstr>
      <vt:lpstr>Calibri</vt:lpstr>
      <vt:lpstr>Cambria Math</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KIM JAYWON</dc:creator>
  <cp:lastModifiedBy>Ryoto Ogawa</cp:lastModifiedBy>
  <cp:revision>224</cp:revision>
  <dcterms:created xsi:type="dcterms:W3CDTF">2018-09-09T04:25:23Z</dcterms:created>
  <dcterms:modified xsi:type="dcterms:W3CDTF">2021-01-14T08:26:57Z</dcterms:modified>
</cp:coreProperties>
</file>