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DF9150-46F7-47EF-9941-5AABD50578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8DA67BB-16E1-46B1-85D5-E292708CA936}">
      <dgm:prSet/>
      <dgm:spPr/>
      <dgm:t>
        <a:bodyPr/>
        <a:lstStyle/>
        <a:p>
          <a:r>
            <a:rPr lang="en-US"/>
            <a:t>You need to choose an article from a reputable, mainline source, such as NY Times, Scientific American, Washington Post, The New Yorker, The Atlantic, Wired, etc.</a:t>
          </a:r>
        </a:p>
      </dgm:t>
    </dgm:pt>
    <dgm:pt modelId="{8DACB5F3-FB9A-40BE-9DF4-DBEEAB58D433}" type="parTrans" cxnId="{136509F8-1EFF-4C69-93F8-85D3D1128D41}">
      <dgm:prSet/>
      <dgm:spPr/>
      <dgm:t>
        <a:bodyPr/>
        <a:lstStyle/>
        <a:p>
          <a:endParaRPr lang="en-US"/>
        </a:p>
      </dgm:t>
    </dgm:pt>
    <dgm:pt modelId="{B5903EEB-117A-4F5E-A4C9-49A1DDB713CF}" type="sibTrans" cxnId="{136509F8-1EFF-4C69-93F8-85D3D1128D41}">
      <dgm:prSet/>
      <dgm:spPr/>
      <dgm:t>
        <a:bodyPr/>
        <a:lstStyle/>
        <a:p>
          <a:endParaRPr lang="en-US"/>
        </a:p>
      </dgm:t>
    </dgm:pt>
    <dgm:pt modelId="{9C749924-8125-445A-A951-11C19CC84DE8}">
      <dgm:prSet/>
      <dgm:spPr/>
      <dgm:t>
        <a:bodyPr/>
        <a:lstStyle/>
        <a:p>
          <a:r>
            <a:rPr lang="en-US"/>
            <a:t>Your article should offer an opinion. You can agree with the opinion or disagree or wish to bring in an alternate perspective.</a:t>
          </a:r>
        </a:p>
      </dgm:t>
    </dgm:pt>
    <dgm:pt modelId="{9545BF65-9D98-4955-84AE-E66EF751C713}" type="parTrans" cxnId="{B761E3D7-A197-40EE-B3E6-3D5D9F23191A}">
      <dgm:prSet/>
      <dgm:spPr/>
      <dgm:t>
        <a:bodyPr/>
        <a:lstStyle/>
        <a:p>
          <a:endParaRPr lang="en-US"/>
        </a:p>
      </dgm:t>
    </dgm:pt>
    <dgm:pt modelId="{2718052F-48C2-4EC2-956F-E47FDE3A560E}" type="sibTrans" cxnId="{B761E3D7-A197-40EE-B3E6-3D5D9F23191A}">
      <dgm:prSet/>
      <dgm:spPr/>
      <dgm:t>
        <a:bodyPr/>
        <a:lstStyle/>
        <a:p>
          <a:endParaRPr lang="en-US"/>
        </a:p>
      </dgm:t>
    </dgm:pt>
    <dgm:pt modelId="{EE3D922D-8547-4D1F-9766-B778B9F67605}">
      <dgm:prSet/>
      <dgm:spPr/>
      <dgm:t>
        <a:bodyPr/>
        <a:lstStyle/>
        <a:p>
          <a:r>
            <a:rPr lang="en-US"/>
            <a:t>You will need to check your topic out in the library databases. Are there other articles from reputable sources that you can bring into your research paper?</a:t>
          </a:r>
        </a:p>
      </dgm:t>
    </dgm:pt>
    <dgm:pt modelId="{CBEE2EC1-4DC3-4B67-BB3A-64C3E8A206CA}" type="parTrans" cxnId="{294855EC-E030-4638-8651-82E1BF03FBFF}">
      <dgm:prSet/>
      <dgm:spPr/>
      <dgm:t>
        <a:bodyPr/>
        <a:lstStyle/>
        <a:p>
          <a:endParaRPr lang="en-US"/>
        </a:p>
      </dgm:t>
    </dgm:pt>
    <dgm:pt modelId="{35D8BDB9-32DF-4C67-AC26-88ED2C8D0D6A}" type="sibTrans" cxnId="{294855EC-E030-4638-8651-82E1BF03FBFF}">
      <dgm:prSet/>
      <dgm:spPr/>
      <dgm:t>
        <a:bodyPr/>
        <a:lstStyle/>
        <a:p>
          <a:endParaRPr lang="en-US"/>
        </a:p>
      </dgm:t>
    </dgm:pt>
    <dgm:pt modelId="{E5543961-95C7-49C8-BA9C-11603BC12B08}">
      <dgm:prSet/>
      <dgm:spPr/>
      <dgm:t>
        <a:bodyPr/>
        <a:lstStyle/>
        <a:p>
          <a:r>
            <a:rPr lang="en-US"/>
            <a:t>Try to choose a topic that you haven’t written about before.</a:t>
          </a:r>
        </a:p>
      </dgm:t>
    </dgm:pt>
    <dgm:pt modelId="{501D6C0F-3450-4C61-A4A9-941A25C18F0C}" type="parTrans" cxnId="{AE5DF032-F1FF-4001-ABF5-63FBECBA7951}">
      <dgm:prSet/>
      <dgm:spPr/>
      <dgm:t>
        <a:bodyPr/>
        <a:lstStyle/>
        <a:p>
          <a:endParaRPr lang="en-US"/>
        </a:p>
      </dgm:t>
    </dgm:pt>
    <dgm:pt modelId="{E34BF93C-DD2B-4596-ACA1-75FAAC70A783}" type="sibTrans" cxnId="{AE5DF032-F1FF-4001-ABF5-63FBECBA7951}">
      <dgm:prSet/>
      <dgm:spPr/>
      <dgm:t>
        <a:bodyPr/>
        <a:lstStyle/>
        <a:p>
          <a:endParaRPr lang="en-US"/>
        </a:p>
      </dgm:t>
    </dgm:pt>
    <dgm:pt modelId="{1C77A136-122A-4112-B781-73751747306B}" type="pres">
      <dgm:prSet presAssocID="{7BDF9150-46F7-47EF-9941-5AABD5057837}" presName="root" presStyleCnt="0">
        <dgm:presLayoutVars>
          <dgm:dir/>
          <dgm:resizeHandles val="exact"/>
        </dgm:presLayoutVars>
      </dgm:prSet>
      <dgm:spPr/>
    </dgm:pt>
    <dgm:pt modelId="{D96AF12D-1E0E-4ED9-8A33-89F3CAB7BD53}" type="pres">
      <dgm:prSet presAssocID="{08DA67BB-16E1-46B1-85D5-E292708CA936}" presName="compNode" presStyleCnt="0"/>
      <dgm:spPr/>
    </dgm:pt>
    <dgm:pt modelId="{0913C085-1EEA-4DB9-889C-3019FB1807E9}" type="pres">
      <dgm:prSet presAssocID="{08DA67BB-16E1-46B1-85D5-E292708CA936}" presName="bgRect" presStyleLbl="bgShp" presStyleIdx="0" presStyleCnt="4"/>
      <dgm:spPr/>
    </dgm:pt>
    <dgm:pt modelId="{685FE46A-DD40-4672-A160-8E80D0DA62C3}" type="pres">
      <dgm:prSet presAssocID="{08DA67BB-16E1-46B1-85D5-E292708CA93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C057A49F-3AD9-4830-9BE6-B2C384D9E8FB}" type="pres">
      <dgm:prSet presAssocID="{08DA67BB-16E1-46B1-85D5-E292708CA936}" presName="spaceRect" presStyleCnt="0"/>
      <dgm:spPr/>
    </dgm:pt>
    <dgm:pt modelId="{370DAE1E-9073-43D2-B960-0C459E33C932}" type="pres">
      <dgm:prSet presAssocID="{08DA67BB-16E1-46B1-85D5-E292708CA936}" presName="parTx" presStyleLbl="revTx" presStyleIdx="0" presStyleCnt="4">
        <dgm:presLayoutVars>
          <dgm:chMax val="0"/>
          <dgm:chPref val="0"/>
        </dgm:presLayoutVars>
      </dgm:prSet>
      <dgm:spPr/>
    </dgm:pt>
    <dgm:pt modelId="{39D09F90-CC9C-436D-A6A7-A075CA12D9D9}" type="pres">
      <dgm:prSet presAssocID="{B5903EEB-117A-4F5E-A4C9-49A1DDB713CF}" presName="sibTrans" presStyleCnt="0"/>
      <dgm:spPr/>
    </dgm:pt>
    <dgm:pt modelId="{7EBE5AD3-D129-4B72-8515-5EC0DB02F932}" type="pres">
      <dgm:prSet presAssocID="{9C749924-8125-445A-A951-11C19CC84DE8}" presName="compNode" presStyleCnt="0"/>
      <dgm:spPr/>
    </dgm:pt>
    <dgm:pt modelId="{A641CFA5-1115-4ADE-8D38-01C1A5C70E25}" type="pres">
      <dgm:prSet presAssocID="{9C749924-8125-445A-A951-11C19CC84DE8}" presName="bgRect" presStyleLbl="bgShp" presStyleIdx="1" presStyleCnt="4"/>
      <dgm:spPr/>
    </dgm:pt>
    <dgm:pt modelId="{50FFF7B9-D9A9-4314-BED7-700286447353}" type="pres">
      <dgm:prSet presAssocID="{9C749924-8125-445A-A951-11C19CC84DE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BD5F38F7-FAA8-43BD-9F70-6B27C550B1D2}" type="pres">
      <dgm:prSet presAssocID="{9C749924-8125-445A-A951-11C19CC84DE8}" presName="spaceRect" presStyleCnt="0"/>
      <dgm:spPr/>
    </dgm:pt>
    <dgm:pt modelId="{0FE0C4A3-56A0-42BA-A15E-FF7ABADA1F1E}" type="pres">
      <dgm:prSet presAssocID="{9C749924-8125-445A-A951-11C19CC84DE8}" presName="parTx" presStyleLbl="revTx" presStyleIdx="1" presStyleCnt="4">
        <dgm:presLayoutVars>
          <dgm:chMax val="0"/>
          <dgm:chPref val="0"/>
        </dgm:presLayoutVars>
      </dgm:prSet>
      <dgm:spPr/>
    </dgm:pt>
    <dgm:pt modelId="{F7597B9F-9D51-476B-B4D4-130973722DA8}" type="pres">
      <dgm:prSet presAssocID="{2718052F-48C2-4EC2-956F-E47FDE3A560E}" presName="sibTrans" presStyleCnt="0"/>
      <dgm:spPr/>
    </dgm:pt>
    <dgm:pt modelId="{47079BB5-4B78-4E09-A74C-DBC9D7E02377}" type="pres">
      <dgm:prSet presAssocID="{EE3D922D-8547-4D1F-9766-B778B9F67605}" presName="compNode" presStyleCnt="0"/>
      <dgm:spPr/>
    </dgm:pt>
    <dgm:pt modelId="{313854B6-428D-4B75-BE57-8FBFD38652B7}" type="pres">
      <dgm:prSet presAssocID="{EE3D922D-8547-4D1F-9766-B778B9F67605}" presName="bgRect" presStyleLbl="bgShp" presStyleIdx="2" presStyleCnt="4"/>
      <dgm:spPr/>
    </dgm:pt>
    <dgm:pt modelId="{C4AF6A80-843E-4DE1-9EB7-3CCA20ECE80B}" type="pres">
      <dgm:prSet presAssocID="{EE3D922D-8547-4D1F-9766-B778B9F6760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4466986-DC22-416F-8FE3-13E4BFBC04CD}" type="pres">
      <dgm:prSet presAssocID="{EE3D922D-8547-4D1F-9766-B778B9F67605}" presName="spaceRect" presStyleCnt="0"/>
      <dgm:spPr/>
    </dgm:pt>
    <dgm:pt modelId="{16FA6B6E-CE16-4CFA-8216-4F5ABFE12E5A}" type="pres">
      <dgm:prSet presAssocID="{EE3D922D-8547-4D1F-9766-B778B9F67605}" presName="parTx" presStyleLbl="revTx" presStyleIdx="2" presStyleCnt="4">
        <dgm:presLayoutVars>
          <dgm:chMax val="0"/>
          <dgm:chPref val="0"/>
        </dgm:presLayoutVars>
      </dgm:prSet>
      <dgm:spPr/>
    </dgm:pt>
    <dgm:pt modelId="{3FC2DB85-8CC6-41D5-94CC-EB5BB246F88C}" type="pres">
      <dgm:prSet presAssocID="{35D8BDB9-32DF-4C67-AC26-88ED2C8D0D6A}" presName="sibTrans" presStyleCnt="0"/>
      <dgm:spPr/>
    </dgm:pt>
    <dgm:pt modelId="{DC399270-28D5-4736-A967-BBA3098109EF}" type="pres">
      <dgm:prSet presAssocID="{E5543961-95C7-49C8-BA9C-11603BC12B08}" presName="compNode" presStyleCnt="0"/>
      <dgm:spPr/>
    </dgm:pt>
    <dgm:pt modelId="{437E3D3F-AB50-4730-AD40-F6F8E30887DA}" type="pres">
      <dgm:prSet presAssocID="{E5543961-95C7-49C8-BA9C-11603BC12B08}" presName="bgRect" presStyleLbl="bgShp" presStyleIdx="3" presStyleCnt="4"/>
      <dgm:spPr/>
    </dgm:pt>
    <dgm:pt modelId="{439E0545-0E79-4A8F-95D1-80FB9C669607}" type="pres">
      <dgm:prSet presAssocID="{E5543961-95C7-49C8-BA9C-11603BC12B0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33FE7528-1B09-4AA7-BADA-6135A10FE806}" type="pres">
      <dgm:prSet presAssocID="{E5543961-95C7-49C8-BA9C-11603BC12B08}" presName="spaceRect" presStyleCnt="0"/>
      <dgm:spPr/>
    </dgm:pt>
    <dgm:pt modelId="{E61B39CE-AFCF-4563-85EF-F7C2C88C5C36}" type="pres">
      <dgm:prSet presAssocID="{E5543961-95C7-49C8-BA9C-11603BC12B0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E5DF032-F1FF-4001-ABF5-63FBECBA7951}" srcId="{7BDF9150-46F7-47EF-9941-5AABD5057837}" destId="{E5543961-95C7-49C8-BA9C-11603BC12B08}" srcOrd="3" destOrd="0" parTransId="{501D6C0F-3450-4C61-A4A9-941A25C18F0C}" sibTransId="{E34BF93C-DD2B-4596-ACA1-75FAAC70A783}"/>
    <dgm:cxn modelId="{DECB4E34-7B04-40E9-8B7D-6F90B02DA5D2}" type="presOf" srcId="{E5543961-95C7-49C8-BA9C-11603BC12B08}" destId="{E61B39CE-AFCF-4563-85EF-F7C2C88C5C36}" srcOrd="0" destOrd="0" presId="urn:microsoft.com/office/officeart/2018/2/layout/IconVerticalSolidList"/>
    <dgm:cxn modelId="{D02CA541-DF8E-43C3-B79A-6D138AE836A6}" type="presOf" srcId="{08DA67BB-16E1-46B1-85D5-E292708CA936}" destId="{370DAE1E-9073-43D2-B960-0C459E33C932}" srcOrd="0" destOrd="0" presId="urn:microsoft.com/office/officeart/2018/2/layout/IconVerticalSolidList"/>
    <dgm:cxn modelId="{774C7A44-403E-450F-BF75-C4DE16F38072}" type="presOf" srcId="{9C749924-8125-445A-A951-11C19CC84DE8}" destId="{0FE0C4A3-56A0-42BA-A15E-FF7ABADA1F1E}" srcOrd="0" destOrd="0" presId="urn:microsoft.com/office/officeart/2018/2/layout/IconVerticalSolidList"/>
    <dgm:cxn modelId="{57626648-65F4-4E62-97E4-759777E7B8A1}" type="presOf" srcId="{7BDF9150-46F7-47EF-9941-5AABD5057837}" destId="{1C77A136-122A-4112-B781-73751747306B}" srcOrd="0" destOrd="0" presId="urn:microsoft.com/office/officeart/2018/2/layout/IconVerticalSolidList"/>
    <dgm:cxn modelId="{1D05F2CA-E642-4FDE-8D1B-F36495FFDDCC}" type="presOf" srcId="{EE3D922D-8547-4D1F-9766-B778B9F67605}" destId="{16FA6B6E-CE16-4CFA-8216-4F5ABFE12E5A}" srcOrd="0" destOrd="0" presId="urn:microsoft.com/office/officeart/2018/2/layout/IconVerticalSolidList"/>
    <dgm:cxn modelId="{B761E3D7-A197-40EE-B3E6-3D5D9F23191A}" srcId="{7BDF9150-46F7-47EF-9941-5AABD5057837}" destId="{9C749924-8125-445A-A951-11C19CC84DE8}" srcOrd="1" destOrd="0" parTransId="{9545BF65-9D98-4955-84AE-E66EF751C713}" sibTransId="{2718052F-48C2-4EC2-956F-E47FDE3A560E}"/>
    <dgm:cxn modelId="{294855EC-E030-4638-8651-82E1BF03FBFF}" srcId="{7BDF9150-46F7-47EF-9941-5AABD5057837}" destId="{EE3D922D-8547-4D1F-9766-B778B9F67605}" srcOrd="2" destOrd="0" parTransId="{CBEE2EC1-4DC3-4B67-BB3A-64C3E8A206CA}" sibTransId="{35D8BDB9-32DF-4C67-AC26-88ED2C8D0D6A}"/>
    <dgm:cxn modelId="{136509F8-1EFF-4C69-93F8-85D3D1128D41}" srcId="{7BDF9150-46F7-47EF-9941-5AABD5057837}" destId="{08DA67BB-16E1-46B1-85D5-E292708CA936}" srcOrd="0" destOrd="0" parTransId="{8DACB5F3-FB9A-40BE-9DF4-DBEEAB58D433}" sibTransId="{B5903EEB-117A-4F5E-A4C9-49A1DDB713CF}"/>
    <dgm:cxn modelId="{9C6EDA32-47A8-4ECD-A864-9E7286C3054D}" type="presParOf" srcId="{1C77A136-122A-4112-B781-73751747306B}" destId="{D96AF12D-1E0E-4ED9-8A33-89F3CAB7BD53}" srcOrd="0" destOrd="0" presId="urn:microsoft.com/office/officeart/2018/2/layout/IconVerticalSolidList"/>
    <dgm:cxn modelId="{4F64DC22-105D-4A3A-A720-CE32EF0C8433}" type="presParOf" srcId="{D96AF12D-1E0E-4ED9-8A33-89F3CAB7BD53}" destId="{0913C085-1EEA-4DB9-889C-3019FB1807E9}" srcOrd="0" destOrd="0" presId="urn:microsoft.com/office/officeart/2018/2/layout/IconVerticalSolidList"/>
    <dgm:cxn modelId="{18C53AB4-241D-4DE9-8070-5EC1B054840E}" type="presParOf" srcId="{D96AF12D-1E0E-4ED9-8A33-89F3CAB7BD53}" destId="{685FE46A-DD40-4672-A160-8E80D0DA62C3}" srcOrd="1" destOrd="0" presId="urn:microsoft.com/office/officeart/2018/2/layout/IconVerticalSolidList"/>
    <dgm:cxn modelId="{CE4B23E7-F696-4D4A-9346-66B07607BAD7}" type="presParOf" srcId="{D96AF12D-1E0E-4ED9-8A33-89F3CAB7BD53}" destId="{C057A49F-3AD9-4830-9BE6-B2C384D9E8FB}" srcOrd="2" destOrd="0" presId="urn:microsoft.com/office/officeart/2018/2/layout/IconVerticalSolidList"/>
    <dgm:cxn modelId="{DAFF5D2C-F160-4DD4-81E0-5F67994DFD89}" type="presParOf" srcId="{D96AF12D-1E0E-4ED9-8A33-89F3CAB7BD53}" destId="{370DAE1E-9073-43D2-B960-0C459E33C932}" srcOrd="3" destOrd="0" presId="urn:microsoft.com/office/officeart/2018/2/layout/IconVerticalSolidList"/>
    <dgm:cxn modelId="{FCA40637-AE33-41FB-852A-72589C2D43FF}" type="presParOf" srcId="{1C77A136-122A-4112-B781-73751747306B}" destId="{39D09F90-CC9C-436D-A6A7-A075CA12D9D9}" srcOrd="1" destOrd="0" presId="urn:microsoft.com/office/officeart/2018/2/layout/IconVerticalSolidList"/>
    <dgm:cxn modelId="{B33FBF26-1C7F-4C0B-93DD-FDA60CF1A154}" type="presParOf" srcId="{1C77A136-122A-4112-B781-73751747306B}" destId="{7EBE5AD3-D129-4B72-8515-5EC0DB02F932}" srcOrd="2" destOrd="0" presId="urn:microsoft.com/office/officeart/2018/2/layout/IconVerticalSolidList"/>
    <dgm:cxn modelId="{12A3AAD5-8D19-49ED-BB1A-2488F16FAAF6}" type="presParOf" srcId="{7EBE5AD3-D129-4B72-8515-5EC0DB02F932}" destId="{A641CFA5-1115-4ADE-8D38-01C1A5C70E25}" srcOrd="0" destOrd="0" presId="urn:microsoft.com/office/officeart/2018/2/layout/IconVerticalSolidList"/>
    <dgm:cxn modelId="{2FC93EBF-8ED6-4E26-AE72-71EB88F0A689}" type="presParOf" srcId="{7EBE5AD3-D129-4B72-8515-5EC0DB02F932}" destId="{50FFF7B9-D9A9-4314-BED7-700286447353}" srcOrd="1" destOrd="0" presId="urn:microsoft.com/office/officeart/2018/2/layout/IconVerticalSolidList"/>
    <dgm:cxn modelId="{A47B14B6-0273-4117-8AFA-E80F813DA76B}" type="presParOf" srcId="{7EBE5AD3-D129-4B72-8515-5EC0DB02F932}" destId="{BD5F38F7-FAA8-43BD-9F70-6B27C550B1D2}" srcOrd="2" destOrd="0" presId="urn:microsoft.com/office/officeart/2018/2/layout/IconVerticalSolidList"/>
    <dgm:cxn modelId="{AA7C0275-37A9-4F5F-A1BA-5D146FF7BFBA}" type="presParOf" srcId="{7EBE5AD3-D129-4B72-8515-5EC0DB02F932}" destId="{0FE0C4A3-56A0-42BA-A15E-FF7ABADA1F1E}" srcOrd="3" destOrd="0" presId="urn:microsoft.com/office/officeart/2018/2/layout/IconVerticalSolidList"/>
    <dgm:cxn modelId="{43B188CA-C56D-4B38-937E-522D6120B5AC}" type="presParOf" srcId="{1C77A136-122A-4112-B781-73751747306B}" destId="{F7597B9F-9D51-476B-B4D4-130973722DA8}" srcOrd="3" destOrd="0" presId="urn:microsoft.com/office/officeart/2018/2/layout/IconVerticalSolidList"/>
    <dgm:cxn modelId="{C7DE39C7-6823-4690-A8CC-0E705B310E83}" type="presParOf" srcId="{1C77A136-122A-4112-B781-73751747306B}" destId="{47079BB5-4B78-4E09-A74C-DBC9D7E02377}" srcOrd="4" destOrd="0" presId="urn:microsoft.com/office/officeart/2018/2/layout/IconVerticalSolidList"/>
    <dgm:cxn modelId="{2B4967DC-0348-4173-B313-A6BF3C704891}" type="presParOf" srcId="{47079BB5-4B78-4E09-A74C-DBC9D7E02377}" destId="{313854B6-428D-4B75-BE57-8FBFD38652B7}" srcOrd="0" destOrd="0" presId="urn:microsoft.com/office/officeart/2018/2/layout/IconVerticalSolidList"/>
    <dgm:cxn modelId="{84E95696-3209-4495-B725-3E77E6F95FE6}" type="presParOf" srcId="{47079BB5-4B78-4E09-A74C-DBC9D7E02377}" destId="{C4AF6A80-843E-4DE1-9EB7-3CCA20ECE80B}" srcOrd="1" destOrd="0" presId="urn:microsoft.com/office/officeart/2018/2/layout/IconVerticalSolidList"/>
    <dgm:cxn modelId="{7F5FBBC2-3A65-4281-9932-958F0BB78CCA}" type="presParOf" srcId="{47079BB5-4B78-4E09-A74C-DBC9D7E02377}" destId="{E4466986-DC22-416F-8FE3-13E4BFBC04CD}" srcOrd="2" destOrd="0" presId="urn:microsoft.com/office/officeart/2018/2/layout/IconVerticalSolidList"/>
    <dgm:cxn modelId="{1F223825-D65A-4547-AD6F-22564D79810D}" type="presParOf" srcId="{47079BB5-4B78-4E09-A74C-DBC9D7E02377}" destId="{16FA6B6E-CE16-4CFA-8216-4F5ABFE12E5A}" srcOrd="3" destOrd="0" presId="urn:microsoft.com/office/officeart/2018/2/layout/IconVerticalSolidList"/>
    <dgm:cxn modelId="{8C84E05C-0B1B-479A-952B-3CAA1BC2A60C}" type="presParOf" srcId="{1C77A136-122A-4112-B781-73751747306B}" destId="{3FC2DB85-8CC6-41D5-94CC-EB5BB246F88C}" srcOrd="5" destOrd="0" presId="urn:microsoft.com/office/officeart/2018/2/layout/IconVerticalSolidList"/>
    <dgm:cxn modelId="{AF08AB56-85A1-49F2-9FF1-03337816AF51}" type="presParOf" srcId="{1C77A136-122A-4112-B781-73751747306B}" destId="{DC399270-28D5-4736-A967-BBA3098109EF}" srcOrd="6" destOrd="0" presId="urn:microsoft.com/office/officeart/2018/2/layout/IconVerticalSolidList"/>
    <dgm:cxn modelId="{3615B0F7-3614-4383-8E23-7CEB03567C74}" type="presParOf" srcId="{DC399270-28D5-4736-A967-BBA3098109EF}" destId="{437E3D3F-AB50-4730-AD40-F6F8E30887DA}" srcOrd="0" destOrd="0" presId="urn:microsoft.com/office/officeart/2018/2/layout/IconVerticalSolidList"/>
    <dgm:cxn modelId="{CDF26BCE-E1FD-4D4F-AAD4-251EFCCB2AE1}" type="presParOf" srcId="{DC399270-28D5-4736-A967-BBA3098109EF}" destId="{439E0545-0E79-4A8F-95D1-80FB9C669607}" srcOrd="1" destOrd="0" presId="urn:microsoft.com/office/officeart/2018/2/layout/IconVerticalSolidList"/>
    <dgm:cxn modelId="{F80AEF55-387F-4416-B0AD-D6D156E976D0}" type="presParOf" srcId="{DC399270-28D5-4736-A967-BBA3098109EF}" destId="{33FE7528-1B09-4AA7-BADA-6135A10FE806}" srcOrd="2" destOrd="0" presId="urn:microsoft.com/office/officeart/2018/2/layout/IconVerticalSolidList"/>
    <dgm:cxn modelId="{9C42E874-B81D-480E-9529-5EF36A0744CA}" type="presParOf" srcId="{DC399270-28D5-4736-A967-BBA3098109EF}" destId="{E61B39CE-AFCF-4563-85EF-F7C2C88C5C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13C085-1EEA-4DB9-889C-3019FB1807E9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5FE46A-DD40-4672-A160-8E80D0DA62C3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DAE1E-9073-43D2-B960-0C459E33C932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You need to choose an article from a reputable, mainline source, such as NY Times, Scientific American, Washington Post, The New Yorker, The Atlantic, Wired, etc.</a:t>
          </a:r>
        </a:p>
      </dsp:txBody>
      <dsp:txXfrm>
        <a:off x="1058686" y="1808"/>
        <a:ext cx="9456913" cy="916611"/>
      </dsp:txXfrm>
    </dsp:sp>
    <dsp:sp modelId="{A641CFA5-1115-4ADE-8D38-01C1A5C70E25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FF7B9-D9A9-4314-BED7-700286447353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0C4A3-56A0-42BA-A15E-FF7ABADA1F1E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Your article should offer an opinion. You can agree with the opinion or disagree or wish to bring in an alternate perspective.</a:t>
          </a:r>
        </a:p>
      </dsp:txBody>
      <dsp:txXfrm>
        <a:off x="1058686" y="1147573"/>
        <a:ext cx="9456913" cy="916611"/>
      </dsp:txXfrm>
    </dsp:sp>
    <dsp:sp modelId="{313854B6-428D-4B75-BE57-8FBFD38652B7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F6A80-843E-4DE1-9EB7-3CCA20ECE80B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A6B6E-CE16-4CFA-8216-4F5ABFE12E5A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You will need to check your topic out in the library databases. Are there other articles from reputable sources that you can bring into your research paper?</a:t>
          </a:r>
        </a:p>
      </dsp:txBody>
      <dsp:txXfrm>
        <a:off x="1058686" y="2293338"/>
        <a:ext cx="9456913" cy="916611"/>
      </dsp:txXfrm>
    </dsp:sp>
    <dsp:sp modelId="{437E3D3F-AB50-4730-AD40-F6F8E30887DA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9E0545-0E79-4A8F-95D1-80FB9C669607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B39CE-AFCF-4563-85EF-F7C2C88C5C36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Try to choose a topic that you haven’t written about before.</a:t>
          </a:r>
        </a:p>
      </dsp:txBody>
      <dsp:txXfrm>
        <a:off x="1058686" y="3439103"/>
        <a:ext cx="9456913" cy="916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6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7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6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3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0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86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7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7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8041AD-0A28-47FA-8BFF-56BAAA246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2B545-52F2-0C74-3642-B3CDCB6C4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3" y="397275"/>
            <a:ext cx="5216531" cy="3761257"/>
          </a:xfrm>
        </p:spPr>
        <p:txBody>
          <a:bodyPr anchor="ctr">
            <a:normAutofit/>
          </a:bodyPr>
          <a:lstStyle/>
          <a:p>
            <a:r>
              <a:rPr lang="en-US" dirty="0"/>
              <a:t>Day #12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9C018-D704-F74D-5F34-70E24481C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3" y="4846029"/>
            <a:ext cx="5238584" cy="1370463"/>
          </a:xfrm>
        </p:spPr>
        <p:txBody>
          <a:bodyPr anchor="ctr">
            <a:normAutofit/>
          </a:bodyPr>
          <a:lstStyle/>
          <a:p>
            <a:r>
              <a:rPr lang="en-US" dirty="0"/>
              <a:t>Analyzing and constructing arguments</a:t>
            </a:r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1AD5D2AC-0695-6877-502E-DD12DBB88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30" r="19692"/>
          <a:stretch/>
        </p:blipFill>
        <p:spPr>
          <a:xfrm>
            <a:off x="6095998" y="-1"/>
            <a:ext cx="609600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1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08F5-AF5E-F256-A05B-F6EB5F8E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86BAF-33F4-59C4-10C5-0BF46C1FC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 “They Say” D2L  &amp; Quiz</a:t>
            </a:r>
          </a:p>
          <a:p>
            <a:r>
              <a:rPr lang="en-US" dirty="0"/>
              <a:t>• “The Rising Tide of Global Sadness” D2L</a:t>
            </a:r>
          </a:p>
          <a:p>
            <a:r>
              <a:rPr lang="en-US" dirty="0"/>
              <a:t>• Discussion post</a:t>
            </a:r>
          </a:p>
        </p:txBody>
      </p:sp>
    </p:spTree>
    <p:extLst>
      <p:ext uri="{BB962C8B-B14F-4D97-AF65-F5344CB8AC3E}">
        <p14:creationId xmlns:p14="http://schemas.microsoft.com/office/powerpoint/2010/main" val="1263244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3509-80E9-8EA6-ACB6-D76F953F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Choosing an article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71F72D-B9C5-F85C-348D-FFA7A51F0D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247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EB228-89C8-2673-DF4B-E542A393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an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CDF5D-4EA4-0080-55B2-AB2D9065A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Claim:</a:t>
            </a:r>
            <a:r>
              <a:rPr lang="en-US" dirty="0"/>
              <a:t> The centralized statement that provides your opinion/perspective.</a:t>
            </a:r>
          </a:p>
          <a:p>
            <a:r>
              <a:rPr lang="en-US" b="1" dirty="0"/>
              <a:t>Reasons:</a:t>
            </a:r>
            <a:r>
              <a:rPr lang="en-US" dirty="0"/>
              <a:t> Well thought-out statements that support your claim.</a:t>
            </a:r>
          </a:p>
          <a:p>
            <a:r>
              <a:rPr lang="en-US" b="1" dirty="0"/>
              <a:t>Evidence: </a:t>
            </a:r>
            <a:r>
              <a:rPr lang="en-US" dirty="0"/>
              <a:t>This is the support for your reasons. They can be based on </a:t>
            </a:r>
            <a:r>
              <a:rPr lang="en-US" b="1" dirty="0"/>
              <a:t>a</a:t>
            </a:r>
            <a:r>
              <a:rPr lang="en-US" sz="2000" b="1" kern="1200" dirty="0">
                <a:solidFill>
                  <a:schemeClr val="tx2"/>
                </a:solidFill>
                <a:ea typeface="+mn-ea"/>
                <a:cs typeface="+mn-cs"/>
              </a:rPr>
              <a:t>necdotes, statistics, court cases, scientific studies</a:t>
            </a:r>
          </a:p>
          <a:p>
            <a:r>
              <a:rPr lang="en-US" b="1" dirty="0">
                <a:solidFill>
                  <a:schemeClr val="tx2"/>
                </a:solidFill>
              </a:rPr>
              <a:t>Counterarguments: </a:t>
            </a:r>
            <a:r>
              <a:rPr lang="en-US" dirty="0">
                <a:solidFill>
                  <a:schemeClr val="tx2"/>
                </a:solidFill>
              </a:rPr>
              <a:t>This is a purposeful tactic to validate concerns and objections for an opposing viewpoint.</a:t>
            </a:r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Rebuttals: </a:t>
            </a:r>
            <a:r>
              <a:rPr lang="en-US" dirty="0">
                <a:solidFill>
                  <a:schemeClr val="tx2"/>
                </a:solidFill>
              </a:rPr>
              <a:t>This is a response to the counterarguments, which offers a different perspective and often seeks to negate the logic of the counterarguments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5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E278-C881-844D-D9D5-C585FF035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an article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9013B-65E2-84E9-81AD-A30F1CD23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What is the claim?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What are the reasons?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What </a:t>
            </a:r>
            <a:r>
              <a:rPr lang="en-US" sz="3600" dirty="0">
                <a:solidFill>
                  <a:schemeClr val="tx2"/>
                </a:solidFill>
                <a:latin typeface="+mj-lt"/>
              </a:rPr>
              <a:t>kinds of 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evidence are used to support the claim? Anecdotal, statistics, court cases, scientific studies?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What counterarguments are raised?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0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B8B3-927C-3E6B-CBD8-2F4CCEA9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30A30-EF30-897D-DDA7-6333C0D98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Deductive Reasoning</a:t>
            </a:r>
            <a:r>
              <a:rPr lang="en-US" dirty="0"/>
              <a:t>: begins with a theory and is supported with analysis, which guide data collection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Inductive Reasoning</a:t>
            </a:r>
            <a:r>
              <a:rPr lang="en-US" dirty="0"/>
              <a:t>: begins with a question and empirical data, which are used to generate a hypotheses and theory </a:t>
            </a:r>
          </a:p>
          <a:p>
            <a:r>
              <a:rPr lang="en-US" dirty="0"/>
              <a:t>Please watch: Russell, David. “Inductive and Deductive Research Approaches.” https://www.youtube.com/watch?v=QB41z6_mUxk</a:t>
            </a:r>
          </a:p>
        </p:txBody>
      </p:sp>
    </p:spTree>
    <p:extLst>
      <p:ext uri="{BB962C8B-B14F-4D97-AF65-F5344CB8AC3E}">
        <p14:creationId xmlns:p14="http://schemas.microsoft.com/office/powerpoint/2010/main" val="136855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4569-7832-0E4A-AB23-36250B53B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 with a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A1EB-4852-C2AB-DADB-7CD9D3FEE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research question based on the article of your choice.</a:t>
            </a:r>
          </a:p>
          <a:p>
            <a:r>
              <a:rPr lang="en-US" dirty="0"/>
              <a:t>For example: Do prison visits from family and friends benefit most inmates? What are the observable benefits?</a:t>
            </a:r>
          </a:p>
        </p:txBody>
      </p:sp>
    </p:spTree>
    <p:extLst>
      <p:ext uri="{BB962C8B-B14F-4D97-AF65-F5344CB8AC3E}">
        <p14:creationId xmlns:p14="http://schemas.microsoft.com/office/powerpoint/2010/main" val="2524021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0F7A-2C01-F5B4-ECEC-66CB0B7E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your own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473DD-D086-C2AE-A32F-AAECB8591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 claim</a:t>
            </a:r>
            <a:r>
              <a:rPr lang="en-US" dirty="0"/>
              <a:t>: “According to David </a:t>
            </a:r>
            <a:r>
              <a:rPr lang="en-US" dirty="0" err="1"/>
              <a:t>Brooks’s</a:t>
            </a:r>
            <a:r>
              <a:rPr lang="en-US" dirty="0"/>
              <a:t> article, ’The Rising Tide of Global Sadness,’ the growing divide of economics is causing an emotional divide; while this is mostly true, Brooks places the news media’s factory of fear as a minor point, rather than a major point.</a:t>
            </a:r>
          </a:p>
          <a:p>
            <a:r>
              <a:rPr lang="en-US" b="1" dirty="0"/>
              <a:t>Example reason: </a:t>
            </a:r>
            <a:r>
              <a:rPr lang="en-US" dirty="0"/>
              <a:t>Click bait media sells.</a:t>
            </a:r>
          </a:p>
          <a:p>
            <a:r>
              <a:rPr lang="en-US" b="1" dirty="0"/>
              <a:t>Example evidence: </a:t>
            </a:r>
            <a:r>
              <a:rPr lang="en-US" dirty="0"/>
              <a:t>According to an article “The Effects of Clickbait Headlines,” users look for headlines that pique their curiosity…Curiosity is often prompted by three things: fear, interest in subject matter, and 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8048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476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Bahnschrift</vt:lpstr>
      <vt:lpstr>MatrixVTI</vt:lpstr>
      <vt:lpstr>Day #12</vt:lpstr>
      <vt:lpstr>Homework</vt:lpstr>
      <vt:lpstr>Choosing an article</vt:lpstr>
      <vt:lpstr>Structure of an Argument</vt:lpstr>
      <vt:lpstr>Summarizing an article</vt:lpstr>
      <vt:lpstr>Two types of reasoning</vt:lpstr>
      <vt:lpstr>Begin with a Research Question</vt:lpstr>
      <vt:lpstr>Constructing your own argument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#12</dc:title>
  <dc:creator>Herrick, Carlie E.</dc:creator>
  <cp:lastModifiedBy>Herrick, Carlie E.</cp:lastModifiedBy>
  <cp:revision>2</cp:revision>
  <dcterms:created xsi:type="dcterms:W3CDTF">2024-05-20T15:25:56Z</dcterms:created>
  <dcterms:modified xsi:type="dcterms:W3CDTF">2024-05-21T15:18:06Z</dcterms:modified>
</cp:coreProperties>
</file>