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9A03C-BB42-46B8-8B81-4BCDABFDC8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28780B-3122-44C3-96FC-01699FF6713C}">
      <dgm:prSet/>
      <dgm:spPr/>
      <dgm:t>
        <a:bodyPr/>
        <a:lstStyle/>
        <a:p>
          <a:r>
            <a:rPr lang="en-US"/>
            <a:t>You will want more open ended than closed ended questions.</a:t>
          </a:r>
        </a:p>
      </dgm:t>
    </dgm:pt>
    <dgm:pt modelId="{789D8C67-759A-4FD8-A84B-77A9EA28B66A}" type="parTrans" cxnId="{4376AFB7-774E-4C4E-A96A-75AFF4FADFE6}">
      <dgm:prSet/>
      <dgm:spPr/>
      <dgm:t>
        <a:bodyPr/>
        <a:lstStyle/>
        <a:p>
          <a:endParaRPr lang="en-US"/>
        </a:p>
      </dgm:t>
    </dgm:pt>
    <dgm:pt modelId="{31020462-2A73-4C9E-8482-E849AC47A3DF}" type="sibTrans" cxnId="{4376AFB7-774E-4C4E-A96A-75AFF4FADFE6}">
      <dgm:prSet/>
      <dgm:spPr/>
      <dgm:t>
        <a:bodyPr/>
        <a:lstStyle/>
        <a:p>
          <a:endParaRPr lang="en-US"/>
        </a:p>
      </dgm:t>
    </dgm:pt>
    <dgm:pt modelId="{F43434B7-DA05-48F9-9363-0625318426BF}">
      <dgm:prSet/>
      <dgm:spPr/>
      <dgm:t>
        <a:bodyPr/>
        <a:lstStyle/>
        <a:p>
          <a:r>
            <a:rPr lang="en-US"/>
            <a:t>Open: What is an average day like for you?</a:t>
          </a:r>
        </a:p>
      </dgm:t>
    </dgm:pt>
    <dgm:pt modelId="{12555993-2AEE-4F3C-882F-848CEB030845}" type="parTrans" cxnId="{37740A8C-4740-4383-B77D-2E7C56F32FC4}">
      <dgm:prSet/>
      <dgm:spPr/>
      <dgm:t>
        <a:bodyPr/>
        <a:lstStyle/>
        <a:p>
          <a:endParaRPr lang="en-US"/>
        </a:p>
      </dgm:t>
    </dgm:pt>
    <dgm:pt modelId="{C6345603-0B14-40CF-B304-C37DBB7C7862}" type="sibTrans" cxnId="{37740A8C-4740-4383-B77D-2E7C56F32FC4}">
      <dgm:prSet/>
      <dgm:spPr/>
      <dgm:t>
        <a:bodyPr/>
        <a:lstStyle/>
        <a:p>
          <a:endParaRPr lang="en-US"/>
        </a:p>
      </dgm:t>
    </dgm:pt>
    <dgm:pt modelId="{578124D1-1E54-4C32-A1CF-15C4927E813E}">
      <dgm:prSet/>
      <dgm:spPr/>
      <dgm:t>
        <a:bodyPr/>
        <a:lstStyle/>
        <a:p>
          <a:r>
            <a:rPr lang="en-US"/>
            <a:t>Closed: Do you like training herding dogs?</a:t>
          </a:r>
        </a:p>
      </dgm:t>
    </dgm:pt>
    <dgm:pt modelId="{853AF013-E8F3-445B-9A44-6E6B00104147}" type="parTrans" cxnId="{C311EEE3-4340-4003-A9F3-411FA85C1CB5}">
      <dgm:prSet/>
      <dgm:spPr/>
      <dgm:t>
        <a:bodyPr/>
        <a:lstStyle/>
        <a:p>
          <a:endParaRPr lang="en-US"/>
        </a:p>
      </dgm:t>
    </dgm:pt>
    <dgm:pt modelId="{A4763B9A-AC49-4F6D-9AF8-E3A80DB2F1A0}" type="sibTrans" cxnId="{C311EEE3-4340-4003-A9F3-411FA85C1CB5}">
      <dgm:prSet/>
      <dgm:spPr/>
      <dgm:t>
        <a:bodyPr/>
        <a:lstStyle/>
        <a:p>
          <a:endParaRPr lang="en-US"/>
        </a:p>
      </dgm:t>
    </dgm:pt>
    <dgm:pt modelId="{9583E955-51F6-4F58-8680-8AE698B90332}">
      <dgm:prSet/>
      <dgm:spPr/>
      <dgm:t>
        <a:bodyPr/>
        <a:lstStyle/>
        <a:p>
          <a:r>
            <a:rPr lang="en-US" dirty="0"/>
            <a:t>Draft ten questions and make sure there is a theme to the questions.</a:t>
          </a:r>
        </a:p>
      </dgm:t>
    </dgm:pt>
    <dgm:pt modelId="{FE13B041-CE07-4924-BCD3-2F28E09AC62A}" type="parTrans" cxnId="{D2391639-D506-47AB-9402-A81E6019F078}">
      <dgm:prSet/>
      <dgm:spPr/>
      <dgm:t>
        <a:bodyPr/>
        <a:lstStyle/>
        <a:p>
          <a:endParaRPr lang="en-US"/>
        </a:p>
      </dgm:t>
    </dgm:pt>
    <dgm:pt modelId="{887C6357-A4EA-44FC-8D3E-0051CC6B3F82}" type="sibTrans" cxnId="{D2391639-D506-47AB-9402-A81E6019F078}">
      <dgm:prSet/>
      <dgm:spPr/>
      <dgm:t>
        <a:bodyPr/>
        <a:lstStyle/>
        <a:p>
          <a:endParaRPr lang="en-US"/>
        </a:p>
      </dgm:t>
    </dgm:pt>
    <dgm:pt modelId="{41EEBEE8-ED30-4D3D-B879-EFBD203721DB}">
      <dgm:prSet/>
      <dgm:spPr/>
      <dgm:t>
        <a:bodyPr/>
        <a:lstStyle/>
        <a:p>
          <a:r>
            <a:rPr lang="en-US"/>
            <a:t>Ask for stories.</a:t>
          </a:r>
        </a:p>
      </dgm:t>
    </dgm:pt>
    <dgm:pt modelId="{F49B0660-CD06-4F1E-BE3F-956DCE65E891}" type="parTrans" cxnId="{6C945C37-EB81-499A-AD0A-BCB1ACE27EC5}">
      <dgm:prSet/>
      <dgm:spPr/>
      <dgm:t>
        <a:bodyPr/>
        <a:lstStyle/>
        <a:p>
          <a:endParaRPr lang="en-US"/>
        </a:p>
      </dgm:t>
    </dgm:pt>
    <dgm:pt modelId="{05D47E03-54DE-4AD4-8BAA-BA95F4288A7F}" type="sibTrans" cxnId="{6C945C37-EB81-499A-AD0A-BCB1ACE27EC5}">
      <dgm:prSet/>
      <dgm:spPr/>
      <dgm:t>
        <a:bodyPr/>
        <a:lstStyle/>
        <a:p>
          <a:endParaRPr lang="en-US"/>
        </a:p>
      </dgm:t>
    </dgm:pt>
    <dgm:pt modelId="{BCC0EFE5-3667-4B3A-8DFA-81B9C9438407}">
      <dgm:prSet/>
      <dgm:spPr/>
      <dgm:t>
        <a:bodyPr/>
        <a:lstStyle/>
        <a:p>
          <a:r>
            <a:rPr lang="en-US" dirty="0"/>
            <a:t>Tell me about a time when you trained a very aggressive dog.</a:t>
          </a:r>
        </a:p>
      </dgm:t>
    </dgm:pt>
    <dgm:pt modelId="{546B1C47-9F77-4406-81DF-6060C68271E5}" type="parTrans" cxnId="{BF13C344-70B6-4D68-B45F-DA8F19690ADE}">
      <dgm:prSet/>
      <dgm:spPr/>
      <dgm:t>
        <a:bodyPr/>
        <a:lstStyle/>
        <a:p>
          <a:endParaRPr lang="en-US"/>
        </a:p>
      </dgm:t>
    </dgm:pt>
    <dgm:pt modelId="{80455B15-7440-4EB4-B1ED-39A39D2986CC}" type="sibTrans" cxnId="{BF13C344-70B6-4D68-B45F-DA8F19690ADE}">
      <dgm:prSet/>
      <dgm:spPr/>
      <dgm:t>
        <a:bodyPr/>
        <a:lstStyle/>
        <a:p>
          <a:endParaRPr lang="en-US"/>
        </a:p>
      </dgm:t>
    </dgm:pt>
    <dgm:pt modelId="{3F4EDF43-DA0B-47F0-9274-40A904F50509}">
      <dgm:prSet/>
      <dgm:spPr/>
      <dgm:t>
        <a:bodyPr/>
        <a:lstStyle/>
        <a:p>
          <a:r>
            <a:rPr lang="en-US"/>
            <a:t>Let subjects correct misconceptions.</a:t>
          </a:r>
        </a:p>
      </dgm:t>
    </dgm:pt>
    <dgm:pt modelId="{25195CBA-AC7F-4954-B34D-3100C6B837C2}" type="parTrans" cxnId="{8CBA7923-E2F1-4D1E-AF8F-68612E163C0F}">
      <dgm:prSet/>
      <dgm:spPr/>
      <dgm:t>
        <a:bodyPr/>
        <a:lstStyle/>
        <a:p>
          <a:endParaRPr lang="en-US"/>
        </a:p>
      </dgm:t>
    </dgm:pt>
    <dgm:pt modelId="{144C908E-5B85-491F-8AFE-EEB1526D7002}" type="sibTrans" cxnId="{8CBA7923-E2F1-4D1E-AF8F-68612E163C0F}">
      <dgm:prSet/>
      <dgm:spPr/>
      <dgm:t>
        <a:bodyPr/>
        <a:lstStyle/>
        <a:p>
          <a:endParaRPr lang="en-US"/>
        </a:p>
      </dgm:t>
    </dgm:pt>
    <dgm:pt modelId="{7C0B6AA3-00C2-4A21-B9DB-25FA96070247}">
      <dgm:prSet/>
      <dgm:spPr/>
      <dgm:t>
        <a:bodyPr/>
        <a:lstStyle/>
        <a:p>
          <a:r>
            <a:rPr lang="en-US" dirty="0"/>
            <a:t>What misconceptions do people have coming into your basic dog 	training class?</a:t>
          </a:r>
        </a:p>
      </dgm:t>
    </dgm:pt>
    <dgm:pt modelId="{567D46EC-2273-4D39-A3D4-FBE1FD228780}" type="parTrans" cxnId="{EB5C8957-46C9-40E5-9999-48C3EB192319}">
      <dgm:prSet/>
      <dgm:spPr/>
      <dgm:t>
        <a:bodyPr/>
        <a:lstStyle/>
        <a:p>
          <a:endParaRPr lang="en-US"/>
        </a:p>
      </dgm:t>
    </dgm:pt>
    <dgm:pt modelId="{58622E80-FFBC-438F-A2F1-FA00F6AD25C3}" type="sibTrans" cxnId="{EB5C8957-46C9-40E5-9999-48C3EB192319}">
      <dgm:prSet/>
      <dgm:spPr/>
      <dgm:t>
        <a:bodyPr/>
        <a:lstStyle/>
        <a:p>
          <a:endParaRPr lang="en-US"/>
        </a:p>
      </dgm:t>
    </dgm:pt>
    <dgm:pt modelId="{2FFD6D68-C6E3-408B-8BD0-487F9307ED56}">
      <dgm:prSet/>
      <dgm:spPr/>
      <dgm:t>
        <a:bodyPr/>
        <a:lstStyle/>
        <a:p>
          <a:r>
            <a:rPr lang="en-US" dirty="0"/>
            <a:t>What breed of dog is largely misunderstood? Why?</a:t>
          </a:r>
        </a:p>
      </dgm:t>
    </dgm:pt>
    <dgm:pt modelId="{EE1A3DD5-BA59-4C96-BDE8-B712480806DB}" type="parTrans" cxnId="{4EBE807C-32B4-43A0-9585-997E3A1B3F45}">
      <dgm:prSet/>
      <dgm:spPr/>
      <dgm:t>
        <a:bodyPr/>
        <a:lstStyle/>
        <a:p>
          <a:endParaRPr lang="en-US"/>
        </a:p>
      </dgm:t>
    </dgm:pt>
    <dgm:pt modelId="{67F38352-5C54-4608-A530-40A600D0412B}" type="sibTrans" cxnId="{4EBE807C-32B4-43A0-9585-997E3A1B3F45}">
      <dgm:prSet/>
      <dgm:spPr/>
      <dgm:t>
        <a:bodyPr/>
        <a:lstStyle/>
        <a:p>
          <a:endParaRPr lang="en-US"/>
        </a:p>
      </dgm:t>
    </dgm:pt>
    <dgm:pt modelId="{16359586-8A62-4715-8FE5-DBE46149EB0F}" type="pres">
      <dgm:prSet presAssocID="{BA69A03C-BB42-46B8-8B81-4BCDABFDC858}" presName="linear" presStyleCnt="0">
        <dgm:presLayoutVars>
          <dgm:animLvl val="lvl"/>
          <dgm:resizeHandles val="exact"/>
        </dgm:presLayoutVars>
      </dgm:prSet>
      <dgm:spPr/>
    </dgm:pt>
    <dgm:pt modelId="{D5569023-79FA-4B53-8D6C-491C975B363D}" type="pres">
      <dgm:prSet presAssocID="{4A28780B-3122-44C3-96FC-01699FF671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2D65E3-9280-4178-8807-D4E5A08A9354}" type="pres">
      <dgm:prSet presAssocID="{4A28780B-3122-44C3-96FC-01699FF6713C}" presName="childText" presStyleLbl="revTx" presStyleIdx="0" presStyleCnt="3">
        <dgm:presLayoutVars>
          <dgm:bulletEnabled val="1"/>
        </dgm:presLayoutVars>
      </dgm:prSet>
      <dgm:spPr/>
    </dgm:pt>
    <dgm:pt modelId="{B57DD117-A134-4A53-8B81-263204618D15}" type="pres">
      <dgm:prSet presAssocID="{9583E955-51F6-4F58-8680-8AE698B903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4D7A73-FF1B-41E3-B79F-CFE95B98A464}" type="pres">
      <dgm:prSet presAssocID="{887C6357-A4EA-44FC-8D3E-0051CC6B3F82}" presName="spacer" presStyleCnt="0"/>
      <dgm:spPr/>
    </dgm:pt>
    <dgm:pt modelId="{6F7D4022-E2DE-4AD6-B025-1554946DDEF6}" type="pres">
      <dgm:prSet presAssocID="{41EEBEE8-ED30-4D3D-B879-EFBD203721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214881-1B63-44A7-A200-5ADCB8D46B98}" type="pres">
      <dgm:prSet presAssocID="{41EEBEE8-ED30-4D3D-B879-EFBD203721DB}" presName="childText" presStyleLbl="revTx" presStyleIdx="1" presStyleCnt="3">
        <dgm:presLayoutVars>
          <dgm:bulletEnabled val="1"/>
        </dgm:presLayoutVars>
      </dgm:prSet>
      <dgm:spPr/>
    </dgm:pt>
    <dgm:pt modelId="{F9992267-7A12-472A-B8A0-0EA13B5E8CB6}" type="pres">
      <dgm:prSet presAssocID="{3F4EDF43-DA0B-47F0-9274-40A904F505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9C32D84-D9EA-49C6-8C9D-2A531F6A6646}" type="pres">
      <dgm:prSet presAssocID="{3F4EDF43-DA0B-47F0-9274-40A904F505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9B8920F-5AA1-4D07-A42A-1B6E6E9BDB91}" type="presOf" srcId="{2FFD6D68-C6E3-408B-8BD0-487F9307ED56}" destId="{99C32D84-D9EA-49C6-8C9D-2A531F6A6646}" srcOrd="0" destOrd="1" presId="urn:microsoft.com/office/officeart/2005/8/layout/vList2"/>
    <dgm:cxn modelId="{DCD38F19-1964-4B9B-98AE-BD67BF6F8C02}" type="presOf" srcId="{9583E955-51F6-4F58-8680-8AE698B90332}" destId="{B57DD117-A134-4A53-8B81-263204618D15}" srcOrd="0" destOrd="0" presId="urn:microsoft.com/office/officeart/2005/8/layout/vList2"/>
    <dgm:cxn modelId="{2928DB20-4845-4A51-B804-81A972D22A98}" type="presOf" srcId="{F43434B7-DA05-48F9-9363-0625318426BF}" destId="{8B2D65E3-9280-4178-8807-D4E5A08A9354}" srcOrd="0" destOrd="0" presId="urn:microsoft.com/office/officeart/2005/8/layout/vList2"/>
    <dgm:cxn modelId="{8CBA7923-E2F1-4D1E-AF8F-68612E163C0F}" srcId="{BA69A03C-BB42-46B8-8B81-4BCDABFDC858}" destId="{3F4EDF43-DA0B-47F0-9274-40A904F50509}" srcOrd="3" destOrd="0" parTransId="{25195CBA-AC7F-4954-B34D-3100C6B837C2}" sibTransId="{144C908E-5B85-491F-8AFE-EEB1526D7002}"/>
    <dgm:cxn modelId="{0D83BF2B-E5B4-4D71-AFAD-9361CD3745BE}" type="presOf" srcId="{4A28780B-3122-44C3-96FC-01699FF6713C}" destId="{D5569023-79FA-4B53-8D6C-491C975B363D}" srcOrd="0" destOrd="0" presId="urn:microsoft.com/office/officeart/2005/8/layout/vList2"/>
    <dgm:cxn modelId="{6C945C37-EB81-499A-AD0A-BCB1ACE27EC5}" srcId="{BA69A03C-BB42-46B8-8B81-4BCDABFDC858}" destId="{41EEBEE8-ED30-4D3D-B879-EFBD203721DB}" srcOrd="2" destOrd="0" parTransId="{F49B0660-CD06-4F1E-BE3F-956DCE65E891}" sibTransId="{05D47E03-54DE-4AD4-8BAA-BA95F4288A7F}"/>
    <dgm:cxn modelId="{D2391639-D506-47AB-9402-A81E6019F078}" srcId="{BA69A03C-BB42-46B8-8B81-4BCDABFDC858}" destId="{9583E955-51F6-4F58-8680-8AE698B90332}" srcOrd="1" destOrd="0" parTransId="{FE13B041-CE07-4924-BCD3-2F28E09AC62A}" sibTransId="{887C6357-A4EA-44FC-8D3E-0051CC6B3F82}"/>
    <dgm:cxn modelId="{BF13C344-70B6-4D68-B45F-DA8F19690ADE}" srcId="{41EEBEE8-ED30-4D3D-B879-EFBD203721DB}" destId="{BCC0EFE5-3667-4B3A-8DFA-81B9C9438407}" srcOrd="0" destOrd="0" parTransId="{546B1C47-9F77-4406-81DF-6060C68271E5}" sibTransId="{80455B15-7440-4EB4-B1ED-39A39D2986CC}"/>
    <dgm:cxn modelId="{8B113170-BBEE-4AED-8366-07B829AD333A}" type="presOf" srcId="{3F4EDF43-DA0B-47F0-9274-40A904F50509}" destId="{F9992267-7A12-472A-B8A0-0EA13B5E8CB6}" srcOrd="0" destOrd="0" presId="urn:microsoft.com/office/officeart/2005/8/layout/vList2"/>
    <dgm:cxn modelId="{EB5C8957-46C9-40E5-9999-48C3EB192319}" srcId="{3F4EDF43-DA0B-47F0-9274-40A904F50509}" destId="{7C0B6AA3-00C2-4A21-B9DB-25FA96070247}" srcOrd="0" destOrd="0" parTransId="{567D46EC-2273-4D39-A3D4-FBE1FD228780}" sibTransId="{58622E80-FFBC-438F-A2F1-FA00F6AD25C3}"/>
    <dgm:cxn modelId="{4EBE807C-32B4-43A0-9585-997E3A1B3F45}" srcId="{3F4EDF43-DA0B-47F0-9274-40A904F50509}" destId="{2FFD6D68-C6E3-408B-8BD0-487F9307ED56}" srcOrd="1" destOrd="0" parTransId="{EE1A3DD5-BA59-4C96-BDE8-B712480806DB}" sibTransId="{67F38352-5C54-4608-A530-40A600D0412B}"/>
    <dgm:cxn modelId="{37740A8C-4740-4383-B77D-2E7C56F32FC4}" srcId="{4A28780B-3122-44C3-96FC-01699FF6713C}" destId="{F43434B7-DA05-48F9-9363-0625318426BF}" srcOrd="0" destOrd="0" parTransId="{12555993-2AEE-4F3C-882F-848CEB030845}" sibTransId="{C6345603-0B14-40CF-B304-C37DBB7C7862}"/>
    <dgm:cxn modelId="{4376AFB7-774E-4C4E-A96A-75AFF4FADFE6}" srcId="{BA69A03C-BB42-46B8-8B81-4BCDABFDC858}" destId="{4A28780B-3122-44C3-96FC-01699FF6713C}" srcOrd="0" destOrd="0" parTransId="{789D8C67-759A-4FD8-A84B-77A9EA28B66A}" sibTransId="{31020462-2A73-4C9E-8482-E849AC47A3DF}"/>
    <dgm:cxn modelId="{527173BB-F126-4B6F-8E5D-09122DBA7E83}" type="presOf" srcId="{BCC0EFE5-3667-4B3A-8DFA-81B9C9438407}" destId="{31214881-1B63-44A7-A200-5ADCB8D46B98}" srcOrd="0" destOrd="0" presId="urn:microsoft.com/office/officeart/2005/8/layout/vList2"/>
    <dgm:cxn modelId="{C60C28C6-B74A-4FDC-97CD-B97D7A59D617}" type="presOf" srcId="{41EEBEE8-ED30-4D3D-B879-EFBD203721DB}" destId="{6F7D4022-E2DE-4AD6-B025-1554946DDEF6}" srcOrd="0" destOrd="0" presId="urn:microsoft.com/office/officeart/2005/8/layout/vList2"/>
    <dgm:cxn modelId="{C311EEE3-4340-4003-A9F3-411FA85C1CB5}" srcId="{4A28780B-3122-44C3-96FC-01699FF6713C}" destId="{578124D1-1E54-4C32-A1CF-15C4927E813E}" srcOrd="1" destOrd="0" parTransId="{853AF013-E8F3-445B-9A44-6E6B00104147}" sibTransId="{A4763B9A-AC49-4F6D-9AF8-E3A80DB2F1A0}"/>
    <dgm:cxn modelId="{295765F3-93E7-4347-92AF-B7C36BADF710}" type="presOf" srcId="{BA69A03C-BB42-46B8-8B81-4BCDABFDC858}" destId="{16359586-8A62-4715-8FE5-DBE46149EB0F}" srcOrd="0" destOrd="0" presId="urn:microsoft.com/office/officeart/2005/8/layout/vList2"/>
    <dgm:cxn modelId="{601EABFD-D2B2-46E8-8A94-4C3ABB5F782A}" type="presOf" srcId="{7C0B6AA3-00C2-4A21-B9DB-25FA96070247}" destId="{99C32D84-D9EA-49C6-8C9D-2A531F6A6646}" srcOrd="0" destOrd="0" presId="urn:microsoft.com/office/officeart/2005/8/layout/vList2"/>
    <dgm:cxn modelId="{CD2EBEFE-2F5B-432B-A6F2-CE3F6E008189}" type="presOf" srcId="{578124D1-1E54-4C32-A1CF-15C4927E813E}" destId="{8B2D65E3-9280-4178-8807-D4E5A08A9354}" srcOrd="0" destOrd="1" presId="urn:microsoft.com/office/officeart/2005/8/layout/vList2"/>
    <dgm:cxn modelId="{AC276251-1F64-44AE-9553-46CFEEE7BA77}" type="presParOf" srcId="{16359586-8A62-4715-8FE5-DBE46149EB0F}" destId="{D5569023-79FA-4B53-8D6C-491C975B363D}" srcOrd="0" destOrd="0" presId="urn:microsoft.com/office/officeart/2005/8/layout/vList2"/>
    <dgm:cxn modelId="{F24ADC09-7751-4E9A-967F-A6AEB39121E7}" type="presParOf" srcId="{16359586-8A62-4715-8FE5-DBE46149EB0F}" destId="{8B2D65E3-9280-4178-8807-D4E5A08A9354}" srcOrd="1" destOrd="0" presId="urn:microsoft.com/office/officeart/2005/8/layout/vList2"/>
    <dgm:cxn modelId="{7DF6F7B4-5626-4C92-A535-318F1BEF4819}" type="presParOf" srcId="{16359586-8A62-4715-8FE5-DBE46149EB0F}" destId="{B57DD117-A134-4A53-8B81-263204618D15}" srcOrd="2" destOrd="0" presId="urn:microsoft.com/office/officeart/2005/8/layout/vList2"/>
    <dgm:cxn modelId="{9DC0309B-FBA1-49B4-B917-B5DC0D0B69CF}" type="presParOf" srcId="{16359586-8A62-4715-8FE5-DBE46149EB0F}" destId="{D84D7A73-FF1B-41E3-B79F-CFE95B98A464}" srcOrd="3" destOrd="0" presId="urn:microsoft.com/office/officeart/2005/8/layout/vList2"/>
    <dgm:cxn modelId="{A6B0CDCA-E79E-4226-B94E-EF7BF25756AF}" type="presParOf" srcId="{16359586-8A62-4715-8FE5-DBE46149EB0F}" destId="{6F7D4022-E2DE-4AD6-B025-1554946DDEF6}" srcOrd="4" destOrd="0" presId="urn:microsoft.com/office/officeart/2005/8/layout/vList2"/>
    <dgm:cxn modelId="{5587EABF-BA7E-4F85-8A4C-90D50FCB08BF}" type="presParOf" srcId="{16359586-8A62-4715-8FE5-DBE46149EB0F}" destId="{31214881-1B63-44A7-A200-5ADCB8D46B98}" srcOrd="5" destOrd="0" presId="urn:microsoft.com/office/officeart/2005/8/layout/vList2"/>
    <dgm:cxn modelId="{04B164F8-4F2B-4F1E-96E1-2D8859E68BA9}" type="presParOf" srcId="{16359586-8A62-4715-8FE5-DBE46149EB0F}" destId="{F9992267-7A12-472A-B8A0-0EA13B5E8CB6}" srcOrd="6" destOrd="0" presId="urn:microsoft.com/office/officeart/2005/8/layout/vList2"/>
    <dgm:cxn modelId="{ED288C52-29AC-4C42-A043-BE4E5E9A2BE4}" type="presParOf" srcId="{16359586-8A62-4715-8FE5-DBE46149EB0F}" destId="{99C32D84-D9EA-49C6-8C9D-2A531F6A664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69023-79FA-4B53-8D6C-491C975B363D}">
      <dsp:nvSpPr>
        <dsp:cNvPr id="0" name=""/>
        <dsp:cNvSpPr/>
      </dsp:nvSpPr>
      <dsp:spPr>
        <a:xfrm>
          <a:off x="0" y="28250"/>
          <a:ext cx="6578523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will want more open ended than closed ended questions.</a:t>
          </a:r>
        </a:p>
      </dsp:txBody>
      <dsp:txXfrm>
        <a:off x="38784" y="67034"/>
        <a:ext cx="6500955" cy="716935"/>
      </dsp:txXfrm>
    </dsp:sp>
    <dsp:sp modelId="{8B2D65E3-9280-4178-8807-D4E5A08A9354}">
      <dsp:nvSpPr>
        <dsp:cNvPr id="0" name=""/>
        <dsp:cNvSpPr/>
      </dsp:nvSpPr>
      <dsp:spPr>
        <a:xfrm>
          <a:off x="0" y="822753"/>
          <a:ext cx="6578523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86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Open: What is an average day like for you?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Closed: Do you like training herding dogs?</a:t>
          </a:r>
        </a:p>
      </dsp:txBody>
      <dsp:txXfrm>
        <a:off x="0" y="822753"/>
        <a:ext cx="6578523" cy="548550"/>
      </dsp:txXfrm>
    </dsp:sp>
    <dsp:sp modelId="{B57DD117-A134-4A53-8B81-263204618D15}">
      <dsp:nvSpPr>
        <dsp:cNvPr id="0" name=""/>
        <dsp:cNvSpPr/>
      </dsp:nvSpPr>
      <dsp:spPr>
        <a:xfrm>
          <a:off x="0" y="1371303"/>
          <a:ext cx="6578523" cy="79450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Draft ten questions and make sure there is a theme to the questions.</a:t>
          </a:r>
        </a:p>
      </dsp:txBody>
      <dsp:txXfrm>
        <a:off x="38784" y="1410087"/>
        <a:ext cx="6500955" cy="716935"/>
      </dsp:txXfrm>
    </dsp:sp>
    <dsp:sp modelId="{6F7D4022-E2DE-4AD6-B025-1554946DDEF6}">
      <dsp:nvSpPr>
        <dsp:cNvPr id="0" name=""/>
        <dsp:cNvSpPr/>
      </dsp:nvSpPr>
      <dsp:spPr>
        <a:xfrm>
          <a:off x="0" y="2223406"/>
          <a:ext cx="6578523" cy="79450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Ask for stories.</a:t>
          </a:r>
        </a:p>
      </dsp:txBody>
      <dsp:txXfrm>
        <a:off x="38784" y="2262190"/>
        <a:ext cx="6500955" cy="716935"/>
      </dsp:txXfrm>
    </dsp:sp>
    <dsp:sp modelId="{31214881-1B63-44A7-A200-5ADCB8D46B98}">
      <dsp:nvSpPr>
        <dsp:cNvPr id="0" name=""/>
        <dsp:cNvSpPr/>
      </dsp:nvSpPr>
      <dsp:spPr>
        <a:xfrm>
          <a:off x="0" y="3017909"/>
          <a:ext cx="65785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86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Tell me about a time when you trained a very aggressive dog.</a:t>
          </a:r>
        </a:p>
      </dsp:txBody>
      <dsp:txXfrm>
        <a:off x="0" y="3017909"/>
        <a:ext cx="6578523" cy="331200"/>
      </dsp:txXfrm>
    </dsp:sp>
    <dsp:sp modelId="{F9992267-7A12-472A-B8A0-0EA13B5E8CB6}">
      <dsp:nvSpPr>
        <dsp:cNvPr id="0" name=""/>
        <dsp:cNvSpPr/>
      </dsp:nvSpPr>
      <dsp:spPr>
        <a:xfrm>
          <a:off x="0" y="3349109"/>
          <a:ext cx="6578523" cy="79450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Let subjects correct misconceptions.</a:t>
          </a:r>
        </a:p>
      </dsp:txBody>
      <dsp:txXfrm>
        <a:off x="38784" y="3387893"/>
        <a:ext cx="6500955" cy="716935"/>
      </dsp:txXfrm>
    </dsp:sp>
    <dsp:sp modelId="{99C32D84-D9EA-49C6-8C9D-2A531F6A6646}">
      <dsp:nvSpPr>
        <dsp:cNvPr id="0" name=""/>
        <dsp:cNvSpPr/>
      </dsp:nvSpPr>
      <dsp:spPr>
        <a:xfrm>
          <a:off x="0" y="4143612"/>
          <a:ext cx="657852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86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What misconceptions do people have coming into your basic dog 	training class?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What breed of dog is largely misunderstood? Why?</a:t>
          </a:r>
        </a:p>
      </dsp:txBody>
      <dsp:txXfrm>
        <a:off x="0" y="4143612"/>
        <a:ext cx="6578523" cy="78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B5D5-E886-4953-AC25-15F838B91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ABD50-E43D-4105-A926-D08BA9E9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B584D-A8FA-460F-BF98-3CF1B5BD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FD18-26D9-4B7A-99B6-7D41FD0C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3BEB-637F-413E-B8BB-56C268F3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853F-E1C3-49D6-A8A3-0DA4C528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00C21-ABE2-4CCA-BB1A-13D4DAB02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63394-A458-4F8A-BDAB-88BEEDB5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0636-0EF9-4E9D-A00E-E8BC6FF2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A3EB-6CB8-4BEC-B555-9DA3E03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61ED8-DEFF-4C25-A8FA-88DE9705A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9A43-5D5D-4564-9CED-CE01263BC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A7091-3EA1-4651-BD22-FA6F312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CD72-3B63-4575-B411-D4ACCCC7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AA2B-77B7-4DA3-8FB9-9597FBCE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6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F30-AC2B-4540-91FD-1D1EE7BB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91D5-F076-4E48-8C1A-C906D48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9D81-D9F1-4473-AFE5-B30EE2A3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45BF-51EB-4A7B-809E-5ACD5E20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8CD6-EEB1-4B4E-B56D-F6B7B663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E0B7-3CC9-4419-918A-CAAF6628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29F5-E615-4B5F-B984-C85A60C8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0A3C-959B-4A74-A5E3-DFD1C26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775B-4C82-48BE-82B2-6C4F2477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6EF8-D7D4-4180-AD95-C10CF779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9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F3C7-6844-4946-A090-264A1F0A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4567-535C-445D-A825-378F152DD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B2FD-47A4-431B-8EB3-FF825966A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5672-CD7E-4C56-B9F2-F1856EED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C9FC-F7FA-4969-8A67-BE727C12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F08EB-EA46-4162-B1DA-A11725C4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3DFD-4195-4C05-A4AE-B300B957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F6249-F616-42A4-A693-E0161F576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81D8A-59F9-4FFB-9CAC-C295E9DF1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3462C-A65E-4E2A-9A51-57AABAFAE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DE653-2314-429F-A3C4-8A58918B9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3F09-8527-4D93-89B6-54EDB57B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17A29-D29B-4CCC-B36C-A0028615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D59870-CF44-4994-B504-C7682D3E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123A-F277-40A8-B072-69F556E9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8B539-B1DC-4168-AC46-6FA049F5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B1576-43E0-4643-9CCD-02973EFE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13A4-361F-40E1-8859-C02E2C8D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6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AB8BE-3095-469B-B8A3-22255CD2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5DF9CA-44E6-4761-AD1C-24933AA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4A277-867A-47DD-9726-9FC1DFF2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8CF2-C83E-4B4F-879B-F3FC9F3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2392-4FE9-4B68-9F14-C957E6294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2AE44-93A8-4533-AF8F-18B3DD78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1A4A-B97B-4E6D-A993-E59A246C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A778C-67A6-4CDD-9DDD-4AD1DB4A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861B-47A8-4AF3-9DB3-4498105C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A484-5545-4AEE-A5EF-AF49F9CA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2FF37-7437-436E-87B0-4FC34301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E602-7951-4A75-B762-A97E416E7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57722-C5E7-426A-82E6-AE4D1D8D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C03A-6D09-4403-807A-BA89E1B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5F00A-B903-45C5-8B19-F875E4E6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FCA21-EFC1-4E53-B20F-47526AA5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5B7D-7262-4C55-BB19-A5009CF4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AD3B3-01AE-4EA0-9594-84F7FADB8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F8AE-CB88-4504-9E26-78EF2698DF57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F7D9-A1F8-4E98-9A40-4289183DE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71AC-8AD4-46C1-93A7-3449A56B7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03BB0-29A7-4FD9-A2C5-3F50E293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water, nature, mountain, outdoor&#10;&#10;Description automatically generated">
            <a:extLst>
              <a:ext uri="{FF2B5EF4-FFF2-40B4-BE49-F238E27FC236}">
                <a16:creationId xmlns:a16="http://schemas.microsoft.com/office/drawing/2014/main" id="{DA611295-F821-3087-C87C-57795B7FB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8" t="9091"/>
          <a:stretch/>
        </p:blipFill>
        <p:spPr>
          <a:xfrm rot="10800000"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FDF3E-D596-4F72-BC8E-EBE661D6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Writing Profile:</a:t>
            </a:r>
            <a:br>
              <a:rPr lang="en-US" sz="4800" dirty="0"/>
            </a:br>
            <a:r>
              <a:rPr lang="en-US" sz="4800" dirty="0"/>
              <a:t>Day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1756F-2997-4391-9302-F531BE330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Crafting Interview Questions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627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C67F-AE09-4C33-AAB4-D4FC749B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C32F-6DF9-4032-BC59-D97FFDC0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“Polaroids,” “Character,” &amp; “’Tantalizing’ decay of nature’s rarest isotope may finally be within reach”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email, upload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dropbox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10-15 questions for interview (Journal #5)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up interview</a:t>
            </a:r>
            <a:endParaRPr lang="en-US" sz="3600" dirty="0"/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535A4231-CC6C-4101-959A-E3DFBC8C5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9B0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4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08A5-E5B9-4C47-BCB1-4D237F6E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Pre-Interview Question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04DC-9C18-4150-BB5A-78525A273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Prewrite before the interview:</a:t>
            </a:r>
          </a:p>
          <a:p>
            <a:pPr marL="0" indent="0">
              <a:buNone/>
            </a:pPr>
            <a:r>
              <a:rPr lang="en-US" sz="2000" dirty="0"/>
              <a:t>	1.  How would I define or describe the interviewee 	and profession?</a:t>
            </a:r>
          </a:p>
          <a:p>
            <a:pPr marL="0" indent="0">
              <a:buNone/>
            </a:pPr>
            <a:r>
              <a:rPr lang="en-US" sz="2000" dirty="0"/>
              <a:t>	2. What will be the purpose for my profile?</a:t>
            </a:r>
          </a:p>
          <a:p>
            <a:pPr marL="0" indent="0">
              <a:buNone/>
            </a:pPr>
            <a:r>
              <a:rPr lang="en-US" sz="2000" dirty="0"/>
              <a:t>	3.  What about the subject will interest me and my 	readers?</a:t>
            </a:r>
          </a:p>
          <a:p>
            <a:pPr marL="0" indent="0">
              <a:buNone/>
            </a:pPr>
            <a:r>
              <a:rPr lang="en-US" sz="2000" dirty="0"/>
              <a:t>	5. What do I hope to learn through the interview?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4B3DAA5B-046E-451B-8494-42E36D82B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67" r="2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8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7BBD0-BB84-4AD9-85F2-5DFB6C11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3196856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Tips for Crafting Interview 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8CC94-1F3F-4A6D-8BF8-593F4223EE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45414"/>
              </p:ext>
            </p:extLst>
          </p:nvPr>
        </p:nvGraphicFramePr>
        <p:xfrm>
          <a:off x="5116653" y="933454"/>
          <a:ext cx="6578523" cy="495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9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AF87-EB05-49C4-AF24-5822107B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445494"/>
            <a:ext cx="3616856" cy="4376572"/>
          </a:xfrm>
        </p:spPr>
        <p:txBody>
          <a:bodyPr anchor="ctr">
            <a:normAutofit/>
          </a:bodyPr>
          <a:lstStyle/>
          <a:p>
            <a:r>
              <a:rPr lang="en-US" sz="4800"/>
              <a:t>Continued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0DA-C979-4154-9E6F-44029F73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99032"/>
            <a:ext cx="5501834" cy="447141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Ask about the subject’s past and future: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How has dog training changed over the twenty years you’ve been training?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What do you want to do when you retire from Happy Tails?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94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95C0-E0A0-4954-9B11-C81A508D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Example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B9A78-BF38-4631-B0C1-DB792279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Find statistics about your topic:</a:t>
            </a:r>
          </a:p>
          <a:p>
            <a:r>
              <a:rPr lang="en-US" sz="2000" dirty="0"/>
              <a:t>How many dogs are re-homed/year?</a:t>
            </a:r>
          </a:p>
          <a:p>
            <a:pPr marL="0" indent="0">
              <a:buNone/>
            </a:pPr>
            <a:r>
              <a:rPr lang="en-US" sz="2000" dirty="0"/>
              <a:t>How has Covid affected your subject?</a:t>
            </a:r>
          </a:p>
          <a:p>
            <a:r>
              <a:rPr lang="en-US" sz="2000" dirty="0"/>
              <a:t>How has Covid affected dog ownership?</a:t>
            </a:r>
          </a:p>
          <a:p>
            <a:pPr marL="0" indent="0">
              <a:buNone/>
            </a:pPr>
            <a:r>
              <a:rPr lang="en-US" sz="2000" dirty="0"/>
              <a:t>What are some burning questions you and your audience will want to know about your subject?</a:t>
            </a:r>
          </a:p>
          <a:p>
            <a:r>
              <a:rPr lang="en-US" sz="2000" dirty="0"/>
              <a:t>Can dogs who are fearful and aggressive be rehabilitated?</a:t>
            </a:r>
          </a:p>
          <a:p>
            <a:r>
              <a:rPr lang="en-US" sz="2000" dirty="0"/>
              <a:t>How does a dog’s breed complicate training?</a:t>
            </a:r>
          </a:p>
          <a:p>
            <a:r>
              <a:rPr lang="en-US" sz="2000" dirty="0"/>
              <a:t>What do animal shelters want people to know about canine friends?</a:t>
            </a:r>
          </a:p>
          <a:p>
            <a:r>
              <a:rPr lang="en-US" sz="2000" dirty="0"/>
              <a:t>What are the advantages of getting a mutt vs. pure breed?</a:t>
            </a:r>
          </a:p>
          <a:p>
            <a:r>
              <a:rPr lang="en-US" sz="2000" dirty="0"/>
              <a:t>When people think of dog trainers, they think of people like Cesar Milan?  What do you think about the paradigm for dog training?</a:t>
            </a:r>
          </a:p>
          <a:p>
            <a:r>
              <a:rPr lang="en-US" sz="2000" dirty="0"/>
              <a:t>Have you ever had an experience when you wished that you could rehabilitate the dog, but you could not? What happened?</a:t>
            </a:r>
          </a:p>
        </p:txBody>
      </p:sp>
      <p:pic>
        <p:nvPicPr>
          <p:cNvPr id="6" name="Picture 5" descr="A picture containing cat, indoor, mammal, white&#10;&#10;Description automatically generated">
            <a:extLst>
              <a:ext uri="{FF2B5EF4-FFF2-40B4-BE49-F238E27FC236}">
                <a16:creationId xmlns:a16="http://schemas.microsoft.com/office/drawing/2014/main" id="{3D52DF16-727F-47B0-B76C-DE399CAAF1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7" b="4937"/>
          <a:stretch/>
        </p:blipFill>
        <p:spPr>
          <a:xfrm rot="5400000">
            <a:off x="-1111204" y="1111204"/>
            <a:ext cx="6858000" cy="4635591"/>
          </a:xfrm>
          <a:prstGeom prst="rect">
            <a:avLst/>
          </a:prstGeom>
          <a:effectLst/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9873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97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7D59-8F2D-1EEA-01D7-43670F8A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#5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2A1E-43B5-FACB-0AC2-B868406A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our reading in </a:t>
            </a:r>
            <a:r>
              <a:rPr lang="en-US" i="1" dirty="0"/>
              <a:t>Bird by Bird,</a:t>
            </a:r>
            <a:r>
              <a:rPr lang="en-US" dirty="0"/>
              <a:t> Lamott gives some suggestions on how to create a “polaroid” of a situation or context and also how to show a believable character. What techniques resonated with you? How will you apply these techniques to the profile?</a:t>
            </a:r>
          </a:p>
          <a:p>
            <a:r>
              <a:rPr lang="en-US" dirty="0"/>
              <a:t>List out your interview questions for journal #5</a:t>
            </a:r>
            <a:r>
              <a:rPr lang="en-US" i="1" dirty="0"/>
              <a:t>. </a:t>
            </a:r>
            <a:r>
              <a:rPr lang="en-US" dirty="0"/>
              <a:t>If you would like my feedback on your questions, please upload them to the </a:t>
            </a:r>
            <a:r>
              <a:rPr lang="en-US" dirty="0" err="1"/>
              <a:t>dropbox</a:t>
            </a:r>
            <a:r>
              <a:rPr lang="en-US" dirty="0"/>
              <a:t> early. This will still be counted for a journal entry, but I will look at them before Friday.</a:t>
            </a:r>
          </a:p>
        </p:txBody>
      </p:sp>
    </p:spTree>
    <p:extLst>
      <p:ext uri="{BB962C8B-B14F-4D97-AF65-F5344CB8AC3E}">
        <p14:creationId xmlns:p14="http://schemas.microsoft.com/office/powerpoint/2010/main" val="318363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487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Office Theme</vt:lpstr>
      <vt:lpstr>Writing Profile: Day #7</vt:lpstr>
      <vt:lpstr>Homework</vt:lpstr>
      <vt:lpstr>Pre-Interview Question Tips</vt:lpstr>
      <vt:lpstr>Tips for Crafting Interview Questions</vt:lpstr>
      <vt:lpstr>Continued</vt:lpstr>
      <vt:lpstr>Example Questions</vt:lpstr>
      <vt:lpstr>Journal #5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Profile: Day #14</dc:title>
  <dc:creator>Herrick, Carlie E.</dc:creator>
  <cp:lastModifiedBy>Herrick, Carlie E.</cp:lastModifiedBy>
  <cp:revision>12</cp:revision>
  <dcterms:created xsi:type="dcterms:W3CDTF">2021-09-27T12:13:14Z</dcterms:created>
  <dcterms:modified xsi:type="dcterms:W3CDTF">2024-05-13T15:14:59Z</dcterms:modified>
</cp:coreProperties>
</file>