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1" r:id="rId4"/>
    <p:sldId id="263"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DBEC16-D3FC-4C86-B9D0-035B2C77D97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550E17-853C-41E5-AB11-95EB8538CC41}">
      <dgm:prSet/>
      <dgm:spPr/>
      <dgm:t>
        <a:bodyPr/>
        <a:lstStyle/>
        <a:p>
          <a:r>
            <a:rPr lang="en-US"/>
            <a:t>Read “Losing my Innocence” and “Henry County”</a:t>
          </a:r>
        </a:p>
      </dgm:t>
    </dgm:pt>
    <dgm:pt modelId="{A65171FD-EA3A-493C-8EC2-88ECE52F0A67}" type="parTrans" cxnId="{9CA478BE-A2B9-435E-B7D9-94F5AF98C0A9}">
      <dgm:prSet/>
      <dgm:spPr/>
      <dgm:t>
        <a:bodyPr/>
        <a:lstStyle/>
        <a:p>
          <a:endParaRPr lang="en-US"/>
        </a:p>
      </dgm:t>
    </dgm:pt>
    <dgm:pt modelId="{3A07D9B8-4D11-4C14-961A-783AFA70483D}" type="sibTrans" cxnId="{9CA478BE-A2B9-435E-B7D9-94F5AF98C0A9}">
      <dgm:prSet/>
      <dgm:spPr/>
      <dgm:t>
        <a:bodyPr/>
        <a:lstStyle/>
        <a:p>
          <a:endParaRPr lang="en-US"/>
        </a:p>
      </dgm:t>
    </dgm:pt>
    <dgm:pt modelId="{3AFCF5ED-6FA4-441D-BC94-B6209A756CA1}">
      <dgm:prSet/>
      <dgm:spPr/>
      <dgm:t>
        <a:bodyPr/>
        <a:lstStyle/>
        <a:p>
          <a:r>
            <a:rPr lang="en-US"/>
            <a:t>Rough draft of narrative</a:t>
          </a:r>
        </a:p>
      </dgm:t>
    </dgm:pt>
    <dgm:pt modelId="{E03AB4E6-93CC-4A07-8EF0-CE5EE5B5284C}" type="parTrans" cxnId="{93618033-0BE2-4E8D-A7E9-A6DA48519DF5}">
      <dgm:prSet/>
      <dgm:spPr/>
      <dgm:t>
        <a:bodyPr/>
        <a:lstStyle/>
        <a:p>
          <a:endParaRPr lang="en-US"/>
        </a:p>
      </dgm:t>
    </dgm:pt>
    <dgm:pt modelId="{E73256F5-1C67-4BA1-AC7D-018F82238B8C}" type="sibTrans" cxnId="{93618033-0BE2-4E8D-A7E9-A6DA48519DF5}">
      <dgm:prSet/>
      <dgm:spPr/>
      <dgm:t>
        <a:bodyPr/>
        <a:lstStyle/>
        <a:p>
          <a:endParaRPr lang="en-US"/>
        </a:p>
      </dgm:t>
    </dgm:pt>
    <dgm:pt modelId="{D6CB7134-5A29-43AB-9B36-36C4FB96396F}" type="pres">
      <dgm:prSet presAssocID="{4BDBEC16-D3FC-4C86-B9D0-035B2C77D97F}" presName="root" presStyleCnt="0">
        <dgm:presLayoutVars>
          <dgm:dir/>
          <dgm:resizeHandles val="exact"/>
        </dgm:presLayoutVars>
      </dgm:prSet>
      <dgm:spPr/>
    </dgm:pt>
    <dgm:pt modelId="{1AB2CFBF-DB7E-41BC-85E4-287018033798}" type="pres">
      <dgm:prSet presAssocID="{13550E17-853C-41E5-AB11-95EB8538CC41}" presName="compNode" presStyleCnt="0"/>
      <dgm:spPr/>
    </dgm:pt>
    <dgm:pt modelId="{D84F831F-C157-4329-8D48-39B0C0411662}" type="pres">
      <dgm:prSet presAssocID="{13550E17-853C-41E5-AB11-95EB8538CC4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7AEE3FD9-4A9D-4042-9992-BDAE8962E154}" type="pres">
      <dgm:prSet presAssocID="{13550E17-853C-41E5-AB11-95EB8538CC41}" presName="spaceRect" presStyleCnt="0"/>
      <dgm:spPr/>
    </dgm:pt>
    <dgm:pt modelId="{52805075-18FB-425B-885E-43F4B43EA460}" type="pres">
      <dgm:prSet presAssocID="{13550E17-853C-41E5-AB11-95EB8538CC41}" presName="textRect" presStyleLbl="revTx" presStyleIdx="0" presStyleCnt="2">
        <dgm:presLayoutVars>
          <dgm:chMax val="1"/>
          <dgm:chPref val="1"/>
        </dgm:presLayoutVars>
      </dgm:prSet>
      <dgm:spPr/>
    </dgm:pt>
    <dgm:pt modelId="{EB307299-CADB-43FC-B706-AC39C9488FB3}" type="pres">
      <dgm:prSet presAssocID="{3A07D9B8-4D11-4C14-961A-783AFA70483D}" presName="sibTrans" presStyleCnt="0"/>
      <dgm:spPr/>
    </dgm:pt>
    <dgm:pt modelId="{9F32C05E-0DAE-4733-95C5-DD52F390890A}" type="pres">
      <dgm:prSet presAssocID="{3AFCF5ED-6FA4-441D-BC94-B6209A756CA1}" presName="compNode" presStyleCnt="0"/>
      <dgm:spPr/>
    </dgm:pt>
    <dgm:pt modelId="{2BE29A03-46EA-4F1B-9D87-CD8779553F66}" type="pres">
      <dgm:prSet presAssocID="{3AFCF5ED-6FA4-441D-BC94-B6209A756CA1}"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alligraphy Pen outline"/>
        </a:ext>
      </dgm:extLst>
    </dgm:pt>
    <dgm:pt modelId="{54461FC0-B418-4B14-BC9F-B105D374A19D}" type="pres">
      <dgm:prSet presAssocID="{3AFCF5ED-6FA4-441D-BC94-B6209A756CA1}" presName="spaceRect" presStyleCnt="0"/>
      <dgm:spPr/>
    </dgm:pt>
    <dgm:pt modelId="{5310DA37-9C59-475D-AF17-19EC6A868EE7}" type="pres">
      <dgm:prSet presAssocID="{3AFCF5ED-6FA4-441D-BC94-B6209A756CA1}" presName="textRect" presStyleLbl="revTx" presStyleIdx="1" presStyleCnt="2">
        <dgm:presLayoutVars>
          <dgm:chMax val="1"/>
          <dgm:chPref val="1"/>
        </dgm:presLayoutVars>
      </dgm:prSet>
      <dgm:spPr/>
    </dgm:pt>
  </dgm:ptLst>
  <dgm:cxnLst>
    <dgm:cxn modelId="{93618033-0BE2-4E8D-A7E9-A6DA48519DF5}" srcId="{4BDBEC16-D3FC-4C86-B9D0-035B2C77D97F}" destId="{3AFCF5ED-6FA4-441D-BC94-B6209A756CA1}" srcOrd="1" destOrd="0" parTransId="{E03AB4E6-93CC-4A07-8EF0-CE5EE5B5284C}" sibTransId="{E73256F5-1C67-4BA1-AC7D-018F82238B8C}"/>
    <dgm:cxn modelId="{0E534790-48B6-4980-BFD7-4D6E40CA0914}" type="presOf" srcId="{3AFCF5ED-6FA4-441D-BC94-B6209A756CA1}" destId="{5310DA37-9C59-475D-AF17-19EC6A868EE7}" srcOrd="0" destOrd="0" presId="urn:microsoft.com/office/officeart/2018/2/layout/IconLabelList"/>
    <dgm:cxn modelId="{3383D5B6-849B-4CE9-BE49-CE63DF5963A1}" type="presOf" srcId="{13550E17-853C-41E5-AB11-95EB8538CC41}" destId="{52805075-18FB-425B-885E-43F4B43EA460}" srcOrd="0" destOrd="0" presId="urn:microsoft.com/office/officeart/2018/2/layout/IconLabelList"/>
    <dgm:cxn modelId="{9CA478BE-A2B9-435E-B7D9-94F5AF98C0A9}" srcId="{4BDBEC16-D3FC-4C86-B9D0-035B2C77D97F}" destId="{13550E17-853C-41E5-AB11-95EB8538CC41}" srcOrd="0" destOrd="0" parTransId="{A65171FD-EA3A-493C-8EC2-88ECE52F0A67}" sibTransId="{3A07D9B8-4D11-4C14-961A-783AFA70483D}"/>
    <dgm:cxn modelId="{162575CC-55FA-4159-8274-F792644A5E8B}" type="presOf" srcId="{4BDBEC16-D3FC-4C86-B9D0-035B2C77D97F}" destId="{D6CB7134-5A29-43AB-9B36-36C4FB96396F}" srcOrd="0" destOrd="0" presId="urn:microsoft.com/office/officeart/2018/2/layout/IconLabelList"/>
    <dgm:cxn modelId="{0D880088-33DE-42C2-8A45-C33CCEF789D8}" type="presParOf" srcId="{D6CB7134-5A29-43AB-9B36-36C4FB96396F}" destId="{1AB2CFBF-DB7E-41BC-85E4-287018033798}" srcOrd="0" destOrd="0" presId="urn:microsoft.com/office/officeart/2018/2/layout/IconLabelList"/>
    <dgm:cxn modelId="{E588B551-BAFE-48DD-ADB4-B4BE57D62E63}" type="presParOf" srcId="{1AB2CFBF-DB7E-41BC-85E4-287018033798}" destId="{D84F831F-C157-4329-8D48-39B0C0411662}" srcOrd="0" destOrd="0" presId="urn:microsoft.com/office/officeart/2018/2/layout/IconLabelList"/>
    <dgm:cxn modelId="{59B6B136-626E-44F8-B277-591CE0740EEA}" type="presParOf" srcId="{1AB2CFBF-DB7E-41BC-85E4-287018033798}" destId="{7AEE3FD9-4A9D-4042-9992-BDAE8962E154}" srcOrd="1" destOrd="0" presId="urn:microsoft.com/office/officeart/2018/2/layout/IconLabelList"/>
    <dgm:cxn modelId="{43D18E2F-3001-4CF2-AD25-2470D8870041}" type="presParOf" srcId="{1AB2CFBF-DB7E-41BC-85E4-287018033798}" destId="{52805075-18FB-425B-885E-43F4B43EA460}" srcOrd="2" destOrd="0" presId="urn:microsoft.com/office/officeart/2018/2/layout/IconLabelList"/>
    <dgm:cxn modelId="{3739DBFD-0399-4835-876F-32DA850CB7A8}" type="presParOf" srcId="{D6CB7134-5A29-43AB-9B36-36C4FB96396F}" destId="{EB307299-CADB-43FC-B706-AC39C9488FB3}" srcOrd="1" destOrd="0" presId="urn:microsoft.com/office/officeart/2018/2/layout/IconLabelList"/>
    <dgm:cxn modelId="{0EBF7674-EF79-4F5E-8817-A87AFA7AC21E}" type="presParOf" srcId="{D6CB7134-5A29-43AB-9B36-36C4FB96396F}" destId="{9F32C05E-0DAE-4733-95C5-DD52F390890A}" srcOrd="2" destOrd="0" presId="urn:microsoft.com/office/officeart/2018/2/layout/IconLabelList"/>
    <dgm:cxn modelId="{BD31D90D-87DA-4E19-A94B-88C7E7F0C879}" type="presParOf" srcId="{9F32C05E-0DAE-4733-95C5-DD52F390890A}" destId="{2BE29A03-46EA-4F1B-9D87-CD8779553F66}" srcOrd="0" destOrd="0" presId="urn:microsoft.com/office/officeart/2018/2/layout/IconLabelList"/>
    <dgm:cxn modelId="{E4A174B6-FBB2-4D92-BDDE-569902E2FA34}" type="presParOf" srcId="{9F32C05E-0DAE-4733-95C5-DD52F390890A}" destId="{54461FC0-B418-4B14-BC9F-B105D374A19D}" srcOrd="1" destOrd="0" presId="urn:microsoft.com/office/officeart/2018/2/layout/IconLabelList"/>
    <dgm:cxn modelId="{6EB15B86-127F-4693-9FDC-03E5FE274205}" type="presParOf" srcId="{9F32C05E-0DAE-4733-95C5-DD52F390890A}" destId="{5310DA37-9C59-475D-AF17-19EC6A868EE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F831F-C157-4329-8D48-39B0C0411662}">
      <dsp:nvSpPr>
        <dsp:cNvPr id="0" name=""/>
        <dsp:cNvSpPr/>
      </dsp:nvSpPr>
      <dsp:spPr>
        <a:xfrm>
          <a:off x="1557299" y="10197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805075-18FB-425B-885E-43F4B43EA460}">
      <dsp:nvSpPr>
        <dsp:cNvPr id="0" name=""/>
        <dsp:cNvSpPr/>
      </dsp:nvSpPr>
      <dsp:spPr>
        <a:xfrm>
          <a:off x="369299" y="251618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Read “Losing my Innocence” and “Henry County”</a:t>
          </a:r>
        </a:p>
      </dsp:txBody>
      <dsp:txXfrm>
        <a:off x="369299" y="2516188"/>
        <a:ext cx="4320000" cy="720000"/>
      </dsp:txXfrm>
    </dsp:sp>
    <dsp:sp modelId="{2BE29A03-46EA-4F1B-9D87-CD8779553F66}">
      <dsp:nvSpPr>
        <dsp:cNvPr id="0" name=""/>
        <dsp:cNvSpPr/>
      </dsp:nvSpPr>
      <dsp:spPr>
        <a:xfrm>
          <a:off x="6633300" y="101977"/>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10DA37-9C59-475D-AF17-19EC6A868EE7}">
      <dsp:nvSpPr>
        <dsp:cNvPr id="0" name=""/>
        <dsp:cNvSpPr/>
      </dsp:nvSpPr>
      <dsp:spPr>
        <a:xfrm>
          <a:off x="5445300" y="251618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Rough draft of narrative</a:t>
          </a:r>
        </a:p>
      </dsp:txBody>
      <dsp:txXfrm>
        <a:off x="5445300" y="2516188"/>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5/7/2024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091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5/7/2024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1523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5/7/2024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2853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5/7/2024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7516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5/7/2024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5713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5/7/2024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1983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5/7/2024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7008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5/7/2024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7291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5/7/2024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8965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5/7/2024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0927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5/7/2024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2889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5/7/2024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439733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utdoor, sky, grass, wilderness&#10;&#10;Description automatically generated">
            <a:extLst>
              <a:ext uri="{FF2B5EF4-FFF2-40B4-BE49-F238E27FC236}">
                <a16:creationId xmlns:a16="http://schemas.microsoft.com/office/drawing/2014/main" id="{ED05AC6E-02A2-2568-6AD6-00E55416217D}"/>
              </a:ext>
            </a:extLst>
          </p:cNvPr>
          <p:cNvPicPr>
            <a:picLocks noChangeAspect="1"/>
          </p:cNvPicPr>
          <p:nvPr/>
        </p:nvPicPr>
        <p:blipFill rotWithShape="1">
          <a:blip r:embed="rId2">
            <a:extLst>
              <a:ext uri="{28A0092B-C50C-407E-A947-70E740481C1C}">
                <a14:useLocalDpi xmlns:a14="http://schemas.microsoft.com/office/drawing/2010/main" val="0"/>
              </a:ext>
            </a:extLst>
          </a:blip>
          <a:srcRect t="19376" b="5624"/>
          <a:stretch/>
        </p:blipFill>
        <p:spPr>
          <a:xfrm>
            <a:off x="20" y="10"/>
            <a:ext cx="12191980" cy="6857990"/>
          </a:xfrm>
          <a:prstGeom prst="rect">
            <a:avLst/>
          </a:prstGeom>
        </p:spPr>
      </p:pic>
      <p:sp>
        <p:nvSpPr>
          <p:cNvPr id="19"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889DAD-41C9-2C98-BB17-CD35E6F63C4A}"/>
              </a:ext>
            </a:extLst>
          </p:cNvPr>
          <p:cNvSpPr>
            <a:spLocks noGrp="1"/>
          </p:cNvSpPr>
          <p:nvPr>
            <p:ph type="ctrTitle"/>
          </p:nvPr>
        </p:nvSpPr>
        <p:spPr>
          <a:xfrm>
            <a:off x="1048561" y="1066800"/>
            <a:ext cx="3931320" cy="2267193"/>
          </a:xfrm>
        </p:spPr>
        <p:txBody>
          <a:bodyPr>
            <a:normAutofit/>
          </a:bodyPr>
          <a:lstStyle/>
          <a:p>
            <a:r>
              <a:rPr lang="en-US" dirty="0"/>
              <a:t>Day #3</a:t>
            </a:r>
          </a:p>
        </p:txBody>
      </p:sp>
      <p:sp>
        <p:nvSpPr>
          <p:cNvPr id="3" name="Subtitle 2">
            <a:extLst>
              <a:ext uri="{FF2B5EF4-FFF2-40B4-BE49-F238E27FC236}">
                <a16:creationId xmlns:a16="http://schemas.microsoft.com/office/drawing/2014/main" id="{12762286-21FC-81AC-55D4-094484DC4902}"/>
              </a:ext>
            </a:extLst>
          </p:cNvPr>
          <p:cNvSpPr>
            <a:spLocks noGrp="1"/>
          </p:cNvSpPr>
          <p:nvPr>
            <p:ph type="subTitle" idx="1"/>
          </p:nvPr>
        </p:nvSpPr>
        <p:spPr>
          <a:xfrm>
            <a:off x="1048561" y="4327781"/>
            <a:ext cx="3931321" cy="1033669"/>
          </a:xfrm>
        </p:spPr>
        <p:txBody>
          <a:bodyPr>
            <a:normAutofit/>
          </a:bodyPr>
          <a:lstStyle/>
          <a:p>
            <a:r>
              <a:rPr lang="en-US" dirty="0"/>
              <a:t>Writing the First Draft</a:t>
            </a:r>
          </a:p>
        </p:txBody>
      </p:sp>
      <p:grpSp>
        <p:nvGrpSpPr>
          <p:cNvPr id="20" name="Group 13">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3871114"/>
            <a:ext cx="867485" cy="115439"/>
            <a:chOff x="8910933" y="1861308"/>
            <a:chExt cx="867485" cy="115439"/>
          </a:xfrm>
        </p:grpSpPr>
        <p:sp>
          <p:nvSpPr>
            <p:cNvPr id="15" name="Rectangle 14">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076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307B7-5A8C-5E3E-5AD8-54C55CEBCA38}"/>
              </a:ext>
            </a:extLst>
          </p:cNvPr>
          <p:cNvSpPr>
            <a:spLocks noGrp="1"/>
          </p:cNvSpPr>
          <p:nvPr>
            <p:ph type="title"/>
          </p:nvPr>
        </p:nvSpPr>
        <p:spPr>
          <a:xfrm>
            <a:off x="1028701" y="963919"/>
            <a:ext cx="10134600" cy="1036994"/>
          </a:xfrm>
        </p:spPr>
        <p:txBody>
          <a:bodyPr anchor="b">
            <a:normAutofit/>
          </a:bodyPr>
          <a:lstStyle/>
          <a:p>
            <a:pPr algn="ctr"/>
            <a:r>
              <a:rPr lang="en-US" dirty="0"/>
              <a:t>Homework</a:t>
            </a:r>
            <a:endParaRPr lang="en-US"/>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7371FCE0-2346-6A7E-8C85-741CCEFFCB5E}"/>
              </a:ext>
            </a:extLst>
          </p:cNvPr>
          <p:cNvGraphicFramePr>
            <a:graphicFrameLocks noGrp="1"/>
          </p:cNvGraphicFramePr>
          <p:nvPr>
            <p:ph idx="1"/>
            <p:extLst>
              <p:ext uri="{D42A27DB-BD31-4B8C-83A1-F6EECF244321}">
                <p14:modId xmlns:p14="http://schemas.microsoft.com/office/powerpoint/2010/main" val="3705329846"/>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211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FF9C3-6079-60D5-6D56-65B492EC94AD}"/>
              </a:ext>
            </a:extLst>
          </p:cNvPr>
          <p:cNvSpPr>
            <a:spLocks noGrp="1"/>
          </p:cNvSpPr>
          <p:nvPr>
            <p:ph type="title"/>
          </p:nvPr>
        </p:nvSpPr>
        <p:spPr>
          <a:xfrm>
            <a:off x="1688124" y="723901"/>
            <a:ext cx="8815754" cy="1286648"/>
          </a:xfrm>
        </p:spPr>
        <p:txBody>
          <a:bodyPr anchor="b">
            <a:normAutofit/>
          </a:bodyPr>
          <a:lstStyle/>
          <a:p>
            <a:pPr algn="ctr"/>
            <a:r>
              <a:rPr lang="en-US" dirty="0"/>
              <a:t>Review</a:t>
            </a:r>
          </a:p>
        </p:txBody>
      </p:sp>
      <p:sp>
        <p:nvSpPr>
          <p:cNvPr id="23" name="Content Placeholder 2">
            <a:extLst>
              <a:ext uri="{FF2B5EF4-FFF2-40B4-BE49-F238E27FC236}">
                <a16:creationId xmlns:a16="http://schemas.microsoft.com/office/drawing/2014/main" id="{9AFA3E35-70BA-59C3-F575-CBA4E26A843A}"/>
              </a:ext>
            </a:extLst>
          </p:cNvPr>
          <p:cNvSpPr>
            <a:spLocks noGrp="1"/>
          </p:cNvSpPr>
          <p:nvPr>
            <p:ph idx="1"/>
          </p:nvPr>
        </p:nvSpPr>
        <p:spPr>
          <a:xfrm>
            <a:off x="2985078" y="2682052"/>
            <a:ext cx="6221845" cy="3452047"/>
          </a:xfrm>
        </p:spPr>
        <p:txBody>
          <a:bodyPr anchor="ctr">
            <a:normAutofit/>
          </a:bodyPr>
          <a:lstStyle/>
          <a:p>
            <a:pPr>
              <a:lnSpc>
                <a:spcPct val="100000"/>
              </a:lnSpc>
            </a:pPr>
            <a:r>
              <a:rPr lang="en-US" sz="1300" b="1" dirty="0"/>
              <a:t>Exposition:</a:t>
            </a:r>
            <a:r>
              <a:rPr lang="en-US" sz="1300" dirty="0"/>
              <a:t> Set the scene, and show how the conflict or problem started.</a:t>
            </a:r>
          </a:p>
          <a:p>
            <a:pPr>
              <a:lnSpc>
                <a:spcPct val="100000"/>
              </a:lnSpc>
            </a:pPr>
            <a:endParaRPr lang="en-US" sz="1300" dirty="0"/>
          </a:p>
          <a:p>
            <a:pPr>
              <a:lnSpc>
                <a:spcPct val="100000"/>
              </a:lnSpc>
            </a:pPr>
            <a:r>
              <a:rPr lang="en-US" sz="1300" b="1" dirty="0"/>
              <a:t>Rising Action</a:t>
            </a:r>
            <a:r>
              <a:rPr lang="en-US" sz="1300" dirty="0"/>
              <a:t>: Build tension and suspense, showing how the crisis developed or worsened.</a:t>
            </a:r>
          </a:p>
          <a:p>
            <a:pPr>
              <a:lnSpc>
                <a:spcPct val="100000"/>
              </a:lnSpc>
            </a:pPr>
            <a:endParaRPr lang="en-US" sz="1300" dirty="0"/>
          </a:p>
          <a:p>
            <a:pPr>
              <a:lnSpc>
                <a:spcPct val="100000"/>
              </a:lnSpc>
            </a:pPr>
            <a:r>
              <a:rPr lang="en-US" sz="1300" b="1" i="1" dirty="0"/>
              <a:t>Climax: </a:t>
            </a:r>
            <a:r>
              <a:rPr lang="en-US" sz="1300" dirty="0"/>
              <a:t>End the suspense by dramatizing the most critical moment or turning point.</a:t>
            </a:r>
          </a:p>
          <a:p>
            <a:pPr>
              <a:lnSpc>
                <a:spcPct val="100000"/>
              </a:lnSpc>
            </a:pPr>
            <a:endParaRPr lang="en-US" sz="1300" b="1" i="1" dirty="0"/>
          </a:p>
          <a:p>
            <a:pPr>
              <a:lnSpc>
                <a:spcPct val="100000"/>
              </a:lnSpc>
            </a:pPr>
            <a:r>
              <a:rPr lang="en-US" sz="1300" b="1" i="1" dirty="0"/>
              <a:t>Falling Action: </a:t>
            </a:r>
            <a:r>
              <a:rPr lang="en-US" sz="1300" dirty="0"/>
              <a:t>Show how the tension diminished as the conflict moved toward resolution.</a:t>
            </a:r>
          </a:p>
          <a:p>
            <a:pPr>
              <a:lnSpc>
                <a:spcPct val="100000"/>
              </a:lnSpc>
            </a:pPr>
            <a:endParaRPr lang="en-US" sz="1300" dirty="0"/>
          </a:p>
          <a:p>
            <a:pPr>
              <a:lnSpc>
                <a:spcPct val="100000"/>
              </a:lnSpc>
            </a:pPr>
            <a:r>
              <a:rPr lang="en-US" sz="1300" b="1" i="1" dirty="0"/>
              <a:t>Conclusion</a:t>
            </a:r>
            <a:r>
              <a:rPr lang="en-US" sz="1300" dirty="0"/>
              <a:t>: Bring closure to the story, and reflect on the event’s overall significance.</a:t>
            </a:r>
          </a:p>
          <a:p>
            <a:pPr algn="ctr">
              <a:lnSpc>
                <a:spcPct val="100000"/>
              </a:lnSpc>
            </a:pPr>
            <a:endParaRPr lang="en-US" sz="1300" dirty="0"/>
          </a:p>
        </p:txBody>
      </p:sp>
      <p:grpSp>
        <p:nvGrpSpPr>
          <p:cNvPr id="24" name="Group 23">
            <a:extLst>
              <a:ext uri="{FF2B5EF4-FFF2-40B4-BE49-F238E27FC236}">
                <a16:creationId xmlns:a16="http://schemas.microsoft.com/office/drawing/2014/main" id="{1148C992-36DE-4449-B92D-49AE04B5D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2345189"/>
            <a:ext cx="867485" cy="115439"/>
            <a:chOff x="8910933" y="1861308"/>
            <a:chExt cx="867485" cy="115439"/>
          </a:xfrm>
        </p:grpSpPr>
        <p:sp>
          <p:nvSpPr>
            <p:cNvPr id="15" name="Rectangle 14">
              <a:extLst>
                <a:ext uri="{FF2B5EF4-FFF2-40B4-BE49-F238E27FC236}">
                  <a16:creationId xmlns:a16="http://schemas.microsoft.com/office/drawing/2014/main" id="{D765B2C1-DF41-437F-9F2D-C33E46FA2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B6AA37ED-ED19-4857-9B2C-777E8F707C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45F6E87-86FB-440C-9EB4-A48D11C72C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6914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DC77-DB8C-05AC-8A46-8F0A23BD6260}"/>
              </a:ext>
            </a:extLst>
          </p:cNvPr>
          <p:cNvSpPr>
            <a:spLocks noGrp="1"/>
          </p:cNvSpPr>
          <p:nvPr>
            <p:ph type="title"/>
          </p:nvPr>
        </p:nvSpPr>
        <p:spPr/>
        <p:txBody>
          <a:bodyPr/>
          <a:lstStyle/>
          <a:p>
            <a:r>
              <a:rPr lang="en-US" dirty="0"/>
              <a:t>Taking a journal paragraph to a first draft</a:t>
            </a:r>
          </a:p>
        </p:txBody>
      </p:sp>
      <p:sp>
        <p:nvSpPr>
          <p:cNvPr id="3" name="Content Placeholder 2">
            <a:extLst>
              <a:ext uri="{FF2B5EF4-FFF2-40B4-BE49-F238E27FC236}">
                <a16:creationId xmlns:a16="http://schemas.microsoft.com/office/drawing/2014/main" id="{42AA0616-445B-8C42-5995-2C298EF51E31}"/>
              </a:ext>
            </a:extLst>
          </p:cNvPr>
          <p:cNvSpPr>
            <a:spLocks noGrp="1"/>
          </p:cNvSpPr>
          <p:nvPr>
            <p:ph idx="1"/>
          </p:nvPr>
        </p:nvSpPr>
        <p:spPr/>
        <p:txBody>
          <a:bodyPr/>
          <a:lstStyle/>
          <a:p>
            <a:r>
              <a:rPr lang="en-US" dirty="0"/>
              <a:t>Please watch the demonstration.</a:t>
            </a:r>
          </a:p>
        </p:txBody>
      </p:sp>
    </p:spTree>
    <p:extLst>
      <p:ext uri="{BB962C8B-B14F-4D97-AF65-F5344CB8AC3E}">
        <p14:creationId xmlns:p14="http://schemas.microsoft.com/office/powerpoint/2010/main" val="107939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C8E9-9691-9874-3C5D-350B34CA723E}"/>
              </a:ext>
            </a:extLst>
          </p:cNvPr>
          <p:cNvSpPr>
            <a:spLocks noGrp="1"/>
          </p:cNvSpPr>
          <p:nvPr>
            <p:ph type="title"/>
          </p:nvPr>
        </p:nvSpPr>
        <p:spPr/>
        <p:txBody>
          <a:bodyPr/>
          <a:lstStyle/>
          <a:p>
            <a:r>
              <a:rPr lang="en-US" dirty="0"/>
              <a:t>Journal 3</a:t>
            </a:r>
          </a:p>
        </p:txBody>
      </p:sp>
      <p:sp>
        <p:nvSpPr>
          <p:cNvPr id="3" name="Content Placeholder 2">
            <a:extLst>
              <a:ext uri="{FF2B5EF4-FFF2-40B4-BE49-F238E27FC236}">
                <a16:creationId xmlns:a16="http://schemas.microsoft.com/office/drawing/2014/main" id="{7199611F-131D-D6D9-B468-44506BDAEECB}"/>
              </a:ext>
            </a:extLst>
          </p:cNvPr>
          <p:cNvSpPr>
            <a:spLocks noGrp="1"/>
          </p:cNvSpPr>
          <p:nvPr>
            <p:ph idx="1"/>
          </p:nvPr>
        </p:nvSpPr>
        <p:spPr/>
        <p:txBody>
          <a:bodyPr/>
          <a:lstStyle/>
          <a:p>
            <a:r>
              <a:rPr lang="en-US" dirty="0"/>
              <a:t>Choose one of your prompts from yesterday. What will make the most promising story? Why? Will you be able to remember what was said and how things seemed at the time? What was significant about that time? How can you make your characters real to us?</a:t>
            </a:r>
          </a:p>
        </p:txBody>
      </p:sp>
    </p:spTree>
    <p:extLst>
      <p:ext uri="{BB962C8B-B14F-4D97-AF65-F5344CB8AC3E}">
        <p14:creationId xmlns:p14="http://schemas.microsoft.com/office/powerpoint/2010/main" val="1948909150"/>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444</TotalTime>
  <Words>168</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Bembo</vt:lpstr>
      <vt:lpstr>AdornVTI</vt:lpstr>
      <vt:lpstr>Day #3</vt:lpstr>
      <vt:lpstr>Homework</vt:lpstr>
      <vt:lpstr>Review</vt:lpstr>
      <vt:lpstr>Taking a journal paragraph to a first draft</vt:lpstr>
      <vt:lpstr>Journal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#3</dc:title>
  <dc:creator>Herrick, Carlie E.</dc:creator>
  <cp:lastModifiedBy>Herrick, Carlie E.</cp:lastModifiedBy>
  <cp:revision>5</cp:revision>
  <dcterms:created xsi:type="dcterms:W3CDTF">2023-05-05T16:05:52Z</dcterms:created>
  <dcterms:modified xsi:type="dcterms:W3CDTF">2024-05-07T16:25:36Z</dcterms:modified>
</cp:coreProperties>
</file>