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69" r:id="rId5"/>
    <p:sldId id="273" r:id="rId6"/>
    <p:sldId id="271" r:id="rId7"/>
    <p:sldId id="270" r:id="rId8"/>
    <p:sldId id="27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12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29203-3979-44FA-9A62-9162E7B073D6}"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D0A01F0B-A662-4C3B-A474-B1EC21D73460}">
      <dgm:prSet/>
      <dgm:spPr/>
      <dgm:t>
        <a:bodyPr/>
        <a:lstStyle/>
        <a:p>
          <a:endParaRPr lang="en-US" dirty="0"/>
        </a:p>
      </dgm:t>
    </dgm:pt>
    <dgm:pt modelId="{F035A1A2-76E6-456E-998A-8195E7F58D98}" type="parTrans" cxnId="{637675CD-E16E-4A4E-A1A7-B5E8E97333EE}">
      <dgm:prSet/>
      <dgm:spPr/>
      <dgm:t>
        <a:bodyPr/>
        <a:lstStyle/>
        <a:p>
          <a:endParaRPr lang="en-US"/>
        </a:p>
      </dgm:t>
    </dgm:pt>
    <dgm:pt modelId="{3428F2F3-03F7-4ED6-8F9B-A5C9E97D6361}" type="sibTrans" cxnId="{637675CD-E16E-4A4E-A1A7-B5E8E97333EE}">
      <dgm:prSet/>
      <dgm:spPr/>
      <dgm:t>
        <a:bodyPr/>
        <a:lstStyle/>
        <a:p>
          <a:endParaRPr lang="en-US"/>
        </a:p>
      </dgm:t>
    </dgm:pt>
    <dgm:pt modelId="{64F9729E-7A90-4123-9021-42507AE6295C}">
      <dgm:prSet/>
      <dgm:spPr/>
      <dgm:t>
        <a:bodyPr/>
        <a:lstStyle/>
        <a:p>
          <a:r>
            <a:rPr lang="en-US" dirty="0"/>
            <a:t>Complete topic proposal and upload to D2L.</a:t>
          </a:r>
        </a:p>
      </dgm:t>
    </dgm:pt>
    <dgm:pt modelId="{EBE5DA8D-0B17-43E7-8BEB-0DE90FD832E0}" type="parTrans" cxnId="{ADC03CCD-64FB-4EB8-BDDB-84B34499BB91}">
      <dgm:prSet/>
      <dgm:spPr/>
      <dgm:t>
        <a:bodyPr/>
        <a:lstStyle/>
        <a:p>
          <a:endParaRPr lang="en-US"/>
        </a:p>
      </dgm:t>
    </dgm:pt>
    <dgm:pt modelId="{D5A5E43C-C296-44EB-ADB7-1EEA134BF0EF}" type="sibTrans" cxnId="{ADC03CCD-64FB-4EB8-BDDB-84B34499BB91}">
      <dgm:prSet/>
      <dgm:spPr/>
      <dgm:t>
        <a:bodyPr/>
        <a:lstStyle/>
        <a:p>
          <a:endParaRPr lang="en-US"/>
        </a:p>
      </dgm:t>
    </dgm:pt>
    <dgm:pt modelId="{5DAB9820-C256-414A-97C4-020FEC59FD3F}" type="pres">
      <dgm:prSet presAssocID="{5C729203-3979-44FA-9A62-9162E7B073D6}" presName="linear" presStyleCnt="0">
        <dgm:presLayoutVars>
          <dgm:animLvl val="lvl"/>
          <dgm:resizeHandles val="exact"/>
        </dgm:presLayoutVars>
      </dgm:prSet>
      <dgm:spPr/>
    </dgm:pt>
    <dgm:pt modelId="{0B071865-7B26-4D1C-A1D9-9BDCC495158C}" type="pres">
      <dgm:prSet presAssocID="{D0A01F0B-A662-4C3B-A474-B1EC21D73460}" presName="parentText" presStyleLbl="node1" presStyleIdx="0" presStyleCnt="2">
        <dgm:presLayoutVars>
          <dgm:chMax val="0"/>
          <dgm:bulletEnabled val="1"/>
        </dgm:presLayoutVars>
      </dgm:prSet>
      <dgm:spPr/>
    </dgm:pt>
    <dgm:pt modelId="{505846FD-2947-4CAB-8A9F-7749CB86E5E8}" type="pres">
      <dgm:prSet presAssocID="{3428F2F3-03F7-4ED6-8F9B-A5C9E97D6361}" presName="spacer" presStyleCnt="0"/>
      <dgm:spPr/>
    </dgm:pt>
    <dgm:pt modelId="{88D7CF19-B016-4AE8-8957-5C0C61436A78}" type="pres">
      <dgm:prSet presAssocID="{64F9729E-7A90-4123-9021-42507AE6295C}" presName="parentText" presStyleLbl="node1" presStyleIdx="1" presStyleCnt="2">
        <dgm:presLayoutVars>
          <dgm:chMax val="0"/>
          <dgm:bulletEnabled val="1"/>
        </dgm:presLayoutVars>
      </dgm:prSet>
      <dgm:spPr/>
    </dgm:pt>
  </dgm:ptLst>
  <dgm:cxnLst>
    <dgm:cxn modelId="{94D83E49-7B56-4081-A5D3-9D65296A30E3}" type="presOf" srcId="{5C729203-3979-44FA-9A62-9162E7B073D6}" destId="{5DAB9820-C256-414A-97C4-020FEC59FD3F}" srcOrd="0" destOrd="0" presId="urn:microsoft.com/office/officeart/2005/8/layout/vList2"/>
    <dgm:cxn modelId="{E39F2856-FE72-4EBE-9C9D-AECC4935639A}" type="presOf" srcId="{D0A01F0B-A662-4C3B-A474-B1EC21D73460}" destId="{0B071865-7B26-4D1C-A1D9-9BDCC495158C}" srcOrd="0" destOrd="0" presId="urn:microsoft.com/office/officeart/2005/8/layout/vList2"/>
    <dgm:cxn modelId="{CC5A3159-0D8B-4D2A-B3C3-E1B7BECDBE1E}" type="presOf" srcId="{64F9729E-7A90-4123-9021-42507AE6295C}" destId="{88D7CF19-B016-4AE8-8957-5C0C61436A78}" srcOrd="0" destOrd="0" presId="urn:microsoft.com/office/officeart/2005/8/layout/vList2"/>
    <dgm:cxn modelId="{ADC03CCD-64FB-4EB8-BDDB-84B34499BB91}" srcId="{5C729203-3979-44FA-9A62-9162E7B073D6}" destId="{64F9729E-7A90-4123-9021-42507AE6295C}" srcOrd="1" destOrd="0" parTransId="{EBE5DA8D-0B17-43E7-8BEB-0DE90FD832E0}" sibTransId="{D5A5E43C-C296-44EB-ADB7-1EEA134BF0EF}"/>
    <dgm:cxn modelId="{637675CD-E16E-4A4E-A1A7-B5E8E97333EE}" srcId="{5C729203-3979-44FA-9A62-9162E7B073D6}" destId="{D0A01F0B-A662-4C3B-A474-B1EC21D73460}" srcOrd="0" destOrd="0" parTransId="{F035A1A2-76E6-456E-998A-8195E7F58D98}" sibTransId="{3428F2F3-03F7-4ED6-8F9B-A5C9E97D6361}"/>
    <dgm:cxn modelId="{470C003D-B94E-4EE7-A7AC-D6CDFC1933B6}" type="presParOf" srcId="{5DAB9820-C256-414A-97C4-020FEC59FD3F}" destId="{0B071865-7B26-4D1C-A1D9-9BDCC495158C}" srcOrd="0" destOrd="0" presId="urn:microsoft.com/office/officeart/2005/8/layout/vList2"/>
    <dgm:cxn modelId="{0DFA0BBE-E586-45E5-A2BD-DD6B10244631}" type="presParOf" srcId="{5DAB9820-C256-414A-97C4-020FEC59FD3F}" destId="{505846FD-2947-4CAB-8A9F-7749CB86E5E8}" srcOrd="1" destOrd="0" presId="urn:microsoft.com/office/officeart/2005/8/layout/vList2"/>
    <dgm:cxn modelId="{BBB97BFF-0D01-43DF-A1F1-4BF93586380B}" type="presParOf" srcId="{5DAB9820-C256-414A-97C4-020FEC59FD3F}" destId="{88D7CF19-B016-4AE8-8957-5C0C61436A78}"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071865-7B26-4D1C-A1D9-9BDCC495158C}">
      <dsp:nvSpPr>
        <dsp:cNvPr id="0" name=""/>
        <dsp:cNvSpPr/>
      </dsp:nvSpPr>
      <dsp:spPr>
        <a:xfrm>
          <a:off x="0" y="2605"/>
          <a:ext cx="6177516" cy="236457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l" defTabSz="2089150">
            <a:lnSpc>
              <a:spcPct val="90000"/>
            </a:lnSpc>
            <a:spcBef>
              <a:spcPct val="0"/>
            </a:spcBef>
            <a:spcAft>
              <a:spcPct val="35000"/>
            </a:spcAft>
            <a:buNone/>
          </a:pPr>
          <a:endParaRPr lang="en-US" sz="4700" kern="1200" dirty="0"/>
        </a:p>
      </dsp:txBody>
      <dsp:txXfrm>
        <a:off x="115429" y="118034"/>
        <a:ext cx="5946658" cy="2133712"/>
      </dsp:txXfrm>
    </dsp:sp>
    <dsp:sp modelId="{88D7CF19-B016-4AE8-8957-5C0C61436A78}">
      <dsp:nvSpPr>
        <dsp:cNvPr id="0" name=""/>
        <dsp:cNvSpPr/>
      </dsp:nvSpPr>
      <dsp:spPr>
        <a:xfrm>
          <a:off x="0" y="2502535"/>
          <a:ext cx="6177516" cy="2364570"/>
        </a:xfrm>
        <a:prstGeom prst="roundRect">
          <a:avLst/>
        </a:prstGeom>
        <a:solidFill>
          <a:schemeClr val="accent5">
            <a:hueOff val="1496856"/>
            <a:satOff val="674"/>
            <a:lumOff val="-70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l" defTabSz="2089150">
            <a:lnSpc>
              <a:spcPct val="90000"/>
            </a:lnSpc>
            <a:spcBef>
              <a:spcPct val="0"/>
            </a:spcBef>
            <a:spcAft>
              <a:spcPct val="35000"/>
            </a:spcAft>
            <a:buNone/>
          </a:pPr>
          <a:r>
            <a:rPr lang="en-US" sz="4700" kern="1200" dirty="0"/>
            <a:t>Complete topic proposal and upload to D2L.</a:t>
          </a:r>
        </a:p>
      </dsp:txBody>
      <dsp:txXfrm>
        <a:off x="115429" y="2617964"/>
        <a:ext cx="5946658" cy="213371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Tuesday, May 21, 2024</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547449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Tuesday, May 21, 2024</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74119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Tuesday, May 21, 2024</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392568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Tuesday, May 21, 2024</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863364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Tuesday, May 21, 2024</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298811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Tuesday, May 21, 2024</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679969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Tuesday, May 21, 2024</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419144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Tuesday, May 21, 2024</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097325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Tuesday, May 21, 2024</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566712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Tuesday, May 21, 2024</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243842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Tuesday, May 21, 2024</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542017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900" cap="all" spc="300" baseline="0">
                <a:solidFill>
                  <a:srgbClr val="FFFFFF"/>
                </a:solidFill>
              </a:defRPr>
            </a:lvl1pPr>
          </a:lstStyle>
          <a:p>
            <a:fld id="{AE0C963C-C1DB-4AFD-9DDC-0691666BF49B}" type="datetime2">
              <a:rPr lang="en-US" smtClean="0"/>
              <a:pPr/>
              <a:t>Tuesday, May 21, 2024</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9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9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1998135219"/>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27" r:id="rId4"/>
    <p:sldLayoutId id="2147483728" r:id="rId5"/>
    <p:sldLayoutId id="2147483733" r:id="rId6"/>
    <p:sldLayoutId id="2147483729" r:id="rId7"/>
    <p:sldLayoutId id="2147483730" r:id="rId8"/>
    <p:sldLayoutId id="2147483731" r:id="rId9"/>
    <p:sldLayoutId id="2147483732" r:id="rId10"/>
    <p:sldLayoutId id="2147483734"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researchguides.ben.edu/source-evaluatio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chemeClr val="accent2"/>
              </a:gs>
              <a:gs pos="100000">
                <a:schemeClr val="accent6">
                  <a:lumMod val="75000"/>
                  <a:alpha val="8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5">
                  <a:alpha val="35000"/>
                </a:schemeClr>
              </a:gs>
              <a:gs pos="100000">
                <a:schemeClr val="accent6">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ackground pattern&#10;&#10;Description automatically generated">
            <a:extLst>
              <a:ext uri="{FF2B5EF4-FFF2-40B4-BE49-F238E27FC236}">
                <a16:creationId xmlns:a16="http://schemas.microsoft.com/office/drawing/2014/main" id="{F4CFE0FF-A60F-460F-B2B6-64AB10B1A8CC}"/>
              </a:ext>
            </a:extLst>
          </p:cNvPr>
          <p:cNvPicPr>
            <a:picLocks noChangeAspect="1"/>
          </p:cNvPicPr>
          <p:nvPr/>
        </p:nvPicPr>
        <p:blipFill rotWithShape="1">
          <a:blip r:embed="rId2"/>
          <a:srcRect l="23070" r="8987" b="-1"/>
          <a:stretch/>
        </p:blipFill>
        <p:spPr>
          <a:xfrm>
            <a:off x="4038599" y="10"/>
            <a:ext cx="8160026" cy="6875809"/>
          </a:xfrm>
          <a:prstGeom prst="rect">
            <a:avLst/>
          </a:prstGeom>
        </p:spPr>
      </p:pic>
      <p:sp>
        <p:nvSpPr>
          <p:cNvPr id="15" name="Freeform: Shape 14">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B9DFFD2-8620-4B10-8631-0525A3FA82FF}"/>
              </a:ext>
            </a:extLst>
          </p:cNvPr>
          <p:cNvSpPr>
            <a:spLocks noGrp="1"/>
          </p:cNvSpPr>
          <p:nvPr>
            <p:ph type="ctrTitle"/>
          </p:nvPr>
        </p:nvSpPr>
        <p:spPr>
          <a:xfrm>
            <a:off x="463825" y="2950387"/>
            <a:ext cx="3471676" cy="3531403"/>
          </a:xfrm>
        </p:spPr>
        <p:txBody>
          <a:bodyPr anchor="t">
            <a:normAutofit/>
          </a:bodyPr>
          <a:lstStyle/>
          <a:p>
            <a:pPr algn="l"/>
            <a:r>
              <a:rPr lang="en-US" sz="3200" dirty="0">
                <a:solidFill>
                  <a:schemeClr val="bg1"/>
                </a:solidFill>
              </a:rPr>
              <a:t>Day #13: Persuasive Essay</a:t>
            </a:r>
          </a:p>
        </p:txBody>
      </p:sp>
      <p:sp>
        <p:nvSpPr>
          <p:cNvPr id="3" name="Subtitle 2">
            <a:extLst>
              <a:ext uri="{FF2B5EF4-FFF2-40B4-BE49-F238E27FC236}">
                <a16:creationId xmlns:a16="http://schemas.microsoft.com/office/drawing/2014/main" id="{4245727E-4E7A-4EA0-9F86-28B2AE79024A}"/>
              </a:ext>
            </a:extLst>
          </p:cNvPr>
          <p:cNvSpPr>
            <a:spLocks noGrp="1"/>
          </p:cNvSpPr>
          <p:nvPr>
            <p:ph type="subTitle" idx="1"/>
          </p:nvPr>
        </p:nvSpPr>
        <p:spPr>
          <a:xfrm>
            <a:off x="642026" y="525970"/>
            <a:ext cx="2937753" cy="1600225"/>
          </a:xfrm>
        </p:spPr>
        <p:txBody>
          <a:bodyPr anchor="b">
            <a:normAutofit/>
          </a:bodyPr>
          <a:lstStyle/>
          <a:p>
            <a:pPr algn="r"/>
            <a:endParaRPr lang="en-US" sz="1200" dirty="0">
              <a:solidFill>
                <a:schemeClr val="bg1"/>
              </a:solidFill>
            </a:endParaRPr>
          </a:p>
        </p:txBody>
      </p:sp>
    </p:spTree>
    <p:extLst>
      <p:ext uri="{BB962C8B-B14F-4D97-AF65-F5344CB8AC3E}">
        <p14:creationId xmlns:p14="http://schemas.microsoft.com/office/powerpoint/2010/main" val="1756460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E6C0C3-A448-4D8B-86C7-3C83B7E4A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8A7D7F-A003-4DA9-8B6E-3FD78E99454A}"/>
              </a:ext>
            </a:extLst>
          </p:cNvPr>
          <p:cNvSpPr>
            <a:spLocks noGrp="1"/>
          </p:cNvSpPr>
          <p:nvPr>
            <p:ph type="title"/>
          </p:nvPr>
        </p:nvSpPr>
        <p:spPr>
          <a:xfrm>
            <a:off x="1353190" y="1028700"/>
            <a:ext cx="3330452" cy="4472690"/>
          </a:xfrm>
        </p:spPr>
        <p:txBody>
          <a:bodyPr anchor="ctr">
            <a:normAutofit/>
          </a:bodyPr>
          <a:lstStyle/>
          <a:p>
            <a:r>
              <a:rPr lang="en-US" sz="3200" dirty="0"/>
              <a:t>Homework</a:t>
            </a:r>
          </a:p>
        </p:txBody>
      </p:sp>
      <p:sp>
        <p:nvSpPr>
          <p:cNvPr id="11" name="Rectangle 10">
            <a:extLst>
              <a:ext uri="{FF2B5EF4-FFF2-40B4-BE49-F238E27FC236}">
                <a16:creationId xmlns:a16="http://schemas.microsoft.com/office/drawing/2014/main" id="{EF1326A3-CBDD-4503-8C40-806B4ABF4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910698D-E436-464E-9DE4-F9FB349FD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8B41560F-9718-4B31-B935-6E4E5E3319BE}"/>
              </a:ext>
            </a:extLst>
          </p:cNvPr>
          <p:cNvGraphicFramePr>
            <a:graphicFrameLocks noGrp="1"/>
          </p:cNvGraphicFramePr>
          <p:nvPr>
            <p:ph idx="1"/>
            <p:extLst>
              <p:ext uri="{D42A27DB-BD31-4B8C-83A1-F6EECF244321}">
                <p14:modId xmlns:p14="http://schemas.microsoft.com/office/powerpoint/2010/main" val="1592766468"/>
              </p:ext>
            </p:extLst>
          </p:nvPr>
        </p:nvGraphicFramePr>
        <p:xfrm>
          <a:off x="5172741" y="882502"/>
          <a:ext cx="6177516" cy="48697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2B0C42F3-D4EB-C9C3-1AF4-303F9714CB97}"/>
              </a:ext>
            </a:extLst>
          </p:cNvPr>
          <p:cNvSpPr txBox="1"/>
          <p:nvPr/>
        </p:nvSpPr>
        <p:spPr>
          <a:xfrm>
            <a:off x="5979381" y="1028700"/>
            <a:ext cx="4770782" cy="2123658"/>
          </a:xfrm>
          <a:prstGeom prst="rect">
            <a:avLst/>
          </a:prstGeom>
          <a:noFill/>
        </p:spPr>
        <p:txBody>
          <a:bodyPr wrap="square" rtlCol="0">
            <a:spAutoFit/>
          </a:bodyPr>
          <a:lstStyle/>
          <a:p>
            <a:r>
              <a:rPr lang="en-US" sz="4400" dirty="0">
                <a:solidFill>
                  <a:schemeClr val="bg1"/>
                </a:solidFill>
              </a:rPr>
              <a:t>Read student essay.</a:t>
            </a:r>
          </a:p>
          <a:p>
            <a:r>
              <a:rPr lang="en-US" sz="4400" dirty="0">
                <a:solidFill>
                  <a:schemeClr val="bg1"/>
                </a:solidFill>
              </a:rPr>
              <a:t>Complete journal #9.</a:t>
            </a:r>
          </a:p>
        </p:txBody>
      </p:sp>
    </p:spTree>
    <p:extLst>
      <p:ext uri="{BB962C8B-B14F-4D97-AF65-F5344CB8AC3E}">
        <p14:creationId xmlns:p14="http://schemas.microsoft.com/office/powerpoint/2010/main" val="575100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BF1D1-A2C6-4283-9D99-FC80919B8E8C}"/>
              </a:ext>
            </a:extLst>
          </p:cNvPr>
          <p:cNvSpPr>
            <a:spLocks noGrp="1"/>
          </p:cNvSpPr>
          <p:nvPr>
            <p:ph type="title"/>
          </p:nvPr>
        </p:nvSpPr>
        <p:spPr/>
        <p:txBody>
          <a:bodyPr/>
          <a:lstStyle/>
          <a:p>
            <a:r>
              <a:rPr lang="en-US" dirty="0"/>
              <a:t>Journal #9</a:t>
            </a:r>
          </a:p>
        </p:txBody>
      </p:sp>
      <p:sp>
        <p:nvSpPr>
          <p:cNvPr id="3" name="Content Placeholder 2">
            <a:extLst>
              <a:ext uri="{FF2B5EF4-FFF2-40B4-BE49-F238E27FC236}">
                <a16:creationId xmlns:a16="http://schemas.microsoft.com/office/drawing/2014/main" id="{BD442980-D76E-4BB6-B168-86D6190219B6}"/>
              </a:ext>
            </a:extLst>
          </p:cNvPr>
          <p:cNvSpPr>
            <a:spLocks noGrp="1"/>
          </p:cNvSpPr>
          <p:nvPr>
            <p:ph idx="1"/>
          </p:nvPr>
        </p:nvSpPr>
        <p:spPr/>
        <p:txBody>
          <a:bodyPr/>
          <a:lstStyle/>
          <a:p>
            <a:r>
              <a:rPr lang="en-US" dirty="0"/>
              <a:t>In two “healthy” paragraphs write about two different news stories. This is prewriting for the persuasive paper. Summarize what you know, discuss the media that you use to read about these stories, and discuss various viewpoints. Then discuss your perspective. </a:t>
            </a:r>
          </a:p>
        </p:txBody>
      </p:sp>
    </p:spTree>
    <p:extLst>
      <p:ext uri="{BB962C8B-B14F-4D97-AF65-F5344CB8AC3E}">
        <p14:creationId xmlns:p14="http://schemas.microsoft.com/office/powerpoint/2010/main" val="3223863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49B84-4EC5-CFD3-856F-F9243AC1B42F}"/>
              </a:ext>
            </a:extLst>
          </p:cNvPr>
          <p:cNvSpPr>
            <a:spLocks noGrp="1"/>
          </p:cNvSpPr>
          <p:nvPr>
            <p:ph type="title"/>
          </p:nvPr>
        </p:nvSpPr>
        <p:spPr/>
        <p:txBody>
          <a:bodyPr/>
          <a:lstStyle/>
          <a:p>
            <a:r>
              <a:rPr lang="en-US" dirty="0"/>
              <a:t>Topic Proposal Assignment</a:t>
            </a:r>
          </a:p>
        </p:txBody>
      </p:sp>
      <p:sp>
        <p:nvSpPr>
          <p:cNvPr id="3" name="Content Placeholder 2">
            <a:extLst>
              <a:ext uri="{FF2B5EF4-FFF2-40B4-BE49-F238E27FC236}">
                <a16:creationId xmlns:a16="http://schemas.microsoft.com/office/drawing/2014/main" id="{57BBB7CE-401D-1726-3368-36907CE51789}"/>
              </a:ext>
            </a:extLst>
          </p:cNvPr>
          <p:cNvSpPr>
            <a:spLocks noGrp="1"/>
          </p:cNvSpPr>
          <p:nvPr>
            <p:ph idx="1"/>
          </p:nvPr>
        </p:nvSpPr>
        <p:spPr/>
        <p:txBody>
          <a:bodyPr/>
          <a:lstStyle/>
          <a:p>
            <a:r>
              <a:rPr lang="en-US" dirty="0"/>
              <a:t>D2L/Content/Week 3/Day #13</a:t>
            </a:r>
          </a:p>
        </p:txBody>
      </p:sp>
    </p:spTree>
    <p:extLst>
      <p:ext uri="{BB962C8B-B14F-4D97-AF65-F5344CB8AC3E}">
        <p14:creationId xmlns:p14="http://schemas.microsoft.com/office/powerpoint/2010/main" val="496921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BA742-10C2-AF19-186E-D006737DE4BA}"/>
              </a:ext>
            </a:extLst>
          </p:cNvPr>
          <p:cNvSpPr>
            <a:spLocks noGrp="1"/>
          </p:cNvSpPr>
          <p:nvPr>
            <p:ph type="title"/>
          </p:nvPr>
        </p:nvSpPr>
        <p:spPr/>
        <p:txBody>
          <a:bodyPr/>
          <a:lstStyle/>
          <a:p>
            <a:r>
              <a:rPr lang="en-US" dirty="0"/>
              <a:t>Basic Citation of Article</a:t>
            </a:r>
          </a:p>
        </p:txBody>
      </p:sp>
      <p:sp>
        <p:nvSpPr>
          <p:cNvPr id="3" name="Content Placeholder 2">
            <a:extLst>
              <a:ext uri="{FF2B5EF4-FFF2-40B4-BE49-F238E27FC236}">
                <a16:creationId xmlns:a16="http://schemas.microsoft.com/office/drawing/2014/main" id="{FADE349B-DA33-E65C-1B1E-FEF8E727F7EB}"/>
              </a:ext>
            </a:extLst>
          </p:cNvPr>
          <p:cNvSpPr>
            <a:spLocks noGrp="1"/>
          </p:cNvSpPr>
          <p:nvPr>
            <p:ph idx="1"/>
          </p:nvPr>
        </p:nvSpPr>
        <p:spPr/>
        <p:txBody>
          <a:bodyPr/>
          <a:lstStyle/>
          <a:p>
            <a:r>
              <a:rPr lang="en-US" b="0" i="0" dirty="0">
                <a:solidFill>
                  <a:srgbClr val="000000"/>
                </a:solidFill>
                <a:effectLst/>
                <a:highlight>
                  <a:srgbClr val="FFFFFF"/>
                </a:highlight>
                <a:latin typeface="source-serif-pro"/>
              </a:rPr>
              <a:t>Author(s). "Title of Article." </a:t>
            </a:r>
            <a:r>
              <a:rPr lang="en-US" b="0" i="1" dirty="0">
                <a:solidFill>
                  <a:srgbClr val="000000"/>
                </a:solidFill>
                <a:effectLst/>
                <a:highlight>
                  <a:srgbClr val="FFFFFF"/>
                </a:highlight>
                <a:latin typeface="source-serif-pro"/>
              </a:rPr>
              <a:t>Title of Periodical</a:t>
            </a:r>
            <a:r>
              <a:rPr lang="en-US" b="0" i="0" dirty="0">
                <a:solidFill>
                  <a:srgbClr val="000000"/>
                </a:solidFill>
                <a:effectLst/>
                <a:highlight>
                  <a:srgbClr val="FFFFFF"/>
                </a:highlight>
                <a:latin typeface="source-serif-pro"/>
              </a:rPr>
              <a:t>, Day Month Year, pages.</a:t>
            </a:r>
            <a:endParaRPr lang="en-US" dirty="0"/>
          </a:p>
        </p:txBody>
      </p:sp>
    </p:spTree>
    <p:extLst>
      <p:ext uri="{BB962C8B-B14F-4D97-AF65-F5344CB8AC3E}">
        <p14:creationId xmlns:p14="http://schemas.microsoft.com/office/powerpoint/2010/main" val="2471510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F7513-86AC-D929-97D7-FD74B5C9D0D3}"/>
              </a:ext>
            </a:extLst>
          </p:cNvPr>
          <p:cNvSpPr>
            <a:spLocks noGrp="1"/>
          </p:cNvSpPr>
          <p:nvPr>
            <p:ph type="title"/>
          </p:nvPr>
        </p:nvSpPr>
        <p:spPr/>
        <p:txBody>
          <a:bodyPr/>
          <a:lstStyle/>
          <a:p>
            <a:r>
              <a:rPr lang="en-US" dirty="0"/>
              <a:t>Does your topic pass the research Litmus Test?</a:t>
            </a:r>
          </a:p>
        </p:txBody>
      </p:sp>
      <p:sp>
        <p:nvSpPr>
          <p:cNvPr id="3" name="Content Placeholder 2">
            <a:extLst>
              <a:ext uri="{FF2B5EF4-FFF2-40B4-BE49-F238E27FC236}">
                <a16:creationId xmlns:a16="http://schemas.microsoft.com/office/drawing/2014/main" id="{2940CCA5-C381-4C1F-847E-B60780BD1553}"/>
              </a:ext>
            </a:extLst>
          </p:cNvPr>
          <p:cNvSpPr>
            <a:spLocks noGrp="1"/>
          </p:cNvSpPr>
          <p:nvPr>
            <p:ph idx="1"/>
          </p:nvPr>
        </p:nvSpPr>
        <p:spPr/>
        <p:txBody>
          <a:bodyPr/>
          <a:lstStyle/>
          <a:p>
            <a:r>
              <a:rPr lang="en-US" dirty="0"/>
              <a:t>Check the topic out on the library databases.</a:t>
            </a:r>
          </a:p>
          <a:p>
            <a:r>
              <a:rPr lang="en-US" dirty="0"/>
              <a:t>Can you find one scholarly article on the topic?</a:t>
            </a:r>
          </a:p>
          <a:p>
            <a:r>
              <a:rPr lang="en-US" dirty="0"/>
              <a:t>Can you find reputable articles that offer other perspectives on your topic?</a:t>
            </a:r>
          </a:p>
          <a:p>
            <a:endParaRPr lang="en-US" dirty="0"/>
          </a:p>
        </p:txBody>
      </p:sp>
    </p:spTree>
    <p:extLst>
      <p:ext uri="{BB962C8B-B14F-4D97-AF65-F5344CB8AC3E}">
        <p14:creationId xmlns:p14="http://schemas.microsoft.com/office/powerpoint/2010/main" val="4167269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A2A0-9292-A244-3DDE-B759B1F41D07}"/>
              </a:ext>
            </a:extLst>
          </p:cNvPr>
          <p:cNvSpPr>
            <a:spLocks noGrp="1"/>
          </p:cNvSpPr>
          <p:nvPr>
            <p:ph type="title"/>
          </p:nvPr>
        </p:nvSpPr>
        <p:spPr/>
        <p:txBody>
          <a:bodyPr/>
          <a:lstStyle/>
          <a:p>
            <a:r>
              <a:rPr lang="en-US" dirty="0"/>
              <a:t>Evaluating Sources</a:t>
            </a:r>
          </a:p>
        </p:txBody>
      </p:sp>
      <p:sp>
        <p:nvSpPr>
          <p:cNvPr id="3" name="Content Placeholder 2">
            <a:extLst>
              <a:ext uri="{FF2B5EF4-FFF2-40B4-BE49-F238E27FC236}">
                <a16:creationId xmlns:a16="http://schemas.microsoft.com/office/drawing/2014/main" id="{A75D44AD-AF21-CF06-3FC2-CFD57F0A0D42}"/>
              </a:ext>
            </a:extLst>
          </p:cNvPr>
          <p:cNvSpPr>
            <a:spLocks noGrp="1"/>
          </p:cNvSpPr>
          <p:nvPr>
            <p:ph idx="1"/>
          </p:nvPr>
        </p:nvSpPr>
        <p:spPr/>
        <p:txBody>
          <a:bodyPr/>
          <a:lstStyle/>
          <a:p>
            <a:pPr marL="0" indent="0">
              <a:buNone/>
            </a:pPr>
            <a:r>
              <a:rPr lang="en-US" dirty="0">
                <a:latin typeface="Abadi" panose="020B0604020104020204" pitchFamily="34" charset="0"/>
              </a:rPr>
              <a:t>“</a:t>
            </a:r>
            <a:r>
              <a:rPr lang="en-US" b="1" dirty="0">
                <a:solidFill>
                  <a:srgbClr val="333333"/>
                </a:solidFill>
                <a:effectLst/>
                <a:latin typeface="Abadi" panose="020B0604020104020204" pitchFamily="34" charset="0"/>
              </a:rPr>
              <a:t>Evaluating Sources: The CRAAP Test.” </a:t>
            </a:r>
            <a:r>
              <a:rPr lang="en-US" b="1" i="1" dirty="0">
                <a:solidFill>
                  <a:srgbClr val="333333"/>
                </a:solidFill>
                <a:effectLst/>
                <a:latin typeface="Abadi" panose="020B0604020104020204" pitchFamily="34" charset="0"/>
              </a:rPr>
              <a:t>Benedictine University Library. </a:t>
            </a:r>
            <a:r>
              <a:rPr lang="en-US" dirty="0">
                <a:solidFill>
                  <a:srgbClr val="333333"/>
                </a:solidFill>
                <a:effectLst/>
                <a:latin typeface="Abadi" panose="020B0604020104020204" pitchFamily="34" charset="0"/>
              </a:rPr>
              <a:t>Updated</a:t>
            </a:r>
          </a:p>
          <a:p>
            <a:pPr marL="0" indent="0">
              <a:buNone/>
            </a:pPr>
            <a:r>
              <a:rPr lang="en-US" b="1" i="1" dirty="0">
                <a:solidFill>
                  <a:srgbClr val="333333"/>
                </a:solidFill>
                <a:latin typeface="Abadi" panose="020B0604020104020204" pitchFamily="34" charset="0"/>
              </a:rPr>
              <a:t>	</a:t>
            </a:r>
            <a:r>
              <a:rPr lang="en-US" b="1" i="1" dirty="0">
                <a:solidFill>
                  <a:srgbClr val="333333"/>
                </a:solidFill>
                <a:effectLst/>
                <a:latin typeface="Abadi" panose="020B0604020104020204" pitchFamily="34" charset="0"/>
              </a:rPr>
              <a:t> </a:t>
            </a:r>
            <a:r>
              <a:rPr lang="en-US" dirty="0">
                <a:solidFill>
                  <a:srgbClr val="333333"/>
                </a:solidFill>
                <a:effectLst/>
                <a:latin typeface="Abadi" panose="020B0604020104020204" pitchFamily="34" charset="0"/>
              </a:rPr>
              <a:t>May 12, 2023.</a:t>
            </a:r>
            <a:r>
              <a:rPr lang="en-US" dirty="0">
                <a:hlinkClick r:id="rId2"/>
              </a:rPr>
              <a:t> https://researchguides.ben.edu/source-evaluation</a:t>
            </a:r>
            <a:endParaRPr lang="en-US" dirty="0"/>
          </a:p>
          <a:p>
            <a:pPr marL="0" indent="0">
              <a:buNone/>
            </a:pPr>
            <a:endParaRPr lang="en-US" dirty="0">
              <a:latin typeface="Abadi" panose="020B0604020104020204" pitchFamily="34" charset="0"/>
            </a:endParaRPr>
          </a:p>
          <a:p>
            <a:pPr marL="0" indent="0">
              <a:buNone/>
            </a:pPr>
            <a:endParaRPr lang="en-US" dirty="0"/>
          </a:p>
        </p:txBody>
      </p:sp>
    </p:spTree>
    <p:extLst>
      <p:ext uri="{BB962C8B-B14F-4D97-AF65-F5344CB8AC3E}">
        <p14:creationId xmlns:p14="http://schemas.microsoft.com/office/powerpoint/2010/main" val="1758948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4223F-B0E5-A1E2-856F-C3BB95770E8E}"/>
              </a:ext>
            </a:extLst>
          </p:cNvPr>
          <p:cNvSpPr>
            <a:spLocks noGrp="1"/>
          </p:cNvSpPr>
          <p:nvPr>
            <p:ph type="title"/>
          </p:nvPr>
        </p:nvSpPr>
        <p:spPr/>
        <p:txBody>
          <a:bodyPr/>
          <a:lstStyle/>
          <a:p>
            <a:r>
              <a:rPr lang="en-US" dirty="0"/>
              <a:t>Library Databases</a:t>
            </a:r>
          </a:p>
        </p:txBody>
      </p:sp>
      <p:sp>
        <p:nvSpPr>
          <p:cNvPr id="3" name="Content Placeholder 2">
            <a:extLst>
              <a:ext uri="{FF2B5EF4-FFF2-40B4-BE49-F238E27FC236}">
                <a16:creationId xmlns:a16="http://schemas.microsoft.com/office/drawing/2014/main" id="{5041592A-7E72-C090-6429-5006A83989E3}"/>
              </a:ext>
            </a:extLst>
          </p:cNvPr>
          <p:cNvSpPr>
            <a:spLocks noGrp="1"/>
          </p:cNvSpPr>
          <p:nvPr>
            <p:ph idx="1"/>
          </p:nvPr>
        </p:nvSpPr>
        <p:spPr/>
        <p:txBody>
          <a:bodyPr/>
          <a:lstStyle/>
          <a:p>
            <a:r>
              <a:rPr lang="en-US" dirty="0"/>
              <a:t>https://www.sdsmt.edu/Library/</a:t>
            </a:r>
          </a:p>
        </p:txBody>
      </p:sp>
    </p:spTree>
    <p:extLst>
      <p:ext uri="{BB962C8B-B14F-4D97-AF65-F5344CB8AC3E}">
        <p14:creationId xmlns:p14="http://schemas.microsoft.com/office/powerpoint/2010/main" val="784568117"/>
      </p:ext>
    </p:extLst>
  </p:cSld>
  <p:clrMapOvr>
    <a:masterClrMapping/>
  </p:clrMapOvr>
</p:sld>
</file>

<file path=ppt/theme/theme1.xml><?xml version="1.0" encoding="utf-8"?>
<a:theme xmlns:a="http://schemas.openxmlformats.org/drawingml/2006/main" name="GradientRiseVTI">
  <a:themeElements>
    <a:clrScheme name="AnalogousFromRegularSeedRightStep">
      <a:dk1>
        <a:srgbClr val="000000"/>
      </a:dk1>
      <a:lt1>
        <a:srgbClr val="FFFFFF"/>
      </a:lt1>
      <a:dk2>
        <a:srgbClr val="321C1D"/>
      </a:dk2>
      <a:lt2>
        <a:srgbClr val="F3F1F0"/>
      </a:lt2>
      <a:accent1>
        <a:srgbClr val="25AED2"/>
      </a:accent1>
      <a:accent2>
        <a:srgbClr val="175ED5"/>
      </a:accent2>
      <a:accent3>
        <a:srgbClr val="332BE7"/>
      </a:accent3>
      <a:accent4>
        <a:srgbClr val="6F17D5"/>
      </a:accent4>
      <a:accent5>
        <a:srgbClr val="D029E7"/>
      </a:accent5>
      <a:accent6>
        <a:srgbClr val="D5179D"/>
      </a:accent6>
      <a:hlink>
        <a:srgbClr val="BF5A3F"/>
      </a:hlink>
      <a:folHlink>
        <a:srgbClr val="7F7F7F"/>
      </a:folHlink>
    </a:clrScheme>
    <a:fontScheme name="Avenir">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675</TotalTime>
  <Words>195</Words>
  <Application>Microsoft Office PowerPoint</Application>
  <PresentationFormat>Widescreen</PresentationFormat>
  <Paragraphs>20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Abadi</vt:lpstr>
      <vt:lpstr>Arial</vt:lpstr>
      <vt:lpstr>source-serif-pro</vt:lpstr>
      <vt:lpstr>Tw Cen MT</vt:lpstr>
      <vt:lpstr>GradientRiseVTI</vt:lpstr>
      <vt:lpstr>Day #13: Persuasive Essay</vt:lpstr>
      <vt:lpstr>Homework</vt:lpstr>
      <vt:lpstr>Journal #9</vt:lpstr>
      <vt:lpstr>Topic Proposal Assignment</vt:lpstr>
      <vt:lpstr>Basic Citation of Article</vt:lpstr>
      <vt:lpstr>Does your topic pass the research Litmus Test?</vt:lpstr>
      <vt:lpstr>Evaluating Sources</vt:lpstr>
      <vt:lpstr>Library Databases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#24: Arguing a Position</dc:title>
  <dc:creator>Herrick, Carlie E.</dc:creator>
  <cp:lastModifiedBy>Herrick, Carlie E.</cp:lastModifiedBy>
  <cp:revision>14</cp:revision>
  <dcterms:created xsi:type="dcterms:W3CDTF">2021-10-22T12:59:19Z</dcterms:created>
  <dcterms:modified xsi:type="dcterms:W3CDTF">2024-05-21T17:03:06Z</dcterms:modified>
</cp:coreProperties>
</file>