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5" r:id="rId4"/>
    <p:sldId id="264" r:id="rId5"/>
    <p:sldId id="262" r:id="rId6"/>
    <p:sldId id="267"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5/23/2024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5281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0749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5/23/2024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000909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37657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50273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9995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38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62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4780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749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5/23/2024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600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5/23/2024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467496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wl.purdue.edu/owl/general_writing/academic_writing/logic_in_argumentative_writing/fallaci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D66F5-9790-47FD-816C-C98945E2973F}"/>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Day #14</a:t>
            </a:r>
          </a:p>
        </p:txBody>
      </p:sp>
      <p:sp>
        <p:nvSpPr>
          <p:cNvPr id="3" name="Subtitle 2">
            <a:extLst>
              <a:ext uri="{FF2B5EF4-FFF2-40B4-BE49-F238E27FC236}">
                <a16:creationId xmlns:a16="http://schemas.microsoft.com/office/drawing/2014/main" id="{0A8636D1-708B-4629-9AB2-D55719650DF0}"/>
              </a:ext>
            </a:extLst>
          </p:cNvPr>
          <p:cNvSpPr>
            <a:spLocks noGrp="1"/>
          </p:cNvSpPr>
          <p:nvPr>
            <p:ph type="subTitle" idx="1"/>
          </p:nvPr>
        </p:nvSpPr>
        <p:spPr>
          <a:xfrm>
            <a:off x="5315735" y="4646030"/>
            <a:ext cx="5916145" cy="1344868"/>
          </a:xfrm>
        </p:spPr>
        <p:txBody>
          <a:bodyPr anchor="t">
            <a:normAutofit/>
          </a:bodyPr>
          <a:lstStyle/>
          <a:p>
            <a:pPr algn="l"/>
            <a:r>
              <a:rPr lang="en-US" dirty="0"/>
              <a:t>Persuasive Essay</a:t>
            </a:r>
          </a:p>
        </p:txBody>
      </p:sp>
      <p:pic>
        <p:nvPicPr>
          <p:cNvPr id="4" name="Picture 3" descr="Blurry beach of pastel colors">
            <a:extLst>
              <a:ext uri="{FF2B5EF4-FFF2-40B4-BE49-F238E27FC236}">
                <a16:creationId xmlns:a16="http://schemas.microsoft.com/office/drawing/2014/main" id="{C55DE919-BCE7-4615-9E29-183B239D6D33}"/>
              </a:ext>
            </a:extLst>
          </p:cNvPr>
          <p:cNvPicPr>
            <a:picLocks noChangeAspect="1"/>
          </p:cNvPicPr>
          <p:nvPr/>
        </p:nvPicPr>
        <p:blipFill rotWithShape="1">
          <a:blip r:embed="rId2"/>
          <a:srcRect l="28652" r="33148"/>
          <a:stretch/>
        </p:blipFill>
        <p:spPr>
          <a:xfrm>
            <a:off x="20" y="10"/>
            <a:ext cx="4657325" cy="6857990"/>
          </a:xfrm>
          <a:prstGeom prst="rect">
            <a:avLst/>
          </a:prstGeom>
        </p:spPr>
      </p:pic>
    </p:spTree>
    <p:extLst>
      <p:ext uri="{BB962C8B-B14F-4D97-AF65-F5344CB8AC3E}">
        <p14:creationId xmlns:p14="http://schemas.microsoft.com/office/powerpoint/2010/main" val="310607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6FBDB-41AD-4B57-B2A1-47AC1FB929E2}"/>
              </a:ext>
            </a:extLst>
          </p:cNvPr>
          <p:cNvSpPr>
            <a:spLocks noGrp="1"/>
          </p:cNvSpPr>
          <p:nvPr>
            <p:ph type="title"/>
          </p:nvPr>
        </p:nvSpPr>
        <p:spPr>
          <a:xfrm>
            <a:off x="960438" y="317499"/>
            <a:ext cx="4500737" cy="2095501"/>
          </a:xfrm>
        </p:spPr>
        <p:txBody>
          <a:bodyPr>
            <a:normAutofit/>
          </a:bodyPr>
          <a:lstStyle/>
          <a:p>
            <a:r>
              <a:rPr lang="en-US">
                <a:solidFill>
                  <a:schemeClr val="tx1"/>
                </a:solidFill>
              </a:rPr>
              <a:t>Homework</a:t>
            </a:r>
          </a:p>
        </p:txBody>
      </p:sp>
      <p:sp>
        <p:nvSpPr>
          <p:cNvPr id="3" name="Content Placeholder 2">
            <a:extLst>
              <a:ext uri="{FF2B5EF4-FFF2-40B4-BE49-F238E27FC236}">
                <a16:creationId xmlns:a16="http://schemas.microsoft.com/office/drawing/2014/main" id="{9801FCAD-8A18-44B7-B136-ED41B6CAFB7A}"/>
              </a:ext>
            </a:extLst>
          </p:cNvPr>
          <p:cNvSpPr>
            <a:spLocks noGrp="1"/>
          </p:cNvSpPr>
          <p:nvPr>
            <p:ph idx="1"/>
          </p:nvPr>
        </p:nvSpPr>
        <p:spPr>
          <a:xfrm>
            <a:off x="960438" y="2587625"/>
            <a:ext cx="4500737" cy="3594100"/>
          </a:xfrm>
        </p:spPr>
        <p:txBody>
          <a:bodyPr anchor="t">
            <a:normAutofit/>
          </a:bodyPr>
          <a:lstStyle/>
          <a:p>
            <a:pPr marL="342900" marR="0" lvl="0" indent="-342900">
              <a:lnSpc>
                <a:spcPct val="107000"/>
              </a:lnSpc>
              <a:spcBef>
                <a:spcPts val="0"/>
              </a:spcBef>
              <a:spcAft>
                <a:spcPts val="800"/>
              </a:spcAft>
              <a:buFont typeface="Symbol" panose="05050102010706020507" pitchFamily="18" charset="2"/>
              <a:buChar char=""/>
            </a:pPr>
            <a:r>
              <a:rPr lang="en-US" sz="3200" dirty="0">
                <a:effectLst/>
                <a:latin typeface="Times New Roman" panose="02020603050405020304" pitchFamily="18" charset="0"/>
                <a:ea typeface="Times New Roman" panose="02020603050405020304" pitchFamily="18" charset="0"/>
              </a:rPr>
              <a:t>Journal 10</a:t>
            </a:r>
          </a:p>
          <a:p>
            <a:pPr marL="285750" indent="-285750">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Persuasive outline with sources</a:t>
            </a:r>
          </a:p>
          <a:p>
            <a:pPr marL="285750" indent="-285750">
              <a:buFont typeface="Arial" panose="020B0604020202020204" pitchFamily="34" charset="0"/>
              <a:buChar char="•"/>
            </a:pPr>
            <a:r>
              <a:rPr lang="en-US" sz="3200" dirty="0">
                <a:latin typeface="Times New Roman" panose="02020603050405020304" pitchFamily="18" charset="0"/>
              </a:rPr>
              <a:t>Find 4-5 sources</a:t>
            </a:r>
            <a:endParaRPr lang="en-US" sz="3200" dirty="0"/>
          </a:p>
        </p:txBody>
      </p:sp>
      <p:pic>
        <p:nvPicPr>
          <p:cNvPr id="5" name="Picture 4" descr="Glasses on top of a book">
            <a:extLst>
              <a:ext uri="{FF2B5EF4-FFF2-40B4-BE49-F238E27FC236}">
                <a16:creationId xmlns:a16="http://schemas.microsoft.com/office/drawing/2014/main" id="{3E244F7E-7A2C-4563-B95B-9857194E3F71}"/>
              </a:ext>
            </a:extLst>
          </p:cNvPr>
          <p:cNvPicPr>
            <a:picLocks noChangeAspect="1"/>
          </p:cNvPicPr>
          <p:nvPr/>
        </p:nvPicPr>
        <p:blipFill rotWithShape="1">
          <a:blip r:embed="rId2"/>
          <a:srcRect l="7882" r="33214" b="-1"/>
          <a:stretch/>
        </p:blipFill>
        <p:spPr>
          <a:xfrm>
            <a:off x="6094474" y="10"/>
            <a:ext cx="6097526" cy="6857990"/>
          </a:xfrm>
          <a:prstGeom prst="rect">
            <a:avLst/>
          </a:prstGeom>
        </p:spPr>
      </p:pic>
    </p:spTree>
    <p:extLst>
      <p:ext uri="{BB962C8B-B14F-4D97-AF65-F5344CB8AC3E}">
        <p14:creationId xmlns:p14="http://schemas.microsoft.com/office/powerpoint/2010/main" val="355621264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AF1C-1DB9-2139-FC40-676B149F47D8}"/>
              </a:ext>
            </a:extLst>
          </p:cNvPr>
          <p:cNvSpPr>
            <a:spLocks noGrp="1"/>
          </p:cNvSpPr>
          <p:nvPr>
            <p:ph type="title"/>
          </p:nvPr>
        </p:nvSpPr>
        <p:spPr/>
        <p:txBody>
          <a:bodyPr/>
          <a:lstStyle/>
          <a:p>
            <a:r>
              <a:rPr lang="en-US" dirty="0"/>
              <a:t>Claims/Thesis Statements</a:t>
            </a:r>
          </a:p>
        </p:txBody>
      </p:sp>
      <p:sp>
        <p:nvSpPr>
          <p:cNvPr id="3" name="Content Placeholder 2">
            <a:extLst>
              <a:ext uri="{FF2B5EF4-FFF2-40B4-BE49-F238E27FC236}">
                <a16:creationId xmlns:a16="http://schemas.microsoft.com/office/drawing/2014/main" id="{B6F7C613-EA5E-143F-A867-D051D6F90CF7}"/>
              </a:ext>
            </a:extLst>
          </p:cNvPr>
          <p:cNvSpPr>
            <a:spLocks noGrp="1"/>
          </p:cNvSpPr>
          <p:nvPr>
            <p:ph idx="1"/>
          </p:nvPr>
        </p:nvSpPr>
        <p:spPr/>
        <p:txBody>
          <a:bodyPr>
            <a:normAutofit fontScale="92500" lnSpcReduction="20000"/>
          </a:bodyPr>
          <a:lstStyle/>
          <a:p>
            <a:r>
              <a:rPr lang="en-US" dirty="0"/>
              <a:t>Your claim should briefly summarize the perspective given in your article, then offer your point of view. Your point of view can add to the article in someway or disagree.</a:t>
            </a:r>
          </a:p>
          <a:p>
            <a:endParaRPr lang="en-US" dirty="0"/>
          </a:p>
          <a:p>
            <a:r>
              <a:rPr lang="en-US" dirty="0"/>
              <a:t>For example:</a:t>
            </a:r>
          </a:p>
          <a:p>
            <a:r>
              <a:rPr lang="en-US" dirty="0"/>
              <a:t>“In an article from </a:t>
            </a:r>
            <a:r>
              <a:rPr lang="en-US" i="1" dirty="0"/>
              <a:t>The New York Times, </a:t>
            </a:r>
            <a:r>
              <a:rPr lang="en-US" dirty="0"/>
              <a:t>Kevin </a:t>
            </a:r>
            <a:r>
              <a:rPr lang="en-US" dirty="0" err="1"/>
              <a:t>Roose</a:t>
            </a:r>
            <a:r>
              <a:rPr lang="en-US" dirty="0"/>
              <a:t> makes a claim that rather than seeing ChatGPT as a threat, teachers should incorporate it into their curriculum; while this is may be true, teachers should also do a better job of showing how practicing the fundamentals of writing and math are still worth doing.”</a:t>
            </a:r>
          </a:p>
        </p:txBody>
      </p:sp>
    </p:spTree>
    <p:extLst>
      <p:ext uri="{BB962C8B-B14F-4D97-AF65-F5344CB8AC3E}">
        <p14:creationId xmlns:p14="http://schemas.microsoft.com/office/powerpoint/2010/main" val="19315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D8CE-A635-E303-12A6-C3037773663B}"/>
              </a:ext>
            </a:extLst>
          </p:cNvPr>
          <p:cNvSpPr>
            <a:spLocks noGrp="1"/>
          </p:cNvSpPr>
          <p:nvPr>
            <p:ph type="title"/>
          </p:nvPr>
        </p:nvSpPr>
        <p:spPr/>
        <p:txBody>
          <a:bodyPr/>
          <a:lstStyle/>
          <a:p>
            <a:r>
              <a:rPr lang="en-US" dirty="0"/>
              <a:t>Reasons</a:t>
            </a:r>
          </a:p>
        </p:txBody>
      </p:sp>
      <p:sp>
        <p:nvSpPr>
          <p:cNvPr id="3" name="Content Placeholder 2">
            <a:extLst>
              <a:ext uri="{FF2B5EF4-FFF2-40B4-BE49-F238E27FC236}">
                <a16:creationId xmlns:a16="http://schemas.microsoft.com/office/drawing/2014/main" id="{B08405BC-77DE-4C1A-46A6-1B526D1D372A}"/>
              </a:ext>
            </a:extLst>
          </p:cNvPr>
          <p:cNvSpPr>
            <a:spLocks noGrp="1"/>
          </p:cNvSpPr>
          <p:nvPr>
            <p:ph idx="1"/>
          </p:nvPr>
        </p:nvSpPr>
        <p:spPr/>
        <p:txBody>
          <a:bodyPr>
            <a:normAutofit fontScale="77500" lnSpcReduction="20000"/>
          </a:bodyPr>
          <a:lstStyle/>
          <a:p>
            <a:r>
              <a:rPr lang="en-US" dirty="0"/>
              <a:t>These statements offer the </a:t>
            </a:r>
            <a:r>
              <a:rPr lang="en-US" i="1" dirty="0"/>
              <a:t>because –</a:t>
            </a:r>
          </a:p>
          <a:p>
            <a:r>
              <a:rPr lang="en-US" i="1" dirty="0"/>
              <a:t>	Reason #1. </a:t>
            </a:r>
            <a:r>
              <a:rPr lang="en-US" dirty="0"/>
              <a:t>We cannot allow automation or artificial intelligence to think for us.</a:t>
            </a:r>
          </a:p>
          <a:p>
            <a:r>
              <a:rPr lang="en-US" dirty="0"/>
              <a:t>	Reason #2. </a:t>
            </a:r>
            <a:r>
              <a:rPr lang="en-US" dirty="0" err="1"/>
              <a:t>Chatgpt</a:t>
            </a:r>
            <a:r>
              <a:rPr lang="en-US" dirty="0"/>
              <a:t> uses copyrighted information without permission, so until there are laws in place to ensure intellectual property, students first and foremost need to be informed of the ethics surrounding this technology. </a:t>
            </a:r>
          </a:p>
          <a:p>
            <a:r>
              <a:rPr lang="en-US" dirty="0"/>
              <a:t>	Reason #3. Furthermore, now more than ever, educators need to spend more time on teaching core concepts and how they apply to real world examples.</a:t>
            </a:r>
          </a:p>
          <a:p>
            <a:r>
              <a:rPr lang="en-US" dirty="0"/>
              <a:t>	Reason #4. Students need to be given ample time to practice creativity in all core subjects. </a:t>
            </a:r>
          </a:p>
          <a:p>
            <a:r>
              <a:rPr lang="en-US" dirty="0"/>
              <a:t>		-</a:t>
            </a:r>
          </a:p>
        </p:txBody>
      </p:sp>
    </p:spTree>
    <p:extLst>
      <p:ext uri="{BB962C8B-B14F-4D97-AF65-F5344CB8AC3E}">
        <p14:creationId xmlns:p14="http://schemas.microsoft.com/office/powerpoint/2010/main" val="189712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91E2-22E1-3B14-43EB-679FBD048C12}"/>
              </a:ext>
            </a:extLst>
          </p:cNvPr>
          <p:cNvSpPr>
            <a:spLocks noGrp="1"/>
          </p:cNvSpPr>
          <p:nvPr>
            <p:ph type="title"/>
          </p:nvPr>
        </p:nvSpPr>
        <p:spPr/>
        <p:txBody>
          <a:bodyPr/>
          <a:lstStyle/>
          <a:p>
            <a:r>
              <a:rPr lang="en-US" dirty="0"/>
              <a:t>Topic Proposal to Outline</a:t>
            </a:r>
          </a:p>
        </p:txBody>
      </p:sp>
      <p:sp>
        <p:nvSpPr>
          <p:cNvPr id="3" name="Content Placeholder 2">
            <a:extLst>
              <a:ext uri="{FF2B5EF4-FFF2-40B4-BE49-F238E27FC236}">
                <a16:creationId xmlns:a16="http://schemas.microsoft.com/office/drawing/2014/main" id="{127142E9-F46E-8A39-2F15-550C09BD945F}"/>
              </a:ext>
            </a:extLst>
          </p:cNvPr>
          <p:cNvSpPr>
            <a:spLocks noGrp="1"/>
          </p:cNvSpPr>
          <p:nvPr>
            <p:ph idx="1"/>
          </p:nvPr>
        </p:nvSpPr>
        <p:spPr/>
        <p:txBody>
          <a:bodyPr/>
          <a:lstStyle/>
          <a:p>
            <a:r>
              <a:rPr lang="en-US" dirty="0"/>
              <a:t>Outline Template and Example Outline</a:t>
            </a:r>
          </a:p>
          <a:p>
            <a:r>
              <a:rPr lang="en-US" dirty="0"/>
              <a:t>D2L/Content/Week 3/Day #14</a:t>
            </a:r>
          </a:p>
          <a:p>
            <a:endParaRPr lang="en-US" dirty="0"/>
          </a:p>
        </p:txBody>
      </p:sp>
    </p:spTree>
    <p:extLst>
      <p:ext uri="{BB962C8B-B14F-4D97-AF65-F5344CB8AC3E}">
        <p14:creationId xmlns:p14="http://schemas.microsoft.com/office/powerpoint/2010/main" val="367681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564F-8B3C-3577-7F7B-03CBB50F5689}"/>
              </a:ext>
            </a:extLst>
          </p:cNvPr>
          <p:cNvSpPr>
            <a:spLocks noGrp="1"/>
          </p:cNvSpPr>
          <p:nvPr>
            <p:ph type="title"/>
          </p:nvPr>
        </p:nvSpPr>
        <p:spPr/>
        <p:txBody>
          <a:bodyPr/>
          <a:lstStyle/>
          <a:p>
            <a:r>
              <a:rPr lang="en-US" dirty="0"/>
              <a:t>Logical fallacies</a:t>
            </a:r>
          </a:p>
        </p:txBody>
      </p:sp>
      <p:sp>
        <p:nvSpPr>
          <p:cNvPr id="3" name="Content Placeholder 2">
            <a:extLst>
              <a:ext uri="{FF2B5EF4-FFF2-40B4-BE49-F238E27FC236}">
                <a16:creationId xmlns:a16="http://schemas.microsoft.com/office/drawing/2014/main" id="{3A390C35-653C-E127-6B13-A1A1F312973E}"/>
              </a:ext>
            </a:extLst>
          </p:cNvPr>
          <p:cNvSpPr>
            <a:spLocks noGrp="1"/>
          </p:cNvSpPr>
          <p:nvPr>
            <p:ph idx="1"/>
          </p:nvPr>
        </p:nvSpPr>
        <p:spPr/>
        <p:txBody>
          <a:bodyPr/>
          <a:lstStyle/>
          <a:p>
            <a:r>
              <a:rPr lang="en-US" dirty="0"/>
              <a:t>These are common errors in reasoning that will invalidate your argument.</a:t>
            </a:r>
          </a:p>
          <a:p>
            <a:endParaRPr lang="en-US" dirty="0"/>
          </a:p>
        </p:txBody>
      </p:sp>
    </p:spTree>
    <p:extLst>
      <p:ext uri="{BB962C8B-B14F-4D97-AF65-F5344CB8AC3E}">
        <p14:creationId xmlns:p14="http://schemas.microsoft.com/office/powerpoint/2010/main" val="112363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28AF-8216-0763-A802-F0D38FD8BA77}"/>
              </a:ext>
            </a:extLst>
          </p:cNvPr>
          <p:cNvSpPr>
            <a:spLocks noGrp="1"/>
          </p:cNvSpPr>
          <p:nvPr>
            <p:ph type="title"/>
          </p:nvPr>
        </p:nvSpPr>
        <p:spPr/>
        <p:txBody>
          <a:bodyPr/>
          <a:lstStyle/>
          <a:p>
            <a:r>
              <a:rPr lang="en-US" dirty="0"/>
              <a:t>Common Logical fallacies</a:t>
            </a:r>
          </a:p>
        </p:txBody>
      </p:sp>
      <p:sp>
        <p:nvSpPr>
          <p:cNvPr id="3" name="Content Placeholder 2">
            <a:extLst>
              <a:ext uri="{FF2B5EF4-FFF2-40B4-BE49-F238E27FC236}">
                <a16:creationId xmlns:a16="http://schemas.microsoft.com/office/drawing/2014/main" id="{A7582AEC-8928-0D11-D9F5-6E979D38CF85}"/>
              </a:ext>
            </a:extLst>
          </p:cNvPr>
          <p:cNvSpPr>
            <a:spLocks noGrp="1"/>
          </p:cNvSpPr>
          <p:nvPr>
            <p:ph idx="1"/>
          </p:nvPr>
        </p:nvSpPr>
        <p:spPr/>
        <p:txBody>
          <a:bodyPr>
            <a:normAutofit fontScale="92500" lnSpcReduction="20000"/>
          </a:bodyPr>
          <a:lstStyle/>
          <a:p>
            <a:r>
              <a:rPr lang="en-US" dirty="0"/>
              <a:t>Either/Or reasoning: Either we embrace ChatGPT, or people will think that we’re behind the times.</a:t>
            </a:r>
          </a:p>
          <a:p>
            <a:r>
              <a:rPr lang="en-US" dirty="0"/>
              <a:t>False analogy: Acid Mine Drainage happened in Butte, MT, killing the wildlife around the mine. Therefore, the same situation will occur Standby Mine in Rochford, SD.</a:t>
            </a:r>
          </a:p>
          <a:p>
            <a:r>
              <a:rPr lang="en-US" dirty="0"/>
              <a:t>Straw Man: Some proponents of ChatGPT do not care about copyright infringement, so they think that stealing is okay.</a:t>
            </a:r>
          </a:p>
          <a:p>
            <a:endParaRPr lang="en-US" dirty="0"/>
          </a:p>
          <a:p>
            <a:r>
              <a:rPr lang="en-US" dirty="0"/>
              <a:t> </a:t>
            </a:r>
          </a:p>
          <a:p>
            <a:endParaRPr lang="en-US" dirty="0"/>
          </a:p>
        </p:txBody>
      </p:sp>
    </p:spTree>
    <p:extLst>
      <p:ext uri="{BB962C8B-B14F-4D97-AF65-F5344CB8AC3E}">
        <p14:creationId xmlns:p14="http://schemas.microsoft.com/office/powerpoint/2010/main" val="18791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9C6F-64F0-CDFA-5FAF-D3A1592C9B52}"/>
              </a:ext>
            </a:extLst>
          </p:cNvPr>
          <p:cNvSpPr>
            <a:spLocks noGrp="1"/>
          </p:cNvSpPr>
          <p:nvPr>
            <p:ph type="title"/>
          </p:nvPr>
        </p:nvSpPr>
        <p:spPr/>
        <p:txBody>
          <a:bodyPr/>
          <a:lstStyle/>
          <a:p>
            <a:r>
              <a:rPr lang="en-US" dirty="0"/>
              <a:t>Journal 10</a:t>
            </a:r>
          </a:p>
        </p:txBody>
      </p:sp>
      <p:sp>
        <p:nvSpPr>
          <p:cNvPr id="3" name="Content Placeholder 2">
            <a:extLst>
              <a:ext uri="{FF2B5EF4-FFF2-40B4-BE49-F238E27FC236}">
                <a16:creationId xmlns:a16="http://schemas.microsoft.com/office/drawing/2014/main" id="{BF842E5B-3E93-513D-1938-9A16CDC16F6E}"/>
              </a:ext>
            </a:extLst>
          </p:cNvPr>
          <p:cNvSpPr>
            <a:spLocks noGrp="1"/>
          </p:cNvSpPr>
          <p:nvPr>
            <p:ph idx="1"/>
          </p:nvPr>
        </p:nvSpPr>
        <p:spPr/>
        <p:txBody>
          <a:bodyPr/>
          <a:lstStyle/>
          <a:p>
            <a:r>
              <a:rPr lang="en-US" dirty="0"/>
              <a:t>Choose one logical fallacy from this list: </a:t>
            </a:r>
            <a:r>
              <a:rPr lang="en-US" dirty="0">
                <a:hlinkClick r:id="rId2"/>
              </a:rPr>
              <a:t>https://owl.purdue.edu/owl/general_writing/academic_writing/logic_in_argumentative_writing/fallacies.html</a:t>
            </a:r>
            <a:endParaRPr lang="en-US" dirty="0"/>
          </a:p>
          <a:p>
            <a:r>
              <a:rPr lang="en-US" dirty="0"/>
              <a:t>Define it in your own words, and then find an example in advertising, news, or social media post. Provide the source where you found the example, and then explain how your example exemplifies this logical fallacy. </a:t>
            </a:r>
          </a:p>
        </p:txBody>
      </p:sp>
    </p:spTree>
    <p:extLst>
      <p:ext uri="{BB962C8B-B14F-4D97-AF65-F5344CB8AC3E}">
        <p14:creationId xmlns:p14="http://schemas.microsoft.com/office/powerpoint/2010/main" val="488422713"/>
      </p:ext>
    </p:extLst>
  </p:cSld>
  <p:clrMapOvr>
    <a:masterClrMapping/>
  </p:clrMapOvr>
</p:sld>
</file>

<file path=ppt/theme/theme1.xml><?xml version="1.0" encoding="utf-8"?>
<a:theme xmlns:a="http://schemas.openxmlformats.org/drawingml/2006/main" name="JuxtaposeVTI">
  <a:themeElements>
    <a:clrScheme name="AnalogousFromLightSeedRightStep">
      <a:dk1>
        <a:srgbClr val="000000"/>
      </a:dk1>
      <a:lt1>
        <a:srgbClr val="FFFFFF"/>
      </a:lt1>
      <a:dk2>
        <a:srgbClr val="41242E"/>
      </a:dk2>
      <a:lt2>
        <a:srgbClr val="E8E6E2"/>
      </a:lt2>
      <a:accent1>
        <a:srgbClr val="94A4C5"/>
      </a:accent1>
      <a:accent2>
        <a:srgbClr val="847FBA"/>
      </a:accent2>
      <a:accent3>
        <a:srgbClr val="AF96C6"/>
      </a:accent3>
      <a:accent4>
        <a:srgbClr val="B67FBA"/>
      </a:accent4>
      <a:accent5>
        <a:srgbClr val="C593B4"/>
      </a:accent5>
      <a:accent6>
        <a:srgbClr val="BA7F8D"/>
      </a:accent6>
      <a:hlink>
        <a:srgbClr val="938059"/>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3020</TotalTime>
  <Words>426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Franklin Gothic Demi Cond</vt:lpstr>
      <vt:lpstr>Franklin Gothic Medium</vt:lpstr>
      <vt:lpstr>Symbol</vt:lpstr>
      <vt:lpstr>Times New Roman</vt:lpstr>
      <vt:lpstr>Wingdings</vt:lpstr>
      <vt:lpstr>JuxtaposeVTI</vt:lpstr>
      <vt:lpstr>Day #14</vt:lpstr>
      <vt:lpstr>Homework</vt:lpstr>
      <vt:lpstr>Claims/Thesis Statements</vt:lpstr>
      <vt:lpstr>Reasons</vt:lpstr>
      <vt:lpstr>Topic Proposal to Outline</vt:lpstr>
      <vt:lpstr>Logical fallacies</vt:lpstr>
      <vt:lpstr>Common Logical fallacies</vt:lpstr>
      <vt:lpstr>Journal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#25</dc:title>
  <dc:creator>Herrick, Carlie E.</dc:creator>
  <cp:lastModifiedBy>Herrick, Carlie E.</cp:lastModifiedBy>
  <cp:revision>9</cp:revision>
  <dcterms:created xsi:type="dcterms:W3CDTF">2021-10-25T14:20:26Z</dcterms:created>
  <dcterms:modified xsi:type="dcterms:W3CDTF">2024-05-23T15:33:47Z</dcterms:modified>
</cp:coreProperties>
</file>