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F941-7866-4F9D-820A-644EEB147D4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B0B2-8BCE-4AE6-8F5C-9401385A1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06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F941-7866-4F9D-820A-644EEB147D4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B0B2-8BCE-4AE6-8F5C-9401385A1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52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F941-7866-4F9D-820A-644EEB147D4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B0B2-8BCE-4AE6-8F5C-9401385A1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3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F941-7866-4F9D-820A-644EEB147D4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B0B2-8BCE-4AE6-8F5C-9401385A1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06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F941-7866-4F9D-820A-644EEB147D4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B0B2-8BCE-4AE6-8F5C-9401385A1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407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F941-7866-4F9D-820A-644EEB147D4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B0B2-8BCE-4AE6-8F5C-9401385A1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187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F941-7866-4F9D-820A-644EEB147D4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B0B2-8BCE-4AE6-8F5C-9401385A1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4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F941-7866-4F9D-820A-644EEB147D4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B0B2-8BCE-4AE6-8F5C-9401385A1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68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F941-7866-4F9D-820A-644EEB147D4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B0B2-8BCE-4AE6-8F5C-9401385A1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54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F941-7866-4F9D-820A-644EEB147D4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B0B2-8BCE-4AE6-8F5C-9401385A1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04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F941-7866-4F9D-820A-644EEB147D4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B0B2-8BCE-4AE6-8F5C-9401385A1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50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F941-7866-4F9D-820A-644EEB147D4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B0B2-8BCE-4AE6-8F5C-9401385A1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690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F941-7866-4F9D-820A-644EEB147D4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B0B2-8BCE-4AE6-8F5C-9401385A1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05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F941-7866-4F9D-820A-644EEB147D4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B0B2-8BCE-4AE6-8F5C-9401385A1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25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F941-7866-4F9D-820A-644EEB147D4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B0B2-8BCE-4AE6-8F5C-9401385A1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49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F941-7866-4F9D-820A-644EEB147D4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B0B2-8BCE-4AE6-8F5C-9401385A1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26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6F941-7866-4F9D-820A-644EEB147D41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B5B0B2-8BCE-4AE6-8F5C-9401385A1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59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企画</a:t>
            </a:r>
            <a:r>
              <a:rPr kumimoji="1" lang="ja-JP" altLang="en-US" dirty="0" smtClean="0"/>
              <a:t>発表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75282" y="4557913"/>
            <a:ext cx="10230506" cy="413099"/>
          </a:xfrm>
        </p:spPr>
        <p:txBody>
          <a:bodyPr>
            <a:noAutofit/>
          </a:bodyPr>
          <a:lstStyle/>
          <a:p>
            <a:r>
              <a:rPr lang="ja-JP" altLang="en-US" sz="2000" dirty="0" smtClean="0">
                <a:solidFill>
                  <a:schemeClr val="tx1"/>
                </a:solidFill>
              </a:rPr>
              <a:t>小林里緒　杉本一輝　天道輝　中西祥基　松山流圭　山田尚輝　山脇良介　横尾ゆかり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240383" y="2404534"/>
            <a:ext cx="2460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/>
              <a:t>OI-31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1851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目次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1.</a:t>
            </a:r>
            <a:r>
              <a:rPr kumimoji="1" lang="ja-JP" altLang="en-US" sz="3200" dirty="0" smtClean="0">
                <a:solidFill>
                  <a:schemeClr val="tx1"/>
                </a:solidFill>
              </a:rPr>
              <a:t>概要</a:t>
            </a:r>
            <a:endParaRPr kumimoji="1" lang="en-US" altLang="ja-JP" sz="3200" dirty="0" smtClean="0">
              <a:solidFill>
                <a:schemeClr val="tx1"/>
              </a:solidFill>
            </a:endParaRPr>
          </a:p>
          <a:p>
            <a:r>
              <a:rPr lang="en-US" altLang="ja-JP" sz="3200" dirty="0" smtClean="0">
                <a:solidFill>
                  <a:schemeClr val="tx1"/>
                </a:solidFill>
              </a:rPr>
              <a:t>2.</a:t>
            </a:r>
            <a:r>
              <a:rPr lang="ja-JP" altLang="en-US" sz="3200" dirty="0" smtClean="0">
                <a:solidFill>
                  <a:schemeClr val="tx1"/>
                </a:solidFill>
              </a:rPr>
              <a:t>開発環境、動作環境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3.</a:t>
            </a:r>
            <a:r>
              <a:rPr kumimoji="1" lang="ja-JP" altLang="en-US" sz="3200" dirty="0" smtClean="0">
                <a:solidFill>
                  <a:schemeClr val="tx1"/>
                </a:solidFill>
              </a:rPr>
              <a:t>画面遷移図</a:t>
            </a:r>
            <a:endParaRPr kumimoji="1" lang="en-US" altLang="ja-JP" sz="3200" dirty="0" smtClean="0">
              <a:solidFill>
                <a:schemeClr val="tx1"/>
              </a:solidFill>
            </a:endParaRPr>
          </a:p>
          <a:p>
            <a:r>
              <a:rPr lang="en-US" altLang="ja-JP" sz="3200" dirty="0" smtClean="0">
                <a:solidFill>
                  <a:schemeClr val="tx1"/>
                </a:solidFill>
              </a:rPr>
              <a:t>4.</a:t>
            </a:r>
            <a:r>
              <a:rPr lang="ja-JP" altLang="en-US" sz="3200" dirty="0" smtClean="0">
                <a:solidFill>
                  <a:schemeClr val="tx1"/>
                </a:solidFill>
              </a:rPr>
              <a:t>システム概要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r>
              <a:rPr lang="en-US" altLang="ja-JP" sz="3200" dirty="0">
                <a:solidFill>
                  <a:schemeClr val="tx1"/>
                </a:solidFill>
              </a:rPr>
              <a:t>5</a:t>
            </a:r>
            <a:r>
              <a:rPr lang="en-US" altLang="ja-JP" sz="3200" dirty="0" smtClean="0">
                <a:solidFill>
                  <a:schemeClr val="tx1"/>
                </a:solidFill>
              </a:rPr>
              <a:t>.</a:t>
            </a:r>
            <a:r>
              <a:rPr lang="ja-JP" altLang="en-US" sz="3200" dirty="0">
                <a:solidFill>
                  <a:schemeClr val="tx1"/>
                </a:solidFill>
              </a:rPr>
              <a:t>サーバー概要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en-US" altLang="ja-JP" sz="3200" dirty="0" smtClean="0">
                <a:solidFill>
                  <a:schemeClr val="tx1"/>
                </a:solidFill>
              </a:rPr>
              <a:t>6.</a:t>
            </a:r>
            <a:r>
              <a:rPr lang="ja-JP" altLang="en-US" sz="3200" dirty="0" smtClean="0">
                <a:solidFill>
                  <a:schemeClr val="tx1"/>
                </a:solidFill>
              </a:rPr>
              <a:t>ガントチャート</a:t>
            </a:r>
            <a:endParaRPr kumimoji="1" lang="ja-JP" altLang="en-US" dirty="0"/>
          </a:p>
        </p:txBody>
      </p:sp>
      <p:pic>
        <p:nvPicPr>
          <p:cNvPr id="2050" name="Picture 2" descr="令和に対応したコンピューターのシステム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203" y="287620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97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概要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4824" y="1537134"/>
            <a:ext cx="10046085" cy="3880773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sz="3800" dirty="0" smtClean="0">
                <a:solidFill>
                  <a:schemeClr val="tx1"/>
                </a:solidFill>
              </a:rPr>
              <a:t>『</a:t>
            </a:r>
            <a:r>
              <a:rPr lang="ja-JP" altLang="en-US" sz="3800" dirty="0" smtClean="0">
                <a:solidFill>
                  <a:schemeClr val="tx1"/>
                </a:solidFill>
              </a:rPr>
              <a:t>やること</a:t>
            </a:r>
            <a:r>
              <a:rPr lang="en-US" altLang="ja-JP" sz="3800" dirty="0" smtClean="0">
                <a:solidFill>
                  <a:schemeClr val="tx1"/>
                </a:solidFill>
              </a:rPr>
              <a:t>』</a:t>
            </a:r>
            <a:r>
              <a:rPr lang="ja-JP" altLang="en-US" sz="3800" dirty="0" smtClean="0">
                <a:solidFill>
                  <a:schemeClr val="tx1"/>
                </a:solidFill>
              </a:rPr>
              <a:t>をリスト化して管理するアプリケーション。</a:t>
            </a:r>
            <a:endParaRPr lang="en-US" altLang="ja-JP" sz="3800" dirty="0" smtClean="0">
              <a:solidFill>
                <a:schemeClr val="tx1"/>
              </a:solidFill>
            </a:endParaRPr>
          </a:p>
          <a:p>
            <a:r>
              <a:rPr lang="ja-JP" altLang="en-US" sz="3800" dirty="0">
                <a:solidFill>
                  <a:schemeClr val="tx1"/>
                </a:solidFill>
              </a:rPr>
              <a:t>勉強</a:t>
            </a:r>
            <a:r>
              <a:rPr lang="ja-JP" altLang="en-US" sz="3800" dirty="0" smtClean="0">
                <a:solidFill>
                  <a:schemeClr val="tx1"/>
                </a:solidFill>
              </a:rPr>
              <a:t>や仕事などを日付ごとに分かりやすくまとめ、一元管理をする。</a:t>
            </a:r>
            <a:endParaRPr lang="en-US" altLang="ja-JP" sz="3800" dirty="0" smtClean="0">
              <a:solidFill>
                <a:schemeClr val="tx1"/>
              </a:solidFill>
            </a:endParaRPr>
          </a:p>
          <a:p>
            <a:r>
              <a:rPr lang="ja-JP" altLang="en-US" sz="3800" dirty="0">
                <a:solidFill>
                  <a:schemeClr val="tx1"/>
                </a:solidFill>
              </a:rPr>
              <a:t>目的</a:t>
            </a:r>
            <a:r>
              <a:rPr lang="ja-JP" altLang="en-US" sz="3800" dirty="0" smtClean="0">
                <a:solidFill>
                  <a:schemeClr val="tx1"/>
                </a:solidFill>
              </a:rPr>
              <a:t>ごとに合わせたフォーマットの変更可能。</a:t>
            </a:r>
            <a:endParaRPr lang="en-US" altLang="ja-JP" sz="3800" dirty="0" smtClean="0">
              <a:solidFill>
                <a:schemeClr val="tx1"/>
              </a:solidFill>
            </a:endParaRPr>
          </a:p>
          <a:p>
            <a:endParaRPr lang="en-US" altLang="ja-JP" sz="3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sz="3800" dirty="0" smtClean="0">
                <a:solidFill>
                  <a:schemeClr val="tx1"/>
                </a:solidFill>
              </a:rPr>
              <a:t>(</a:t>
            </a:r>
            <a:r>
              <a:rPr lang="ja-JP" altLang="en-US" sz="3800" dirty="0" smtClean="0">
                <a:solidFill>
                  <a:schemeClr val="tx1"/>
                </a:solidFill>
              </a:rPr>
              <a:t>例</a:t>
            </a:r>
            <a:r>
              <a:rPr lang="en-US" altLang="ja-JP" sz="3800" dirty="0" smtClean="0">
                <a:solidFill>
                  <a:schemeClr val="tx1"/>
                </a:solidFill>
              </a:rPr>
              <a:t>)</a:t>
            </a:r>
            <a:r>
              <a:rPr lang="ja-JP" altLang="en-US" sz="3800" dirty="0" smtClean="0">
                <a:solidFill>
                  <a:schemeClr val="tx1"/>
                </a:solidFill>
              </a:rPr>
              <a:t> 勉強→参考書の内容やページ数の管理。</a:t>
            </a:r>
            <a:endParaRPr lang="en-US" altLang="ja-JP" sz="3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sz="3800" dirty="0">
                <a:solidFill>
                  <a:schemeClr val="tx1"/>
                </a:solidFill>
              </a:rPr>
              <a:t>	</a:t>
            </a:r>
            <a:r>
              <a:rPr lang="ja-JP" altLang="en-US" sz="3800" dirty="0" smtClean="0">
                <a:solidFill>
                  <a:schemeClr val="tx1"/>
                </a:solidFill>
              </a:rPr>
              <a:t>　仕事→スケジュールなどの管理。</a:t>
            </a:r>
            <a:endParaRPr lang="en-US" altLang="ja-JP" sz="3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ja-JP" altLang="ja-JP" sz="2800" dirty="0">
              <a:solidFill>
                <a:schemeClr val="tx1"/>
              </a:solidFill>
            </a:endParaRP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1026" name="Picture 2" descr="勉強のイラスト「テスト勉強・男の子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02" y="3774910"/>
            <a:ext cx="2619691" cy="283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78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開発環境、動作環境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77214"/>
            <a:ext cx="8596668" cy="3880773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>
                <a:solidFill>
                  <a:schemeClr val="tx1"/>
                </a:solidFill>
              </a:rPr>
              <a:t>開発環境</a:t>
            </a:r>
            <a:endParaRPr kumimoji="1" lang="en-US" altLang="ja-JP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ja-JP" sz="3200" dirty="0" smtClean="0">
                <a:solidFill>
                  <a:schemeClr val="tx1"/>
                </a:solidFill>
              </a:rPr>
              <a:t>	Python   Django   HTML   CSS   </a:t>
            </a:r>
            <a:r>
              <a:rPr lang="en-US" altLang="ja-JP" sz="3200" dirty="0">
                <a:solidFill>
                  <a:schemeClr val="tx1"/>
                </a:solidFill>
              </a:rPr>
              <a:t>J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avaScript</a:t>
            </a:r>
          </a:p>
          <a:p>
            <a:pPr marL="0" indent="0">
              <a:buNone/>
            </a:pPr>
            <a:r>
              <a:rPr lang="en-US" altLang="ja-JP" sz="3200" dirty="0">
                <a:solidFill>
                  <a:schemeClr val="tx1"/>
                </a:solidFill>
              </a:rPr>
              <a:t> </a:t>
            </a:r>
            <a:r>
              <a:rPr lang="en-US" altLang="ja-JP" sz="3200" dirty="0" smtClean="0">
                <a:solidFill>
                  <a:schemeClr val="tx1"/>
                </a:solidFill>
              </a:rPr>
              <a:t>   Bootstrap    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MySQL</a:t>
            </a:r>
          </a:p>
          <a:p>
            <a:pPr marL="0" indent="0">
              <a:buNone/>
            </a:pP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</a:rPr>
              <a:t>動作環境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ja-JP" sz="3200" dirty="0">
                <a:solidFill>
                  <a:schemeClr val="tx1"/>
                </a:solidFill>
              </a:rPr>
              <a:t>	</a:t>
            </a:r>
            <a:r>
              <a:rPr lang="en-US" altLang="ja-JP" sz="3200" dirty="0" smtClean="0">
                <a:solidFill>
                  <a:schemeClr val="tx1"/>
                </a:solidFill>
              </a:rPr>
              <a:t>Chrome   Safari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検索サイト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866" y="3582786"/>
            <a:ext cx="2878570" cy="287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17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992152"/>
              </p:ext>
            </p:extLst>
          </p:nvPr>
        </p:nvGraphicFramePr>
        <p:xfrm>
          <a:off x="265113" y="1315812"/>
          <a:ext cx="5952615" cy="4729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Image" r:id="rId3" imgW="7720560" imgH="6133320" progId="Photoshop.Image.19">
                  <p:embed/>
                </p:oleObj>
              </mc:Choice>
              <mc:Fallback>
                <p:oleObj name="Image" r:id="rId3" imgW="7720560" imgH="6133320" progId="Photoshop.Image.1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113" y="1315812"/>
                        <a:ext cx="5952615" cy="4729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画面遷移図</a:t>
            </a:r>
            <a:endParaRPr kumimoji="1" lang="ja-JP" altLang="en-US" sz="4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81784" y="5871812"/>
            <a:ext cx="2277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パソコン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519469" y="5871812"/>
            <a:ext cx="3829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スマート</a:t>
            </a:r>
            <a:r>
              <a:rPr kumimoji="1" lang="ja-JP" altLang="en-US" sz="4000" dirty="0"/>
              <a:t>フォン</a:t>
            </a:r>
          </a:p>
        </p:txBody>
      </p:sp>
      <p:pic>
        <p:nvPicPr>
          <p:cNvPr id="1026" name="Picture 2" descr="ノートパソコン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694" y="5509922"/>
            <a:ext cx="1381970" cy="109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スマートフォン・スマホ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989" y="5341591"/>
            <a:ext cx="1324090" cy="143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032" y="1147412"/>
            <a:ext cx="56864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29" y="609599"/>
            <a:ext cx="3541221" cy="5807825"/>
          </a:xfrm>
          <a:prstGeom prst="rect">
            <a:avLst/>
          </a:prstGeom>
        </p:spPr>
      </p:pic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23295" y="609599"/>
            <a:ext cx="8596668" cy="1320800"/>
          </a:xfrm>
        </p:spPr>
        <p:txBody>
          <a:bodyPr/>
          <a:lstStyle/>
          <a:p>
            <a:r>
              <a:rPr lang="ja-JP" altLang="en-US" dirty="0" smtClean="0"/>
              <a:t>スマートフォン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dirty="0" smtClean="0"/>
              <a:t>画面のイメージ</a:t>
            </a:r>
            <a:r>
              <a:rPr lang="ja-JP" altLang="en-US" dirty="0" smtClean="0"/>
              <a:t>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632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システム概要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7951" y="1587370"/>
            <a:ext cx="10062711" cy="35086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 smtClean="0">
                <a:solidFill>
                  <a:schemeClr val="tx1"/>
                </a:solidFill>
              </a:rPr>
              <a:t>本</a:t>
            </a:r>
            <a:r>
              <a:rPr lang="ja-JP" altLang="en-US" sz="3200" dirty="0">
                <a:solidFill>
                  <a:schemeClr val="tx1"/>
                </a:solidFill>
              </a:rPr>
              <a:t>システム</a:t>
            </a:r>
            <a:r>
              <a:rPr kumimoji="1" lang="ja-JP" altLang="en-US" sz="3200" dirty="0" smtClean="0">
                <a:solidFill>
                  <a:schemeClr val="tx1"/>
                </a:solidFill>
              </a:rPr>
              <a:t>は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Python</a:t>
            </a:r>
            <a:r>
              <a:rPr kumimoji="1" lang="ja-JP" altLang="en-US" sz="3200" dirty="0" smtClean="0">
                <a:solidFill>
                  <a:schemeClr val="tx1"/>
                </a:solidFill>
              </a:rPr>
              <a:t>と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Django</a:t>
            </a:r>
            <a:r>
              <a:rPr kumimoji="1" lang="ja-JP" altLang="en-US" sz="3200" dirty="0" smtClean="0">
                <a:solidFill>
                  <a:schemeClr val="tx1"/>
                </a:solidFill>
              </a:rPr>
              <a:t>フレームワーク、</a:t>
            </a:r>
            <a:endParaRPr kumimoji="1" lang="en-US" altLang="ja-JP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sz="3200" dirty="0" smtClean="0">
                <a:solidFill>
                  <a:schemeClr val="tx1"/>
                </a:solidFill>
              </a:rPr>
              <a:t>AWS</a:t>
            </a:r>
            <a:r>
              <a:rPr kumimoji="1" lang="ja-JP" altLang="en-US" sz="3200" dirty="0" smtClean="0">
                <a:solidFill>
                  <a:schemeClr val="tx1"/>
                </a:solidFill>
              </a:rPr>
              <a:t>を用いて構築されており、ユーザはウェブブラウザを利用して質問に回答し、それに応じた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	TODO</a:t>
            </a:r>
            <a:r>
              <a:rPr kumimoji="1" lang="ja-JP" altLang="en-US" sz="3200" dirty="0" smtClean="0">
                <a:solidFill>
                  <a:schemeClr val="tx1"/>
                </a:solidFill>
              </a:rPr>
              <a:t>を利用できる。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ja-JP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3200" dirty="0" smtClean="0">
                <a:solidFill>
                  <a:schemeClr val="tx1"/>
                </a:solidFill>
              </a:rPr>
              <a:t>内部のデータベースは</a:t>
            </a:r>
            <a:r>
              <a:rPr lang="en-US" altLang="ja-JP" sz="3200" dirty="0" smtClean="0">
                <a:solidFill>
                  <a:schemeClr val="tx1"/>
                </a:solidFill>
              </a:rPr>
              <a:t>MySQL</a:t>
            </a:r>
            <a:r>
              <a:rPr lang="ja-JP" altLang="en-US" sz="3200" dirty="0" smtClean="0">
                <a:solidFill>
                  <a:schemeClr val="tx1"/>
                </a:solidFill>
              </a:rPr>
              <a:t>を使用し、ユーザ情報、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3200" dirty="0" smtClean="0">
                <a:solidFill>
                  <a:schemeClr val="tx1"/>
                </a:solidFill>
              </a:rPr>
              <a:t>タスクごとの情報、</a:t>
            </a:r>
            <a:r>
              <a:rPr kumimoji="1" lang="ja-JP" altLang="en-US" sz="3200" dirty="0" smtClean="0">
                <a:solidFill>
                  <a:schemeClr val="tx1"/>
                </a:solidFill>
              </a:rPr>
              <a:t>各タスクの進捗状況などを格納。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4098" name="Picture 2" descr="モデムのマー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373" y="5511857"/>
            <a:ext cx="19050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ルータのマーク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917" y="3167509"/>
            <a:ext cx="1227845" cy="192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インターネットのマーク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772" y="196777"/>
            <a:ext cx="1390593" cy="139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53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サーバー概要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2766" y="1438103"/>
            <a:ext cx="10278841" cy="4862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 smtClean="0">
                <a:solidFill>
                  <a:schemeClr val="tx1"/>
                </a:solidFill>
              </a:rPr>
              <a:t>アマゾンが</a:t>
            </a:r>
            <a:r>
              <a:rPr lang="ja-JP" altLang="en-US" sz="3200" dirty="0">
                <a:solidFill>
                  <a:schemeClr val="tx1"/>
                </a:solidFill>
              </a:rPr>
              <a:t>提供</a:t>
            </a:r>
            <a:r>
              <a:rPr lang="ja-JP" altLang="en-US" sz="3200" dirty="0" smtClean="0">
                <a:solidFill>
                  <a:schemeClr val="tx1"/>
                </a:solidFill>
              </a:rPr>
              <a:t>するレンタルサーバーの</a:t>
            </a:r>
            <a:r>
              <a:rPr lang="en-US" altLang="ja-JP" sz="3200" dirty="0" smtClean="0">
                <a:solidFill>
                  <a:schemeClr val="tx1"/>
                </a:solidFill>
              </a:rPr>
              <a:t>AWS</a:t>
            </a:r>
            <a:r>
              <a:rPr lang="ja-JP" altLang="en-US" sz="3200" dirty="0" smtClean="0">
                <a:solidFill>
                  <a:schemeClr val="tx1"/>
                </a:solidFill>
              </a:rPr>
              <a:t>を使用。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3200" dirty="0" smtClean="0">
              <a:solidFill>
                <a:schemeClr val="tx1"/>
              </a:solidFill>
            </a:endParaRPr>
          </a:p>
          <a:p>
            <a:r>
              <a:rPr lang="ja-JP" altLang="en-US" sz="3200" dirty="0">
                <a:solidFill>
                  <a:schemeClr val="tx1"/>
                </a:solidFill>
              </a:rPr>
              <a:t>～</a:t>
            </a:r>
            <a:r>
              <a:rPr lang="ja-JP" altLang="en-US" sz="3200" dirty="0" smtClean="0">
                <a:solidFill>
                  <a:schemeClr val="tx1"/>
                </a:solidFill>
              </a:rPr>
              <a:t>レンタルサーバーのメリット</a:t>
            </a:r>
            <a:r>
              <a:rPr lang="ja-JP" altLang="en-US" sz="3200" dirty="0">
                <a:solidFill>
                  <a:schemeClr val="tx1"/>
                </a:solidFill>
              </a:rPr>
              <a:t>～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sz="3200" dirty="0" smtClean="0">
                <a:solidFill>
                  <a:schemeClr val="tx1"/>
                </a:solidFill>
              </a:rPr>
              <a:t>	</a:t>
            </a:r>
            <a:r>
              <a:rPr lang="ja-JP" altLang="en-US" sz="3200" dirty="0" smtClean="0">
                <a:solidFill>
                  <a:schemeClr val="tx1"/>
                </a:solidFill>
              </a:rPr>
              <a:t>サーバーマシンの用意の手間が省け、素早い</a:t>
            </a:r>
            <a:r>
              <a:rPr lang="ja-JP" altLang="en-US" sz="3200" dirty="0">
                <a:solidFill>
                  <a:schemeClr val="tx1"/>
                </a:solidFill>
              </a:rPr>
              <a:t>構築</a:t>
            </a:r>
            <a:r>
              <a:rPr lang="ja-JP" altLang="en-US" sz="3200" dirty="0" smtClean="0">
                <a:solidFill>
                  <a:schemeClr val="tx1"/>
                </a:solidFill>
              </a:rPr>
              <a:t>が</a:t>
            </a:r>
            <a:r>
              <a:rPr lang="en-US" altLang="ja-JP" sz="3200" dirty="0" smtClean="0">
                <a:solidFill>
                  <a:schemeClr val="tx1"/>
                </a:solidFill>
              </a:rPr>
              <a:t>	</a:t>
            </a:r>
            <a:r>
              <a:rPr lang="ja-JP" altLang="en-US" sz="3200" dirty="0" smtClean="0">
                <a:solidFill>
                  <a:schemeClr val="tx1"/>
                </a:solidFill>
              </a:rPr>
              <a:t>可能。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r>
              <a:rPr lang="ja-JP" altLang="en-US" sz="3200" dirty="0">
                <a:solidFill>
                  <a:schemeClr val="tx1"/>
                </a:solidFill>
              </a:rPr>
              <a:t>～</a:t>
            </a:r>
            <a:r>
              <a:rPr lang="en-US" altLang="ja-JP" sz="3200" dirty="0" smtClean="0">
                <a:solidFill>
                  <a:schemeClr val="tx1"/>
                </a:solidFill>
              </a:rPr>
              <a:t>AWS</a:t>
            </a:r>
            <a:r>
              <a:rPr lang="ja-JP" altLang="en-US" sz="3200" dirty="0" smtClean="0">
                <a:solidFill>
                  <a:schemeClr val="tx1"/>
                </a:solidFill>
              </a:rPr>
              <a:t>のメリット</a:t>
            </a:r>
            <a:r>
              <a:rPr lang="ja-JP" altLang="en-US" sz="3200" dirty="0">
                <a:solidFill>
                  <a:schemeClr val="tx1"/>
                </a:solidFill>
              </a:rPr>
              <a:t>～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sz="3200" dirty="0" smtClean="0">
                <a:solidFill>
                  <a:schemeClr val="tx1"/>
                </a:solidFill>
              </a:rPr>
              <a:t>	</a:t>
            </a:r>
            <a:r>
              <a:rPr lang="ja-JP" altLang="en-US" sz="3200" dirty="0" smtClean="0">
                <a:solidFill>
                  <a:schemeClr val="tx1"/>
                </a:solidFill>
              </a:rPr>
              <a:t>他のレンタルサーバーと違い、使った分だけ使用料</a:t>
            </a:r>
            <a:r>
              <a:rPr lang="en-US" altLang="ja-JP" sz="3200" dirty="0" smtClean="0">
                <a:solidFill>
                  <a:schemeClr val="tx1"/>
                </a:solidFill>
              </a:rPr>
              <a:t>	</a:t>
            </a:r>
            <a:r>
              <a:rPr lang="ja-JP" altLang="en-US" sz="3200" dirty="0" smtClean="0">
                <a:solidFill>
                  <a:schemeClr val="tx1"/>
                </a:solidFill>
              </a:rPr>
              <a:t>を</a:t>
            </a:r>
            <a:r>
              <a:rPr lang="ja-JP" altLang="en-US" sz="3200" dirty="0" smtClean="0">
                <a:solidFill>
                  <a:schemeClr val="tx1"/>
                </a:solidFill>
              </a:rPr>
              <a:t>支払うサービスなので</a:t>
            </a:r>
            <a:r>
              <a:rPr lang="ja-JP" altLang="en-US" sz="3200" dirty="0" smtClean="0">
                <a:solidFill>
                  <a:schemeClr val="tx1"/>
                </a:solidFill>
              </a:rPr>
              <a:t>コストが少なく経済的。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Picture 6" descr="インターネットのマー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333" y="47510"/>
            <a:ext cx="1390593" cy="139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ルータのマーク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607" y="3308825"/>
            <a:ext cx="1227845" cy="192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モデムのマーク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395" y="5520169"/>
            <a:ext cx="19050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コンテンツ プレースホルダー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191118"/>
              </p:ext>
            </p:extLst>
          </p:nvPr>
        </p:nvGraphicFramePr>
        <p:xfrm>
          <a:off x="98370" y="94900"/>
          <a:ext cx="10515600" cy="667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37507415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46142128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8849162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407341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286393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5080572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8990114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96862351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410047808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8196329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62413328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9633538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58146245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12273724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400339447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63319544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427107987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8776906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45915253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19027229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391203315"/>
                    </a:ext>
                  </a:extLst>
                </a:gridCol>
              </a:tblGrid>
              <a:tr h="307570"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作業内容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451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51974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システム概要</a:t>
                      </a:r>
                      <a:endParaRPr kumimoji="1" lang="en-US" altLang="ja-JP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7876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69155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動作環境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289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4825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開発要件定義書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8994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6245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DFD</a:t>
                      </a:r>
                      <a:r>
                        <a:rPr kumimoji="1" lang="ja-JP" altLang="en-US" dirty="0" smtClean="0"/>
                        <a:t>図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6564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54793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各種画面仕様書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1077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45230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コード設計書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3317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02971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ガントチャート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02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30268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作業日報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071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995856"/>
                  </a:ext>
                </a:extLst>
              </a:tr>
            </a:tbl>
          </a:graphicData>
        </a:graphic>
      </p:graphicFrame>
      <p:sp>
        <p:nvSpPr>
          <p:cNvPr id="9" name="左右矢印 8"/>
          <p:cNvSpPr/>
          <p:nvPr/>
        </p:nvSpPr>
        <p:spPr>
          <a:xfrm>
            <a:off x="1873135" y="836348"/>
            <a:ext cx="3009208" cy="349135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左右矢印 9"/>
          <p:cNvSpPr/>
          <p:nvPr/>
        </p:nvSpPr>
        <p:spPr>
          <a:xfrm>
            <a:off x="1873135" y="1209724"/>
            <a:ext cx="2161309" cy="34913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左右矢印 10"/>
          <p:cNvSpPr/>
          <p:nvPr/>
        </p:nvSpPr>
        <p:spPr>
          <a:xfrm>
            <a:off x="2737661" y="1593028"/>
            <a:ext cx="853437" cy="349135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右矢印 11"/>
          <p:cNvSpPr/>
          <p:nvPr/>
        </p:nvSpPr>
        <p:spPr>
          <a:xfrm>
            <a:off x="2737661" y="1959609"/>
            <a:ext cx="853437" cy="349135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右矢印 12"/>
          <p:cNvSpPr/>
          <p:nvPr/>
        </p:nvSpPr>
        <p:spPr>
          <a:xfrm>
            <a:off x="3181006" y="2324500"/>
            <a:ext cx="853438" cy="349135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右矢印 13"/>
          <p:cNvSpPr/>
          <p:nvPr/>
        </p:nvSpPr>
        <p:spPr>
          <a:xfrm>
            <a:off x="3181006" y="2713631"/>
            <a:ext cx="853438" cy="349135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左右矢印 14"/>
          <p:cNvSpPr/>
          <p:nvPr/>
        </p:nvSpPr>
        <p:spPr>
          <a:xfrm>
            <a:off x="3183776" y="3071201"/>
            <a:ext cx="1701336" cy="349135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左右矢印 15"/>
          <p:cNvSpPr/>
          <p:nvPr/>
        </p:nvSpPr>
        <p:spPr>
          <a:xfrm>
            <a:off x="3183776" y="3431363"/>
            <a:ext cx="1701336" cy="349135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右矢印 16"/>
          <p:cNvSpPr/>
          <p:nvPr/>
        </p:nvSpPr>
        <p:spPr>
          <a:xfrm>
            <a:off x="3181006" y="3808465"/>
            <a:ext cx="3471946" cy="349135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右矢印 17"/>
          <p:cNvSpPr/>
          <p:nvPr/>
        </p:nvSpPr>
        <p:spPr>
          <a:xfrm>
            <a:off x="3215643" y="4181246"/>
            <a:ext cx="1701336" cy="349135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右矢印 18"/>
          <p:cNvSpPr/>
          <p:nvPr/>
        </p:nvSpPr>
        <p:spPr>
          <a:xfrm>
            <a:off x="4916979" y="4534815"/>
            <a:ext cx="1735973" cy="349135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左右矢印 19"/>
          <p:cNvSpPr/>
          <p:nvPr/>
        </p:nvSpPr>
        <p:spPr>
          <a:xfrm>
            <a:off x="3617425" y="4921766"/>
            <a:ext cx="1274617" cy="349135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左右矢印 20"/>
          <p:cNvSpPr/>
          <p:nvPr/>
        </p:nvSpPr>
        <p:spPr>
          <a:xfrm>
            <a:off x="1880068" y="5298314"/>
            <a:ext cx="3011974" cy="349135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左右矢印 21"/>
          <p:cNvSpPr/>
          <p:nvPr/>
        </p:nvSpPr>
        <p:spPr>
          <a:xfrm>
            <a:off x="1867599" y="5672737"/>
            <a:ext cx="3011974" cy="349135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左右矢印 22"/>
          <p:cNvSpPr/>
          <p:nvPr/>
        </p:nvSpPr>
        <p:spPr>
          <a:xfrm>
            <a:off x="1867599" y="6025330"/>
            <a:ext cx="8729746" cy="349135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左右矢印 23"/>
          <p:cNvSpPr/>
          <p:nvPr/>
        </p:nvSpPr>
        <p:spPr>
          <a:xfrm>
            <a:off x="1880068" y="6401878"/>
            <a:ext cx="3011974" cy="349135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左右矢印 24"/>
          <p:cNvSpPr/>
          <p:nvPr/>
        </p:nvSpPr>
        <p:spPr>
          <a:xfrm>
            <a:off x="10792693" y="578653"/>
            <a:ext cx="1158237" cy="695431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予定</a:t>
            </a:r>
          </a:p>
        </p:txBody>
      </p:sp>
      <p:sp>
        <p:nvSpPr>
          <p:cNvPr id="26" name="左右矢印 25"/>
          <p:cNvSpPr/>
          <p:nvPr/>
        </p:nvSpPr>
        <p:spPr>
          <a:xfrm>
            <a:off x="10828713" y="1379913"/>
            <a:ext cx="1086195" cy="719812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実施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690166" y="2416435"/>
            <a:ext cx="1363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11</a:t>
            </a:r>
            <a:r>
              <a:rPr kumimoji="1" lang="ja-JP" altLang="en-US" dirty="0" smtClean="0"/>
              <a:t>月までの火曜と金曜のみ表示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0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TM02892315[[fn=ウィスプ]]</Template>
  <TotalTime>444</TotalTime>
  <Words>195</Words>
  <Application>Microsoft Office PowerPoint</Application>
  <PresentationFormat>ワイド画面</PresentationFormat>
  <Paragraphs>80</Paragraphs>
  <Slides>9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メイリオ</vt:lpstr>
      <vt:lpstr>Arial</vt:lpstr>
      <vt:lpstr>Trebuchet MS</vt:lpstr>
      <vt:lpstr>Wingdings 3</vt:lpstr>
      <vt:lpstr>ファセット</vt:lpstr>
      <vt:lpstr>Adobe Photoshop Image</vt:lpstr>
      <vt:lpstr>企画発表</vt:lpstr>
      <vt:lpstr>目次</vt:lpstr>
      <vt:lpstr>概要</vt:lpstr>
      <vt:lpstr>開発環境、動作環境</vt:lpstr>
      <vt:lpstr>画面遷移図</vt:lpstr>
      <vt:lpstr>スマートフォン 画面のイメージ図</vt:lpstr>
      <vt:lpstr>システム概要</vt:lpstr>
      <vt:lpstr>サーバー概要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小林　里緒</dc:creator>
  <cp:lastModifiedBy>杉本　一輝</cp:lastModifiedBy>
  <cp:revision>56</cp:revision>
  <dcterms:created xsi:type="dcterms:W3CDTF">2019-10-04T04:52:24Z</dcterms:created>
  <dcterms:modified xsi:type="dcterms:W3CDTF">2019-10-15T05:33:48Z</dcterms:modified>
</cp:coreProperties>
</file>