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3" r:id="rId15"/>
    <p:sldId id="276" r:id="rId16"/>
    <p:sldId id="275" r:id="rId17"/>
    <p:sldId id="257" r:id="rId18"/>
    <p:sldId id="277" r:id="rId19"/>
    <p:sldId id="281" r:id="rId20"/>
    <p:sldId id="278" r:id="rId21"/>
    <p:sldId id="279" r:id="rId22"/>
    <p:sldId id="280" r:id="rId23"/>
    <p:sldId id="282" r:id="rId24"/>
    <p:sldId id="283" r:id="rId25"/>
    <p:sldId id="263" r:id="rId26"/>
  </p:sldIdLst>
  <p:sldSz cx="12192000" cy="6858000"/>
  <p:notesSz cx="6886575"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113" d="100"/>
          <a:sy n="113"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1-F33C-493D-88BC-E54B31B2AB2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F33C-493D-88BC-E54B31B2AB20}"/>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F33C-493D-88BC-E54B31B2AB20}"/>
              </c:ext>
            </c:extLst>
          </c:dPt>
          <c:dPt>
            <c:idx val="3"/>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7-F33C-493D-88BC-E54B31B2AB20}"/>
              </c:ext>
            </c:extLst>
          </c:dPt>
          <c:dPt>
            <c:idx val="4"/>
            <c:bubble3D val="0"/>
            <c:spPr>
              <a:solidFill>
                <a:srgbClr val="FF3300"/>
              </a:solidFill>
              <a:ln w="19050">
                <a:solidFill>
                  <a:schemeClr val="lt1"/>
                </a:solidFill>
              </a:ln>
              <a:effectLst/>
            </c:spPr>
            <c:extLst>
              <c:ext xmlns:c16="http://schemas.microsoft.com/office/drawing/2014/chart" uri="{C3380CC4-5D6E-409C-BE32-E72D297353CC}">
                <c16:uniqueId val="{00000009-F33C-493D-88BC-E54B31B2AB20}"/>
              </c:ext>
            </c:extLst>
          </c:dPt>
          <c:cat>
            <c:strRef>
              <c:f>Sheet1!$D$2:$D$6</c:f>
              <c:strCache>
                <c:ptCount val="5"/>
                <c:pt idx="0">
                  <c:v>AMZN アマゾンドットコム</c:v>
                </c:pt>
                <c:pt idx="1">
                  <c:v>ARM アーム ホールディングス</c:v>
                </c:pt>
                <c:pt idx="2">
                  <c:v>GOOGL アルファベット A</c:v>
                </c:pt>
                <c:pt idx="3">
                  <c:v>NVDA エヌビディア</c:v>
                </c:pt>
                <c:pt idx="4">
                  <c:v>TSM 台湾セミコンダクター ADR</c:v>
                </c:pt>
              </c:strCache>
            </c:strRef>
          </c:cat>
          <c:val>
            <c:numRef>
              <c:f>Sheet1!$E$2:$E$6</c:f>
              <c:numCache>
                <c:formatCode>General</c:formatCode>
                <c:ptCount val="5"/>
                <c:pt idx="0">
                  <c:v>4.0505866715959407</c:v>
                </c:pt>
                <c:pt idx="1">
                  <c:v>21.391287508692248</c:v>
                </c:pt>
                <c:pt idx="2">
                  <c:v>7.5153819747022634</c:v>
                </c:pt>
                <c:pt idx="3">
                  <c:v>60.081024936843683</c:v>
                </c:pt>
                <c:pt idx="4">
                  <c:v>6.9617189081658708</c:v>
                </c:pt>
              </c:numCache>
            </c:numRef>
          </c:val>
          <c:extLst>
            <c:ext xmlns:c16="http://schemas.microsoft.com/office/drawing/2014/chart" uri="{C3380CC4-5D6E-409C-BE32-E72D297353CC}">
              <c16:uniqueId val="{0000000A-F33C-493D-88BC-E54B31B2AB20}"/>
            </c:ext>
          </c:extLst>
        </c:ser>
        <c:dLbls>
          <c:showLegendKey val="0"/>
          <c:showVal val="0"/>
          <c:showCatName val="0"/>
          <c:showSerName val="0"/>
          <c:showPercent val="0"/>
          <c:showBubbleSize val="0"/>
          <c:showLeaderLines val="1"/>
        </c:dLbls>
        <c:firstSliceAng val="262"/>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183" cy="502596"/>
          </a:xfrm>
          <a:prstGeom prst="rect">
            <a:avLst/>
          </a:prstGeom>
        </p:spPr>
        <p:txBody>
          <a:bodyPr vert="horz" lIns="96588" tIns="48294" rIns="96588" bIns="48294"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0799" y="0"/>
            <a:ext cx="2984183" cy="502596"/>
          </a:xfrm>
          <a:prstGeom prst="rect">
            <a:avLst/>
          </a:prstGeom>
        </p:spPr>
        <p:txBody>
          <a:bodyPr vert="horz" lIns="96588" tIns="48294" rIns="96588" bIns="48294" rtlCol="0"/>
          <a:lstStyle>
            <a:lvl1pPr algn="r">
              <a:defRPr sz="1300"/>
            </a:lvl1pPr>
          </a:lstStyle>
          <a:p>
            <a:fld id="{71B089C8-FDE2-4061-9DCE-7FCF02DE2E7A}" type="datetimeFigureOut">
              <a:rPr kumimoji="1" lang="ja-JP" altLang="en-US" smtClean="0"/>
              <a:t>2024/12/12</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7100" cy="3379787"/>
          </a:xfrm>
          <a:prstGeom prst="rect">
            <a:avLst/>
          </a:prstGeom>
          <a:noFill/>
          <a:ln w="12700">
            <a:solidFill>
              <a:prstClr val="black"/>
            </a:solidFill>
          </a:ln>
        </p:spPr>
        <p:txBody>
          <a:bodyPr vert="horz" lIns="96588" tIns="48294" rIns="96588" bIns="48294" rtlCol="0" anchor="ctr"/>
          <a:lstStyle/>
          <a:p>
            <a:endParaRPr lang="ja-JP" altLang="en-US"/>
          </a:p>
        </p:txBody>
      </p:sp>
      <p:sp>
        <p:nvSpPr>
          <p:cNvPr id="5" name="ノート プレースホルダー 4"/>
          <p:cNvSpPr>
            <a:spLocks noGrp="1"/>
          </p:cNvSpPr>
          <p:nvPr>
            <p:ph type="body" sz="quarter" idx="3"/>
          </p:nvPr>
        </p:nvSpPr>
        <p:spPr>
          <a:xfrm>
            <a:off x="688658" y="4820741"/>
            <a:ext cx="5509260" cy="3944243"/>
          </a:xfrm>
          <a:prstGeom prst="rect">
            <a:avLst/>
          </a:prstGeom>
        </p:spPr>
        <p:txBody>
          <a:bodyPr vert="horz" lIns="96588" tIns="48294" rIns="96588" bIns="4829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4531"/>
            <a:ext cx="2984183" cy="502595"/>
          </a:xfrm>
          <a:prstGeom prst="rect">
            <a:avLst/>
          </a:prstGeom>
        </p:spPr>
        <p:txBody>
          <a:bodyPr vert="horz" lIns="96588" tIns="48294" rIns="96588" bIns="4829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0799" y="9514531"/>
            <a:ext cx="2984183" cy="502595"/>
          </a:xfrm>
          <a:prstGeom prst="rect">
            <a:avLst/>
          </a:prstGeom>
        </p:spPr>
        <p:txBody>
          <a:bodyPr vert="horz" lIns="96588" tIns="48294" rIns="96588" bIns="48294" rtlCol="0" anchor="b"/>
          <a:lstStyle>
            <a:lvl1pPr algn="r">
              <a:defRPr sz="13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5881">
              <a:defRPr/>
            </a:pPr>
            <a:r>
              <a:rPr lang="ja-JP" altLang="en-US" sz="13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lang="en-US" altLang="ja-JP" sz="1300" dirty="0">
              <a:latin typeface="BIZ UDPゴシック" panose="020B0400000000000000" pitchFamily="50" charset="-128"/>
              <a:ea typeface="BIZ UDPゴシック" panose="020B0400000000000000" pitchFamily="50" charset="-128"/>
            </a:endParaRPr>
          </a:p>
          <a:p>
            <a:pPr defTabSz="965881">
              <a:defRPr/>
            </a:pPr>
            <a:endParaRPr lang="en-US" altLang="ja-JP" sz="13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defTabSz="965881">
              <a:defRPr/>
            </a:pPr>
            <a:endParaRPr lang="en-US" altLang="ja-JP" sz="13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defTabSz="965881">
              <a:defRPr/>
            </a:pPr>
            <a:endParaRPr lang="ja-JP" altLang="en-US" sz="13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左が家の</a:t>
            </a:r>
            <a:r>
              <a:rPr kumimoji="1" lang="en-US" altLang="ja-JP" dirty="0"/>
              <a:t>PC</a:t>
            </a:r>
            <a:r>
              <a:rPr kumimoji="1" lang="ja-JP" altLang="en-US" dirty="0"/>
              <a:t>と学校の</a:t>
            </a:r>
            <a:r>
              <a:rPr kumimoji="1" lang="en-US" altLang="ja-JP" dirty="0"/>
              <a:t>HPC</a:t>
            </a:r>
            <a:r>
              <a:rPr kumimoji="1" lang="ja-JP" altLang="en-US" dirty="0"/>
              <a:t>を使って学習して株価が上がる比率が高いであろう株</a:t>
            </a:r>
            <a:r>
              <a:rPr kumimoji="1" lang="en-US" altLang="ja-JP" dirty="0"/>
              <a:t>top3</a:t>
            </a:r>
            <a:r>
              <a:rPr kumimoji="1" lang="ja-JP" altLang="en-US" dirty="0"/>
              <a:t>をグラフに示したものと実際の株価です</a:t>
            </a:r>
            <a:br>
              <a:rPr kumimoji="1" lang="en-US" altLang="ja-JP" dirty="0"/>
            </a:br>
            <a:r>
              <a:rPr kumimoji="1" lang="en-US" altLang="ja-JP" dirty="0" err="1"/>
              <a:t>wrb</a:t>
            </a:r>
            <a:r>
              <a:rPr kumimoji="1" lang="en-US" altLang="ja-JP" dirty="0"/>
              <a:t> :</a:t>
            </a:r>
            <a:r>
              <a:rPr lang="zh-TW" altLang="en-US" sz="1300" dirty="0"/>
              <a:t>商業用損害保険持株会社</a:t>
            </a:r>
            <a:endParaRPr lang="en-US" altLang="zh-TW" sz="1300" dirty="0"/>
          </a:p>
          <a:p>
            <a:r>
              <a:rPr kumimoji="1" lang="en-US" altLang="ja-JP" dirty="0" err="1"/>
              <a:t>Nwsa</a:t>
            </a:r>
            <a:r>
              <a:rPr kumimoji="1" lang="en-US" altLang="ja-JP" dirty="0"/>
              <a:t> :</a:t>
            </a:r>
            <a:r>
              <a:rPr lang="ja-JP" altLang="en-US" sz="1300" dirty="0"/>
              <a:t>アメリカ・ニューヨークに拠点を置く出版・メディア企業</a:t>
            </a:r>
            <a:endParaRPr lang="en-US" altLang="ja-JP" sz="1300" dirty="0"/>
          </a:p>
          <a:p>
            <a:r>
              <a:rPr lang="en-US" altLang="ja-JP" sz="1300" dirty="0" err="1"/>
              <a:t>Dva</a:t>
            </a:r>
            <a:r>
              <a:rPr lang="en-US" altLang="ja-JP" sz="1300" dirty="0"/>
              <a:t> :</a:t>
            </a:r>
            <a:r>
              <a:rPr lang="ja-JP" altLang="en-US" sz="1300" dirty="0"/>
              <a:t>末期腎疾患や慢性腎不全の患者向けに透析サービスを提供。</a:t>
            </a:r>
            <a:endParaRPr lang="en-US" altLang="ja-JP" sz="1300" dirty="0"/>
          </a:p>
          <a:p>
            <a:r>
              <a:rPr lang="en-US" altLang="ja-JP" sz="1300" dirty="0" err="1"/>
              <a:t>Aph</a:t>
            </a:r>
            <a:r>
              <a:rPr lang="en-US" altLang="ja-JP" sz="1300" dirty="0"/>
              <a:t> :</a:t>
            </a:r>
            <a:r>
              <a:rPr lang="ja-JP" altLang="en-US" sz="1300" dirty="0"/>
              <a:t>電気配線や光ファイバー、同軸ケーブルなど向けのコネクタ（接続部品）をはじめ、アンテナやセンサー、ケーブルを含む周辺品の設計・製造・販売を手がける。</a:t>
            </a:r>
            <a:endParaRPr lang="en-US" altLang="ja-JP" sz="1300" dirty="0"/>
          </a:p>
          <a:p>
            <a:r>
              <a:rPr kumimoji="1" lang="en-US" altLang="ja-JP" dirty="0"/>
              <a:t>Hum :</a:t>
            </a:r>
            <a:r>
              <a:rPr lang="zh-CN" altLang="en-US" sz="1300" dirty="0"/>
              <a:t>営利健康保険会社</a:t>
            </a:r>
            <a:endParaRPr lang="en-US" altLang="zh-CN" sz="1300" dirty="0"/>
          </a:p>
          <a:p>
            <a:r>
              <a:rPr lang="en-US" altLang="ja-JP" sz="1300" dirty="0" err="1"/>
              <a:t>Gl</a:t>
            </a:r>
            <a:r>
              <a:rPr lang="en-US" altLang="ja-JP" sz="1300" dirty="0"/>
              <a:t> :</a:t>
            </a:r>
            <a:r>
              <a:rPr lang="ja-JP" altLang="en-US" sz="1300" dirty="0"/>
              <a:t>金融サービス持株会社</a:t>
            </a:r>
            <a:endParaRPr lang="en-US" altLang="ja-JP" sz="1300" dirty="0"/>
          </a:p>
          <a:p>
            <a:r>
              <a:rPr lang="en-US" altLang="ja-JP" sz="1300" dirty="0" err="1"/>
              <a:t>Dva</a:t>
            </a:r>
            <a:r>
              <a:rPr lang="en-US" altLang="ja-JP" sz="1300" dirty="0"/>
              <a:t> : </a:t>
            </a:r>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18</a:t>
            </a:fld>
            <a:endParaRPr kumimoji="1" lang="ja-JP" altLang="en-US"/>
          </a:p>
        </p:txBody>
      </p:sp>
    </p:spTree>
    <p:extLst>
      <p:ext uri="{BB962C8B-B14F-4D97-AF65-F5344CB8AC3E}">
        <p14:creationId xmlns:p14="http://schemas.microsoft.com/office/powerpoint/2010/main" val="22900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自分もすごい詳しいわけではないが純粋な株式投資のみで生活している人たちはこのようなグラフとにらめっこしているだけではない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lang="ja-JP" altLang="en-US" sz="1300" dirty="0"/>
              <a:t>一般的に価格変動の度合いを示す言葉</a:t>
            </a:r>
            <a:endParaRPr lang="en-US" altLang="ja-JP" sz="1300" dirty="0"/>
          </a:p>
          <a:p>
            <a:r>
              <a:rPr lang="ja-JP" altLang="en-US" sz="1300" dirty="0"/>
              <a:t>投資家が市場の先行きとしてどれくらいのボラティリティを見込んでいるか、つまり市場の不安定度を示す指数です。 </a:t>
            </a:r>
            <a:r>
              <a:rPr lang="en-US" altLang="ja-JP" sz="1300" dirty="0"/>
              <a:t>10〜20</a:t>
            </a:r>
            <a:r>
              <a:rPr lang="ja-JP" altLang="en-US" sz="1300" dirty="0"/>
              <a:t>が平常で、</a:t>
            </a:r>
            <a:r>
              <a:rPr lang="en-US" altLang="ja-JP" sz="1300" dirty="0"/>
              <a:t>20</a:t>
            </a:r>
            <a:r>
              <a:rPr lang="ja-JP" altLang="en-US" sz="1300" dirty="0"/>
              <a:t>を超えると不安定、</a:t>
            </a:r>
            <a:r>
              <a:rPr lang="en-US" altLang="ja-JP" sz="1300" dirty="0"/>
              <a:t>30</a:t>
            </a:r>
            <a:r>
              <a:rPr lang="ja-JP" altLang="en-US" sz="1300" dirty="0"/>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9</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Softmax</a:t>
            </a:r>
            <a:r>
              <a:rPr kumimoji="1" lang="ja-JP" altLang="en-US" dirty="0"/>
              <a:t>関数が返す値は厳密には確率とは言えない</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10</a:t>
            </a:fld>
            <a:endParaRPr kumimoji="1" lang="ja-JP" altLang="en-US"/>
          </a:p>
        </p:txBody>
      </p:sp>
    </p:spTree>
    <p:extLst>
      <p:ext uri="{BB962C8B-B14F-4D97-AF65-F5344CB8AC3E}">
        <p14:creationId xmlns:p14="http://schemas.microsoft.com/office/powerpoint/2010/main" val="176364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91D34335-0E0F-4CEE-B944-97CECBA33132}" type="datetimeFigureOut">
              <a:rPr kumimoji="1" lang="ja-JP" altLang="en-US" smtClean="0"/>
              <a:t>2024/12/12</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34335-0E0F-4CEE-B944-97CECBA33132}" type="datetimeFigureOut">
              <a:rPr kumimoji="1" lang="ja-JP" altLang="en-US" smtClean="0"/>
              <a:t>2024/12/12</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82779" y="1073258"/>
            <a:ext cx="12357545" cy="1938992"/>
          </a:xfrm>
          <a:prstGeom prst="rect">
            <a:avLst/>
          </a:prstGeom>
          <a:noFill/>
        </p:spPr>
        <p:txBody>
          <a:bodyPr wrap="square" rtlCol="0">
            <a:spAutoFit/>
          </a:bodyPr>
          <a:lstStyle/>
          <a:p>
            <a:pPr algn="ctr"/>
            <a:r>
              <a:rPr lang="ja-JP" altLang="en-US" sz="5900" b="1" dirty="0">
                <a:latin typeface="BIZ UDPゴシック" panose="020B0400000000000000" pitchFamily="50" charset="-128"/>
                <a:ea typeface="BIZ UDPゴシック" panose="020B0400000000000000" pitchFamily="50" charset="-128"/>
              </a:rPr>
              <a:t>感情分析と時系列モデルを統合した</a:t>
            </a:r>
            <a:endParaRPr lang="en-US" altLang="ja-JP" sz="5900" b="1" dirty="0">
              <a:latin typeface="BIZ UDPゴシック" panose="020B0400000000000000" pitchFamily="50" charset="-128"/>
              <a:ea typeface="BIZ UDPゴシック" panose="020B0400000000000000" pitchFamily="50" charset="-128"/>
            </a:endParaRPr>
          </a:p>
          <a:p>
            <a:pPr algn="ctr"/>
            <a:r>
              <a:rPr lang="ja-JP" altLang="en-US" sz="5900" b="1" dirty="0">
                <a:latin typeface="BIZ UDPゴシック" panose="020B0400000000000000" pitchFamily="50" charset="-128"/>
                <a:ea typeface="BIZ UDPゴシック" panose="020B0400000000000000" pitchFamily="50" charset="-128"/>
              </a:rPr>
              <a:t>データ駆動型予測システム</a:t>
            </a:r>
            <a:endParaRPr kumimoji="1" lang="ja-JP" altLang="en-US" sz="59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3" y="4040889"/>
            <a:ext cx="10165977" cy="1323439"/>
          </a:xfrm>
          <a:prstGeom prst="rect">
            <a:avLst/>
          </a:prstGeom>
          <a:noFill/>
        </p:spPr>
        <p:txBody>
          <a:bodyPr wrap="square" rtlCol="0">
            <a:spAutoFit/>
          </a:bodyPr>
          <a:lstStyle/>
          <a:p>
            <a:pPr algn="ctr"/>
            <a:r>
              <a:rPr kumimoji="1" lang="ja-JP" altLang="en-US" sz="4000" dirty="0">
                <a:latin typeface="BIZ UDPゴシック" panose="020B0400000000000000" pitchFamily="50" charset="-128"/>
                <a:ea typeface="BIZ UDPゴシック" panose="020B0400000000000000" pitchFamily="50" charset="-128"/>
              </a:rPr>
              <a:t>東京都立産業技術高等専門学校</a:t>
            </a:r>
            <a:endParaRPr kumimoji="1" lang="en-US" altLang="ja-JP" sz="4000" dirty="0">
              <a:latin typeface="BIZ UDPゴシック" panose="020B0400000000000000" pitchFamily="50" charset="-128"/>
              <a:ea typeface="BIZ UDPゴシック" panose="020B0400000000000000" pitchFamily="50" charset="-128"/>
            </a:endParaRPr>
          </a:p>
          <a:p>
            <a:pPr algn="ct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4" y="3076310"/>
            <a:ext cx="10165977" cy="769441"/>
          </a:xfrm>
          <a:prstGeom prst="rect">
            <a:avLst/>
          </a:prstGeom>
          <a:noFill/>
        </p:spPr>
        <p:txBody>
          <a:bodyPr wrap="square" rtlCol="0">
            <a:spAutoFit/>
          </a:bodyPr>
          <a:lstStyle/>
          <a:p>
            <a:pPr algn="ctr"/>
            <a:r>
              <a:rPr kumimoji="1" lang="ja-JP" altLang="en-US" sz="4400" b="1" dirty="0">
                <a:latin typeface="BIZ UDPゴシック" panose="020B0400000000000000" pitchFamily="50" charset="-128"/>
                <a:ea typeface="BIZ UDPゴシック" panose="020B0400000000000000" pitchFamily="50" charset="-128"/>
              </a:rPr>
              <a:t>株価の時系列予測</a:t>
            </a:r>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Tree>
    <p:extLst>
      <p:ext uri="{BB962C8B-B14F-4D97-AF65-F5344CB8AC3E}">
        <p14:creationId xmlns:p14="http://schemas.microsoft.com/office/powerpoint/2010/main" val="100698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740467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
        <p:nvSpPr>
          <p:cNvPr id="3" name="テキスト ボックス 41">
            <a:extLst>
              <a:ext uri="{FF2B5EF4-FFF2-40B4-BE49-F238E27FC236}">
                <a16:creationId xmlns:a16="http://schemas.microsoft.com/office/drawing/2014/main" id="{4129204F-3C4E-AC77-437F-7A1E2DAC7A50}"/>
              </a:ext>
            </a:extLst>
          </p:cNvPr>
          <p:cNvSpPr txBox="1"/>
          <p:nvPr/>
        </p:nvSpPr>
        <p:spPr>
          <a:xfrm>
            <a:off x="4999892" y="232461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サーバー</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6740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A293223C-EE83-C8B1-3BB3-910322B09965}"/>
              </a:ext>
            </a:extLst>
          </p:cNvPr>
          <p:cNvPicPr>
            <a:picLocks noChangeAspect="1"/>
          </p:cNvPicPr>
          <p:nvPr/>
        </p:nvPicPr>
        <p:blipFill>
          <a:blip r:embed="rId3"/>
          <a:stretch>
            <a:fillRect/>
          </a:stretch>
        </p:blipFill>
        <p:spPr>
          <a:xfrm>
            <a:off x="302637" y="1512236"/>
            <a:ext cx="5048756" cy="4803897"/>
          </a:xfrm>
          <a:prstGeom prst="rect">
            <a:avLst/>
          </a:prstGeom>
        </p:spPr>
      </p:pic>
      <p:sp>
        <p:nvSpPr>
          <p:cNvPr id="5" name="テキスト ボックス 4">
            <a:extLst>
              <a:ext uri="{FF2B5EF4-FFF2-40B4-BE49-F238E27FC236}">
                <a16:creationId xmlns:a16="http://schemas.microsoft.com/office/drawing/2014/main" id="{45B717BA-6853-D31E-D24F-8911F37EF86C}"/>
              </a:ext>
            </a:extLst>
          </p:cNvPr>
          <p:cNvSpPr txBox="1"/>
          <p:nvPr/>
        </p:nvSpPr>
        <p:spPr>
          <a:xfrm>
            <a:off x="5906252" y="1355344"/>
            <a:ext cx="5983111" cy="501675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学習する株は</a:t>
            </a: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に限定した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en-US" altLang="ja-JP" sz="3200" dirty="0">
                <a:latin typeface="BIZ UDPゴシック" panose="020B0400000000000000" pitchFamily="50" charset="-128"/>
                <a:ea typeface="BIZ UDPゴシック" panose="020B0400000000000000" pitchFamily="50" charset="-128"/>
              </a:rPr>
              <a:t>S&amp;P500</a:t>
            </a:r>
            <a:r>
              <a:rPr kumimoji="1" lang="ja-JP" altLang="en-US" sz="32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32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200" dirty="0">
                <a:latin typeface="BIZ UDPゴシック" panose="020B0400000000000000" pitchFamily="50" charset="-128"/>
                <a:ea typeface="BIZ UDPゴシック" panose="020B0400000000000000" pitchFamily="50" charset="-128"/>
              </a:rPr>
              <a:t>使用するモデルは</a:t>
            </a:r>
            <a:r>
              <a:rPr kumimoji="1" lang="en-US" altLang="ja-JP" sz="3200" dirty="0">
                <a:latin typeface="BIZ UDPゴシック" panose="020B0400000000000000" pitchFamily="50" charset="-128"/>
                <a:ea typeface="BIZ UDPゴシック" panose="020B0400000000000000" pitchFamily="50" charset="-128"/>
              </a:rPr>
              <a:t>LSTM(Long Short Term Memory)</a:t>
            </a:r>
            <a:r>
              <a:rPr kumimoji="1" lang="ja-JP" altLang="en-US" sz="3200" dirty="0">
                <a:latin typeface="BIZ UDPゴシック" panose="020B0400000000000000" pitchFamily="50" charset="-128"/>
                <a:ea typeface="BIZ UDPゴシック" panose="020B0400000000000000" pitchFamily="50" charset="-128"/>
              </a:rPr>
              <a:t>にした</a:t>
            </a:r>
          </a:p>
        </p:txBody>
      </p:sp>
    </p:spTree>
    <p:extLst>
      <p:ext uri="{BB962C8B-B14F-4D97-AF65-F5344CB8AC3E}">
        <p14:creationId xmlns:p14="http://schemas.microsoft.com/office/powerpoint/2010/main" val="2971454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083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507148" y="3302135"/>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flipV="1">
            <a:off x="2827015" y="1860217"/>
            <a:ext cx="1950955" cy="1703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flipV="1">
            <a:off x="2827015" y="2622217"/>
            <a:ext cx="1950955" cy="941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827015" y="3563745"/>
            <a:ext cx="1781648" cy="1361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827015" y="3563745"/>
            <a:ext cx="1781648" cy="2123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Tree>
    <p:extLst>
      <p:ext uri="{BB962C8B-B14F-4D97-AF65-F5344CB8AC3E}">
        <p14:creationId xmlns:p14="http://schemas.microsoft.com/office/powerpoint/2010/main" val="218642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B56B9D3-FC29-4B9B-96B7-19FB66BC0676}"/>
              </a:ext>
            </a:extLst>
          </p:cNvPr>
          <p:cNvSpPr txBox="1"/>
          <p:nvPr/>
        </p:nvSpPr>
        <p:spPr>
          <a:xfrm>
            <a:off x="1013011" y="2705725"/>
            <a:ext cx="10165977" cy="1446550"/>
          </a:xfrm>
          <a:prstGeom prst="rect">
            <a:avLst/>
          </a:prstGeom>
          <a:noFill/>
        </p:spPr>
        <p:txBody>
          <a:bodyPr wrap="square" rtlCol="0">
            <a:spAutoFit/>
          </a:bodyPr>
          <a:lstStyle/>
          <a:p>
            <a:pPr algn="ctr"/>
            <a:r>
              <a:rPr kumimoji="1" lang="ja-JP" altLang="en-US" sz="8800" b="1" dirty="0">
                <a:latin typeface="BIZ UDPゴシック" panose="020B0400000000000000" pitchFamily="50" charset="-128"/>
                <a:ea typeface="BIZ UDPゴシック" panose="020B0400000000000000" pitchFamily="50" charset="-128"/>
              </a:rPr>
              <a:t>結論 </a:t>
            </a:r>
            <a:r>
              <a:rPr kumimoji="1" lang="en-US" altLang="ja-JP" sz="8800" b="1" dirty="0">
                <a:latin typeface="BIZ UDPゴシック" panose="020B0400000000000000" pitchFamily="50" charset="-128"/>
                <a:ea typeface="BIZ UDPゴシック" panose="020B0400000000000000" pitchFamily="50" charset="-128"/>
              </a:rPr>
              <a:t>: </a:t>
            </a:r>
            <a:r>
              <a:rPr kumimoji="1" lang="ja-JP" altLang="en-US" sz="8800" b="1" dirty="0">
                <a:latin typeface="BIZ UDPゴシック" panose="020B0400000000000000" pitchFamily="50" charset="-128"/>
                <a:ea typeface="BIZ UDPゴシック" panose="020B0400000000000000" pitchFamily="50" charset="-128"/>
              </a:rPr>
              <a:t>できなかった</a:t>
            </a:r>
          </a:p>
        </p:txBody>
      </p:sp>
    </p:spTree>
    <p:extLst>
      <p:ext uri="{BB962C8B-B14F-4D97-AF65-F5344CB8AC3E}">
        <p14:creationId xmlns:p14="http://schemas.microsoft.com/office/powerpoint/2010/main" val="6423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pic>
        <p:nvPicPr>
          <p:cNvPr id="5" name="図 4">
            <a:extLst>
              <a:ext uri="{FF2B5EF4-FFF2-40B4-BE49-F238E27FC236}">
                <a16:creationId xmlns:a16="http://schemas.microsoft.com/office/drawing/2014/main" id="{2183BB85-7A49-4C3A-8E62-6BD215B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27" y="1886336"/>
            <a:ext cx="4632671" cy="3085328"/>
          </a:xfrm>
          <a:prstGeom prst="rect">
            <a:avLst/>
          </a:prstGeom>
          <a:ln>
            <a:solidFill>
              <a:schemeClr val="bg2">
                <a:lumMod val="75000"/>
              </a:schemeClr>
            </a:solidFill>
          </a:ln>
        </p:spPr>
      </p:pic>
      <p:pic>
        <p:nvPicPr>
          <p:cNvPr id="8" name="図 7">
            <a:extLst>
              <a:ext uri="{FF2B5EF4-FFF2-40B4-BE49-F238E27FC236}">
                <a16:creationId xmlns:a16="http://schemas.microsoft.com/office/drawing/2014/main" id="{CCD6FE68-DCEC-445A-92F3-97D014EAEB69}"/>
              </a:ext>
            </a:extLst>
          </p:cNvPr>
          <p:cNvPicPr>
            <a:picLocks noChangeAspect="1"/>
          </p:cNvPicPr>
          <p:nvPr/>
        </p:nvPicPr>
        <p:blipFill>
          <a:blip r:embed="rId4"/>
          <a:stretch>
            <a:fillRect/>
          </a:stretch>
        </p:blipFill>
        <p:spPr>
          <a:xfrm>
            <a:off x="5252551" y="1886336"/>
            <a:ext cx="2165205" cy="1435926"/>
          </a:xfrm>
          <a:prstGeom prst="rect">
            <a:avLst/>
          </a:prstGeom>
          <a:ln>
            <a:solidFill>
              <a:schemeClr val="bg2">
                <a:lumMod val="75000"/>
              </a:schemeClr>
            </a:solidFill>
          </a:ln>
        </p:spPr>
      </p:pic>
      <p:pic>
        <p:nvPicPr>
          <p:cNvPr id="9" name="図 8">
            <a:extLst>
              <a:ext uri="{FF2B5EF4-FFF2-40B4-BE49-F238E27FC236}">
                <a16:creationId xmlns:a16="http://schemas.microsoft.com/office/drawing/2014/main" id="{DDEDD262-FDDA-4D13-BF03-1C1E9838AC62}"/>
              </a:ext>
            </a:extLst>
          </p:cNvPr>
          <p:cNvPicPr>
            <a:picLocks noChangeAspect="1"/>
          </p:cNvPicPr>
          <p:nvPr/>
        </p:nvPicPr>
        <p:blipFill>
          <a:blip r:embed="rId5"/>
          <a:stretch>
            <a:fillRect/>
          </a:stretch>
        </p:blipFill>
        <p:spPr>
          <a:xfrm>
            <a:off x="7588396" y="1886336"/>
            <a:ext cx="2064446" cy="1435926"/>
          </a:xfrm>
          <a:prstGeom prst="rect">
            <a:avLst/>
          </a:prstGeom>
          <a:ln>
            <a:solidFill>
              <a:schemeClr val="bg2">
                <a:lumMod val="75000"/>
              </a:schemeClr>
            </a:solidFill>
          </a:ln>
        </p:spPr>
      </p:pic>
      <p:pic>
        <p:nvPicPr>
          <p:cNvPr id="10" name="図 9">
            <a:extLst>
              <a:ext uri="{FF2B5EF4-FFF2-40B4-BE49-F238E27FC236}">
                <a16:creationId xmlns:a16="http://schemas.microsoft.com/office/drawing/2014/main" id="{3EC321C0-8B3F-4145-96CC-959C7BD3B9A9}"/>
              </a:ext>
            </a:extLst>
          </p:cNvPr>
          <p:cNvPicPr>
            <a:picLocks noChangeAspect="1"/>
          </p:cNvPicPr>
          <p:nvPr/>
        </p:nvPicPr>
        <p:blipFill>
          <a:blip r:embed="rId6"/>
          <a:stretch>
            <a:fillRect/>
          </a:stretch>
        </p:blipFill>
        <p:spPr>
          <a:xfrm>
            <a:off x="9823482" y="1886336"/>
            <a:ext cx="2165205" cy="1463729"/>
          </a:xfrm>
          <a:prstGeom prst="rect">
            <a:avLst/>
          </a:prstGeom>
          <a:ln>
            <a:solidFill>
              <a:schemeClr val="bg2">
                <a:lumMod val="75000"/>
              </a:schemeClr>
            </a:solidFill>
          </a:ln>
        </p:spPr>
      </p:pic>
      <p:pic>
        <p:nvPicPr>
          <p:cNvPr id="11" name="図 10">
            <a:extLst>
              <a:ext uri="{FF2B5EF4-FFF2-40B4-BE49-F238E27FC236}">
                <a16:creationId xmlns:a16="http://schemas.microsoft.com/office/drawing/2014/main" id="{D2887D6E-AFDA-4115-8B3E-4B9A03D8FF13}"/>
              </a:ext>
            </a:extLst>
          </p:cNvPr>
          <p:cNvPicPr>
            <a:picLocks noChangeAspect="1"/>
          </p:cNvPicPr>
          <p:nvPr/>
        </p:nvPicPr>
        <p:blipFill>
          <a:blip r:embed="rId7"/>
          <a:stretch>
            <a:fillRect/>
          </a:stretch>
        </p:blipFill>
        <p:spPr>
          <a:xfrm>
            <a:off x="5252551" y="3535738"/>
            <a:ext cx="2119584" cy="1435926"/>
          </a:xfrm>
          <a:prstGeom prst="rect">
            <a:avLst/>
          </a:prstGeom>
          <a:ln>
            <a:solidFill>
              <a:schemeClr val="bg2">
                <a:lumMod val="75000"/>
              </a:schemeClr>
            </a:solidFill>
          </a:ln>
        </p:spPr>
      </p:pic>
      <p:pic>
        <p:nvPicPr>
          <p:cNvPr id="12" name="図 11">
            <a:extLst>
              <a:ext uri="{FF2B5EF4-FFF2-40B4-BE49-F238E27FC236}">
                <a16:creationId xmlns:a16="http://schemas.microsoft.com/office/drawing/2014/main" id="{A785E63C-8A48-4C58-822A-9577DC65557A}"/>
              </a:ext>
            </a:extLst>
          </p:cNvPr>
          <p:cNvPicPr>
            <a:picLocks noChangeAspect="1"/>
          </p:cNvPicPr>
          <p:nvPr/>
        </p:nvPicPr>
        <p:blipFill>
          <a:blip r:embed="rId8"/>
          <a:stretch>
            <a:fillRect/>
          </a:stretch>
        </p:blipFill>
        <p:spPr>
          <a:xfrm>
            <a:off x="7588396" y="3507937"/>
            <a:ext cx="2064446" cy="1464640"/>
          </a:xfrm>
          <a:prstGeom prst="rect">
            <a:avLst/>
          </a:prstGeom>
          <a:ln>
            <a:solidFill>
              <a:schemeClr val="bg2">
                <a:lumMod val="75000"/>
              </a:schemeClr>
            </a:solidFill>
          </a:ln>
        </p:spPr>
      </p:pic>
      <p:pic>
        <p:nvPicPr>
          <p:cNvPr id="13" name="図 12">
            <a:extLst>
              <a:ext uri="{FF2B5EF4-FFF2-40B4-BE49-F238E27FC236}">
                <a16:creationId xmlns:a16="http://schemas.microsoft.com/office/drawing/2014/main" id="{9CDFC703-0735-4B0A-9320-F7032AA96662}"/>
              </a:ext>
            </a:extLst>
          </p:cNvPr>
          <p:cNvPicPr>
            <a:picLocks noChangeAspect="1"/>
          </p:cNvPicPr>
          <p:nvPr/>
        </p:nvPicPr>
        <p:blipFill>
          <a:blip r:embed="rId9"/>
          <a:stretch>
            <a:fillRect/>
          </a:stretch>
        </p:blipFill>
        <p:spPr>
          <a:xfrm>
            <a:off x="9823482" y="3507936"/>
            <a:ext cx="2165205" cy="1483566"/>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9329E0B2-8473-4C6B-A9A2-A955F00B7B03}"/>
              </a:ext>
            </a:extLst>
          </p:cNvPr>
          <p:cNvSpPr txBox="1"/>
          <p:nvPr/>
        </p:nvSpPr>
        <p:spPr>
          <a:xfrm>
            <a:off x="671562" y="5285520"/>
            <a:ext cx="388580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予測結果</a:t>
            </a:r>
            <a:r>
              <a:rPr kumimoji="1" lang="en-US" altLang="ja-JP" sz="3600" dirty="0">
                <a:latin typeface="BIZ UDPゴシック" panose="020B0400000000000000" pitchFamily="50" charset="-128"/>
                <a:ea typeface="BIZ UDPゴシック" panose="020B0400000000000000" pitchFamily="50" charset="-128"/>
              </a:rPr>
              <a:t>(20</a:t>
            </a:r>
            <a:r>
              <a:rPr kumimoji="1" lang="ja-JP" altLang="en-US" sz="3600" dirty="0">
                <a:latin typeface="BIZ UDPゴシック" panose="020B0400000000000000" pitchFamily="50" charset="-128"/>
                <a:ea typeface="BIZ UDPゴシック" panose="020B0400000000000000" pitchFamily="50" charset="-128"/>
              </a:rPr>
              <a:t>日</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F4647E47-834F-4ABB-A121-2C1B9551752A}"/>
              </a:ext>
            </a:extLst>
          </p:cNvPr>
          <p:cNvSpPr txBox="1"/>
          <p:nvPr/>
        </p:nvSpPr>
        <p:spPr>
          <a:xfrm>
            <a:off x="6403504" y="5285520"/>
            <a:ext cx="4434229"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実際の株価</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か月</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105356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 設計図, 概略図&#10;&#10;自動的に生成された説明">
            <a:extLst>
              <a:ext uri="{FF2B5EF4-FFF2-40B4-BE49-F238E27FC236}">
                <a16:creationId xmlns:a16="http://schemas.microsoft.com/office/drawing/2014/main" id="{2741BFD1-225F-26C2-9FE3-97DFC63A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785276" y="-2778023"/>
            <a:ext cx="8621450" cy="12192002"/>
          </a:xfrm>
          <a:prstGeom prst="rect">
            <a:avLst/>
          </a:prstGeom>
        </p:spPr>
      </p:pic>
    </p:spTree>
    <p:extLst>
      <p:ext uri="{BB962C8B-B14F-4D97-AF65-F5344CB8AC3E}">
        <p14:creationId xmlns:p14="http://schemas.microsoft.com/office/powerpoint/2010/main" val="68502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511173" y="2052906"/>
            <a:ext cx="11499758" cy="3416320"/>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a:t>
            </a:r>
            <a:r>
              <a:rPr kumimoji="1" lang="ja-JP" altLang="en-US" sz="3800" dirty="0">
                <a:latin typeface="BIZ UDPゴシック" panose="020B0400000000000000" pitchFamily="50" charset="-128"/>
                <a:ea typeface="BIZ UDPゴシック" panose="020B0400000000000000" pitchFamily="50" charset="-128"/>
              </a:rPr>
              <a:t>株価の時系列予測をしたい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r>
              <a:rPr kumimoji="1" lang="ja-JP" altLang="en-US" sz="2800" dirty="0">
                <a:solidFill>
                  <a:schemeClr val="bg2">
                    <a:lumMod val="50000"/>
                  </a:schemeClr>
                </a:solidFill>
                <a:latin typeface="BIZ UDPゴシック" panose="020B0400000000000000" pitchFamily="50" charset="-128"/>
                <a:ea typeface="BIZ UDPゴシック" panose="020B0400000000000000" pitchFamily="50" charset="-128"/>
              </a:rPr>
              <a:t>儲けたい</a:t>
            </a:r>
            <a:r>
              <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rPr>
              <a:t>)</a:t>
            </a: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a:p>
            <a:endParaRPr kumimoji="1" lang="ja-JP" altLang="en-US" sz="3600" dirty="0">
              <a:solidFill>
                <a:schemeClr val="bg2">
                  <a:lumMod val="50000"/>
                </a:schemeClr>
              </a:solidFill>
              <a:latin typeface="BIZ UDPゴシック" panose="020B0400000000000000" pitchFamily="50" charset="-128"/>
              <a:ea typeface="BIZ UDPゴシック" panose="020B0400000000000000" pitchFamily="50" charset="-128"/>
            </a:endParaRP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Tree>
    <p:extLst>
      <p:ext uri="{BB962C8B-B14F-4D97-AF65-F5344CB8AC3E}">
        <p14:creationId xmlns:p14="http://schemas.microsoft.com/office/powerpoint/2010/main" val="312812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103770" y="1453703"/>
            <a:ext cx="11984460"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会社ごとに</a:t>
            </a:r>
            <a:r>
              <a:rPr kumimoji="1" lang="ja-JP" altLang="en-US" sz="3800" dirty="0">
                <a:latin typeface="BIZ UDPゴシック" panose="020B0400000000000000" pitchFamily="50" charset="-128"/>
                <a:ea typeface="BIZ UDPゴシック" panose="020B0400000000000000" pitchFamily="50" charset="-128"/>
              </a:rPr>
              <a:t>ニュース量のばらつきがある</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この一か月はありえないくらい株式市場の状況が悪い</a:t>
            </a:r>
            <a:endParaRPr kumimoji="1" lang="en-US" altLang="ja-JP" sz="3800" dirty="0">
              <a:latin typeface="BIZ UDPゴシック" panose="020B0400000000000000" pitchFamily="50" charset="-128"/>
              <a:ea typeface="BIZ UDPゴシック" panose="020B0400000000000000" pitchFamily="50" charset="-128"/>
            </a:endParaRPr>
          </a:p>
          <a:p>
            <a:endParaRPr kumimoji="1"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en-US" altLang="ja-JP" sz="3800" dirty="0">
                <a:latin typeface="BIZ UDPゴシック" panose="020B0400000000000000" pitchFamily="50" charset="-128"/>
                <a:ea typeface="BIZ UDPゴシック" panose="020B0400000000000000" pitchFamily="50" charset="-128"/>
              </a:rPr>
              <a:t>6-7</a:t>
            </a:r>
            <a:r>
              <a:rPr lang="ja-JP" altLang="en-US" sz="3800" dirty="0">
                <a:latin typeface="BIZ UDPゴシック" panose="020B0400000000000000" pitchFamily="50" charset="-128"/>
                <a:ea typeface="BIZ UDPゴシック" panose="020B0400000000000000" pitchFamily="50" charset="-128"/>
              </a:rPr>
              <a:t>月にサイトのアプデがあってニュースのデータがかなり減った</a:t>
            </a:r>
            <a:endParaRPr lang="en-US" altLang="ja-JP" sz="38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ただの思い付きだが、</a:t>
            </a:r>
            <a:r>
              <a:rPr kumimoji="1" lang="en-US" altLang="ja-JP" sz="3800" dirty="0">
                <a:latin typeface="BIZ UDPゴシック" panose="020B0400000000000000" pitchFamily="50" charset="-128"/>
                <a:ea typeface="BIZ UDPゴシック" panose="020B0400000000000000" pitchFamily="50" charset="-128"/>
              </a:rPr>
              <a:t>Twitter</a:t>
            </a:r>
            <a:r>
              <a:rPr kumimoji="1" lang="ja-JP" altLang="en-US" sz="3800" dirty="0">
                <a:latin typeface="BIZ UDPゴシック" panose="020B0400000000000000" pitchFamily="50" charset="-128"/>
                <a:ea typeface="BIZ UDPゴシック" panose="020B0400000000000000" pitchFamily="50" charset="-128"/>
              </a:rPr>
              <a:t>のトレンド等も学習すると面白いかもと思った</a:t>
            </a:r>
          </a:p>
        </p:txBody>
      </p:sp>
    </p:spTree>
    <p:extLst>
      <p:ext uri="{BB962C8B-B14F-4D97-AF65-F5344CB8AC3E}">
        <p14:creationId xmlns:p14="http://schemas.microsoft.com/office/powerpoint/2010/main" val="84490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7B6D98-7411-4207-928D-F280120069EE}"/>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まとめ</a:t>
            </a:r>
          </a:p>
        </p:txBody>
      </p:sp>
      <p:sp>
        <p:nvSpPr>
          <p:cNvPr id="3" name="テキスト ボックス 2">
            <a:extLst>
              <a:ext uri="{FF2B5EF4-FFF2-40B4-BE49-F238E27FC236}">
                <a16:creationId xmlns:a16="http://schemas.microsoft.com/office/drawing/2014/main" id="{39D3EC1E-C4A1-4AF1-BDD9-62B1B818B87B}"/>
              </a:ext>
            </a:extLst>
          </p:cNvPr>
          <p:cNvSpPr txBox="1"/>
          <p:nvPr/>
        </p:nvSpPr>
        <p:spPr>
          <a:xfrm>
            <a:off x="22490" y="1252154"/>
            <a:ext cx="12169510" cy="5262979"/>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ニュースからほぼ自動で感情パラメータに変換して</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err="1">
                <a:latin typeface="BIZ UDPゴシック" panose="020B0400000000000000" pitchFamily="50" charset="-128"/>
                <a:ea typeface="BIZ UDPゴシック" panose="020B0400000000000000" pitchFamily="50" charset="-128"/>
              </a:rPr>
              <a:t>に保</a:t>
            </a:r>
            <a:r>
              <a:rPr kumimoji="1" lang="ja-JP" altLang="en-US" sz="3600" dirty="0">
                <a:latin typeface="BIZ UDPゴシック" panose="020B0400000000000000" pitchFamily="50" charset="-128"/>
                <a:ea typeface="BIZ UDPゴシック" panose="020B0400000000000000" pitchFamily="50" charset="-128"/>
              </a:rPr>
              <a:t>存しておくシステムはできた</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より長い期間のニュースのデータを貯めて学習するとどうなるか試したい</a:t>
            </a:r>
            <a:endParaRPr kumimoji="1" lang="en-US" altLang="ja-JP" sz="3600" dirty="0">
              <a:latin typeface="BIZ UDPゴシック" panose="020B0400000000000000" pitchFamily="50" charset="-128"/>
              <a:ea typeface="BIZ UDPゴシック" panose="020B0400000000000000" pitchFamily="50" charset="-128"/>
            </a:endParaRPr>
          </a:p>
          <a:p>
            <a:endParaRPr kumimoji="1"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lang="ja-JP" altLang="en-US" sz="3600" dirty="0">
                <a:latin typeface="BIZ UDPゴシック" panose="020B0400000000000000" pitchFamily="50" charset="-128"/>
                <a:ea typeface="BIZ UDPゴシック" panose="020B0400000000000000" pitchFamily="50" charset="-128"/>
              </a:rPr>
              <a:t>会社の決裁書などもパラメータに入れられるようにしたい</a:t>
            </a:r>
            <a:endParaRPr lang="en-US" altLang="ja-JP" sz="3600" dirty="0">
              <a:latin typeface="BIZ UDPゴシック" panose="020B0400000000000000" pitchFamily="50" charset="-128"/>
              <a:ea typeface="BIZ UDPゴシック" panose="020B0400000000000000" pitchFamily="50" charset="-128"/>
            </a:endParaRPr>
          </a:p>
          <a:p>
            <a:endParaRPr lang="en-US" altLang="ja-JP" sz="1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モデルが示してくれた会社は</a:t>
            </a:r>
            <a:r>
              <a:rPr lang="ja-JP" altLang="en-US" sz="3600" dirty="0">
                <a:latin typeface="BIZ UDPゴシック" panose="020B0400000000000000" pitchFamily="50" charset="-128"/>
                <a:ea typeface="BIZ UDPゴシック" panose="020B0400000000000000" pitchFamily="50" charset="-128"/>
              </a:rPr>
              <a:t>全く知らない会社だったので当初の目的だった全く知らない分野の指標にすることはクリアできたと思う</a:t>
            </a:r>
            <a:endParaRPr kumimoji="1" lang="ja-JP" altLang="en-US"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2147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FB8CC-4628-6A53-78DB-42414068CD17}"/>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今後</a:t>
            </a:r>
          </a:p>
        </p:txBody>
      </p:sp>
      <p:sp>
        <p:nvSpPr>
          <p:cNvPr id="5" name="テキスト ボックス 4">
            <a:extLst>
              <a:ext uri="{FF2B5EF4-FFF2-40B4-BE49-F238E27FC236}">
                <a16:creationId xmlns:a16="http://schemas.microsoft.com/office/drawing/2014/main" id="{0C95E5A5-EB19-0568-7758-88B4DA8CAAC5}"/>
              </a:ext>
            </a:extLst>
          </p:cNvPr>
          <p:cNvSpPr txBox="1"/>
          <p:nvPr/>
        </p:nvSpPr>
        <p:spPr>
          <a:xfrm>
            <a:off x="745901" y="1790034"/>
            <a:ext cx="10700198" cy="3016210"/>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今回は身近かつ自分がやりたかった株の予測</a:t>
            </a:r>
            <a:r>
              <a:rPr lang="ja-JP" altLang="en-US" sz="3800" dirty="0">
                <a:latin typeface="BIZ UDPゴシック" panose="020B0400000000000000" pitchFamily="50" charset="-128"/>
                <a:ea typeface="BIZ UDPゴシック" panose="020B0400000000000000" pitchFamily="50" charset="-128"/>
              </a:rPr>
              <a:t>を行ったが、今回用いた手法と同様のことを行えばテキストも含んだデータと時系列データさえあれば、例えば自社が打ち出した広告の効果や需要の予測などにも応用できると考える。</a:t>
            </a:r>
            <a:endParaRPr kumimoji="1" lang="ja-JP" altLang="en-US" sz="3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192D4B06-22B3-17D6-3321-6C82BF574BFA}"/>
              </a:ext>
            </a:extLst>
          </p:cNvPr>
          <p:cNvSpPr txBox="1"/>
          <p:nvPr/>
        </p:nvSpPr>
        <p:spPr>
          <a:xfrm>
            <a:off x="893046" y="5305745"/>
            <a:ext cx="4183451" cy="677108"/>
          </a:xfrm>
          <a:prstGeom prst="rect">
            <a:avLst/>
          </a:prstGeom>
          <a:noFill/>
        </p:spPr>
        <p:txBody>
          <a:bodyPr wrap="square" rtlCol="0">
            <a:spAutoFit/>
          </a:bodyPr>
          <a:lstStyle/>
          <a:p>
            <a:r>
              <a:rPr kumimoji="1" lang="ja-JP" altLang="en-US" sz="3800" dirty="0">
                <a:latin typeface="BIZ UDPゴシック" panose="020B0400000000000000" pitchFamily="50" charset="-128"/>
                <a:ea typeface="BIZ UDPゴシック" panose="020B0400000000000000" pitchFamily="50" charset="-128"/>
              </a:rPr>
              <a:t>後でまとめる</a:t>
            </a:r>
          </a:p>
        </p:txBody>
      </p:sp>
    </p:spTree>
    <p:extLst>
      <p:ext uri="{BB962C8B-B14F-4D97-AF65-F5344CB8AC3E}">
        <p14:creationId xmlns:p14="http://schemas.microsoft.com/office/powerpoint/2010/main" val="41000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488964-915C-6E6C-F0D1-BD92504F8AD7}"/>
              </a:ext>
            </a:extLst>
          </p:cNvPr>
          <p:cNvSpPr txBox="1"/>
          <p:nvPr/>
        </p:nvSpPr>
        <p:spPr>
          <a:xfrm>
            <a:off x="1295464" y="750292"/>
            <a:ext cx="9601066" cy="954107"/>
          </a:xfrm>
          <a:prstGeom prst="rect">
            <a:avLst/>
          </a:prstGeom>
          <a:solidFill>
            <a:schemeClr val="bg2">
              <a:lumMod val="90000"/>
            </a:schemeClr>
          </a:solid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速報</a:t>
            </a:r>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世界が注目する</a:t>
            </a:r>
            <a:r>
              <a:rPr kumimoji="1" lang="en-US" altLang="ja-JP" sz="2800" b="1" dirty="0">
                <a:latin typeface="BIZ UDPゴシック" panose="020B0400000000000000" pitchFamily="50" charset="-128"/>
                <a:ea typeface="BIZ UDPゴシック" panose="020B0400000000000000" pitchFamily="50" charset="-128"/>
              </a:rPr>
              <a:t>MVIDIA</a:t>
            </a:r>
            <a:r>
              <a:rPr kumimoji="1" lang="ja-JP" altLang="en-US" sz="2800" b="1" dirty="0">
                <a:latin typeface="BIZ UDPゴシック" panose="020B0400000000000000" pitchFamily="50" charset="-128"/>
                <a:ea typeface="BIZ UDPゴシック" panose="020B0400000000000000" pitchFamily="50" charset="-128"/>
              </a:rPr>
              <a:t>が決算発表</a:t>
            </a:r>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「最終的な利益 前年比</a:t>
            </a:r>
            <a:r>
              <a:rPr kumimoji="1" lang="en-US" altLang="ja-JP" sz="2800" b="1" dirty="0">
                <a:latin typeface="BIZ UDPゴシック" panose="020B0400000000000000" pitchFamily="50" charset="-128"/>
                <a:ea typeface="BIZ UDPゴシック" panose="020B0400000000000000" pitchFamily="50" charset="-128"/>
              </a:rPr>
              <a:t>7.3</a:t>
            </a:r>
            <a:r>
              <a:rPr kumimoji="1" lang="ja-JP" altLang="en-US" sz="2800" b="1" dirty="0">
                <a:latin typeface="BIZ UDPゴシック" panose="020B0400000000000000" pitchFamily="50" charset="-128"/>
                <a:ea typeface="BIZ UDPゴシック" panose="020B0400000000000000" pitchFamily="50" charset="-128"/>
              </a:rPr>
              <a:t>倍</a:t>
            </a:r>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兆</a:t>
            </a:r>
            <a:r>
              <a:rPr kumimoji="1" lang="en-US" altLang="ja-JP" sz="2800" b="1" dirty="0">
                <a:latin typeface="BIZ UDPゴシック" panose="020B0400000000000000" pitchFamily="50" charset="-128"/>
                <a:ea typeface="BIZ UDPゴシック" panose="020B0400000000000000" pitchFamily="50" charset="-128"/>
              </a:rPr>
              <a:t>3300</a:t>
            </a:r>
            <a:r>
              <a:rPr kumimoji="1" lang="ja-JP" altLang="en-US" sz="2800" b="1" dirty="0">
                <a:latin typeface="BIZ UDPゴシック" panose="020B0400000000000000" pitchFamily="50" charset="-128"/>
                <a:ea typeface="BIZ UDPゴシック" panose="020B0400000000000000" pitchFamily="50" charset="-128"/>
              </a:rPr>
              <a:t>億円」勢い止まらず</a:t>
            </a:r>
          </a:p>
        </p:txBody>
      </p:sp>
      <p:graphicFrame>
        <p:nvGraphicFramePr>
          <p:cNvPr id="5" name="表 4">
            <a:extLst>
              <a:ext uri="{FF2B5EF4-FFF2-40B4-BE49-F238E27FC236}">
                <a16:creationId xmlns:a16="http://schemas.microsoft.com/office/drawing/2014/main" id="{F24F8378-CC85-A514-95DA-3CBDBFA1AA1E}"/>
              </a:ext>
            </a:extLst>
          </p:cNvPr>
          <p:cNvGraphicFramePr>
            <a:graphicFrameLocks noGrp="1"/>
          </p:cNvGraphicFramePr>
          <p:nvPr>
            <p:extLst>
              <p:ext uri="{D42A27DB-BD31-4B8C-83A1-F6EECF244321}">
                <p14:modId xmlns:p14="http://schemas.microsoft.com/office/powerpoint/2010/main" val="3705282459"/>
              </p:ext>
            </p:extLst>
          </p:nvPr>
        </p:nvGraphicFramePr>
        <p:xfrm>
          <a:off x="1509717" y="2413305"/>
          <a:ext cx="9256820" cy="1053424"/>
        </p:xfrm>
        <a:graphic>
          <a:graphicData uri="http://schemas.openxmlformats.org/drawingml/2006/table">
            <a:tbl>
              <a:tblPr>
                <a:tableStyleId>{5C22544A-7EE6-4342-B048-85BDC9FD1C3A}</a:tableStyleId>
              </a:tblPr>
              <a:tblGrid>
                <a:gridCol w="1851364">
                  <a:extLst>
                    <a:ext uri="{9D8B030D-6E8A-4147-A177-3AD203B41FA5}">
                      <a16:colId xmlns:a16="http://schemas.microsoft.com/office/drawing/2014/main" val="893344366"/>
                    </a:ext>
                  </a:extLst>
                </a:gridCol>
                <a:gridCol w="1851364">
                  <a:extLst>
                    <a:ext uri="{9D8B030D-6E8A-4147-A177-3AD203B41FA5}">
                      <a16:colId xmlns:a16="http://schemas.microsoft.com/office/drawing/2014/main" val="3337786240"/>
                    </a:ext>
                  </a:extLst>
                </a:gridCol>
                <a:gridCol w="1851364">
                  <a:extLst>
                    <a:ext uri="{9D8B030D-6E8A-4147-A177-3AD203B41FA5}">
                      <a16:colId xmlns:a16="http://schemas.microsoft.com/office/drawing/2014/main" val="832829902"/>
                    </a:ext>
                  </a:extLst>
                </a:gridCol>
                <a:gridCol w="1851364">
                  <a:extLst>
                    <a:ext uri="{9D8B030D-6E8A-4147-A177-3AD203B41FA5}">
                      <a16:colId xmlns:a16="http://schemas.microsoft.com/office/drawing/2014/main" val="3318059863"/>
                    </a:ext>
                  </a:extLst>
                </a:gridCol>
                <a:gridCol w="1851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0.05364992</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0.39513937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0.1085517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0.23088336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0.21177563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矢印: 右 5">
            <a:extLst>
              <a:ext uri="{FF2B5EF4-FFF2-40B4-BE49-F238E27FC236}">
                <a16:creationId xmlns:a16="http://schemas.microsoft.com/office/drawing/2014/main" id="{FE552BB2-68B2-A754-9873-6C9CCA112BAF}"/>
              </a:ext>
            </a:extLst>
          </p:cNvPr>
          <p:cNvSpPr/>
          <p:nvPr/>
        </p:nvSpPr>
        <p:spPr>
          <a:xfrm rot="5400000">
            <a:off x="5889753" y="1619841"/>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A641FF4C-5FAB-F878-4A92-E6D6A5042C27}"/>
              </a:ext>
            </a:extLst>
          </p:cNvPr>
          <p:cNvSpPr txBox="1"/>
          <p:nvPr/>
        </p:nvSpPr>
        <p:spPr>
          <a:xfrm>
            <a:off x="0" y="-51841"/>
            <a:ext cx="3775934"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プラスの文章</a:t>
            </a:r>
          </a:p>
        </p:txBody>
      </p:sp>
      <p:sp>
        <p:nvSpPr>
          <p:cNvPr id="8" name="テキスト ボックス 7">
            <a:extLst>
              <a:ext uri="{FF2B5EF4-FFF2-40B4-BE49-F238E27FC236}">
                <a16:creationId xmlns:a16="http://schemas.microsoft.com/office/drawing/2014/main" id="{1874DD5A-7179-D0A8-DB3A-87CEC1C94AC9}"/>
              </a:ext>
            </a:extLst>
          </p:cNvPr>
          <p:cNvSpPr txBox="1"/>
          <p:nvPr/>
        </p:nvSpPr>
        <p:spPr>
          <a:xfrm>
            <a:off x="0" y="3496233"/>
            <a:ext cx="4313816"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マイナスの文章</a:t>
            </a:r>
          </a:p>
        </p:txBody>
      </p:sp>
      <p:sp>
        <p:nvSpPr>
          <p:cNvPr id="9" name="テキスト ボックス 8">
            <a:extLst>
              <a:ext uri="{FF2B5EF4-FFF2-40B4-BE49-F238E27FC236}">
                <a16:creationId xmlns:a16="http://schemas.microsoft.com/office/drawing/2014/main" id="{24C0FD34-6511-C116-2464-E48058975BEE}"/>
              </a:ext>
            </a:extLst>
          </p:cNvPr>
          <p:cNvSpPr txBox="1"/>
          <p:nvPr/>
        </p:nvSpPr>
        <p:spPr>
          <a:xfrm>
            <a:off x="1467587" y="4253639"/>
            <a:ext cx="9256820" cy="584775"/>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UU</a:t>
            </a:r>
            <a:r>
              <a:rPr kumimoji="1" lang="ja-JP" altLang="en-US" sz="3200" b="1" dirty="0">
                <a:latin typeface="BIZ UDPゴシック" panose="020B0400000000000000" pitchFamily="50" charset="-128"/>
                <a:ea typeface="BIZ UDPゴシック" panose="020B0400000000000000" pitchFamily="50" charset="-128"/>
              </a:rPr>
              <a:t>スチール買収計画が窮地に　鉄鉄、訴訟も視野</a:t>
            </a:r>
          </a:p>
        </p:txBody>
      </p:sp>
      <p:graphicFrame>
        <p:nvGraphicFramePr>
          <p:cNvPr id="10" name="表 9">
            <a:extLst>
              <a:ext uri="{FF2B5EF4-FFF2-40B4-BE49-F238E27FC236}">
                <a16:creationId xmlns:a16="http://schemas.microsoft.com/office/drawing/2014/main" id="{7FAE8880-770F-F47F-4C2E-1388C9E8736D}"/>
              </a:ext>
            </a:extLst>
          </p:cNvPr>
          <p:cNvGraphicFramePr>
            <a:graphicFrameLocks noGrp="1"/>
          </p:cNvGraphicFramePr>
          <p:nvPr>
            <p:extLst>
              <p:ext uri="{D42A27DB-BD31-4B8C-83A1-F6EECF244321}">
                <p14:modId xmlns:p14="http://schemas.microsoft.com/office/powerpoint/2010/main" val="2325499596"/>
              </p:ext>
            </p:extLst>
          </p:nvPr>
        </p:nvGraphicFramePr>
        <p:xfrm>
          <a:off x="1567774" y="5637359"/>
          <a:ext cx="9056445" cy="1053424"/>
        </p:xfrm>
        <a:graphic>
          <a:graphicData uri="http://schemas.openxmlformats.org/drawingml/2006/table">
            <a:tbl>
              <a:tblPr>
                <a:tableStyleId>{5C22544A-7EE6-4342-B048-85BDC9FD1C3A}</a:tableStyleId>
              </a:tblPr>
              <a:tblGrid>
                <a:gridCol w="1811289">
                  <a:extLst>
                    <a:ext uri="{9D8B030D-6E8A-4147-A177-3AD203B41FA5}">
                      <a16:colId xmlns:a16="http://schemas.microsoft.com/office/drawing/2014/main" val="893344366"/>
                    </a:ext>
                  </a:extLst>
                </a:gridCol>
                <a:gridCol w="1811289">
                  <a:extLst>
                    <a:ext uri="{9D8B030D-6E8A-4147-A177-3AD203B41FA5}">
                      <a16:colId xmlns:a16="http://schemas.microsoft.com/office/drawing/2014/main" val="3337786240"/>
                    </a:ext>
                  </a:extLst>
                </a:gridCol>
                <a:gridCol w="1811289">
                  <a:extLst>
                    <a:ext uri="{9D8B030D-6E8A-4147-A177-3AD203B41FA5}">
                      <a16:colId xmlns:a16="http://schemas.microsoft.com/office/drawing/2014/main" val="832829902"/>
                    </a:ext>
                  </a:extLst>
                </a:gridCol>
                <a:gridCol w="1811289">
                  <a:extLst>
                    <a:ext uri="{9D8B030D-6E8A-4147-A177-3AD203B41FA5}">
                      <a16:colId xmlns:a16="http://schemas.microsoft.com/office/drawing/2014/main" val="3318059863"/>
                    </a:ext>
                  </a:extLst>
                </a:gridCol>
                <a:gridCol w="1811289">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0.2538261</a:t>
                      </a:r>
                      <a:endParaRPr kumimoji="1" lang="ja-JP" altLang="en-US" sz="18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0.10958773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0.35123876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0.1352083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0.15013908</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11" name="矢印: 右 10">
            <a:extLst>
              <a:ext uri="{FF2B5EF4-FFF2-40B4-BE49-F238E27FC236}">
                <a16:creationId xmlns:a16="http://schemas.microsoft.com/office/drawing/2014/main" id="{F640684A-1672-4F73-2942-BD161CD5D21D}"/>
              </a:ext>
            </a:extLst>
          </p:cNvPr>
          <p:cNvSpPr/>
          <p:nvPr/>
        </p:nvSpPr>
        <p:spPr>
          <a:xfrm rot="5400000">
            <a:off x="5847623" y="4753856"/>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58797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D659-4738-33FA-8932-DB7D2A0186BC}"/>
            </a:ext>
          </a:extLst>
        </p:cNvPr>
        <p:cNvGrpSpPr/>
        <p:nvPr/>
      </p:nvGrpSpPr>
      <p:grpSpPr>
        <a:xfrm>
          <a:off x="0" y="0"/>
          <a:ext cx="0" cy="0"/>
          <a:chOff x="0" y="0"/>
          <a:chExt cx="0" cy="0"/>
        </a:xfrm>
      </p:grpSpPr>
      <p:pic>
        <p:nvPicPr>
          <p:cNvPr id="1026" name="Picture 2" descr="Nasdaq Logo PNG vector in SVG, PDF, AI, CDR format">
            <a:extLst>
              <a:ext uri="{FF2B5EF4-FFF2-40B4-BE49-F238E27FC236}">
                <a16:creationId xmlns:a16="http://schemas.microsoft.com/office/drawing/2014/main" id="{5ED6ACAC-E3C2-958D-F2AF-81F7B669A1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CB89B57A-060E-C3D9-C30B-89F3FA3FE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1E18454-5CB8-D29A-D710-296424B9EB16}"/>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C1627E7-1B97-D762-F8C4-E2E202B39736}"/>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CC5F10FE-FF20-4179-BCC3-49F5B9AD7F5B}"/>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703F5217-E906-E559-AA09-8FDF5A5D09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04DC4338-20B9-9311-9D4F-968456642280}"/>
              </a:ext>
            </a:extLst>
          </p:cNvPr>
          <p:cNvCxnSpPr>
            <a:cxnSpLocks/>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C4AB87-BF0F-729F-B951-BBD6CBD31D41}"/>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B1DACF4-979B-2FEF-F45C-7344CC98982C}"/>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B017D86-903D-292C-BB0F-69DA90C83623}"/>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b="1" dirty="0">
                <a:latin typeface="BIZ UDPゴシック" panose="020B0400000000000000" pitchFamily="50" charset="-128"/>
                <a:ea typeface="BIZ UDPゴシック" panose="020B0400000000000000" pitchFamily="50" charset="-128"/>
              </a:rPr>
              <a:t>post</a:t>
            </a:r>
            <a:endParaRPr kumimoji="1" lang="ja-JP" altLang="en-US" sz="2800" b="1"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EACB52C4-E6EE-37BF-9CF2-17AA52E415E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EE3B1FB-AF25-A52E-6580-BD20070897B4}"/>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1F408B9-01EB-7AF2-F726-66929B665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4692A7EB-B27B-C519-E29A-AF6DA2961EE5}"/>
              </a:ext>
            </a:extLst>
          </p:cNvPr>
          <p:cNvSpPr txBox="1"/>
          <p:nvPr/>
        </p:nvSpPr>
        <p:spPr>
          <a:xfrm>
            <a:off x="3067139" y="3117561"/>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1A508570-B1B5-E228-7855-FB1708719CD5}"/>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b="1" dirty="0">
                <a:latin typeface="BIZ UDPゴシック" panose="020B0400000000000000" pitchFamily="50" charset="-128"/>
                <a:ea typeface="BIZ UDPゴシック" panose="020B0400000000000000" pitchFamily="50" charset="-128"/>
              </a:rPr>
              <a:t>g</a:t>
            </a:r>
            <a:r>
              <a:rPr kumimoji="1" lang="en-US" altLang="ja-JP" sz="2800" b="1"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61761759-5FF0-D2F8-0000-329E9268ECB5}"/>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70953CB-70ED-215E-4AEC-7700C8554861}"/>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b="1" dirty="0">
                <a:latin typeface="BIZ UDPゴシック" panose="020B0400000000000000" pitchFamily="50" charset="-128"/>
                <a:ea typeface="BIZ UDPゴシック" panose="020B0400000000000000" pitchFamily="50" charset="-128"/>
              </a:rPr>
              <a:t>g</a:t>
            </a:r>
            <a:r>
              <a:rPr kumimoji="1" lang="en-US" altLang="ja-JP" sz="2800" b="1"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3464CB45-8F09-7F22-8792-8349957EA6CD}"/>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b="1" dirty="0">
                <a:latin typeface="BIZ UDPゴシック" panose="020B0400000000000000" pitchFamily="50" charset="-128"/>
                <a:ea typeface="BIZ UDPゴシック" panose="020B0400000000000000" pitchFamily="50" charset="-128"/>
              </a:rPr>
              <a:t>post</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087AE362-3E79-88B9-248E-AF1582012FB1}"/>
              </a:ext>
            </a:extLst>
          </p:cNvPr>
          <p:cNvSpPr txBox="1"/>
          <p:nvPr/>
        </p:nvSpPr>
        <p:spPr>
          <a:xfrm>
            <a:off x="8330322" y="6266504"/>
            <a:ext cx="3757971" cy="523220"/>
          </a:xfrm>
          <a:prstGeom prst="rect">
            <a:avLst/>
          </a:prstGeom>
          <a:noFill/>
        </p:spPr>
        <p:txBody>
          <a:bodyPr wrap="square" rtlCol="0">
            <a:spAutoFit/>
          </a:bodyPr>
          <a:lstStyle/>
          <a:p>
            <a:pPr algn="ctr"/>
            <a:r>
              <a:rPr kumimoji="1" lang="en-US" altLang="ja-JP" sz="2800" b="1" dirty="0" err="1">
                <a:latin typeface="BIZ UDPゴシック" panose="020B0400000000000000" pitchFamily="50" charset="-128"/>
                <a:ea typeface="BIZ UDPゴシック" panose="020B0400000000000000" pitchFamily="50" charset="-128"/>
              </a:rPr>
              <a:t>DataBase</a:t>
            </a:r>
            <a:r>
              <a:rPr lang="ja-JP" altLang="en-US" sz="2800" b="1" dirty="0">
                <a:latin typeface="BIZ UDPゴシック" panose="020B0400000000000000" pitchFamily="50" charset="-128"/>
                <a:ea typeface="BIZ UDPゴシック" panose="020B0400000000000000" pitchFamily="50" charset="-128"/>
              </a:rPr>
              <a:t> </a:t>
            </a:r>
            <a:r>
              <a:rPr lang="en-US" altLang="ja-JP" sz="2800" b="1" dirty="0">
                <a:latin typeface="BIZ UDPゴシック" panose="020B0400000000000000" pitchFamily="50" charset="-128"/>
                <a:ea typeface="BIZ UDPゴシック" panose="020B0400000000000000" pitchFamily="50" charset="-128"/>
              </a:rPr>
              <a:t>Server</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A337CF9E-05EB-78A8-F5E9-66BFA7AFA70B}"/>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学習用</a:t>
            </a:r>
            <a:r>
              <a:rPr kumimoji="1" lang="en-US" altLang="ja-JP" sz="2800" b="1" dirty="0">
                <a:latin typeface="BIZ UDPゴシック" panose="020B0400000000000000" pitchFamily="50" charset="-128"/>
                <a:ea typeface="BIZ UDPゴシック" panose="020B0400000000000000" pitchFamily="50" charset="-128"/>
              </a:rPr>
              <a:t>PC</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75A6BBFA-3B90-8E64-A78A-305B523EA90B}"/>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b="1" dirty="0">
                <a:latin typeface="BIZ UDPゴシック" panose="020B0400000000000000" pitchFamily="50" charset="-128"/>
                <a:ea typeface="BIZ UDPゴシック" panose="020B0400000000000000" pitchFamily="50" charset="-128"/>
              </a:rPr>
              <a:t>操作</a:t>
            </a:r>
            <a:endParaRPr kumimoji="1" lang="en-US" altLang="ja-JP" sz="2800" b="1" dirty="0">
              <a:latin typeface="BIZ UDPゴシック" panose="020B0400000000000000" pitchFamily="50" charset="-128"/>
              <a:ea typeface="BIZ UDPゴシック" panose="020B0400000000000000" pitchFamily="50" charset="-128"/>
            </a:endParaRPr>
          </a:p>
        </p:txBody>
      </p:sp>
      <p:sp>
        <p:nvSpPr>
          <p:cNvPr id="3" name="テキスト ボックス 41">
            <a:extLst>
              <a:ext uri="{FF2B5EF4-FFF2-40B4-BE49-F238E27FC236}">
                <a16:creationId xmlns:a16="http://schemas.microsoft.com/office/drawing/2014/main" id="{4318522F-4614-6DF8-5C05-9FB95418AE9D}"/>
              </a:ext>
            </a:extLst>
          </p:cNvPr>
          <p:cNvSpPr txBox="1"/>
          <p:nvPr/>
        </p:nvSpPr>
        <p:spPr>
          <a:xfrm>
            <a:off x="620890" y="1617832"/>
            <a:ext cx="2409326" cy="1077218"/>
          </a:xfrm>
          <a:prstGeom prst="rect">
            <a:avLst/>
          </a:prstGeom>
          <a:noFill/>
          <a:ln>
            <a:solidFill>
              <a:schemeClr val="bg1">
                <a:lumMod val="65000"/>
              </a:schemeClr>
            </a:solidFill>
          </a:ln>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ニュース</a:t>
            </a:r>
            <a:endParaRPr kumimoji="1" lang="en-GB" altLang="ja-JP" sz="3200" b="1" dirty="0">
              <a:latin typeface="BIZ UDPゴシック" panose="020B0400000000000000" pitchFamily="50" charset="-128"/>
              <a:ea typeface="BIZ UDPゴシック" panose="020B0400000000000000" pitchFamily="50" charset="-128"/>
            </a:endParaRPr>
          </a:p>
          <a:p>
            <a:pPr algn="ctr"/>
            <a:r>
              <a:rPr kumimoji="1" lang="ja-JP" altLang="en-US" sz="3200" b="1" dirty="0">
                <a:latin typeface="BIZ UDPゴシック" panose="020B0400000000000000" pitchFamily="50" charset="-128"/>
                <a:ea typeface="BIZ UDPゴシック" panose="020B0400000000000000" pitchFamily="50" charset="-128"/>
              </a:rPr>
              <a:t>サイト</a:t>
            </a:r>
          </a:p>
        </p:txBody>
      </p:sp>
      <p:sp>
        <p:nvSpPr>
          <p:cNvPr id="4" name="テキスト ボックス 34">
            <a:extLst>
              <a:ext uri="{FF2B5EF4-FFF2-40B4-BE49-F238E27FC236}">
                <a16:creationId xmlns:a16="http://schemas.microsoft.com/office/drawing/2014/main" id="{85EBD594-32DB-D7BF-76BD-5847F1CC1672}"/>
              </a:ext>
            </a:extLst>
          </p:cNvPr>
          <p:cNvSpPr txBox="1"/>
          <p:nvPr/>
        </p:nvSpPr>
        <p:spPr>
          <a:xfrm rot="1121792">
            <a:off x="3199782" y="2029145"/>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
        <p:nvSpPr>
          <p:cNvPr id="5" name="テキスト ボックス 34">
            <a:extLst>
              <a:ext uri="{FF2B5EF4-FFF2-40B4-BE49-F238E27FC236}">
                <a16:creationId xmlns:a16="http://schemas.microsoft.com/office/drawing/2014/main" id="{A07183A4-FA2D-DFBA-2CF3-2D5EE81D109F}"/>
              </a:ext>
            </a:extLst>
          </p:cNvPr>
          <p:cNvSpPr txBox="1"/>
          <p:nvPr/>
        </p:nvSpPr>
        <p:spPr>
          <a:xfrm rot="20314251">
            <a:off x="2996549" y="4327196"/>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Tree>
    <p:extLst>
      <p:ext uri="{BB962C8B-B14F-4D97-AF65-F5344CB8AC3E}">
        <p14:creationId xmlns:p14="http://schemas.microsoft.com/office/powerpoint/2010/main" val="2488031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Tree>
    <p:extLst>
      <p:ext uri="{BB962C8B-B14F-4D97-AF65-F5344CB8AC3E}">
        <p14:creationId xmlns:p14="http://schemas.microsoft.com/office/powerpoint/2010/main" val="54564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grpSp>
        <p:nvGrpSpPr>
          <p:cNvPr id="15" name="グループ化 14">
            <a:extLst>
              <a:ext uri="{FF2B5EF4-FFF2-40B4-BE49-F238E27FC236}">
                <a16:creationId xmlns:a16="http://schemas.microsoft.com/office/drawing/2014/main" id="{D1EC9B02-4871-A07C-99BA-B5315B6827E0}"/>
              </a:ext>
            </a:extLst>
          </p:cNvPr>
          <p:cNvGrpSpPr/>
          <p:nvPr/>
        </p:nvGrpSpPr>
        <p:grpSpPr>
          <a:xfrm>
            <a:off x="5550646" y="1273500"/>
            <a:ext cx="6266091" cy="4310997"/>
            <a:chOff x="5418805" y="1641956"/>
            <a:chExt cx="7437142" cy="4953857"/>
          </a:xfrm>
        </p:grpSpPr>
        <p:graphicFrame>
          <p:nvGraphicFramePr>
            <p:cNvPr id="9" name="グラフ 8">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1941746647"/>
                </p:ext>
              </p:extLst>
            </p:nvPr>
          </p:nvGraphicFramePr>
          <p:xfrm>
            <a:off x="5418805" y="1641956"/>
            <a:ext cx="7437142" cy="4953857"/>
          </p:xfrm>
          <a:graphic>
            <a:graphicData uri="http://schemas.openxmlformats.org/drawingml/2006/chart">
              <c:chart xmlns:c="http://schemas.openxmlformats.org/drawingml/2006/chart" xmlns:r="http://schemas.openxmlformats.org/officeDocument/2006/relationships" r:id="rId4"/>
            </a:graphicData>
          </a:graphic>
        </p:graphicFrame>
        <p:sp>
          <p:nvSpPr>
            <p:cNvPr id="10" name="テキスト ボックス 9">
              <a:extLst>
                <a:ext uri="{FF2B5EF4-FFF2-40B4-BE49-F238E27FC236}">
                  <a16:creationId xmlns:a16="http://schemas.microsoft.com/office/drawing/2014/main" id="{008ABDC1-7C91-ED9D-C4B7-E4EDB010A677}"/>
                </a:ext>
              </a:extLst>
            </p:cNvPr>
            <p:cNvSpPr txBox="1"/>
            <p:nvPr/>
          </p:nvSpPr>
          <p:spPr>
            <a:xfrm>
              <a:off x="8533757" y="4536646"/>
              <a:ext cx="2262578" cy="1379323"/>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898039" y="4570988"/>
              <a:ext cx="1641042" cy="45977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638750" y="3976601"/>
              <a:ext cx="1726953" cy="369332"/>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182589" y="2507285"/>
              <a:ext cx="1522492"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464121" y="2501386"/>
              <a:ext cx="1957149" cy="474885"/>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spTree>
    <p:extLst>
      <p:ext uri="{BB962C8B-B14F-4D97-AF65-F5344CB8AC3E}">
        <p14:creationId xmlns:p14="http://schemas.microsoft.com/office/powerpoint/2010/main" val="414030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Tree>
    <p:extLst>
      <p:ext uri="{BB962C8B-B14F-4D97-AF65-F5344CB8AC3E}">
        <p14:creationId xmlns:p14="http://schemas.microsoft.com/office/powerpoint/2010/main" val="375283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502735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695089" y="2411334"/>
            <a:ext cx="4009115" cy="28443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4865619" y="2212635"/>
            <a:ext cx="3522118" cy="3264234"/>
          </a:xfrm>
          <a:prstGeom prst="rect">
            <a:avLst/>
          </a:prstGeom>
        </p:spPr>
      </p:pic>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4958499" y="3478945"/>
            <a:ext cx="7362334"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実際に</a:t>
            </a:r>
            <a:r>
              <a:rPr kumimoji="1" lang="ja-JP" altLang="en-US" sz="2400" dirty="0" err="1">
                <a:latin typeface="BIZ UDPゴシック" panose="020B0400000000000000" pitchFamily="50" charset="-128"/>
                <a:ea typeface="BIZ UDPゴシック" panose="020B0400000000000000" pitchFamily="50" charset="-128"/>
              </a:rPr>
              <a:t>めっちゃ</a:t>
            </a:r>
            <a:r>
              <a:rPr kumimoji="1" lang="ja-JP" altLang="en-US" sz="2400" dirty="0">
                <a:latin typeface="BIZ UDPゴシック" panose="020B0400000000000000" pitchFamily="50" charset="-128"/>
                <a:ea typeface="BIZ UDPゴシック" panose="020B0400000000000000" pitchFamily="50" charset="-128"/>
              </a:rPr>
              <a:t>上がった</a:t>
            </a: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前日比</a:t>
            </a:r>
            <a:r>
              <a:rPr kumimoji="1" lang="en-US" altLang="ja-JP" sz="2400" dirty="0">
                <a:latin typeface="BIZ UDPゴシック" panose="020B0400000000000000" pitchFamily="50" charset="-128"/>
                <a:ea typeface="BIZ UDPゴシック" panose="020B0400000000000000" pitchFamily="50" charset="-128"/>
              </a:rPr>
              <a:t>+10%)(</a:t>
            </a:r>
            <a:r>
              <a:rPr kumimoji="1" lang="ja-JP" altLang="en-US" sz="2400" dirty="0">
                <a:latin typeface="BIZ UDPゴシック" panose="020B0400000000000000" pitchFamily="50" charset="-128"/>
                <a:ea typeface="BIZ UDPゴシック" panose="020B0400000000000000" pitchFamily="50" charset="-128"/>
              </a:rPr>
              <a:t>うれしい</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610012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62571" y="3130758"/>
              <a:ext cx="8589040"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a:t>
              </a:r>
              <a:r>
                <a:rPr kumimoji="1" lang="en-US" altLang="ja-JP" sz="3600" dirty="0">
                  <a:latin typeface="BIZ UDPゴシック" panose="020B0400000000000000" pitchFamily="50" charset="-128"/>
                  <a:ea typeface="BIZ UDPゴシック" panose="020B0400000000000000" pitchFamily="50" charset="-128"/>
                </a:rPr>
                <a:t>5</a:t>
              </a:r>
              <a:r>
                <a:rPr kumimoji="1" lang="ja-JP" altLang="en-US" sz="3600" dirty="0">
                  <a:latin typeface="BIZ UDPゴシック" panose="020B0400000000000000" pitchFamily="50" charset="-128"/>
                  <a:ea typeface="BIZ UDPゴシック" panose="020B0400000000000000" pitchFamily="50" charset="-128"/>
                </a:rPr>
                <a:t>個の感情パラメータに振り分けて指標にする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3763</TotalTime>
  <Words>2563</Words>
  <Application>Microsoft Office PowerPoint</Application>
  <PresentationFormat>Widescreen</PresentationFormat>
  <Paragraphs>233</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BIZ UDPゴシック</vt:lpstr>
      <vt:lpstr>游ゴシック</vt:lpstr>
      <vt:lpstr>游ゴシック Light</vt:lpstr>
      <vt:lpstr>Arial</vt:lpstr>
      <vt:lpstr>Consolas</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159</cp:revision>
  <dcterms:created xsi:type="dcterms:W3CDTF">2024-08-01T23:56:15Z</dcterms:created>
  <dcterms:modified xsi:type="dcterms:W3CDTF">2024-12-12T03:52:23Z</dcterms:modified>
</cp:coreProperties>
</file>