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63" r:id="rId5"/>
    <p:sldId id="262" r:id="rId6"/>
    <p:sldId id="258" r:id="rId7"/>
    <p:sldId id="259"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77D68-3129-45A8-9CC0-6FB3FF7C24B7}" type="datetimeFigureOut">
              <a:rPr kumimoji="1" lang="ja-JP" altLang="en-US" smtClean="0"/>
              <a:t>2024/5/27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282A7-75C1-49AC-93E3-463589213D68}" type="slidenum">
              <a:rPr kumimoji="1" lang="ja-JP" altLang="en-US" smtClean="0"/>
              <a:t>‹#›</a:t>
            </a:fld>
            <a:endParaRPr kumimoji="1" lang="ja-JP" altLang="en-US"/>
          </a:p>
        </p:txBody>
      </p:sp>
    </p:spTree>
    <p:extLst>
      <p:ext uri="{BB962C8B-B14F-4D97-AF65-F5344CB8AC3E}">
        <p14:creationId xmlns:p14="http://schemas.microsoft.com/office/powerpoint/2010/main" val="30127603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Volatility : </a:t>
            </a:r>
            <a:r>
              <a:rPr kumimoji="1" lang="ja-JP" altLang="en-US" sz="1200" b="0" i="0" kern="1200" dirty="0">
                <a:solidFill>
                  <a:schemeClr val="tx1"/>
                </a:solidFill>
                <a:effectLst/>
                <a:latin typeface="+mn-lt"/>
                <a:ea typeface="+mn-ea"/>
                <a:cs typeface="+mn-cs"/>
              </a:rPr>
              <a:t>一般的に価格変動の度合いを示す言葉</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投資家が市場の先行きとしてどれくらいのボラティリティを見込んでいるか、つまり市場の不安定度を示す指数です。 </a:t>
            </a:r>
            <a:r>
              <a:rPr kumimoji="1" lang="en-US" altLang="ja-JP" sz="1200" b="0" i="0" kern="1200" dirty="0">
                <a:solidFill>
                  <a:schemeClr val="tx1"/>
                </a:solidFill>
                <a:effectLst/>
                <a:latin typeface="+mn-lt"/>
                <a:ea typeface="+mn-ea"/>
                <a:cs typeface="+mn-cs"/>
              </a:rPr>
              <a:t>10〜20</a:t>
            </a:r>
            <a:r>
              <a:rPr kumimoji="1" lang="ja-JP" altLang="en-US" sz="1200" b="0" i="0" kern="1200" dirty="0">
                <a:solidFill>
                  <a:schemeClr val="tx1"/>
                </a:solidFill>
                <a:effectLst/>
                <a:latin typeface="+mn-lt"/>
                <a:ea typeface="+mn-ea"/>
                <a:cs typeface="+mn-cs"/>
              </a:rPr>
              <a:t>が平常で、</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を超えると不安定、</a:t>
            </a:r>
            <a:r>
              <a:rPr kumimoji="1" lang="en-US" altLang="ja-JP" sz="1200" b="0" i="0" kern="1200" dirty="0">
                <a:solidFill>
                  <a:schemeClr val="tx1"/>
                </a:solidFill>
                <a:effectLst/>
                <a:latin typeface="+mn-lt"/>
                <a:ea typeface="+mn-ea"/>
                <a:cs typeface="+mn-cs"/>
              </a:rPr>
              <a:t>30</a:t>
            </a:r>
            <a:r>
              <a:rPr kumimoji="1" lang="ja-JP" altLang="en-US" sz="1200" b="0" i="0" kern="1200" dirty="0">
                <a:solidFill>
                  <a:schemeClr val="tx1"/>
                </a:solidFill>
                <a:effectLst/>
                <a:latin typeface="+mn-lt"/>
                <a:ea typeface="+mn-ea"/>
                <a:cs typeface="+mn-cs"/>
              </a:rPr>
              <a:t>を超えると危険だと判断されます。</a:t>
            </a:r>
            <a:endParaRPr kumimoji="1" lang="ja-JP" altLang="en-US" b="1" dirty="0"/>
          </a:p>
        </p:txBody>
      </p:sp>
      <p:sp>
        <p:nvSpPr>
          <p:cNvPr id="4" name="スライド番号プレースホルダー 3"/>
          <p:cNvSpPr>
            <a:spLocks noGrp="1"/>
          </p:cNvSpPr>
          <p:nvPr>
            <p:ph type="sldNum" sz="quarter" idx="5"/>
          </p:nvPr>
        </p:nvSpPr>
        <p:spPr/>
        <p:txBody>
          <a:bodyPr/>
          <a:lstStyle/>
          <a:p>
            <a:fld id="{3E5282A7-75C1-49AC-93E3-463589213D68}" type="slidenum">
              <a:rPr kumimoji="1" lang="ja-JP" altLang="en-US" smtClean="0"/>
              <a:t>3</a:t>
            </a:fld>
            <a:endParaRPr kumimoji="1" lang="ja-JP" altLang="en-US"/>
          </a:p>
        </p:txBody>
      </p:sp>
    </p:spTree>
    <p:extLst>
      <p:ext uri="{BB962C8B-B14F-4D97-AF65-F5344CB8AC3E}">
        <p14:creationId xmlns:p14="http://schemas.microsoft.com/office/powerpoint/2010/main" val="330279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72B5C-822B-4BD9-BD20-45C67AC198A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C4CD9B0-1900-4A14-BE20-9DE4F36C8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98F2235-750A-44E3-87B6-50BA42C9F86B}"/>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D58ECC3A-C144-44AF-8925-D64F9F915B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37A1B5-C1A7-4D9B-92BC-33154077CDCD}"/>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41976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43AD17-9A1D-4C6E-80A3-7D7D6B3690B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1C0BCB-0EBE-4D0B-B921-17673C808D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E82E16-6F2F-4FB8-8BA0-5474B822CB9E}"/>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D04FD8EB-D4EB-4B0A-AE66-B482CCBFD3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0918ED-E254-4BF8-89D3-D87631E2A1D9}"/>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301648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89938C8-0FAC-4E84-967D-C9DB713081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435B0-DECE-4E26-9260-7546AD2EC09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4E7A3A-DCD7-4D1F-8C78-09C50C298BD9}"/>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AD3EC917-D5B8-43B0-8716-D9DADAA92D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D685A5-B108-43EB-94DB-84967BEFB4FC}"/>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14396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A00AD-F3DE-493E-9399-A6254DAE40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BE9542-1A1B-45EA-B976-E8629FD4CA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10B3F5-A671-43D4-91BA-23947E50A237}"/>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2A5D8D23-DA6E-43EF-8910-4D652C6E01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12003C-EBBC-40DD-B08B-33DFF9D68B3F}"/>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70049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D03E1-0CFB-4111-B846-45F360A16DF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36314-A86A-4DEA-94D6-0BDA70CFE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BDDCF58-D855-45CB-A4D8-6536A13EC971}"/>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8D11F3BB-079E-4BF4-897C-FC28EC5AD8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D78C27-9169-4555-A1E9-23641FBD423C}"/>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242049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A86A9-33CA-4CEC-BB36-C0B3F55B10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AAA9E3-8875-4357-BD5A-65946852788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A6BEC4-C2EF-4133-9278-FCBDBF8D3F2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2774AF5-D6AC-4929-9617-CE1542D84B81}"/>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4D33C406-E854-4B90-A71F-E043764EE3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60AB0E-FCDB-4BAE-BD97-AB5B24B6F3BA}"/>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213502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1AACD-122A-4A90-8AFB-EBA8A41D1C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C07B29-B5B8-4889-A0EF-2C48F2962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3D948E5-D32F-46BE-871F-B9529A9E8E6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6DC42E8-887C-445E-AEEE-15F5DE0EE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4ECD89-B260-4CC9-96E3-04020BF6817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64AE7B9-7435-413A-B95A-B6139DD68C13}"/>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8" name="フッター プレースホルダー 7">
            <a:extLst>
              <a:ext uri="{FF2B5EF4-FFF2-40B4-BE49-F238E27FC236}">
                <a16:creationId xmlns:a16="http://schemas.microsoft.com/office/drawing/2014/main" id="{3A1AD257-A303-4724-B35A-6AAC48B0EA2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380110-48F7-4038-9EE8-65262B410903}"/>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180421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011E9-51B1-4CB1-89B0-192465FC204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853B3E-24BB-4B90-988B-D3876E648DE3}"/>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4" name="フッター プレースホルダー 3">
            <a:extLst>
              <a:ext uri="{FF2B5EF4-FFF2-40B4-BE49-F238E27FC236}">
                <a16:creationId xmlns:a16="http://schemas.microsoft.com/office/drawing/2014/main" id="{325F3F38-563D-4376-A501-298AB50AE9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235C86C-A0E2-45A1-AECF-14779E6F4F06}"/>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321177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E9BC335-88E0-4CDB-9FB6-B2DD39C94118}"/>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3" name="フッター プレースホルダー 2">
            <a:extLst>
              <a:ext uri="{FF2B5EF4-FFF2-40B4-BE49-F238E27FC236}">
                <a16:creationId xmlns:a16="http://schemas.microsoft.com/office/drawing/2014/main" id="{5B40C73A-93CA-4065-A8F6-C89A2D33286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B4A49FD-BF02-4A04-9E85-E14563548442}"/>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161362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F7E7C-4353-4AB4-85B9-62CE29EA42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478B22-6035-43FD-BF98-CC00A97E6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0CA9845-EAC9-4766-94F8-3C60C8918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522C6E-4E91-4665-8E40-D3815B345785}"/>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940FFEEB-429A-4200-A423-88907DE01F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47B80D-1D0F-4DE2-8E4E-97371BA6D0AD}"/>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260207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F24C8-E8BD-45F7-85B0-3AE0F3DCC4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F4C0B72-541F-4AC8-A96D-F13EF4841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F78418-E199-4C7D-95C4-4F4596BA8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D7B2170-919E-43F0-BB9C-84A20313AC76}"/>
              </a:ext>
            </a:extLst>
          </p:cNvPr>
          <p:cNvSpPr>
            <a:spLocks noGrp="1"/>
          </p:cNvSpPr>
          <p:nvPr>
            <p:ph type="dt" sz="half" idx="10"/>
          </p:nvPr>
        </p:nvSpPr>
        <p:spPr/>
        <p:txBody>
          <a:bodyPr/>
          <a:lstStyle/>
          <a:p>
            <a:fld id="{73B214E2-DB6C-47F5-AE85-1EAAEE796BFA}" type="datetimeFigureOut">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B0345E6E-A2A6-4BDF-8B5B-EF3BFE4FA8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9CAA8A-48A1-46BA-AFDF-C9B392EB5FE1}"/>
              </a:ext>
            </a:extLst>
          </p:cNvPr>
          <p:cNvSpPr>
            <a:spLocks noGrp="1"/>
          </p:cNvSpPr>
          <p:nvPr>
            <p:ph type="sldNum" sz="quarter" idx="12"/>
          </p:nvPr>
        </p:nvSpPr>
        <p:spPr/>
        <p:txBody>
          <a:body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9394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F287F1E-014E-4FE2-9FB9-A80E9AA0C8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1881B8-B846-4BC7-B366-E70792D5CF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E9DE12-9F8C-44DC-BD88-68ADFC591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214E2-DB6C-47F5-AE85-1EAAEE796BFA}"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1FDB8064-9473-4550-89E6-3FF11C00B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AB50D85-F0D2-4BA6-8049-E46C3A2D9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87C2C-4835-4583-ADD8-83ABAA100C5F}" type="slidenum">
              <a:rPr kumimoji="1" lang="ja-JP" altLang="en-US" smtClean="0"/>
              <a:t>‹#›</a:t>
            </a:fld>
            <a:endParaRPr kumimoji="1" lang="ja-JP" altLang="en-US"/>
          </a:p>
        </p:txBody>
      </p:sp>
    </p:spTree>
    <p:extLst>
      <p:ext uri="{BB962C8B-B14F-4D97-AF65-F5344CB8AC3E}">
        <p14:creationId xmlns:p14="http://schemas.microsoft.com/office/powerpoint/2010/main" val="1558940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477CC57-7AB9-4FBB-8D5F-D2F2DE3DA479}"/>
              </a:ext>
            </a:extLst>
          </p:cNvPr>
          <p:cNvSpPr txBox="1"/>
          <p:nvPr/>
        </p:nvSpPr>
        <p:spPr>
          <a:xfrm>
            <a:off x="-138953" y="2431092"/>
            <a:ext cx="12469906" cy="1754326"/>
          </a:xfrm>
          <a:prstGeom prst="rect">
            <a:avLst/>
          </a:prstGeom>
          <a:noFill/>
        </p:spPr>
        <p:txBody>
          <a:bodyPr wrap="square" rtlCol="0">
            <a:spAutoFit/>
          </a:bodyPr>
          <a:lstStyle/>
          <a:p>
            <a:pPr algn="ctr"/>
            <a:r>
              <a:rPr kumimoji="1" lang="en-US" altLang="ja-JP" sz="5400" b="1" dirty="0">
                <a:latin typeface="BIZ UDPゴシック" panose="020B0400000000000000" pitchFamily="50" charset="-128"/>
                <a:ea typeface="BIZ UDPゴシック" panose="020B0400000000000000" pitchFamily="50" charset="-128"/>
              </a:rPr>
              <a:t>Project Based Learning</a:t>
            </a:r>
          </a:p>
          <a:p>
            <a:pPr algn="ctr"/>
            <a:r>
              <a:rPr kumimoji="1" lang="ja-JP" altLang="en-US" sz="5400" b="1" dirty="0">
                <a:latin typeface="BIZ UDPゴシック" panose="020B0400000000000000" pitchFamily="50" charset="-128"/>
                <a:ea typeface="BIZ UDPゴシック" panose="020B0400000000000000" pitchFamily="50" charset="-128"/>
              </a:rPr>
              <a:t>中間発表</a:t>
            </a:r>
          </a:p>
        </p:txBody>
      </p:sp>
      <p:sp>
        <p:nvSpPr>
          <p:cNvPr id="5" name="テキスト ボックス 4">
            <a:extLst>
              <a:ext uri="{FF2B5EF4-FFF2-40B4-BE49-F238E27FC236}">
                <a16:creationId xmlns:a16="http://schemas.microsoft.com/office/drawing/2014/main" id="{C6B74EA0-703C-4D10-A026-8316DFE40274}"/>
              </a:ext>
            </a:extLst>
          </p:cNvPr>
          <p:cNvSpPr txBox="1"/>
          <p:nvPr/>
        </p:nvSpPr>
        <p:spPr>
          <a:xfrm>
            <a:off x="3702424" y="4500283"/>
            <a:ext cx="4948517" cy="923330"/>
          </a:xfrm>
          <a:prstGeom prst="rect">
            <a:avLst/>
          </a:prstGeom>
          <a:noFill/>
        </p:spPr>
        <p:txBody>
          <a:bodyPr wrap="square" rtlCol="0">
            <a:spAutoFit/>
          </a:bodyPr>
          <a:lstStyle/>
          <a:p>
            <a:pPr algn="ctr"/>
            <a:r>
              <a:rPr lang="ja-JP" altLang="en-US" sz="5400" dirty="0">
                <a:latin typeface="BIZ UDPゴシック" panose="020B0400000000000000" pitchFamily="50" charset="-128"/>
                <a:ea typeface="BIZ UDPゴシック" panose="020B0400000000000000" pitchFamily="50" charset="-128"/>
              </a:rPr>
              <a:t>下沢 亮太郎</a:t>
            </a:r>
            <a:endParaRPr kumimoji="1" lang="ja-JP" altLang="en-US" sz="5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73BBAB82-1C53-44DE-A8DA-832FA9BE9258}"/>
              </a:ext>
            </a:extLst>
          </p:cNvPr>
          <p:cNvSpPr txBox="1"/>
          <p:nvPr/>
        </p:nvSpPr>
        <p:spPr>
          <a:xfrm>
            <a:off x="-58271" y="1008231"/>
            <a:ext cx="12469906" cy="1107996"/>
          </a:xfrm>
          <a:prstGeom prst="rect">
            <a:avLst/>
          </a:prstGeom>
          <a:noFill/>
        </p:spPr>
        <p:txBody>
          <a:bodyPr wrap="square" rtlCol="0">
            <a:spAutoFit/>
          </a:bodyPr>
          <a:lstStyle/>
          <a:p>
            <a:pPr algn="ctr"/>
            <a:r>
              <a:rPr lang="ja-JP" altLang="en-US" sz="6600" b="1" dirty="0">
                <a:latin typeface="BIZ UDPゴシック" panose="020B0400000000000000" pitchFamily="50" charset="-128"/>
                <a:ea typeface="BIZ UDPゴシック" panose="020B0400000000000000" pitchFamily="50" charset="-128"/>
              </a:rPr>
              <a:t>ニュース等による株価の予測</a:t>
            </a:r>
          </a:p>
        </p:txBody>
      </p:sp>
    </p:spTree>
    <p:extLst>
      <p:ext uri="{BB962C8B-B14F-4D97-AF65-F5344CB8AC3E}">
        <p14:creationId xmlns:p14="http://schemas.microsoft.com/office/powerpoint/2010/main" val="389236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54784-CE29-455D-9E64-22CA513C696C}"/>
              </a:ext>
            </a:extLst>
          </p:cNvPr>
          <p:cNvSpPr>
            <a:spLocks noGrp="1"/>
          </p:cNvSpPr>
          <p:nvPr>
            <p:ph type="title"/>
          </p:nvPr>
        </p:nvSpPr>
        <p:spPr>
          <a:xfrm>
            <a:off x="488576" y="167901"/>
            <a:ext cx="10515600" cy="1325563"/>
          </a:xfrm>
        </p:spPr>
        <p:txBody>
          <a:bodyPr>
            <a:norm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4" name="テキスト ボックス 3">
            <a:extLst>
              <a:ext uri="{FF2B5EF4-FFF2-40B4-BE49-F238E27FC236}">
                <a16:creationId xmlns:a16="http://schemas.microsoft.com/office/drawing/2014/main" id="{616155AE-0888-437A-9F37-3A141A8B1E83}"/>
              </a:ext>
            </a:extLst>
          </p:cNvPr>
          <p:cNvSpPr txBox="1"/>
          <p:nvPr/>
        </p:nvSpPr>
        <p:spPr>
          <a:xfrm>
            <a:off x="349623" y="2644170"/>
            <a:ext cx="11492754" cy="1077218"/>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せっかく</a:t>
            </a:r>
            <a:r>
              <a:rPr kumimoji="1" lang="en-US" altLang="ja-JP" sz="3200" dirty="0">
                <a:latin typeface="BIZ UDPゴシック" panose="020B0400000000000000" pitchFamily="50" charset="-128"/>
                <a:ea typeface="BIZ UDPゴシック" panose="020B0400000000000000" pitchFamily="50" charset="-128"/>
              </a:rPr>
              <a:t>NISA</a:t>
            </a:r>
            <a:r>
              <a:rPr lang="ja-JP" altLang="en-US" sz="3200" dirty="0">
                <a:latin typeface="BIZ UDPゴシック" panose="020B0400000000000000" pitchFamily="50" charset="-128"/>
                <a:ea typeface="BIZ UDPゴシック" panose="020B0400000000000000" pitchFamily="50" charset="-128"/>
              </a:rPr>
              <a:t>口座を持てる年齢になったのだから</a:t>
            </a:r>
            <a:endParaRPr lang="en-US" altLang="ja-JP" sz="3200" dirty="0">
              <a:latin typeface="BIZ UDPゴシック" panose="020B0400000000000000" pitchFamily="50" charset="-128"/>
              <a:ea typeface="BIZ UDPゴシック" panose="020B0400000000000000" pitchFamily="50" charset="-128"/>
            </a:endParaRPr>
          </a:p>
          <a:p>
            <a:r>
              <a:rPr kumimoji="1" lang="ja-JP" altLang="en-US" sz="3200" dirty="0">
                <a:latin typeface="BIZ UDPゴシック" panose="020B0400000000000000" pitchFamily="50" charset="-128"/>
                <a:ea typeface="BIZ UDPゴシック" panose="020B0400000000000000" pitchFamily="50" charset="-128"/>
              </a:rPr>
              <a:t>株価の時系列予測がしたい</a:t>
            </a:r>
            <a:r>
              <a:rPr kumimoji="1" lang="en-US" altLang="ja-JP" sz="2800" dirty="0">
                <a:solidFill>
                  <a:schemeClr val="tx1">
                    <a:lumMod val="65000"/>
                    <a:lumOff val="35000"/>
                  </a:schemeClr>
                </a:solidFill>
                <a:latin typeface="BIZ UDPゴシック" panose="020B0400000000000000" pitchFamily="50" charset="-128"/>
                <a:ea typeface="BIZ UDPゴシック" panose="020B0400000000000000" pitchFamily="50" charset="-128"/>
              </a:rPr>
              <a:t>(</a:t>
            </a:r>
            <a:r>
              <a:rPr kumimoji="1" lang="ja-JP" altLang="en-US" sz="2800" dirty="0">
                <a:solidFill>
                  <a:schemeClr val="tx1">
                    <a:lumMod val="65000"/>
                    <a:lumOff val="35000"/>
                  </a:schemeClr>
                </a:solidFill>
                <a:latin typeface="BIZ UDPゴシック" panose="020B0400000000000000" pitchFamily="50" charset="-128"/>
                <a:ea typeface="BIZ UDPゴシック" panose="020B0400000000000000" pitchFamily="50" charset="-128"/>
              </a:rPr>
              <a:t>儲けたい</a:t>
            </a:r>
            <a:r>
              <a:rPr kumimoji="1" lang="en-US" altLang="ja-JP" sz="2800" dirty="0">
                <a:solidFill>
                  <a:schemeClr val="tx1">
                    <a:lumMod val="65000"/>
                    <a:lumOff val="35000"/>
                  </a:schemeClr>
                </a:solidFill>
                <a:latin typeface="BIZ UDPゴシック" panose="020B0400000000000000" pitchFamily="50" charset="-128"/>
                <a:ea typeface="BIZ UDPゴシック" panose="020B0400000000000000" pitchFamily="50" charset="-128"/>
              </a:rPr>
              <a:t>)</a:t>
            </a:r>
            <a:r>
              <a:rPr kumimoji="1" lang="en-US" altLang="ja-JP" sz="2000" dirty="0">
                <a:solidFill>
                  <a:schemeClr val="tx1">
                    <a:lumMod val="65000"/>
                    <a:lumOff val="35000"/>
                  </a:schemeClr>
                </a:solidFill>
                <a:latin typeface="BIZ UDPゴシック" panose="020B0400000000000000" pitchFamily="50" charset="-128"/>
                <a:ea typeface="BIZ UDPゴシック" panose="020B0400000000000000" pitchFamily="50" charset="-128"/>
              </a:rPr>
              <a:t>(</a:t>
            </a:r>
            <a:r>
              <a:rPr kumimoji="1" lang="ja-JP" altLang="en-US" sz="2400" dirty="0">
                <a:solidFill>
                  <a:schemeClr val="tx1">
                    <a:lumMod val="65000"/>
                    <a:lumOff val="35000"/>
                  </a:schemeClr>
                </a:solidFill>
                <a:latin typeface="BIZ UDPゴシック" panose="020B0400000000000000" pitchFamily="50" charset="-128"/>
                <a:ea typeface="BIZ UDPゴシック" panose="020B0400000000000000" pitchFamily="50" charset="-128"/>
              </a:rPr>
              <a:t>不労所得を得たい</a:t>
            </a:r>
            <a:r>
              <a:rPr kumimoji="1" lang="en-US" altLang="ja-JP" dirty="0">
                <a:solidFill>
                  <a:schemeClr val="tx1">
                    <a:lumMod val="65000"/>
                    <a:lumOff val="35000"/>
                  </a:schemeClr>
                </a:solidFill>
                <a:latin typeface="BIZ UDPゴシック" panose="020B0400000000000000" pitchFamily="50" charset="-128"/>
                <a:ea typeface="BIZ UDPゴシック" panose="020B0400000000000000" pitchFamily="50" charset="-128"/>
              </a:rPr>
              <a:t>)(</a:t>
            </a:r>
            <a:r>
              <a:rPr kumimoji="1" lang="ja-JP" altLang="en-US" dirty="0">
                <a:solidFill>
                  <a:schemeClr val="tx1">
                    <a:lumMod val="65000"/>
                    <a:lumOff val="35000"/>
                  </a:schemeClr>
                </a:solidFill>
                <a:latin typeface="BIZ UDPゴシック" panose="020B0400000000000000" pitchFamily="50" charset="-128"/>
                <a:ea typeface="BIZ UDPゴシック" panose="020B0400000000000000" pitchFamily="50" charset="-128"/>
              </a:rPr>
              <a:t>働きたくない</a:t>
            </a:r>
            <a:r>
              <a:rPr kumimoji="1" lang="en-US" altLang="ja-JP" dirty="0">
                <a:solidFill>
                  <a:schemeClr val="tx1">
                    <a:lumMod val="65000"/>
                    <a:lumOff val="35000"/>
                  </a:schemeClr>
                </a:solidFill>
                <a:latin typeface="BIZ UDPゴシック" panose="020B0400000000000000" pitchFamily="50" charset="-128"/>
                <a:ea typeface="BIZ UDPゴシック" panose="020B0400000000000000" pitchFamily="50" charset="-128"/>
              </a:rPr>
              <a:t>)</a:t>
            </a:r>
            <a:endParaRPr kumimoji="1" lang="en-US" altLang="ja-JP" sz="2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14173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4F2CE4B-2BCB-41F1-AE1D-8FAEC9468711}"/>
              </a:ext>
            </a:extLst>
          </p:cNvPr>
          <p:cNvSpPr>
            <a:spLocks noGrp="1"/>
          </p:cNvSpPr>
          <p:nvPr>
            <p:ph type="title"/>
          </p:nvPr>
        </p:nvSpPr>
        <p:spPr>
          <a:xfrm>
            <a:off x="488576" y="167901"/>
            <a:ext cx="10515600" cy="1325563"/>
          </a:xfrm>
        </p:spPr>
        <p:txBody>
          <a:bodyPr>
            <a:norm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9D470406-7822-4F98-B6B7-F179106E632E}"/>
              </a:ext>
            </a:extLst>
          </p:cNvPr>
          <p:cNvSpPr txBox="1"/>
          <p:nvPr/>
        </p:nvSpPr>
        <p:spPr>
          <a:xfrm>
            <a:off x="98612" y="1664448"/>
            <a:ext cx="5997388" cy="707886"/>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投資家は何を指標に株を買っているのか</a:t>
            </a:r>
            <a:r>
              <a:rPr kumimoji="1" lang="en-US" altLang="ja-JP" sz="2400" dirty="0">
                <a:latin typeface="BIZ UDPゴシック" panose="020B0400000000000000" pitchFamily="50" charset="-128"/>
                <a:ea typeface="BIZ UDPゴシック" panose="020B0400000000000000" pitchFamily="50" charset="-128"/>
              </a:rPr>
              <a:t>?</a:t>
            </a:r>
          </a:p>
          <a:p>
            <a:r>
              <a:rPr kumimoji="1" lang="en-US" altLang="ja-JP" sz="1600" dirty="0">
                <a:latin typeface="BIZ UDPゴシック" panose="020B0400000000000000" pitchFamily="50" charset="-128"/>
                <a:ea typeface="BIZ UDPゴシック" panose="020B0400000000000000" pitchFamily="50" charset="-128"/>
              </a:rPr>
              <a:t>(</a:t>
            </a:r>
            <a:r>
              <a:rPr kumimoji="1" lang="ja-JP" altLang="en-US" sz="1600" dirty="0">
                <a:latin typeface="BIZ UDPゴシック" panose="020B0400000000000000" pitchFamily="50" charset="-128"/>
                <a:ea typeface="BIZ UDPゴシック" panose="020B0400000000000000" pitchFamily="50" charset="-128"/>
              </a:rPr>
              <a:t>⇩こんな感じ</a:t>
            </a:r>
            <a:r>
              <a:rPr kumimoji="1" lang="ja-JP" altLang="en-US" sz="1600" dirty="0" err="1">
                <a:latin typeface="BIZ UDPゴシック" panose="020B0400000000000000" pitchFamily="50" charset="-128"/>
                <a:ea typeface="BIZ UDPゴシック" panose="020B0400000000000000" pitchFamily="50" charset="-128"/>
              </a:rPr>
              <a:t>な</a:t>
            </a:r>
            <a:r>
              <a:rPr kumimoji="1" lang="ja-JP" altLang="en-US" sz="1600" dirty="0">
                <a:latin typeface="BIZ UDPゴシック" panose="020B0400000000000000" pitchFamily="50" charset="-128"/>
                <a:ea typeface="BIZ UDPゴシック" panose="020B0400000000000000" pitchFamily="50" charset="-128"/>
              </a:rPr>
              <a:t>グラフとにらめっこだけしてるわけではない</a:t>
            </a:r>
            <a:r>
              <a:rPr kumimoji="1"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E713BF64-1CB2-4E88-AF85-66CEEB12E151}"/>
              </a:ext>
            </a:extLst>
          </p:cNvPr>
          <p:cNvPicPr>
            <a:picLocks noChangeAspect="1"/>
          </p:cNvPicPr>
          <p:nvPr/>
        </p:nvPicPr>
        <p:blipFill>
          <a:blip r:embed="rId3"/>
          <a:stretch>
            <a:fillRect/>
          </a:stretch>
        </p:blipFill>
        <p:spPr>
          <a:xfrm>
            <a:off x="293278" y="2608891"/>
            <a:ext cx="3446930" cy="2344850"/>
          </a:xfrm>
          <a:prstGeom prst="rect">
            <a:avLst/>
          </a:prstGeom>
          <a:ln>
            <a:solidFill>
              <a:schemeClr val="bg2">
                <a:lumMod val="75000"/>
              </a:schemeClr>
            </a:solidFill>
          </a:ln>
        </p:spPr>
      </p:pic>
      <p:sp>
        <p:nvSpPr>
          <p:cNvPr id="8" name="矢印: 右 7">
            <a:extLst>
              <a:ext uri="{FF2B5EF4-FFF2-40B4-BE49-F238E27FC236}">
                <a16:creationId xmlns:a16="http://schemas.microsoft.com/office/drawing/2014/main" id="{319A2112-D5A1-49E6-8B26-D6F897451F1D}"/>
              </a:ext>
            </a:extLst>
          </p:cNvPr>
          <p:cNvSpPr/>
          <p:nvPr/>
        </p:nvSpPr>
        <p:spPr>
          <a:xfrm rot="20339159">
            <a:off x="4731122" y="2456173"/>
            <a:ext cx="2030508"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2631E128-35A5-471B-971D-49DD31354B7C}"/>
              </a:ext>
            </a:extLst>
          </p:cNvPr>
          <p:cNvSpPr/>
          <p:nvPr/>
        </p:nvSpPr>
        <p:spPr>
          <a:xfrm rot="780814">
            <a:off x="4575779" y="4132767"/>
            <a:ext cx="2030507"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図 8">
            <a:extLst>
              <a:ext uri="{FF2B5EF4-FFF2-40B4-BE49-F238E27FC236}">
                <a16:creationId xmlns:a16="http://schemas.microsoft.com/office/drawing/2014/main" id="{5CEB6219-F5AE-4070-8A06-FB02578DFECA}"/>
              </a:ext>
            </a:extLst>
          </p:cNvPr>
          <p:cNvPicPr>
            <a:picLocks noChangeAspect="1"/>
          </p:cNvPicPr>
          <p:nvPr/>
        </p:nvPicPr>
        <p:blipFill>
          <a:blip r:embed="rId4"/>
          <a:stretch>
            <a:fillRect/>
          </a:stretch>
        </p:blipFill>
        <p:spPr>
          <a:xfrm>
            <a:off x="6996914" y="997941"/>
            <a:ext cx="3138803" cy="1985847"/>
          </a:xfrm>
          <a:prstGeom prst="rect">
            <a:avLst/>
          </a:prstGeom>
          <a:ln>
            <a:solidFill>
              <a:schemeClr val="bg2">
                <a:lumMod val="75000"/>
              </a:schemeClr>
            </a:solidFill>
          </a:ln>
        </p:spPr>
      </p:pic>
      <p:sp>
        <p:nvSpPr>
          <p:cNvPr id="12" name="テキスト ボックス 11">
            <a:extLst>
              <a:ext uri="{FF2B5EF4-FFF2-40B4-BE49-F238E27FC236}">
                <a16:creationId xmlns:a16="http://schemas.microsoft.com/office/drawing/2014/main" id="{BF4798F4-CC3C-4F72-8959-2BF869A2EC87}"/>
              </a:ext>
            </a:extLst>
          </p:cNvPr>
          <p:cNvSpPr txBox="1"/>
          <p:nvPr/>
        </p:nvSpPr>
        <p:spPr>
          <a:xfrm>
            <a:off x="6679127" y="362640"/>
            <a:ext cx="519014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恐怖指数</a:t>
            </a:r>
            <a:r>
              <a:rPr lang="en-US" altLang="ja-JP" sz="2400" dirty="0">
                <a:latin typeface="BIZ UDPゴシック" panose="020B0400000000000000" pitchFamily="50" charset="-128"/>
                <a:ea typeface="BIZ UDPゴシック" panose="020B0400000000000000" pitchFamily="50" charset="-128"/>
              </a:rPr>
              <a:t>(Volatility Index)</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0CA7F96C-BBC8-438C-940B-3DA0483F3C81}"/>
              </a:ext>
            </a:extLst>
          </p:cNvPr>
          <p:cNvSpPr txBox="1"/>
          <p:nvPr/>
        </p:nvSpPr>
        <p:spPr>
          <a:xfrm>
            <a:off x="6569205" y="3721885"/>
            <a:ext cx="1882589"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ニュース</a:t>
            </a:r>
          </a:p>
        </p:txBody>
      </p:sp>
      <p:sp>
        <p:nvSpPr>
          <p:cNvPr id="15" name="テキスト ボックス 14">
            <a:extLst>
              <a:ext uri="{FF2B5EF4-FFF2-40B4-BE49-F238E27FC236}">
                <a16:creationId xmlns:a16="http://schemas.microsoft.com/office/drawing/2014/main" id="{41EA4474-B30B-43C7-B98C-D8F859A56055}"/>
              </a:ext>
            </a:extLst>
          </p:cNvPr>
          <p:cNvSpPr txBox="1"/>
          <p:nvPr/>
        </p:nvSpPr>
        <p:spPr>
          <a:xfrm>
            <a:off x="9247510" y="4297424"/>
            <a:ext cx="2828364" cy="923330"/>
          </a:xfrm>
          <a:prstGeom prst="rect">
            <a:avLst/>
          </a:prstGeom>
          <a:noFill/>
        </p:spPr>
        <p:txBody>
          <a:bodyPr wrap="square" rtlCol="0">
            <a:spAutoFit/>
          </a:bodyPr>
          <a:lstStyle/>
          <a:p>
            <a:r>
              <a:rPr lang="ja-JP" altLang="en-US" dirty="0">
                <a:latin typeface="BIZ UDPゴシック" panose="020B0400000000000000" pitchFamily="50" charset="-128"/>
                <a:ea typeface="BIZ UDPゴシック" panose="020B0400000000000000" pitchFamily="50" charset="-128"/>
              </a:rPr>
              <a:t>このニュースがプラスだと考えるなら</a:t>
            </a:r>
            <a:r>
              <a:rPr lang="en-US" altLang="ja-JP"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18D1C206-AC62-461D-9FAE-C0DBEE7459E7}"/>
              </a:ext>
            </a:extLst>
          </p:cNvPr>
          <p:cNvSpPr txBox="1"/>
          <p:nvPr/>
        </p:nvSpPr>
        <p:spPr>
          <a:xfrm>
            <a:off x="9589994" y="4879440"/>
            <a:ext cx="282836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株価は上がる</a:t>
            </a:r>
          </a:p>
        </p:txBody>
      </p:sp>
      <p:sp>
        <p:nvSpPr>
          <p:cNvPr id="17" name="テキスト ボックス 16">
            <a:extLst>
              <a:ext uri="{FF2B5EF4-FFF2-40B4-BE49-F238E27FC236}">
                <a16:creationId xmlns:a16="http://schemas.microsoft.com/office/drawing/2014/main" id="{7B63F790-309D-4205-B9D0-78315B8D1244}"/>
              </a:ext>
            </a:extLst>
          </p:cNvPr>
          <p:cNvSpPr txBox="1"/>
          <p:nvPr/>
        </p:nvSpPr>
        <p:spPr>
          <a:xfrm>
            <a:off x="9223172" y="5394073"/>
            <a:ext cx="2968827" cy="923330"/>
          </a:xfrm>
          <a:prstGeom prst="rect">
            <a:avLst/>
          </a:prstGeom>
          <a:noFill/>
        </p:spPr>
        <p:txBody>
          <a:bodyPr wrap="square" rtlCol="0">
            <a:spAutoFit/>
          </a:bodyPr>
          <a:lstStyle/>
          <a:p>
            <a:r>
              <a:rPr lang="ja-JP" altLang="en-US" dirty="0">
                <a:latin typeface="BIZ UDPゴシック" panose="020B0400000000000000" pitchFamily="50" charset="-128"/>
                <a:ea typeface="BIZ UDPゴシック" panose="020B0400000000000000" pitchFamily="50" charset="-128"/>
              </a:rPr>
              <a:t>このニュースがマイナスだと考えるなら</a:t>
            </a:r>
            <a:r>
              <a:rPr lang="en-US" altLang="ja-JP"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DB66B73C-A987-490B-88DF-C08E19FA62E9}"/>
              </a:ext>
            </a:extLst>
          </p:cNvPr>
          <p:cNvSpPr txBox="1"/>
          <p:nvPr/>
        </p:nvSpPr>
        <p:spPr>
          <a:xfrm>
            <a:off x="9565657" y="5976089"/>
            <a:ext cx="282836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株価は下がる</a:t>
            </a:r>
          </a:p>
        </p:txBody>
      </p:sp>
      <p:pic>
        <p:nvPicPr>
          <p:cNvPr id="3" name="図 2">
            <a:extLst>
              <a:ext uri="{FF2B5EF4-FFF2-40B4-BE49-F238E27FC236}">
                <a16:creationId xmlns:a16="http://schemas.microsoft.com/office/drawing/2014/main" id="{6F1EA315-F40B-472F-9580-02B69210A7C6}"/>
              </a:ext>
            </a:extLst>
          </p:cNvPr>
          <p:cNvPicPr>
            <a:picLocks noChangeAspect="1"/>
          </p:cNvPicPr>
          <p:nvPr/>
        </p:nvPicPr>
        <p:blipFill rotWithShape="1">
          <a:blip r:embed="rId5">
            <a:extLst>
              <a:ext uri="{28A0092B-C50C-407E-A947-70E740481C1C}">
                <a14:useLocalDpi xmlns:a14="http://schemas.microsoft.com/office/drawing/2010/main" val="0"/>
              </a:ext>
            </a:extLst>
          </a:blip>
          <a:srcRect t="14552" b="45729"/>
          <a:stretch/>
        </p:blipFill>
        <p:spPr>
          <a:xfrm>
            <a:off x="6651074" y="4283771"/>
            <a:ext cx="2596435" cy="2406328"/>
          </a:xfrm>
          <a:prstGeom prst="rect">
            <a:avLst/>
          </a:prstGeom>
        </p:spPr>
      </p:pic>
    </p:spTree>
    <p:extLst>
      <p:ext uri="{BB962C8B-B14F-4D97-AF65-F5344CB8AC3E}">
        <p14:creationId xmlns:p14="http://schemas.microsoft.com/office/powerpoint/2010/main" val="177658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2" grpId="0"/>
      <p:bldP spid="14" grpId="0"/>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AC6BB628-D2CF-46FF-910C-D71CC2DCFB06}"/>
              </a:ext>
            </a:extLst>
          </p:cNvPr>
          <p:cNvSpPr>
            <a:spLocks noGrp="1"/>
          </p:cNvSpPr>
          <p:nvPr>
            <p:ph type="title"/>
          </p:nvPr>
        </p:nvSpPr>
        <p:spPr>
          <a:xfrm>
            <a:off x="488576" y="167901"/>
            <a:ext cx="10515600" cy="1325563"/>
          </a:xfrm>
        </p:spPr>
        <p:txBody>
          <a:bodyPr>
            <a:norm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374D4BFF-4620-4301-A6ED-33C2ED210E27}"/>
              </a:ext>
            </a:extLst>
          </p:cNvPr>
          <p:cNvPicPr>
            <a:picLocks noChangeAspect="1"/>
          </p:cNvPicPr>
          <p:nvPr/>
        </p:nvPicPr>
        <p:blipFill rotWithShape="1">
          <a:blip r:embed="rId2">
            <a:extLst>
              <a:ext uri="{28A0092B-C50C-407E-A947-70E740481C1C}">
                <a14:useLocalDpi xmlns:a14="http://schemas.microsoft.com/office/drawing/2010/main" val="0"/>
              </a:ext>
            </a:extLst>
          </a:blip>
          <a:srcRect l="1" t="2449" r="-142" b="26185"/>
          <a:stretch/>
        </p:blipFill>
        <p:spPr>
          <a:xfrm>
            <a:off x="1590997" y="1493464"/>
            <a:ext cx="2943296" cy="4894294"/>
          </a:xfrm>
          <a:prstGeom prst="rect">
            <a:avLst/>
          </a:prstGeom>
        </p:spPr>
      </p:pic>
      <p:sp>
        <p:nvSpPr>
          <p:cNvPr id="7" name="テキスト ボックス 6">
            <a:extLst>
              <a:ext uri="{FF2B5EF4-FFF2-40B4-BE49-F238E27FC236}">
                <a16:creationId xmlns:a16="http://schemas.microsoft.com/office/drawing/2014/main" id="{B4D84367-1960-4A7A-B485-9CB41AA77A0E}"/>
              </a:ext>
            </a:extLst>
          </p:cNvPr>
          <p:cNvSpPr txBox="1"/>
          <p:nvPr/>
        </p:nvSpPr>
        <p:spPr>
          <a:xfrm>
            <a:off x="4958499" y="3478945"/>
            <a:ext cx="736233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実際に</a:t>
            </a:r>
            <a:r>
              <a:rPr kumimoji="1" lang="ja-JP" altLang="en-US" sz="2400" dirty="0" err="1">
                <a:latin typeface="BIZ UDPゴシック" panose="020B0400000000000000" pitchFamily="50" charset="-128"/>
                <a:ea typeface="BIZ UDPゴシック" panose="020B0400000000000000" pitchFamily="50" charset="-128"/>
              </a:rPr>
              <a:t>めっちゃ</a:t>
            </a:r>
            <a:r>
              <a:rPr kumimoji="1" lang="ja-JP" altLang="en-US" sz="2400" dirty="0">
                <a:latin typeface="BIZ UDPゴシック" panose="020B0400000000000000" pitchFamily="50" charset="-128"/>
                <a:ea typeface="BIZ UDPゴシック" panose="020B0400000000000000" pitchFamily="50" charset="-128"/>
              </a:rPr>
              <a:t>上がった</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前日比</a:t>
            </a:r>
            <a:r>
              <a:rPr kumimoji="1" lang="en-US" altLang="ja-JP" sz="2400" dirty="0">
                <a:latin typeface="BIZ UDPゴシック" panose="020B0400000000000000" pitchFamily="50" charset="-128"/>
                <a:ea typeface="BIZ UDPゴシック" panose="020B0400000000000000" pitchFamily="50" charset="-128"/>
              </a:rPr>
              <a:t>+10%)(</a:t>
            </a:r>
            <a:r>
              <a:rPr kumimoji="1" lang="ja-JP" altLang="en-US" sz="2400" dirty="0">
                <a:latin typeface="BIZ UDPゴシック" panose="020B0400000000000000" pitchFamily="50" charset="-128"/>
                <a:ea typeface="BIZ UDPゴシック" panose="020B0400000000000000" pitchFamily="50" charset="-128"/>
              </a:rPr>
              <a:t>うれしい</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04863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9B3403E-6F46-4BB4-B559-0F0FB82BC362}"/>
              </a:ext>
            </a:extLst>
          </p:cNvPr>
          <p:cNvSpPr>
            <a:spLocks noGrp="1"/>
          </p:cNvSpPr>
          <p:nvPr>
            <p:ph type="title"/>
          </p:nvPr>
        </p:nvSpPr>
        <p:spPr>
          <a:xfrm>
            <a:off x="488576" y="167901"/>
            <a:ext cx="10515600" cy="1325563"/>
          </a:xfrm>
        </p:spPr>
        <p:txBody>
          <a:bodyPr>
            <a:norm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C5EE0FC2-147E-4412-9807-41B0601799BD}"/>
              </a:ext>
            </a:extLst>
          </p:cNvPr>
          <p:cNvSpPr txBox="1"/>
          <p:nvPr/>
        </p:nvSpPr>
        <p:spPr>
          <a:xfrm>
            <a:off x="1127235" y="2151727"/>
            <a:ext cx="10411173" cy="353943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latin typeface="BIZ UDPゴシック" panose="020B0400000000000000" pitchFamily="50" charset="-128"/>
                <a:ea typeface="BIZ UDPゴシック" panose="020B0400000000000000" pitchFamily="50" charset="-128"/>
              </a:rPr>
              <a:t>時系列予測モデルを用いて株価の変動を予測</a:t>
            </a: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en-US" altLang="ja-JP" sz="3200" dirty="0">
                <a:latin typeface="BIZ UDPゴシック" panose="020B0400000000000000" pitchFamily="50" charset="-128"/>
                <a:ea typeface="BIZ UDPゴシック" panose="020B0400000000000000" pitchFamily="50" charset="-128"/>
              </a:rPr>
              <a:t>S&amp;P500</a:t>
            </a:r>
            <a:r>
              <a:rPr lang="ja-JP" altLang="en-US" sz="3200" dirty="0">
                <a:latin typeface="BIZ UDPゴシック" panose="020B0400000000000000" pitchFamily="50" charset="-128"/>
                <a:ea typeface="BIZ UDPゴシック" panose="020B0400000000000000" pitchFamily="50" charset="-128"/>
              </a:rPr>
              <a:t>の会社の株価を予測して上がり幅が大きいものを買えば効率よく資産形成ができるはず</a:t>
            </a: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200" dirty="0">
                <a:latin typeface="BIZ UDPゴシック" panose="020B0400000000000000" pitchFamily="50" charset="-128"/>
                <a:ea typeface="BIZ UDPゴシック" panose="020B0400000000000000" pitchFamily="50" charset="-128"/>
              </a:rPr>
              <a:t>モデルにニュースの文章をそのまま入れるのは不可能</a:t>
            </a: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ニュースの文章を</a:t>
            </a:r>
            <a:r>
              <a:rPr kumimoji="1" lang="en-US" altLang="ja-JP" sz="3200" dirty="0">
                <a:latin typeface="BIZ UDPゴシック" panose="020B0400000000000000" pitchFamily="50" charset="-128"/>
                <a:ea typeface="BIZ UDPゴシック" panose="020B0400000000000000" pitchFamily="50" charset="-128"/>
              </a:rPr>
              <a:t>5</a:t>
            </a:r>
            <a:r>
              <a:rPr lang="ja-JP" altLang="en-US" sz="3200" dirty="0">
                <a:latin typeface="BIZ UDPゴシック" panose="020B0400000000000000" pitchFamily="50" charset="-128"/>
                <a:ea typeface="BIZ UDPゴシック" panose="020B0400000000000000" pitchFamily="50" charset="-128"/>
              </a:rPr>
              <a:t>個</a:t>
            </a:r>
            <a:r>
              <a:rPr kumimoji="1" lang="ja-JP" altLang="en-US" sz="3200" dirty="0">
                <a:latin typeface="BIZ UDPゴシック" panose="020B0400000000000000" pitchFamily="50" charset="-128"/>
                <a:ea typeface="BIZ UDPゴシック" panose="020B0400000000000000" pitchFamily="50" charset="-128"/>
              </a:rPr>
              <a:t>の感情パラメータに振り分けて説明変数にする</a:t>
            </a:r>
          </a:p>
        </p:txBody>
      </p:sp>
    </p:spTree>
    <p:extLst>
      <p:ext uri="{BB962C8B-B14F-4D97-AF65-F5344CB8AC3E}">
        <p14:creationId xmlns:p14="http://schemas.microsoft.com/office/powerpoint/2010/main" val="299647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54784-CE29-455D-9E64-22CA513C696C}"/>
              </a:ext>
            </a:extLst>
          </p:cNvPr>
          <p:cNvSpPr>
            <a:spLocks noGrp="1"/>
          </p:cNvSpPr>
          <p:nvPr>
            <p:ph type="title"/>
          </p:nvPr>
        </p:nvSpPr>
        <p:spPr>
          <a:xfrm>
            <a:off x="488576" y="176866"/>
            <a:ext cx="10515600" cy="1325563"/>
          </a:xfrm>
        </p:spPr>
        <p:txBody>
          <a:bodyPr>
            <a:normAutofit/>
          </a:bodyPr>
          <a:lstStyle/>
          <a:p>
            <a:r>
              <a:rPr kumimoji="1" lang="ja-JP" altLang="en-US" sz="7200" b="1" dirty="0">
                <a:latin typeface="BIZ UDPゴシック" panose="020B0400000000000000" pitchFamily="50" charset="-128"/>
                <a:ea typeface="BIZ UDPゴシック" panose="020B0400000000000000" pitchFamily="50" charset="-128"/>
              </a:rPr>
              <a:t>スケジュール・役割分担</a:t>
            </a:r>
          </a:p>
        </p:txBody>
      </p:sp>
      <p:sp>
        <p:nvSpPr>
          <p:cNvPr id="3" name="テキスト ボックス 2">
            <a:extLst>
              <a:ext uri="{FF2B5EF4-FFF2-40B4-BE49-F238E27FC236}">
                <a16:creationId xmlns:a16="http://schemas.microsoft.com/office/drawing/2014/main" id="{8F0362D3-18B0-4CC8-B306-5883C13C1D4B}"/>
              </a:ext>
            </a:extLst>
          </p:cNvPr>
          <p:cNvSpPr txBox="1"/>
          <p:nvPr/>
        </p:nvSpPr>
        <p:spPr>
          <a:xfrm>
            <a:off x="837307" y="2853206"/>
            <a:ext cx="7571402" cy="2123658"/>
          </a:xfrm>
          <a:prstGeom prst="rect">
            <a:avLst/>
          </a:prstGeom>
          <a:noFill/>
        </p:spPr>
        <p:txBody>
          <a:bodyPr wrap="square" rtlCol="0">
            <a:spAutoFit/>
          </a:bodyPr>
          <a:lstStyle/>
          <a:p>
            <a:r>
              <a:rPr kumimoji="1" lang="en-US" altLang="ja-JP" sz="4400" dirty="0">
                <a:latin typeface="BIZ UDPゴシック" panose="020B0400000000000000" pitchFamily="50" charset="-128"/>
                <a:ea typeface="BIZ UDPゴシック" panose="020B0400000000000000" pitchFamily="50" charset="-128"/>
              </a:rPr>
              <a:t>6</a:t>
            </a:r>
            <a:r>
              <a:rPr kumimoji="1" lang="ja-JP" altLang="en-US" sz="4400" dirty="0">
                <a:latin typeface="BIZ UDPゴシック" panose="020B0400000000000000" pitchFamily="50" charset="-128"/>
                <a:ea typeface="BIZ UDPゴシック" panose="020B0400000000000000" pitchFamily="50" charset="-128"/>
              </a:rPr>
              <a:t>月中 </a:t>
            </a:r>
            <a:r>
              <a:rPr kumimoji="1" lang="en-US" altLang="ja-JP" sz="4400" dirty="0">
                <a:latin typeface="BIZ UDPゴシック" panose="020B0400000000000000" pitchFamily="50" charset="-128"/>
                <a:ea typeface="BIZ UDPゴシック" panose="020B0400000000000000" pitchFamily="50" charset="-128"/>
              </a:rPr>
              <a:t>: </a:t>
            </a:r>
            <a:r>
              <a:rPr kumimoji="1" lang="ja-JP" altLang="en-US" sz="4400" dirty="0">
                <a:latin typeface="BIZ UDPゴシック" panose="020B0400000000000000" pitchFamily="50" charset="-128"/>
                <a:ea typeface="BIZ UDPゴシック" panose="020B0400000000000000" pitchFamily="50" charset="-128"/>
              </a:rPr>
              <a:t>データセット作成</a:t>
            </a:r>
            <a:endParaRPr kumimoji="1" lang="en-US" altLang="ja-JP" sz="4400" dirty="0">
              <a:latin typeface="BIZ UDPゴシック" panose="020B0400000000000000" pitchFamily="50" charset="-128"/>
              <a:ea typeface="BIZ UDPゴシック" panose="020B0400000000000000" pitchFamily="50" charset="-128"/>
            </a:endParaRPr>
          </a:p>
          <a:p>
            <a:r>
              <a:rPr lang="en-US" altLang="ja-JP" sz="4400" dirty="0">
                <a:latin typeface="BIZ UDPゴシック" panose="020B0400000000000000" pitchFamily="50" charset="-128"/>
                <a:ea typeface="BIZ UDPゴシック" panose="020B0400000000000000" pitchFamily="50" charset="-128"/>
              </a:rPr>
              <a:t>7</a:t>
            </a:r>
            <a:r>
              <a:rPr lang="ja-JP" altLang="en-US" sz="4400" dirty="0">
                <a:latin typeface="BIZ UDPゴシック" panose="020B0400000000000000" pitchFamily="50" charset="-128"/>
                <a:ea typeface="BIZ UDPゴシック" panose="020B0400000000000000" pitchFamily="50" charset="-128"/>
              </a:rPr>
              <a:t>月中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時系列モデルの選定</a:t>
            </a:r>
            <a:endParaRPr lang="en-US" altLang="ja-JP" sz="4400" dirty="0">
              <a:latin typeface="BIZ UDPゴシック" panose="020B0400000000000000" pitchFamily="50" charset="-128"/>
              <a:ea typeface="BIZ UDPゴシック" panose="020B0400000000000000" pitchFamily="50" charset="-128"/>
            </a:endParaRPr>
          </a:p>
          <a:p>
            <a:r>
              <a:rPr lang="en-US" altLang="ja-JP" sz="4400" dirty="0">
                <a:latin typeface="BIZ UDPゴシック" panose="020B0400000000000000" pitchFamily="50" charset="-128"/>
                <a:ea typeface="BIZ UDPゴシック" panose="020B0400000000000000" pitchFamily="50" charset="-128"/>
              </a:rPr>
              <a:t>8</a:t>
            </a:r>
            <a:r>
              <a:rPr lang="ja-JP" altLang="en-US" sz="4400" dirty="0">
                <a:latin typeface="BIZ UDPゴシック" panose="020B0400000000000000" pitchFamily="50" charset="-128"/>
                <a:ea typeface="BIZ UDPゴシック" panose="020B0400000000000000" pitchFamily="50" charset="-128"/>
              </a:rPr>
              <a:t>月中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学習</a:t>
            </a:r>
            <a:endParaRPr kumimoji="1" lang="en-US" altLang="ja-JP" sz="44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04BD8148-255A-403B-B87B-C97D05B5FE32}"/>
              </a:ext>
            </a:extLst>
          </p:cNvPr>
          <p:cNvSpPr txBox="1"/>
          <p:nvPr/>
        </p:nvSpPr>
        <p:spPr>
          <a:xfrm>
            <a:off x="8408709" y="2853206"/>
            <a:ext cx="4916290" cy="2123658"/>
          </a:xfrm>
          <a:prstGeom prst="rect">
            <a:avLst/>
          </a:prstGeom>
          <a:noFill/>
        </p:spPr>
        <p:txBody>
          <a:bodyPr wrap="square" rtlCol="0">
            <a:spAutoFit/>
          </a:bodyPr>
          <a:lstStyle/>
          <a:p>
            <a:r>
              <a:rPr kumimoji="1" lang="ja-JP" altLang="en-US" sz="4400" dirty="0">
                <a:latin typeface="BIZ UDPゴシック" panose="020B0400000000000000" pitchFamily="50" charset="-128"/>
                <a:ea typeface="BIZ UDPゴシック" panose="020B0400000000000000" pitchFamily="50" charset="-128"/>
              </a:rPr>
              <a:t>担当 </a:t>
            </a:r>
            <a:r>
              <a:rPr kumimoji="1" lang="en-US" altLang="ja-JP" sz="4400" dirty="0">
                <a:latin typeface="BIZ UDPゴシック" panose="020B0400000000000000" pitchFamily="50" charset="-128"/>
                <a:ea typeface="BIZ UDPゴシック" panose="020B0400000000000000" pitchFamily="50" charset="-128"/>
              </a:rPr>
              <a:t>: </a:t>
            </a:r>
            <a:r>
              <a:rPr kumimoji="1" lang="ja-JP" altLang="en-US" sz="4400" dirty="0">
                <a:latin typeface="BIZ UDPゴシック" panose="020B0400000000000000" pitchFamily="50" charset="-128"/>
                <a:ea typeface="BIZ UDPゴシック" panose="020B0400000000000000" pitchFamily="50" charset="-128"/>
              </a:rPr>
              <a:t>下沢</a:t>
            </a:r>
            <a:endParaRPr kumimoji="1"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2437411-F47B-416B-A54D-3878C7C3BA00}"/>
              </a:ext>
            </a:extLst>
          </p:cNvPr>
          <p:cNvSpPr txBox="1"/>
          <p:nvPr/>
        </p:nvSpPr>
        <p:spPr>
          <a:xfrm>
            <a:off x="837307" y="4976864"/>
            <a:ext cx="7571402"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随時スクレイプは継続する</a:t>
            </a:r>
            <a:endParaRPr kumimoji="1" lang="en-US" altLang="ja-JP"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3629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54784-CE29-455D-9E64-22CA513C696C}"/>
              </a:ext>
            </a:extLst>
          </p:cNvPr>
          <p:cNvSpPr>
            <a:spLocks noGrp="1"/>
          </p:cNvSpPr>
          <p:nvPr>
            <p:ph type="title"/>
          </p:nvPr>
        </p:nvSpPr>
        <p:spPr>
          <a:xfrm>
            <a:off x="139784" y="112304"/>
            <a:ext cx="10515600" cy="1325563"/>
          </a:xfrm>
        </p:spPr>
        <p:txBody>
          <a:bodyPr>
            <a:normAutofit/>
          </a:bodyPr>
          <a:lstStyle/>
          <a:p>
            <a:r>
              <a:rPr lang="ja-JP" altLang="en-US" sz="7200" b="1" dirty="0">
                <a:latin typeface="BIZ UDPゴシック" panose="020B0400000000000000" pitchFamily="50" charset="-128"/>
                <a:ea typeface="BIZ UDPゴシック" panose="020B0400000000000000" pitchFamily="50" charset="-128"/>
              </a:rPr>
              <a:t>進捗状況・現状の課題</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A66B3FF6-0A5D-491E-A912-EFA9E3E3C797}"/>
              </a:ext>
            </a:extLst>
          </p:cNvPr>
          <p:cNvSpPr txBox="1"/>
          <p:nvPr/>
        </p:nvSpPr>
        <p:spPr>
          <a:xfrm>
            <a:off x="743040" y="2297174"/>
            <a:ext cx="11106453" cy="156966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感情パラメータは</a:t>
            </a:r>
            <a:r>
              <a:rPr kumimoji="1" lang="en-US" altLang="ja-JP" sz="3200" dirty="0">
                <a:latin typeface="BIZ UDPゴシック" panose="020B0400000000000000" pitchFamily="50" charset="-128"/>
                <a:ea typeface="BIZ UDPゴシック" panose="020B0400000000000000" pitchFamily="50" charset="-128"/>
              </a:rPr>
              <a:t>BERT</a:t>
            </a:r>
            <a:r>
              <a:rPr kumimoji="1" lang="ja-JP" altLang="en-US" sz="3200" dirty="0">
                <a:latin typeface="BIZ UDPゴシック" panose="020B0400000000000000" pitchFamily="50" charset="-128"/>
                <a:ea typeface="BIZ UDPゴシック" panose="020B0400000000000000" pitchFamily="50" charset="-128"/>
              </a:rPr>
              <a:t>で実現</a:t>
            </a:r>
            <a:r>
              <a:rPr kumimoji="1" lang="en-US" altLang="ja-JP" sz="3200" dirty="0">
                <a:latin typeface="BIZ UDPゴシック" panose="020B0400000000000000" pitchFamily="50" charset="-128"/>
                <a:ea typeface="BIZ UDPゴシック" panose="020B0400000000000000" pitchFamily="50" charset="-128"/>
              </a:rPr>
              <a:t>(</a:t>
            </a:r>
            <a:r>
              <a:rPr kumimoji="1" lang="ja-JP" altLang="en-US" sz="3200" dirty="0">
                <a:latin typeface="BIZ UDPゴシック" panose="020B0400000000000000" pitchFamily="50" charset="-128"/>
                <a:ea typeface="BIZ UDPゴシック" panose="020B0400000000000000" pitchFamily="50" charset="-128"/>
              </a:rPr>
              <a:t>分類モデルの確立を</a:t>
            </a:r>
            <a:r>
              <a:rPr lang="ja-JP" altLang="en-US" sz="3200" dirty="0">
                <a:latin typeface="BIZ UDPゴシック" panose="020B0400000000000000" pitchFamily="50" charset="-128"/>
                <a:ea typeface="BIZ UDPゴシック" panose="020B0400000000000000" pitchFamily="50" charset="-128"/>
              </a:rPr>
              <a:t>「感情らしさ」として採用</a:t>
            </a:r>
            <a:r>
              <a:rPr kumimoji="1" lang="en-US" altLang="ja-JP" sz="3200" dirty="0">
                <a:latin typeface="BIZ UDPゴシック" panose="020B0400000000000000" pitchFamily="50" charset="-128"/>
                <a:ea typeface="BIZ UDPゴシック" panose="020B0400000000000000" pitchFamily="50" charset="-128"/>
              </a:rPr>
              <a:t>)</a:t>
            </a:r>
          </a:p>
          <a:p>
            <a:pPr marL="342900" indent="-342900">
              <a:buFont typeface="Arial" panose="020B0604020202020204" pitchFamily="34" charset="0"/>
              <a:buChar char="•"/>
            </a:pPr>
            <a:r>
              <a:rPr lang="en-US" altLang="ja-JP" sz="3200" dirty="0">
                <a:latin typeface="BIZ UDPゴシック" panose="020B0400000000000000" pitchFamily="50" charset="-128"/>
                <a:ea typeface="BIZ UDPゴシック" panose="020B0400000000000000" pitchFamily="50" charset="-128"/>
              </a:rPr>
              <a:t>DB</a:t>
            </a:r>
            <a:r>
              <a:rPr lang="ja-JP" altLang="en-US" sz="3200" dirty="0">
                <a:latin typeface="BIZ UDPゴシック" panose="020B0400000000000000" pitchFamily="50" charset="-128"/>
                <a:ea typeface="BIZ UDPゴシック" panose="020B0400000000000000" pitchFamily="50" charset="-128"/>
              </a:rPr>
              <a:t>用に</a:t>
            </a:r>
            <a:r>
              <a:rPr lang="en-US" altLang="ja-JP" sz="3200" dirty="0">
                <a:latin typeface="BIZ UDPゴシック" panose="020B0400000000000000" pitchFamily="50" charset="-128"/>
                <a:ea typeface="BIZ UDPゴシック" panose="020B0400000000000000" pitchFamily="50" charset="-128"/>
              </a:rPr>
              <a:t>CRUD</a:t>
            </a:r>
            <a:r>
              <a:rPr lang="ja-JP" altLang="en-US" sz="3200" dirty="0">
                <a:latin typeface="BIZ UDPゴシック" panose="020B0400000000000000" pitchFamily="50" charset="-128"/>
                <a:ea typeface="BIZ UDPゴシック" panose="020B0400000000000000" pitchFamily="50" charset="-128"/>
              </a:rPr>
              <a:t>サーバー作ったけど正直必要になるか微妙</a:t>
            </a:r>
            <a:endParaRPr kumimoji="1" lang="en-US" altLang="ja-JP" sz="32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325E5DEA-372A-4342-ABDF-36EC27528F10}"/>
              </a:ext>
            </a:extLst>
          </p:cNvPr>
          <p:cNvSpPr txBox="1"/>
          <p:nvPr/>
        </p:nvSpPr>
        <p:spPr>
          <a:xfrm>
            <a:off x="645783" y="1437867"/>
            <a:ext cx="1781666" cy="707886"/>
          </a:xfrm>
          <a:prstGeom prst="rect">
            <a:avLst/>
          </a:prstGeom>
          <a:noFill/>
        </p:spPr>
        <p:txBody>
          <a:bodyPr wrap="square" rtlCol="0">
            <a:spAutoFit/>
          </a:bodyPr>
          <a:lstStyle/>
          <a:p>
            <a:r>
              <a:rPr kumimoji="1" lang="ja-JP" altLang="en-US" sz="4000" dirty="0">
                <a:latin typeface="BIZ UDPゴシック" panose="020B0400000000000000" pitchFamily="50" charset="-128"/>
                <a:ea typeface="BIZ UDPゴシック" panose="020B0400000000000000" pitchFamily="50" charset="-128"/>
              </a:rPr>
              <a:t>現状</a:t>
            </a:r>
            <a:endParaRPr kumimoji="1" lang="en-US" altLang="ja-JP" sz="4000"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58E53B1F-68C4-4E2A-AAF5-363D6B67E289}"/>
              </a:ext>
            </a:extLst>
          </p:cNvPr>
          <p:cNvPicPr>
            <a:picLocks noChangeAspect="1"/>
          </p:cNvPicPr>
          <p:nvPr/>
        </p:nvPicPr>
        <p:blipFill>
          <a:blip r:embed="rId2"/>
          <a:stretch>
            <a:fillRect/>
          </a:stretch>
        </p:blipFill>
        <p:spPr>
          <a:xfrm>
            <a:off x="1749121" y="4194928"/>
            <a:ext cx="8693758" cy="2482695"/>
          </a:xfrm>
          <a:prstGeom prst="rect">
            <a:avLst/>
          </a:prstGeom>
        </p:spPr>
      </p:pic>
    </p:spTree>
    <p:extLst>
      <p:ext uri="{BB962C8B-B14F-4D97-AF65-F5344CB8AC3E}">
        <p14:creationId xmlns:p14="http://schemas.microsoft.com/office/powerpoint/2010/main" val="417094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00C4367-EC8A-4ED2-8069-AB908B0A959A}"/>
              </a:ext>
            </a:extLst>
          </p:cNvPr>
          <p:cNvSpPr txBox="1"/>
          <p:nvPr/>
        </p:nvSpPr>
        <p:spPr>
          <a:xfrm>
            <a:off x="1519180" y="3429000"/>
            <a:ext cx="10672820" cy="156966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時系列予測のモデルの選定が終わってない</a:t>
            </a:r>
            <a:r>
              <a:rPr lang="en-US" altLang="ja-JP" sz="3200" dirty="0">
                <a:latin typeface="BIZ UDPゴシック" panose="020B0400000000000000" pitchFamily="50" charset="-128"/>
                <a:ea typeface="BIZ UDPゴシック" panose="020B0400000000000000" pitchFamily="50" charset="-128"/>
              </a:rPr>
              <a:t>(</a:t>
            </a:r>
            <a:r>
              <a:rPr lang="en-US" altLang="ja-JP" sz="3200" dirty="0" err="1">
                <a:latin typeface="BIZ UDPゴシック" panose="020B0400000000000000" pitchFamily="50" charset="-128"/>
                <a:ea typeface="BIZ UDPゴシック" panose="020B0400000000000000" pitchFamily="50" charset="-128"/>
              </a:rPr>
              <a:t>iTransformer</a:t>
            </a:r>
            <a:r>
              <a:rPr lang="en-US" altLang="ja-JP" sz="3200" dirty="0">
                <a:latin typeface="BIZ UDPゴシック" panose="020B0400000000000000" pitchFamily="50" charset="-128"/>
                <a:ea typeface="BIZ UDPゴシック" panose="020B0400000000000000" pitchFamily="50" charset="-128"/>
              </a:rPr>
              <a:t> </a:t>
            </a:r>
            <a:r>
              <a:rPr lang="ja-JP" altLang="en-US" sz="3200" dirty="0">
                <a:latin typeface="BIZ UDPゴシック" panose="020B0400000000000000" pitchFamily="50" charset="-128"/>
                <a:ea typeface="BIZ UDPゴシック" panose="020B0400000000000000" pitchFamily="50" charset="-128"/>
              </a:rPr>
              <a:t>か </a:t>
            </a:r>
            <a:r>
              <a:rPr lang="en-US" altLang="ja-JP" sz="3200" dirty="0">
                <a:latin typeface="BIZ UDPゴシック" panose="020B0400000000000000" pitchFamily="50" charset="-128"/>
                <a:ea typeface="BIZ UDPゴシック" panose="020B0400000000000000" pitchFamily="50" charset="-128"/>
              </a:rPr>
              <a:t>LSTM)</a:t>
            </a:r>
          </a:p>
          <a:p>
            <a:pPr marL="342900" indent="-3429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スクレイプがガチで</a:t>
            </a:r>
            <a:r>
              <a:rPr lang="ja-JP" altLang="en-US" sz="3200" dirty="0">
                <a:latin typeface="BIZ UDPゴシック" panose="020B0400000000000000" pitchFamily="50" charset="-128"/>
                <a:ea typeface="BIZ UDPゴシック" panose="020B0400000000000000" pitchFamily="50" charset="-128"/>
              </a:rPr>
              <a:t>面倒</a:t>
            </a:r>
            <a:endParaRPr kumimoji="1" lang="en-US" altLang="ja-JP" sz="32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47AC36CC-892E-45FD-B2D4-A46E566BFCF1}"/>
              </a:ext>
            </a:extLst>
          </p:cNvPr>
          <p:cNvSpPr txBox="1"/>
          <p:nvPr/>
        </p:nvSpPr>
        <p:spPr>
          <a:xfrm>
            <a:off x="1519180" y="2486621"/>
            <a:ext cx="1764490" cy="923330"/>
          </a:xfrm>
          <a:prstGeom prst="rect">
            <a:avLst/>
          </a:prstGeom>
          <a:noFill/>
        </p:spPr>
        <p:txBody>
          <a:bodyPr wrap="square" rtlCol="0">
            <a:spAutoFit/>
          </a:bodyPr>
          <a:lstStyle/>
          <a:p>
            <a:r>
              <a:rPr kumimoji="1" lang="ja-JP" altLang="en-US" sz="5400" dirty="0">
                <a:latin typeface="BIZ UDPゴシック" panose="020B0400000000000000" pitchFamily="50" charset="-128"/>
                <a:ea typeface="BIZ UDPゴシック" panose="020B0400000000000000" pitchFamily="50" charset="-128"/>
              </a:rPr>
              <a:t>課題</a:t>
            </a:r>
            <a:endParaRPr kumimoji="1" lang="en-US" altLang="ja-JP" sz="5400" dirty="0">
              <a:latin typeface="BIZ UDPゴシック" panose="020B0400000000000000" pitchFamily="50" charset="-128"/>
              <a:ea typeface="BIZ UDPゴシック" panose="020B0400000000000000" pitchFamily="50" charset="-128"/>
            </a:endParaRPr>
          </a:p>
        </p:txBody>
      </p:sp>
      <p:sp>
        <p:nvSpPr>
          <p:cNvPr id="6" name="タイトル 1">
            <a:extLst>
              <a:ext uri="{FF2B5EF4-FFF2-40B4-BE49-F238E27FC236}">
                <a16:creationId xmlns:a16="http://schemas.microsoft.com/office/drawing/2014/main" id="{2F052F3E-EEBB-4223-BDA6-80DB75654558}"/>
              </a:ext>
            </a:extLst>
          </p:cNvPr>
          <p:cNvSpPr>
            <a:spLocks noGrp="1"/>
          </p:cNvSpPr>
          <p:nvPr>
            <p:ph type="title"/>
          </p:nvPr>
        </p:nvSpPr>
        <p:spPr>
          <a:xfrm>
            <a:off x="139784" y="442242"/>
            <a:ext cx="10515600" cy="1325563"/>
          </a:xfrm>
        </p:spPr>
        <p:txBody>
          <a:bodyPr>
            <a:normAutofit/>
          </a:bodyPr>
          <a:lstStyle/>
          <a:p>
            <a:r>
              <a:rPr lang="ja-JP" altLang="en-US" sz="7200" b="1" dirty="0">
                <a:latin typeface="BIZ UDPゴシック" panose="020B0400000000000000" pitchFamily="50" charset="-128"/>
                <a:ea typeface="BIZ UDPゴシック" panose="020B0400000000000000" pitchFamily="50" charset="-128"/>
              </a:rPr>
              <a:t>進捗状況・現状の課題</a:t>
            </a:r>
            <a:endParaRPr kumimoji="1" lang="ja-JP" altLang="en-US" sz="72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306152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5255</TotalTime>
  <Words>334</Words>
  <Application>Microsoft Office PowerPoint</Application>
  <PresentationFormat>ワイド画面</PresentationFormat>
  <Paragraphs>43</Paragraphs>
  <Slides>8</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BIZ UDPゴシック</vt:lpstr>
      <vt:lpstr>游ゴシック</vt:lpstr>
      <vt:lpstr>游ゴシック Light</vt:lpstr>
      <vt:lpstr>Arial</vt:lpstr>
      <vt:lpstr>Office テーマ</vt:lpstr>
      <vt:lpstr>PowerPoint プレゼンテーション</vt:lpstr>
      <vt:lpstr>目的</vt:lpstr>
      <vt:lpstr>概要</vt:lpstr>
      <vt:lpstr>概要</vt:lpstr>
      <vt:lpstr>概要</vt:lpstr>
      <vt:lpstr>スケジュール・役割分担</vt:lpstr>
      <vt:lpstr>進捗状況・現状の課題</vt:lpstr>
      <vt:lpstr>進捗状況・現状の課題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下沢 亮太郎</dc:creator>
  <cp:lastModifiedBy>下沢 亮太郎</cp:lastModifiedBy>
  <cp:revision>67</cp:revision>
  <dcterms:created xsi:type="dcterms:W3CDTF">2024-05-20T08:13:55Z</dcterms:created>
  <dcterms:modified xsi:type="dcterms:W3CDTF">2024-05-27T07:38:49Z</dcterms:modified>
</cp:coreProperties>
</file>