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61" r:id="rId5"/>
    <p:sldId id="262" r:id="rId6"/>
    <p:sldId id="264" r:id="rId7"/>
    <p:sldId id="265" r:id="rId8"/>
    <p:sldId id="266" r:id="rId9"/>
    <p:sldId id="267" r:id="rId10"/>
    <p:sldId id="268" r:id="rId11"/>
    <p:sldId id="257" r:id="rId12"/>
    <p:sldId id="259" r:id="rId13"/>
    <p:sldId id="26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533" autoAdjust="0"/>
  </p:normalViewPr>
  <p:slideViewPr>
    <p:cSldViewPr snapToGrid="0">
      <p:cViewPr varScale="1">
        <p:scale>
          <a:sx n="87" d="100"/>
          <a:sy n="87" d="100"/>
        </p:scale>
        <p:origin x="150"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6271-4AAC-87FD-4862D021D21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271-4AAC-87FD-4862D021D21D}"/>
              </c:ext>
            </c:extLst>
          </c:dPt>
          <c:dPt>
            <c:idx val="2"/>
            <c:bubble3D val="0"/>
            <c:spPr>
              <a:solidFill>
                <a:srgbClr val="FF3399"/>
              </a:solidFill>
              <a:ln w="19050">
                <a:solidFill>
                  <a:schemeClr val="lt1"/>
                </a:solidFill>
              </a:ln>
              <a:effectLst/>
            </c:spPr>
            <c:extLst>
              <c:ext xmlns:c16="http://schemas.microsoft.com/office/drawing/2014/chart" uri="{C3380CC4-5D6E-409C-BE32-E72D297353CC}">
                <c16:uniqueId val="{00000005-6271-4AAC-87FD-4862D021D21D}"/>
              </c:ext>
            </c:extLst>
          </c:dPt>
          <c:cat>
            <c:strRef>
              <c:f>Sheet1!$D$8:$D$10</c:f>
              <c:strCache>
                <c:ptCount val="3"/>
                <c:pt idx="0">
                  <c:v>投資信託</c:v>
                </c:pt>
                <c:pt idx="1">
                  <c:v>国内株式</c:v>
                </c:pt>
                <c:pt idx="2">
                  <c:v>米国株式</c:v>
                </c:pt>
              </c:strCache>
            </c:strRef>
          </c:cat>
          <c:val>
            <c:numRef>
              <c:f>Sheet1!$E$8:$E$10</c:f>
              <c:numCache>
                <c:formatCode>General</c:formatCode>
                <c:ptCount val="3"/>
                <c:pt idx="0">
                  <c:v>25.6</c:v>
                </c:pt>
                <c:pt idx="1">
                  <c:v>33.799999999999997</c:v>
                </c:pt>
                <c:pt idx="2">
                  <c:v>40.5</c:v>
                </c:pt>
              </c:numCache>
            </c:numRef>
          </c:val>
          <c:extLst>
            <c:ext xmlns:c16="http://schemas.microsoft.com/office/drawing/2014/chart" uri="{C3380CC4-5D6E-409C-BE32-E72D297353CC}">
              <c16:uniqueId val="{00000006-6271-4AAC-87FD-4862D021D21D}"/>
            </c:ext>
          </c:extLst>
        </c:ser>
        <c:dLbls>
          <c:showLegendKey val="0"/>
          <c:showVal val="0"/>
          <c:showCatName val="0"/>
          <c:showSerName val="0"/>
          <c:showPercent val="0"/>
          <c:showBubbleSize val="0"/>
          <c:showLeaderLines val="1"/>
        </c:dLbls>
        <c:firstSliceAng val="1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F33C-493D-88BC-E54B31B2AB20}"/>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F33C-493D-88BC-E54B31B2AB20}"/>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F33C-493D-88BC-E54B31B2AB20}"/>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F33C-493D-88BC-E54B31B2AB20}"/>
              </c:ext>
            </c:extLst>
          </c:dPt>
          <c:dPt>
            <c:idx val="4"/>
            <c:bubble3D val="0"/>
            <c:spPr>
              <a:solidFill>
                <a:srgbClr val="FF3300"/>
              </a:solidFill>
              <a:ln w="19050">
                <a:solidFill>
                  <a:schemeClr val="lt1"/>
                </a:solidFill>
              </a:ln>
              <a:effectLst/>
            </c:spPr>
            <c:extLst>
              <c:ext xmlns:c16="http://schemas.microsoft.com/office/drawing/2014/chart" uri="{C3380CC4-5D6E-409C-BE32-E72D297353CC}">
                <c16:uniqueId val="{00000009-F33C-493D-88BC-E54B31B2AB20}"/>
              </c:ext>
            </c:extLst>
          </c:dPt>
          <c:cat>
            <c:strRef>
              <c:f>Sheet1!$D$2:$D$6</c:f>
              <c:strCache>
                <c:ptCount val="5"/>
                <c:pt idx="0">
                  <c:v>AMZN アマゾンドットコム</c:v>
                </c:pt>
                <c:pt idx="1">
                  <c:v>ARM アーム ホールディングス</c:v>
                </c:pt>
                <c:pt idx="2">
                  <c:v>GOOGL アルファベット A</c:v>
                </c:pt>
                <c:pt idx="3">
                  <c:v>NVDA エヌビディア</c:v>
                </c:pt>
                <c:pt idx="4">
                  <c:v>TSM 台湾セミコンダクター ADR</c:v>
                </c:pt>
              </c:strCache>
            </c:strRef>
          </c:cat>
          <c:val>
            <c:numRef>
              <c:f>Sheet1!$E$2:$E$6</c:f>
              <c:numCache>
                <c:formatCode>General</c:formatCode>
                <c:ptCount val="5"/>
                <c:pt idx="0">
                  <c:v>4.0505866715959407</c:v>
                </c:pt>
                <c:pt idx="1">
                  <c:v>21.391287508692248</c:v>
                </c:pt>
                <c:pt idx="2">
                  <c:v>7.5153819747022634</c:v>
                </c:pt>
                <c:pt idx="3">
                  <c:v>60.081024936843683</c:v>
                </c:pt>
                <c:pt idx="4">
                  <c:v>6.9617189081658708</c:v>
                </c:pt>
              </c:numCache>
            </c:numRef>
          </c:val>
          <c:extLst>
            <c:ext xmlns:c16="http://schemas.microsoft.com/office/drawing/2014/chart" uri="{C3380CC4-5D6E-409C-BE32-E72D297353CC}">
              <c16:uniqueId val="{0000000A-F33C-493D-88BC-E54B31B2AB20}"/>
            </c:ext>
          </c:extLst>
        </c:ser>
        <c:dLbls>
          <c:showLegendKey val="0"/>
          <c:showVal val="0"/>
          <c:showCatName val="0"/>
          <c:showSerName val="0"/>
          <c:showPercent val="0"/>
          <c:showBubbleSize val="0"/>
          <c:showLeaderLines val="1"/>
        </c:dLbls>
        <c:firstSliceAng val="262"/>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089C8-FDE2-4061-9DCE-7FCF02DE2E7A}" type="datetimeFigureOut">
              <a:rPr kumimoji="1" lang="ja-JP" altLang="en-US" smtClean="0"/>
              <a:t>2024/8/3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860E0-C8EB-4478-A6A5-544033815766}" type="slidenum">
              <a:rPr kumimoji="1" lang="ja-JP" altLang="en-US" smtClean="0"/>
              <a:t>‹#›</a:t>
            </a:fld>
            <a:endParaRPr kumimoji="1" lang="ja-JP" altLang="en-US"/>
          </a:p>
        </p:txBody>
      </p:sp>
    </p:spTree>
    <p:extLst>
      <p:ext uri="{BB962C8B-B14F-4D97-AF65-F5344CB8AC3E}">
        <p14:creationId xmlns:p14="http://schemas.microsoft.com/office/powerpoint/2010/main" val="243346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a:t>
            </a:fld>
            <a:endParaRPr kumimoji="1" lang="ja-JP" altLang="en-US"/>
          </a:p>
        </p:txBody>
      </p:sp>
    </p:spTree>
    <p:extLst>
      <p:ext uri="{BB962C8B-B14F-4D97-AF65-F5344CB8AC3E}">
        <p14:creationId xmlns:p14="http://schemas.microsoft.com/office/powerpoint/2010/main" val="7780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情報系を志す人なら必ず知っているほぼほぼ潰れることはないであろう株を買っている状況</a:t>
            </a:r>
            <a:endParaRPr kumimoji="1" lang="en-US" altLang="ja-JP" dirty="0"/>
          </a:p>
          <a:p>
            <a:r>
              <a:rPr kumimoji="1" lang="ja-JP" altLang="en-US" dirty="0"/>
              <a:t>自分もあまり詳しくないが、造船系など自分の中の可能性から出てこない株を調べる指標になればいいと思った</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3</a:t>
            </a:fld>
            <a:endParaRPr kumimoji="1" lang="ja-JP" altLang="en-US"/>
          </a:p>
        </p:txBody>
      </p:sp>
    </p:spTree>
    <p:extLst>
      <p:ext uri="{BB962C8B-B14F-4D97-AF65-F5344CB8AC3E}">
        <p14:creationId xmlns:p14="http://schemas.microsoft.com/office/powerpoint/2010/main" val="145719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自分もすごい詳しいわけではないが純粋な株式投資のみで生活している人たちはこのようなグラフとにらめっこしているだけではない</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4</a:t>
            </a:fld>
            <a:endParaRPr kumimoji="1" lang="ja-JP" altLang="en-US"/>
          </a:p>
        </p:txBody>
      </p:sp>
    </p:spTree>
    <p:extLst>
      <p:ext uri="{BB962C8B-B14F-4D97-AF65-F5344CB8AC3E}">
        <p14:creationId xmlns:p14="http://schemas.microsoft.com/office/powerpoint/2010/main" val="318218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一つの例としては恐怖指数というもの</a:t>
            </a:r>
            <a:endParaRPr kumimoji="1" lang="en-US" altLang="ja-JP" dirty="0"/>
          </a:p>
          <a:p>
            <a:r>
              <a:rPr kumimoji="1" lang="en-US" altLang="ja-JP" dirty="0"/>
              <a:t>Volatility : </a:t>
            </a:r>
            <a:r>
              <a:rPr kumimoji="1" lang="ja-JP" altLang="en-US" sz="1200" b="0" i="0" kern="1200" dirty="0">
                <a:solidFill>
                  <a:schemeClr val="tx1"/>
                </a:solidFill>
                <a:effectLst/>
                <a:latin typeface="+mn-lt"/>
                <a:ea typeface="+mn-ea"/>
                <a:cs typeface="+mn-cs"/>
              </a:rPr>
              <a:t>一般的に価格変動の度合いを示す言葉</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投資家が市場の先行きとしてどれくらいのボラティリティを見込んでいるか、つまり市場の不安定度を示す指数です。 </a:t>
            </a:r>
            <a:r>
              <a:rPr kumimoji="1" lang="en-US" altLang="ja-JP" sz="1200" b="0" i="0" kern="1200" dirty="0">
                <a:solidFill>
                  <a:schemeClr val="tx1"/>
                </a:solidFill>
                <a:effectLst/>
                <a:latin typeface="+mn-lt"/>
                <a:ea typeface="+mn-ea"/>
                <a:cs typeface="+mn-cs"/>
              </a:rPr>
              <a:t>10〜20</a:t>
            </a:r>
            <a:r>
              <a:rPr kumimoji="1" lang="ja-JP" altLang="en-US" sz="1200" b="0" i="0" kern="1200" dirty="0">
                <a:solidFill>
                  <a:schemeClr val="tx1"/>
                </a:solidFill>
                <a:effectLst/>
                <a:latin typeface="+mn-lt"/>
                <a:ea typeface="+mn-ea"/>
                <a:cs typeface="+mn-cs"/>
              </a:rPr>
              <a:t>が平常で、</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を超えると不安定、</a:t>
            </a:r>
            <a:r>
              <a:rPr kumimoji="1" lang="en-US" altLang="ja-JP" sz="1200" b="0" i="0" kern="1200" dirty="0">
                <a:solidFill>
                  <a:schemeClr val="tx1"/>
                </a:solidFill>
                <a:effectLst/>
                <a:latin typeface="+mn-lt"/>
                <a:ea typeface="+mn-ea"/>
                <a:cs typeface="+mn-cs"/>
              </a:rPr>
              <a:t>30</a:t>
            </a:r>
            <a:r>
              <a:rPr kumimoji="1" lang="ja-JP" altLang="en-US" sz="1200" b="0" i="0" kern="1200" dirty="0">
                <a:solidFill>
                  <a:schemeClr val="tx1"/>
                </a:solidFill>
                <a:effectLst/>
                <a:latin typeface="+mn-lt"/>
                <a:ea typeface="+mn-ea"/>
                <a:cs typeface="+mn-cs"/>
              </a:rPr>
              <a:t>を超えると危険だと判断されます。</a:t>
            </a:r>
            <a:endParaRPr kumimoji="1" lang="ja-JP" altLang="en-US" b="1" dirty="0"/>
          </a:p>
          <a:p>
            <a:br>
              <a:rPr kumimoji="1" lang="en-US" altLang="ja-JP" dirty="0"/>
            </a:br>
            <a:r>
              <a:rPr kumimoji="1" lang="ja-JP" altLang="en-US" dirty="0"/>
              <a:t>半導体指数は半導体の設計・製造・流通・販売を行う企業でで構成される</a:t>
            </a:r>
            <a:r>
              <a:rPr kumimoji="1" lang="en-US" altLang="ja-JP" dirty="0"/>
              <a:t>1993</a:t>
            </a:r>
            <a:r>
              <a:rPr kumimoji="1" lang="ja-JP" altLang="en-US" dirty="0"/>
              <a:t>年</a:t>
            </a:r>
            <a:r>
              <a:rPr kumimoji="1" lang="en-US" altLang="ja-JP" dirty="0"/>
              <a:t>12</a:t>
            </a:r>
            <a:r>
              <a:rPr kumimoji="1" lang="ja-JP" altLang="en-US" dirty="0"/>
              <a:t>月</a:t>
            </a:r>
            <a:r>
              <a:rPr kumimoji="1" lang="en-US" altLang="ja-JP" dirty="0"/>
              <a:t>1</a:t>
            </a:r>
            <a:r>
              <a:rPr kumimoji="1" lang="ja-JP" altLang="en-US" dirty="0"/>
              <a:t>日を基準</a:t>
            </a:r>
            <a:r>
              <a:rPr kumimoji="1" lang="en-US" altLang="ja-JP" dirty="0"/>
              <a:t>100</a:t>
            </a:r>
            <a:r>
              <a:rPr kumimoji="1" lang="ja-JP" altLang="en-US" dirty="0"/>
              <a:t>として算出される指標</a:t>
            </a:r>
            <a:endParaRPr kumimoji="1" lang="en-US" altLang="ja-JP" dirty="0"/>
          </a:p>
          <a:p>
            <a:r>
              <a:rPr kumimoji="1" lang="en-US" altLang="ja-JP" dirty="0"/>
              <a:t>IT</a:t>
            </a:r>
            <a:r>
              <a:rPr kumimoji="1" lang="ja-JP" altLang="en-US" dirty="0"/>
              <a:t>産業の先行きを景況感を示す代表的指標として知られている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5</a:t>
            </a:fld>
            <a:endParaRPr kumimoji="1" lang="ja-JP" altLang="en-US"/>
          </a:p>
        </p:txBody>
      </p:sp>
    </p:spTree>
    <p:extLst>
      <p:ext uri="{BB962C8B-B14F-4D97-AF65-F5344CB8AC3E}">
        <p14:creationId xmlns:p14="http://schemas.microsoft.com/office/powerpoint/2010/main" val="3432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二つ目がニュース。</a:t>
            </a:r>
            <a:r>
              <a:rPr kumimoji="1" lang="en-US" altLang="ja-JP" dirty="0"/>
              <a:t>(</a:t>
            </a:r>
            <a:r>
              <a:rPr kumimoji="1" lang="ja-JP" altLang="en-US" dirty="0"/>
              <a:t>ニュースの見出しを読み上げる</a:t>
            </a:r>
            <a:r>
              <a:rPr kumimoji="1" lang="en-US" altLang="ja-JP" dirty="0"/>
              <a:t>)</a:t>
            </a:r>
            <a:br>
              <a:rPr kumimoji="1" lang="en-US" altLang="ja-JP" dirty="0"/>
            </a:br>
            <a:r>
              <a:rPr kumimoji="1" lang="ja-JP" altLang="en-US" dirty="0"/>
              <a:t>今期のインテルの決算は大赤字</a:t>
            </a:r>
            <a:endParaRPr kumimoji="1" lang="en-US" altLang="ja-JP" dirty="0"/>
          </a:p>
          <a:p>
            <a:r>
              <a:rPr kumimoji="1" lang="ja-JP" altLang="en-US" dirty="0"/>
              <a:t>今回はニュースに着目した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6</a:t>
            </a:fld>
            <a:endParaRPr kumimoji="1" lang="ja-JP" altLang="en-US"/>
          </a:p>
        </p:txBody>
      </p:sp>
    </p:spTree>
    <p:extLst>
      <p:ext uri="{BB962C8B-B14F-4D97-AF65-F5344CB8AC3E}">
        <p14:creationId xmlns:p14="http://schemas.microsoft.com/office/powerpoint/2010/main" val="28510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簡単にこのニュースは失望何点、楽観何点、懸念何点、興奮何点、安定何点の様に点数をつけてあげてその値を見て予測しようということです</a:t>
            </a:r>
            <a:endParaRPr kumimoji="1" lang="en-US" altLang="ja-JP" dirty="0"/>
          </a:p>
          <a:p>
            <a:endParaRPr kumimoji="1" lang="en-US" altLang="ja-JP" dirty="0"/>
          </a:p>
          <a:p>
            <a:r>
              <a:rPr kumimoji="1" lang="ja-JP" altLang="en-US" dirty="0"/>
              <a:t>しかし、</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9</a:t>
            </a:fld>
            <a:endParaRPr kumimoji="1" lang="ja-JP" altLang="en-US"/>
          </a:p>
        </p:txBody>
      </p:sp>
    </p:spTree>
    <p:extLst>
      <p:ext uri="{BB962C8B-B14F-4D97-AF65-F5344CB8AC3E}">
        <p14:creationId xmlns:p14="http://schemas.microsoft.com/office/powerpoint/2010/main" val="135960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25F49-732E-4EDA-BBCC-EDC98F2032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31622-1B57-4CD8-8B7E-04696D1E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D9859D-4CD5-4011-9669-75FC68196EB3}"/>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5" name="フッター プレースホルダー 4">
            <a:extLst>
              <a:ext uri="{FF2B5EF4-FFF2-40B4-BE49-F238E27FC236}">
                <a16:creationId xmlns:a16="http://schemas.microsoft.com/office/drawing/2014/main" id="{11B78CAB-09D5-46CF-A861-C562BF9277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209EF-7336-43B1-94E5-D85C07DDD40E}"/>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37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F93AC-6241-488F-AF3F-D2C3EB39DD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1AD9EB-4180-4EF1-9490-8FD6BCAE00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8810A-EA1B-4011-9C07-E99BCCE380F1}"/>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5" name="フッター プレースホルダー 4">
            <a:extLst>
              <a:ext uri="{FF2B5EF4-FFF2-40B4-BE49-F238E27FC236}">
                <a16:creationId xmlns:a16="http://schemas.microsoft.com/office/drawing/2014/main" id="{BC2B6C0A-88BE-453E-A80F-2E15EE5CBD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90394B-F967-446F-B294-02F8C937F910}"/>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487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9451B0-3101-488E-9136-E32BF51170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7450C-4DEE-46E1-AB53-559E5049C8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5AA675-F30A-4A11-8AA0-C3AF3F9D4E2F}"/>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5" name="フッター プレースホルダー 4">
            <a:extLst>
              <a:ext uri="{FF2B5EF4-FFF2-40B4-BE49-F238E27FC236}">
                <a16:creationId xmlns:a16="http://schemas.microsoft.com/office/drawing/2014/main" id="{6D250E54-81AF-4EAA-9660-6AF8A05A4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F4926-ABFA-4402-8334-AF2404F4BF3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85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F3B43-A7E9-4DC2-8E64-9066980BC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BE5F2-0275-4224-8D2A-921051927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13205B-6745-4E66-9DE4-39F59719DF45}"/>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5" name="フッター プレースホルダー 4">
            <a:extLst>
              <a:ext uri="{FF2B5EF4-FFF2-40B4-BE49-F238E27FC236}">
                <a16:creationId xmlns:a16="http://schemas.microsoft.com/office/drawing/2014/main" id="{3350D84E-F729-4983-B3E3-32F5F48B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9EDA6-AE6B-46B5-B34C-3D6390A4C63C}"/>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977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1C37-A640-4D69-82E8-B8BB6DC82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23E1C-8A71-4A33-9056-CB9B5881A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C8570-3D11-49BB-99A0-3C1CE056A312}"/>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5" name="フッター プレースホルダー 4">
            <a:extLst>
              <a:ext uri="{FF2B5EF4-FFF2-40B4-BE49-F238E27FC236}">
                <a16:creationId xmlns:a16="http://schemas.microsoft.com/office/drawing/2014/main" id="{6363D4A7-8279-4304-9B56-81FBD0D88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776FF-49EF-41DE-A0A1-A67BB9A71573}"/>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8657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C8490C-BDAC-4EC3-8D27-CBFA48EB3A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8DE8-7340-42BA-8F86-B261358769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3C26C-A59C-470F-A74C-F6297789BB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B6BB21-1BFF-4556-8E45-5067C4CA5533}"/>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6" name="フッター プレースホルダー 5">
            <a:extLst>
              <a:ext uri="{FF2B5EF4-FFF2-40B4-BE49-F238E27FC236}">
                <a16:creationId xmlns:a16="http://schemas.microsoft.com/office/drawing/2014/main" id="{9C40FE98-52EF-4932-847F-C5A1023F4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44D288-B066-4FA2-BAD3-9621891FC98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71185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05A3-3041-42B3-B889-9529B0FEFF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67936-013B-4827-A7AE-4FF61D900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DC474C-F96E-4241-9CC6-03C50A2957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95DBF4-485C-4AA9-86EC-260D10F6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2436F5-33C6-4849-B999-A3DC75FD61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A7C390-A422-4917-A68A-244BE7076DC1}"/>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8" name="フッター プレースホルダー 7">
            <a:extLst>
              <a:ext uri="{FF2B5EF4-FFF2-40B4-BE49-F238E27FC236}">
                <a16:creationId xmlns:a16="http://schemas.microsoft.com/office/drawing/2014/main" id="{1646D16D-BBE7-451A-8C3E-3C5C32ED75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665F9-8DE6-44FD-80ED-DBEEDD48309B}"/>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85870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F6807-4B5E-4B84-88CA-F7333F4CB8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F389E6-085F-43C9-A50E-EDACAAC17220}"/>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4" name="フッター プレースホルダー 3">
            <a:extLst>
              <a:ext uri="{FF2B5EF4-FFF2-40B4-BE49-F238E27FC236}">
                <a16:creationId xmlns:a16="http://schemas.microsoft.com/office/drawing/2014/main" id="{D5D421C4-0E02-4E22-8FCF-F9772A0435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C4AF22-6920-4630-971B-C8164786CF27}"/>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29037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B9863-B847-40C6-AA77-F930D789BCC7}"/>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3" name="フッター プレースホルダー 2">
            <a:extLst>
              <a:ext uri="{FF2B5EF4-FFF2-40B4-BE49-F238E27FC236}">
                <a16:creationId xmlns:a16="http://schemas.microsoft.com/office/drawing/2014/main" id="{856D4E27-457A-4957-B79F-13AD0506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F41D4-9062-4B2A-AA08-EE107358641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216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9781E-15A9-44C9-AAB3-9D6006B837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ECA7A-0EAD-4EC5-95D5-8C2708B83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689E1D7-BE5D-4C0C-AF25-516D9533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F795B-EDC7-4344-8BBD-58372E4FB041}"/>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6" name="フッター プレースホルダー 5">
            <a:extLst>
              <a:ext uri="{FF2B5EF4-FFF2-40B4-BE49-F238E27FC236}">
                <a16:creationId xmlns:a16="http://schemas.microsoft.com/office/drawing/2014/main" id="{16265332-E088-45C9-928A-F6BE4852D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6DF880-6FE9-4223-874F-793BFB9F513A}"/>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12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E0FE7-5AFA-4C94-A1ED-DDB02F5959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BBBEF5-54C4-4E89-A1CD-9A6652235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3D2F98-E95B-4118-A6BD-6E82315D4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34040C-6F5D-45DC-BDCC-9814856757E2}"/>
              </a:ext>
            </a:extLst>
          </p:cNvPr>
          <p:cNvSpPr>
            <a:spLocks noGrp="1"/>
          </p:cNvSpPr>
          <p:nvPr>
            <p:ph type="dt" sz="half" idx="10"/>
          </p:nvPr>
        </p:nvSpPr>
        <p:spPr/>
        <p:txBody>
          <a:bodyPr/>
          <a:lstStyle/>
          <a:p>
            <a:fld id="{91D34335-0E0F-4CEE-B944-97CECBA33132}" type="datetimeFigureOut">
              <a:rPr kumimoji="1" lang="ja-JP" altLang="en-US" smtClean="0"/>
              <a:t>2024/8/3</a:t>
            </a:fld>
            <a:endParaRPr kumimoji="1" lang="ja-JP" altLang="en-US"/>
          </a:p>
        </p:txBody>
      </p:sp>
      <p:sp>
        <p:nvSpPr>
          <p:cNvPr id="6" name="フッター プレースホルダー 5">
            <a:extLst>
              <a:ext uri="{FF2B5EF4-FFF2-40B4-BE49-F238E27FC236}">
                <a16:creationId xmlns:a16="http://schemas.microsoft.com/office/drawing/2014/main" id="{CFCC460E-2C93-4C26-A51D-95B33E8B2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BC5E99-5AE4-4377-9532-267D7911EEDF}"/>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6753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2EF981-E078-4E37-A0F9-5796611A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09353D-B623-4324-933A-8B78A15C2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9714C-C6FA-4FA3-8461-8580E14B0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34335-0E0F-4CEE-B944-97CECBA33132}" type="datetimeFigureOut">
              <a:rPr kumimoji="1" lang="ja-JP" altLang="en-US" smtClean="0"/>
              <a:t>2024/8/3</a:t>
            </a:fld>
            <a:endParaRPr kumimoji="1" lang="ja-JP" altLang="en-US"/>
          </a:p>
        </p:txBody>
      </p:sp>
      <p:sp>
        <p:nvSpPr>
          <p:cNvPr id="5" name="フッター プレースホルダー 4">
            <a:extLst>
              <a:ext uri="{FF2B5EF4-FFF2-40B4-BE49-F238E27FC236}">
                <a16:creationId xmlns:a16="http://schemas.microsoft.com/office/drawing/2014/main" id="{9E59B2B0-92AF-487F-97E8-0D6AE7B9D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7B709D-DD19-43CA-808D-3A90E783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4043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A3ACC1-D107-4C7D-A719-89C6EC4DD26A}"/>
              </a:ext>
            </a:extLst>
          </p:cNvPr>
          <p:cNvSpPr txBox="1"/>
          <p:nvPr/>
        </p:nvSpPr>
        <p:spPr>
          <a:xfrm>
            <a:off x="457197" y="2228671"/>
            <a:ext cx="11277601" cy="1200329"/>
          </a:xfrm>
          <a:prstGeom prst="rect">
            <a:avLst/>
          </a:prstGeom>
          <a:noFill/>
        </p:spPr>
        <p:txBody>
          <a:bodyPr wrap="square" rtlCol="0">
            <a:spAutoFit/>
          </a:bodyPr>
          <a:lstStyle/>
          <a:p>
            <a:pPr algn="ctr"/>
            <a:r>
              <a:rPr lang="ja-JP" altLang="en-US" sz="7200" b="1" dirty="0">
                <a:latin typeface="BIZ UDPゴシック" panose="020B0400000000000000" pitchFamily="50" charset="-128"/>
                <a:ea typeface="BIZ UDPゴシック" panose="020B0400000000000000" pitchFamily="50" charset="-128"/>
              </a:rPr>
              <a:t>多変量解析時系列予測</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1FFD346-4765-44FA-86D0-08185EE76D82}"/>
              </a:ext>
            </a:extLst>
          </p:cNvPr>
          <p:cNvSpPr txBox="1"/>
          <p:nvPr/>
        </p:nvSpPr>
        <p:spPr>
          <a:xfrm>
            <a:off x="1013008" y="4377220"/>
            <a:ext cx="10165977" cy="707886"/>
          </a:xfrm>
          <a:prstGeom prst="rect">
            <a:avLst/>
          </a:prstGeom>
          <a:noFill/>
        </p:spPr>
        <p:txBody>
          <a:bodyPr wrap="square" rtlCol="0">
            <a:spAutoFit/>
          </a:bodyPr>
          <a:lstStyle/>
          <a:p>
            <a:pPr algn="ctr"/>
            <a:r>
              <a:rPr kumimoji="1" lang="en-US" altLang="ja-JP" sz="4000" dirty="0">
                <a:latin typeface="BIZ UDPゴシック" panose="020B0400000000000000" pitchFamily="50" charset="-128"/>
                <a:ea typeface="BIZ UDPゴシック" panose="020B0400000000000000" pitchFamily="50" charset="-128"/>
              </a:rPr>
              <a:t>T5-16 </a:t>
            </a:r>
            <a:r>
              <a:rPr kumimoji="1" lang="ja-JP" altLang="en-US" sz="4000" dirty="0">
                <a:latin typeface="BIZ UDPゴシック" panose="020B0400000000000000" pitchFamily="50" charset="-128"/>
                <a:ea typeface="BIZ UDPゴシック" panose="020B0400000000000000" pitchFamily="50" charset="-128"/>
              </a:rPr>
              <a:t>下沢 亮太郎</a:t>
            </a:r>
          </a:p>
        </p:txBody>
      </p:sp>
      <p:sp>
        <p:nvSpPr>
          <p:cNvPr id="2" name="テキスト ボックス 1">
            <a:extLst>
              <a:ext uri="{FF2B5EF4-FFF2-40B4-BE49-F238E27FC236}">
                <a16:creationId xmlns:a16="http://schemas.microsoft.com/office/drawing/2014/main" id="{01CC3232-9B16-91B2-073B-CDA88D8C83FE}"/>
              </a:ext>
            </a:extLst>
          </p:cNvPr>
          <p:cNvSpPr txBox="1"/>
          <p:nvPr/>
        </p:nvSpPr>
        <p:spPr>
          <a:xfrm>
            <a:off x="1013008" y="3429000"/>
            <a:ext cx="10165977" cy="769441"/>
          </a:xfrm>
          <a:prstGeom prst="rect">
            <a:avLst/>
          </a:prstGeom>
          <a:noFill/>
        </p:spPr>
        <p:txBody>
          <a:bodyPr wrap="square" rtlCol="0">
            <a:spAutoFit/>
          </a:bodyPr>
          <a:lstStyle/>
          <a:p>
            <a:pPr algn="ctr"/>
            <a:r>
              <a:rPr kumimoji="1" lang="ja-JP" altLang="en-US" sz="4400" b="1" dirty="0">
                <a:latin typeface="BIZ UDPゴシック" panose="020B0400000000000000" pitchFamily="50" charset="-128"/>
                <a:ea typeface="BIZ UDPゴシック" panose="020B0400000000000000" pitchFamily="50" charset="-128"/>
              </a:rPr>
              <a:t>株価の時系列予測</a:t>
            </a:r>
          </a:p>
        </p:txBody>
      </p:sp>
    </p:spTree>
    <p:extLst>
      <p:ext uri="{BB962C8B-B14F-4D97-AF65-F5344CB8AC3E}">
        <p14:creationId xmlns:p14="http://schemas.microsoft.com/office/powerpoint/2010/main" val="145805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266276-566C-8F5D-33F0-6EC35AC7129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2B6574D0-51C8-1FB6-CFC1-EC8F481278C9}"/>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問題② ニュースの点数を自動で付けたい</a:t>
            </a:r>
          </a:p>
        </p:txBody>
      </p:sp>
    </p:spTree>
    <p:extLst>
      <p:ext uri="{BB962C8B-B14F-4D97-AF65-F5344CB8AC3E}">
        <p14:creationId xmlns:p14="http://schemas.microsoft.com/office/powerpoint/2010/main" val="100698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6B9D3-FC29-4B9B-96B7-19FB66BC0676}"/>
              </a:ext>
            </a:extLst>
          </p:cNvPr>
          <p:cNvSpPr txBox="1"/>
          <p:nvPr/>
        </p:nvSpPr>
        <p:spPr>
          <a:xfrm>
            <a:off x="1013011" y="2705725"/>
            <a:ext cx="10165977" cy="1446550"/>
          </a:xfrm>
          <a:prstGeom prst="rect">
            <a:avLst/>
          </a:prstGeom>
          <a:noFill/>
        </p:spPr>
        <p:txBody>
          <a:bodyPr wrap="square" rtlCol="0">
            <a:spAutoFit/>
          </a:bodyPr>
          <a:lstStyle/>
          <a:p>
            <a:pPr algn="ctr"/>
            <a:r>
              <a:rPr kumimoji="1" lang="ja-JP" altLang="en-US" sz="8800" b="1" dirty="0">
                <a:latin typeface="BIZ UDPゴシック" panose="020B0400000000000000" pitchFamily="50" charset="-128"/>
                <a:ea typeface="BIZ UDPゴシック" panose="020B0400000000000000" pitchFamily="50" charset="-128"/>
              </a:rPr>
              <a:t>結論 </a:t>
            </a:r>
            <a:r>
              <a:rPr kumimoji="1" lang="en-US" altLang="ja-JP" sz="8800" b="1" dirty="0">
                <a:latin typeface="BIZ UDPゴシック" panose="020B0400000000000000" pitchFamily="50" charset="-128"/>
                <a:ea typeface="BIZ UDPゴシック" panose="020B0400000000000000" pitchFamily="50" charset="-128"/>
              </a:rPr>
              <a:t>: </a:t>
            </a:r>
            <a:r>
              <a:rPr kumimoji="1" lang="ja-JP" altLang="en-US" sz="8800" b="1" dirty="0">
                <a:latin typeface="BIZ UDPゴシック" panose="020B0400000000000000" pitchFamily="50" charset="-128"/>
                <a:ea typeface="BIZ UDPゴシック" panose="020B0400000000000000" pitchFamily="50" charset="-128"/>
              </a:rPr>
              <a:t>できなかった</a:t>
            </a:r>
          </a:p>
        </p:txBody>
      </p:sp>
    </p:spTree>
    <p:extLst>
      <p:ext uri="{BB962C8B-B14F-4D97-AF65-F5344CB8AC3E}">
        <p14:creationId xmlns:p14="http://schemas.microsoft.com/office/powerpoint/2010/main" val="64236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27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右 5">
            <a:extLst>
              <a:ext uri="{FF2B5EF4-FFF2-40B4-BE49-F238E27FC236}">
                <a16:creationId xmlns:a16="http://schemas.microsoft.com/office/drawing/2014/main" id="{FD0C6863-084D-E0EC-72F2-CFD6E9A7F84C}"/>
              </a:ext>
            </a:extLst>
          </p:cNvPr>
          <p:cNvSpPr/>
          <p:nvPr/>
        </p:nvSpPr>
        <p:spPr>
          <a:xfrm rot="780814">
            <a:off x="4404025" y="4436650"/>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8B62A16B-F0A0-5E06-5808-C3CD27A78076}"/>
              </a:ext>
            </a:extLst>
          </p:cNvPr>
          <p:cNvPicPr>
            <a:picLocks noChangeAspect="1"/>
          </p:cNvPicPr>
          <p:nvPr/>
        </p:nvPicPr>
        <p:blipFill>
          <a:blip r:embed="rId2"/>
          <a:stretch>
            <a:fillRect/>
          </a:stretch>
        </p:blipFill>
        <p:spPr>
          <a:xfrm>
            <a:off x="1857762" y="1261605"/>
            <a:ext cx="8693758" cy="2482695"/>
          </a:xfrm>
          <a:prstGeom prst="rect">
            <a:avLst/>
          </a:prstGeom>
        </p:spPr>
      </p:pic>
    </p:spTree>
    <p:extLst>
      <p:ext uri="{BB962C8B-B14F-4D97-AF65-F5344CB8AC3E}">
        <p14:creationId xmlns:p14="http://schemas.microsoft.com/office/powerpoint/2010/main" val="54564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8FAAC-671D-4848-AFAA-E9386F467836}"/>
              </a:ext>
            </a:extLst>
          </p:cNvPr>
          <p:cNvSpPr txBox="1"/>
          <p:nvPr/>
        </p:nvSpPr>
        <p:spPr>
          <a:xfrm>
            <a:off x="511173" y="2052906"/>
            <a:ext cx="11499758" cy="3416320"/>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せっかく</a:t>
            </a:r>
            <a:r>
              <a:rPr kumimoji="1" lang="en-US" altLang="ja-JP" sz="3800" dirty="0">
                <a:latin typeface="BIZ UDPゴシック" panose="020B0400000000000000" pitchFamily="50" charset="-128"/>
                <a:ea typeface="BIZ UDPゴシック" panose="020B0400000000000000" pitchFamily="50" charset="-128"/>
              </a:rPr>
              <a:t>NISA</a:t>
            </a:r>
            <a:r>
              <a:rPr lang="ja-JP" altLang="en-US" sz="3800" dirty="0">
                <a:latin typeface="BIZ UDPゴシック" panose="020B0400000000000000" pitchFamily="50" charset="-128"/>
                <a:ea typeface="BIZ UDPゴシック" panose="020B0400000000000000" pitchFamily="50" charset="-128"/>
              </a:rPr>
              <a:t>口座を持てる年齢になったのだから</a:t>
            </a:r>
            <a:r>
              <a:rPr kumimoji="1" lang="ja-JP" altLang="en-US" sz="3800" dirty="0">
                <a:latin typeface="BIZ UDPゴシック" panose="020B0400000000000000" pitchFamily="50" charset="-128"/>
                <a:ea typeface="BIZ UDPゴシック" panose="020B0400000000000000" pitchFamily="50" charset="-128"/>
              </a:rPr>
              <a:t>株価の時系列予測をしたい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bg2">
                    <a:lumMod val="50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全く知らない分野の会社の株式を買う時の指標としたい</a:t>
            </a:r>
          </a:p>
          <a:p>
            <a:endParaRPr kumimoji="1" lang="ja-JP" altLang="en-US" sz="3600" dirty="0">
              <a:solidFill>
                <a:schemeClr val="bg2">
                  <a:lumMod val="50000"/>
                </a:schemeClr>
              </a:solidFill>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DD4FD780-05BE-F0E4-3EFC-0E5F4A94CAA7}"/>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Tree>
    <p:extLst>
      <p:ext uri="{BB962C8B-B14F-4D97-AF65-F5344CB8AC3E}">
        <p14:creationId xmlns:p14="http://schemas.microsoft.com/office/powerpoint/2010/main" val="312812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346C83-1902-42D5-B622-093593ED705F}"/>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テキスト ボックス 2">
            <a:extLst>
              <a:ext uri="{FF2B5EF4-FFF2-40B4-BE49-F238E27FC236}">
                <a16:creationId xmlns:a16="http://schemas.microsoft.com/office/drawing/2014/main" id="{E641EA13-434D-8A34-7124-0E3753FA25E9}"/>
              </a:ext>
            </a:extLst>
          </p:cNvPr>
          <p:cNvSpPr txBox="1"/>
          <p:nvPr/>
        </p:nvSpPr>
        <p:spPr>
          <a:xfrm>
            <a:off x="1035758" y="5858754"/>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現在の金融資産構成比率</a:t>
            </a:r>
          </a:p>
        </p:txBody>
      </p:sp>
      <p:grpSp>
        <p:nvGrpSpPr>
          <p:cNvPr id="8" name="グループ化 7">
            <a:extLst>
              <a:ext uri="{FF2B5EF4-FFF2-40B4-BE49-F238E27FC236}">
                <a16:creationId xmlns:a16="http://schemas.microsoft.com/office/drawing/2014/main" id="{8812F55E-6C73-2C2E-2E3A-510BD7711EE5}"/>
              </a:ext>
            </a:extLst>
          </p:cNvPr>
          <p:cNvGrpSpPr/>
          <p:nvPr/>
        </p:nvGrpSpPr>
        <p:grpSpPr>
          <a:xfrm>
            <a:off x="83811" y="1273501"/>
            <a:ext cx="6195238" cy="4310997"/>
            <a:chOff x="325924" y="1984972"/>
            <a:chExt cx="5469802" cy="3672699"/>
          </a:xfrm>
        </p:grpSpPr>
        <p:graphicFrame>
          <p:nvGraphicFramePr>
            <p:cNvPr id="4" name="グラフ 3">
              <a:extLst>
                <a:ext uri="{FF2B5EF4-FFF2-40B4-BE49-F238E27FC236}">
                  <a16:creationId xmlns:a16="http://schemas.microsoft.com/office/drawing/2014/main" id="{2172DE30-313C-DCDC-19BA-E2EAFE897149}"/>
                </a:ext>
              </a:extLst>
            </p:cNvPr>
            <p:cNvGraphicFramePr>
              <a:graphicFrameLocks/>
            </p:cNvGraphicFramePr>
            <p:nvPr>
              <p:extLst>
                <p:ext uri="{D42A27DB-BD31-4B8C-83A1-F6EECF244321}">
                  <p14:modId xmlns:p14="http://schemas.microsoft.com/office/powerpoint/2010/main" val="333648918"/>
                </p:ext>
              </p:extLst>
            </p:nvPr>
          </p:nvGraphicFramePr>
          <p:xfrm>
            <a:off x="325924" y="1984972"/>
            <a:ext cx="5469802" cy="36726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B224302E-BC48-D66A-4F27-92C1E2D23288}"/>
                </a:ext>
              </a:extLst>
            </p:cNvPr>
            <p:cNvSpPr txBox="1"/>
            <p:nvPr/>
          </p:nvSpPr>
          <p:spPr>
            <a:xfrm>
              <a:off x="1826937" y="4290029"/>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投資信託</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25.6%</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360758D-8F4F-006A-BCD7-54D6B9BFED00}"/>
                </a:ext>
              </a:extLst>
            </p:cNvPr>
            <p:cNvSpPr txBox="1"/>
            <p:nvPr/>
          </p:nvSpPr>
          <p:spPr>
            <a:xfrm>
              <a:off x="1600180" y="2844224"/>
              <a:ext cx="1522492" cy="846386"/>
            </a:xfrm>
            <a:prstGeom prst="rect">
              <a:avLst/>
            </a:prstGeom>
            <a:noFill/>
          </p:spPr>
          <p:txBody>
            <a:bodyPr wrap="square" rtlCol="0">
              <a:spAutoFit/>
            </a:bodyPr>
            <a:lstStyle/>
            <a:p>
              <a:pPr algn="ctr"/>
              <a:r>
                <a:rPr lang="ja-JP" altLang="en-US" sz="2450" b="1" dirty="0">
                  <a:ln w="3175">
                    <a:noFill/>
                  </a:ln>
                  <a:solidFill>
                    <a:schemeClr val="bg1"/>
                  </a:solidFill>
                  <a:latin typeface="BIZ UDPゴシック" panose="020B0400000000000000" pitchFamily="50" charset="-128"/>
                  <a:ea typeface="BIZ UDPゴシック" panose="020B0400000000000000" pitchFamily="50" charset="-128"/>
                </a:rPr>
                <a:t>国内株式</a:t>
              </a:r>
              <a:endParaRPr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lang="en-US" altLang="ja-JP" sz="2450" b="1" dirty="0">
                  <a:ln w="3175">
                    <a:noFill/>
                  </a:ln>
                  <a:solidFill>
                    <a:schemeClr val="bg1"/>
                  </a:solidFill>
                  <a:latin typeface="BIZ UDPゴシック" panose="020B0400000000000000" pitchFamily="50" charset="-128"/>
                  <a:ea typeface="BIZ UDPゴシック" panose="020B0400000000000000" pitchFamily="50" charset="-128"/>
                </a:rPr>
                <a:t>33.8</a:t>
              </a: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0551C6D1-6133-6CD6-C857-C613C8C56C88}"/>
                </a:ext>
              </a:extLst>
            </p:cNvPr>
            <p:cNvSpPr txBox="1"/>
            <p:nvPr/>
          </p:nvSpPr>
          <p:spPr>
            <a:xfrm>
              <a:off x="3149861" y="3398128"/>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米国株式</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40.5%</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grpSp>
        <p:nvGrpSpPr>
          <p:cNvPr id="15" name="グループ化 14">
            <a:extLst>
              <a:ext uri="{FF2B5EF4-FFF2-40B4-BE49-F238E27FC236}">
                <a16:creationId xmlns:a16="http://schemas.microsoft.com/office/drawing/2014/main" id="{D1EC9B02-4871-A07C-99BA-B5315B6827E0}"/>
              </a:ext>
            </a:extLst>
          </p:cNvPr>
          <p:cNvGrpSpPr/>
          <p:nvPr/>
        </p:nvGrpSpPr>
        <p:grpSpPr>
          <a:xfrm>
            <a:off x="5550646" y="1273500"/>
            <a:ext cx="6266091" cy="4310997"/>
            <a:chOff x="5418805" y="1641956"/>
            <a:chExt cx="7437142" cy="4953857"/>
          </a:xfrm>
        </p:grpSpPr>
        <p:graphicFrame>
          <p:nvGraphicFramePr>
            <p:cNvPr id="9" name="グラフ 8">
              <a:extLst>
                <a:ext uri="{FF2B5EF4-FFF2-40B4-BE49-F238E27FC236}">
                  <a16:creationId xmlns:a16="http://schemas.microsoft.com/office/drawing/2014/main" id="{86A9F20E-6AF9-4844-940B-1F7723C7DF6D}"/>
                </a:ext>
              </a:extLst>
            </p:cNvPr>
            <p:cNvGraphicFramePr>
              <a:graphicFrameLocks/>
            </p:cNvGraphicFramePr>
            <p:nvPr>
              <p:extLst>
                <p:ext uri="{D42A27DB-BD31-4B8C-83A1-F6EECF244321}">
                  <p14:modId xmlns:p14="http://schemas.microsoft.com/office/powerpoint/2010/main" val="1941746647"/>
                </p:ext>
              </p:extLst>
            </p:nvPr>
          </p:nvGraphicFramePr>
          <p:xfrm>
            <a:off x="5418805" y="1641956"/>
            <a:ext cx="7437142" cy="4953857"/>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008ABDC1-7C91-ED9D-C4B7-E4EDB010A677}"/>
                </a:ext>
              </a:extLst>
            </p:cNvPr>
            <p:cNvSpPr txBox="1"/>
            <p:nvPr/>
          </p:nvSpPr>
          <p:spPr>
            <a:xfrm>
              <a:off x="8533757" y="4536646"/>
              <a:ext cx="2262578" cy="1379323"/>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60%</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ECFF3A1E-03D8-FA39-D2D9-D3B09F42318D}"/>
                </a:ext>
              </a:extLst>
            </p:cNvPr>
            <p:cNvSpPr txBox="1"/>
            <p:nvPr/>
          </p:nvSpPr>
          <p:spPr>
            <a:xfrm rot="19588948">
              <a:off x="6898039" y="4570988"/>
              <a:ext cx="1641042" cy="45977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ED01B846-E357-5D6C-3A71-5486646F9056}"/>
                </a:ext>
              </a:extLst>
            </p:cNvPr>
            <p:cNvSpPr txBox="1"/>
            <p:nvPr/>
          </p:nvSpPr>
          <p:spPr>
            <a:xfrm rot="21120000">
              <a:off x="6638750" y="3976601"/>
              <a:ext cx="1726953" cy="369332"/>
            </a:xfrm>
            <a:prstGeom prst="rect">
              <a:avLst/>
            </a:prstGeom>
            <a:noFill/>
          </p:spPr>
          <p:txBody>
            <a:bodyPr wrap="square" rtlCol="0">
              <a:spAutoFit/>
            </a:bodyPr>
            <a:lstStyle/>
            <a:p>
              <a:pPr algn="ctr"/>
              <a:r>
                <a:rPr lang="en-US" altLang="ja-JP" b="1" dirty="0">
                  <a:ln w="3175">
                    <a:noFill/>
                  </a:ln>
                  <a:solidFill>
                    <a:schemeClr val="bg1"/>
                  </a:solidFill>
                  <a:latin typeface="BIZ UDPゴシック" panose="020B0400000000000000" pitchFamily="50" charset="-128"/>
                  <a:ea typeface="BIZ UDPゴシック" panose="020B0400000000000000" pitchFamily="50" charset="-128"/>
                </a:rPr>
                <a:t>AMZN </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5E053ADE-BE9A-B7B4-3DBB-52DA497F9281}"/>
                </a:ext>
              </a:extLst>
            </p:cNvPr>
            <p:cNvSpPr txBox="1"/>
            <p:nvPr/>
          </p:nvSpPr>
          <p:spPr>
            <a:xfrm>
              <a:off x="7182589" y="2507285"/>
              <a:ext cx="1522492" cy="107721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21</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9CDEE1CA-FDFC-2D91-31A2-12C85324B0DB}"/>
                </a:ext>
              </a:extLst>
            </p:cNvPr>
            <p:cNvSpPr txBox="1"/>
            <p:nvPr/>
          </p:nvSpPr>
          <p:spPr>
            <a:xfrm rot="17400000">
              <a:off x="8464121" y="2501386"/>
              <a:ext cx="1957149" cy="47488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GOOG 8%</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sp>
        <p:nvSpPr>
          <p:cNvPr id="24" name="テキスト ボックス 23">
            <a:extLst>
              <a:ext uri="{FF2B5EF4-FFF2-40B4-BE49-F238E27FC236}">
                <a16:creationId xmlns:a16="http://schemas.microsoft.com/office/drawing/2014/main" id="{087A17E2-F1B2-5D7B-FA68-BB8A2E8EB4FE}"/>
              </a:ext>
            </a:extLst>
          </p:cNvPr>
          <p:cNvSpPr txBox="1"/>
          <p:nvPr/>
        </p:nvSpPr>
        <p:spPr>
          <a:xfrm>
            <a:off x="6538019" y="5837042"/>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米国株式内訳</a:t>
            </a:r>
          </a:p>
        </p:txBody>
      </p:sp>
    </p:spTree>
    <p:extLst>
      <p:ext uri="{BB962C8B-B14F-4D97-AF65-F5344CB8AC3E}">
        <p14:creationId xmlns:p14="http://schemas.microsoft.com/office/powerpoint/2010/main" val="414030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966BF6-826A-CA25-6F06-BECB0C6D2ADC}"/>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4D9287B-69AC-5AC8-4D6D-B72599E75D67}"/>
              </a:ext>
            </a:extLst>
          </p:cNvPr>
          <p:cNvSpPr txBox="1"/>
          <p:nvPr/>
        </p:nvSpPr>
        <p:spPr>
          <a:xfrm>
            <a:off x="1366096" y="1519591"/>
            <a:ext cx="9905469" cy="1138773"/>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4000" dirty="0">
                <a:latin typeface="BIZ UDPゴシック" panose="020B0400000000000000" pitchFamily="50" charset="-128"/>
                <a:ea typeface="BIZ UDPゴシック" panose="020B0400000000000000" pitchFamily="50" charset="-128"/>
              </a:rPr>
              <a:t>?</a:t>
            </a:r>
          </a:p>
          <a:p>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⇩こんな感じ</a:t>
            </a:r>
            <a:r>
              <a:rPr kumimoji="1" lang="ja-JP" altLang="en-US" sz="2800" dirty="0" err="1">
                <a:latin typeface="BIZ UDPゴシック" panose="020B0400000000000000" pitchFamily="50" charset="-128"/>
                <a:ea typeface="BIZ UDPゴシック" panose="020B0400000000000000" pitchFamily="50" charset="-128"/>
              </a:rPr>
              <a:t>な</a:t>
            </a:r>
            <a:r>
              <a:rPr kumimoji="1" lang="ja-JP" altLang="en-US" sz="28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19D0CEAA-90FA-6892-2C80-15938DC5041F}"/>
              </a:ext>
            </a:extLst>
          </p:cNvPr>
          <p:cNvPicPr>
            <a:picLocks noChangeAspect="1"/>
          </p:cNvPicPr>
          <p:nvPr/>
        </p:nvPicPr>
        <p:blipFill>
          <a:blip r:embed="rId3"/>
          <a:stretch>
            <a:fillRect/>
          </a:stretch>
        </p:blipFill>
        <p:spPr>
          <a:xfrm>
            <a:off x="3425364" y="2928641"/>
            <a:ext cx="5341271" cy="3633517"/>
          </a:xfrm>
          <a:prstGeom prst="rect">
            <a:avLst/>
          </a:prstGeom>
          <a:ln>
            <a:solidFill>
              <a:schemeClr val="bg2">
                <a:lumMod val="75000"/>
              </a:schemeClr>
            </a:solidFill>
          </a:ln>
        </p:spPr>
      </p:pic>
    </p:spTree>
    <p:extLst>
      <p:ext uri="{BB962C8B-B14F-4D97-AF65-F5344CB8AC3E}">
        <p14:creationId xmlns:p14="http://schemas.microsoft.com/office/powerpoint/2010/main" val="37528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16DF4-50D0-78DE-9786-EE01CB92CA08}"/>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3A9D6835-4D7B-FD26-9937-F89AC4934844}"/>
              </a:ext>
            </a:extLst>
          </p:cNvPr>
          <p:cNvPicPr>
            <a:picLocks noChangeAspect="1"/>
          </p:cNvPicPr>
          <p:nvPr/>
        </p:nvPicPr>
        <p:blipFill>
          <a:blip r:embed="rId3"/>
          <a:stretch>
            <a:fillRect/>
          </a:stretch>
        </p:blipFill>
        <p:spPr>
          <a:xfrm>
            <a:off x="816257" y="2790527"/>
            <a:ext cx="4572968" cy="2893209"/>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1EDDC91B-17ED-ED3B-7462-29BEA8064521}"/>
              </a:ext>
            </a:extLst>
          </p:cNvPr>
          <p:cNvSpPr txBox="1"/>
          <p:nvPr/>
        </p:nvSpPr>
        <p:spPr>
          <a:xfrm>
            <a:off x="816257" y="2155227"/>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25FFC761-A9F4-37A5-3FEB-B564C9ACE5FC}"/>
              </a:ext>
            </a:extLst>
          </p:cNvPr>
          <p:cNvPicPr>
            <a:picLocks noChangeAspect="1"/>
          </p:cNvPicPr>
          <p:nvPr/>
        </p:nvPicPr>
        <p:blipFill>
          <a:blip r:embed="rId4"/>
          <a:stretch>
            <a:fillRect/>
          </a:stretch>
        </p:blipFill>
        <p:spPr>
          <a:xfrm>
            <a:off x="6454372" y="2790526"/>
            <a:ext cx="4564376" cy="2893209"/>
          </a:xfrm>
          <a:prstGeom prst="rect">
            <a:avLst/>
          </a:prstGeom>
          <a:ln>
            <a:solidFill>
              <a:schemeClr val="bg2">
                <a:lumMod val="75000"/>
              </a:schemeClr>
            </a:solidFill>
          </a:ln>
        </p:spPr>
      </p:pic>
      <p:sp>
        <p:nvSpPr>
          <p:cNvPr id="5" name="テキスト ボックス 4">
            <a:extLst>
              <a:ext uri="{FF2B5EF4-FFF2-40B4-BE49-F238E27FC236}">
                <a16:creationId xmlns:a16="http://schemas.microsoft.com/office/drawing/2014/main" id="{8B5BC4FA-41DF-33E1-05BB-0506A73F38CE}"/>
              </a:ext>
            </a:extLst>
          </p:cNvPr>
          <p:cNvSpPr txBox="1"/>
          <p:nvPr/>
        </p:nvSpPr>
        <p:spPr>
          <a:xfrm>
            <a:off x="507669" y="1276410"/>
            <a:ext cx="5190144"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1. </a:t>
            </a:r>
            <a:r>
              <a:rPr kumimoji="1" lang="ja-JP" altLang="en-US" sz="3600" dirty="0">
                <a:latin typeface="BIZ UDPゴシック" panose="020B0400000000000000" pitchFamily="50" charset="-128"/>
                <a:ea typeface="BIZ UDPゴシック" panose="020B0400000000000000" pitchFamily="50" charset="-128"/>
              </a:rPr>
              <a:t>指数を基準にする</a:t>
            </a:r>
          </a:p>
        </p:txBody>
      </p:sp>
      <p:sp>
        <p:nvSpPr>
          <p:cNvPr id="6" name="テキスト ボックス 5">
            <a:extLst>
              <a:ext uri="{FF2B5EF4-FFF2-40B4-BE49-F238E27FC236}">
                <a16:creationId xmlns:a16="http://schemas.microsoft.com/office/drawing/2014/main" id="{9F9D6AD7-4944-AA38-55B9-16559FF5D830}"/>
              </a:ext>
            </a:extLst>
          </p:cNvPr>
          <p:cNvSpPr txBox="1"/>
          <p:nvPr/>
        </p:nvSpPr>
        <p:spPr>
          <a:xfrm>
            <a:off x="5839420" y="2128569"/>
            <a:ext cx="5794281"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フィラデルフィア半導体指数</a:t>
            </a:r>
            <a:r>
              <a:rPr kumimoji="1" lang="en-US" altLang="ja-JP" sz="2800" dirty="0">
                <a:latin typeface="BIZ UDPゴシック" panose="020B0400000000000000" pitchFamily="50" charset="-128"/>
                <a:ea typeface="BIZ UDPゴシック" panose="020B0400000000000000" pitchFamily="50" charset="-128"/>
              </a:rPr>
              <a:t>(SOX)</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0273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2C38A002-A584-D33E-8BFC-B4A146BA26CC}"/>
              </a:ext>
            </a:extLst>
          </p:cNvPr>
          <p:cNvGrpSpPr/>
          <p:nvPr/>
        </p:nvGrpSpPr>
        <p:grpSpPr>
          <a:xfrm>
            <a:off x="8632332" y="2321004"/>
            <a:ext cx="3559668" cy="1357851"/>
            <a:chOff x="8632332" y="2321004"/>
            <a:chExt cx="3559668" cy="1357851"/>
          </a:xfrm>
        </p:grpSpPr>
        <p:sp>
          <p:nvSpPr>
            <p:cNvPr id="10" name="テキスト ボックス 9">
              <a:extLst>
                <a:ext uri="{FF2B5EF4-FFF2-40B4-BE49-F238E27FC236}">
                  <a16:creationId xmlns:a16="http://schemas.microsoft.com/office/drawing/2014/main" id="{339AD40E-995E-E969-2039-4698B1FACBDA}"/>
                </a:ext>
              </a:extLst>
            </p:cNvPr>
            <p:cNvSpPr txBox="1"/>
            <p:nvPr/>
          </p:nvSpPr>
          <p:spPr>
            <a:xfrm>
              <a:off x="8632332" y="2321004"/>
              <a:ext cx="3055691"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このニュースがプラスだと考えるなら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4EACC256-DA8A-88A8-0C05-DDC89235CE6D}"/>
                </a:ext>
              </a:extLst>
            </p:cNvPr>
            <p:cNvSpPr txBox="1"/>
            <p:nvPr/>
          </p:nvSpPr>
          <p:spPr>
            <a:xfrm>
              <a:off x="9363636" y="3094080"/>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株価は上がる</a:t>
              </a:r>
            </a:p>
          </p:txBody>
        </p:sp>
      </p:grpSp>
      <p:grpSp>
        <p:nvGrpSpPr>
          <p:cNvPr id="6" name="グループ化 5">
            <a:extLst>
              <a:ext uri="{FF2B5EF4-FFF2-40B4-BE49-F238E27FC236}">
                <a16:creationId xmlns:a16="http://schemas.microsoft.com/office/drawing/2014/main" id="{1BFE07F2-97A8-131E-D89A-78EE8E9FD3C8}"/>
              </a:ext>
            </a:extLst>
          </p:cNvPr>
          <p:cNvGrpSpPr/>
          <p:nvPr/>
        </p:nvGrpSpPr>
        <p:grpSpPr>
          <a:xfrm>
            <a:off x="8632332" y="3897933"/>
            <a:ext cx="3559668" cy="1357705"/>
            <a:chOff x="8632332" y="3897933"/>
            <a:chExt cx="3559668" cy="1357705"/>
          </a:xfrm>
        </p:grpSpPr>
        <p:sp>
          <p:nvSpPr>
            <p:cNvPr id="12" name="テキスト ボックス 11">
              <a:extLst>
                <a:ext uri="{FF2B5EF4-FFF2-40B4-BE49-F238E27FC236}">
                  <a16:creationId xmlns:a16="http://schemas.microsoft.com/office/drawing/2014/main" id="{912B06E0-39A8-0783-ED85-64F7E6C1930B}"/>
                </a:ext>
              </a:extLst>
            </p:cNvPr>
            <p:cNvSpPr txBox="1"/>
            <p:nvPr/>
          </p:nvSpPr>
          <p:spPr>
            <a:xfrm>
              <a:off x="8632332" y="3897933"/>
              <a:ext cx="3472804"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このニュースがマイナスだと考えるなら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A6C5A1FC-645B-5983-5259-4F5FEB23EB68}"/>
                </a:ext>
              </a:extLst>
            </p:cNvPr>
            <p:cNvSpPr txBox="1"/>
            <p:nvPr/>
          </p:nvSpPr>
          <p:spPr>
            <a:xfrm>
              <a:off x="9363636" y="4670863"/>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株価は下がる</a:t>
              </a:r>
            </a:p>
          </p:txBody>
        </p:sp>
      </p:grpSp>
      <p:pic>
        <p:nvPicPr>
          <p:cNvPr id="16" name="図 15">
            <a:extLst>
              <a:ext uri="{FF2B5EF4-FFF2-40B4-BE49-F238E27FC236}">
                <a16:creationId xmlns:a16="http://schemas.microsoft.com/office/drawing/2014/main" id="{5B5EE46D-163A-7BE9-0084-88C10D97F798}"/>
              </a:ext>
            </a:extLst>
          </p:cNvPr>
          <p:cNvPicPr>
            <a:picLocks noChangeAspect="1"/>
          </p:cNvPicPr>
          <p:nvPr/>
        </p:nvPicPr>
        <p:blipFill>
          <a:blip r:embed="rId3"/>
          <a:stretch>
            <a:fillRect/>
          </a:stretch>
        </p:blipFill>
        <p:spPr>
          <a:xfrm>
            <a:off x="695089" y="2411334"/>
            <a:ext cx="4009115" cy="2844304"/>
          </a:xfrm>
          <a:prstGeom prst="rect">
            <a:avLst/>
          </a:prstGeom>
        </p:spPr>
      </p:pic>
      <p:sp>
        <p:nvSpPr>
          <p:cNvPr id="2" name="テキスト ボックス 1">
            <a:extLst>
              <a:ext uri="{FF2B5EF4-FFF2-40B4-BE49-F238E27FC236}">
                <a16:creationId xmlns:a16="http://schemas.microsoft.com/office/drawing/2014/main" id="{31FA0B91-87B4-09C0-44B3-02931F8E66C0}"/>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08202D-3543-6338-83D4-9AE5781C867C}"/>
              </a:ext>
            </a:extLst>
          </p:cNvPr>
          <p:cNvSpPr txBox="1"/>
          <p:nvPr/>
        </p:nvSpPr>
        <p:spPr>
          <a:xfrm>
            <a:off x="507669" y="1276410"/>
            <a:ext cx="5190144" cy="646331"/>
          </a:xfrm>
          <a:prstGeom prst="rect">
            <a:avLst/>
          </a:prstGeom>
          <a:noFill/>
        </p:spPr>
        <p:txBody>
          <a:bodyPr wrap="square" rtlCol="0">
            <a:spAutoFit/>
          </a:bodyPr>
          <a:lstStyle/>
          <a:p>
            <a:r>
              <a:rPr lang="en-US" altLang="ja-JP" sz="3600" dirty="0">
                <a:latin typeface="BIZ UDPゴシック" panose="020B0400000000000000" pitchFamily="50" charset="-128"/>
                <a:ea typeface="BIZ UDPゴシック" panose="020B0400000000000000" pitchFamily="50" charset="-128"/>
              </a:rPr>
              <a:t>2</a:t>
            </a:r>
            <a:r>
              <a:rPr kumimoji="1" lang="en-US" altLang="ja-JP" sz="3600" dirty="0">
                <a:latin typeface="BIZ UDPゴシック" panose="020B0400000000000000" pitchFamily="50" charset="-128"/>
                <a:ea typeface="BIZ UDPゴシック" panose="020B0400000000000000" pitchFamily="50" charset="-128"/>
              </a:rPr>
              <a:t>. </a:t>
            </a:r>
            <a:r>
              <a:rPr lang="ja-JP" altLang="en-US" sz="3600" dirty="0">
                <a:latin typeface="BIZ UDPゴシック" panose="020B0400000000000000" pitchFamily="50" charset="-128"/>
                <a:ea typeface="BIZ UDPゴシック" panose="020B0400000000000000" pitchFamily="50" charset="-128"/>
              </a:rPr>
              <a:t>ニュース</a:t>
            </a:r>
            <a:r>
              <a:rPr kumimoji="1" lang="ja-JP" altLang="en-US" sz="3600" dirty="0">
                <a:latin typeface="BIZ UDPゴシック" panose="020B0400000000000000" pitchFamily="50" charset="-128"/>
                <a:ea typeface="BIZ UDPゴシック" panose="020B0400000000000000" pitchFamily="50" charset="-128"/>
              </a:rPr>
              <a:t>を基準にする</a:t>
            </a:r>
          </a:p>
        </p:txBody>
      </p:sp>
      <p:pic>
        <p:nvPicPr>
          <p:cNvPr id="4" name="図 3">
            <a:extLst>
              <a:ext uri="{FF2B5EF4-FFF2-40B4-BE49-F238E27FC236}">
                <a16:creationId xmlns:a16="http://schemas.microsoft.com/office/drawing/2014/main" id="{428C2848-61D3-9B3C-3660-31FAB7045FAD}"/>
              </a:ext>
            </a:extLst>
          </p:cNvPr>
          <p:cNvPicPr>
            <a:picLocks noChangeAspect="1"/>
          </p:cNvPicPr>
          <p:nvPr/>
        </p:nvPicPr>
        <p:blipFill rotWithShape="1">
          <a:blip r:embed="rId4">
            <a:extLst>
              <a:ext uri="{28A0092B-C50C-407E-A947-70E740481C1C}">
                <a14:useLocalDpi xmlns:a14="http://schemas.microsoft.com/office/drawing/2010/main" val="0"/>
              </a:ext>
            </a:extLst>
          </a:blip>
          <a:srcRect t="14552" b="45729"/>
          <a:stretch/>
        </p:blipFill>
        <p:spPr>
          <a:xfrm>
            <a:off x="4865619" y="2212635"/>
            <a:ext cx="3522118" cy="3264234"/>
          </a:xfrm>
          <a:prstGeom prst="rect">
            <a:avLst/>
          </a:prstGeom>
        </p:spPr>
      </p:pic>
    </p:spTree>
    <p:extLst>
      <p:ext uri="{BB962C8B-B14F-4D97-AF65-F5344CB8AC3E}">
        <p14:creationId xmlns:p14="http://schemas.microsoft.com/office/powerpoint/2010/main" val="1058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4A9DBF-B67B-2ACD-33BF-E73683873ED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53A79EC-6432-636C-3613-1A9A9E04D5CE}"/>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4" name="テキスト ボックス 3">
            <a:extLst>
              <a:ext uri="{FF2B5EF4-FFF2-40B4-BE49-F238E27FC236}">
                <a16:creationId xmlns:a16="http://schemas.microsoft.com/office/drawing/2014/main" id="{6B884C97-0738-B458-7296-D81F69FA27B1}"/>
              </a:ext>
            </a:extLst>
          </p:cNvPr>
          <p:cNvSpPr txBox="1"/>
          <p:nvPr/>
        </p:nvSpPr>
        <p:spPr>
          <a:xfrm>
            <a:off x="4958499" y="3478945"/>
            <a:ext cx="736233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実際に</a:t>
            </a:r>
            <a:r>
              <a:rPr kumimoji="1" lang="ja-JP" altLang="en-US" sz="2400" dirty="0" err="1">
                <a:latin typeface="BIZ UDPゴシック" panose="020B0400000000000000" pitchFamily="50" charset="-128"/>
                <a:ea typeface="BIZ UDPゴシック" panose="020B0400000000000000" pitchFamily="50" charset="-128"/>
              </a:rPr>
              <a:t>めっちゃ</a:t>
            </a:r>
            <a:r>
              <a:rPr kumimoji="1" lang="ja-JP" altLang="en-US" sz="2400" dirty="0">
                <a:latin typeface="BIZ UDPゴシック" panose="020B0400000000000000" pitchFamily="50" charset="-128"/>
                <a:ea typeface="BIZ UDPゴシック" panose="020B0400000000000000" pitchFamily="50" charset="-128"/>
              </a:rPr>
              <a:t>上がった</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前日比</a:t>
            </a:r>
            <a:r>
              <a:rPr kumimoji="1" lang="en-US" altLang="ja-JP" sz="2400" dirty="0">
                <a:latin typeface="BIZ UDPゴシック" panose="020B0400000000000000" pitchFamily="50" charset="-128"/>
                <a:ea typeface="BIZ UDPゴシック" panose="020B0400000000000000" pitchFamily="50" charset="-128"/>
              </a:rPr>
              <a:t>+10%)(</a:t>
            </a:r>
            <a:r>
              <a:rPr kumimoji="1" lang="ja-JP" altLang="en-US" sz="2400" dirty="0">
                <a:latin typeface="BIZ UDPゴシック" panose="020B0400000000000000" pitchFamily="50" charset="-128"/>
                <a:ea typeface="BIZ UDPゴシック" panose="020B0400000000000000" pitchFamily="50" charset="-128"/>
              </a:rPr>
              <a:t>うれしい</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1001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1B90D19C-B806-9998-C54F-FDE7E22FD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374986" y="738913"/>
            <a:ext cx="4068480" cy="4924030"/>
          </a:xfrm>
          <a:prstGeom prst="rect">
            <a:avLst/>
          </a:prstGeom>
        </p:spPr>
      </p:pic>
      <p:sp>
        <p:nvSpPr>
          <p:cNvPr id="2" name="テキスト ボックス 1">
            <a:extLst>
              <a:ext uri="{FF2B5EF4-FFF2-40B4-BE49-F238E27FC236}">
                <a16:creationId xmlns:a16="http://schemas.microsoft.com/office/drawing/2014/main" id="{ECFDC8EC-BC3D-E588-8F3A-8956FCB59A62}"/>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713FEF2-5FAB-11C9-3FBF-6E812411CA46}"/>
              </a:ext>
            </a:extLst>
          </p:cNvPr>
          <p:cNvSpPr txBox="1"/>
          <p:nvPr/>
        </p:nvSpPr>
        <p:spPr>
          <a:xfrm>
            <a:off x="3325959" y="-894124"/>
            <a:ext cx="1155829" cy="7805732"/>
          </a:xfrm>
          <a:prstGeom prst="rect">
            <a:avLst/>
          </a:prstGeom>
          <a:noFill/>
        </p:spPr>
        <p:txBody>
          <a:bodyPr vert="wordArtVertRtl" wrap="square" rtlCol="0">
            <a:spAutoFit/>
          </a:bodyPr>
          <a:lstStyle/>
          <a:p>
            <a:pPr algn="ctr"/>
            <a:r>
              <a:rPr lang="ja-JP" altLang="en-US" sz="3200" b="1" dirty="0">
                <a:latin typeface="BIZ UDPゴシック" panose="020B0400000000000000" pitchFamily="50" charset="-128"/>
                <a:ea typeface="BIZ UDPゴシック" panose="020B0400000000000000" pitchFamily="50" charset="-128"/>
              </a:rPr>
              <a:t>ニュースの内容を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　指標にしたいなぁ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5FE1E3DE-6BAF-FA19-391A-9AEAB77AEE6F}"/>
              </a:ext>
            </a:extLst>
          </p:cNvPr>
          <p:cNvSpPr txBox="1"/>
          <p:nvPr/>
        </p:nvSpPr>
        <p:spPr>
          <a:xfrm>
            <a:off x="7503081" y="2266061"/>
            <a:ext cx="2077174"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しかし</a:t>
            </a:r>
          </a:p>
        </p:txBody>
      </p:sp>
      <p:pic>
        <p:nvPicPr>
          <p:cNvPr id="15" name="グラフィックス 14">
            <a:extLst>
              <a:ext uri="{FF2B5EF4-FFF2-40B4-BE49-F238E27FC236}">
                <a16:creationId xmlns:a16="http://schemas.microsoft.com/office/drawing/2014/main" id="{923A61CC-1D50-1C49-3D10-ABE4DC3B6F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3739" y="4491786"/>
            <a:ext cx="2925024" cy="2925024"/>
          </a:xfrm>
          <a:prstGeom prst="rect">
            <a:avLst/>
          </a:prstGeom>
        </p:spPr>
      </p:pic>
      <p:sp>
        <p:nvSpPr>
          <p:cNvPr id="18" name="テキスト ボックス 17">
            <a:extLst>
              <a:ext uri="{FF2B5EF4-FFF2-40B4-BE49-F238E27FC236}">
                <a16:creationId xmlns:a16="http://schemas.microsoft.com/office/drawing/2014/main" id="{C0507AF9-B952-2C06-86C0-FF15E6B89A0F}"/>
              </a:ext>
            </a:extLst>
          </p:cNvPr>
          <p:cNvSpPr txBox="1"/>
          <p:nvPr/>
        </p:nvSpPr>
        <p:spPr>
          <a:xfrm>
            <a:off x="5570215" y="3291457"/>
            <a:ext cx="6440032"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機械学習モデルにニュースを</a:t>
            </a:r>
            <a:endParaRPr kumimoji="1" lang="en-US" altLang="ja-JP" sz="3600" dirty="0">
              <a:latin typeface="BIZ UDPゴシック" panose="020B0400000000000000" pitchFamily="50" charset="-128"/>
              <a:ea typeface="BIZ UDPゴシック" panose="020B0400000000000000" pitchFamily="50" charset="-128"/>
            </a:endParaRPr>
          </a:p>
          <a:p>
            <a:pPr algn="ctr"/>
            <a:r>
              <a:rPr kumimoji="1" lang="ja-JP" altLang="en-US" sz="3600" dirty="0">
                <a:latin typeface="BIZ UDPゴシック" panose="020B0400000000000000" pitchFamily="50" charset="-128"/>
                <a:ea typeface="BIZ UDPゴシック" panose="020B0400000000000000" pitchFamily="50" charset="-128"/>
              </a:rPr>
              <a:t>そのまま入れることはできない</a:t>
            </a:r>
          </a:p>
        </p:txBody>
      </p:sp>
    </p:spTree>
    <p:extLst>
      <p:ext uri="{BB962C8B-B14F-4D97-AF65-F5344CB8AC3E}">
        <p14:creationId xmlns:p14="http://schemas.microsoft.com/office/powerpoint/2010/main" val="13085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7023D-9CF8-4BB6-D6B8-650AC32515BA}"/>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DC4759-0B5F-3C55-35DB-DC5BB3A06974}"/>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問題① ニュースの文章をそのまま入れるのは不可能</a:t>
            </a:r>
          </a:p>
        </p:txBody>
      </p:sp>
      <p:grpSp>
        <p:nvGrpSpPr>
          <p:cNvPr id="9" name="グループ化 8">
            <a:extLst>
              <a:ext uri="{FF2B5EF4-FFF2-40B4-BE49-F238E27FC236}">
                <a16:creationId xmlns:a16="http://schemas.microsoft.com/office/drawing/2014/main" id="{B250FC97-D802-D2D5-96B6-F075F74C7DFB}"/>
              </a:ext>
            </a:extLst>
          </p:cNvPr>
          <p:cNvGrpSpPr/>
          <p:nvPr/>
        </p:nvGrpSpPr>
        <p:grpSpPr>
          <a:xfrm>
            <a:off x="1040511" y="2405206"/>
            <a:ext cx="10357164" cy="2241482"/>
            <a:chOff x="768907" y="2484427"/>
            <a:chExt cx="10357164" cy="2241482"/>
          </a:xfrm>
        </p:grpSpPr>
        <p:sp>
          <p:nvSpPr>
            <p:cNvPr id="5" name="テキスト ボックス 4">
              <a:extLst>
                <a:ext uri="{FF2B5EF4-FFF2-40B4-BE49-F238E27FC236}">
                  <a16:creationId xmlns:a16="http://schemas.microsoft.com/office/drawing/2014/main" id="{608AE311-EB3E-8ACA-9BE0-CC9B53B7D8BF}"/>
                </a:ext>
              </a:extLst>
            </p:cNvPr>
            <p:cNvSpPr txBox="1"/>
            <p:nvPr/>
          </p:nvSpPr>
          <p:spPr>
            <a:xfrm>
              <a:off x="1562571" y="3130758"/>
              <a:ext cx="8589040" cy="1200329"/>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ニュースの文章を</a:t>
              </a:r>
              <a:r>
                <a:rPr kumimoji="1" lang="en-US" altLang="ja-JP" sz="3600" dirty="0">
                  <a:latin typeface="BIZ UDPゴシック" panose="020B0400000000000000" pitchFamily="50" charset="-128"/>
                  <a:ea typeface="BIZ UDPゴシック" panose="020B0400000000000000" pitchFamily="50" charset="-128"/>
                </a:rPr>
                <a:t>5</a:t>
              </a:r>
              <a:r>
                <a:rPr kumimoji="1" lang="ja-JP" altLang="en-US" sz="3600" dirty="0">
                  <a:latin typeface="BIZ UDPゴシック" panose="020B0400000000000000" pitchFamily="50" charset="-128"/>
                  <a:ea typeface="BIZ UDPゴシック" panose="020B0400000000000000" pitchFamily="50" charset="-128"/>
                </a:rPr>
                <a:t>個の感情パラメータに振り分けて指標にする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8B3E7755-8BD3-5AA3-252A-E439719E5BA0}"/>
                </a:ext>
              </a:extLst>
            </p:cNvPr>
            <p:cNvSpPr/>
            <p:nvPr/>
          </p:nvSpPr>
          <p:spPr>
            <a:xfrm>
              <a:off x="768907" y="2840810"/>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FBFFB18-1A49-738C-15C7-C3A19E2B2DF1}"/>
                </a:ext>
              </a:extLst>
            </p:cNvPr>
            <p:cNvSpPr txBox="1"/>
            <p:nvPr/>
          </p:nvSpPr>
          <p:spPr>
            <a:xfrm>
              <a:off x="1330223" y="2484427"/>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8" name="テキスト ボックス 7">
            <a:extLst>
              <a:ext uri="{FF2B5EF4-FFF2-40B4-BE49-F238E27FC236}">
                <a16:creationId xmlns:a16="http://schemas.microsoft.com/office/drawing/2014/main" id="{9E54FA05-65B0-DB1E-CEB6-373FB752C81F}"/>
              </a:ext>
            </a:extLst>
          </p:cNvPr>
          <p:cNvSpPr txBox="1"/>
          <p:nvPr/>
        </p:nvSpPr>
        <p:spPr>
          <a:xfrm>
            <a:off x="1665201" y="5069655"/>
            <a:ext cx="8909246"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全てのニュースに手動で点数を付けるのは現実的ではない</a:t>
            </a:r>
            <a:endParaRPr kumimoji="1" lang="en-US" altLang="ja-JP"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2532</TotalTime>
  <Words>555</Words>
  <Application>Microsoft Office PowerPoint</Application>
  <PresentationFormat>ワイド画面</PresentationFormat>
  <Paragraphs>72</Paragraphs>
  <Slides>13</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BIZ UDPゴシック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亮太郎 下沢</dc:creator>
  <cp:lastModifiedBy>下沢 亮太郎</cp:lastModifiedBy>
  <cp:revision>56</cp:revision>
  <dcterms:created xsi:type="dcterms:W3CDTF">2024-08-01T23:56:15Z</dcterms:created>
  <dcterms:modified xsi:type="dcterms:W3CDTF">2024-08-04T09:57:58Z</dcterms:modified>
</cp:coreProperties>
</file>