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0" r:id="rId4"/>
    <p:sldId id="261" r:id="rId5"/>
    <p:sldId id="262" r:id="rId6"/>
    <p:sldId id="264" r:id="rId7"/>
    <p:sldId id="265" r:id="rId8"/>
    <p:sldId id="266" r:id="rId9"/>
    <p:sldId id="267" r:id="rId10"/>
    <p:sldId id="268" r:id="rId11"/>
    <p:sldId id="269" r:id="rId12"/>
    <p:sldId id="270" r:id="rId13"/>
    <p:sldId id="271" r:id="rId14"/>
    <p:sldId id="273" r:id="rId15"/>
    <p:sldId id="276" r:id="rId16"/>
    <p:sldId id="275" r:id="rId17"/>
    <p:sldId id="257" r:id="rId18"/>
    <p:sldId id="277" r:id="rId19"/>
    <p:sldId id="281" r:id="rId20"/>
    <p:sldId id="278" r:id="rId21"/>
    <p:sldId id="279" r:id="rId22"/>
    <p:sldId id="280" r:id="rId23"/>
    <p:sldId id="263"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533" autoAdjust="0"/>
  </p:normalViewPr>
  <p:slideViewPr>
    <p:cSldViewPr snapToGrid="0">
      <p:cViewPr varScale="1">
        <p:scale>
          <a:sx n="113" d="100"/>
          <a:sy n="113" d="100"/>
        </p:scale>
        <p:origin x="4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yosh\Documents\PBL_stock\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yosh\Documents\PBL_stock\Book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92D050"/>
              </a:solidFill>
              <a:ln w="19050">
                <a:solidFill>
                  <a:schemeClr val="lt1"/>
                </a:solidFill>
              </a:ln>
              <a:effectLst/>
            </c:spPr>
            <c:extLst>
              <c:ext xmlns:c16="http://schemas.microsoft.com/office/drawing/2014/chart" uri="{C3380CC4-5D6E-409C-BE32-E72D297353CC}">
                <c16:uniqueId val="{00000001-6271-4AAC-87FD-4862D021D21D}"/>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6271-4AAC-87FD-4862D021D21D}"/>
              </c:ext>
            </c:extLst>
          </c:dPt>
          <c:dPt>
            <c:idx val="2"/>
            <c:bubble3D val="0"/>
            <c:spPr>
              <a:solidFill>
                <a:srgbClr val="FF3399"/>
              </a:solidFill>
              <a:ln w="19050">
                <a:solidFill>
                  <a:schemeClr val="lt1"/>
                </a:solidFill>
              </a:ln>
              <a:effectLst/>
            </c:spPr>
            <c:extLst>
              <c:ext xmlns:c16="http://schemas.microsoft.com/office/drawing/2014/chart" uri="{C3380CC4-5D6E-409C-BE32-E72D297353CC}">
                <c16:uniqueId val="{00000005-6271-4AAC-87FD-4862D021D21D}"/>
              </c:ext>
            </c:extLst>
          </c:dPt>
          <c:cat>
            <c:strRef>
              <c:f>Sheet1!$D$8:$D$10</c:f>
              <c:strCache>
                <c:ptCount val="3"/>
                <c:pt idx="0">
                  <c:v>投資信託</c:v>
                </c:pt>
                <c:pt idx="1">
                  <c:v>国内株式</c:v>
                </c:pt>
                <c:pt idx="2">
                  <c:v>米国株式</c:v>
                </c:pt>
              </c:strCache>
            </c:strRef>
          </c:cat>
          <c:val>
            <c:numRef>
              <c:f>Sheet1!$E$8:$E$10</c:f>
              <c:numCache>
                <c:formatCode>General</c:formatCode>
                <c:ptCount val="3"/>
                <c:pt idx="0">
                  <c:v>25.6</c:v>
                </c:pt>
                <c:pt idx="1">
                  <c:v>33.799999999999997</c:v>
                </c:pt>
                <c:pt idx="2">
                  <c:v>40.5</c:v>
                </c:pt>
              </c:numCache>
            </c:numRef>
          </c:val>
          <c:extLst>
            <c:ext xmlns:c16="http://schemas.microsoft.com/office/drawing/2014/chart" uri="{C3380CC4-5D6E-409C-BE32-E72D297353CC}">
              <c16:uniqueId val="{00000006-6271-4AAC-87FD-4862D021D21D}"/>
            </c:ext>
          </c:extLst>
        </c:ser>
        <c:dLbls>
          <c:showLegendKey val="0"/>
          <c:showVal val="0"/>
          <c:showCatName val="0"/>
          <c:showSerName val="0"/>
          <c:showPercent val="0"/>
          <c:showBubbleSize val="0"/>
          <c:showLeaderLines val="1"/>
        </c:dLbls>
        <c:firstSliceAng val="15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F33C-493D-88BC-E54B31B2AB20}"/>
              </c:ext>
            </c:extLst>
          </c:dPt>
          <c:dPt>
            <c:idx val="1"/>
            <c:bubble3D val="0"/>
            <c:spPr>
              <a:solidFill>
                <a:srgbClr val="002060"/>
              </a:solidFill>
              <a:ln w="19050">
                <a:solidFill>
                  <a:schemeClr val="lt1"/>
                </a:solidFill>
              </a:ln>
              <a:effectLst/>
            </c:spPr>
            <c:extLst>
              <c:ext xmlns:c16="http://schemas.microsoft.com/office/drawing/2014/chart" uri="{C3380CC4-5D6E-409C-BE32-E72D297353CC}">
                <c16:uniqueId val="{00000003-F33C-493D-88BC-E54B31B2AB20}"/>
              </c:ext>
            </c:extLst>
          </c:dPt>
          <c:dPt>
            <c:idx val="2"/>
            <c:bubble3D val="0"/>
            <c:spPr>
              <a:solidFill>
                <a:srgbClr val="00B0F0"/>
              </a:solidFill>
              <a:ln w="19050">
                <a:solidFill>
                  <a:schemeClr val="lt1"/>
                </a:solidFill>
              </a:ln>
              <a:effectLst/>
            </c:spPr>
            <c:extLst>
              <c:ext xmlns:c16="http://schemas.microsoft.com/office/drawing/2014/chart" uri="{C3380CC4-5D6E-409C-BE32-E72D297353CC}">
                <c16:uniqueId val="{00000005-F33C-493D-88BC-E54B31B2AB20}"/>
              </c:ext>
            </c:extLst>
          </c:dPt>
          <c:dPt>
            <c:idx val="3"/>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7-F33C-493D-88BC-E54B31B2AB20}"/>
              </c:ext>
            </c:extLst>
          </c:dPt>
          <c:dPt>
            <c:idx val="4"/>
            <c:bubble3D val="0"/>
            <c:spPr>
              <a:solidFill>
                <a:srgbClr val="FF3300"/>
              </a:solidFill>
              <a:ln w="19050">
                <a:solidFill>
                  <a:schemeClr val="lt1"/>
                </a:solidFill>
              </a:ln>
              <a:effectLst/>
            </c:spPr>
            <c:extLst>
              <c:ext xmlns:c16="http://schemas.microsoft.com/office/drawing/2014/chart" uri="{C3380CC4-5D6E-409C-BE32-E72D297353CC}">
                <c16:uniqueId val="{00000009-F33C-493D-88BC-E54B31B2AB20}"/>
              </c:ext>
            </c:extLst>
          </c:dPt>
          <c:cat>
            <c:strRef>
              <c:f>Sheet1!$D$2:$D$6</c:f>
              <c:strCache>
                <c:ptCount val="5"/>
                <c:pt idx="0">
                  <c:v>AMZN アマゾンドットコム</c:v>
                </c:pt>
                <c:pt idx="1">
                  <c:v>ARM アーム ホールディングス</c:v>
                </c:pt>
                <c:pt idx="2">
                  <c:v>GOOGL アルファベット A</c:v>
                </c:pt>
                <c:pt idx="3">
                  <c:v>NVDA エヌビディア</c:v>
                </c:pt>
                <c:pt idx="4">
                  <c:v>TSM 台湾セミコンダクター ADR</c:v>
                </c:pt>
              </c:strCache>
            </c:strRef>
          </c:cat>
          <c:val>
            <c:numRef>
              <c:f>Sheet1!$E$2:$E$6</c:f>
              <c:numCache>
                <c:formatCode>General</c:formatCode>
                <c:ptCount val="5"/>
                <c:pt idx="0">
                  <c:v>4.0505866715959407</c:v>
                </c:pt>
                <c:pt idx="1">
                  <c:v>21.391287508692248</c:v>
                </c:pt>
                <c:pt idx="2">
                  <c:v>7.5153819747022634</c:v>
                </c:pt>
                <c:pt idx="3">
                  <c:v>60.081024936843683</c:v>
                </c:pt>
                <c:pt idx="4">
                  <c:v>6.9617189081658708</c:v>
                </c:pt>
              </c:numCache>
            </c:numRef>
          </c:val>
          <c:extLst>
            <c:ext xmlns:c16="http://schemas.microsoft.com/office/drawing/2014/chart" uri="{C3380CC4-5D6E-409C-BE32-E72D297353CC}">
              <c16:uniqueId val="{0000000A-F33C-493D-88BC-E54B31B2AB20}"/>
            </c:ext>
          </c:extLst>
        </c:ser>
        <c:dLbls>
          <c:showLegendKey val="0"/>
          <c:showVal val="0"/>
          <c:showCatName val="0"/>
          <c:showSerName val="0"/>
          <c:showPercent val="0"/>
          <c:showBubbleSize val="0"/>
          <c:showLeaderLines val="1"/>
        </c:dLbls>
        <c:firstSliceAng val="262"/>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089C8-FDE2-4061-9DCE-7FCF02DE2E7A}" type="datetimeFigureOut">
              <a:rPr kumimoji="1" lang="ja-JP" altLang="en-US" smtClean="0"/>
              <a:t>2024/12/10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860E0-C8EB-4478-A6A5-544033815766}" type="slidenum">
              <a:rPr kumimoji="1" lang="ja-JP" altLang="en-US" smtClean="0"/>
              <a:t>‹#›</a:t>
            </a:fld>
            <a:endParaRPr kumimoji="1" lang="ja-JP" altLang="en-US"/>
          </a:p>
        </p:txBody>
      </p:sp>
    </p:spTree>
    <p:extLst>
      <p:ext uri="{BB962C8B-B14F-4D97-AF65-F5344CB8AC3E}">
        <p14:creationId xmlns:p14="http://schemas.microsoft.com/office/powerpoint/2010/main" val="243346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その年の一月一日の時点で</a:t>
            </a:r>
            <a:r>
              <a:rPr kumimoji="1" lang="en-US" altLang="ja-JP" dirty="0"/>
              <a:t>18</a:t>
            </a:r>
            <a:r>
              <a:rPr kumimoji="1" lang="ja-JP" altLang="en-US" dirty="0"/>
              <a:t>歳になっていけないといけないので今年に入るまで</a:t>
            </a:r>
            <a:r>
              <a:rPr kumimoji="1" lang="en-US" altLang="ja-JP" dirty="0"/>
              <a:t>NISA</a:t>
            </a:r>
            <a:r>
              <a:rPr kumimoji="1" lang="ja-JP" altLang="en-US" dirty="0"/>
              <a:t>口座を持てなかった</a:t>
            </a:r>
            <a:endParaRPr kumimoji="1" lang="en-US" altLang="ja-JP" dirty="0"/>
          </a:p>
          <a:p>
            <a:r>
              <a:rPr kumimoji="1" lang="ja-JP" altLang="en-US" dirty="0"/>
              <a:t>せっかく株をやるのなら</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2</a:t>
            </a:fld>
            <a:endParaRPr kumimoji="1" lang="ja-JP" altLang="en-US"/>
          </a:p>
        </p:txBody>
      </p:sp>
    </p:spTree>
    <p:extLst>
      <p:ext uri="{BB962C8B-B14F-4D97-AF65-F5344CB8AC3E}">
        <p14:creationId xmlns:p14="http://schemas.microsoft.com/office/powerpoint/2010/main" val="77808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BIZ UDPゴシック" panose="020B0400000000000000" pitchFamily="50" charset="-128"/>
                <a:ea typeface="BIZ UDPゴシック" panose="020B0400000000000000" pitchFamily="50" charset="-128"/>
              </a:rPr>
              <a:t>また、簡易アンサンブル学習として全ての株に対して学習</a:t>
            </a:r>
            <a:endParaRPr kumimoji="1" lang="en-US" altLang="ja-JP" sz="1200" dirty="0">
              <a:latin typeface="BIZ UDPゴシック" panose="020B0400000000000000" pitchFamily="50" charset="-128"/>
              <a:ea typeface="BIZ UDP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BIZ UDPゴシック" panose="020B0400000000000000" pitchFamily="50" charset="-128"/>
              <a:ea typeface="BIZ UDPゴシック" panose="020B0400000000000000" pitchFamily="50" charset="-128"/>
            </a:endParaRPr>
          </a:p>
          <a:p>
            <a:r>
              <a:rPr lang="en-GB" altLang="ja-JP" b="0" dirty="0">
                <a:solidFill>
                  <a:srgbClr val="ABB2BF"/>
                </a:solidFill>
                <a:effectLst/>
                <a:highlight>
                  <a:srgbClr val="282C34"/>
                </a:highlight>
                <a:latin typeface="Consolas" panose="020B0609020204030204" pitchFamily="49" charset="0"/>
              </a:rPr>
              <a:t>    {</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A</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アジレント・テクノロジー </a:t>
            </a:r>
            <a:r>
              <a:rPr lang="en-GB" altLang="ja-JP" b="0" dirty="0">
                <a:solidFill>
                  <a:srgbClr val="C789D6"/>
                </a:solidFill>
                <a:effectLst/>
                <a:highlight>
                  <a:srgbClr val="282C34"/>
                </a:highlight>
                <a:latin typeface="Consolas" panose="020B0609020204030204" pitchFamily="49" charset="0"/>
              </a:rPr>
              <a:t>Agilent Technologies,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化学分析 電子計測機器</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r>
              <a:rPr lang="en-US" altLang="ja-JP" b="0" dirty="0">
                <a:solidFill>
                  <a:srgbClr val="ABB2BF"/>
                </a:solidFill>
                <a:effectLst/>
                <a:highlight>
                  <a:srgbClr val="282C34"/>
                </a:highlight>
                <a:latin typeface="Consolas" panose="020B0609020204030204" pitchFamily="49" charset="0"/>
              </a:rPr>
              <a:t>    {</a:t>
            </a:r>
          </a:p>
          <a:p>
            <a:r>
              <a:rPr lang="en-US" altLang="ja-JP" b="0" dirty="0">
                <a:solidFill>
                  <a:srgbClr val="ABB2BF"/>
                </a:solidFill>
                <a:effectLst/>
                <a:highlight>
                  <a:srgbClr val="282C34"/>
                </a:highlight>
                <a:latin typeface="Consolas" panose="020B0609020204030204" pitchFamily="49" charset="0"/>
              </a:rPr>
              <a:t>      </a:t>
            </a:r>
            <a:r>
              <a:rPr lang="en-US" altLang="ja-JP" b="0" dirty="0">
                <a:solidFill>
                  <a:srgbClr val="C56068"/>
                </a:solidFill>
                <a:effectLst/>
                <a:highlight>
                  <a:srgbClr val="282C34"/>
                </a:highlight>
                <a:latin typeface="Consolas" panose="020B0609020204030204" pitchFamily="49" charset="0"/>
              </a:rPr>
              <a:t>"</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AAL</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アメリカン・エアラインズ・グループ </a:t>
            </a:r>
            <a:r>
              <a:rPr lang="en-GB" altLang="ja-JP" b="0" dirty="0">
                <a:solidFill>
                  <a:srgbClr val="C789D6"/>
                </a:solidFill>
                <a:effectLst/>
                <a:highlight>
                  <a:srgbClr val="282C34"/>
                </a:highlight>
                <a:latin typeface="Consolas" panose="020B0609020204030204" pitchFamily="49" charset="0"/>
              </a:rPr>
              <a:t>American Airlines Group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航空会社</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latin typeface="BIZ UDPゴシック" panose="020B0400000000000000" pitchFamily="50" charset="-128"/>
              <a:ea typeface="BIZ UDPゴシック" panose="020B0400000000000000" pitchFamily="50" charset="-128"/>
            </a:endParaRP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ZBRA</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ゼブラ・テクノロジーズ </a:t>
            </a:r>
            <a:r>
              <a:rPr lang="en-GB" altLang="ja-JP" b="0" dirty="0">
                <a:solidFill>
                  <a:srgbClr val="C789D6"/>
                </a:solidFill>
                <a:effectLst/>
                <a:highlight>
                  <a:srgbClr val="282C34"/>
                </a:highlight>
                <a:latin typeface="Consolas" panose="020B0609020204030204" pitchFamily="49" charset="0"/>
              </a:rPr>
              <a:t>Zebra Technologies Corporation</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自動識別 </a:t>
            </a:r>
            <a:r>
              <a:rPr lang="en-GB" altLang="ja-JP" b="0" dirty="0">
                <a:solidFill>
                  <a:srgbClr val="C789D6"/>
                </a:solidFill>
                <a:effectLst/>
                <a:highlight>
                  <a:srgbClr val="282C34"/>
                </a:highlight>
                <a:latin typeface="Consolas" panose="020B0609020204030204" pitchFamily="49" charset="0"/>
              </a:rPr>
              <a:t>AIDC</a:t>
            </a:r>
            <a:r>
              <a:rPr lang="ja-JP" altLang="en-US" b="0" dirty="0">
                <a:solidFill>
                  <a:srgbClr val="C789D6"/>
                </a:solidFill>
                <a:effectLst/>
                <a:highlight>
                  <a:srgbClr val="282C34"/>
                </a:highlight>
                <a:latin typeface="Consolas" panose="020B0609020204030204" pitchFamily="49" charset="0"/>
              </a:rPr>
              <a:t>製品</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r>
              <a:rPr lang="en-US" altLang="ja-JP" b="0" dirty="0">
                <a:solidFill>
                  <a:srgbClr val="ABB2BF"/>
                </a:solidFill>
                <a:effectLst/>
                <a:highlight>
                  <a:srgbClr val="282C34"/>
                </a:highlight>
                <a:latin typeface="Consolas" panose="020B0609020204030204" pitchFamily="49" charset="0"/>
              </a:rPr>
              <a:t>    {</a:t>
            </a:r>
          </a:p>
          <a:p>
            <a:r>
              <a:rPr lang="en-US" altLang="ja-JP" b="0" dirty="0">
                <a:solidFill>
                  <a:srgbClr val="ABB2BF"/>
                </a:solidFill>
                <a:effectLst/>
                <a:highlight>
                  <a:srgbClr val="282C34"/>
                </a:highlight>
                <a:latin typeface="Consolas" panose="020B0609020204030204" pitchFamily="49" charset="0"/>
              </a:rPr>
              <a:t>      </a:t>
            </a:r>
            <a:r>
              <a:rPr lang="en-US" altLang="ja-JP" b="0" dirty="0">
                <a:solidFill>
                  <a:srgbClr val="C56068"/>
                </a:solidFill>
                <a:effectLst/>
                <a:highlight>
                  <a:srgbClr val="282C34"/>
                </a:highlight>
                <a:latin typeface="Consolas" panose="020B0609020204030204" pitchFamily="49" charset="0"/>
              </a:rPr>
              <a:t>"</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ZTS</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ゾエティス </a:t>
            </a:r>
            <a:r>
              <a:rPr lang="en-GB" altLang="ja-JP" b="0" dirty="0">
                <a:solidFill>
                  <a:srgbClr val="C789D6"/>
                </a:solidFill>
                <a:effectLst/>
                <a:highlight>
                  <a:srgbClr val="282C34"/>
                </a:highlight>
                <a:latin typeface="Consolas" panose="020B0609020204030204" pitchFamily="49" charset="0"/>
              </a:rPr>
              <a:t>Zoetis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ペット・家畜用 医薬品・ワクチン</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dirty="0">
              <a:latin typeface="BIZ UDPゴシック" panose="020B0400000000000000" pitchFamily="50" charset="-128"/>
              <a:ea typeface="BIZ UDPゴシック" panose="020B04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14</a:t>
            </a:fld>
            <a:endParaRPr kumimoji="1" lang="ja-JP" altLang="en-US"/>
          </a:p>
        </p:txBody>
      </p:sp>
    </p:spTree>
    <p:extLst>
      <p:ext uri="{BB962C8B-B14F-4D97-AF65-F5344CB8AC3E}">
        <p14:creationId xmlns:p14="http://schemas.microsoft.com/office/powerpoint/2010/main" val="927491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16</a:t>
            </a:fld>
            <a:endParaRPr kumimoji="1" lang="ja-JP" altLang="en-US"/>
          </a:p>
        </p:txBody>
      </p:sp>
    </p:spTree>
    <p:extLst>
      <p:ext uri="{BB962C8B-B14F-4D97-AF65-F5344CB8AC3E}">
        <p14:creationId xmlns:p14="http://schemas.microsoft.com/office/powerpoint/2010/main" val="4182858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左が家の</a:t>
            </a:r>
            <a:r>
              <a:rPr kumimoji="1" lang="en-US" altLang="ja-JP" dirty="0"/>
              <a:t>PC</a:t>
            </a:r>
            <a:r>
              <a:rPr kumimoji="1" lang="ja-JP" altLang="en-US" dirty="0"/>
              <a:t>と学校の</a:t>
            </a:r>
            <a:r>
              <a:rPr kumimoji="1" lang="en-US" altLang="ja-JP" dirty="0"/>
              <a:t>HPC</a:t>
            </a:r>
            <a:r>
              <a:rPr kumimoji="1" lang="ja-JP" altLang="en-US" dirty="0"/>
              <a:t>を使って学習して株価が上がる比率が高いであろう株</a:t>
            </a:r>
            <a:r>
              <a:rPr kumimoji="1" lang="en-US" altLang="ja-JP" dirty="0"/>
              <a:t>top3</a:t>
            </a:r>
            <a:r>
              <a:rPr kumimoji="1" lang="ja-JP" altLang="en-US" dirty="0"/>
              <a:t>をグラフに示したものと実際の株価です</a:t>
            </a:r>
            <a:br>
              <a:rPr kumimoji="1" lang="en-US" altLang="ja-JP" dirty="0"/>
            </a:br>
            <a:r>
              <a:rPr kumimoji="1" lang="en-US" altLang="ja-JP" dirty="0" err="1"/>
              <a:t>wrb</a:t>
            </a:r>
            <a:r>
              <a:rPr kumimoji="1" lang="en-US" altLang="ja-JP" dirty="0"/>
              <a:t> :</a:t>
            </a:r>
            <a:r>
              <a:rPr kumimoji="1" lang="zh-TW" altLang="en-US" sz="1200" b="0" i="0" kern="1200" dirty="0">
                <a:solidFill>
                  <a:schemeClr val="tx1"/>
                </a:solidFill>
                <a:effectLst/>
                <a:latin typeface="+mn-lt"/>
                <a:ea typeface="+mn-ea"/>
                <a:cs typeface="+mn-cs"/>
              </a:rPr>
              <a:t>商業用損害保険持株会社</a:t>
            </a:r>
            <a:endParaRPr kumimoji="1" lang="en-US" altLang="zh-TW" sz="1200" b="0" i="0" kern="1200" dirty="0">
              <a:solidFill>
                <a:schemeClr val="tx1"/>
              </a:solidFill>
              <a:effectLst/>
              <a:latin typeface="+mn-lt"/>
              <a:ea typeface="+mn-ea"/>
              <a:cs typeface="+mn-cs"/>
            </a:endParaRPr>
          </a:p>
          <a:p>
            <a:r>
              <a:rPr kumimoji="1" lang="en-US" altLang="ja-JP" dirty="0" err="1"/>
              <a:t>Nwsa</a:t>
            </a:r>
            <a:r>
              <a:rPr kumimoji="1" lang="en-US" altLang="ja-JP" dirty="0"/>
              <a:t> :</a:t>
            </a:r>
            <a:r>
              <a:rPr kumimoji="1" lang="ja-JP" altLang="en-US" sz="1200" b="0" i="0" kern="1200" dirty="0">
                <a:solidFill>
                  <a:schemeClr val="tx1"/>
                </a:solidFill>
                <a:effectLst/>
                <a:latin typeface="+mn-lt"/>
                <a:ea typeface="+mn-ea"/>
                <a:cs typeface="+mn-cs"/>
              </a:rPr>
              <a:t>アメリカ・ニューヨークに拠点を置く出版・メディア企業</a:t>
            </a:r>
            <a:endParaRPr kumimoji="1" lang="en-US" altLang="ja-JP" sz="1200" b="0" i="0" kern="1200" dirty="0">
              <a:solidFill>
                <a:schemeClr val="tx1"/>
              </a:solidFill>
              <a:effectLst/>
              <a:latin typeface="+mn-lt"/>
              <a:ea typeface="+mn-ea"/>
              <a:cs typeface="+mn-cs"/>
            </a:endParaRPr>
          </a:p>
          <a:p>
            <a:r>
              <a:rPr kumimoji="1" lang="en-US" altLang="ja-JP" sz="1200" b="0" i="0" kern="1200" dirty="0" err="1">
                <a:solidFill>
                  <a:schemeClr val="tx1"/>
                </a:solidFill>
                <a:effectLst/>
                <a:latin typeface="+mn-lt"/>
                <a:ea typeface="+mn-ea"/>
                <a:cs typeface="+mn-cs"/>
              </a:rPr>
              <a:t>Dva</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末期腎疾患や慢性腎不全の患者向けに透析サービスを提供。</a:t>
            </a:r>
            <a:endParaRPr kumimoji="1" lang="en-US" altLang="ja-JP" sz="1200" b="0" i="0" kern="1200" dirty="0">
              <a:solidFill>
                <a:schemeClr val="tx1"/>
              </a:solidFill>
              <a:effectLst/>
              <a:latin typeface="+mn-lt"/>
              <a:ea typeface="+mn-ea"/>
              <a:cs typeface="+mn-cs"/>
            </a:endParaRPr>
          </a:p>
          <a:p>
            <a:r>
              <a:rPr kumimoji="1" lang="en-US" altLang="ja-JP" sz="1200" b="0" i="0" kern="1200" dirty="0" err="1">
                <a:solidFill>
                  <a:schemeClr val="tx1"/>
                </a:solidFill>
                <a:effectLst/>
                <a:latin typeface="+mn-lt"/>
                <a:ea typeface="+mn-ea"/>
                <a:cs typeface="+mn-cs"/>
              </a:rPr>
              <a:t>Aph</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電気配線や光ファイバー、同軸ケーブルなど向けのコネクタ（接続部品）をはじめ、アンテナやセンサー、ケーブルを含む周辺品の設計・製造・販売を手がける。</a:t>
            </a:r>
            <a:endParaRPr kumimoji="1" lang="en-US" altLang="ja-JP" sz="1200" b="0" i="0" kern="1200" dirty="0">
              <a:solidFill>
                <a:schemeClr val="tx1"/>
              </a:solidFill>
              <a:effectLst/>
              <a:latin typeface="+mn-lt"/>
              <a:ea typeface="+mn-ea"/>
              <a:cs typeface="+mn-cs"/>
            </a:endParaRPr>
          </a:p>
          <a:p>
            <a:r>
              <a:rPr kumimoji="1" lang="en-US" altLang="ja-JP" dirty="0"/>
              <a:t>Hum :</a:t>
            </a:r>
            <a:r>
              <a:rPr kumimoji="1" lang="zh-CN" altLang="en-US" sz="1200" b="0" i="0" kern="1200" dirty="0">
                <a:solidFill>
                  <a:schemeClr val="tx1"/>
                </a:solidFill>
                <a:effectLst/>
                <a:latin typeface="+mn-lt"/>
                <a:ea typeface="+mn-ea"/>
                <a:cs typeface="+mn-cs"/>
              </a:rPr>
              <a:t>営利健康保険会社</a:t>
            </a:r>
            <a:endParaRPr kumimoji="1" lang="en-US" altLang="zh-CN" sz="1200" b="0" i="0" kern="1200" dirty="0">
              <a:solidFill>
                <a:schemeClr val="tx1"/>
              </a:solidFill>
              <a:effectLst/>
              <a:latin typeface="+mn-lt"/>
              <a:ea typeface="+mn-ea"/>
              <a:cs typeface="+mn-cs"/>
            </a:endParaRPr>
          </a:p>
          <a:p>
            <a:r>
              <a:rPr kumimoji="1" lang="en-US" altLang="ja-JP" sz="1200" b="0" i="0" kern="1200" dirty="0" err="1">
                <a:solidFill>
                  <a:schemeClr val="tx1"/>
                </a:solidFill>
                <a:effectLst/>
                <a:latin typeface="+mn-lt"/>
                <a:ea typeface="+mn-ea"/>
                <a:cs typeface="+mn-cs"/>
              </a:rPr>
              <a:t>Gl</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金融サービス持株会社</a:t>
            </a:r>
            <a:endParaRPr kumimoji="1" lang="en-US" altLang="ja-JP" sz="1200" b="0" i="0" kern="1200" dirty="0">
              <a:solidFill>
                <a:schemeClr val="tx1"/>
              </a:solidFill>
              <a:effectLst/>
              <a:latin typeface="+mn-lt"/>
              <a:ea typeface="+mn-ea"/>
              <a:cs typeface="+mn-cs"/>
            </a:endParaRPr>
          </a:p>
          <a:p>
            <a:r>
              <a:rPr kumimoji="1" lang="en-US" altLang="ja-JP" sz="1200" b="0" i="0" kern="1200" dirty="0" err="1">
                <a:solidFill>
                  <a:schemeClr val="tx1"/>
                </a:solidFill>
                <a:effectLst/>
                <a:latin typeface="+mn-lt"/>
                <a:ea typeface="+mn-ea"/>
                <a:cs typeface="+mn-cs"/>
              </a:rPr>
              <a:t>Dva</a:t>
            </a:r>
            <a:r>
              <a:rPr kumimoji="1" lang="en-US" altLang="ja-JP" sz="1200" b="0" i="0" kern="1200" dirty="0">
                <a:solidFill>
                  <a:schemeClr val="tx1"/>
                </a:solidFill>
                <a:effectLst/>
                <a:latin typeface="+mn-lt"/>
                <a:ea typeface="+mn-ea"/>
                <a:cs typeface="+mn-cs"/>
              </a:rPr>
              <a:t> : </a:t>
            </a:r>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18</a:t>
            </a:fld>
            <a:endParaRPr kumimoji="1" lang="ja-JP" altLang="en-US"/>
          </a:p>
        </p:txBody>
      </p:sp>
    </p:spTree>
    <p:extLst>
      <p:ext uri="{BB962C8B-B14F-4D97-AF65-F5344CB8AC3E}">
        <p14:creationId xmlns:p14="http://schemas.microsoft.com/office/powerpoint/2010/main" val="229006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情報系を志す人なら必ず知っているほぼほぼ潰れることはないであろう株を買っている状況</a:t>
            </a:r>
            <a:endParaRPr kumimoji="1" lang="en-US" altLang="ja-JP" dirty="0"/>
          </a:p>
          <a:p>
            <a:r>
              <a:rPr kumimoji="1" lang="ja-JP" altLang="en-US" dirty="0"/>
              <a:t>自分もあまり詳しくないが、造船系など自分の中の可能性から出てこない株を調べる指標になればいいと思った</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3</a:t>
            </a:fld>
            <a:endParaRPr kumimoji="1" lang="ja-JP" altLang="en-US"/>
          </a:p>
        </p:txBody>
      </p:sp>
    </p:spTree>
    <p:extLst>
      <p:ext uri="{BB962C8B-B14F-4D97-AF65-F5344CB8AC3E}">
        <p14:creationId xmlns:p14="http://schemas.microsoft.com/office/powerpoint/2010/main" val="145719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自分もすごい詳しいわけではないが純粋な株式投資のみで生活している人たちはこのようなグラフとにらめっこしているだけではない</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4</a:t>
            </a:fld>
            <a:endParaRPr kumimoji="1" lang="ja-JP" altLang="en-US"/>
          </a:p>
        </p:txBody>
      </p:sp>
    </p:spTree>
    <p:extLst>
      <p:ext uri="{BB962C8B-B14F-4D97-AF65-F5344CB8AC3E}">
        <p14:creationId xmlns:p14="http://schemas.microsoft.com/office/powerpoint/2010/main" val="318218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一つの例としては恐怖指数というもの</a:t>
            </a:r>
            <a:endParaRPr kumimoji="1" lang="en-US" altLang="ja-JP" dirty="0"/>
          </a:p>
          <a:p>
            <a:r>
              <a:rPr kumimoji="1" lang="en-US" altLang="ja-JP" dirty="0"/>
              <a:t>Volatility : </a:t>
            </a:r>
            <a:r>
              <a:rPr kumimoji="1" lang="ja-JP" altLang="en-US" sz="1200" b="0" i="0" kern="1200" dirty="0">
                <a:solidFill>
                  <a:schemeClr val="tx1"/>
                </a:solidFill>
                <a:effectLst/>
                <a:latin typeface="+mn-lt"/>
                <a:ea typeface="+mn-ea"/>
                <a:cs typeface="+mn-cs"/>
              </a:rPr>
              <a:t>一般的に価格変動の度合いを示す言葉</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投資家が市場の先行きとしてどれくらいのボラティリティを見込んでいるか、つまり市場の不安定度を示す指数です。 </a:t>
            </a:r>
            <a:r>
              <a:rPr kumimoji="1" lang="en-US" altLang="ja-JP" sz="1200" b="0" i="0" kern="1200" dirty="0">
                <a:solidFill>
                  <a:schemeClr val="tx1"/>
                </a:solidFill>
                <a:effectLst/>
                <a:latin typeface="+mn-lt"/>
                <a:ea typeface="+mn-ea"/>
                <a:cs typeface="+mn-cs"/>
              </a:rPr>
              <a:t>10〜20</a:t>
            </a:r>
            <a:r>
              <a:rPr kumimoji="1" lang="ja-JP" altLang="en-US" sz="1200" b="0" i="0" kern="1200" dirty="0">
                <a:solidFill>
                  <a:schemeClr val="tx1"/>
                </a:solidFill>
                <a:effectLst/>
                <a:latin typeface="+mn-lt"/>
                <a:ea typeface="+mn-ea"/>
                <a:cs typeface="+mn-cs"/>
              </a:rPr>
              <a:t>が平常で、</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を超えると不安定、</a:t>
            </a:r>
            <a:r>
              <a:rPr kumimoji="1" lang="en-US" altLang="ja-JP" sz="1200" b="0" i="0" kern="1200" dirty="0">
                <a:solidFill>
                  <a:schemeClr val="tx1"/>
                </a:solidFill>
                <a:effectLst/>
                <a:latin typeface="+mn-lt"/>
                <a:ea typeface="+mn-ea"/>
                <a:cs typeface="+mn-cs"/>
              </a:rPr>
              <a:t>30</a:t>
            </a:r>
            <a:r>
              <a:rPr kumimoji="1" lang="ja-JP" altLang="en-US" sz="1200" b="0" i="0" kern="1200" dirty="0">
                <a:solidFill>
                  <a:schemeClr val="tx1"/>
                </a:solidFill>
                <a:effectLst/>
                <a:latin typeface="+mn-lt"/>
                <a:ea typeface="+mn-ea"/>
                <a:cs typeface="+mn-cs"/>
              </a:rPr>
              <a:t>を超えると危険だと判断されます。</a:t>
            </a:r>
            <a:endParaRPr kumimoji="1" lang="ja-JP" altLang="en-US" b="1" dirty="0"/>
          </a:p>
          <a:p>
            <a:br>
              <a:rPr kumimoji="1" lang="en-US" altLang="ja-JP" dirty="0"/>
            </a:br>
            <a:r>
              <a:rPr kumimoji="1" lang="ja-JP" altLang="en-US" dirty="0"/>
              <a:t>半導体指数は半導体の設計・製造・流通・販売を行う企業でで構成される</a:t>
            </a:r>
            <a:r>
              <a:rPr kumimoji="1" lang="en-US" altLang="ja-JP" dirty="0"/>
              <a:t>1993</a:t>
            </a:r>
            <a:r>
              <a:rPr kumimoji="1" lang="ja-JP" altLang="en-US" dirty="0"/>
              <a:t>年</a:t>
            </a:r>
            <a:r>
              <a:rPr kumimoji="1" lang="en-US" altLang="ja-JP" dirty="0"/>
              <a:t>12</a:t>
            </a:r>
            <a:r>
              <a:rPr kumimoji="1" lang="ja-JP" altLang="en-US" dirty="0"/>
              <a:t>月</a:t>
            </a:r>
            <a:r>
              <a:rPr kumimoji="1" lang="en-US" altLang="ja-JP" dirty="0"/>
              <a:t>1</a:t>
            </a:r>
            <a:r>
              <a:rPr kumimoji="1" lang="ja-JP" altLang="en-US" dirty="0"/>
              <a:t>日を基準</a:t>
            </a:r>
            <a:r>
              <a:rPr kumimoji="1" lang="en-US" altLang="ja-JP" dirty="0"/>
              <a:t>100</a:t>
            </a:r>
            <a:r>
              <a:rPr kumimoji="1" lang="ja-JP" altLang="en-US" dirty="0"/>
              <a:t>として算出される指標</a:t>
            </a:r>
            <a:endParaRPr kumimoji="1" lang="en-US" altLang="ja-JP" dirty="0"/>
          </a:p>
          <a:p>
            <a:r>
              <a:rPr kumimoji="1" lang="en-US" altLang="ja-JP" dirty="0"/>
              <a:t>IT</a:t>
            </a:r>
            <a:r>
              <a:rPr kumimoji="1" lang="ja-JP" altLang="en-US" dirty="0"/>
              <a:t>産業の先行きを景況感を示す代表的指標として知られている</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5</a:t>
            </a:fld>
            <a:endParaRPr kumimoji="1" lang="ja-JP" altLang="en-US"/>
          </a:p>
        </p:txBody>
      </p:sp>
    </p:spTree>
    <p:extLst>
      <p:ext uri="{BB962C8B-B14F-4D97-AF65-F5344CB8AC3E}">
        <p14:creationId xmlns:p14="http://schemas.microsoft.com/office/powerpoint/2010/main" val="34328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二つ目がニュース。</a:t>
            </a:r>
            <a:r>
              <a:rPr kumimoji="1" lang="en-US" altLang="ja-JP" dirty="0"/>
              <a:t>(</a:t>
            </a:r>
            <a:r>
              <a:rPr kumimoji="1" lang="ja-JP" altLang="en-US" dirty="0"/>
              <a:t>ニュースの見出しを読み上げる</a:t>
            </a:r>
            <a:r>
              <a:rPr kumimoji="1" lang="en-US" altLang="ja-JP" dirty="0"/>
              <a:t>)</a:t>
            </a:r>
            <a:br>
              <a:rPr kumimoji="1" lang="en-US" altLang="ja-JP" dirty="0"/>
            </a:br>
            <a:r>
              <a:rPr kumimoji="1" lang="ja-JP" altLang="en-US" dirty="0"/>
              <a:t>今期のインテルの決算は大赤字</a:t>
            </a:r>
            <a:endParaRPr kumimoji="1" lang="en-US" altLang="ja-JP" dirty="0"/>
          </a:p>
          <a:p>
            <a:r>
              <a:rPr kumimoji="1" lang="ja-JP" altLang="en-US" dirty="0"/>
              <a:t>今回はニュースに着目した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6</a:t>
            </a:fld>
            <a:endParaRPr kumimoji="1" lang="ja-JP" altLang="en-US"/>
          </a:p>
        </p:txBody>
      </p:sp>
    </p:spTree>
    <p:extLst>
      <p:ext uri="{BB962C8B-B14F-4D97-AF65-F5344CB8AC3E}">
        <p14:creationId xmlns:p14="http://schemas.microsoft.com/office/powerpoint/2010/main" val="285100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簡単にこのニュースは失望何点、楽観何点、懸念何点、興奮何点、安定何点の様に点数をつけてあげてその値を見て予測しようということです</a:t>
            </a:r>
            <a:endParaRPr kumimoji="1" lang="en-US" altLang="ja-JP" dirty="0"/>
          </a:p>
          <a:p>
            <a:endParaRPr kumimoji="1" lang="en-US" altLang="ja-JP" dirty="0"/>
          </a:p>
          <a:p>
            <a:r>
              <a:rPr kumimoji="1" lang="ja-JP" altLang="en-US" dirty="0"/>
              <a:t>しかし、</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9</a:t>
            </a:fld>
            <a:endParaRPr kumimoji="1" lang="ja-JP" altLang="en-US"/>
          </a:p>
        </p:txBody>
      </p:sp>
    </p:spTree>
    <p:extLst>
      <p:ext uri="{BB962C8B-B14F-4D97-AF65-F5344CB8AC3E}">
        <p14:creationId xmlns:p14="http://schemas.microsoft.com/office/powerpoint/2010/main" val="1359606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Softmax</a:t>
            </a:r>
            <a:r>
              <a:rPr kumimoji="1" lang="ja-JP" altLang="en-US" dirty="0"/>
              <a:t>関数が返す値は厳密には確率とは言えない</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10</a:t>
            </a:fld>
            <a:endParaRPr kumimoji="1" lang="ja-JP" altLang="en-US"/>
          </a:p>
        </p:txBody>
      </p:sp>
    </p:spTree>
    <p:extLst>
      <p:ext uri="{BB962C8B-B14F-4D97-AF65-F5344CB8AC3E}">
        <p14:creationId xmlns:p14="http://schemas.microsoft.com/office/powerpoint/2010/main" val="176364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本来ならここの</a:t>
            </a:r>
            <a:r>
              <a:rPr kumimoji="1" lang="en-US" altLang="ja-JP" dirty="0"/>
              <a:t>max</a:t>
            </a:r>
            <a:r>
              <a:rPr kumimoji="1" lang="ja-JP" altLang="en-US" dirty="0"/>
              <a:t>をとってこの文章は楽観的な文章ですとなるのですが、</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11</a:t>
            </a:fld>
            <a:endParaRPr kumimoji="1" lang="ja-JP" altLang="en-US"/>
          </a:p>
        </p:txBody>
      </p:sp>
    </p:spTree>
    <p:extLst>
      <p:ext uri="{BB962C8B-B14F-4D97-AF65-F5344CB8AC3E}">
        <p14:creationId xmlns:p14="http://schemas.microsoft.com/office/powerpoint/2010/main" val="3296536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S&amp;P500</a:t>
            </a:r>
            <a:r>
              <a:rPr kumimoji="1" lang="ja-JP" altLang="en-US" dirty="0"/>
              <a:t>はアメリカの上場企業のなかから選出された代表的な</a:t>
            </a:r>
            <a:r>
              <a:rPr kumimoji="1" lang="en-US" altLang="ja-JP" dirty="0"/>
              <a:t>500</a:t>
            </a:r>
            <a:r>
              <a:rPr kumimoji="1" lang="ja-JP" altLang="en-US" dirty="0"/>
              <a:t>社</a:t>
            </a:r>
            <a:endParaRPr kumimoji="1" lang="en-US" altLang="ja-JP" dirty="0"/>
          </a:p>
          <a:p>
            <a:r>
              <a:rPr kumimoji="1" lang="ja-JP" altLang="en-US" dirty="0"/>
              <a:t>基本的に上がり続けることを前提にしているのでより上がる株を見つけることを目標にする</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13</a:t>
            </a:fld>
            <a:endParaRPr kumimoji="1" lang="ja-JP" altLang="en-US"/>
          </a:p>
        </p:txBody>
      </p:sp>
    </p:spTree>
    <p:extLst>
      <p:ext uri="{BB962C8B-B14F-4D97-AF65-F5344CB8AC3E}">
        <p14:creationId xmlns:p14="http://schemas.microsoft.com/office/powerpoint/2010/main" val="1363873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C25F49-732E-4EDA-BBCC-EDC98F20328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131622-1B57-4CD8-8B7E-04696D1E5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AD9859D-4CD5-4011-9669-75FC68196EB3}"/>
              </a:ext>
            </a:extLst>
          </p:cNvPr>
          <p:cNvSpPr>
            <a:spLocks noGrp="1"/>
          </p:cNvSpPr>
          <p:nvPr>
            <p:ph type="dt" sz="half" idx="10"/>
          </p:nvPr>
        </p:nvSpPr>
        <p:spPr/>
        <p:txBody>
          <a:bodyPr/>
          <a:lstStyle/>
          <a:p>
            <a:fld id="{91D34335-0E0F-4CEE-B944-97CECBA33132}" type="datetimeFigureOut">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11B78CAB-09D5-46CF-A861-C562BF9277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1209EF-7336-43B1-94E5-D85C07DDD40E}"/>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374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F93AC-6241-488F-AF3F-D2C3EB39DD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1AD9EB-4180-4EF1-9490-8FD6BCAE00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C8810A-EA1B-4011-9C07-E99BCCE380F1}"/>
              </a:ext>
            </a:extLst>
          </p:cNvPr>
          <p:cNvSpPr>
            <a:spLocks noGrp="1"/>
          </p:cNvSpPr>
          <p:nvPr>
            <p:ph type="dt" sz="half" idx="10"/>
          </p:nvPr>
        </p:nvSpPr>
        <p:spPr/>
        <p:txBody>
          <a:bodyPr/>
          <a:lstStyle/>
          <a:p>
            <a:fld id="{91D34335-0E0F-4CEE-B944-97CECBA33132}" type="datetimeFigureOut">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BC2B6C0A-88BE-453E-A80F-2E15EE5CBD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90394B-F967-446F-B294-02F8C937F910}"/>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4870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A9451B0-3101-488E-9136-E32BF51170B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97450C-4DEE-46E1-AB53-559E5049C8B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5AA675-F30A-4A11-8AA0-C3AF3F9D4E2F}"/>
              </a:ext>
            </a:extLst>
          </p:cNvPr>
          <p:cNvSpPr>
            <a:spLocks noGrp="1"/>
          </p:cNvSpPr>
          <p:nvPr>
            <p:ph type="dt" sz="half" idx="10"/>
          </p:nvPr>
        </p:nvSpPr>
        <p:spPr/>
        <p:txBody>
          <a:bodyPr/>
          <a:lstStyle/>
          <a:p>
            <a:fld id="{91D34335-0E0F-4CEE-B944-97CECBA33132}" type="datetimeFigureOut">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6D250E54-81AF-4EAA-9660-6AF8A05A49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F4926-ABFA-4402-8334-AF2404F4BF3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859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F3B43-A7E9-4DC2-8E64-9066980BC5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DBE5F2-0275-4224-8D2A-9210519276F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13205B-6745-4E66-9DE4-39F59719DF45}"/>
              </a:ext>
            </a:extLst>
          </p:cNvPr>
          <p:cNvSpPr>
            <a:spLocks noGrp="1"/>
          </p:cNvSpPr>
          <p:nvPr>
            <p:ph type="dt" sz="half" idx="10"/>
          </p:nvPr>
        </p:nvSpPr>
        <p:spPr/>
        <p:txBody>
          <a:bodyPr/>
          <a:lstStyle/>
          <a:p>
            <a:fld id="{91D34335-0E0F-4CEE-B944-97CECBA33132}" type="datetimeFigureOut">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3350D84E-F729-4983-B3E3-32F5F48BCE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19EDA6-AE6B-46B5-B34C-3D6390A4C63C}"/>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97779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1C37-A640-4D69-82E8-B8BB6DC8221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323E1C-8A71-4A33-9056-CB9B5881A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2C8570-3D11-49BB-99A0-3C1CE056A312}"/>
              </a:ext>
            </a:extLst>
          </p:cNvPr>
          <p:cNvSpPr>
            <a:spLocks noGrp="1"/>
          </p:cNvSpPr>
          <p:nvPr>
            <p:ph type="dt" sz="half" idx="10"/>
          </p:nvPr>
        </p:nvSpPr>
        <p:spPr/>
        <p:txBody>
          <a:bodyPr/>
          <a:lstStyle/>
          <a:p>
            <a:fld id="{91D34335-0E0F-4CEE-B944-97CECBA33132}" type="datetimeFigureOut">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6363D4A7-8279-4304-9B56-81FBD0D889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2776FF-49EF-41DE-A0A1-A67BB9A71573}"/>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86575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C8490C-BDAC-4EC3-8D27-CBFA48EB3A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3F8DE8-7340-42BA-8F86-B261358769E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03C26C-A59C-470F-A74C-F6297789BB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B6BB21-1BFF-4556-8E45-5067C4CA5533}"/>
              </a:ext>
            </a:extLst>
          </p:cNvPr>
          <p:cNvSpPr>
            <a:spLocks noGrp="1"/>
          </p:cNvSpPr>
          <p:nvPr>
            <p:ph type="dt" sz="half" idx="10"/>
          </p:nvPr>
        </p:nvSpPr>
        <p:spPr/>
        <p:txBody>
          <a:bodyPr/>
          <a:lstStyle/>
          <a:p>
            <a:fld id="{91D34335-0E0F-4CEE-B944-97CECBA33132}" type="datetimeFigureOut">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9C40FE98-52EF-4932-847F-C5A1023F41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44D288-B066-4FA2-BAD3-9621891FC98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71185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605A3-3041-42B3-B889-9529B0FEFF4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67936-013B-4827-A7AE-4FF61D900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DC474C-F96E-4241-9CC6-03C50A2957F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595DBF4-485C-4AA9-86EC-260D10F64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2436F5-33C6-4849-B999-A3DC75FD613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A7C390-A422-4917-A68A-244BE7076DC1}"/>
              </a:ext>
            </a:extLst>
          </p:cNvPr>
          <p:cNvSpPr>
            <a:spLocks noGrp="1"/>
          </p:cNvSpPr>
          <p:nvPr>
            <p:ph type="dt" sz="half" idx="10"/>
          </p:nvPr>
        </p:nvSpPr>
        <p:spPr/>
        <p:txBody>
          <a:bodyPr/>
          <a:lstStyle/>
          <a:p>
            <a:fld id="{91D34335-0E0F-4CEE-B944-97CECBA33132}" type="datetimeFigureOut">
              <a:rPr kumimoji="1" lang="ja-JP" altLang="en-US" smtClean="0"/>
              <a:t>2024/12/10</a:t>
            </a:fld>
            <a:endParaRPr kumimoji="1" lang="ja-JP" altLang="en-US"/>
          </a:p>
        </p:txBody>
      </p:sp>
      <p:sp>
        <p:nvSpPr>
          <p:cNvPr id="8" name="フッター プレースホルダー 7">
            <a:extLst>
              <a:ext uri="{FF2B5EF4-FFF2-40B4-BE49-F238E27FC236}">
                <a16:creationId xmlns:a16="http://schemas.microsoft.com/office/drawing/2014/main" id="{1646D16D-BBE7-451A-8C3E-3C5C32ED757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E665F9-8DE6-44FD-80ED-DBEEDD48309B}"/>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85870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F6807-4B5E-4B84-88CA-F7333F4CB8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7F389E6-085F-43C9-A50E-EDACAAC17220}"/>
              </a:ext>
            </a:extLst>
          </p:cNvPr>
          <p:cNvSpPr>
            <a:spLocks noGrp="1"/>
          </p:cNvSpPr>
          <p:nvPr>
            <p:ph type="dt" sz="half" idx="10"/>
          </p:nvPr>
        </p:nvSpPr>
        <p:spPr/>
        <p:txBody>
          <a:bodyPr/>
          <a:lstStyle/>
          <a:p>
            <a:fld id="{91D34335-0E0F-4CEE-B944-97CECBA33132}" type="datetimeFigureOut">
              <a:rPr kumimoji="1" lang="ja-JP" altLang="en-US" smtClean="0"/>
              <a:t>2024/12/10</a:t>
            </a:fld>
            <a:endParaRPr kumimoji="1" lang="ja-JP" altLang="en-US"/>
          </a:p>
        </p:txBody>
      </p:sp>
      <p:sp>
        <p:nvSpPr>
          <p:cNvPr id="4" name="フッター プレースホルダー 3">
            <a:extLst>
              <a:ext uri="{FF2B5EF4-FFF2-40B4-BE49-F238E27FC236}">
                <a16:creationId xmlns:a16="http://schemas.microsoft.com/office/drawing/2014/main" id="{D5D421C4-0E02-4E22-8FCF-F9772A04359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DC4AF22-6920-4630-971B-C8164786CF27}"/>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29037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EB9863-B847-40C6-AA77-F930D789BCC7}"/>
              </a:ext>
            </a:extLst>
          </p:cNvPr>
          <p:cNvSpPr>
            <a:spLocks noGrp="1"/>
          </p:cNvSpPr>
          <p:nvPr>
            <p:ph type="dt" sz="half" idx="10"/>
          </p:nvPr>
        </p:nvSpPr>
        <p:spPr/>
        <p:txBody>
          <a:bodyPr/>
          <a:lstStyle/>
          <a:p>
            <a:fld id="{91D34335-0E0F-4CEE-B944-97CECBA33132}" type="datetimeFigureOut">
              <a:rPr kumimoji="1" lang="ja-JP" altLang="en-US" smtClean="0"/>
              <a:t>2024/12/10</a:t>
            </a:fld>
            <a:endParaRPr kumimoji="1" lang="ja-JP" altLang="en-US"/>
          </a:p>
        </p:txBody>
      </p:sp>
      <p:sp>
        <p:nvSpPr>
          <p:cNvPr id="3" name="フッター プレースホルダー 2">
            <a:extLst>
              <a:ext uri="{FF2B5EF4-FFF2-40B4-BE49-F238E27FC236}">
                <a16:creationId xmlns:a16="http://schemas.microsoft.com/office/drawing/2014/main" id="{856D4E27-457A-4957-B79F-13AD0506F76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FF41D4-9062-4B2A-AA08-EE107358641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216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9781E-15A9-44C9-AAB3-9D6006B837A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6ECA7A-0EAD-4EC5-95D5-8C2708B83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689E1D7-BE5D-4C0C-AF25-516D9533E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BF795B-EDC7-4344-8BBD-58372E4FB041}"/>
              </a:ext>
            </a:extLst>
          </p:cNvPr>
          <p:cNvSpPr>
            <a:spLocks noGrp="1"/>
          </p:cNvSpPr>
          <p:nvPr>
            <p:ph type="dt" sz="half" idx="10"/>
          </p:nvPr>
        </p:nvSpPr>
        <p:spPr/>
        <p:txBody>
          <a:bodyPr/>
          <a:lstStyle/>
          <a:p>
            <a:fld id="{91D34335-0E0F-4CEE-B944-97CECBA33132}" type="datetimeFigureOut">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16265332-E088-45C9-928A-F6BE4852D3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36DF880-6FE9-4223-874F-793BFB9F513A}"/>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12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E0FE7-5AFA-4C94-A1ED-DDB02F59592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BBBEF5-54C4-4E89-A1CD-9A6652235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3D2F98-E95B-4118-A6BD-6E82315D4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34040C-6F5D-45DC-BDCC-9814856757E2}"/>
              </a:ext>
            </a:extLst>
          </p:cNvPr>
          <p:cNvSpPr>
            <a:spLocks noGrp="1"/>
          </p:cNvSpPr>
          <p:nvPr>
            <p:ph type="dt" sz="half" idx="10"/>
          </p:nvPr>
        </p:nvSpPr>
        <p:spPr/>
        <p:txBody>
          <a:bodyPr/>
          <a:lstStyle/>
          <a:p>
            <a:fld id="{91D34335-0E0F-4CEE-B944-97CECBA33132}" type="datetimeFigureOut">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CFCC460E-2C93-4C26-A51D-95B33E8B20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BC5E99-5AE4-4377-9532-267D7911EEDF}"/>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6753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D2EF981-E078-4E37-A0F9-5796611A1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09353D-B623-4324-933A-8B78A15C21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B9714C-C6FA-4FA3-8461-8580E14B0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34335-0E0F-4CEE-B944-97CECBA33132}" type="datetimeFigureOut">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9E59B2B0-92AF-487F-97E8-0D6AE7B9D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7B709D-DD19-43CA-808D-3A90E7833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40435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4A3ACC1-D107-4C7D-A719-89C6EC4DD26A}"/>
              </a:ext>
            </a:extLst>
          </p:cNvPr>
          <p:cNvSpPr txBox="1"/>
          <p:nvPr/>
        </p:nvSpPr>
        <p:spPr>
          <a:xfrm>
            <a:off x="-82779" y="1073258"/>
            <a:ext cx="12357545" cy="1938992"/>
          </a:xfrm>
          <a:prstGeom prst="rect">
            <a:avLst/>
          </a:prstGeom>
          <a:noFill/>
        </p:spPr>
        <p:txBody>
          <a:bodyPr wrap="square" rtlCol="0">
            <a:spAutoFit/>
          </a:bodyPr>
          <a:lstStyle/>
          <a:p>
            <a:pPr algn="ctr"/>
            <a:r>
              <a:rPr lang="ja-JP" altLang="en-US" sz="5900" b="1" dirty="0">
                <a:latin typeface="BIZ UDPゴシック" panose="020B0400000000000000" pitchFamily="50" charset="-128"/>
                <a:ea typeface="BIZ UDPゴシック" panose="020B0400000000000000" pitchFamily="50" charset="-128"/>
              </a:rPr>
              <a:t>感情分析と時系列モデルを統合した</a:t>
            </a:r>
            <a:endParaRPr lang="en-US" altLang="ja-JP" sz="5900" b="1" dirty="0">
              <a:latin typeface="BIZ UDPゴシック" panose="020B0400000000000000" pitchFamily="50" charset="-128"/>
              <a:ea typeface="BIZ UDPゴシック" panose="020B0400000000000000" pitchFamily="50" charset="-128"/>
            </a:endParaRPr>
          </a:p>
          <a:p>
            <a:pPr algn="ctr"/>
            <a:r>
              <a:rPr lang="ja-JP" altLang="en-US" sz="5900" b="1" dirty="0">
                <a:latin typeface="BIZ UDPゴシック" panose="020B0400000000000000" pitchFamily="50" charset="-128"/>
                <a:ea typeface="BIZ UDPゴシック" panose="020B0400000000000000" pitchFamily="50" charset="-128"/>
              </a:rPr>
              <a:t>データ駆動型予測システム</a:t>
            </a:r>
            <a:endParaRPr kumimoji="1" lang="ja-JP" altLang="en-US" sz="59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A1FFD346-4765-44FA-86D0-08185EE76D82}"/>
              </a:ext>
            </a:extLst>
          </p:cNvPr>
          <p:cNvSpPr txBox="1"/>
          <p:nvPr/>
        </p:nvSpPr>
        <p:spPr>
          <a:xfrm>
            <a:off x="1013003" y="4040889"/>
            <a:ext cx="10165977" cy="1323439"/>
          </a:xfrm>
          <a:prstGeom prst="rect">
            <a:avLst/>
          </a:prstGeom>
          <a:noFill/>
        </p:spPr>
        <p:txBody>
          <a:bodyPr wrap="square" rtlCol="0">
            <a:spAutoFit/>
          </a:bodyPr>
          <a:lstStyle/>
          <a:p>
            <a:pPr algn="ctr"/>
            <a:r>
              <a:rPr kumimoji="1" lang="ja-JP" altLang="en-US" sz="4000" dirty="0">
                <a:latin typeface="BIZ UDPゴシック" panose="020B0400000000000000" pitchFamily="50" charset="-128"/>
                <a:ea typeface="BIZ UDPゴシック" panose="020B0400000000000000" pitchFamily="50" charset="-128"/>
              </a:rPr>
              <a:t>東京都立産業技術高等専門学校</a:t>
            </a:r>
            <a:endParaRPr kumimoji="1" lang="en-US" altLang="ja-JP" sz="4000" dirty="0">
              <a:latin typeface="BIZ UDPゴシック" panose="020B0400000000000000" pitchFamily="50" charset="-128"/>
              <a:ea typeface="BIZ UDPゴシック" panose="020B0400000000000000" pitchFamily="50" charset="-128"/>
            </a:endParaRPr>
          </a:p>
          <a:p>
            <a:pPr algn="ctr"/>
            <a:r>
              <a:rPr kumimoji="1" lang="ja-JP" altLang="en-US" sz="4000" dirty="0">
                <a:latin typeface="BIZ UDPゴシック" panose="020B0400000000000000" pitchFamily="50" charset="-128"/>
                <a:ea typeface="BIZ UDPゴシック" panose="020B0400000000000000" pitchFamily="50" charset="-128"/>
              </a:rPr>
              <a:t>下沢 亮太郎</a:t>
            </a:r>
          </a:p>
        </p:txBody>
      </p:sp>
      <p:sp>
        <p:nvSpPr>
          <p:cNvPr id="2" name="テキスト ボックス 1">
            <a:extLst>
              <a:ext uri="{FF2B5EF4-FFF2-40B4-BE49-F238E27FC236}">
                <a16:creationId xmlns:a16="http://schemas.microsoft.com/office/drawing/2014/main" id="{01CC3232-9B16-91B2-073B-CDA88D8C83FE}"/>
              </a:ext>
            </a:extLst>
          </p:cNvPr>
          <p:cNvSpPr txBox="1"/>
          <p:nvPr/>
        </p:nvSpPr>
        <p:spPr>
          <a:xfrm>
            <a:off x="1013004" y="3076310"/>
            <a:ext cx="10165977" cy="769441"/>
          </a:xfrm>
          <a:prstGeom prst="rect">
            <a:avLst/>
          </a:prstGeom>
          <a:noFill/>
        </p:spPr>
        <p:txBody>
          <a:bodyPr wrap="square" rtlCol="0">
            <a:spAutoFit/>
          </a:bodyPr>
          <a:lstStyle/>
          <a:p>
            <a:pPr algn="ctr"/>
            <a:r>
              <a:rPr kumimoji="1" lang="ja-JP" altLang="en-US" sz="4400" b="1" dirty="0">
                <a:latin typeface="BIZ UDPゴシック" panose="020B0400000000000000" pitchFamily="50" charset="-128"/>
                <a:ea typeface="BIZ UDPゴシック" panose="020B0400000000000000" pitchFamily="50" charset="-128"/>
              </a:rPr>
              <a:t>株価の時系列予測</a:t>
            </a:r>
          </a:p>
        </p:txBody>
      </p:sp>
    </p:spTree>
    <p:extLst>
      <p:ext uri="{BB962C8B-B14F-4D97-AF65-F5344CB8AC3E}">
        <p14:creationId xmlns:p14="http://schemas.microsoft.com/office/powerpoint/2010/main" val="145805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2266276-566C-8F5D-33F0-6EC35AC7129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2B6574D0-51C8-1FB6-CFC1-EC8F481278C9}"/>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問題② ニュースの点数を自動で付けたい</a:t>
            </a:r>
          </a:p>
        </p:txBody>
      </p:sp>
      <p:grpSp>
        <p:nvGrpSpPr>
          <p:cNvPr id="8" name="グループ化 7">
            <a:extLst>
              <a:ext uri="{FF2B5EF4-FFF2-40B4-BE49-F238E27FC236}">
                <a16:creationId xmlns:a16="http://schemas.microsoft.com/office/drawing/2014/main" id="{55D6B08F-EE91-A7B9-7D46-A2845E9D4006}"/>
              </a:ext>
            </a:extLst>
          </p:cNvPr>
          <p:cNvGrpSpPr/>
          <p:nvPr/>
        </p:nvGrpSpPr>
        <p:grpSpPr>
          <a:xfrm>
            <a:off x="1040511" y="2233268"/>
            <a:ext cx="10357164" cy="2241482"/>
            <a:chOff x="1040511" y="2405206"/>
            <a:chExt cx="10357164" cy="2241482"/>
          </a:xfrm>
        </p:grpSpPr>
        <p:sp>
          <p:nvSpPr>
            <p:cNvPr id="5" name="テキスト ボックス 4">
              <a:extLst>
                <a:ext uri="{FF2B5EF4-FFF2-40B4-BE49-F238E27FC236}">
                  <a16:creationId xmlns:a16="http://schemas.microsoft.com/office/drawing/2014/main" id="{FBE21E43-68C1-6DFD-9AD2-D28ED65F75DA}"/>
                </a:ext>
              </a:extLst>
            </p:cNvPr>
            <p:cNvSpPr txBox="1"/>
            <p:nvPr/>
          </p:nvSpPr>
          <p:spPr>
            <a:xfrm>
              <a:off x="1924573" y="3429000"/>
              <a:ext cx="8589040"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分類モデルのパラメーターを点数とする</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6" name="四角形: 角を丸くする 5">
              <a:extLst>
                <a:ext uri="{FF2B5EF4-FFF2-40B4-BE49-F238E27FC236}">
                  <a16:creationId xmlns:a16="http://schemas.microsoft.com/office/drawing/2014/main" id="{1330569A-08FC-8D68-2154-38651F27E883}"/>
                </a:ext>
              </a:extLst>
            </p:cNvPr>
            <p:cNvSpPr/>
            <p:nvPr/>
          </p:nvSpPr>
          <p:spPr>
            <a:xfrm>
              <a:off x="1040511" y="2761589"/>
              <a:ext cx="10357164" cy="1885099"/>
            </a:xfrm>
            <a:prstGeom prst="round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5125C90-EE62-3A4F-D128-09D849CE9BBA}"/>
                </a:ext>
              </a:extLst>
            </p:cNvPr>
            <p:cNvSpPr txBox="1"/>
            <p:nvPr/>
          </p:nvSpPr>
          <p:spPr>
            <a:xfrm>
              <a:off x="1601827" y="2405206"/>
              <a:ext cx="2058108" cy="646331"/>
            </a:xfrm>
            <a:prstGeom prst="rect">
              <a:avLst/>
            </a:prstGeom>
            <a:solidFill>
              <a:schemeClr val="bg1"/>
            </a:solid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解決方法</a:t>
              </a:r>
              <a:endParaRPr kumimoji="1" lang="en-US" altLang="ja-JP" sz="3600" dirty="0">
                <a:latin typeface="BIZ UDPゴシック" panose="020B0400000000000000" pitchFamily="50" charset="-128"/>
                <a:ea typeface="BIZ UDPゴシック" panose="020B0400000000000000" pitchFamily="50" charset="-128"/>
              </a:endParaRPr>
            </a:p>
          </p:txBody>
        </p:sp>
      </p:grpSp>
      <p:sp>
        <p:nvSpPr>
          <p:cNvPr id="9" name="テキスト ボックス 8">
            <a:extLst>
              <a:ext uri="{FF2B5EF4-FFF2-40B4-BE49-F238E27FC236}">
                <a16:creationId xmlns:a16="http://schemas.microsoft.com/office/drawing/2014/main" id="{612B8BAC-1C4D-0D90-239D-670A5976F5FC}"/>
              </a:ext>
            </a:extLst>
          </p:cNvPr>
          <p:cNvSpPr txBox="1"/>
          <p:nvPr/>
        </p:nvSpPr>
        <p:spPr>
          <a:xfrm>
            <a:off x="768907" y="4921926"/>
            <a:ext cx="10701834" cy="1200329"/>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BERT</a:t>
            </a:r>
            <a:r>
              <a:rPr kumimoji="1" lang="ja-JP" altLang="en-US" sz="3600" dirty="0">
                <a:latin typeface="BIZ UDPゴシック" panose="020B0400000000000000" pitchFamily="50" charset="-128"/>
                <a:ea typeface="BIZ UDPゴシック" panose="020B0400000000000000" pitchFamily="50" charset="-128"/>
              </a:rPr>
              <a:t>という分類モデルの確立を「その感情らしさ」として採用</a:t>
            </a:r>
          </a:p>
        </p:txBody>
      </p:sp>
    </p:spTree>
    <p:extLst>
      <p:ext uri="{BB962C8B-B14F-4D97-AF65-F5344CB8AC3E}">
        <p14:creationId xmlns:p14="http://schemas.microsoft.com/office/powerpoint/2010/main" val="100698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91F35A1-E77C-CF76-F5C6-CB7AFBB83056}"/>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3AF3B55-87C2-B148-E860-A5B42C9854D6}"/>
              </a:ext>
            </a:extLst>
          </p:cNvPr>
          <p:cNvSpPr txBox="1"/>
          <p:nvPr/>
        </p:nvSpPr>
        <p:spPr>
          <a:xfrm>
            <a:off x="536222" y="1384480"/>
            <a:ext cx="11119556" cy="1077218"/>
          </a:xfrm>
          <a:prstGeom prst="rect">
            <a:avLst/>
          </a:prstGeom>
          <a:solidFill>
            <a:schemeClr val="bg2">
              <a:lumMod val="90000"/>
            </a:schemeClr>
          </a:solidFill>
        </p:spPr>
        <p:txBody>
          <a:bodyPr wrap="square" rtlCol="0">
            <a:spAutoFit/>
          </a:bodyPr>
          <a:lstStyle/>
          <a:p>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速報</a:t>
            </a:r>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世界が注目する</a:t>
            </a:r>
            <a:r>
              <a:rPr kumimoji="1" lang="en-US" altLang="ja-JP" sz="3200" b="1" dirty="0">
                <a:latin typeface="BIZ UDPゴシック" panose="020B0400000000000000" pitchFamily="50" charset="-128"/>
                <a:ea typeface="BIZ UDPゴシック" panose="020B0400000000000000" pitchFamily="50" charset="-128"/>
              </a:rPr>
              <a:t>NVIDIA(</a:t>
            </a:r>
            <a:r>
              <a:rPr kumimoji="1" lang="ja-JP" altLang="en-US" sz="3200" b="1" dirty="0">
                <a:latin typeface="BIZ UDPゴシック" panose="020B0400000000000000" pitchFamily="50" charset="-128"/>
                <a:ea typeface="BIZ UDPゴシック" panose="020B0400000000000000" pitchFamily="50" charset="-128"/>
              </a:rPr>
              <a:t>エヌビディア</a:t>
            </a:r>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が決算発表「最終的な利益 前年比</a:t>
            </a:r>
            <a:r>
              <a:rPr kumimoji="1" lang="en-US" altLang="ja-JP" sz="3200" b="1" dirty="0">
                <a:latin typeface="BIZ UDPゴシック" panose="020B0400000000000000" pitchFamily="50" charset="-128"/>
                <a:ea typeface="BIZ UDPゴシック" panose="020B0400000000000000" pitchFamily="50" charset="-128"/>
              </a:rPr>
              <a:t>7.3</a:t>
            </a:r>
            <a:r>
              <a:rPr kumimoji="1" lang="ja-JP" altLang="en-US" sz="3200" b="1" dirty="0">
                <a:latin typeface="BIZ UDPゴシック" panose="020B0400000000000000" pitchFamily="50" charset="-128"/>
                <a:ea typeface="BIZ UDPゴシック" panose="020B0400000000000000" pitchFamily="50" charset="-128"/>
              </a:rPr>
              <a:t>倍</a:t>
            </a:r>
            <a:r>
              <a:rPr kumimoji="1" lang="en-US" altLang="ja-JP" sz="3200" b="1" dirty="0">
                <a:latin typeface="BIZ UDPゴシック" panose="020B0400000000000000" pitchFamily="50" charset="-128"/>
                <a:ea typeface="BIZ UDPゴシック" panose="020B0400000000000000" pitchFamily="50" charset="-128"/>
              </a:rPr>
              <a:t>2</a:t>
            </a:r>
            <a:r>
              <a:rPr kumimoji="1" lang="ja-JP" altLang="en-US" sz="3200" b="1" dirty="0">
                <a:latin typeface="BIZ UDPゴシック" panose="020B0400000000000000" pitchFamily="50" charset="-128"/>
                <a:ea typeface="BIZ UDPゴシック" panose="020B0400000000000000" pitchFamily="50" charset="-128"/>
              </a:rPr>
              <a:t>兆</a:t>
            </a:r>
            <a:r>
              <a:rPr kumimoji="1" lang="en-US" altLang="ja-JP" sz="3200" b="1" dirty="0">
                <a:latin typeface="BIZ UDPゴシック" panose="020B0400000000000000" pitchFamily="50" charset="-128"/>
                <a:ea typeface="BIZ UDPゴシック" panose="020B0400000000000000" pitchFamily="50" charset="-128"/>
              </a:rPr>
              <a:t>3300</a:t>
            </a:r>
            <a:r>
              <a:rPr kumimoji="1" lang="ja-JP" altLang="en-US" sz="3200" b="1" dirty="0">
                <a:latin typeface="BIZ UDPゴシック" panose="020B0400000000000000" pitchFamily="50" charset="-128"/>
                <a:ea typeface="BIZ UDPゴシック" panose="020B0400000000000000" pitchFamily="50" charset="-128"/>
              </a:rPr>
              <a:t>億円」勢い止まらず</a:t>
            </a:r>
          </a:p>
        </p:txBody>
      </p:sp>
      <p:graphicFrame>
        <p:nvGraphicFramePr>
          <p:cNvPr id="4" name="表 3">
            <a:extLst>
              <a:ext uri="{FF2B5EF4-FFF2-40B4-BE49-F238E27FC236}">
                <a16:creationId xmlns:a16="http://schemas.microsoft.com/office/drawing/2014/main" id="{9BF8B309-5D38-69B8-FDBF-C8EE6FA47CA2}"/>
              </a:ext>
            </a:extLst>
          </p:cNvPr>
          <p:cNvGraphicFramePr>
            <a:graphicFrameLocks noGrp="1"/>
          </p:cNvGraphicFramePr>
          <p:nvPr>
            <p:extLst>
              <p:ext uri="{D42A27DB-BD31-4B8C-83A1-F6EECF244321}">
                <p14:modId xmlns:p14="http://schemas.microsoft.com/office/powerpoint/2010/main" val="1608638702"/>
              </p:ext>
            </p:extLst>
          </p:nvPr>
        </p:nvGraphicFramePr>
        <p:xfrm>
          <a:off x="1840089" y="3708279"/>
          <a:ext cx="8511820" cy="1053424"/>
        </p:xfrm>
        <a:graphic>
          <a:graphicData uri="http://schemas.openxmlformats.org/drawingml/2006/table">
            <a:tbl>
              <a:tblPr>
                <a:tableStyleId>{5C22544A-7EE6-4342-B048-85BDC9FD1C3A}</a:tableStyleId>
              </a:tblPr>
              <a:tblGrid>
                <a:gridCol w="1702364">
                  <a:extLst>
                    <a:ext uri="{9D8B030D-6E8A-4147-A177-3AD203B41FA5}">
                      <a16:colId xmlns:a16="http://schemas.microsoft.com/office/drawing/2014/main" val="893344366"/>
                    </a:ext>
                  </a:extLst>
                </a:gridCol>
                <a:gridCol w="1702364">
                  <a:extLst>
                    <a:ext uri="{9D8B030D-6E8A-4147-A177-3AD203B41FA5}">
                      <a16:colId xmlns:a16="http://schemas.microsoft.com/office/drawing/2014/main" val="3337786240"/>
                    </a:ext>
                  </a:extLst>
                </a:gridCol>
                <a:gridCol w="1702364">
                  <a:extLst>
                    <a:ext uri="{9D8B030D-6E8A-4147-A177-3AD203B41FA5}">
                      <a16:colId xmlns:a16="http://schemas.microsoft.com/office/drawing/2014/main" val="832829902"/>
                    </a:ext>
                  </a:extLst>
                </a:gridCol>
                <a:gridCol w="1702364">
                  <a:extLst>
                    <a:ext uri="{9D8B030D-6E8A-4147-A177-3AD203B41FA5}">
                      <a16:colId xmlns:a16="http://schemas.microsoft.com/office/drawing/2014/main" val="3318059863"/>
                    </a:ext>
                  </a:extLst>
                </a:gridCol>
                <a:gridCol w="1702364">
                  <a:extLst>
                    <a:ext uri="{9D8B030D-6E8A-4147-A177-3AD203B41FA5}">
                      <a16:colId xmlns:a16="http://schemas.microsoft.com/office/drawing/2014/main" val="2909980776"/>
                    </a:ext>
                  </a:extLst>
                </a:gridCol>
              </a:tblGrid>
              <a:tr h="526712">
                <a:tc>
                  <a:txBody>
                    <a:bodyPr/>
                    <a:lstStyle/>
                    <a:p>
                      <a:pPr algn="ctr"/>
                      <a:r>
                        <a:rPr kumimoji="1" lang="ja-JP" altLang="en-US" sz="2400" b="1" dirty="0"/>
                        <a:t>失望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楽観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懸念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興奮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安定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857899"/>
                  </a:ext>
                </a:extLst>
              </a:tr>
              <a:tr h="526712">
                <a:tc>
                  <a:txBody>
                    <a:bodyPr/>
                    <a:lstStyle/>
                    <a:p>
                      <a:pPr algn="l"/>
                      <a:r>
                        <a:rPr kumimoji="1" lang="en-US" altLang="ja-JP" sz="2000" b="0" i="0" kern="1200" dirty="0">
                          <a:solidFill>
                            <a:schemeClr val="dk1"/>
                          </a:solidFill>
                          <a:effectLst/>
                          <a:latin typeface="+mn-lt"/>
                          <a:ea typeface="+mn-ea"/>
                          <a:cs typeface="+mn-cs"/>
                        </a:rPr>
                        <a:t>0.05364992</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0.39513937</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0.1085517</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0.23088336</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0.21177563</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647180"/>
                  </a:ext>
                </a:extLst>
              </a:tr>
            </a:tbl>
          </a:graphicData>
        </a:graphic>
      </p:graphicFrame>
      <p:sp>
        <p:nvSpPr>
          <p:cNvPr id="6" name="テキスト ボックス 5">
            <a:extLst>
              <a:ext uri="{FF2B5EF4-FFF2-40B4-BE49-F238E27FC236}">
                <a16:creationId xmlns:a16="http://schemas.microsoft.com/office/drawing/2014/main" id="{D7CF3C00-7AED-3FB1-666F-E8D0A4380AF2}"/>
              </a:ext>
            </a:extLst>
          </p:cNvPr>
          <p:cNvSpPr txBox="1"/>
          <p:nvPr/>
        </p:nvSpPr>
        <p:spPr>
          <a:xfrm>
            <a:off x="1428044" y="5256207"/>
            <a:ext cx="9335912" cy="954107"/>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このような出力になるように</a:t>
            </a:r>
            <a:r>
              <a:rPr kumimoji="1" lang="en-US" altLang="ja-JP" sz="2800" dirty="0">
                <a:latin typeface="BIZ UDPゴシック" panose="020B0400000000000000" pitchFamily="50" charset="-128"/>
                <a:ea typeface="BIZ UDPゴシック" panose="020B0400000000000000" pitchFamily="50" charset="-128"/>
              </a:rPr>
              <a:t>ChatGPT</a:t>
            </a:r>
            <a:r>
              <a:rPr kumimoji="1" lang="ja-JP" altLang="en-US" sz="2800" dirty="0">
                <a:latin typeface="BIZ UDPゴシック" panose="020B0400000000000000" pitchFamily="50" charset="-128"/>
                <a:ea typeface="BIZ UDPゴシック" panose="020B0400000000000000" pitchFamily="50" charset="-128"/>
              </a:rPr>
              <a:t>でデータセットを作成し、</a:t>
            </a:r>
            <a:r>
              <a:rPr kumimoji="1" lang="en-US" altLang="ja-JP" sz="2800" dirty="0">
                <a:latin typeface="BIZ UDPゴシック" panose="020B0400000000000000" pitchFamily="50" charset="-128"/>
                <a:ea typeface="BIZ UDPゴシック" panose="020B0400000000000000" pitchFamily="50" charset="-128"/>
              </a:rPr>
              <a:t>BERT</a:t>
            </a:r>
            <a:r>
              <a:rPr kumimoji="1" lang="ja-JP" altLang="en-US" sz="2800" dirty="0">
                <a:latin typeface="BIZ UDPゴシック" panose="020B0400000000000000" pitchFamily="50" charset="-128"/>
                <a:ea typeface="BIZ UDPゴシック" panose="020B0400000000000000" pitchFamily="50" charset="-128"/>
              </a:rPr>
              <a:t>をファインチューニングしました。</a:t>
            </a:r>
          </a:p>
        </p:txBody>
      </p:sp>
      <p:sp>
        <p:nvSpPr>
          <p:cNvPr id="7" name="矢印: 右 6">
            <a:extLst>
              <a:ext uri="{FF2B5EF4-FFF2-40B4-BE49-F238E27FC236}">
                <a16:creationId xmlns:a16="http://schemas.microsoft.com/office/drawing/2014/main" id="{3ED8C8D5-15A8-96FF-80F2-32F6F5987B83}"/>
              </a:ext>
            </a:extLst>
          </p:cNvPr>
          <p:cNvSpPr/>
          <p:nvPr/>
        </p:nvSpPr>
        <p:spPr>
          <a:xfrm rot="5400000">
            <a:off x="5751988" y="2645718"/>
            <a:ext cx="688023"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740467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3806BF-814E-9D38-A65B-F787AE5EAE13}"/>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1026" name="Picture 2" descr="Nasdaq Logo PNG vector in SVG, PDF, AI, CDR format">
            <a:extLst>
              <a:ext uri="{FF2B5EF4-FFF2-40B4-BE49-F238E27FC236}">
                <a16:creationId xmlns:a16="http://schemas.microsoft.com/office/drawing/2014/main" id="{C03B4E7C-79D7-6E8F-117A-4BF7D72E3C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59" b="29533"/>
          <a:stretch/>
        </p:blipFill>
        <p:spPr bwMode="auto">
          <a:xfrm>
            <a:off x="620890" y="3355729"/>
            <a:ext cx="2409326" cy="745199"/>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descr="銘柄に表示される記号の意味｜HYPER SBI 操作ガイド｜SBI証券">
            <a:extLst>
              <a:ext uri="{FF2B5EF4-FFF2-40B4-BE49-F238E27FC236}">
                <a16:creationId xmlns:a16="http://schemas.microsoft.com/office/drawing/2014/main" id="{049D8846-50D4-0ADD-1B51-36EE319BAA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910" b="26817"/>
          <a:stretch/>
        </p:blipFill>
        <p:spPr bwMode="auto">
          <a:xfrm>
            <a:off x="620890" y="1879442"/>
            <a:ext cx="2409327" cy="661203"/>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descr="Google Finance - 株式市場価格、リアルタイムの相場、ビジネス ニュース">
            <a:extLst>
              <a:ext uri="{FF2B5EF4-FFF2-40B4-BE49-F238E27FC236}">
                <a16:creationId xmlns:a16="http://schemas.microsoft.com/office/drawing/2014/main" id="{F4F249A7-9AA2-E217-769A-847312915E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74" t="21365" r="9907" b="21959"/>
          <a:stretch/>
        </p:blipFill>
        <p:spPr bwMode="auto">
          <a:xfrm>
            <a:off x="620890" y="4916012"/>
            <a:ext cx="2409326" cy="85475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grpSp>
        <p:nvGrpSpPr>
          <p:cNvPr id="9" name="グラフィックス 3">
            <a:extLst>
              <a:ext uri="{FF2B5EF4-FFF2-40B4-BE49-F238E27FC236}">
                <a16:creationId xmlns:a16="http://schemas.microsoft.com/office/drawing/2014/main" id="{54F8716F-99EC-042B-F219-F22B80CC3159}"/>
              </a:ext>
            </a:extLst>
          </p:cNvPr>
          <p:cNvGrpSpPr/>
          <p:nvPr/>
        </p:nvGrpSpPr>
        <p:grpSpPr>
          <a:xfrm>
            <a:off x="9337511" y="4404451"/>
            <a:ext cx="1790700" cy="1790700"/>
            <a:chOff x="9467850" y="4543073"/>
            <a:chExt cx="1790700" cy="1790700"/>
          </a:xfrm>
        </p:grpSpPr>
        <p:sp>
          <p:nvSpPr>
            <p:cNvPr id="10" name="フリーフォーム: 図形 9">
              <a:extLst>
                <a:ext uri="{FF2B5EF4-FFF2-40B4-BE49-F238E27FC236}">
                  <a16:creationId xmlns:a16="http://schemas.microsoft.com/office/drawing/2014/main" id="{B7A9BBB8-9FC4-0216-6BA7-7D94C16B735E}"/>
                </a:ext>
              </a:extLst>
            </p:cNvPr>
            <p:cNvSpPr/>
            <p:nvPr/>
          </p:nvSpPr>
          <p:spPr>
            <a:xfrm>
              <a:off x="9467850" y="4543073"/>
              <a:ext cx="1790700" cy="1790700"/>
            </a:xfrm>
            <a:custGeom>
              <a:avLst/>
              <a:gdLst>
                <a:gd name="connsiteX0" fmla="*/ 0 w 1790700"/>
                <a:gd name="connsiteY0" fmla="*/ 0 h 1790700"/>
                <a:gd name="connsiteX1" fmla="*/ 1790700 w 1790700"/>
                <a:gd name="connsiteY1" fmla="*/ 0 h 1790700"/>
                <a:gd name="connsiteX2" fmla="*/ 1790700 w 1790700"/>
                <a:gd name="connsiteY2" fmla="*/ 1790700 h 1790700"/>
                <a:gd name="connsiteX3" fmla="*/ 0 w 17907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790700" h="1790700">
                  <a:moveTo>
                    <a:pt x="0" y="0"/>
                  </a:moveTo>
                  <a:lnTo>
                    <a:pt x="1790700" y="0"/>
                  </a:lnTo>
                  <a:lnTo>
                    <a:pt x="1790700" y="1790700"/>
                  </a:lnTo>
                  <a:lnTo>
                    <a:pt x="0" y="1790700"/>
                  </a:lnTo>
                  <a:close/>
                </a:path>
              </a:pathLst>
            </a:custGeom>
            <a:noFill/>
            <a:ln w="9525"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5CBFD9E1-5CC7-C1B6-BE9B-C4F02F65DC09}"/>
                </a:ext>
              </a:extLst>
            </p:cNvPr>
            <p:cNvSpPr/>
            <p:nvPr/>
          </p:nvSpPr>
          <p:spPr>
            <a:xfrm>
              <a:off x="9467850" y="4545358"/>
              <a:ext cx="1790700" cy="1786127"/>
            </a:xfrm>
            <a:custGeom>
              <a:avLst/>
              <a:gdLst>
                <a:gd name="connsiteX0" fmla="*/ 1709261 w 1790700"/>
                <a:gd name="connsiteY0" fmla="*/ 1139666 h 1786127"/>
                <a:gd name="connsiteX1" fmla="*/ 1709261 w 1790700"/>
                <a:gd name="connsiteY1" fmla="*/ 995839 h 1786127"/>
                <a:gd name="connsiteX2" fmla="*/ 1425797 w 1790700"/>
                <a:gd name="connsiteY2" fmla="*/ 1054037 h 1786127"/>
                <a:gd name="connsiteX3" fmla="*/ 1142429 w 1790700"/>
                <a:gd name="connsiteY3" fmla="*/ 995839 h 1786127"/>
                <a:gd name="connsiteX4" fmla="*/ 1142429 w 1790700"/>
                <a:gd name="connsiteY4" fmla="*/ 1139666 h 1786127"/>
                <a:gd name="connsiteX5" fmla="*/ 1425797 w 1790700"/>
                <a:gd name="connsiteY5" fmla="*/ 1225201 h 1786127"/>
                <a:gd name="connsiteX6" fmla="*/ 1709261 w 1790700"/>
                <a:gd name="connsiteY6" fmla="*/ 1139666 h 1786127"/>
                <a:gd name="connsiteX7" fmla="*/ 1709261 w 1790700"/>
                <a:gd name="connsiteY7" fmla="*/ 1387793 h 1786127"/>
                <a:gd name="connsiteX8" fmla="*/ 1709261 w 1790700"/>
                <a:gd name="connsiteY8" fmla="*/ 1248442 h 1786127"/>
                <a:gd name="connsiteX9" fmla="*/ 1425797 w 1790700"/>
                <a:gd name="connsiteY9" fmla="*/ 1306735 h 1786127"/>
                <a:gd name="connsiteX10" fmla="*/ 1142429 w 1790700"/>
                <a:gd name="connsiteY10" fmla="*/ 1248442 h 1786127"/>
                <a:gd name="connsiteX11" fmla="*/ 1142429 w 1790700"/>
                <a:gd name="connsiteY11" fmla="*/ 1387793 h 1786127"/>
                <a:gd name="connsiteX12" fmla="*/ 1425797 w 1790700"/>
                <a:gd name="connsiteY12" fmla="*/ 1473327 h 1786127"/>
                <a:gd name="connsiteX13" fmla="*/ 1709261 w 1790700"/>
                <a:gd name="connsiteY13" fmla="*/ 1387793 h 1786127"/>
                <a:gd name="connsiteX14" fmla="*/ 1709261 w 1790700"/>
                <a:gd name="connsiteY14" fmla="*/ 1609344 h 1786127"/>
                <a:gd name="connsiteX15" fmla="*/ 1709261 w 1790700"/>
                <a:gd name="connsiteY15" fmla="*/ 1496568 h 1786127"/>
                <a:gd name="connsiteX16" fmla="*/ 1425797 w 1790700"/>
                <a:gd name="connsiteY16" fmla="*/ 1554766 h 1786127"/>
                <a:gd name="connsiteX17" fmla="*/ 1142429 w 1790700"/>
                <a:gd name="connsiteY17" fmla="*/ 1496568 h 1786127"/>
                <a:gd name="connsiteX18" fmla="*/ 1142429 w 1790700"/>
                <a:gd name="connsiteY18" fmla="*/ 1609344 h 1786127"/>
                <a:gd name="connsiteX19" fmla="*/ 1425797 w 1790700"/>
                <a:gd name="connsiteY19" fmla="*/ 1694878 h 1786127"/>
                <a:gd name="connsiteX20" fmla="*/ 1709261 w 1790700"/>
                <a:gd name="connsiteY20" fmla="*/ 1609344 h 1786127"/>
                <a:gd name="connsiteX21" fmla="*/ 1142429 w 1790700"/>
                <a:gd name="connsiteY21" fmla="*/ 887063 h 1786127"/>
                <a:gd name="connsiteX22" fmla="*/ 1425797 w 1790700"/>
                <a:gd name="connsiteY22" fmla="*/ 972598 h 1786127"/>
                <a:gd name="connsiteX23" fmla="*/ 1709261 w 1790700"/>
                <a:gd name="connsiteY23" fmla="*/ 887063 h 1786127"/>
                <a:gd name="connsiteX24" fmla="*/ 1425797 w 1790700"/>
                <a:gd name="connsiteY24" fmla="*/ 801529 h 1786127"/>
                <a:gd name="connsiteX25" fmla="*/ 1142429 w 1790700"/>
                <a:gd name="connsiteY25" fmla="*/ 887063 h 1786127"/>
                <a:gd name="connsiteX26" fmla="*/ 1790700 w 1790700"/>
                <a:gd name="connsiteY26" fmla="*/ 887063 h 1786127"/>
                <a:gd name="connsiteX27" fmla="*/ 1790700 w 1790700"/>
                <a:gd name="connsiteY27" fmla="*/ 1609344 h 1786127"/>
                <a:gd name="connsiteX28" fmla="*/ 1425797 w 1790700"/>
                <a:gd name="connsiteY28" fmla="*/ 1776317 h 1786127"/>
                <a:gd name="connsiteX29" fmla="*/ 1060895 w 1790700"/>
                <a:gd name="connsiteY29" fmla="*/ 1609344 h 1786127"/>
                <a:gd name="connsiteX30" fmla="*/ 1060895 w 1790700"/>
                <a:gd name="connsiteY30" fmla="*/ 887063 h 1786127"/>
                <a:gd name="connsiteX31" fmla="*/ 1425797 w 1790700"/>
                <a:gd name="connsiteY31" fmla="*/ 719995 h 1786127"/>
                <a:gd name="connsiteX32" fmla="*/ 1790700 w 1790700"/>
                <a:gd name="connsiteY32" fmla="*/ 887063 h 1786127"/>
                <a:gd name="connsiteX33" fmla="*/ 81439 w 1790700"/>
                <a:gd name="connsiteY33" fmla="*/ 1551908 h 1786127"/>
                <a:gd name="connsiteX34" fmla="*/ 81439 w 1790700"/>
                <a:gd name="connsiteY34" fmla="*/ 234220 h 1786127"/>
                <a:gd name="connsiteX35" fmla="*/ 234220 w 1790700"/>
                <a:gd name="connsiteY35" fmla="*/ 81439 h 1786127"/>
                <a:gd name="connsiteX36" fmla="*/ 1552004 w 1790700"/>
                <a:gd name="connsiteY36" fmla="*/ 81439 h 1786127"/>
                <a:gd name="connsiteX37" fmla="*/ 1704689 w 1790700"/>
                <a:gd name="connsiteY37" fmla="*/ 234220 h 1786127"/>
                <a:gd name="connsiteX38" fmla="*/ 1704689 w 1790700"/>
                <a:gd name="connsiteY38" fmla="*/ 750951 h 1786127"/>
                <a:gd name="connsiteX39" fmla="*/ 1786223 w 1790700"/>
                <a:gd name="connsiteY39" fmla="*/ 750951 h 1786127"/>
                <a:gd name="connsiteX40" fmla="*/ 1786223 w 1790700"/>
                <a:gd name="connsiteY40" fmla="*/ 234220 h 1786127"/>
                <a:gd name="connsiteX41" fmla="*/ 1552004 w 1790700"/>
                <a:gd name="connsiteY41" fmla="*/ 0 h 1786127"/>
                <a:gd name="connsiteX42" fmla="*/ 234220 w 1790700"/>
                <a:gd name="connsiteY42" fmla="*/ 0 h 1786127"/>
                <a:gd name="connsiteX43" fmla="*/ 0 w 1790700"/>
                <a:gd name="connsiteY43" fmla="*/ 234220 h 1786127"/>
                <a:gd name="connsiteX44" fmla="*/ 0 w 1790700"/>
                <a:gd name="connsiteY44" fmla="*/ 1551908 h 1786127"/>
                <a:gd name="connsiteX45" fmla="*/ 234220 w 1790700"/>
                <a:gd name="connsiteY45" fmla="*/ 1786128 h 1786127"/>
                <a:gd name="connsiteX46" fmla="*/ 1035177 w 1790700"/>
                <a:gd name="connsiteY46" fmla="*/ 1786128 h 1786127"/>
                <a:gd name="connsiteX47" fmla="*/ 1035177 w 1790700"/>
                <a:gd name="connsiteY47" fmla="*/ 1704689 h 1786127"/>
                <a:gd name="connsiteX48" fmla="*/ 234220 w 1790700"/>
                <a:gd name="connsiteY48" fmla="*/ 1704689 h 1786127"/>
                <a:gd name="connsiteX49" fmla="*/ 81439 w 1790700"/>
                <a:gd name="connsiteY49" fmla="*/ 1551908 h 1786127"/>
                <a:gd name="connsiteX50" fmla="*/ 1343216 w 1790700"/>
                <a:gd name="connsiteY50" fmla="*/ 260033 h 1786127"/>
                <a:gd name="connsiteX51" fmla="*/ 1343216 w 1790700"/>
                <a:gd name="connsiteY51" fmla="*/ 579977 h 1786127"/>
                <a:gd name="connsiteX52" fmla="*/ 1516856 w 1790700"/>
                <a:gd name="connsiteY52" fmla="*/ 579977 h 1786127"/>
                <a:gd name="connsiteX53" fmla="*/ 1516856 w 1790700"/>
                <a:gd name="connsiteY53" fmla="*/ 528733 h 1786127"/>
                <a:gd name="connsiteX54" fmla="*/ 1407890 w 1790700"/>
                <a:gd name="connsiteY54" fmla="*/ 528733 h 1786127"/>
                <a:gd name="connsiteX55" fmla="*/ 1407890 w 1790700"/>
                <a:gd name="connsiteY55" fmla="*/ 260033 h 1786127"/>
                <a:gd name="connsiteX56" fmla="*/ 1222343 w 1790700"/>
                <a:gd name="connsiteY56" fmla="*/ 419767 h 1786127"/>
                <a:gd name="connsiteX57" fmla="*/ 1207103 w 1790700"/>
                <a:gd name="connsiteY57" fmla="*/ 333470 h 1786127"/>
                <a:gd name="connsiteX58" fmla="*/ 1160431 w 1790700"/>
                <a:gd name="connsiteY58" fmla="*/ 305276 h 1786127"/>
                <a:gd name="connsiteX59" fmla="*/ 1113758 w 1790700"/>
                <a:gd name="connsiteY59" fmla="*/ 333470 h 1786127"/>
                <a:gd name="connsiteX60" fmla="*/ 1098614 w 1790700"/>
                <a:gd name="connsiteY60" fmla="*/ 419767 h 1786127"/>
                <a:gd name="connsiteX61" fmla="*/ 1114235 w 1790700"/>
                <a:gd name="connsiteY61" fmla="*/ 505682 h 1786127"/>
                <a:gd name="connsiteX62" fmla="*/ 1160431 w 1790700"/>
                <a:gd name="connsiteY62" fmla="*/ 534734 h 1786127"/>
                <a:gd name="connsiteX63" fmla="*/ 1206532 w 1790700"/>
                <a:gd name="connsiteY63" fmla="*/ 505682 h 1786127"/>
                <a:gd name="connsiteX64" fmla="*/ 1222343 w 1790700"/>
                <a:gd name="connsiteY64" fmla="*/ 419767 h 1786127"/>
                <a:gd name="connsiteX65" fmla="*/ 1207103 w 1790700"/>
                <a:gd name="connsiteY65" fmla="*/ 579025 h 1786127"/>
                <a:gd name="connsiteX66" fmla="*/ 1238917 w 1790700"/>
                <a:gd name="connsiteY66" fmla="*/ 597027 h 1786127"/>
                <a:gd name="connsiteX67" fmla="*/ 1281875 w 1790700"/>
                <a:gd name="connsiteY67" fmla="*/ 606362 h 1786127"/>
                <a:gd name="connsiteX68" fmla="*/ 1281875 w 1790700"/>
                <a:gd name="connsiteY68" fmla="*/ 658940 h 1786127"/>
                <a:gd name="connsiteX69" fmla="*/ 1211675 w 1790700"/>
                <a:gd name="connsiteY69" fmla="*/ 634460 h 1786127"/>
                <a:gd name="connsiteX70" fmla="*/ 1153954 w 1790700"/>
                <a:gd name="connsiteY70" fmla="*/ 586931 h 1786127"/>
                <a:gd name="connsiteX71" fmla="*/ 1063943 w 1790700"/>
                <a:gd name="connsiteY71" fmla="*/ 541020 h 1786127"/>
                <a:gd name="connsiteX72" fmla="*/ 1032034 w 1790700"/>
                <a:gd name="connsiteY72" fmla="*/ 419767 h 1786127"/>
                <a:gd name="connsiteX73" fmla="*/ 1065752 w 1790700"/>
                <a:gd name="connsiteY73" fmla="*/ 296799 h 1786127"/>
                <a:gd name="connsiteX74" fmla="*/ 1160431 w 1790700"/>
                <a:gd name="connsiteY74" fmla="*/ 253079 h 1786127"/>
                <a:gd name="connsiteX75" fmla="*/ 1255109 w 1790700"/>
                <a:gd name="connsiteY75" fmla="*/ 296799 h 1786127"/>
                <a:gd name="connsiteX76" fmla="*/ 1288733 w 1790700"/>
                <a:gd name="connsiteY76" fmla="*/ 419767 h 1786127"/>
                <a:gd name="connsiteX77" fmla="*/ 1267778 w 1790700"/>
                <a:gd name="connsiteY77" fmla="*/ 522732 h 1786127"/>
                <a:gd name="connsiteX78" fmla="*/ 1207103 w 1790700"/>
                <a:gd name="connsiteY78" fmla="*/ 579025 h 1786127"/>
                <a:gd name="connsiteX79" fmla="*/ 881539 w 1790700"/>
                <a:gd name="connsiteY79" fmla="*/ 535115 h 1786127"/>
                <a:gd name="connsiteX80" fmla="*/ 844868 w 1790700"/>
                <a:gd name="connsiteY80" fmla="*/ 530828 h 1786127"/>
                <a:gd name="connsiteX81" fmla="*/ 806291 w 1790700"/>
                <a:gd name="connsiteY81" fmla="*/ 519970 h 1786127"/>
                <a:gd name="connsiteX82" fmla="*/ 806291 w 1790700"/>
                <a:gd name="connsiteY82" fmla="*/ 568452 h 1786127"/>
                <a:gd name="connsiteX83" fmla="*/ 842772 w 1790700"/>
                <a:gd name="connsiteY83" fmla="*/ 581882 h 1786127"/>
                <a:gd name="connsiteX84" fmla="*/ 886206 w 1790700"/>
                <a:gd name="connsiteY84" fmla="*/ 586931 h 1786127"/>
                <a:gd name="connsiteX85" fmla="*/ 964406 w 1790700"/>
                <a:gd name="connsiteY85" fmla="*/ 561308 h 1786127"/>
                <a:gd name="connsiteX86" fmla="*/ 992791 w 1790700"/>
                <a:gd name="connsiteY86" fmla="*/ 491776 h 1786127"/>
                <a:gd name="connsiteX87" fmla="*/ 986123 w 1790700"/>
                <a:gd name="connsiteY87" fmla="*/ 453295 h 1786127"/>
                <a:gd name="connsiteX88" fmla="*/ 965359 w 1790700"/>
                <a:gd name="connsiteY88" fmla="*/ 424339 h 1786127"/>
                <a:gd name="connsiteX89" fmla="*/ 927259 w 1790700"/>
                <a:gd name="connsiteY89" fmla="*/ 398526 h 1786127"/>
                <a:gd name="connsiteX90" fmla="*/ 902303 w 1790700"/>
                <a:gd name="connsiteY90" fmla="*/ 385191 h 1786127"/>
                <a:gd name="connsiteX91" fmla="*/ 874871 w 1790700"/>
                <a:gd name="connsiteY91" fmla="*/ 364903 h 1786127"/>
                <a:gd name="connsiteX92" fmla="*/ 867728 w 1790700"/>
                <a:gd name="connsiteY92" fmla="*/ 341281 h 1786127"/>
                <a:gd name="connsiteX93" fmla="*/ 878777 w 1790700"/>
                <a:gd name="connsiteY93" fmla="*/ 314515 h 1786127"/>
                <a:gd name="connsiteX94" fmla="*/ 909257 w 1790700"/>
                <a:gd name="connsiteY94" fmla="*/ 304800 h 1786127"/>
                <a:gd name="connsiteX95" fmla="*/ 975265 w 1790700"/>
                <a:gd name="connsiteY95" fmla="*/ 318707 h 1786127"/>
                <a:gd name="connsiteX96" fmla="*/ 975265 w 1790700"/>
                <a:gd name="connsiteY96" fmla="*/ 269748 h 1786127"/>
                <a:gd name="connsiteX97" fmla="*/ 902780 w 1790700"/>
                <a:gd name="connsiteY97" fmla="*/ 253079 h 1786127"/>
                <a:gd name="connsiteX98" fmla="*/ 851345 w 1790700"/>
                <a:gd name="connsiteY98" fmla="*/ 264414 h 1786127"/>
                <a:gd name="connsiteX99" fmla="*/ 816007 w 1790700"/>
                <a:gd name="connsiteY99" fmla="*/ 296799 h 1786127"/>
                <a:gd name="connsiteX100" fmla="*/ 803053 w 1790700"/>
                <a:gd name="connsiteY100" fmla="*/ 345948 h 1786127"/>
                <a:gd name="connsiteX101" fmla="*/ 817817 w 1790700"/>
                <a:gd name="connsiteY101" fmla="*/ 397574 h 1786127"/>
                <a:gd name="connsiteX102" fmla="*/ 866775 w 1790700"/>
                <a:gd name="connsiteY102" fmla="*/ 437293 h 1786127"/>
                <a:gd name="connsiteX103" fmla="*/ 891731 w 1790700"/>
                <a:gd name="connsiteY103" fmla="*/ 450723 h 1786127"/>
                <a:gd name="connsiteX104" fmla="*/ 918686 w 1790700"/>
                <a:gd name="connsiteY104" fmla="*/ 470821 h 1786127"/>
                <a:gd name="connsiteX105" fmla="*/ 926878 w 1790700"/>
                <a:gd name="connsiteY105" fmla="*/ 495014 h 1786127"/>
                <a:gd name="connsiteX106" fmla="*/ 915257 w 1790700"/>
                <a:gd name="connsiteY106" fmla="*/ 524828 h 1786127"/>
                <a:gd name="connsiteX107" fmla="*/ 881539 w 1790700"/>
                <a:gd name="connsiteY107" fmla="*/ 535115 h 1786127"/>
                <a:gd name="connsiteX108" fmla="*/ 644271 w 1790700"/>
                <a:gd name="connsiteY108" fmla="*/ 623792 h 1786127"/>
                <a:gd name="connsiteX109" fmla="*/ 617887 w 1790700"/>
                <a:gd name="connsiteY109" fmla="*/ 633032 h 1786127"/>
                <a:gd name="connsiteX110" fmla="*/ 595694 w 1790700"/>
                <a:gd name="connsiteY110" fmla="*/ 631317 h 1786127"/>
                <a:gd name="connsiteX111" fmla="*/ 595694 w 1790700"/>
                <a:gd name="connsiteY111" fmla="*/ 673703 h 1786127"/>
                <a:gd name="connsiteX112" fmla="*/ 636365 w 1790700"/>
                <a:gd name="connsiteY112" fmla="*/ 680657 h 1786127"/>
                <a:gd name="connsiteX113" fmla="*/ 678847 w 1790700"/>
                <a:gd name="connsiteY113" fmla="*/ 665417 h 1786127"/>
                <a:gd name="connsiteX114" fmla="*/ 704755 w 1790700"/>
                <a:gd name="connsiteY114" fmla="*/ 615982 h 1786127"/>
                <a:gd name="connsiteX115" fmla="*/ 782765 w 1790700"/>
                <a:gd name="connsiteY115" fmla="*/ 344138 h 1786127"/>
                <a:gd name="connsiteX116" fmla="*/ 717613 w 1790700"/>
                <a:gd name="connsiteY116" fmla="*/ 344138 h 1786127"/>
                <a:gd name="connsiteX117" fmla="*/ 683038 w 1790700"/>
                <a:gd name="connsiteY117" fmla="*/ 517684 h 1786127"/>
                <a:gd name="connsiteX118" fmla="*/ 647510 w 1790700"/>
                <a:gd name="connsiteY118" fmla="*/ 344138 h 1786127"/>
                <a:gd name="connsiteX119" fmla="*/ 580454 w 1790700"/>
                <a:gd name="connsiteY119" fmla="*/ 344138 h 1786127"/>
                <a:gd name="connsiteX120" fmla="*/ 656749 w 1790700"/>
                <a:gd name="connsiteY120" fmla="*/ 584645 h 1786127"/>
                <a:gd name="connsiteX121" fmla="*/ 655796 w 1790700"/>
                <a:gd name="connsiteY121" fmla="*/ 592836 h 1786127"/>
                <a:gd name="connsiteX122" fmla="*/ 644271 w 1790700"/>
                <a:gd name="connsiteY122" fmla="*/ 623792 h 1786127"/>
                <a:gd name="connsiteX123" fmla="*/ 489585 w 1790700"/>
                <a:gd name="connsiteY123" fmla="*/ 579977 h 1786127"/>
                <a:gd name="connsiteX124" fmla="*/ 489585 w 1790700"/>
                <a:gd name="connsiteY124" fmla="*/ 355664 h 1786127"/>
                <a:gd name="connsiteX125" fmla="*/ 435578 w 1790700"/>
                <a:gd name="connsiteY125" fmla="*/ 501015 h 1786127"/>
                <a:gd name="connsiteX126" fmla="*/ 380619 w 1790700"/>
                <a:gd name="connsiteY126" fmla="*/ 501015 h 1786127"/>
                <a:gd name="connsiteX127" fmla="*/ 326993 w 1790700"/>
                <a:gd name="connsiteY127" fmla="*/ 356997 h 1786127"/>
                <a:gd name="connsiteX128" fmla="*/ 326993 w 1790700"/>
                <a:gd name="connsiteY128" fmla="*/ 579977 h 1786127"/>
                <a:gd name="connsiteX129" fmla="*/ 269272 w 1790700"/>
                <a:gd name="connsiteY129" fmla="*/ 579977 h 1786127"/>
                <a:gd name="connsiteX130" fmla="*/ 269272 w 1790700"/>
                <a:gd name="connsiteY130" fmla="*/ 260033 h 1786127"/>
                <a:gd name="connsiteX131" fmla="*/ 343281 w 1790700"/>
                <a:gd name="connsiteY131" fmla="*/ 260033 h 1786127"/>
                <a:gd name="connsiteX132" fmla="*/ 409289 w 1790700"/>
                <a:gd name="connsiteY132" fmla="*/ 439198 h 1786127"/>
                <a:gd name="connsiteX133" fmla="*/ 475298 w 1790700"/>
                <a:gd name="connsiteY133" fmla="*/ 260033 h 1786127"/>
                <a:gd name="connsiteX134" fmla="*/ 547307 w 1790700"/>
                <a:gd name="connsiteY134" fmla="*/ 260033 h 1786127"/>
                <a:gd name="connsiteX135" fmla="*/ 547307 w 1790700"/>
                <a:gd name="connsiteY135" fmla="*/ 579977 h 178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790700" h="1786127">
                  <a:moveTo>
                    <a:pt x="1709261" y="1139666"/>
                  </a:moveTo>
                  <a:lnTo>
                    <a:pt x="1709261" y="995839"/>
                  </a:lnTo>
                  <a:cubicBezTo>
                    <a:pt x="1638776" y="1034225"/>
                    <a:pt x="1532096" y="1054037"/>
                    <a:pt x="1425797" y="1054037"/>
                  </a:cubicBezTo>
                  <a:cubicBezTo>
                    <a:pt x="1319593" y="1054037"/>
                    <a:pt x="1212818" y="1034225"/>
                    <a:pt x="1142429" y="995839"/>
                  </a:cubicBezTo>
                  <a:lnTo>
                    <a:pt x="1142429" y="1139666"/>
                  </a:lnTo>
                  <a:cubicBezTo>
                    <a:pt x="1142429" y="1165193"/>
                    <a:pt x="1238822" y="1225201"/>
                    <a:pt x="1425797" y="1225201"/>
                  </a:cubicBezTo>
                  <a:cubicBezTo>
                    <a:pt x="1612868" y="1225201"/>
                    <a:pt x="1709261" y="1165193"/>
                    <a:pt x="1709261" y="1139666"/>
                  </a:cubicBezTo>
                  <a:close/>
                  <a:moveTo>
                    <a:pt x="1709261" y="1387793"/>
                  </a:moveTo>
                  <a:lnTo>
                    <a:pt x="1709261" y="1248442"/>
                  </a:lnTo>
                  <a:cubicBezTo>
                    <a:pt x="1638776" y="1286828"/>
                    <a:pt x="1532096" y="1306735"/>
                    <a:pt x="1425797" y="1306735"/>
                  </a:cubicBezTo>
                  <a:cubicBezTo>
                    <a:pt x="1319593" y="1306735"/>
                    <a:pt x="1212818" y="1286828"/>
                    <a:pt x="1142429" y="1248442"/>
                  </a:cubicBezTo>
                  <a:lnTo>
                    <a:pt x="1142429" y="1387793"/>
                  </a:lnTo>
                  <a:cubicBezTo>
                    <a:pt x="1142429" y="1413320"/>
                    <a:pt x="1238822" y="1473327"/>
                    <a:pt x="1425797" y="1473327"/>
                  </a:cubicBezTo>
                  <a:cubicBezTo>
                    <a:pt x="1612868" y="1473327"/>
                    <a:pt x="1709261" y="1413320"/>
                    <a:pt x="1709261" y="1387793"/>
                  </a:cubicBezTo>
                  <a:close/>
                  <a:moveTo>
                    <a:pt x="1709261" y="1609344"/>
                  </a:moveTo>
                  <a:lnTo>
                    <a:pt x="1709261" y="1496568"/>
                  </a:lnTo>
                  <a:cubicBezTo>
                    <a:pt x="1638776" y="1534954"/>
                    <a:pt x="1532096" y="1554766"/>
                    <a:pt x="1425797" y="1554766"/>
                  </a:cubicBezTo>
                  <a:cubicBezTo>
                    <a:pt x="1319593" y="1554766"/>
                    <a:pt x="1212818" y="1534954"/>
                    <a:pt x="1142429" y="1496568"/>
                  </a:cubicBezTo>
                  <a:lnTo>
                    <a:pt x="1142429" y="1609344"/>
                  </a:lnTo>
                  <a:cubicBezTo>
                    <a:pt x="1142429" y="1634871"/>
                    <a:pt x="1238822" y="1694878"/>
                    <a:pt x="1425797" y="1694878"/>
                  </a:cubicBezTo>
                  <a:cubicBezTo>
                    <a:pt x="1612868" y="1694878"/>
                    <a:pt x="1709261" y="1634871"/>
                    <a:pt x="1709261" y="1609344"/>
                  </a:cubicBezTo>
                  <a:close/>
                  <a:moveTo>
                    <a:pt x="1142429" y="887063"/>
                  </a:moveTo>
                  <a:cubicBezTo>
                    <a:pt x="1142429" y="912686"/>
                    <a:pt x="1238822" y="972598"/>
                    <a:pt x="1425797" y="972598"/>
                  </a:cubicBezTo>
                  <a:cubicBezTo>
                    <a:pt x="1612868" y="972598"/>
                    <a:pt x="1709261" y="912686"/>
                    <a:pt x="1709261" y="887063"/>
                  </a:cubicBezTo>
                  <a:cubicBezTo>
                    <a:pt x="1709261" y="861536"/>
                    <a:pt x="1612868" y="801529"/>
                    <a:pt x="1425797" y="801529"/>
                  </a:cubicBezTo>
                  <a:cubicBezTo>
                    <a:pt x="1238822" y="801529"/>
                    <a:pt x="1142429" y="861536"/>
                    <a:pt x="1142429" y="887063"/>
                  </a:cubicBezTo>
                  <a:close/>
                  <a:moveTo>
                    <a:pt x="1790700" y="887063"/>
                  </a:moveTo>
                  <a:lnTo>
                    <a:pt x="1790700" y="1609344"/>
                  </a:lnTo>
                  <a:cubicBezTo>
                    <a:pt x="1790700" y="1718977"/>
                    <a:pt x="1607153" y="1776317"/>
                    <a:pt x="1425797" y="1776317"/>
                  </a:cubicBezTo>
                  <a:cubicBezTo>
                    <a:pt x="1244537" y="1776317"/>
                    <a:pt x="1060895" y="1718977"/>
                    <a:pt x="1060895" y="1609344"/>
                  </a:cubicBezTo>
                  <a:lnTo>
                    <a:pt x="1060895" y="887063"/>
                  </a:lnTo>
                  <a:cubicBezTo>
                    <a:pt x="1060895" y="777431"/>
                    <a:pt x="1244537" y="719995"/>
                    <a:pt x="1425797" y="719995"/>
                  </a:cubicBezTo>
                  <a:cubicBezTo>
                    <a:pt x="1607153" y="719995"/>
                    <a:pt x="1790700" y="777431"/>
                    <a:pt x="1790700" y="887063"/>
                  </a:cubicBezTo>
                  <a:close/>
                  <a:moveTo>
                    <a:pt x="81439" y="1551908"/>
                  </a:moveTo>
                  <a:lnTo>
                    <a:pt x="81439" y="234220"/>
                  </a:lnTo>
                  <a:cubicBezTo>
                    <a:pt x="81439" y="149924"/>
                    <a:pt x="150019" y="81439"/>
                    <a:pt x="234220" y="81439"/>
                  </a:cubicBezTo>
                  <a:lnTo>
                    <a:pt x="1552004" y="81439"/>
                  </a:lnTo>
                  <a:cubicBezTo>
                    <a:pt x="1636205" y="81439"/>
                    <a:pt x="1704689" y="149924"/>
                    <a:pt x="1704689" y="234220"/>
                  </a:cubicBezTo>
                  <a:lnTo>
                    <a:pt x="1704689" y="750951"/>
                  </a:lnTo>
                  <a:lnTo>
                    <a:pt x="1786223" y="750951"/>
                  </a:lnTo>
                  <a:lnTo>
                    <a:pt x="1786223" y="234220"/>
                  </a:lnTo>
                  <a:cubicBezTo>
                    <a:pt x="1786223" y="105061"/>
                    <a:pt x="1681163" y="0"/>
                    <a:pt x="1552004" y="0"/>
                  </a:cubicBezTo>
                  <a:lnTo>
                    <a:pt x="234220" y="0"/>
                  </a:lnTo>
                  <a:cubicBezTo>
                    <a:pt x="105061" y="0"/>
                    <a:pt x="0" y="105061"/>
                    <a:pt x="0" y="234220"/>
                  </a:cubicBezTo>
                  <a:lnTo>
                    <a:pt x="0" y="1551908"/>
                  </a:lnTo>
                  <a:cubicBezTo>
                    <a:pt x="0" y="1681067"/>
                    <a:pt x="105061" y="1786128"/>
                    <a:pt x="234220" y="1786128"/>
                  </a:cubicBezTo>
                  <a:lnTo>
                    <a:pt x="1035177" y="1786128"/>
                  </a:lnTo>
                  <a:lnTo>
                    <a:pt x="1035177" y="1704689"/>
                  </a:lnTo>
                  <a:lnTo>
                    <a:pt x="234220" y="1704689"/>
                  </a:lnTo>
                  <a:cubicBezTo>
                    <a:pt x="150019" y="1704689"/>
                    <a:pt x="81439" y="1636109"/>
                    <a:pt x="81439" y="1551908"/>
                  </a:cubicBezTo>
                  <a:close/>
                  <a:moveTo>
                    <a:pt x="1343216" y="260033"/>
                  </a:moveTo>
                  <a:lnTo>
                    <a:pt x="1343216" y="579977"/>
                  </a:lnTo>
                  <a:lnTo>
                    <a:pt x="1516856" y="579977"/>
                  </a:lnTo>
                  <a:lnTo>
                    <a:pt x="1516856" y="528733"/>
                  </a:lnTo>
                  <a:lnTo>
                    <a:pt x="1407890" y="528733"/>
                  </a:lnTo>
                  <a:lnTo>
                    <a:pt x="1407890" y="260033"/>
                  </a:lnTo>
                  <a:close/>
                  <a:moveTo>
                    <a:pt x="1222343" y="419767"/>
                  </a:moveTo>
                  <a:cubicBezTo>
                    <a:pt x="1222343" y="381000"/>
                    <a:pt x="1217200" y="352235"/>
                    <a:pt x="1207103" y="333470"/>
                  </a:cubicBezTo>
                  <a:cubicBezTo>
                    <a:pt x="1196912" y="314706"/>
                    <a:pt x="1181291" y="305276"/>
                    <a:pt x="1160431" y="305276"/>
                  </a:cubicBezTo>
                  <a:cubicBezTo>
                    <a:pt x="1139571" y="305276"/>
                    <a:pt x="1123950" y="314706"/>
                    <a:pt x="1113758" y="333470"/>
                  </a:cubicBezTo>
                  <a:cubicBezTo>
                    <a:pt x="1103662" y="352235"/>
                    <a:pt x="1098614" y="381000"/>
                    <a:pt x="1098614" y="419767"/>
                  </a:cubicBezTo>
                  <a:cubicBezTo>
                    <a:pt x="1098614" y="457676"/>
                    <a:pt x="1103757" y="486251"/>
                    <a:pt x="1114235" y="505682"/>
                  </a:cubicBezTo>
                  <a:cubicBezTo>
                    <a:pt x="1124712" y="525018"/>
                    <a:pt x="1140143" y="534734"/>
                    <a:pt x="1160431" y="534734"/>
                  </a:cubicBezTo>
                  <a:cubicBezTo>
                    <a:pt x="1180719" y="534734"/>
                    <a:pt x="1196150" y="525018"/>
                    <a:pt x="1206532" y="505682"/>
                  </a:cubicBezTo>
                  <a:cubicBezTo>
                    <a:pt x="1217009" y="486251"/>
                    <a:pt x="1222343" y="457676"/>
                    <a:pt x="1222343" y="419767"/>
                  </a:cubicBezTo>
                  <a:close/>
                  <a:moveTo>
                    <a:pt x="1207103" y="579025"/>
                  </a:moveTo>
                  <a:cubicBezTo>
                    <a:pt x="1216628" y="586740"/>
                    <a:pt x="1227201" y="592741"/>
                    <a:pt x="1238917" y="597027"/>
                  </a:cubicBezTo>
                  <a:cubicBezTo>
                    <a:pt x="1250633" y="601313"/>
                    <a:pt x="1264920" y="604457"/>
                    <a:pt x="1281875" y="606362"/>
                  </a:cubicBezTo>
                  <a:lnTo>
                    <a:pt x="1281875" y="658940"/>
                  </a:lnTo>
                  <a:cubicBezTo>
                    <a:pt x="1257491" y="655225"/>
                    <a:pt x="1234154" y="647033"/>
                    <a:pt x="1211675" y="634460"/>
                  </a:cubicBezTo>
                  <a:cubicBezTo>
                    <a:pt x="1189196" y="621792"/>
                    <a:pt x="1169956" y="605981"/>
                    <a:pt x="1153954" y="586931"/>
                  </a:cubicBezTo>
                  <a:cubicBezTo>
                    <a:pt x="1115187" y="585407"/>
                    <a:pt x="1085183" y="570071"/>
                    <a:pt x="1063943" y="541020"/>
                  </a:cubicBezTo>
                  <a:cubicBezTo>
                    <a:pt x="1042702" y="511874"/>
                    <a:pt x="1032034" y="471583"/>
                    <a:pt x="1032034" y="419767"/>
                  </a:cubicBezTo>
                  <a:cubicBezTo>
                    <a:pt x="1032034" y="366808"/>
                    <a:pt x="1043273" y="325850"/>
                    <a:pt x="1065752" y="296799"/>
                  </a:cubicBezTo>
                  <a:cubicBezTo>
                    <a:pt x="1088231" y="267653"/>
                    <a:pt x="1119759" y="253079"/>
                    <a:pt x="1160431" y="253079"/>
                  </a:cubicBezTo>
                  <a:cubicBezTo>
                    <a:pt x="1201007" y="253079"/>
                    <a:pt x="1232630" y="267653"/>
                    <a:pt x="1255109" y="296799"/>
                  </a:cubicBezTo>
                  <a:cubicBezTo>
                    <a:pt x="1277493" y="325850"/>
                    <a:pt x="1288733" y="366808"/>
                    <a:pt x="1288733" y="419767"/>
                  </a:cubicBezTo>
                  <a:cubicBezTo>
                    <a:pt x="1288733" y="461010"/>
                    <a:pt x="1281779" y="495395"/>
                    <a:pt x="1267778" y="522732"/>
                  </a:cubicBezTo>
                  <a:cubicBezTo>
                    <a:pt x="1253776" y="550164"/>
                    <a:pt x="1233488" y="568928"/>
                    <a:pt x="1207103" y="579025"/>
                  </a:cubicBezTo>
                  <a:close/>
                  <a:moveTo>
                    <a:pt x="881539" y="535115"/>
                  </a:moveTo>
                  <a:cubicBezTo>
                    <a:pt x="871442" y="535115"/>
                    <a:pt x="859250" y="533781"/>
                    <a:pt x="844868" y="530828"/>
                  </a:cubicBezTo>
                  <a:cubicBezTo>
                    <a:pt x="830580" y="527876"/>
                    <a:pt x="817721" y="524351"/>
                    <a:pt x="806291" y="519970"/>
                  </a:cubicBezTo>
                  <a:lnTo>
                    <a:pt x="806291" y="568452"/>
                  </a:lnTo>
                  <a:cubicBezTo>
                    <a:pt x="816102" y="573977"/>
                    <a:pt x="828294" y="578453"/>
                    <a:pt x="842772" y="581882"/>
                  </a:cubicBezTo>
                  <a:cubicBezTo>
                    <a:pt x="857250" y="585216"/>
                    <a:pt x="871728" y="586931"/>
                    <a:pt x="886206" y="586931"/>
                  </a:cubicBezTo>
                  <a:cubicBezTo>
                    <a:pt x="919353" y="586931"/>
                    <a:pt x="945452" y="578453"/>
                    <a:pt x="964406" y="561308"/>
                  </a:cubicBezTo>
                  <a:cubicBezTo>
                    <a:pt x="983361" y="544163"/>
                    <a:pt x="992791" y="521018"/>
                    <a:pt x="992791" y="491776"/>
                  </a:cubicBezTo>
                  <a:cubicBezTo>
                    <a:pt x="992791" y="476726"/>
                    <a:pt x="990505" y="463868"/>
                    <a:pt x="986123" y="453295"/>
                  </a:cubicBezTo>
                  <a:cubicBezTo>
                    <a:pt x="981742" y="442627"/>
                    <a:pt x="974788" y="433007"/>
                    <a:pt x="965359" y="424339"/>
                  </a:cubicBezTo>
                  <a:cubicBezTo>
                    <a:pt x="955929" y="415862"/>
                    <a:pt x="943261" y="407194"/>
                    <a:pt x="927259" y="398526"/>
                  </a:cubicBezTo>
                  <a:lnTo>
                    <a:pt x="902303" y="385191"/>
                  </a:lnTo>
                  <a:cubicBezTo>
                    <a:pt x="888778" y="377857"/>
                    <a:pt x="879634" y="370999"/>
                    <a:pt x="874871" y="364903"/>
                  </a:cubicBezTo>
                  <a:cubicBezTo>
                    <a:pt x="870013" y="358712"/>
                    <a:pt x="867728" y="350806"/>
                    <a:pt x="867728" y="341281"/>
                  </a:cubicBezTo>
                  <a:cubicBezTo>
                    <a:pt x="867728" y="329946"/>
                    <a:pt x="871442" y="320993"/>
                    <a:pt x="878777" y="314515"/>
                  </a:cubicBezTo>
                  <a:cubicBezTo>
                    <a:pt x="886206" y="308039"/>
                    <a:pt x="896303" y="304800"/>
                    <a:pt x="909257" y="304800"/>
                  </a:cubicBezTo>
                  <a:cubicBezTo>
                    <a:pt x="928307" y="304800"/>
                    <a:pt x="950309" y="309467"/>
                    <a:pt x="975265" y="318707"/>
                  </a:cubicBezTo>
                  <a:lnTo>
                    <a:pt x="975265" y="269748"/>
                  </a:lnTo>
                  <a:cubicBezTo>
                    <a:pt x="951357" y="258604"/>
                    <a:pt x="927163" y="253079"/>
                    <a:pt x="902780" y="253079"/>
                  </a:cubicBezTo>
                  <a:cubicBezTo>
                    <a:pt x="883444" y="253079"/>
                    <a:pt x="866299" y="256889"/>
                    <a:pt x="851345" y="264414"/>
                  </a:cubicBezTo>
                  <a:cubicBezTo>
                    <a:pt x="836390" y="271939"/>
                    <a:pt x="824579" y="282797"/>
                    <a:pt x="816007" y="296799"/>
                  </a:cubicBezTo>
                  <a:cubicBezTo>
                    <a:pt x="807339" y="310706"/>
                    <a:pt x="803053" y="327184"/>
                    <a:pt x="803053" y="345948"/>
                  </a:cubicBezTo>
                  <a:cubicBezTo>
                    <a:pt x="803053" y="366236"/>
                    <a:pt x="808006" y="383477"/>
                    <a:pt x="817817" y="397574"/>
                  </a:cubicBezTo>
                  <a:cubicBezTo>
                    <a:pt x="827723" y="411766"/>
                    <a:pt x="844010" y="425006"/>
                    <a:pt x="866775" y="437293"/>
                  </a:cubicBezTo>
                  <a:lnTo>
                    <a:pt x="891731" y="450723"/>
                  </a:lnTo>
                  <a:cubicBezTo>
                    <a:pt x="904399" y="457486"/>
                    <a:pt x="913352" y="464249"/>
                    <a:pt x="918686" y="470821"/>
                  </a:cubicBezTo>
                  <a:cubicBezTo>
                    <a:pt x="924115" y="477393"/>
                    <a:pt x="926878" y="485489"/>
                    <a:pt x="926878" y="495014"/>
                  </a:cubicBezTo>
                  <a:cubicBezTo>
                    <a:pt x="926878" y="507968"/>
                    <a:pt x="922973" y="517874"/>
                    <a:pt x="915257" y="524828"/>
                  </a:cubicBezTo>
                  <a:cubicBezTo>
                    <a:pt x="907542" y="531781"/>
                    <a:pt x="896303" y="535115"/>
                    <a:pt x="881539" y="535115"/>
                  </a:cubicBezTo>
                  <a:close/>
                  <a:moveTo>
                    <a:pt x="644271" y="623792"/>
                  </a:moveTo>
                  <a:cubicBezTo>
                    <a:pt x="638461" y="629984"/>
                    <a:pt x="629603" y="633032"/>
                    <a:pt x="617887" y="633032"/>
                  </a:cubicBezTo>
                  <a:cubicBezTo>
                    <a:pt x="611410" y="633032"/>
                    <a:pt x="604076" y="632460"/>
                    <a:pt x="595694" y="631317"/>
                  </a:cubicBezTo>
                  <a:lnTo>
                    <a:pt x="595694" y="673703"/>
                  </a:lnTo>
                  <a:cubicBezTo>
                    <a:pt x="609600" y="678371"/>
                    <a:pt x="623126" y="680657"/>
                    <a:pt x="636365" y="680657"/>
                  </a:cubicBezTo>
                  <a:cubicBezTo>
                    <a:pt x="653891" y="680657"/>
                    <a:pt x="668084" y="675513"/>
                    <a:pt x="678847" y="665417"/>
                  </a:cubicBezTo>
                  <a:cubicBezTo>
                    <a:pt x="689705" y="655225"/>
                    <a:pt x="698278" y="638747"/>
                    <a:pt x="704755" y="615982"/>
                  </a:cubicBezTo>
                  <a:lnTo>
                    <a:pt x="782765" y="344138"/>
                  </a:lnTo>
                  <a:lnTo>
                    <a:pt x="717613" y="344138"/>
                  </a:lnTo>
                  <a:lnTo>
                    <a:pt x="683038" y="517684"/>
                  </a:lnTo>
                  <a:lnTo>
                    <a:pt x="647510" y="344138"/>
                  </a:lnTo>
                  <a:lnTo>
                    <a:pt x="580454" y="344138"/>
                  </a:lnTo>
                  <a:lnTo>
                    <a:pt x="656749" y="584645"/>
                  </a:lnTo>
                  <a:lnTo>
                    <a:pt x="655796" y="592836"/>
                  </a:lnTo>
                  <a:cubicBezTo>
                    <a:pt x="653891" y="607409"/>
                    <a:pt x="650081" y="617696"/>
                    <a:pt x="644271" y="623792"/>
                  </a:cubicBezTo>
                  <a:close/>
                  <a:moveTo>
                    <a:pt x="489585" y="579977"/>
                  </a:moveTo>
                  <a:lnTo>
                    <a:pt x="489585" y="355664"/>
                  </a:lnTo>
                  <a:lnTo>
                    <a:pt x="435578" y="501015"/>
                  </a:lnTo>
                  <a:lnTo>
                    <a:pt x="380619" y="501015"/>
                  </a:lnTo>
                  <a:lnTo>
                    <a:pt x="326993" y="356997"/>
                  </a:lnTo>
                  <a:lnTo>
                    <a:pt x="326993" y="579977"/>
                  </a:lnTo>
                  <a:lnTo>
                    <a:pt x="269272" y="579977"/>
                  </a:lnTo>
                  <a:lnTo>
                    <a:pt x="269272" y="260033"/>
                  </a:lnTo>
                  <a:lnTo>
                    <a:pt x="343281" y="260033"/>
                  </a:lnTo>
                  <a:lnTo>
                    <a:pt x="409289" y="439198"/>
                  </a:lnTo>
                  <a:lnTo>
                    <a:pt x="475298" y="260033"/>
                  </a:lnTo>
                  <a:lnTo>
                    <a:pt x="547307" y="260033"/>
                  </a:lnTo>
                  <a:lnTo>
                    <a:pt x="547307" y="579977"/>
                  </a:lnTo>
                  <a:close/>
                </a:path>
              </a:pathLst>
            </a:custGeom>
            <a:solidFill>
              <a:srgbClr val="C925D1"/>
            </a:solidFill>
            <a:ln w="9525" cap="flat">
              <a:noFill/>
              <a:prstDash val="solid"/>
              <a:miter/>
            </a:ln>
          </p:spPr>
          <p:txBody>
            <a:bodyPr rtlCol="0" anchor="ctr"/>
            <a:lstStyle/>
            <a:p>
              <a:endParaRPr lang="ja-JP" altLang="en-US" dirty="0"/>
            </a:p>
          </p:txBody>
        </p:sp>
      </p:grpSp>
      <p:pic>
        <p:nvPicPr>
          <p:cNvPr id="6" name="グラフィックス 5">
            <a:extLst>
              <a:ext uri="{FF2B5EF4-FFF2-40B4-BE49-F238E27FC236}">
                <a16:creationId xmlns:a16="http://schemas.microsoft.com/office/drawing/2014/main" id="{C19495AC-6D40-E8C5-CAD8-08D73C773F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10187" y="3019073"/>
            <a:ext cx="1571625" cy="1524000"/>
          </a:xfrm>
          <a:prstGeom prst="rect">
            <a:avLst/>
          </a:prstGeom>
        </p:spPr>
      </p:pic>
      <p:cxnSp>
        <p:nvCxnSpPr>
          <p:cNvPr id="13" name="直線矢印コネクタ 12">
            <a:extLst>
              <a:ext uri="{FF2B5EF4-FFF2-40B4-BE49-F238E27FC236}">
                <a16:creationId xmlns:a16="http://schemas.microsoft.com/office/drawing/2014/main" id="{D4F24C4E-78CF-FB73-69B7-B791F4E563E9}"/>
              </a:ext>
            </a:extLst>
          </p:cNvPr>
          <p:cNvCxnSpPr>
            <a:cxnSpLocks/>
            <a:endCxn id="1028" idx="3"/>
          </p:cNvCxnSpPr>
          <p:nvPr/>
        </p:nvCxnSpPr>
        <p:spPr>
          <a:xfrm flipH="1" flipV="1">
            <a:off x="3030217" y="2210044"/>
            <a:ext cx="2106227" cy="71831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25143DA-1711-E4D7-E0FC-C5B3CEADC0AE}"/>
              </a:ext>
            </a:extLst>
          </p:cNvPr>
          <p:cNvCxnSpPr>
            <a:cxnSpLocks/>
            <a:endCxn id="1026" idx="3"/>
          </p:cNvCxnSpPr>
          <p:nvPr/>
        </p:nvCxnSpPr>
        <p:spPr>
          <a:xfrm flipH="1">
            <a:off x="3030216" y="3728328"/>
            <a:ext cx="2106228" cy="1"/>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4F10E60-2E5B-C569-A87C-961D565953DF}"/>
              </a:ext>
            </a:extLst>
          </p:cNvPr>
          <p:cNvCxnSpPr>
            <a:cxnSpLocks/>
            <a:endCxn id="1032" idx="3"/>
          </p:cNvCxnSpPr>
          <p:nvPr/>
        </p:nvCxnSpPr>
        <p:spPr>
          <a:xfrm flipH="1">
            <a:off x="3030216" y="4551745"/>
            <a:ext cx="2106228" cy="791642"/>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BD556C63-EFCF-3750-A187-3EC53F2BE20F}"/>
              </a:ext>
            </a:extLst>
          </p:cNvPr>
          <p:cNvSpPr txBox="1"/>
          <p:nvPr/>
        </p:nvSpPr>
        <p:spPr>
          <a:xfrm rot="508353">
            <a:off x="7029265" y="4547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6" name="直線矢印コネクタ 25">
            <a:extLst>
              <a:ext uri="{FF2B5EF4-FFF2-40B4-BE49-F238E27FC236}">
                <a16:creationId xmlns:a16="http://schemas.microsoft.com/office/drawing/2014/main" id="{DE4BE8A8-4E56-5A37-4810-D7658F5E014E}"/>
              </a:ext>
            </a:extLst>
          </p:cNvPr>
          <p:cNvCxnSpPr>
            <a:cxnSpLocks/>
          </p:cNvCxnSpPr>
          <p:nvPr/>
        </p:nvCxnSpPr>
        <p:spPr>
          <a:xfrm>
            <a:off x="7180822" y="4520191"/>
            <a:ext cx="1980961" cy="288876"/>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400C26A-9319-D243-E796-01F2A9A8D545}"/>
              </a:ext>
            </a:extLst>
          </p:cNvPr>
          <p:cNvCxnSpPr>
            <a:cxnSpLocks/>
          </p:cNvCxnSpPr>
          <p:nvPr/>
        </p:nvCxnSpPr>
        <p:spPr>
          <a:xfrm>
            <a:off x="10182578" y="2569199"/>
            <a:ext cx="0" cy="1720579"/>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図 7" descr="アイコン&#10;&#10;自動的に生成された説明">
            <a:extLst>
              <a:ext uri="{FF2B5EF4-FFF2-40B4-BE49-F238E27FC236}">
                <a16:creationId xmlns:a16="http://schemas.microsoft.com/office/drawing/2014/main" id="{9A767D1A-B91A-B1AB-B044-9EF0599F9E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5255" y="614884"/>
            <a:ext cx="1572956" cy="1790700"/>
          </a:xfrm>
          <a:prstGeom prst="rect">
            <a:avLst/>
          </a:prstGeom>
        </p:spPr>
      </p:pic>
      <p:sp>
        <p:nvSpPr>
          <p:cNvPr id="35" name="テキスト ボックス 34">
            <a:extLst>
              <a:ext uri="{FF2B5EF4-FFF2-40B4-BE49-F238E27FC236}">
                <a16:creationId xmlns:a16="http://schemas.microsoft.com/office/drawing/2014/main" id="{F4C1B6DB-B3E7-24CE-1B9E-A36884EBF10C}"/>
              </a:ext>
            </a:extLst>
          </p:cNvPr>
          <p:cNvSpPr txBox="1"/>
          <p:nvPr/>
        </p:nvSpPr>
        <p:spPr>
          <a:xfrm>
            <a:off x="2926855" y="3881231"/>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スクレイプ</a:t>
            </a:r>
          </a:p>
        </p:txBody>
      </p:sp>
      <p:sp>
        <p:nvSpPr>
          <p:cNvPr id="36" name="テキスト ボックス 35">
            <a:extLst>
              <a:ext uri="{FF2B5EF4-FFF2-40B4-BE49-F238E27FC236}">
                <a16:creationId xmlns:a16="http://schemas.microsoft.com/office/drawing/2014/main" id="{EA9BC115-D467-1A1F-E9F4-2A94BDD8F6DD}"/>
              </a:ext>
            </a:extLst>
          </p:cNvPr>
          <p:cNvSpPr txBox="1"/>
          <p:nvPr/>
        </p:nvSpPr>
        <p:spPr>
          <a:xfrm rot="488513">
            <a:off x="7054854" y="4107500"/>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cxnSp>
        <p:nvCxnSpPr>
          <p:cNvPr id="37" name="直線矢印コネクタ 36">
            <a:extLst>
              <a:ext uri="{FF2B5EF4-FFF2-40B4-BE49-F238E27FC236}">
                <a16:creationId xmlns:a16="http://schemas.microsoft.com/office/drawing/2014/main" id="{8641F511-86E3-7E62-F4E6-670BBA80869F}"/>
              </a:ext>
            </a:extLst>
          </p:cNvPr>
          <p:cNvCxnSpPr>
            <a:cxnSpLocks/>
          </p:cNvCxnSpPr>
          <p:nvPr/>
        </p:nvCxnSpPr>
        <p:spPr>
          <a:xfrm flipH="1">
            <a:off x="7192109" y="1879442"/>
            <a:ext cx="1886662" cy="1048912"/>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672206F-1049-39D3-84B9-F17A8A587574}"/>
              </a:ext>
            </a:extLst>
          </p:cNvPr>
          <p:cNvSpPr txBox="1"/>
          <p:nvPr/>
        </p:nvSpPr>
        <p:spPr>
          <a:xfrm rot="5400000">
            <a:off x="9367857" y="3193457"/>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sp>
        <p:nvSpPr>
          <p:cNvPr id="40" name="テキスト ボックス 39">
            <a:extLst>
              <a:ext uri="{FF2B5EF4-FFF2-40B4-BE49-F238E27FC236}">
                <a16:creationId xmlns:a16="http://schemas.microsoft.com/office/drawing/2014/main" id="{EF36D072-8082-D74A-8D47-68067E1D4390}"/>
              </a:ext>
            </a:extLst>
          </p:cNvPr>
          <p:cNvSpPr txBox="1"/>
          <p:nvPr/>
        </p:nvSpPr>
        <p:spPr>
          <a:xfrm rot="16200000">
            <a:off x="8791174" y="3193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1" name="テキスト ボックス 40">
            <a:extLst>
              <a:ext uri="{FF2B5EF4-FFF2-40B4-BE49-F238E27FC236}">
                <a16:creationId xmlns:a16="http://schemas.microsoft.com/office/drawing/2014/main" id="{810139F5-8341-6475-CA41-BF2BC65F6CCC}"/>
              </a:ext>
            </a:extLst>
          </p:cNvPr>
          <p:cNvSpPr txBox="1"/>
          <p:nvPr/>
        </p:nvSpPr>
        <p:spPr>
          <a:xfrm>
            <a:off x="8471794" y="6266504"/>
            <a:ext cx="3522133"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DataBase</a:t>
            </a:r>
            <a:r>
              <a:rPr lang="ja-JP" altLang="en-US" sz="2800" dirty="0">
                <a:latin typeface="BIZ UDPゴシック" panose="020B0400000000000000" pitchFamily="50" charset="-128"/>
                <a:ea typeface="BIZ UDPゴシック" panose="020B0400000000000000" pitchFamily="50" charset="-128"/>
              </a:rPr>
              <a:t> </a:t>
            </a:r>
            <a:r>
              <a:rPr lang="en-US" altLang="ja-JP" sz="2800" dirty="0">
                <a:latin typeface="BIZ UDPゴシック" panose="020B0400000000000000" pitchFamily="50" charset="-128"/>
                <a:ea typeface="BIZ UDPゴシック" panose="020B0400000000000000" pitchFamily="50" charset="-128"/>
              </a:rPr>
              <a:t>Server</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2" name="テキスト ボックス 41">
            <a:extLst>
              <a:ext uri="{FF2B5EF4-FFF2-40B4-BE49-F238E27FC236}">
                <a16:creationId xmlns:a16="http://schemas.microsoft.com/office/drawing/2014/main" id="{CA6B0C48-B056-6C13-BA15-2102BF2DE68E}"/>
              </a:ext>
            </a:extLst>
          </p:cNvPr>
          <p:cNvSpPr txBox="1"/>
          <p:nvPr/>
        </p:nvSpPr>
        <p:spPr>
          <a:xfrm>
            <a:off x="9106246" y="66902"/>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学習用</a:t>
            </a:r>
            <a:r>
              <a:rPr kumimoji="1" lang="en-US" altLang="ja-JP" sz="2800" dirty="0">
                <a:latin typeface="BIZ UDPゴシック" panose="020B0400000000000000" pitchFamily="50" charset="-128"/>
                <a:ea typeface="BIZ UDPゴシック" panose="020B0400000000000000" pitchFamily="50" charset="-128"/>
              </a:rPr>
              <a:t>PC</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2FAEA3A6-093F-E249-06C0-00F8E88E7D8E}"/>
              </a:ext>
            </a:extLst>
          </p:cNvPr>
          <p:cNvSpPr txBox="1"/>
          <p:nvPr/>
        </p:nvSpPr>
        <p:spPr>
          <a:xfrm rot="19910389">
            <a:off x="7007237" y="1891254"/>
            <a:ext cx="2206125" cy="523220"/>
          </a:xfrm>
          <a:prstGeom prst="rect">
            <a:avLst/>
          </a:prstGeom>
          <a:no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操作</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45" name="テキスト ボックス 44">
            <a:extLst>
              <a:ext uri="{FF2B5EF4-FFF2-40B4-BE49-F238E27FC236}">
                <a16:creationId xmlns:a16="http://schemas.microsoft.com/office/drawing/2014/main" id="{D976998E-0F7F-34B5-6F14-7E7BC6A252F8}"/>
              </a:ext>
            </a:extLst>
          </p:cNvPr>
          <p:cNvSpPr txBox="1"/>
          <p:nvPr/>
        </p:nvSpPr>
        <p:spPr>
          <a:xfrm>
            <a:off x="4217013" y="6266504"/>
            <a:ext cx="375797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システム全体概要図</a:t>
            </a:r>
          </a:p>
        </p:txBody>
      </p:sp>
    </p:spTree>
    <p:extLst>
      <p:ext uri="{BB962C8B-B14F-4D97-AF65-F5344CB8AC3E}">
        <p14:creationId xmlns:p14="http://schemas.microsoft.com/office/powerpoint/2010/main" val="16740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EDBFEB-D1C4-B158-7619-E18C46367399}"/>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A293223C-EE83-C8B1-3BB3-910322B09965}"/>
              </a:ext>
            </a:extLst>
          </p:cNvPr>
          <p:cNvPicPr>
            <a:picLocks noChangeAspect="1"/>
          </p:cNvPicPr>
          <p:nvPr/>
        </p:nvPicPr>
        <p:blipFill>
          <a:blip r:embed="rId3"/>
          <a:stretch>
            <a:fillRect/>
          </a:stretch>
        </p:blipFill>
        <p:spPr>
          <a:xfrm>
            <a:off x="302637" y="1512236"/>
            <a:ext cx="5048756" cy="4803897"/>
          </a:xfrm>
          <a:prstGeom prst="rect">
            <a:avLst/>
          </a:prstGeom>
        </p:spPr>
      </p:pic>
      <p:sp>
        <p:nvSpPr>
          <p:cNvPr id="5" name="テキスト ボックス 4">
            <a:extLst>
              <a:ext uri="{FF2B5EF4-FFF2-40B4-BE49-F238E27FC236}">
                <a16:creationId xmlns:a16="http://schemas.microsoft.com/office/drawing/2014/main" id="{45B717BA-6853-D31E-D24F-8911F37EF86C}"/>
              </a:ext>
            </a:extLst>
          </p:cNvPr>
          <p:cNvSpPr txBox="1"/>
          <p:nvPr/>
        </p:nvSpPr>
        <p:spPr>
          <a:xfrm>
            <a:off x="5906252" y="1355344"/>
            <a:ext cx="5983111" cy="501675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学習する株は</a:t>
            </a:r>
            <a:r>
              <a:rPr kumimoji="1" lang="en-US" altLang="ja-JP" sz="3200" dirty="0">
                <a:latin typeface="BIZ UDPゴシック" panose="020B0400000000000000" pitchFamily="50" charset="-128"/>
                <a:ea typeface="BIZ UDPゴシック" panose="020B0400000000000000" pitchFamily="50" charset="-128"/>
              </a:rPr>
              <a:t>S&amp;P500</a:t>
            </a:r>
            <a:r>
              <a:rPr kumimoji="1" lang="ja-JP" altLang="en-US" sz="3200" dirty="0">
                <a:latin typeface="BIZ UDPゴシック" panose="020B0400000000000000" pitchFamily="50" charset="-128"/>
                <a:ea typeface="BIZ UDPゴシック" panose="020B0400000000000000" pitchFamily="50" charset="-128"/>
              </a:rPr>
              <a:t>に限定した</a:t>
            </a:r>
            <a:endParaRPr kumimoji="1"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en-US" altLang="ja-JP" sz="3200" dirty="0">
                <a:latin typeface="BIZ UDPゴシック" panose="020B0400000000000000" pitchFamily="50" charset="-128"/>
                <a:ea typeface="BIZ UDPゴシック" panose="020B0400000000000000" pitchFamily="50" charset="-128"/>
              </a:rPr>
              <a:t>S&amp;P500</a:t>
            </a:r>
            <a:r>
              <a:rPr kumimoji="1" lang="ja-JP" altLang="en-US" sz="3200" dirty="0">
                <a:latin typeface="BIZ UDPゴシック" panose="020B0400000000000000" pitchFamily="50" charset="-128"/>
                <a:ea typeface="BIZ UDPゴシック" panose="020B0400000000000000" pitchFamily="50" charset="-128"/>
              </a:rPr>
              <a:t>の中からより成長する株を選出することを目標にした</a:t>
            </a:r>
            <a:endParaRPr kumimoji="1"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使用するモデルは</a:t>
            </a:r>
            <a:r>
              <a:rPr kumimoji="1" lang="en-US" altLang="ja-JP" sz="3200" dirty="0">
                <a:latin typeface="BIZ UDPゴシック" panose="020B0400000000000000" pitchFamily="50" charset="-128"/>
                <a:ea typeface="BIZ UDPゴシック" panose="020B0400000000000000" pitchFamily="50" charset="-128"/>
              </a:rPr>
              <a:t>LSTM(Long Short Term Memory)</a:t>
            </a:r>
            <a:r>
              <a:rPr kumimoji="1" lang="ja-JP" altLang="en-US" sz="3200" dirty="0">
                <a:latin typeface="BIZ UDPゴシック" panose="020B0400000000000000" pitchFamily="50" charset="-128"/>
                <a:ea typeface="BIZ UDPゴシック" panose="020B0400000000000000" pitchFamily="50" charset="-128"/>
              </a:rPr>
              <a:t>にした</a:t>
            </a:r>
          </a:p>
        </p:txBody>
      </p:sp>
    </p:spTree>
    <p:extLst>
      <p:ext uri="{BB962C8B-B14F-4D97-AF65-F5344CB8AC3E}">
        <p14:creationId xmlns:p14="http://schemas.microsoft.com/office/powerpoint/2010/main" val="297145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6531B4-3A18-1C3C-991D-5CB8667443BE}"/>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概要</a:t>
            </a:r>
          </a:p>
        </p:txBody>
      </p:sp>
      <p:sp>
        <p:nvSpPr>
          <p:cNvPr id="4" name="テキスト ボックス 3">
            <a:extLst>
              <a:ext uri="{FF2B5EF4-FFF2-40B4-BE49-F238E27FC236}">
                <a16:creationId xmlns:a16="http://schemas.microsoft.com/office/drawing/2014/main" id="{1DCE712C-4C50-595F-5051-45347FD39F22}"/>
              </a:ext>
            </a:extLst>
          </p:cNvPr>
          <p:cNvSpPr txBox="1"/>
          <p:nvPr/>
        </p:nvSpPr>
        <p:spPr>
          <a:xfrm>
            <a:off x="402637" y="1598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677B76E5-FF97-9651-DFAE-0C99EE210CFC}"/>
              </a:ext>
            </a:extLst>
          </p:cNvPr>
          <p:cNvSpPr txBox="1"/>
          <p:nvPr/>
        </p:nvSpPr>
        <p:spPr>
          <a:xfrm>
            <a:off x="402637" y="2360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39C7F844-16FA-818D-BA56-9E683D0E8AEC}"/>
              </a:ext>
            </a:extLst>
          </p:cNvPr>
          <p:cNvSpPr txBox="1"/>
          <p:nvPr/>
        </p:nvSpPr>
        <p:spPr>
          <a:xfrm>
            <a:off x="507148" y="5425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83B28A71-7F30-150C-4F7C-E9F2E590E73B}"/>
              </a:ext>
            </a:extLst>
          </p:cNvPr>
          <p:cNvSpPr txBox="1"/>
          <p:nvPr/>
        </p:nvSpPr>
        <p:spPr>
          <a:xfrm>
            <a:off x="507147" y="4663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ZBRA_data</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9" name="図 8"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FE021233-25A5-71BE-330B-85A9CFDC0323}"/>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514557" y="3421590"/>
            <a:ext cx="96025" cy="704186"/>
          </a:xfrm>
          <a:prstGeom prst="rect">
            <a:avLst/>
          </a:prstGeom>
        </p:spPr>
      </p:pic>
      <p:grpSp>
        <p:nvGrpSpPr>
          <p:cNvPr id="17" name="グループ化 16">
            <a:extLst>
              <a:ext uri="{FF2B5EF4-FFF2-40B4-BE49-F238E27FC236}">
                <a16:creationId xmlns:a16="http://schemas.microsoft.com/office/drawing/2014/main" id="{643E333F-2CD8-FD22-34E8-2272ABF42176}"/>
              </a:ext>
            </a:extLst>
          </p:cNvPr>
          <p:cNvGrpSpPr/>
          <p:nvPr/>
        </p:nvGrpSpPr>
        <p:grpSpPr>
          <a:xfrm>
            <a:off x="4119072" y="2075320"/>
            <a:ext cx="2319867" cy="3396726"/>
            <a:chOff x="3090438" y="2121827"/>
            <a:chExt cx="2319867" cy="3396726"/>
          </a:xfrm>
        </p:grpSpPr>
        <p:sp>
          <p:nvSpPr>
            <p:cNvPr id="10" name="四角形: 角を丸くする 9">
              <a:extLst>
                <a:ext uri="{FF2B5EF4-FFF2-40B4-BE49-F238E27FC236}">
                  <a16:creationId xmlns:a16="http://schemas.microsoft.com/office/drawing/2014/main" id="{C11FB4A4-EF84-B573-F89D-AE8634D1E310}"/>
                </a:ext>
              </a:extLst>
            </p:cNvPr>
            <p:cNvSpPr/>
            <p:nvPr/>
          </p:nvSpPr>
          <p:spPr>
            <a:xfrm>
              <a:off x="3482728" y="2121827"/>
              <a:ext cx="1535289" cy="33967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A39891C7-1D01-41D7-6143-DF0B370F1038}"/>
                </a:ext>
              </a:extLst>
            </p:cNvPr>
            <p:cNvSpPr txBox="1"/>
            <p:nvPr/>
          </p:nvSpPr>
          <p:spPr>
            <a:xfrm>
              <a:off x="3090438" y="3558580"/>
              <a:ext cx="2319867" cy="523220"/>
            </a:xfrm>
            <a:prstGeom prst="rect">
              <a:avLst/>
            </a:prstGeom>
            <a:noFill/>
          </p:spPr>
          <p:txBody>
            <a:bodyPr wrap="square" rtlCol="0">
              <a:spAutoFit/>
            </a:bodyPr>
            <a:lstStyle/>
            <a:p>
              <a:pPr algn="ctr"/>
              <a:r>
                <a:rPr kumimoji="1" lang="en-US" altLang="ja-JP" sz="2800" b="1" dirty="0">
                  <a:solidFill>
                    <a:schemeClr val="bg1"/>
                  </a:solidFill>
                  <a:latin typeface="BIZ UDPゴシック" panose="020B0400000000000000" pitchFamily="50" charset="-128"/>
                  <a:ea typeface="BIZ UDPゴシック" panose="020B0400000000000000" pitchFamily="50" charset="-128"/>
                </a:rPr>
                <a:t>LSTM</a:t>
              </a:r>
              <a:endParaRPr kumimoji="1" lang="ja-JP" altLang="en-US" sz="2800" b="1" dirty="0">
                <a:solidFill>
                  <a:schemeClr val="bg1"/>
                </a:solidFill>
                <a:latin typeface="BIZ UDPゴシック" panose="020B0400000000000000" pitchFamily="50" charset="-128"/>
                <a:ea typeface="BIZ UDPゴシック" panose="020B0400000000000000" pitchFamily="50" charset="-128"/>
              </a:endParaRPr>
            </a:p>
          </p:txBody>
        </p:sp>
      </p:grpSp>
      <p:sp>
        <p:nvSpPr>
          <p:cNvPr id="12" name="テキスト ボックス 11">
            <a:extLst>
              <a:ext uri="{FF2B5EF4-FFF2-40B4-BE49-F238E27FC236}">
                <a16:creationId xmlns:a16="http://schemas.microsoft.com/office/drawing/2014/main" id="{AE680F46-F878-0E9A-42B4-C0BA19430F69}"/>
              </a:ext>
            </a:extLst>
          </p:cNvPr>
          <p:cNvSpPr txBox="1"/>
          <p:nvPr/>
        </p:nvSpPr>
        <p:spPr>
          <a:xfrm>
            <a:off x="8729081" y="1598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C4158F5-9E1A-8EBC-5C7F-9C3FAD8ADCFD}"/>
              </a:ext>
            </a:extLst>
          </p:cNvPr>
          <p:cNvSpPr txBox="1"/>
          <p:nvPr/>
        </p:nvSpPr>
        <p:spPr>
          <a:xfrm>
            <a:off x="8729081" y="2360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4E6BEEBE-7C41-493C-A777-03438E7B7E53}"/>
              </a:ext>
            </a:extLst>
          </p:cNvPr>
          <p:cNvSpPr txBox="1"/>
          <p:nvPr/>
        </p:nvSpPr>
        <p:spPr>
          <a:xfrm>
            <a:off x="8559774" y="4663540"/>
            <a:ext cx="2658483" cy="523220"/>
          </a:xfrm>
          <a:prstGeom prst="rect">
            <a:avLst/>
          </a:prstGeom>
          <a:solidFill>
            <a:schemeClr val="bg1">
              <a:lumMod val="85000"/>
            </a:schemeClr>
          </a:solid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D2591F03-F1E1-3503-8A3B-BC8BA6F754B5}"/>
              </a:ext>
            </a:extLst>
          </p:cNvPr>
          <p:cNvSpPr txBox="1"/>
          <p:nvPr/>
        </p:nvSpPr>
        <p:spPr>
          <a:xfrm>
            <a:off x="8559774" y="5425540"/>
            <a:ext cx="2658483" cy="523220"/>
          </a:xfrm>
          <a:prstGeom prst="rect">
            <a:avLst/>
          </a:prstGeom>
          <a:solidFill>
            <a:schemeClr val="bg1">
              <a:lumMod val="85000"/>
            </a:schemeClr>
          </a:solidFill>
          <a:ln>
            <a:noFill/>
          </a:ln>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16" name="図 15"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D159BAF4-EC6F-C83D-8D93-B0E1D7B69D04}"/>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9862761" y="3348302"/>
            <a:ext cx="96025" cy="704186"/>
          </a:xfrm>
          <a:prstGeom prst="rect">
            <a:avLst/>
          </a:prstGeom>
        </p:spPr>
      </p:pic>
      <p:cxnSp>
        <p:nvCxnSpPr>
          <p:cNvPr id="19" name="直線矢印コネクタ 18">
            <a:extLst>
              <a:ext uri="{FF2B5EF4-FFF2-40B4-BE49-F238E27FC236}">
                <a16:creationId xmlns:a16="http://schemas.microsoft.com/office/drawing/2014/main" id="{188714EF-77C7-2114-B45E-6CC4806A59F8}"/>
              </a:ext>
            </a:extLst>
          </p:cNvPr>
          <p:cNvCxnSpPr>
            <a:stCxn id="4" idx="3"/>
          </p:cNvCxnSpPr>
          <p:nvPr/>
        </p:nvCxnSpPr>
        <p:spPr>
          <a:xfrm>
            <a:off x="2722504" y="1860217"/>
            <a:ext cx="1595602" cy="102361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E96BFA9-F3F3-5355-0E40-502EDBE6B7BD}"/>
              </a:ext>
            </a:extLst>
          </p:cNvPr>
          <p:cNvCxnSpPr>
            <a:cxnSpLocks/>
            <a:stCxn id="5" idx="3"/>
          </p:cNvCxnSpPr>
          <p:nvPr/>
        </p:nvCxnSpPr>
        <p:spPr>
          <a:xfrm>
            <a:off x="2722504" y="2622217"/>
            <a:ext cx="1595602" cy="65107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15319763-667A-EBAF-E317-D71BF015D39E}"/>
              </a:ext>
            </a:extLst>
          </p:cNvPr>
          <p:cNvCxnSpPr>
            <a:cxnSpLocks/>
            <a:stCxn id="7" idx="3"/>
          </p:cNvCxnSpPr>
          <p:nvPr/>
        </p:nvCxnSpPr>
        <p:spPr>
          <a:xfrm flipV="1">
            <a:off x="2827014" y="4320580"/>
            <a:ext cx="1491091" cy="60457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D0E1C771-D7B3-DC62-9F5A-875AC8EDEA5F}"/>
              </a:ext>
            </a:extLst>
          </p:cNvPr>
          <p:cNvCxnSpPr>
            <a:cxnSpLocks/>
            <a:stCxn id="6" idx="3"/>
          </p:cNvCxnSpPr>
          <p:nvPr/>
        </p:nvCxnSpPr>
        <p:spPr>
          <a:xfrm flipV="1">
            <a:off x="2827015" y="4663539"/>
            <a:ext cx="1491090" cy="102361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6C60458-71AC-BDA2-773F-795F55023AB0}"/>
              </a:ext>
            </a:extLst>
          </p:cNvPr>
          <p:cNvCxnSpPr>
            <a:cxnSpLocks/>
            <a:stCxn id="11" idx="3"/>
            <a:endCxn id="12" idx="1"/>
          </p:cNvCxnSpPr>
          <p:nvPr/>
        </p:nvCxnSpPr>
        <p:spPr>
          <a:xfrm flipV="1">
            <a:off x="6438939" y="1860217"/>
            <a:ext cx="2290142" cy="19134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DEB2DFCF-6A22-811A-7EAA-EEED0BA23C8B}"/>
              </a:ext>
            </a:extLst>
          </p:cNvPr>
          <p:cNvCxnSpPr>
            <a:cxnSpLocks/>
            <a:stCxn id="11" idx="3"/>
            <a:endCxn id="13" idx="1"/>
          </p:cNvCxnSpPr>
          <p:nvPr/>
        </p:nvCxnSpPr>
        <p:spPr>
          <a:xfrm flipV="1">
            <a:off x="6438939" y="2622217"/>
            <a:ext cx="2290142" cy="11514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2B9AD35-9347-8A91-1610-98022D3C6658}"/>
              </a:ext>
            </a:extLst>
          </p:cNvPr>
          <p:cNvCxnSpPr>
            <a:cxnSpLocks/>
            <a:stCxn id="11" idx="3"/>
            <a:endCxn id="14" idx="1"/>
          </p:cNvCxnSpPr>
          <p:nvPr/>
        </p:nvCxnSpPr>
        <p:spPr>
          <a:xfrm>
            <a:off x="6438939" y="3773683"/>
            <a:ext cx="2120835" cy="115146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457FE57-F919-E74D-55D6-E2DAF818DE68}"/>
              </a:ext>
            </a:extLst>
          </p:cNvPr>
          <p:cNvCxnSpPr>
            <a:cxnSpLocks/>
            <a:stCxn id="11" idx="3"/>
            <a:endCxn id="15" idx="1"/>
          </p:cNvCxnSpPr>
          <p:nvPr/>
        </p:nvCxnSpPr>
        <p:spPr>
          <a:xfrm>
            <a:off x="6438939" y="3773683"/>
            <a:ext cx="2120835" cy="191346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08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AD233DA-049C-537F-75A4-6D05E29A81A9}"/>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概要</a:t>
            </a:r>
          </a:p>
        </p:txBody>
      </p:sp>
      <p:sp>
        <p:nvSpPr>
          <p:cNvPr id="5" name="テキスト ボックス 4">
            <a:extLst>
              <a:ext uri="{FF2B5EF4-FFF2-40B4-BE49-F238E27FC236}">
                <a16:creationId xmlns:a16="http://schemas.microsoft.com/office/drawing/2014/main" id="{FB4A2B06-BFE0-C3CD-DACE-BB624ABC5B5B}"/>
              </a:ext>
            </a:extLst>
          </p:cNvPr>
          <p:cNvSpPr txBox="1"/>
          <p:nvPr/>
        </p:nvSpPr>
        <p:spPr>
          <a:xfrm>
            <a:off x="507148" y="3302135"/>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6" name="テキスト ボックス 15">
            <a:extLst>
              <a:ext uri="{FF2B5EF4-FFF2-40B4-BE49-F238E27FC236}">
                <a16:creationId xmlns:a16="http://schemas.microsoft.com/office/drawing/2014/main" id="{3D01874B-417E-278E-FEFE-63D100789D38}"/>
              </a:ext>
            </a:extLst>
          </p:cNvPr>
          <p:cNvSpPr txBox="1"/>
          <p:nvPr/>
        </p:nvSpPr>
        <p:spPr>
          <a:xfrm>
            <a:off x="4777970" y="1598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2B111A8F-9BBC-B06B-A059-DAECD640948D}"/>
              </a:ext>
            </a:extLst>
          </p:cNvPr>
          <p:cNvSpPr txBox="1"/>
          <p:nvPr/>
        </p:nvSpPr>
        <p:spPr>
          <a:xfrm>
            <a:off x="4777970" y="2360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12435374-9831-2B61-02BD-5297A14E52A6}"/>
              </a:ext>
            </a:extLst>
          </p:cNvPr>
          <p:cNvSpPr txBox="1"/>
          <p:nvPr/>
        </p:nvSpPr>
        <p:spPr>
          <a:xfrm>
            <a:off x="4608663" y="4663540"/>
            <a:ext cx="2658483" cy="523220"/>
          </a:xfrm>
          <a:prstGeom prst="rect">
            <a:avLst/>
          </a:prstGeom>
          <a:solidFill>
            <a:schemeClr val="bg1">
              <a:lumMod val="85000"/>
            </a:schemeClr>
          </a:solid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2720E41-E50D-2375-75CE-27AFED40C13A}"/>
              </a:ext>
            </a:extLst>
          </p:cNvPr>
          <p:cNvSpPr txBox="1"/>
          <p:nvPr/>
        </p:nvSpPr>
        <p:spPr>
          <a:xfrm>
            <a:off x="4608663" y="5425540"/>
            <a:ext cx="2658483" cy="523220"/>
          </a:xfrm>
          <a:prstGeom prst="rect">
            <a:avLst/>
          </a:prstGeom>
          <a:solidFill>
            <a:schemeClr val="bg1">
              <a:lumMod val="85000"/>
            </a:schemeClr>
          </a:solidFill>
          <a:ln>
            <a:noFill/>
          </a:ln>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20" name="図 19"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B03FA855-A5B7-D4AF-5BDC-9BB4B50B46D0}"/>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5911650" y="3348302"/>
            <a:ext cx="96025" cy="704186"/>
          </a:xfrm>
          <a:prstGeom prst="rect">
            <a:avLst/>
          </a:prstGeom>
        </p:spPr>
      </p:pic>
      <p:cxnSp>
        <p:nvCxnSpPr>
          <p:cNvPr id="22" name="直線矢印コネクタ 21">
            <a:extLst>
              <a:ext uri="{FF2B5EF4-FFF2-40B4-BE49-F238E27FC236}">
                <a16:creationId xmlns:a16="http://schemas.microsoft.com/office/drawing/2014/main" id="{F1613ECA-820F-733D-380C-5F5A60E5DC1A}"/>
              </a:ext>
            </a:extLst>
          </p:cNvPr>
          <p:cNvCxnSpPr>
            <a:stCxn id="5" idx="3"/>
            <a:endCxn id="16" idx="1"/>
          </p:cNvCxnSpPr>
          <p:nvPr/>
        </p:nvCxnSpPr>
        <p:spPr>
          <a:xfrm flipV="1">
            <a:off x="2827015" y="1860217"/>
            <a:ext cx="1950955" cy="170352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39607EA-3B8F-5332-1605-B2601FE08C75}"/>
              </a:ext>
            </a:extLst>
          </p:cNvPr>
          <p:cNvCxnSpPr>
            <a:cxnSpLocks/>
            <a:stCxn id="5" idx="3"/>
            <a:endCxn id="17" idx="1"/>
          </p:cNvCxnSpPr>
          <p:nvPr/>
        </p:nvCxnSpPr>
        <p:spPr>
          <a:xfrm flipV="1">
            <a:off x="2827015" y="2622217"/>
            <a:ext cx="1950955" cy="94152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AF34522-6B1C-4E15-FCB7-C6E511858915}"/>
              </a:ext>
            </a:extLst>
          </p:cNvPr>
          <p:cNvCxnSpPr>
            <a:cxnSpLocks/>
            <a:stCxn id="5" idx="3"/>
            <a:endCxn id="18" idx="1"/>
          </p:cNvCxnSpPr>
          <p:nvPr/>
        </p:nvCxnSpPr>
        <p:spPr>
          <a:xfrm>
            <a:off x="2827015" y="3563745"/>
            <a:ext cx="1781648" cy="136140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2491357-8A5B-3372-120A-E736209262BD}"/>
              </a:ext>
            </a:extLst>
          </p:cNvPr>
          <p:cNvCxnSpPr>
            <a:cxnSpLocks/>
            <a:stCxn id="5" idx="3"/>
            <a:endCxn id="19" idx="1"/>
          </p:cNvCxnSpPr>
          <p:nvPr/>
        </p:nvCxnSpPr>
        <p:spPr>
          <a:xfrm>
            <a:off x="2827015" y="3563745"/>
            <a:ext cx="1781648" cy="212340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FBE4BD73-3A16-5483-2014-278E00B420B6}"/>
              </a:ext>
            </a:extLst>
          </p:cNvPr>
          <p:cNvCxnSpPr>
            <a:cxnSpLocks/>
            <a:stCxn id="16" idx="3"/>
          </p:cNvCxnSpPr>
          <p:nvPr/>
        </p:nvCxnSpPr>
        <p:spPr>
          <a:xfrm>
            <a:off x="7097837" y="1860217"/>
            <a:ext cx="20554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6BC9B407-1C7C-C2E4-DF09-01403910BF57}"/>
              </a:ext>
            </a:extLst>
          </p:cNvPr>
          <p:cNvCxnSpPr>
            <a:cxnSpLocks/>
          </p:cNvCxnSpPr>
          <p:nvPr/>
        </p:nvCxnSpPr>
        <p:spPr>
          <a:xfrm>
            <a:off x="7097837" y="2622217"/>
            <a:ext cx="20554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B200BE9-C6A2-D44A-B4A3-F64657C96AE4}"/>
              </a:ext>
            </a:extLst>
          </p:cNvPr>
          <p:cNvCxnSpPr>
            <a:cxnSpLocks/>
          </p:cNvCxnSpPr>
          <p:nvPr/>
        </p:nvCxnSpPr>
        <p:spPr>
          <a:xfrm>
            <a:off x="7267146" y="4925150"/>
            <a:ext cx="1886157"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164CFCB7-0191-2F71-9BDB-B1A00A29C85A}"/>
              </a:ext>
            </a:extLst>
          </p:cNvPr>
          <p:cNvCxnSpPr>
            <a:cxnSpLocks/>
          </p:cNvCxnSpPr>
          <p:nvPr/>
        </p:nvCxnSpPr>
        <p:spPr>
          <a:xfrm>
            <a:off x="7267146" y="5687150"/>
            <a:ext cx="1886157"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5A88E52-C242-6164-D418-DE23E59C0913}"/>
              </a:ext>
            </a:extLst>
          </p:cNvPr>
          <p:cNvSpPr txBox="1"/>
          <p:nvPr/>
        </p:nvSpPr>
        <p:spPr>
          <a:xfrm>
            <a:off x="9414282" y="3348302"/>
            <a:ext cx="2319867" cy="954107"/>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予測データの平均をとる</a:t>
            </a:r>
          </a:p>
        </p:txBody>
      </p:sp>
      <p:sp>
        <p:nvSpPr>
          <p:cNvPr id="39" name="四角形: 角を丸くする 38">
            <a:extLst>
              <a:ext uri="{FF2B5EF4-FFF2-40B4-BE49-F238E27FC236}">
                <a16:creationId xmlns:a16="http://schemas.microsoft.com/office/drawing/2014/main" id="{81E4DDB3-EF89-E6D1-08EA-9D19F7317983}"/>
              </a:ext>
            </a:extLst>
          </p:cNvPr>
          <p:cNvSpPr/>
          <p:nvPr/>
        </p:nvSpPr>
        <p:spPr>
          <a:xfrm>
            <a:off x="9311844" y="1212998"/>
            <a:ext cx="2395964" cy="5270442"/>
          </a:xfrm>
          <a:prstGeom prst="roundRect">
            <a:avLst/>
          </a:prstGeom>
          <a:noFill/>
          <a:ln w="285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62311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A704BD-AE99-3786-4115-FD0A53B76121}"/>
              </a:ext>
            </a:extLst>
          </p:cNvPr>
          <p:cNvSpPr txBox="1"/>
          <p:nvPr/>
        </p:nvSpPr>
        <p:spPr>
          <a:xfrm>
            <a:off x="298127" y="48985"/>
            <a:ext cx="6113962"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スケジュール</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0CF17158-A6BE-9E95-D15C-7F97DCE4DCAF}"/>
              </a:ext>
            </a:extLst>
          </p:cNvPr>
          <p:cNvSpPr txBox="1"/>
          <p:nvPr/>
        </p:nvSpPr>
        <p:spPr>
          <a:xfrm>
            <a:off x="717456" y="1690062"/>
            <a:ext cx="8245921" cy="3477875"/>
          </a:xfrm>
          <a:prstGeom prst="rect">
            <a:avLst/>
          </a:prstGeom>
          <a:noFill/>
        </p:spPr>
        <p:txBody>
          <a:bodyPr wrap="square" rtlCol="0">
            <a:spAutoFit/>
          </a:bodyPr>
          <a:lstStyle/>
          <a:p>
            <a:r>
              <a:rPr lang="en-US" altLang="ja-JP" sz="4400" dirty="0">
                <a:latin typeface="BIZ UDPゴシック" panose="020B0400000000000000" pitchFamily="50" charset="-128"/>
                <a:ea typeface="BIZ UDPゴシック" panose="020B0400000000000000" pitchFamily="50" charset="-128"/>
              </a:rPr>
              <a:t>4</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構想・技術選定</a:t>
            </a:r>
            <a:endParaRPr lang="en-US" altLang="ja-JP" sz="4400" dirty="0">
              <a:latin typeface="BIZ UDPゴシック" panose="020B0400000000000000" pitchFamily="50" charset="-128"/>
              <a:ea typeface="BIZ UDPゴシック" panose="020B0400000000000000" pitchFamily="50" charset="-128"/>
            </a:endParaRPr>
          </a:p>
          <a:p>
            <a:r>
              <a:rPr kumimoji="1" lang="en-US" altLang="ja-JP" sz="4400" dirty="0">
                <a:latin typeface="BIZ UDPゴシック" panose="020B0400000000000000" pitchFamily="50" charset="-128"/>
                <a:ea typeface="BIZ UDPゴシック" panose="020B0400000000000000" pitchFamily="50" charset="-128"/>
              </a:rPr>
              <a:t>5</a:t>
            </a:r>
            <a:r>
              <a:rPr kumimoji="1" lang="ja-JP" altLang="en-US" sz="4400" dirty="0">
                <a:latin typeface="BIZ UDPゴシック" panose="020B0400000000000000" pitchFamily="50" charset="-128"/>
                <a:ea typeface="BIZ UDPゴシック" panose="020B0400000000000000" pitchFamily="50" charset="-128"/>
              </a:rPr>
              <a:t>月 </a:t>
            </a:r>
            <a:r>
              <a:rPr kumimoji="1" lang="en-US" altLang="ja-JP" sz="4400" dirty="0">
                <a:latin typeface="BIZ UDPゴシック" panose="020B0400000000000000" pitchFamily="50" charset="-128"/>
                <a:ea typeface="BIZ UDPゴシック" panose="020B0400000000000000" pitchFamily="50" charset="-128"/>
              </a:rPr>
              <a:t>: BERT</a:t>
            </a:r>
            <a:r>
              <a:rPr kumimoji="1" lang="ja-JP" altLang="en-US" sz="4400" dirty="0">
                <a:latin typeface="BIZ UDPゴシック" panose="020B0400000000000000" pitchFamily="50" charset="-128"/>
                <a:ea typeface="BIZ UDPゴシック" panose="020B0400000000000000" pitchFamily="50" charset="-128"/>
              </a:rPr>
              <a:t>学習</a:t>
            </a:r>
            <a:endParaRPr kumimoji="1" lang="en-US" altLang="ja-JP" sz="4400" dirty="0">
              <a:latin typeface="BIZ UDPゴシック" panose="020B0400000000000000" pitchFamily="50" charset="-128"/>
              <a:ea typeface="BIZ UDPゴシック" panose="020B0400000000000000" pitchFamily="50" charset="-128"/>
            </a:endParaRPr>
          </a:p>
          <a:p>
            <a:r>
              <a:rPr lang="en-US" altLang="ja-JP" sz="4400" dirty="0">
                <a:latin typeface="BIZ UDPゴシック" panose="020B0400000000000000" pitchFamily="50" charset="-128"/>
                <a:ea typeface="BIZ UDPゴシック" panose="020B0400000000000000" pitchFamily="50" charset="-128"/>
              </a:rPr>
              <a:t>6</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データセット作成</a:t>
            </a:r>
            <a:br>
              <a:rPr lang="en-US" altLang="ja-JP" sz="4400" dirty="0">
                <a:latin typeface="BIZ UDPゴシック" panose="020B0400000000000000" pitchFamily="50" charset="-128"/>
                <a:ea typeface="BIZ UDPゴシック" panose="020B0400000000000000" pitchFamily="50" charset="-128"/>
              </a:rPr>
            </a:br>
            <a:r>
              <a:rPr lang="en-US" altLang="ja-JP" sz="4400" dirty="0">
                <a:latin typeface="BIZ UDPゴシック" panose="020B0400000000000000" pitchFamily="50" charset="-128"/>
                <a:ea typeface="BIZ UDPゴシック" panose="020B0400000000000000" pitchFamily="50" charset="-128"/>
              </a:rPr>
              <a:t>7</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時系列モデルの選定</a:t>
            </a:r>
            <a:endParaRPr lang="en-US" altLang="ja-JP" sz="4400" dirty="0">
              <a:latin typeface="BIZ UDPゴシック" panose="020B0400000000000000" pitchFamily="50" charset="-128"/>
              <a:ea typeface="BIZ UDPゴシック" panose="020B0400000000000000" pitchFamily="50" charset="-128"/>
            </a:endParaRPr>
          </a:p>
          <a:p>
            <a:r>
              <a:rPr kumimoji="1" lang="en-US" altLang="ja-JP" sz="4400" dirty="0">
                <a:latin typeface="BIZ UDPゴシック" panose="020B0400000000000000" pitchFamily="50" charset="-128"/>
                <a:ea typeface="BIZ UDPゴシック" panose="020B0400000000000000" pitchFamily="50" charset="-128"/>
              </a:rPr>
              <a:t>8</a:t>
            </a:r>
            <a:r>
              <a:rPr kumimoji="1" lang="ja-JP" altLang="en-US" sz="4400" dirty="0">
                <a:latin typeface="BIZ UDPゴシック" panose="020B0400000000000000" pitchFamily="50" charset="-128"/>
                <a:ea typeface="BIZ UDPゴシック" panose="020B0400000000000000" pitchFamily="50" charset="-128"/>
              </a:rPr>
              <a:t>月 </a:t>
            </a:r>
            <a:r>
              <a:rPr kumimoji="1" lang="en-US" altLang="ja-JP" sz="4400" dirty="0">
                <a:latin typeface="BIZ UDPゴシック" panose="020B0400000000000000" pitchFamily="50" charset="-128"/>
                <a:ea typeface="BIZ UDPゴシック" panose="020B0400000000000000" pitchFamily="50" charset="-128"/>
              </a:rPr>
              <a:t>: </a:t>
            </a:r>
            <a:r>
              <a:rPr kumimoji="1" lang="ja-JP" altLang="en-US" sz="4400" dirty="0">
                <a:latin typeface="BIZ UDPゴシック" panose="020B0400000000000000" pitchFamily="50" charset="-128"/>
                <a:ea typeface="BIZ UDPゴシック" panose="020B0400000000000000" pitchFamily="50" charset="-128"/>
              </a:rPr>
              <a:t>学習・発表資料作成</a:t>
            </a:r>
          </a:p>
        </p:txBody>
      </p:sp>
      <p:sp>
        <p:nvSpPr>
          <p:cNvPr id="4" name="テキスト ボックス 3">
            <a:extLst>
              <a:ext uri="{FF2B5EF4-FFF2-40B4-BE49-F238E27FC236}">
                <a16:creationId xmlns:a16="http://schemas.microsoft.com/office/drawing/2014/main" id="{6FC0D656-FC07-DF21-A715-036EACE74006}"/>
              </a:ext>
            </a:extLst>
          </p:cNvPr>
          <p:cNvSpPr txBox="1"/>
          <p:nvPr/>
        </p:nvSpPr>
        <p:spPr>
          <a:xfrm>
            <a:off x="8091618" y="1690062"/>
            <a:ext cx="3784294" cy="4154984"/>
          </a:xfrm>
          <a:prstGeom prst="rect">
            <a:avLst/>
          </a:prstGeom>
          <a:noFill/>
        </p:spPr>
        <p:txBody>
          <a:bodyPr wrap="square" rtlCol="0">
            <a:spAutoFit/>
          </a:bodyPr>
          <a:lstStyle/>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lang="en-US" altLang="ja-JP"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endParaRPr kumimoji="1" lang="ja-JP" altLang="en-US" sz="44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22EF4CED-637D-A8DB-3E39-3706544B94A5}"/>
              </a:ext>
            </a:extLst>
          </p:cNvPr>
          <p:cNvSpPr txBox="1"/>
          <p:nvPr/>
        </p:nvSpPr>
        <p:spPr>
          <a:xfrm>
            <a:off x="717456" y="5608685"/>
            <a:ext cx="8855522" cy="646331"/>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a:t>
            </a:r>
            <a:r>
              <a:rPr kumimoji="1" lang="ja-JP" altLang="en-US" sz="3600" dirty="0">
                <a:latin typeface="BIZ UDPゴシック" panose="020B0400000000000000" pitchFamily="50" charset="-128"/>
                <a:ea typeface="BIZ UDPゴシック" panose="020B0400000000000000" pitchFamily="50" charset="-128"/>
              </a:rPr>
              <a:t>常にスクレイプと</a:t>
            </a:r>
            <a:r>
              <a:rPr kumimoji="1" lang="en-US" altLang="ja-JP" sz="3600" dirty="0">
                <a:latin typeface="BIZ UDPゴシック" panose="020B0400000000000000" pitchFamily="50" charset="-128"/>
                <a:ea typeface="BIZ UDPゴシック" panose="020B0400000000000000" pitchFamily="50" charset="-128"/>
              </a:rPr>
              <a:t>DB</a:t>
            </a:r>
            <a:r>
              <a:rPr kumimoji="1" lang="ja-JP" altLang="en-US" sz="3600" dirty="0">
                <a:latin typeface="BIZ UDPゴシック" panose="020B0400000000000000" pitchFamily="50" charset="-128"/>
                <a:ea typeface="BIZ UDPゴシック" panose="020B0400000000000000" pitchFamily="50" charset="-128"/>
              </a:rPr>
              <a:t>と受験勉強との挌闘</a:t>
            </a:r>
          </a:p>
        </p:txBody>
      </p:sp>
    </p:spTree>
    <p:extLst>
      <p:ext uri="{BB962C8B-B14F-4D97-AF65-F5344CB8AC3E}">
        <p14:creationId xmlns:p14="http://schemas.microsoft.com/office/powerpoint/2010/main" val="2186427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56B9D3-FC29-4B9B-96B7-19FB66BC0676}"/>
              </a:ext>
            </a:extLst>
          </p:cNvPr>
          <p:cNvSpPr txBox="1"/>
          <p:nvPr/>
        </p:nvSpPr>
        <p:spPr>
          <a:xfrm>
            <a:off x="1013011" y="2705725"/>
            <a:ext cx="10165977" cy="1446550"/>
          </a:xfrm>
          <a:prstGeom prst="rect">
            <a:avLst/>
          </a:prstGeom>
          <a:noFill/>
        </p:spPr>
        <p:txBody>
          <a:bodyPr wrap="square" rtlCol="0">
            <a:spAutoFit/>
          </a:bodyPr>
          <a:lstStyle/>
          <a:p>
            <a:pPr algn="ctr"/>
            <a:r>
              <a:rPr kumimoji="1" lang="ja-JP" altLang="en-US" sz="8800" b="1" dirty="0">
                <a:latin typeface="BIZ UDPゴシック" panose="020B0400000000000000" pitchFamily="50" charset="-128"/>
                <a:ea typeface="BIZ UDPゴシック" panose="020B0400000000000000" pitchFamily="50" charset="-128"/>
              </a:rPr>
              <a:t>結論 </a:t>
            </a:r>
            <a:r>
              <a:rPr kumimoji="1" lang="en-US" altLang="ja-JP" sz="8800" b="1" dirty="0">
                <a:latin typeface="BIZ UDPゴシック" panose="020B0400000000000000" pitchFamily="50" charset="-128"/>
                <a:ea typeface="BIZ UDPゴシック" panose="020B0400000000000000" pitchFamily="50" charset="-128"/>
              </a:rPr>
              <a:t>: </a:t>
            </a:r>
            <a:r>
              <a:rPr kumimoji="1" lang="ja-JP" altLang="en-US" sz="8800" b="1" dirty="0">
                <a:latin typeface="BIZ UDPゴシック" panose="020B0400000000000000" pitchFamily="50" charset="-128"/>
                <a:ea typeface="BIZ UDPゴシック" panose="020B0400000000000000" pitchFamily="50" charset="-128"/>
              </a:rPr>
              <a:t>できなかった</a:t>
            </a:r>
          </a:p>
        </p:txBody>
      </p:sp>
    </p:spTree>
    <p:extLst>
      <p:ext uri="{BB962C8B-B14F-4D97-AF65-F5344CB8AC3E}">
        <p14:creationId xmlns:p14="http://schemas.microsoft.com/office/powerpoint/2010/main" val="64236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291A1A2-535D-B6C0-D2AE-F3CB525FDEF3}"/>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結果</a:t>
            </a:r>
          </a:p>
        </p:txBody>
      </p:sp>
      <p:pic>
        <p:nvPicPr>
          <p:cNvPr id="5" name="図 4">
            <a:extLst>
              <a:ext uri="{FF2B5EF4-FFF2-40B4-BE49-F238E27FC236}">
                <a16:creationId xmlns:a16="http://schemas.microsoft.com/office/drawing/2014/main" id="{2183BB85-7A49-4C3A-8E62-6BD215B24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27" y="1886336"/>
            <a:ext cx="4632671" cy="3085328"/>
          </a:xfrm>
          <a:prstGeom prst="rect">
            <a:avLst/>
          </a:prstGeom>
          <a:ln>
            <a:solidFill>
              <a:schemeClr val="bg2">
                <a:lumMod val="75000"/>
              </a:schemeClr>
            </a:solidFill>
          </a:ln>
        </p:spPr>
      </p:pic>
      <p:pic>
        <p:nvPicPr>
          <p:cNvPr id="8" name="図 7">
            <a:extLst>
              <a:ext uri="{FF2B5EF4-FFF2-40B4-BE49-F238E27FC236}">
                <a16:creationId xmlns:a16="http://schemas.microsoft.com/office/drawing/2014/main" id="{CCD6FE68-DCEC-445A-92F3-97D014EAEB69}"/>
              </a:ext>
            </a:extLst>
          </p:cNvPr>
          <p:cNvPicPr>
            <a:picLocks noChangeAspect="1"/>
          </p:cNvPicPr>
          <p:nvPr/>
        </p:nvPicPr>
        <p:blipFill>
          <a:blip r:embed="rId4"/>
          <a:stretch>
            <a:fillRect/>
          </a:stretch>
        </p:blipFill>
        <p:spPr>
          <a:xfrm>
            <a:off x="5252551" y="1886336"/>
            <a:ext cx="2165205" cy="1435926"/>
          </a:xfrm>
          <a:prstGeom prst="rect">
            <a:avLst/>
          </a:prstGeom>
          <a:ln>
            <a:solidFill>
              <a:schemeClr val="bg2">
                <a:lumMod val="75000"/>
              </a:schemeClr>
            </a:solidFill>
          </a:ln>
        </p:spPr>
      </p:pic>
      <p:pic>
        <p:nvPicPr>
          <p:cNvPr id="9" name="図 8">
            <a:extLst>
              <a:ext uri="{FF2B5EF4-FFF2-40B4-BE49-F238E27FC236}">
                <a16:creationId xmlns:a16="http://schemas.microsoft.com/office/drawing/2014/main" id="{DDEDD262-FDDA-4D13-BF03-1C1E9838AC62}"/>
              </a:ext>
            </a:extLst>
          </p:cNvPr>
          <p:cNvPicPr>
            <a:picLocks noChangeAspect="1"/>
          </p:cNvPicPr>
          <p:nvPr/>
        </p:nvPicPr>
        <p:blipFill>
          <a:blip r:embed="rId5"/>
          <a:stretch>
            <a:fillRect/>
          </a:stretch>
        </p:blipFill>
        <p:spPr>
          <a:xfrm>
            <a:off x="7588396" y="1886336"/>
            <a:ext cx="2064446" cy="1435926"/>
          </a:xfrm>
          <a:prstGeom prst="rect">
            <a:avLst/>
          </a:prstGeom>
          <a:ln>
            <a:solidFill>
              <a:schemeClr val="bg2">
                <a:lumMod val="75000"/>
              </a:schemeClr>
            </a:solidFill>
          </a:ln>
        </p:spPr>
      </p:pic>
      <p:pic>
        <p:nvPicPr>
          <p:cNvPr id="10" name="図 9">
            <a:extLst>
              <a:ext uri="{FF2B5EF4-FFF2-40B4-BE49-F238E27FC236}">
                <a16:creationId xmlns:a16="http://schemas.microsoft.com/office/drawing/2014/main" id="{3EC321C0-8B3F-4145-96CC-959C7BD3B9A9}"/>
              </a:ext>
            </a:extLst>
          </p:cNvPr>
          <p:cNvPicPr>
            <a:picLocks noChangeAspect="1"/>
          </p:cNvPicPr>
          <p:nvPr/>
        </p:nvPicPr>
        <p:blipFill>
          <a:blip r:embed="rId6"/>
          <a:stretch>
            <a:fillRect/>
          </a:stretch>
        </p:blipFill>
        <p:spPr>
          <a:xfrm>
            <a:off x="9823482" y="1886336"/>
            <a:ext cx="2165205" cy="1463729"/>
          </a:xfrm>
          <a:prstGeom prst="rect">
            <a:avLst/>
          </a:prstGeom>
          <a:ln>
            <a:solidFill>
              <a:schemeClr val="bg2">
                <a:lumMod val="75000"/>
              </a:schemeClr>
            </a:solidFill>
          </a:ln>
        </p:spPr>
      </p:pic>
      <p:pic>
        <p:nvPicPr>
          <p:cNvPr id="11" name="図 10">
            <a:extLst>
              <a:ext uri="{FF2B5EF4-FFF2-40B4-BE49-F238E27FC236}">
                <a16:creationId xmlns:a16="http://schemas.microsoft.com/office/drawing/2014/main" id="{D2887D6E-AFDA-4115-8B3E-4B9A03D8FF13}"/>
              </a:ext>
            </a:extLst>
          </p:cNvPr>
          <p:cNvPicPr>
            <a:picLocks noChangeAspect="1"/>
          </p:cNvPicPr>
          <p:nvPr/>
        </p:nvPicPr>
        <p:blipFill>
          <a:blip r:embed="rId7"/>
          <a:stretch>
            <a:fillRect/>
          </a:stretch>
        </p:blipFill>
        <p:spPr>
          <a:xfrm>
            <a:off x="5252551" y="3535738"/>
            <a:ext cx="2119584" cy="1435926"/>
          </a:xfrm>
          <a:prstGeom prst="rect">
            <a:avLst/>
          </a:prstGeom>
          <a:ln>
            <a:solidFill>
              <a:schemeClr val="bg2">
                <a:lumMod val="75000"/>
              </a:schemeClr>
            </a:solidFill>
          </a:ln>
        </p:spPr>
      </p:pic>
      <p:pic>
        <p:nvPicPr>
          <p:cNvPr id="12" name="図 11">
            <a:extLst>
              <a:ext uri="{FF2B5EF4-FFF2-40B4-BE49-F238E27FC236}">
                <a16:creationId xmlns:a16="http://schemas.microsoft.com/office/drawing/2014/main" id="{A785E63C-8A48-4C58-822A-9577DC65557A}"/>
              </a:ext>
            </a:extLst>
          </p:cNvPr>
          <p:cNvPicPr>
            <a:picLocks noChangeAspect="1"/>
          </p:cNvPicPr>
          <p:nvPr/>
        </p:nvPicPr>
        <p:blipFill>
          <a:blip r:embed="rId8"/>
          <a:stretch>
            <a:fillRect/>
          </a:stretch>
        </p:blipFill>
        <p:spPr>
          <a:xfrm>
            <a:off x="7588396" y="3507937"/>
            <a:ext cx="2064446" cy="1464640"/>
          </a:xfrm>
          <a:prstGeom prst="rect">
            <a:avLst/>
          </a:prstGeom>
          <a:ln>
            <a:solidFill>
              <a:schemeClr val="bg2">
                <a:lumMod val="75000"/>
              </a:schemeClr>
            </a:solidFill>
          </a:ln>
        </p:spPr>
      </p:pic>
      <p:pic>
        <p:nvPicPr>
          <p:cNvPr id="13" name="図 12">
            <a:extLst>
              <a:ext uri="{FF2B5EF4-FFF2-40B4-BE49-F238E27FC236}">
                <a16:creationId xmlns:a16="http://schemas.microsoft.com/office/drawing/2014/main" id="{9CDFC703-0735-4B0A-9320-F7032AA96662}"/>
              </a:ext>
            </a:extLst>
          </p:cNvPr>
          <p:cNvPicPr>
            <a:picLocks noChangeAspect="1"/>
          </p:cNvPicPr>
          <p:nvPr/>
        </p:nvPicPr>
        <p:blipFill>
          <a:blip r:embed="rId9"/>
          <a:stretch>
            <a:fillRect/>
          </a:stretch>
        </p:blipFill>
        <p:spPr>
          <a:xfrm>
            <a:off x="9823482" y="3507936"/>
            <a:ext cx="2165205" cy="1483566"/>
          </a:xfrm>
          <a:prstGeom prst="rect">
            <a:avLst/>
          </a:prstGeom>
          <a:ln>
            <a:solidFill>
              <a:schemeClr val="bg2">
                <a:lumMod val="75000"/>
              </a:schemeClr>
            </a:solidFill>
          </a:ln>
        </p:spPr>
      </p:pic>
      <p:sp>
        <p:nvSpPr>
          <p:cNvPr id="14" name="テキスト ボックス 13">
            <a:extLst>
              <a:ext uri="{FF2B5EF4-FFF2-40B4-BE49-F238E27FC236}">
                <a16:creationId xmlns:a16="http://schemas.microsoft.com/office/drawing/2014/main" id="{9329E0B2-8473-4C6B-A9A2-A955F00B7B03}"/>
              </a:ext>
            </a:extLst>
          </p:cNvPr>
          <p:cNvSpPr txBox="1"/>
          <p:nvPr/>
        </p:nvSpPr>
        <p:spPr>
          <a:xfrm>
            <a:off x="671562" y="5285520"/>
            <a:ext cx="3885800"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予測結果</a:t>
            </a:r>
            <a:r>
              <a:rPr kumimoji="1" lang="en-US" altLang="ja-JP" sz="3600" dirty="0">
                <a:latin typeface="BIZ UDPゴシック" panose="020B0400000000000000" pitchFamily="50" charset="-128"/>
                <a:ea typeface="BIZ UDPゴシック" panose="020B0400000000000000" pitchFamily="50" charset="-128"/>
              </a:rPr>
              <a:t>(20</a:t>
            </a:r>
            <a:r>
              <a:rPr kumimoji="1" lang="ja-JP" altLang="en-US" sz="3600" dirty="0">
                <a:latin typeface="BIZ UDPゴシック" panose="020B0400000000000000" pitchFamily="50" charset="-128"/>
                <a:ea typeface="BIZ UDPゴシック" panose="020B0400000000000000" pitchFamily="50" charset="-128"/>
              </a:rPr>
              <a:t>日</a:t>
            </a:r>
            <a:r>
              <a:rPr kumimoji="1" lang="en-US" altLang="ja-JP" sz="3600" dirty="0">
                <a:latin typeface="BIZ UDPゴシック" panose="020B0400000000000000" pitchFamily="50" charset="-128"/>
                <a:ea typeface="BIZ UDPゴシック" panose="020B0400000000000000" pitchFamily="50" charset="-128"/>
              </a:rPr>
              <a:t>)</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F4647E47-834F-4ABB-A121-2C1B9551752A}"/>
              </a:ext>
            </a:extLst>
          </p:cNvPr>
          <p:cNvSpPr txBox="1"/>
          <p:nvPr/>
        </p:nvSpPr>
        <p:spPr>
          <a:xfrm>
            <a:off x="6403504" y="5285520"/>
            <a:ext cx="4434229"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実際の株価</a:t>
            </a:r>
            <a:r>
              <a:rPr kumimoji="1" lang="en-US" altLang="ja-JP" sz="3600" dirty="0">
                <a:latin typeface="BIZ UDPゴシック" panose="020B0400000000000000" pitchFamily="50" charset="-128"/>
                <a:ea typeface="BIZ UDPゴシック" panose="020B0400000000000000" pitchFamily="50" charset="-128"/>
              </a:rPr>
              <a:t>(1</a:t>
            </a:r>
            <a:r>
              <a:rPr kumimoji="1" lang="ja-JP" altLang="en-US" sz="3600" dirty="0">
                <a:latin typeface="BIZ UDPゴシック" panose="020B0400000000000000" pitchFamily="50" charset="-128"/>
                <a:ea typeface="BIZ UDPゴシック" panose="020B0400000000000000" pitchFamily="50" charset="-128"/>
              </a:rPr>
              <a:t>か月</a:t>
            </a:r>
            <a:r>
              <a:rPr kumimoji="1" lang="en-US" altLang="ja-JP" sz="3600" dirty="0">
                <a:latin typeface="BIZ UDPゴシック" panose="020B0400000000000000" pitchFamily="50" charset="-128"/>
                <a:ea typeface="BIZ UDPゴシック" panose="020B0400000000000000" pitchFamily="50" charset="-128"/>
              </a:rPr>
              <a:t>)</a:t>
            </a:r>
            <a:endParaRPr kumimoji="1" lang="ja-JP" altLang="en-US"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105356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ダイアグラム, 設計図, 概略図&#10;&#10;自動的に生成された説明">
            <a:extLst>
              <a:ext uri="{FF2B5EF4-FFF2-40B4-BE49-F238E27FC236}">
                <a16:creationId xmlns:a16="http://schemas.microsoft.com/office/drawing/2014/main" id="{2741BFD1-225F-26C2-9FE3-97DFC63AB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785276" y="-2778023"/>
            <a:ext cx="8621450" cy="12192002"/>
          </a:xfrm>
          <a:prstGeom prst="rect">
            <a:avLst/>
          </a:prstGeom>
        </p:spPr>
      </p:pic>
    </p:spTree>
    <p:extLst>
      <p:ext uri="{BB962C8B-B14F-4D97-AF65-F5344CB8AC3E}">
        <p14:creationId xmlns:p14="http://schemas.microsoft.com/office/powerpoint/2010/main" val="68502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328FAAC-671D-4848-AFAA-E9386F467836}"/>
              </a:ext>
            </a:extLst>
          </p:cNvPr>
          <p:cNvSpPr txBox="1"/>
          <p:nvPr/>
        </p:nvSpPr>
        <p:spPr>
          <a:xfrm>
            <a:off x="511173" y="2052906"/>
            <a:ext cx="11499758" cy="3416320"/>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せっかく</a:t>
            </a:r>
            <a:r>
              <a:rPr kumimoji="1" lang="en-US" altLang="ja-JP" sz="3800" dirty="0">
                <a:latin typeface="BIZ UDPゴシック" panose="020B0400000000000000" pitchFamily="50" charset="-128"/>
                <a:ea typeface="BIZ UDPゴシック" panose="020B0400000000000000" pitchFamily="50" charset="-128"/>
              </a:rPr>
              <a:t>NISA</a:t>
            </a:r>
            <a:r>
              <a:rPr lang="ja-JP" altLang="en-US" sz="3800" dirty="0">
                <a:latin typeface="BIZ UDPゴシック" panose="020B0400000000000000" pitchFamily="50" charset="-128"/>
                <a:ea typeface="BIZ UDPゴシック" panose="020B0400000000000000" pitchFamily="50" charset="-128"/>
              </a:rPr>
              <a:t>口座を持てる年齢になったのだから</a:t>
            </a:r>
            <a:r>
              <a:rPr kumimoji="1" lang="ja-JP" altLang="en-US" sz="3800" dirty="0">
                <a:latin typeface="BIZ UDPゴシック" panose="020B0400000000000000" pitchFamily="50" charset="-128"/>
                <a:ea typeface="BIZ UDPゴシック" panose="020B0400000000000000" pitchFamily="50" charset="-128"/>
              </a:rPr>
              <a:t>株価の時系列予測をしたい</a:t>
            </a:r>
            <a:r>
              <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rPr>
              <a:t>(</a:t>
            </a:r>
            <a:r>
              <a:rPr kumimoji="1" lang="ja-JP" altLang="en-US" sz="2800" dirty="0">
                <a:solidFill>
                  <a:schemeClr val="bg2">
                    <a:lumMod val="50000"/>
                  </a:schemeClr>
                </a:solidFill>
                <a:latin typeface="BIZ UDPゴシック" panose="020B0400000000000000" pitchFamily="50" charset="-128"/>
                <a:ea typeface="BIZ UDPゴシック" panose="020B0400000000000000" pitchFamily="50" charset="-128"/>
              </a:rPr>
              <a:t>儲けたい</a:t>
            </a:r>
            <a:r>
              <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rPr>
              <a:t>)</a:t>
            </a:r>
          </a:p>
          <a:p>
            <a:pPr marL="457200" indent="-457200">
              <a:buFont typeface="Arial" panose="020B0604020202020204" pitchFamily="34" charset="0"/>
              <a:buChar char="•"/>
            </a:pPr>
            <a:endParaRPr lang="en-US" altLang="ja-JP" sz="2800" dirty="0">
              <a:solidFill>
                <a:schemeClr val="bg2">
                  <a:lumMod val="50000"/>
                </a:schemeClr>
              </a:solidFill>
              <a:latin typeface="BIZ UDPゴシック" panose="020B0400000000000000" pitchFamily="50" charset="-128"/>
              <a:ea typeface="BIZ UDPゴシック" panose="020B0400000000000000" pitchFamily="50" charset="-128"/>
            </a:endParaRPr>
          </a:p>
          <a:p>
            <a:pPr marL="571500" indent="-5715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全く知らない分野の会社の株式を買う時の指標としたい</a:t>
            </a:r>
          </a:p>
          <a:p>
            <a:endParaRPr kumimoji="1" lang="ja-JP" altLang="en-US" sz="3600" dirty="0">
              <a:solidFill>
                <a:schemeClr val="bg2">
                  <a:lumMod val="50000"/>
                </a:schemeClr>
              </a:solidFill>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DD4FD780-05BE-F0E4-3EFC-0E5F4A94CAA7}"/>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Tree>
    <p:extLst>
      <p:ext uri="{BB962C8B-B14F-4D97-AF65-F5344CB8AC3E}">
        <p14:creationId xmlns:p14="http://schemas.microsoft.com/office/powerpoint/2010/main" val="3128121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6531B4-3A18-1C3C-991D-5CB8667443BE}"/>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考察</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74D4EEFF-5CD6-151C-C156-C505382A8642}"/>
              </a:ext>
            </a:extLst>
          </p:cNvPr>
          <p:cNvSpPr txBox="1"/>
          <p:nvPr/>
        </p:nvSpPr>
        <p:spPr>
          <a:xfrm>
            <a:off x="103770" y="1453703"/>
            <a:ext cx="11984460" cy="4524315"/>
          </a:xfrm>
          <a:prstGeom prst="rect">
            <a:avLst/>
          </a:prstGeom>
          <a:noFill/>
        </p:spPr>
        <p:txBody>
          <a:bodyPr wrap="square" rtlCol="0">
            <a:spAutoFit/>
          </a:bodyPr>
          <a:lstStyle/>
          <a:p>
            <a:pPr marL="457200" indent="-4572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会社ごとに</a:t>
            </a:r>
            <a:r>
              <a:rPr kumimoji="1" lang="ja-JP" altLang="en-US" sz="3800" dirty="0">
                <a:latin typeface="BIZ UDPゴシック" panose="020B0400000000000000" pitchFamily="50" charset="-128"/>
                <a:ea typeface="BIZ UDPゴシック" panose="020B0400000000000000" pitchFamily="50" charset="-128"/>
              </a:rPr>
              <a:t>ニュース量のばらつきがある</a:t>
            </a:r>
            <a:endParaRPr kumimoji="1" lang="en-US" altLang="ja-JP" sz="3800" dirty="0">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この一か月はありえないくらい株式市場の状況が悪い</a:t>
            </a:r>
            <a:endParaRPr kumimoji="1" lang="en-US" altLang="ja-JP" sz="3800" dirty="0">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en-US" altLang="ja-JP" sz="3800" dirty="0">
                <a:latin typeface="BIZ UDPゴシック" panose="020B0400000000000000" pitchFamily="50" charset="-128"/>
                <a:ea typeface="BIZ UDPゴシック" panose="020B0400000000000000" pitchFamily="50" charset="-128"/>
              </a:rPr>
              <a:t>6-7</a:t>
            </a:r>
            <a:r>
              <a:rPr lang="ja-JP" altLang="en-US" sz="3800" dirty="0">
                <a:latin typeface="BIZ UDPゴシック" panose="020B0400000000000000" pitchFamily="50" charset="-128"/>
                <a:ea typeface="BIZ UDPゴシック" panose="020B0400000000000000" pitchFamily="50" charset="-128"/>
              </a:rPr>
              <a:t>月にサイトのアプデがあってニュースのデータがかなり減った</a:t>
            </a:r>
            <a:endParaRPr lang="en-US" altLang="ja-JP" sz="3800" dirty="0">
              <a:latin typeface="BIZ UDPゴシック" panose="020B0400000000000000" pitchFamily="50" charset="-128"/>
              <a:ea typeface="BIZ UDPゴシック" panose="020B0400000000000000" pitchFamily="50" charset="-128"/>
            </a:endParaRPr>
          </a:p>
          <a:p>
            <a:endParaRPr lang="en-US" altLang="ja-JP" sz="2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ただの思い付きだが、</a:t>
            </a:r>
            <a:r>
              <a:rPr kumimoji="1" lang="en-US" altLang="ja-JP" sz="3800" dirty="0">
                <a:latin typeface="BIZ UDPゴシック" panose="020B0400000000000000" pitchFamily="50" charset="-128"/>
                <a:ea typeface="BIZ UDPゴシック" panose="020B0400000000000000" pitchFamily="50" charset="-128"/>
              </a:rPr>
              <a:t>Twitter</a:t>
            </a:r>
            <a:r>
              <a:rPr kumimoji="1" lang="ja-JP" altLang="en-US" sz="3800" dirty="0">
                <a:latin typeface="BIZ UDPゴシック" panose="020B0400000000000000" pitchFamily="50" charset="-128"/>
                <a:ea typeface="BIZ UDPゴシック" panose="020B0400000000000000" pitchFamily="50" charset="-128"/>
              </a:rPr>
              <a:t>のトレンド等も学習すると面白いかもと思った</a:t>
            </a:r>
          </a:p>
        </p:txBody>
      </p:sp>
    </p:spTree>
    <p:extLst>
      <p:ext uri="{BB962C8B-B14F-4D97-AF65-F5344CB8AC3E}">
        <p14:creationId xmlns:p14="http://schemas.microsoft.com/office/powerpoint/2010/main" val="844907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07B6D98-7411-4207-928D-F280120069EE}"/>
              </a:ext>
            </a:extLst>
          </p:cNvPr>
          <p:cNvSpPr txBox="1"/>
          <p:nvPr/>
        </p:nvSpPr>
        <p:spPr>
          <a:xfrm>
            <a:off x="298126" y="48985"/>
            <a:ext cx="3041421" cy="1107996"/>
          </a:xfrm>
          <a:prstGeom prst="rect">
            <a:avLst/>
          </a:prstGeom>
          <a:noFill/>
        </p:spPr>
        <p:txBody>
          <a:bodyPr wrap="square" rtlCol="0">
            <a:spAutoFit/>
          </a:bodyPr>
          <a:lstStyle/>
          <a:p>
            <a:r>
              <a:rPr kumimoji="1" lang="ja-JP" altLang="en-US" sz="6600" b="1" dirty="0">
                <a:latin typeface="BIZ UDPゴシック" panose="020B0400000000000000" pitchFamily="50" charset="-128"/>
                <a:ea typeface="BIZ UDPゴシック" panose="020B0400000000000000" pitchFamily="50" charset="-128"/>
              </a:rPr>
              <a:t>まとめ</a:t>
            </a:r>
          </a:p>
        </p:txBody>
      </p:sp>
      <p:sp>
        <p:nvSpPr>
          <p:cNvPr id="3" name="テキスト ボックス 2">
            <a:extLst>
              <a:ext uri="{FF2B5EF4-FFF2-40B4-BE49-F238E27FC236}">
                <a16:creationId xmlns:a16="http://schemas.microsoft.com/office/drawing/2014/main" id="{39D3EC1E-C4A1-4AF1-BDD9-62B1B818B87B}"/>
              </a:ext>
            </a:extLst>
          </p:cNvPr>
          <p:cNvSpPr txBox="1"/>
          <p:nvPr/>
        </p:nvSpPr>
        <p:spPr>
          <a:xfrm>
            <a:off x="22490" y="1252154"/>
            <a:ext cx="12169510" cy="5262979"/>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600" dirty="0">
                <a:latin typeface="BIZ UDPゴシック" panose="020B0400000000000000" pitchFamily="50" charset="-128"/>
                <a:ea typeface="BIZ UDPゴシック" panose="020B0400000000000000" pitchFamily="50" charset="-128"/>
              </a:rPr>
              <a:t>ニュースからほぼ自動で感情パラメータに変換して</a:t>
            </a:r>
            <a:r>
              <a:rPr kumimoji="1" lang="en-US" altLang="ja-JP" sz="3600" dirty="0">
                <a:latin typeface="BIZ UDPゴシック" panose="020B0400000000000000" pitchFamily="50" charset="-128"/>
                <a:ea typeface="BIZ UDPゴシック" panose="020B0400000000000000" pitchFamily="50" charset="-128"/>
              </a:rPr>
              <a:t>DB</a:t>
            </a:r>
            <a:r>
              <a:rPr kumimoji="1" lang="ja-JP" altLang="en-US" sz="3600" dirty="0" err="1">
                <a:latin typeface="BIZ UDPゴシック" panose="020B0400000000000000" pitchFamily="50" charset="-128"/>
                <a:ea typeface="BIZ UDPゴシック" panose="020B0400000000000000" pitchFamily="50" charset="-128"/>
              </a:rPr>
              <a:t>に保</a:t>
            </a:r>
            <a:r>
              <a:rPr kumimoji="1" lang="ja-JP" altLang="en-US" sz="3600" dirty="0">
                <a:latin typeface="BIZ UDPゴシック" panose="020B0400000000000000" pitchFamily="50" charset="-128"/>
                <a:ea typeface="BIZ UDPゴシック" panose="020B0400000000000000" pitchFamily="50" charset="-128"/>
              </a:rPr>
              <a:t>存しておくシステムはできた</a:t>
            </a:r>
            <a:endParaRPr kumimoji="1" lang="en-US" altLang="ja-JP" sz="3600" dirty="0">
              <a:latin typeface="BIZ UDPゴシック" panose="020B0400000000000000" pitchFamily="50" charset="-128"/>
              <a:ea typeface="BIZ UDPゴシック" panose="020B0400000000000000" pitchFamily="50" charset="-128"/>
            </a:endParaRPr>
          </a:p>
          <a:p>
            <a:endParaRPr kumimoji="1" lang="en-US" altLang="ja-JP" sz="1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3600" dirty="0">
                <a:latin typeface="BIZ UDPゴシック" panose="020B0400000000000000" pitchFamily="50" charset="-128"/>
                <a:ea typeface="BIZ UDPゴシック" panose="020B0400000000000000" pitchFamily="50" charset="-128"/>
              </a:rPr>
              <a:t>より長い期間のニュースのデータを貯めて学習するとどうなるか試したい</a:t>
            </a:r>
            <a:endParaRPr kumimoji="1" lang="en-US" altLang="ja-JP" sz="3600" dirty="0">
              <a:latin typeface="BIZ UDPゴシック" panose="020B0400000000000000" pitchFamily="50" charset="-128"/>
              <a:ea typeface="BIZ UDPゴシック" panose="020B0400000000000000" pitchFamily="50" charset="-128"/>
            </a:endParaRPr>
          </a:p>
          <a:p>
            <a:endParaRPr kumimoji="1" lang="en-US" altLang="ja-JP" sz="1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3600" dirty="0">
                <a:latin typeface="BIZ UDPゴシック" panose="020B0400000000000000" pitchFamily="50" charset="-128"/>
                <a:ea typeface="BIZ UDPゴシック" panose="020B0400000000000000" pitchFamily="50" charset="-128"/>
              </a:rPr>
              <a:t>会社の決裁書などもパラメータに入れられるようにしたい</a:t>
            </a:r>
            <a:endParaRPr lang="en-US" altLang="ja-JP" sz="3600" dirty="0">
              <a:latin typeface="BIZ UDPゴシック" panose="020B0400000000000000" pitchFamily="50" charset="-128"/>
              <a:ea typeface="BIZ UDPゴシック" panose="020B0400000000000000" pitchFamily="50" charset="-128"/>
            </a:endParaRPr>
          </a:p>
          <a:p>
            <a:endParaRPr lang="en-US" altLang="ja-JP" sz="1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600" dirty="0">
                <a:latin typeface="BIZ UDPゴシック" panose="020B0400000000000000" pitchFamily="50" charset="-128"/>
                <a:ea typeface="BIZ UDPゴシック" panose="020B0400000000000000" pitchFamily="50" charset="-128"/>
              </a:rPr>
              <a:t>モデルが示してくれた会社は</a:t>
            </a:r>
            <a:r>
              <a:rPr lang="ja-JP" altLang="en-US" sz="3600" dirty="0">
                <a:latin typeface="BIZ UDPゴシック" panose="020B0400000000000000" pitchFamily="50" charset="-128"/>
                <a:ea typeface="BIZ UDPゴシック" panose="020B0400000000000000" pitchFamily="50" charset="-128"/>
              </a:rPr>
              <a:t>全く知らない会社だったので当初の目的だった全く知らない分野の指標にすることはクリアできたと思う</a:t>
            </a:r>
            <a:endParaRPr kumimoji="1" lang="ja-JP" altLang="en-US"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21478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9BFB8CC-4628-6A53-78DB-42414068CD17}"/>
              </a:ext>
            </a:extLst>
          </p:cNvPr>
          <p:cNvSpPr txBox="1"/>
          <p:nvPr/>
        </p:nvSpPr>
        <p:spPr>
          <a:xfrm>
            <a:off x="298126" y="48985"/>
            <a:ext cx="3041421" cy="1107996"/>
          </a:xfrm>
          <a:prstGeom prst="rect">
            <a:avLst/>
          </a:prstGeom>
          <a:noFill/>
        </p:spPr>
        <p:txBody>
          <a:bodyPr wrap="square" rtlCol="0">
            <a:spAutoFit/>
          </a:bodyPr>
          <a:lstStyle/>
          <a:p>
            <a:r>
              <a:rPr kumimoji="1" lang="ja-JP" altLang="en-US" sz="6600" b="1" dirty="0">
                <a:latin typeface="BIZ UDPゴシック" panose="020B0400000000000000" pitchFamily="50" charset="-128"/>
                <a:ea typeface="BIZ UDPゴシック" panose="020B0400000000000000" pitchFamily="50" charset="-128"/>
              </a:rPr>
              <a:t>今後</a:t>
            </a:r>
          </a:p>
        </p:txBody>
      </p:sp>
      <p:sp>
        <p:nvSpPr>
          <p:cNvPr id="5" name="テキスト ボックス 4">
            <a:extLst>
              <a:ext uri="{FF2B5EF4-FFF2-40B4-BE49-F238E27FC236}">
                <a16:creationId xmlns:a16="http://schemas.microsoft.com/office/drawing/2014/main" id="{0C95E5A5-EB19-0568-7758-88B4DA8CAAC5}"/>
              </a:ext>
            </a:extLst>
          </p:cNvPr>
          <p:cNvSpPr txBox="1"/>
          <p:nvPr/>
        </p:nvSpPr>
        <p:spPr>
          <a:xfrm>
            <a:off x="745901" y="1790034"/>
            <a:ext cx="10700198" cy="3016210"/>
          </a:xfrm>
          <a:prstGeom prst="rect">
            <a:avLst/>
          </a:prstGeom>
          <a:noFill/>
        </p:spPr>
        <p:txBody>
          <a:bodyPr wrap="square" rtlCol="0">
            <a:spAutoFit/>
          </a:bodyPr>
          <a:lstStyle/>
          <a:p>
            <a:r>
              <a:rPr kumimoji="1" lang="ja-JP" altLang="en-US" sz="3800" dirty="0">
                <a:latin typeface="BIZ UDPゴシック" panose="020B0400000000000000" pitchFamily="50" charset="-128"/>
                <a:ea typeface="BIZ UDPゴシック" panose="020B0400000000000000" pitchFamily="50" charset="-128"/>
              </a:rPr>
              <a:t>今回は身近かつ自分がやりたかった株の予測</a:t>
            </a:r>
            <a:r>
              <a:rPr lang="ja-JP" altLang="en-US" sz="3800" dirty="0">
                <a:latin typeface="BIZ UDPゴシック" panose="020B0400000000000000" pitchFamily="50" charset="-128"/>
                <a:ea typeface="BIZ UDPゴシック" panose="020B0400000000000000" pitchFamily="50" charset="-128"/>
              </a:rPr>
              <a:t>を行ったが、今回用いた手法と同様のことを行えばテキストも含んだデータと時系列データさえあれば、例えば自社が打ち出した広告の効果や需要の予測などにも応用できると考える。</a:t>
            </a:r>
            <a:endParaRPr kumimoji="1" lang="ja-JP" altLang="en-US" sz="3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192D4B06-22B3-17D6-3321-6C82BF574BFA}"/>
              </a:ext>
            </a:extLst>
          </p:cNvPr>
          <p:cNvSpPr txBox="1"/>
          <p:nvPr/>
        </p:nvSpPr>
        <p:spPr>
          <a:xfrm>
            <a:off x="893046" y="5305745"/>
            <a:ext cx="4183451" cy="677108"/>
          </a:xfrm>
          <a:prstGeom prst="rect">
            <a:avLst/>
          </a:prstGeom>
          <a:noFill/>
        </p:spPr>
        <p:txBody>
          <a:bodyPr wrap="square" rtlCol="0">
            <a:spAutoFit/>
          </a:bodyPr>
          <a:lstStyle/>
          <a:p>
            <a:r>
              <a:rPr kumimoji="1" lang="ja-JP" altLang="en-US" sz="3800" dirty="0">
                <a:latin typeface="BIZ UDPゴシック" panose="020B0400000000000000" pitchFamily="50" charset="-128"/>
                <a:ea typeface="BIZ UDPゴシック" panose="020B0400000000000000" pitchFamily="50" charset="-128"/>
              </a:rPr>
              <a:t>後でまとめる</a:t>
            </a:r>
          </a:p>
        </p:txBody>
      </p:sp>
    </p:spTree>
    <p:extLst>
      <p:ext uri="{BB962C8B-B14F-4D97-AF65-F5344CB8AC3E}">
        <p14:creationId xmlns:p14="http://schemas.microsoft.com/office/powerpoint/2010/main" val="4100003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矢印: 右 5">
            <a:extLst>
              <a:ext uri="{FF2B5EF4-FFF2-40B4-BE49-F238E27FC236}">
                <a16:creationId xmlns:a16="http://schemas.microsoft.com/office/drawing/2014/main" id="{FD0C6863-084D-E0EC-72F2-CFD6E9A7F84C}"/>
              </a:ext>
            </a:extLst>
          </p:cNvPr>
          <p:cNvSpPr/>
          <p:nvPr/>
        </p:nvSpPr>
        <p:spPr>
          <a:xfrm rot="780814">
            <a:off x="4404025" y="4436650"/>
            <a:ext cx="2030507"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 name="図 1">
            <a:extLst>
              <a:ext uri="{FF2B5EF4-FFF2-40B4-BE49-F238E27FC236}">
                <a16:creationId xmlns:a16="http://schemas.microsoft.com/office/drawing/2014/main" id="{8B62A16B-F0A0-5E06-5808-C3CD27A78076}"/>
              </a:ext>
            </a:extLst>
          </p:cNvPr>
          <p:cNvPicPr>
            <a:picLocks noChangeAspect="1"/>
          </p:cNvPicPr>
          <p:nvPr/>
        </p:nvPicPr>
        <p:blipFill>
          <a:blip r:embed="rId2"/>
          <a:stretch>
            <a:fillRect/>
          </a:stretch>
        </p:blipFill>
        <p:spPr>
          <a:xfrm>
            <a:off x="5018650" y="1473981"/>
            <a:ext cx="6845972" cy="1955019"/>
          </a:xfrm>
          <a:prstGeom prst="rect">
            <a:avLst/>
          </a:prstGeom>
        </p:spPr>
      </p:pic>
      <p:pic>
        <p:nvPicPr>
          <p:cNvPr id="4" name="図 3">
            <a:extLst>
              <a:ext uri="{FF2B5EF4-FFF2-40B4-BE49-F238E27FC236}">
                <a16:creationId xmlns:a16="http://schemas.microsoft.com/office/drawing/2014/main" id="{3F1622E8-592A-648F-5D86-533C56802587}"/>
              </a:ext>
            </a:extLst>
          </p:cNvPr>
          <p:cNvPicPr>
            <a:picLocks noChangeAspect="1"/>
          </p:cNvPicPr>
          <p:nvPr/>
        </p:nvPicPr>
        <p:blipFill>
          <a:blip r:embed="rId3"/>
          <a:stretch>
            <a:fillRect/>
          </a:stretch>
        </p:blipFill>
        <p:spPr>
          <a:xfrm>
            <a:off x="168049" y="688622"/>
            <a:ext cx="3768731" cy="5130800"/>
          </a:xfrm>
          <a:prstGeom prst="rect">
            <a:avLst/>
          </a:prstGeom>
        </p:spPr>
      </p:pic>
    </p:spTree>
    <p:extLst>
      <p:ext uri="{BB962C8B-B14F-4D97-AF65-F5344CB8AC3E}">
        <p14:creationId xmlns:p14="http://schemas.microsoft.com/office/powerpoint/2010/main" val="54564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346C83-1902-42D5-B622-093593ED705F}"/>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
        <p:nvSpPr>
          <p:cNvPr id="3" name="テキスト ボックス 2">
            <a:extLst>
              <a:ext uri="{FF2B5EF4-FFF2-40B4-BE49-F238E27FC236}">
                <a16:creationId xmlns:a16="http://schemas.microsoft.com/office/drawing/2014/main" id="{E641EA13-434D-8A34-7124-0E3753FA25E9}"/>
              </a:ext>
            </a:extLst>
          </p:cNvPr>
          <p:cNvSpPr txBox="1"/>
          <p:nvPr/>
        </p:nvSpPr>
        <p:spPr>
          <a:xfrm>
            <a:off x="1035758" y="5858754"/>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現在の金融資産構成比率</a:t>
            </a:r>
          </a:p>
        </p:txBody>
      </p:sp>
      <p:grpSp>
        <p:nvGrpSpPr>
          <p:cNvPr id="8" name="グループ化 7">
            <a:extLst>
              <a:ext uri="{FF2B5EF4-FFF2-40B4-BE49-F238E27FC236}">
                <a16:creationId xmlns:a16="http://schemas.microsoft.com/office/drawing/2014/main" id="{8812F55E-6C73-2C2E-2E3A-510BD7711EE5}"/>
              </a:ext>
            </a:extLst>
          </p:cNvPr>
          <p:cNvGrpSpPr/>
          <p:nvPr/>
        </p:nvGrpSpPr>
        <p:grpSpPr>
          <a:xfrm>
            <a:off x="83811" y="1273501"/>
            <a:ext cx="6195238" cy="4310997"/>
            <a:chOff x="325924" y="1984972"/>
            <a:chExt cx="5469802" cy="3672699"/>
          </a:xfrm>
        </p:grpSpPr>
        <p:graphicFrame>
          <p:nvGraphicFramePr>
            <p:cNvPr id="4" name="グラフ 3">
              <a:extLst>
                <a:ext uri="{FF2B5EF4-FFF2-40B4-BE49-F238E27FC236}">
                  <a16:creationId xmlns:a16="http://schemas.microsoft.com/office/drawing/2014/main" id="{2172DE30-313C-DCDC-19BA-E2EAFE897149}"/>
                </a:ext>
              </a:extLst>
            </p:cNvPr>
            <p:cNvGraphicFramePr>
              <a:graphicFrameLocks/>
            </p:cNvGraphicFramePr>
            <p:nvPr>
              <p:extLst>
                <p:ext uri="{D42A27DB-BD31-4B8C-83A1-F6EECF244321}">
                  <p14:modId xmlns:p14="http://schemas.microsoft.com/office/powerpoint/2010/main" val="333648918"/>
                </p:ext>
              </p:extLst>
            </p:nvPr>
          </p:nvGraphicFramePr>
          <p:xfrm>
            <a:off x="325924" y="1984972"/>
            <a:ext cx="5469802" cy="3672699"/>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a:extLst>
                <a:ext uri="{FF2B5EF4-FFF2-40B4-BE49-F238E27FC236}">
                  <a16:creationId xmlns:a16="http://schemas.microsoft.com/office/drawing/2014/main" id="{B224302E-BC48-D66A-4F27-92C1E2D23288}"/>
                </a:ext>
              </a:extLst>
            </p:cNvPr>
            <p:cNvSpPr txBox="1"/>
            <p:nvPr/>
          </p:nvSpPr>
          <p:spPr>
            <a:xfrm>
              <a:off x="1826937" y="4290029"/>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投資信託</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25.6%</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2360758D-8F4F-006A-BCD7-54D6B9BFED00}"/>
                </a:ext>
              </a:extLst>
            </p:cNvPr>
            <p:cNvSpPr txBox="1"/>
            <p:nvPr/>
          </p:nvSpPr>
          <p:spPr>
            <a:xfrm>
              <a:off x="1600180" y="2844224"/>
              <a:ext cx="1522492" cy="846386"/>
            </a:xfrm>
            <a:prstGeom prst="rect">
              <a:avLst/>
            </a:prstGeom>
            <a:noFill/>
          </p:spPr>
          <p:txBody>
            <a:bodyPr wrap="square" rtlCol="0">
              <a:spAutoFit/>
            </a:bodyPr>
            <a:lstStyle/>
            <a:p>
              <a:pPr algn="ctr"/>
              <a:r>
                <a:rPr lang="ja-JP" altLang="en-US" sz="2450" b="1" dirty="0">
                  <a:ln w="3175">
                    <a:noFill/>
                  </a:ln>
                  <a:solidFill>
                    <a:schemeClr val="bg1"/>
                  </a:solidFill>
                  <a:latin typeface="BIZ UDPゴシック" panose="020B0400000000000000" pitchFamily="50" charset="-128"/>
                  <a:ea typeface="BIZ UDPゴシック" panose="020B0400000000000000" pitchFamily="50" charset="-128"/>
                </a:rPr>
                <a:t>国内株式</a:t>
              </a:r>
              <a:endParaRPr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lang="en-US" altLang="ja-JP" sz="2450" b="1" dirty="0">
                  <a:ln w="3175">
                    <a:noFill/>
                  </a:ln>
                  <a:solidFill>
                    <a:schemeClr val="bg1"/>
                  </a:solidFill>
                  <a:latin typeface="BIZ UDPゴシック" panose="020B0400000000000000" pitchFamily="50" charset="-128"/>
                  <a:ea typeface="BIZ UDPゴシック" panose="020B0400000000000000" pitchFamily="50" charset="-128"/>
                </a:rPr>
                <a:t>33.8</a:t>
              </a: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0551C6D1-6133-6CD6-C857-C613C8C56C88}"/>
                </a:ext>
              </a:extLst>
            </p:cNvPr>
            <p:cNvSpPr txBox="1"/>
            <p:nvPr/>
          </p:nvSpPr>
          <p:spPr>
            <a:xfrm>
              <a:off x="3149861" y="3398128"/>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米国株式</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40.5%</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grpSp>
      <p:grpSp>
        <p:nvGrpSpPr>
          <p:cNvPr id="15" name="グループ化 14">
            <a:extLst>
              <a:ext uri="{FF2B5EF4-FFF2-40B4-BE49-F238E27FC236}">
                <a16:creationId xmlns:a16="http://schemas.microsoft.com/office/drawing/2014/main" id="{D1EC9B02-4871-A07C-99BA-B5315B6827E0}"/>
              </a:ext>
            </a:extLst>
          </p:cNvPr>
          <p:cNvGrpSpPr/>
          <p:nvPr/>
        </p:nvGrpSpPr>
        <p:grpSpPr>
          <a:xfrm>
            <a:off x="5550646" y="1273500"/>
            <a:ext cx="6266091" cy="4310997"/>
            <a:chOff x="5418805" y="1641956"/>
            <a:chExt cx="7437142" cy="4953857"/>
          </a:xfrm>
        </p:grpSpPr>
        <p:graphicFrame>
          <p:nvGraphicFramePr>
            <p:cNvPr id="9" name="グラフ 8">
              <a:extLst>
                <a:ext uri="{FF2B5EF4-FFF2-40B4-BE49-F238E27FC236}">
                  <a16:creationId xmlns:a16="http://schemas.microsoft.com/office/drawing/2014/main" id="{86A9F20E-6AF9-4844-940B-1F7723C7DF6D}"/>
                </a:ext>
              </a:extLst>
            </p:cNvPr>
            <p:cNvGraphicFramePr>
              <a:graphicFrameLocks/>
            </p:cNvGraphicFramePr>
            <p:nvPr>
              <p:extLst>
                <p:ext uri="{D42A27DB-BD31-4B8C-83A1-F6EECF244321}">
                  <p14:modId xmlns:p14="http://schemas.microsoft.com/office/powerpoint/2010/main" val="1941746647"/>
                </p:ext>
              </p:extLst>
            </p:nvPr>
          </p:nvGraphicFramePr>
          <p:xfrm>
            <a:off x="5418805" y="1641956"/>
            <a:ext cx="7437142" cy="4953857"/>
          </p:xfrm>
          <a:graphic>
            <a:graphicData uri="http://schemas.openxmlformats.org/drawingml/2006/chart">
              <c:chart xmlns:c="http://schemas.openxmlformats.org/drawingml/2006/chart" xmlns:r="http://schemas.openxmlformats.org/officeDocument/2006/relationships" r:id="rId4"/>
            </a:graphicData>
          </a:graphic>
        </p:graphicFrame>
        <p:sp>
          <p:nvSpPr>
            <p:cNvPr id="10" name="テキスト ボックス 9">
              <a:extLst>
                <a:ext uri="{FF2B5EF4-FFF2-40B4-BE49-F238E27FC236}">
                  <a16:creationId xmlns:a16="http://schemas.microsoft.com/office/drawing/2014/main" id="{008ABDC1-7C91-ED9D-C4B7-E4EDB010A677}"/>
                </a:ext>
              </a:extLst>
            </p:cNvPr>
            <p:cNvSpPr txBox="1"/>
            <p:nvPr/>
          </p:nvSpPr>
          <p:spPr>
            <a:xfrm>
              <a:off x="8533757" y="4536646"/>
              <a:ext cx="2262578" cy="1379323"/>
            </a:xfrm>
            <a:prstGeom prst="rect">
              <a:avLst/>
            </a:prstGeom>
            <a:noFill/>
          </p:spPr>
          <p:txBody>
            <a:bodyPr wrap="square" rtlCol="0">
              <a:spAutoFit/>
            </a:bodyPr>
            <a:lstStyle/>
            <a:p>
              <a:pPr algn="ct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NVDA</a:t>
              </a:r>
              <a:b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b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60%</a:t>
              </a:r>
              <a:endParaRPr kumimoji="1" lang="ja-JP" altLang="en-US" sz="36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ECFF3A1E-03D8-FA39-D2D9-D3B09F42318D}"/>
                </a:ext>
              </a:extLst>
            </p:cNvPr>
            <p:cNvSpPr txBox="1"/>
            <p:nvPr/>
          </p:nvSpPr>
          <p:spPr>
            <a:xfrm rot="19588948">
              <a:off x="6898039" y="4570988"/>
              <a:ext cx="1641042" cy="459775"/>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TSM 7%</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ED01B846-E357-5D6C-3A71-5486646F9056}"/>
                </a:ext>
              </a:extLst>
            </p:cNvPr>
            <p:cNvSpPr txBox="1"/>
            <p:nvPr/>
          </p:nvSpPr>
          <p:spPr>
            <a:xfrm rot="21120000">
              <a:off x="6638750" y="3976601"/>
              <a:ext cx="1726953" cy="369332"/>
            </a:xfrm>
            <a:prstGeom prst="rect">
              <a:avLst/>
            </a:prstGeom>
            <a:noFill/>
          </p:spPr>
          <p:txBody>
            <a:bodyPr wrap="square" rtlCol="0">
              <a:spAutoFit/>
            </a:bodyPr>
            <a:lstStyle/>
            <a:p>
              <a:pPr algn="ctr"/>
              <a:r>
                <a:rPr lang="en-US" altLang="ja-JP" b="1" dirty="0">
                  <a:ln w="3175">
                    <a:noFill/>
                  </a:ln>
                  <a:solidFill>
                    <a:schemeClr val="bg1"/>
                  </a:solidFill>
                  <a:latin typeface="BIZ UDPゴシック" panose="020B0400000000000000" pitchFamily="50" charset="-128"/>
                  <a:ea typeface="BIZ UDPゴシック" panose="020B0400000000000000" pitchFamily="50" charset="-128"/>
                </a:rPr>
                <a:t>AMZN </a:t>
              </a:r>
              <a:r>
                <a:rPr kumimoji="1" lang="en-US" altLang="ja-JP" b="1" dirty="0">
                  <a:ln w="3175">
                    <a:noFill/>
                  </a:ln>
                  <a:solidFill>
                    <a:schemeClr val="bg1"/>
                  </a:solidFill>
                  <a:latin typeface="BIZ UDPゴシック" panose="020B0400000000000000" pitchFamily="50" charset="-128"/>
                  <a:ea typeface="BIZ UDPゴシック" panose="020B0400000000000000" pitchFamily="50" charset="-128"/>
                </a:rPr>
                <a:t>4%</a:t>
              </a:r>
              <a:endParaRPr kumimoji="1" lang="ja-JP" altLang="en-US"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5E053ADE-BE9A-B7B4-3DBB-52DA497F9281}"/>
                </a:ext>
              </a:extLst>
            </p:cNvPr>
            <p:cNvSpPr txBox="1"/>
            <p:nvPr/>
          </p:nvSpPr>
          <p:spPr>
            <a:xfrm>
              <a:off x="7182589" y="2507285"/>
              <a:ext cx="1522492" cy="1077218"/>
            </a:xfrm>
            <a:prstGeom prst="rect">
              <a:avLst/>
            </a:prstGeom>
            <a:noFill/>
          </p:spPr>
          <p:txBody>
            <a:bodyPr wrap="square" rtlCol="0">
              <a:spAutoFit/>
            </a:bodyPr>
            <a:lstStyle/>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ARM</a:t>
              </a:r>
            </a:p>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21</a:t>
              </a:r>
              <a:r>
                <a:rPr kumimoji="1"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32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9CDEE1CA-FDFC-2D91-31A2-12C85324B0DB}"/>
                </a:ext>
              </a:extLst>
            </p:cNvPr>
            <p:cNvSpPr txBox="1"/>
            <p:nvPr/>
          </p:nvSpPr>
          <p:spPr>
            <a:xfrm rot="17400000">
              <a:off x="8464121" y="2501386"/>
              <a:ext cx="1957149" cy="474885"/>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GOOG 8%</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grpSp>
      <p:sp>
        <p:nvSpPr>
          <p:cNvPr id="24" name="テキスト ボックス 23">
            <a:extLst>
              <a:ext uri="{FF2B5EF4-FFF2-40B4-BE49-F238E27FC236}">
                <a16:creationId xmlns:a16="http://schemas.microsoft.com/office/drawing/2014/main" id="{087A17E2-F1B2-5D7B-FA68-BB8A2E8EB4FE}"/>
              </a:ext>
            </a:extLst>
          </p:cNvPr>
          <p:cNvSpPr txBox="1"/>
          <p:nvPr/>
        </p:nvSpPr>
        <p:spPr>
          <a:xfrm>
            <a:off x="6538019" y="5837042"/>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米国株式内訳</a:t>
            </a:r>
          </a:p>
        </p:txBody>
      </p:sp>
    </p:spTree>
    <p:extLst>
      <p:ext uri="{BB962C8B-B14F-4D97-AF65-F5344CB8AC3E}">
        <p14:creationId xmlns:p14="http://schemas.microsoft.com/office/powerpoint/2010/main" val="414030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966BF6-826A-CA25-6F06-BECB0C6D2ADC}"/>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4D9287B-69AC-5AC8-4D6D-B72599E75D67}"/>
              </a:ext>
            </a:extLst>
          </p:cNvPr>
          <p:cNvSpPr txBox="1"/>
          <p:nvPr/>
        </p:nvSpPr>
        <p:spPr>
          <a:xfrm>
            <a:off x="1366096" y="1519591"/>
            <a:ext cx="9905469" cy="1138773"/>
          </a:xfrm>
          <a:prstGeom prst="rect">
            <a:avLst/>
          </a:prstGeom>
          <a:noFill/>
        </p:spPr>
        <p:txBody>
          <a:bodyPr wrap="square" rtlCol="0">
            <a:spAutoFit/>
          </a:bodyPr>
          <a:lstStyle/>
          <a:p>
            <a:r>
              <a:rPr kumimoji="1" lang="ja-JP" altLang="en-US" sz="4000" dirty="0">
                <a:latin typeface="BIZ UDPゴシック" panose="020B0400000000000000" pitchFamily="50" charset="-128"/>
                <a:ea typeface="BIZ UDPゴシック" panose="020B0400000000000000" pitchFamily="50" charset="-128"/>
              </a:rPr>
              <a:t>投資家は何を指標に株を買っているのか</a:t>
            </a:r>
            <a:r>
              <a:rPr kumimoji="1" lang="en-US" altLang="ja-JP" sz="4000" dirty="0">
                <a:latin typeface="BIZ UDPゴシック" panose="020B0400000000000000" pitchFamily="50" charset="-128"/>
                <a:ea typeface="BIZ UDPゴシック" panose="020B0400000000000000" pitchFamily="50" charset="-128"/>
              </a:rPr>
              <a:t>?</a:t>
            </a:r>
          </a:p>
          <a:p>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⇩こんな感じ</a:t>
            </a:r>
            <a:r>
              <a:rPr kumimoji="1" lang="ja-JP" altLang="en-US" sz="2800" dirty="0" err="1">
                <a:latin typeface="BIZ UDPゴシック" panose="020B0400000000000000" pitchFamily="50" charset="-128"/>
                <a:ea typeface="BIZ UDPゴシック" panose="020B0400000000000000" pitchFamily="50" charset="-128"/>
              </a:rPr>
              <a:t>な</a:t>
            </a:r>
            <a:r>
              <a:rPr kumimoji="1" lang="ja-JP" altLang="en-US" sz="2800" dirty="0">
                <a:latin typeface="BIZ UDPゴシック" panose="020B0400000000000000" pitchFamily="50" charset="-128"/>
                <a:ea typeface="BIZ UDPゴシック" panose="020B0400000000000000" pitchFamily="50" charset="-128"/>
              </a:rPr>
              <a:t>グラフとにらめっこだけしてるわけではない</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19D0CEAA-90FA-6892-2C80-15938DC5041F}"/>
              </a:ext>
            </a:extLst>
          </p:cNvPr>
          <p:cNvPicPr>
            <a:picLocks noChangeAspect="1"/>
          </p:cNvPicPr>
          <p:nvPr/>
        </p:nvPicPr>
        <p:blipFill>
          <a:blip r:embed="rId3"/>
          <a:stretch>
            <a:fillRect/>
          </a:stretch>
        </p:blipFill>
        <p:spPr>
          <a:xfrm>
            <a:off x="3425364" y="2928641"/>
            <a:ext cx="5341271" cy="3633517"/>
          </a:xfrm>
          <a:prstGeom prst="rect">
            <a:avLst/>
          </a:prstGeom>
          <a:ln>
            <a:solidFill>
              <a:schemeClr val="bg2">
                <a:lumMod val="75000"/>
              </a:schemeClr>
            </a:solidFill>
          </a:ln>
        </p:spPr>
      </p:pic>
    </p:spTree>
    <p:extLst>
      <p:ext uri="{BB962C8B-B14F-4D97-AF65-F5344CB8AC3E}">
        <p14:creationId xmlns:p14="http://schemas.microsoft.com/office/powerpoint/2010/main" val="375283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816DF4-50D0-78DE-9786-EE01CB92CA08}"/>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7" name="図 6">
            <a:extLst>
              <a:ext uri="{FF2B5EF4-FFF2-40B4-BE49-F238E27FC236}">
                <a16:creationId xmlns:a16="http://schemas.microsoft.com/office/drawing/2014/main" id="{3A9D6835-4D7B-FD26-9937-F89AC4934844}"/>
              </a:ext>
            </a:extLst>
          </p:cNvPr>
          <p:cNvPicPr>
            <a:picLocks noChangeAspect="1"/>
          </p:cNvPicPr>
          <p:nvPr/>
        </p:nvPicPr>
        <p:blipFill>
          <a:blip r:embed="rId3"/>
          <a:stretch>
            <a:fillRect/>
          </a:stretch>
        </p:blipFill>
        <p:spPr>
          <a:xfrm>
            <a:off x="816257" y="2790527"/>
            <a:ext cx="4572968" cy="2893209"/>
          </a:xfrm>
          <a:prstGeom prst="rect">
            <a:avLst/>
          </a:prstGeom>
          <a:ln>
            <a:solidFill>
              <a:schemeClr val="bg2">
                <a:lumMod val="75000"/>
              </a:schemeClr>
            </a:solidFill>
          </a:ln>
        </p:spPr>
      </p:pic>
      <p:sp>
        <p:nvSpPr>
          <p:cNvPr id="14" name="テキスト ボックス 13">
            <a:extLst>
              <a:ext uri="{FF2B5EF4-FFF2-40B4-BE49-F238E27FC236}">
                <a16:creationId xmlns:a16="http://schemas.microsoft.com/office/drawing/2014/main" id="{1EDDC91B-17ED-ED3B-7462-29BEA8064521}"/>
              </a:ext>
            </a:extLst>
          </p:cNvPr>
          <p:cNvSpPr txBox="1"/>
          <p:nvPr/>
        </p:nvSpPr>
        <p:spPr>
          <a:xfrm>
            <a:off x="816257" y="2155227"/>
            <a:ext cx="519014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恐怖指数</a:t>
            </a:r>
            <a:r>
              <a:rPr lang="en-US" altLang="ja-JP" sz="2400" dirty="0">
                <a:latin typeface="BIZ UDPゴシック" panose="020B0400000000000000" pitchFamily="50" charset="-128"/>
                <a:ea typeface="BIZ UDPゴシック" panose="020B0400000000000000" pitchFamily="50" charset="-128"/>
              </a:rPr>
              <a:t>(Volatility Index)</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25FFC761-A9F4-37A5-3FEB-B564C9ACE5FC}"/>
              </a:ext>
            </a:extLst>
          </p:cNvPr>
          <p:cNvPicPr>
            <a:picLocks noChangeAspect="1"/>
          </p:cNvPicPr>
          <p:nvPr/>
        </p:nvPicPr>
        <p:blipFill>
          <a:blip r:embed="rId4"/>
          <a:stretch>
            <a:fillRect/>
          </a:stretch>
        </p:blipFill>
        <p:spPr>
          <a:xfrm>
            <a:off x="6454372" y="2790526"/>
            <a:ext cx="4564376" cy="2893209"/>
          </a:xfrm>
          <a:prstGeom prst="rect">
            <a:avLst/>
          </a:prstGeom>
          <a:ln>
            <a:solidFill>
              <a:schemeClr val="bg2">
                <a:lumMod val="75000"/>
              </a:schemeClr>
            </a:solidFill>
          </a:ln>
        </p:spPr>
      </p:pic>
      <p:sp>
        <p:nvSpPr>
          <p:cNvPr id="5" name="テキスト ボックス 4">
            <a:extLst>
              <a:ext uri="{FF2B5EF4-FFF2-40B4-BE49-F238E27FC236}">
                <a16:creationId xmlns:a16="http://schemas.microsoft.com/office/drawing/2014/main" id="{8B5BC4FA-41DF-33E1-05BB-0506A73F38CE}"/>
              </a:ext>
            </a:extLst>
          </p:cNvPr>
          <p:cNvSpPr txBox="1"/>
          <p:nvPr/>
        </p:nvSpPr>
        <p:spPr>
          <a:xfrm>
            <a:off x="507669" y="1276410"/>
            <a:ext cx="5190144" cy="646331"/>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1. </a:t>
            </a:r>
            <a:r>
              <a:rPr kumimoji="1" lang="ja-JP" altLang="en-US" sz="3600" dirty="0">
                <a:latin typeface="BIZ UDPゴシック" panose="020B0400000000000000" pitchFamily="50" charset="-128"/>
                <a:ea typeface="BIZ UDPゴシック" panose="020B0400000000000000" pitchFamily="50" charset="-128"/>
              </a:rPr>
              <a:t>指数を基準にする</a:t>
            </a:r>
          </a:p>
        </p:txBody>
      </p:sp>
      <p:sp>
        <p:nvSpPr>
          <p:cNvPr id="6" name="テキスト ボックス 5">
            <a:extLst>
              <a:ext uri="{FF2B5EF4-FFF2-40B4-BE49-F238E27FC236}">
                <a16:creationId xmlns:a16="http://schemas.microsoft.com/office/drawing/2014/main" id="{9F9D6AD7-4944-AA38-55B9-16559FF5D830}"/>
              </a:ext>
            </a:extLst>
          </p:cNvPr>
          <p:cNvSpPr txBox="1"/>
          <p:nvPr/>
        </p:nvSpPr>
        <p:spPr>
          <a:xfrm>
            <a:off x="5839420" y="2128569"/>
            <a:ext cx="5794281"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フィラデルフィア半導体指数</a:t>
            </a:r>
            <a:r>
              <a:rPr kumimoji="1" lang="en-US" altLang="ja-JP" sz="2800" dirty="0">
                <a:latin typeface="BIZ UDPゴシック" panose="020B0400000000000000" pitchFamily="50" charset="-128"/>
                <a:ea typeface="BIZ UDPゴシック" panose="020B0400000000000000" pitchFamily="50" charset="-128"/>
              </a:rPr>
              <a:t>(SOX)</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50273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2C38A002-A584-D33E-8BFC-B4A146BA26CC}"/>
              </a:ext>
            </a:extLst>
          </p:cNvPr>
          <p:cNvGrpSpPr/>
          <p:nvPr/>
        </p:nvGrpSpPr>
        <p:grpSpPr>
          <a:xfrm>
            <a:off x="8632332" y="2321004"/>
            <a:ext cx="3559668" cy="1357851"/>
            <a:chOff x="8632332" y="2321004"/>
            <a:chExt cx="3559668" cy="1357851"/>
          </a:xfrm>
        </p:grpSpPr>
        <p:sp>
          <p:nvSpPr>
            <p:cNvPr id="10" name="テキスト ボックス 9">
              <a:extLst>
                <a:ext uri="{FF2B5EF4-FFF2-40B4-BE49-F238E27FC236}">
                  <a16:creationId xmlns:a16="http://schemas.microsoft.com/office/drawing/2014/main" id="{339AD40E-995E-E969-2039-4698B1FACBDA}"/>
                </a:ext>
              </a:extLst>
            </p:cNvPr>
            <p:cNvSpPr txBox="1"/>
            <p:nvPr/>
          </p:nvSpPr>
          <p:spPr>
            <a:xfrm>
              <a:off x="8632332" y="2321004"/>
              <a:ext cx="3055691"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このニュースがプラスだと考えるなら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4EACC256-DA8A-88A8-0C05-DDC89235CE6D}"/>
                </a:ext>
              </a:extLst>
            </p:cNvPr>
            <p:cNvSpPr txBox="1"/>
            <p:nvPr/>
          </p:nvSpPr>
          <p:spPr>
            <a:xfrm>
              <a:off x="9363636" y="3094080"/>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株価は上がる</a:t>
              </a:r>
            </a:p>
          </p:txBody>
        </p:sp>
      </p:grpSp>
      <p:grpSp>
        <p:nvGrpSpPr>
          <p:cNvPr id="6" name="グループ化 5">
            <a:extLst>
              <a:ext uri="{FF2B5EF4-FFF2-40B4-BE49-F238E27FC236}">
                <a16:creationId xmlns:a16="http://schemas.microsoft.com/office/drawing/2014/main" id="{1BFE07F2-97A8-131E-D89A-78EE8E9FD3C8}"/>
              </a:ext>
            </a:extLst>
          </p:cNvPr>
          <p:cNvGrpSpPr/>
          <p:nvPr/>
        </p:nvGrpSpPr>
        <p:grpSpPr>
          <a:xfrm>
            <a:off x="8632332" y="3897933"/>
            <a:ext cx="3559668" cy="1357705"/>
            <a:chOff x="8632332" y="3897933"/>
            <a:chExt cx="3559668" cy="1357705"/>
          </a:xfrm>
        </p:grpSpPr>
        <p:sp>
          <p:nvSpPr>
            <p:cNvPr id="12" name="テキスト ボックス 11">
              <a:extLst>
                <a:ext uri="{FF2B5EF4-FFF2-40B4-BE49-F238E27FC236}">
                  <a16:creationId xmlns:a16="http://schemas.microsoft.com/office/drawing/2014/main" id="{912B06E0-39A8-0783-ED85-64F7E6C1930B}"/>
                </a:ext>
              </a:extLst>
            </p:cNvPr>
            <p:cNvSpPr txBox="1"/>
            <p:nvPr/>
          </p:nvSpPr>
          <p:spPr>
            <a:xfrm>
              <a:off x="8632332" y="3897933"/>
              <a:ext cx="3472804"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このニュースがマイナスだと考えるなら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A6C5A1FC-645B-5983-5259-4F5FEB23EB68}"/>
                </a:ext>
              </a:extLst>
            </p:cNvPr>
            <p:cNvSpPr txBox="1"/>
            <p:nvPr/>
          </p:nvSpPr>
          <p:spPr>
            <a:xfrm>
              <a:off x="9363636" y="4670863"/>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株価は下がる</a:t>
              </a:r>
            </a:p>
          </p:txBody>
        </p:sp>
      </p:grpSp>
      <p:pic>
        <p:nvPicPr>
          <p:cNvPr id="16" name="図 15">
            <a:extLst>
              <a:ext uri="{FF2B5EF4-FFF2-40B4-BE49-F238E27FC236}">
                <a16:creationId xmlns:a16="http://schemas.microsoft.com/office/drawing/2014/main" id="{5B5EE46D-163A-7BE9-0084-88C10D97F798}"/>
              </a:ext>
            </a:extLst>
          </p:cNvPr>
          <p:cNvPicPr>
            <a:picLocks noChangeAspect="1"/>
          </p:cNvPicPr>
          <p:nvPr/>
        </p:nvPicPr>
        <p:blipFill>
          <a:blip r:embed="rId3"/>
          <a:stretch>
            <a:fillRect/>
          </a:stretch>
        </p:blipFill>
        <p:spPr>
          <a:xfrm>
            <a:off x="695089" y="2411334"/>
            <a:ext cx="4009115" cy="2844304"/>
          </a:xfrm>
          <a:prstGeom prst="rect">
            <a:avLst/>
          </a:prstGeom>
        </p:spPr>
      </p:pic>
      <p:sp>
        <p:nvSpPr>
          <p:cNvPr id="2" name="テキスト ボックス 1">
            <a:extLst>
              <a:ext uri="{FF2B5EF4-FFF2-40B4-BE49-F238E27FC236}">
                <a16:creationId xmlns:a16="http://schemas.microsoft.com/office/drawing/2014/main" id="{31FA0B91-87B4-09C0-44B3-02931F8E66C0}"/>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FB08202D-3543-6338-83D4-9AE5781C867C}"/>
              </a:ext>
            </a:extLst>
          </p:cNvPr>
          <p:cNvSpPr txBox="1"/>
          <p:nvPr/>
        </p:nvSpPr>
        <p:spPr>
          <a:xfrm>
            <a:off x="507669" y="1276410"/>
            <a:ext cx="5190144" cy="646331"/>
          </a:xfrm>
          <a:prstGeom prst="rect">
            <a:avLst/>
          </a:prstGeom>
          <a:noFill/>
        </p:spPr>
        <p:txBody>
          <a:bodyPr wrap="square" rtlCol="0">
            <a:spAutoFit/>
          </a:bodyPr>
          <a:lstStyle/>
          <a:p>
            <a:r>
              <a:rPr lang="en-US" altLang="ja-JP" sz="3600" dirty="0">
                <a:latin typeface="BIZ UDPゴシック" panose="020B0400000000000000" pitchFamily="50" charset="-128"/>
                <a:ea typeface="BIZ UDPゴシック" panose="020B0400000000000000" pitchFamily="50" charset="-128"/>
              </a:rPr>
              <a:t>2</a:t>
            </a:r>
            <a:r>
              <a:rPr kumimoji="1" lang="en-US" altLang="ja-JP" sz="3600" dirty="0">
                <a:latin typeface="BIZ UDPゴシック" panose="020B0400000000000000" pitchFamily="50" charset="-128"/>
                <a:ea typeface="BIZ UDPゴシック" panose="020B0400000000000000" pitchFamily="50" charset="-128"/>
              </a:rPr>
              <a:t>. </a:t>
            </a:r>
            <a:r>
              <a:rPr lang="ja-JP" altLang="en-US" sz="3600" dirty="0">
                <a:latin typeface="BIZ UDPゴシック" panose="020B0400000000000000" pitchFamily="50" charset="-128"/>
                <a:ea typeface="BIZ UDPゴシック" panose="020B0400000000000000" pitchFamily="50" charset="-128"/>
              </a:rPr>
              <a:t>ニュース</a:t>
            </a:r>
            <a:r>
              <a:rPr kumimoji="1" lang="ja-JP" altLang="en-US" sz="3600" dirty="0">
                <a:latin typeface="BIZ UDPゴシック" panose="020B0400000000000000" pitchFamily="50" charset="-128"/>
                <a:ea typeface="BIZ UDPゴシック" panose="020B0400000000000000" pitchFamily="50" charset="-128"/>
              </a:rPr>
              <a:t>を基準にする</a:t>
            </a:r>
          </a:p>
        </p:txBody>
      </p:sp>
      <p:pic>
        <p:nvPicPr>
          <p:cNvPr id="4" name="図 3">
            <a:extLst>
              <a:ext uri="{FF2B5EF4-FFF2-40B4-BE49-F238E27FC236}">
                <a16:creationId xmlns:a16="http://schemas.microsoft.com/office/drawing/2014/main" id="{428C2848-61D3-9B3C-3660-31FAB7045FAD}"/>
              </a:ext>
            </a:extLst>
          </p:cNvPr>
          <p:cNvPicPr>
            <a:picLocks noChangeAspect="1"/>
          </p:cNvPicPr>
          <p:nvPr/>
        </p:nvPicPr>
        <p:blipFill rotWithShape="1">
          <a:blip r:embed="rId4">
            <a:extLst>
              <a:ext uri="{28A0092B-C50C-407E-A947-70E740481C1C}">
                <a14:useLocalDpi xmlns:a14="http://schemas.microsoft.com/office/drawing/2010/main" val="0"/>
              </a:ext>
            </a:extLst>
          </a:blip>
          <a:srcRect t="14552" b="45729"/>
          <a:stretch/>
        </p:blipFill>
        <p:spPr>
          <a:xfrm>
            <a:off x="4865619" y="2212635"/>
            <a:ext cx="3522118" cy="3264234"/>
          </a:xfrm>
          <a:prstGeom prst="rect">
            <a:avLst/>
          </a:prstGeom>
        </p:spPr>
      </p:pic>
    </p:spTree>
    <p:extLst>
      <p:ext uri="{BB962C8B-B14F-4D97-AF65-F5344CB8AC3E}">
        <p14:creationId xmlns:p14="http://schemas.microsoft.com/office/powerpoint/2010/main" val="105805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4A9DBF-B67B-2ACD-33BF-E73683873ED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653A79EC-6432-636C-3613-1A9A9E04D5CE}"/>
              </a:ext>
            </a:extLst>
          </p:cNvPr>
          <p:cNvPicPr>
            <a:picLocks noChangeAspect="1"/>
          </p:cNvPicPr>
          <p:nvPr/>
        </p:nvPicPr>
        <p:blipFill rotWithShape="1">
          <a:blip r:embed="rId2">
            <a:extLst>
              <a:ext uri="{28A0092B-C50C-407E-A947-70E740481C1C}">
                <a14:useLocalDpi xmlns:a14="http://schemas.microsoft.com/office/drawing/2010/main" val="0"/>
              </a:ext>
            </a:extLst>
          </a:blip>
          <a:srcRect l="1" t="2449" r="-142" b="26185"/>
          <a:stretch/>
        </p:blipFill>
        <p:spPr>
          <a:xfrm>
            <a:off x="1590997" y="1493464"/>
            <a:ext cx="2943296" cy="4894294"/>
          </a:xfrm>
          <a:prstGeom prst="rect">
            <a:avLst/>
          </a:prstGeom>
        </p:spPr>
      </p:pic>
      <p:sp>
        <p:nvSpPr>
          <p:cNvPr id="4" name="テキスト ボックス 3">
            <a:extLst>
              <a:ext uri="{FF2B5EF4-FFF2-40B4-BE49-F238E27FC236}">
                <a16:creationId xmlns:a16="http://schemas.microsoft.com/office/drawing/2014/main" id="{6B884C97-0738-B458-7296-D81F69FA27B1}"/>
              </a:ext>
            </a:extLst>
          </p:cNvPr>
          <p:cNvSpPr txBox="1"/>
          <p:nvPr/>
        </p:nvSpPr>
        <p:spPr>
          <a:xfrm>
            <a:off x="4958499" y="3478945"/>
            <a:ext cx="7362334"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実際に</a:t>
            </a:r>
            <a:r>
              <a:rPr kumimoji="1" lang="ja-JP" altLang="en-US" sz="2400" dirty="0" err="1">
                <a:latin typeface="BIZ UDPゴシック" panose="020B0400000000000000" pitchFamily="50" charset="-128"/>
                <a:ea typeface="BIZ UDPゴシック" panose="020B0400000000000000" pitchFamily="50" charset="-128"/>
              </a:rPr>
              <a:t>めっちゃ</a:t>
            </a:r>
            <a:r>
              <a:rPr kumimoji="1" lang="ja-JP" altLang="en-US" sz="2400" dirty="0">
                <a:latin typeface="BIZ UDPゴシック" panose="020B0400000000000000" pitchFamily="50" charset="-128"/>
                <a:ea typeface="BIZ UDPゴシック" panose="020B0400000000000000" pitchFamily="50" charset="-128"/>
              </a:rPr>
              <a:t>上がった</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前日比</a:t>
            </a:r>
            <a:r>
              <a:rPr kumimoji="1" lang="en-US" altLang="ja-JP" sz="2400" dirty="0">
                <a:latin typeface="BIZ UDPゴシック" panose="020B0400000000000000" pitchFamily="50" charset="-128"/>
                <a:ea typeface="BIZ UDPゴシック" panose="020B0400000000000000" pitchFamily="50" charset="-128"/>
              </a:rPr>
              <a:t>+10%)(</a:t>
            </a:r>
            <a:r>
              <a:rPr kumimoji="1" lang="ja-JP" altLang="en-US" sz="2400" dirty="0">
                <a:latin typeface="BIZ UDPゴシック" panose="020B0400000000000000" pitchFamily="50" charset="-128"/>
                <a:ea typeface="BIZ UDPゴシック" panose="020B0400000000000000" pitchFamily="50" charset="-128"/>
              </a:rPr>
              <a:t>うれしい</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61001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グラフィックス 16">
            <a:extLst>
              <a:ext uri="{FF2B5EF4-FFF2-40B4-BE49-F238E27FC236}">
                <a16:creationId xmlns:a16="http://schemas.microsoft.com/office/drawing/2014/main" id="{1B90D19C-B806-9998-C54F-FDE7E22FDF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374986" y="738913"/>
            <a:ext cx="4068480" cy="4924030"/>
          </a:xfrm>
          <a:prstGeom prst="rect">
            <a:avLst/>
          </a:prstGeom>
        </p:spPr>
      </p:pic>
      <p:sp>
        <p:nvSpPr>
          <p:cNvPr id="2" name="テキスト ボックス 1">
            <a:extLst>
              <a:ext uri="{FF2B5EF4-FFF2-40B4-BE49-F238E27FC236}">
                <a16:creationId xmlns:a16="http://schemas.microsoft.com/office/drawing/2014/main" id="{ECFDC8EC-BC3D-E588-8F3A-8956FCB59A62}"/>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0713FEF2-5FAB-11C9-3FBF-6E812411CA46}"/>
              </a:ext>
            </a:extLst>
          </p:cNvPr>
          <p:cNvSpPr txBox="1"/>
          <p:nvPr/>
        </p:nvSpPr>
        <p:spPr>
          <a:xfrm>
            <a:off x="3325959" y="-894124"/>
            <a:ext cx="1155829" cy="7805732"/>
          </a:xfrm>
          <a:prstGeom prst="rect">
            <a:avLst/>
          </a:prstGeom>
          <a:noFill/>
        </p:spPr>
        <p:txBody>
          <a:bodyPr vert="wordArtVertRtl" wrap="square" rtlCol="0">
            <a:spAutoFit/>
          </a:bodyPr>
          <a:lstStyle/>
          <a:p>
            <a:pPr algn="ctr"/>
            <a:r>
              <a:rPr lang="ja-JP" altLang="en-US" sz="3200" b="1" dirty="0">
                <a:latin typeface="BIZ UDPゴシック" panose="020B0400000000000000" pitchFamily="50" charset="-128"/>
                <a:ea typeface="BIZ UDPゴシック" panose="020B0400000000000000" pitchFamily="50" charset="-128"/>
              </a:rPr>
              <a:t>ニュースの内容を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　指標にしたいなぁ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5FE1E3DE-6BAF-FA19-391A-9AEAB77AEE6F}"/>
              </a:ext>
            </a:extLst>
          </p:cNvPr>
          <p:cNvSpPr txBox="1"/>
          <p:nvPr/>
        </p:nvSpPr>
        <p:spPr>
          <a:xfrm>
            <a:off x="7503081" y="2266061"/>
            <a:ext cx="2077174"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しかし</a:t>
            </a:r>
          </a:p>
        </p:txBody>
      </p:sp>
      <p:pic>
        <p:nvPicPr>
          <p:cNvPr id="15" name="グラフィックス 14">
            <a:extLst>
              <a:ext uri="{FF2B5EF4-FFF2-40B4-BE49-F238E27FC236}">
                <a16:creationId xmlns:a16="http://schemas.microsoft.com/office/drawing/2014/main" id="{923A61CC-1D50-1C49-3D10-ABE4DC3B6F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3739" y="4491786"/>
            <a:ext cx="2925024" cy="2925024"/>
          </a:xfrm>
          <a:prstGeom prst="rect">
            <a:avLst/>
          </a:prstGeom>
        </p:spPr>
      </p:pic>
      <p:sp>
        <p:nvSpPr>
          <p:cNvPr id="18" name="テキスト ボックス 17">
            <a:extLst>
              <a:ext uri="{FF2B5EF4-FFF2-40B4-BE49-F238E27FC236}">
                <a16:creationId xmlns:a16="http://schemas.microsoft.com/office/drawing/2014/main" id="{C0507AF9-B952-2C06-86C0-FF15E6B89A0F}"/>
              </a:ext>
            </a:extLst>
          </p:cNvPr>
          <p:cNvSpPr txBox="1"/>
          <p:nvPr/>
        </p:nvSpPr>
        <p:spPr>
          <a:xfrm>
            <a:off x="5570215" y="3291457"/>
            <a:ext cx="6440032"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機械学習モデルにニュースを</a:t>
            </a:r>
            <a:endParaRPr kumimoji="1" lang="en-US" altLang="ja-JP" sz="3600" dirty="0">
              <a:latin typeface="BIZ UDPゴシック" panose="020B0400000000000000" pitchFamily="50" charset="-128"/>
              <a:ea typeface="BIZ UDPゴシック" panose="020B0400000000000000" pitchFamily="50" charset="-128"/>
            </a:endParaRPr>
          </a:p>
          <a:p>
            <a:pPr algn="ctr"/>
            <a:r>
              <a:rPr kumimoji="1" lang="ja-JP" altLang="en-US" sz="3600" dirty="0">
                <a:latin typeface="BIZ UDPゴシック" panose="020B0400000000000000" pitchFamily="50" charset="-128"/>
                <a:ea typeface="BIZ UDPゴシック" panose="020B0400000000000000" pitchFamily="50" charset="-128"/>
              </a:rPr>
              <a:t>そのまま入れることはできない</a:t>
            </a:r>
          </a:p>
        </p:txBody>
      </p:sp>
    </p:spTree>
    <p:extLst>
      <p:ext uri="{BB962C8B-B14F-4D97-AF65-F5344CB8AC3E}">
        <p14:creationId xmlns:p14="http://schemas.microsoft.com/office/powerpoint/2010/main" val="130855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77023D-9CF8-4BB6-D6B8-650AC32515BA}"/>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6CDC4759-0B5F-3C55-35DB-DC5BB3A06974}"/>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問題① ニュースの文章をそのまま入れるのは不可能</a:t>
            </a:r>
          </a:p>
        </p:txBody>
      </p:sp>
      <p:grpSp>
        <p:nvGrpSpPr>
          <p:cNvPr id="9" name="グループ化 8">
            <a:extLst>
              <a:ext uri="{FF2B5EF4-FFF2-40B4-BE49-F238E27FC236}">
                <a16:creationId xmlns:a16="http://schemas.microsoft.com/office/drawing/2014/main" id="{B250FC97-D802-D2D5-96B6-F075F74C7DFB}"/>
              </a:ext>
            </a:extLst>
          </p:cNvPr>
          <p:cNvGrpSpPr/>
          <p:nvPr/>
        </p:nvGrpSpPr>
        <p:grpSpPr>
          <a:xfrm>
            <a:off x="1040511" y="2405206"/>
            <a:ext cx="10357164" cy="2241482"/>
            <a:chOff x="768907" y="2484427"/>
            <a:chExt cx="10357164" cy="2241482"/>
          </a:xfrm>
        </p:grpSpPr>
        <p:sp>
          <p:nvSpPr>
            <p:cNvPr id="5" name="テキスト ボックス 4">
              <a:extLst>
                <a:ext uri="{FF2B5EF4-FFF2-40B4-BE49-F238E27FC236}">
                  <a16:creationId xmlns:a16="http://schemas.microsoft.com/office/drawing/2014/main" id="{608AE311-EB3E-8ACA-9BE0-CC9B53B7D8BF}"/>
                </a:ext>
              </a:extLst>
            </p:cNvPr>
            <p:cNvSpPr txBox="1"/>
            <p:nvPr/>
          </p:nvSpPr>
          <p:spPr>
            <a:xfrm>
              <a:off x="1562571" y="3130758"/>
              <a:ext cx="8589040" cy="1200329"/>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ニュースの文章を</a:t>
              </a:r>
              <a:r>
                <a:rPr kumimoji="1" lang="en-US" altLang="ja-JP" sz="3600" dirty="0">
                  <a:latin typeface="BIZ UDPゴシック" panose="020B0400000000000000" pitchFamily="50" charset="-128"/>
                  <a:ea typeface="BIZ UDPゴシック" panose="020B0400000000000000" pitchFamily="50" charset="-128"/>
                </a:rPr>
                <a:t>5</a:t>
              </a:r>
              <a:r>
                <a:rPr kumimoji="1" lang="ja-JP" altLang="en-US" sz="3600" dirty="0">
                  <a:latin typeface="BIZ UDPゴシック" panose="020B0400000000000000" pitchFamily="50" charset="-128"/>
                  <a:ea typeface="BIZ UDPゴシック" panose="020B0400000000000000" pitchFamily="50" charset="-128"/>
                </a:rPr>
                <a:t>個の感情パラメータに振り分けて指標にする</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6" name="四角形: 角を丸くする 5">
              <a:extLst>
                <a:ext uri="{FF2B5EF4-FFF2-40B4-BE49-F238E27FC236}">
                  <a16:creationId xmlns:a16="http://schemas.microsoft.com/office/drawing/2014/main" id="{8B3E7755-8BD3-5AA3-252A-E439719E5BA0}"/>
                </a:ext>
              </a:extLst>
            </p:cNvPr>
            <p:cNvSpPr/>
            <p:nvPr/>
          </p:nvSpPr>
          <p:spPr>
            <a:xfrm>
              <a:off x="768907" y="2840810"/>
              <a:ext cx="10357164" cy="1885099"/>
            </a:xfrm>
            <a:prstGeom prst="round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FBFFB18-1A49-738C-15C7-C3A19E2B2DF1}"/>
                </a:ext>
              </a:extLst>
            </p:cNvPr>
            <p:cNvSpPr txBox="1"/>
            <p:nvPr/>
          </p:nvSpPr>
          <p:spPr>
            <a:xfrm>
              <a:off x="1330223" y="2484427"/>
              <a:ext cx="2058108" cy="646331"/>
            </a:xfrm>
            <a:prstGeom prst="rect">
              <a:avLst/>
            </a:prstGeom>
            <a:solidFill>
              <a:schemeClr val="bg1"/>
            </a:solid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解決方法</a:t>
              </a:r>
              <a:endParaRPr kumimoji="1" lang="en-US" altLang="ja-JP" sz="3600" dirty="0">
                <a:latin typeface="BIZ UDPゴシック" panose="020B0400000000000000" pitchFamily="50" charset="-128"/>
                <a:ea typeface="BIZ UDPゴシック" panose="020B0400000000000000" pitchFamily="50" charset="-128"/>
              </a:endParaRPr>
            </a:p>
          </p:txBody>
        </p:sp>
      </p:grpSp>
      <p:sp>
        <p:nvSpPr>
          <p:cNvPr id="8" name="テキスト ボックス 7">
            <a:extLst>
              <a:ext uri="{FF2B5EF4-FFF2-40B4-BE49-F238E27FC236}">
                <a16:creationId xmlns:a16="http://schemas.microsoft.com/office/drawing/2014/main" id="{9E54FA05-65B0-DB1E-CEB6-373FB752C81F}"/>
              </a:ext>
            </a:extLst>
          </p:cNvPr>
          <p:cNvSpPr txBox="1"/>
          <p:nvPr/>
        </p:nvSpPr>
        <p:spPr>
          <a:xfrm>
            <a:off x="1665201" y="5069655"/>
            <a:ext cx="8909246"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全てのニュースに手動で点数を付けるのは現実的ではない</a:t>
            </a:r>
            <a:endParaRPr kumimoji="1" lang="en-US" altLang="ja-JP"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1471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3503</TotalTime>
  <Words>2419</Words>
  <Application>Microsoft Office PowerPoint</Application>
  <PresentationFormat>Widescreen</PresentationFormat>
  <Paragraphs>195</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BIZ UDPゴシック</vt:lpstr>
      <vt:lpstr>游ゴシック</vt:lpstr>
      <vt:lpstr>游ゴシック Light</vt:lpstr>
      <vt:lpstr>Arial</vt:lpstr>
      <vt:lpstr>Consolas</vt:lpstr>
      <vt:lpstr>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亮太郎 下沢</dc:creator>
  <cp:lastModifiedBy>下沢 亮太郎</cp:lastModifiedBy>
  <cp:revision>147</cp:revision>
  <dcterms:created xsi:type="dcterms:W3CDTF">2024-08-01T23:56:15Z</dcterms:created>
  <dcterms:modified xsi:type="dcterms:W3CDTF">2024-12-10T06:32:53Z</dcterms:modified>
</cp:coreProperties>
</file>