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9.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58" r:id="rId3"/>
    <p:sldId id="260" r:id="rId4"/>
    <p:sldId id="261" r:id="rId5"/>
    <p:sldId id="262" r:id="rId6"/>
    <p:sldId id="264" r:id="rId7"/>
    <p:sldId id="265" r:id="rId8"/>
    <p:sldId id="266" r:id="rId9"/>
    <p:sldId id="267" r:id="rId10"/>
    <p:sldId id="268" r:id="rId11"/>
    <p:sldId id="269" r:id="rId12"/>
    <p:sldId id="270" r:id="rId13"/>
    <p:sldId id="271" r:id="rId14"/>
    <p:sldId id="273" r:id="rId15"/>
    <p:sldId id="276" r:id="rId16"/>
    <p:sldId id="275" r:id="rId17"/>
    <p:sldId id="257" r:id="rId18"/>
    <p:sldId id="272" r:id="rId19"/>
    <p:sldId id="259" r:id="rId20"/>
    <p:sldId id="274" r:id="rId21"/>
    <p:sldId id="263" r:id="rId2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90533" autoAdjust="0"/>
  </p:normalViewPr>
  <p:slideViewPr>
    <p:cSldViewPr snapToGrid="0">
      <p:cViewPr varScale="1">
        <p:scale>
          <a:sx n="85" d="100"/>
          <a:sy n="85" d="100"/>
        </p:scale>
        <p:origin x="144" y="7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ryosh\Documents\PBL_stock\Book1.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ryosh\Documents\PBL_stock\Book1.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dPt>
            <c:idx val="0"/>
            <c:bubble3D val="0"/>
            <c:spPr>
              <a:solidFill>
                <a:srgbClr val="92D050"/>
              </a:solidFill>
              <a:ln w="19050">
                <a:solidFill>
                  <a:schemeClr val="lt1"/>
                </a:solidFill>
              </a:ln>
              <a:effectLst/>
            </c:spPr>
            <c:extLst>
              <c:ext xmlns:c16="http://schemas.microsoft.com/office/drawing/2014/chart" uri="{C3380CC4-5D6E-409C-BE32-E72D297353CC}">
                <c16:uniqueId val="{00000001-6271-4AAC-87FD-4862D021D21D}"/>
              </c:ext>
            </c:extLst>
          </c:dPt>
          <c:dPt>
            <c:idx val="1"/>
            <c:bubble3D val="0"/>
            <c:spPr>
              <a:solidFill>
                <a:schemeClr val="accent1"/>
              </a:solidFill>
              <a:ln w="19050">
                <a:solidFill>
                  <a:schemeClr val="lt1"/>
                </a:solidFill>
              </a:ln>
              <a:effectLst/>
            </c:spPr>
            <c:extLst>
              <c:ext xmlns:c16="http://schemas.microsoft.com/office/drawing/2014/chart" uri="{C3380CC4-5D6E-409C-BE32-E72D297353CC}">
                <c16:uniqueId val="{00000003-6271-4AAC-87FD-4862D021D21D}"/>
              </c:ext>
            </c:extLst>
          </c:dPt>
          <c:dPt>
            <c:idx val="2"/>
            <c:bubble3D val="0"/>
            <c:spPr>
              <a:solidFill>
                <a:srgbClr val="FF3399"/>
              </a:solidFill>
              <a:ln w="19050">
                <a:solidFill>
                  <a:schemeClr val="lt1"/>
                </a:solidFill>
              </a:ln>
              <a:effectLst/>
            </c:spPr>
            <c:extLst>
              <c:ext xmlns:c16="http://schemas.microsoft.com/office/drawing/2014/chart" uri="{C3380CC4-5D6E-409C-BE32-E72D297353CC}">
                <c16:uniqueId val="{00000005-6271-4AAC-87FD-4862D021D21D}"/>
              </c:ext>
            </c:extLst>
          </c:dPt>
          <c:cat>
            <c:strRef>
              <c:f>Sheet1!$D$8:$D$10</c:f>
              <c:strCache>
                <c:ptCount val="3"/>
                <c:pt idx="0">
                  <c:v>投資信託</c:v>
                </c:pt>
                <c:pt idx="1">
                  <c:v>国内株式</c:v>
                </c:pt>
                <c:pt idx="2">
                  <c:v>米国株式</c:v>
                </c:pt>
              </c:strCache>
            </c:strRef>
          </c:cat>
          <c:val>
            <c:numRef>
              <c:f>Sheet1!$E$8:$E$10</c:f>
              <c:numCache>
                <c:formatCode>General</c:formatCode>
                <c:ptCount val="3"/>
                <c:pt idx="0">
                  <c:v>25.6</c:v>
                </c:pt>
                <c:pt idx="1">
                  <c:v>33.799999999999997</c:v>
                </c:pt>
                <c:pt idx="2">
                  <c:v>40.5</c:v>
                </c:pt>
              </c:numCache>
            </c:numRef>
          </c:val>
          <c:extLst>
            <c:ext xmlns:c16="http://schemas.microsoft.com/office/drawing/2014/chart" uri="{C3380CC4-5D6E-409C-BE32-E72D297353CC}">
              <c16:uniqueId val="{00000006-6271-4AAC-87FD-4862D021D21D}"/>
            </c:ext>
          </c:extLst>
        </c:ser>
        <c:dLbls>
          <c:showLegendKey val="0"/>
          <c:showVal val="0"/>
          <c:showCatName val="0"/>
          <c:showSerName val="0"/>
          <c:showPercent val="0"/>
          <c:showBubbleSize val="0"/>
          <c:showLeaderLines val="1"/>
        </c:dLbls>
        <c:firstSliceAng val="157"/>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ja-JP"/>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dPt>
            <c:idx val="0"/>
            <c:bubble3D val="0"/>
            <c:spPr>
              <a:solidFill>
                <a:schemeClr val="tx1">
                  <a:lumMod val="75000"/>
                  <a:lumOff val="25000"/>
                </a:schemeClr>
              </a:solidFill>
              <a:ln w="19050">
                <a:solidFill>
                  <a:schemeClr val="lt1"/>
                </a:solidFill>
              </a:ln>
              <a:effectLst/>
            </c:spPr>
            <c:extLst>
              <c:ext xmlns:c16="http://schemas.microsoft.com/office/drawing/2014/chart" uri="{C3380CC4-5D6E-409C-BE32-E72D297353CC}">
                <c16:uniqueId val="{00000001-F33C-493D-88BC-E54B31B2AB20}"/>
              </c:ext>
            </c:extLst>
          </c:dPt>
          <c:dPt>
            <c:idx val="1"/>
            <c:bubble3D val="0"/>
            <c:spPr>
              <a:solidFill>
                <a:srgbClr val="002060"/>
              </a:solidFill>
              <a:ln w="19050">
                <a:solidFill>
                  <a:schemeClr val="lt1"/>
                </a:solidFill>
              </a:ln>
              <a:effectLst/>
            </c:spPr>
            <c:extLst>
              <c:ext xmlns:c16="http://schemas.microsoft.com/office/drawing/2014/chart" uri="{C3380CC4-5D6E-409C-BE32-E72D297353CC}">
                <c16:uniqueId val="{00000003-F33C-493D-88BC-E54B31B2AB20}"/>
              </c:ext>
            </c:extLst>
          </c:dPt>
          <c:dPt>
            <c:idx val="2"/>
            <c:bubble3D val="0"/>
            <c:spPr>
              <a:solidFill>
                <a:srgbClr val="00B0F0"/>
              </a:solidFill>
              <a:ln w="19050">
                <a:solidFill>
                  <a:schemeClr val="lt1"/>
                </a:solidFill>
              </a:ln>
              <a:effectLst/>
            </c:spPr>
            <c:extLst>
              <c:ext xmlns:c16="http://schemas.microsoft.com/office/drawing/2014/chart" uri="{C3380CC4-5D6E-409C-BE32-E72D297353CC}">
                <c16:uniqueId val="{00000005-F33C-493D-88BC-E54B31B2AB20}"/>
              </c:ext>
            </c:extLst>
          </c:dPt>
          <c:dPt>
            <c:idx val="3"/>
            <c:bubble3D val="0"/>
            <c:spPr>
              <a:solidFill>
                <a:schemeClr val="accent6">
                  <a:lumMod val="75000"/>
                </a:schemeClr>
              </a:solidFill>
              <a:ln w="19050">
                <a:solidFill>
                  <a:schemeClr val="lt1"/>
                </a:solidFill>
              </a:ln>
              <a:effectLst/>
            </c:spPr>
            <c:extLst>
              <c:ext xmlns:c16="http://schemas.microsoft.com/office/drawing/2014/chart" uri="{C3380CC4-5D6E-409C-BE32-E72D297353CC}">
                <c16:uniqueId val="{00000007-F33C-493D-88BC-E54B31B2AB20}"/>
              </c:ext>
            </c:extLst>
          </c:dPt>
          <c:dPt>
            <c:idx val="4"/>
            <c:bubble3D val="0"/>
            <c:spPr>
              <a:solidFill>
                <a:srgbClr val="FF3300"/>
              </a:solidFill>
              <a:ln w="19050">
                <a:solidFill>
                  <a:schemeClr val="lt1"/>
                </a:solidFill>
              </a:ln>
              <a:effectLst/>
            </c:spPr>
            <c:extLst>
              <c:ext xmlns:c16="http://schemas.microsoft.com/office/drawing/2014/chart" uri="{C3380CC4-5D6E-409C-BE32-E72D297353CC}">
                <c16:uniqueId val="{00000009-F33C-493D-88BC-E54B31B2AB20}"/>
              </c:ext>
            </c:extLst>
          </c:dPt>
          <c:cat>
            <c:strRef>
              <c:f>Sheet1!$D$2:$D$6</c:f>
              <c:strCache>
                <c:ptCount val="5"/>
                <c:pt idx="0">
                  <c:v>AMZN アマゾンドットコム</c:v>
                </c:pt>
                <c:pt idx="1">
                  <c:v>ARM アーム ホールディングス</c:v>
                </c:pt>
                <c:pt idx="2">
                  <c:v>GOOGL アルファベット A</c:v>
                </c:pt>
                <c:pt idx="3">
                  <c:v>NVDA エヌビディア</c:v>
                </c:pt>
                <c:pt idx="4">
                  <c:v>TSM 台湾セミコンダクター ADR</c:v>
                </c:pt>
              </c:strCache>
            </c:strRef>
          </c:cat>
          <c:val>
            <c:numRef>
              <c:f>Sheet1!$E$2:$E$6</c:f>
              <c:numCache>
                <c:formatCode>General</c:formatCode>
                <c:ptCount val="5"/>
                <c:pt idx="0">
                  <c:v>4.0505866715959407</c:v>
                </c:pt>
                <c:pt idx="1">
                  <c:v>21.391287508692248</c:v>
                </c:pt>
                <c:pt idx="2">
                  <c:v>7.5153819747022634</c:v>
                </c:pt>
                <c:pt idx="3">
                  <c:v>60.081024936843683</c:v>
                </c:pt>
                <c:pt idx="4">
                  <c:v>6.9617189081658708</c:v>
                </c:pt>
              </c:numCache>
            </c:numRef>
          </c:val>
          <c:extLst>
            <c:ext xmlns:c16="http://schemas.microsoft.com/office/drawing/2014/chart" uri="{C3380CC4-5D6E-409C-BE32-E72D297353CC}">
              <c16:uniqueId val="{0000000A-F33C-493D-88BC-E54B31B2AB20}"/>
            </c:ext>
          </c:extLst>
        </c:ser>
        <c:dLbls>
          <c:showLegendKey val="0"/>
          <c:showVal val="0"/>
          <c:showCatName val="0"/>
          <c:showSerName val="0"/>
          <c:showPercent val="0"/>
          <c:showBubbleSize val="0"/>
          <c:showLeaderLines val="1"/>
        </c:dLbls>
        <c:firstSliceAng val="262"/>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B089C8-FDE2-4061-9DCE-7FCF02DE2E7A}" type="datetimeFigureOut">
              <a:rPr kumimoji="1" lang="ja-JP" altLang="en-US" smtClean="0"/>
              <a:t>2024/8/4</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D860E0-C8EB-4478-A6A5-544033815766}" type="slidenum">
              <a:rPr kumimoji="1" lang="ja-JP" altLang="en-US" smtClean="0"/>
              <a:t>‹#›</a:t>
            </a:fld>
            <a:endParaRPr kumimoji="1" lang="ja-JP" altLang="en-US"/>
          </a:p>
        </p:txBody>
      </p:sp>
    </p:spTree>
    <p:extLst>
      <p:ext uri="{BB962C8B-B14F-4D97-AF65-F5344CB8AC3E}">
        <p14:creationId xmlns:p14="http://schemas.microsoft.com/office/powerpoint/2010/main" val="243346589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その年の一月一日の時点で</a:t>
            </a:r>
            <a:r>
              <a:rPr kumimoji="1" lang="en-US" altLang="ja-JP" dirty="0"/>
              <a:t>18</a:t>
            </a:r>
            <a:r>
              <a:rPr kumimoji="1" lang="ja-JP" altLang="en-US" dirty="0"/>
              <a:t>歳になっていけないといけないので今年に入るまで</a:t>
            </a:r>
            <a:r>
              <a:rPr kumimoji="1" lang="en-US" altLang="ja-JP" dirty="0"/>
              <a:t>NISA</a:t>
            </a:r>
            <a:r>
              <a:rPr kumimoji="1" lang="ja-JP" altLang="en-US" dirty="0"/>
              <a:t>口座を持てなかった</a:t>
            </a:r>
            <a:endParaRPr kumimoji="1" lang="en-US" altLang="ja-JP" dirty="0"/>
          </a:p>
          <a:p>
            <a:r>
              <a:rPr kumimoji="1" lang="ja-JP" altLang="en-US" dirty="0"/>
              <a:t>せっかく株をやるのなら</a:t>
            </a:r>
          </a:p>
        </p:txBody>
      </p:sp>
      <p:sp>
        <p:nvSpPr>
          <p:cNvPr id="4" name="スライド番号プレースホルダー 3"/>
          <p:cNvSpPr>
            <a:spLocks noGrp="1"/>
          </p:cNvSpPr>
          <p:nvPr>
            <p:ph type="sldNum" sz="quarter" idx="5"/>
          </p:nvPr>
        </p:nvSpPr>
        <p:spPr/>
        <p:txBody>
          <a:bodyPr/>
          <a:lstStyle/>
          <a:p>
            <a:fld id="{7CD860E0-C8EB-4478-A6A5-544033815766}" type="slidenum">
              <a:rPr kumimoji="1" lang="ja-JP" altLang="en-US" smtClean="0"/>
              <a:t>2</a:t>
            </a:fld>
            <a:endParaRPr kumimoji="1" lang="ja-JP" altLang="en-US"/>
          </a:p>
        </p:txBody>
      </p:sp>
    </p:spTree>
    <p:extLst>
      <p:ext uri="{BB962C8B-B14F-4D97-AF65-F5344CB8AC3E}">
        <p14:creationId xmlns:p14="http://schemas.microsoft.com/office/powerpoint/2010/main" val="778089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7CD860E0-C8EB-4478-A6A5-544033815766}" type="slidenum">
              <a:rPr kumimoji="1" lang="ja-JP" altLang="en-US" smtClean="0"/>
              <a:t>16</a:t>
            </a:fld>
            <a:endParaRPr kumimoji="1" lang="ja-JP" altLang="en-US"/>
          </a:p>
        </p:txBody>
      </p:sp>
    </p:spTree>
    <p:extLst>
      <p:ext uri="{BB962C8B-B14F-4D97-AF65-F5344CB8AC3E}">
        <p14:creationId xmlns:p14="http://schemas.microsoft.com/office/powerpoint/2010/main" val="41828581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情報系を志す人なら必ず知っているほぼほぼ潰れることはないであろう株を買っている状況</a:t>
            </a:r>
            <a:endParaRPr kumimoji="1" lang="en-US" altLang="ja-JP" dirty="0"/>
          </a:p>
          <a:p>
            <a:r>
              <a:rPr kumimoji="1" lang="ja-JP" altLang="en-US" dirty="0"/>
              <a:t>自分もあまり詳しくないが、造船系など自分の中の可能性から出てこない株を調べる指標になればいいと思った</a:t>
            </a:r>
          </a:p>
        </p:txBody>
      </p:sp>
      <p:sp>
        <p:nvSpPr>
          <p:cNvPr id="4" name="スライド番号プレースホルダー 3"/>
          <p:cNvSpPr>
            <a:spLocks noGrp="1"/>
          </p:cNvSpPr>
          <p:nvPr>
            <p:ph type="sldNum" sz="quarter" idx="5"/>
          </p:nvPr>
        </p:nvSpPr>
        <p:spPr/>
        <p:txBody>
          <a:bodyPr/>
          <a:lstStyle/>
          <a:p>
            <a:fld id="{7CD860E0-C8EB-4478-A6A5-544033815766}" type="slidenum">
              <a:rPr kumimoji="1" lang="ja-JP" altLang="en-US" smtClean="0"/>
              <a:t>3</a:t>
            </a:fld>
            <a:endParaRPr kumimoji="1" lang="ja-JP" altLang="en-US"/>
          </a:p>
        </p:txBody>
      </p:sp>
    </p:spTree>
    <p:extLst>
      <p:ext uri="{BB962C8B-B14F-4D97-AF65-F5344CB8AC3E}">
        <p14:creationId xmlns:p14="http://schemas.microsoft.com/office/powerpoint/2010/main" val="14571940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自分もすごい詳しいわけではないが純粋な株式投資のみで生活している人たちはこのようなグラフとにらめっこしているだけではない</a:t>
            </a:r>
            <a:endParaRPr kumimoji="1" lang="en-US" altLang="ja-JP" dirty="0"/>
          </a:p>
        </p:txBody>
      </p:sp>
      <p:sp>
        <p:nvSpPr>
          <p:cNvPr id="4" name="スライド番号プレースホルダー 3"/>
          <p:cNvSpPr>
            <a:spLocks noGrp="1"/>
          </p:cNvSpPr>
          <p:nvPr>
            <p:ph type="sldNum" sz="quarter" idx="5"/>
          </p:nvPr>
        </p:nvSpPr>
        <p:spPr/>
        <p:txBody>
          <a:bodyPr/>
          <a:lstStyle/>
          <a:p>
            <a:fld id="{7CD860E0-C8EB-4478-A6A5-544033815766}" type="slidenum">
              <a:rPr kumimoji="1" lang="ja-JP" altLang="en-US" smtClean="0"/>
              <a:t>4</a:t>
            </a:fld>
            <a:endParaRPr kumimoji="1" lang="ja-JP" altLang="en-US"/>
          </a:p>
        </p:txBody>
      </p:sp>
    </p:spTree>
    <p:extLst>
      <p:ext uri="{BB962C8B-B14F-4D97-AF65-F5344CB8AC3E}">
        <p14:creationId xmlns:p14="http://schemas.microsoft.com/office/powerpoint/2010/main" val="31821883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一つの例としては恐怖指数というもの</a:t>
            </a:r>
            <a:endParaRPr kumimoji="1" lang="en-US" altLang="ja-JP" dirty="0"/>
          </a:p>
          <a:p>
            <a:r>
              <a:rPr kumimoji="1" lang="en-US" altLang="ja-JP" dirty="0"/>
              <a:t>Volatility : </a:t>
            </a:r>
            <a:r>
              <a:rPr kumimoji="1" lang="ja-JP" altLang="en-US" sz="1200" b="0" i="0" kern="1200" dirty="0">
                <a:solidFill>
                  <a:schemeClr val="tx1"/>
                </a:solidFill>
                <a:effectLst/>
                <a:latin typeface="+mn-lt"/>
                <a:ea typeface="+mn-ea"/>
                <a:cs typeface="+mn-cs"/>
              </a:rPr>
              <a:t>一般的に価格変動の度合いを示す言葉</a:t>
            </a:r>
            <a:endParaRPr kumimoji="1" lang="en-US" altLang="ja-JP" sz="1200" b="0" i="0" kern="1200" dirty="0">
              <a:solidFill>
                <a:schemeClr val="tx1"/>
              </a:solidFill>
              <a:effectLst/>
              <a:latin typeface="+mn-lt"/>
              <a:ea typeface="+mn-ea"/>
              <a:cs typeface="+mn-cs"/>
            </a:endParaRPr>
          </a:p>
          <a:p>
            <a:r>
              <a:rPr kumimoji="1" lang="ja-JP" altLang="en-US" sz="1200" b="0" i="0" kern="1200" dirty="0">
                <a:solidFill>
                  <a:schemeClr val="tx1"/>
                </a:solidFill>
                <a:effectLst/>
                <a:latin typeface="+mn-lt"/>
                <a:ea typeface="+mn-ea"/>
                <a:cs typeface="+mn-cs"/>
              </a:rPr>
              <a:t>投資家が市場の先行きとしてどれくらいのボラティリティを見込んでいるか、つまり市場の不安定度を示す指数です。 </a:t>
            </a:r>
            <a:r>
              <a:rPr kumimoji="1" lang="en-US" altLang="ja-JP" sz="1200" b="0" i="0" kern="1200" dirty="0">
                <a:solidFill>
                  <a:schemeClr val="tx1"/>
                </a:solidFill>
                <a:effectLst/>
                <a:latin typeface="+mn-lt"/>
                <a:ea typeface="+mn-ea"/>
                <a:cs typeface="+mn-cs"/>
              </a:rPr>
              <a:t>10〜20</a:t>
            </a:r>
            <a:r>
              <a:rPr kumimoji="1" lang="ja-JP" altLang="en-US" sz="1200" b="0" i="0" kern="1200" dirty="0">
                <a:solidFill>
                  <a:schemeClr val="tx1"/>
                </a:solidFill>
                <a:effectLst/>
                <a:latin typeface="+mn-lt"/>
                <a:ea typeface="+mn-ea"/>
                <a:cs typeface="+mn-cs"/>
              </a:rPr>
              <a:t>が平常で、</a:t>
            </a:r>
            <a:r>
              <a:rPr kumimoji="1" lang="en-US" altLang="ja-JP" sz="1200" b="0" i="0" kern="1200" dirty="0">
                <a:solidFill>
                  <a:schemeClr val="tx1"/>
                </a:solidFill>
                <a:effectLst/>
                <a:latin typeface="+mn-lt"/>
                <a:ea typeface="+mn-ea"/>
                <a:cs typeface="+mn-cs"/>
              </a:rPr>
              <a:t>20</a:t>
            </a:r>
            <a:r>
              <a:rPr kumimoji="1" lang="ja-JP" altLang="en-US" sz="1200" b="0" i="0" kern="1200" dirty="0">
                <a:solidFill>
                  <a:schemeClr val="tx1"/>
                </a:solidFill>
                <a:effectLst/>
                <a:latin typeface="+mn-lt"/>
                <a:ea typeface="+mn-ea"/>
                <a:cs typeface="+mn-cs"/>
              </a:rPr>
              <a:t>を超えると不安定、</a:t>
            </a:r>
            <a:r>
              <a:rPr kumimoji="1" lang="en-US" altLang="ja-JP" sz="1200" b="0" i="0" kern="1200" dirty="0">
                <a:solidFill>
                  <a:schemeClr val="tx1"/>
                </a:solidFill>
                <a:effectLst/>
                <a:latin typeface="+mn-lt"/>
                <a:ea typeface="+mn-ea"/>
                <a:cs typeface="+mn-cs"/>
              </a:rPr>
              <a:t>30</a:t>
            </a:r>
            <a:r>
              <a:rPr kumimoji="1" lang="ja-JP" altLang="en-US" sz="1200" b="0" i="0" kern="1200" dirty="0">
                <a:solidFill>
                  <a:schemeClr val="tx1"/>
                </a:solidFill>
                <a:effectLst/>
                <a:latin typeface="+mn-lt"/>
                <a:ea typeface="+mn-ea"/>
                <a:cs typeface="+mn-cs"/>
              </a:rPr>
              <a:t>を超えると危険だと判断されます。</a:t>
            </a:r>
            <a:endParaRPr kumimoji="1" lang="ja-JP" altLang="en-US" b="1" dirty="0"/>
          </a:p>
          <a:p>
            <a:br>
              <a:rPr kumimoji="1" lang="en-US" altLang="ja-JP" dirty="0"/>
            </a:br>
            <a:r>
              <a:rPr kumimoji="1" lang="ja-JP" altLang="en-US" dirty="0"/>
              <a:t>半導体指数は半導体の設計・製造・流通・販売を行う企業でで構成される</a:t>
            </a:r>
            <a:r>
              <a:rPr kumimoji="1" lang="en-US" altLang="ja-JP" dirty="0"/>
              <a:t>1993</a:t>
            </a:r>
            <a:r>
              <a:rPr kumimoji="1" lang="ja-JP" altLang="en-US" dirty="0"/>
              <a:t>年</a:t>
            </a:r>
            <a:r>
              <a:rPr kumimoji="1" lang="en-US" altLang="ja-JP" dirty="0"/>
              <a:t>12</a:t>
            </a:r>
            <a:r>
              <a:rPr kumimoji="1" lang="ja-JP" altLang="en-US" dirty="0"/>
              <a:t>月</a:t>
            </a:r>
            <a:r>
              <a:rPr kumimoji="1" lang="en-US" altLang="ja-JP" dirty="0"/>
              <a:t>1</a:t>
            </a:r>
            <a:r>
              <a:rPr kumimoji="1" lang="ja-JP" altLang="en-US" dirty="0"/>
              <a:t>日を基準</a:t>
            </a:r>
            <a:r>
              <a:rPr kumimoji="1" lang="en-US" altLang="ja-JP" dirty="0"/>
              <a:t>100</a:t>
            </a:r>
            <a:r>
              <a:rPr kumimoji="1" lang="ja-JP" altLang="en-US" dirty="0"/>
              <a:t>として算出される指標</a:t>
            </a:r>
            <a:endParaRPr kumimoji="1" lang="en-US" altLang="ja-JP" dirty="0"/>
          </a:p>
          <a:p>
            <a:r>
              <a:rPr kumimoji="1" lang="en-US" altLang="ja-JP" dirty="0"/>
              <a:t>IT</a:t>
            </a:r>
            <a:r>
              <a:rPr kumimoji="1" lang="ja-JP" altLang="en-US" dirty="0"/>
              <a:t>産業の先行きを景況感を示す代表的指標として知られている</a:t>
            </a:r>
          </a:p>
        </p:txBody>
      </p:sp>
      <p:sp>
        <p:nvSpPr>
          <p:cNvPr id="4" name="スライド番号プレースホルダー 3"/>
          <p:cNvSpPr>
            <a:spLocks noGrp="1"/>
          </p:cNvSpPr>
          <p:nvPr>
            <p:ph type="sldNum" sz="quarter" idx="5"/>
          </p:nvPr>
        </p:nvSpPr>
        <p:spPr/>
        <p:txBody>
          <a:bodyPr/>
          <a:lstStyle/>
          <a:p>
            <a:fld id="{7CD860E0-C8EB-4478-A6A5-544033815766}" type="slidenum">
              <a:rPr kumimoji="1" lang="ja-JP" altLang="en-US" smtClean="0"/>
              <a:t>5</a:t>
            </a:fld>
            <a:endParaRPr kumimoji="1" lang="ja-JP" altLang="en-US"/>
          </a:p>
        </p:txBody>
      </p:sp>
    </p:spTree>
    <p:extLst>
      <p:ext uri="{BB962C8B-B14F-4D97-AF65-F5344CB8AC3E}">
        <p14:creationId xmlns:p14="http://schemas.microsoft.com/office/powerpoint/2010/main" val="3432856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二つ目がニュース。</a:t>
            </a:r>
            <a:r>
              <a:rPr kumimoji="1" lang="en-US" altLang="ja-JP" dirty="0"/>
              <a:t>(</a:t>
            </a:r>
            <a:r>
              <a:rPr kumimoji="1" lang="ja-JP" altLang="en-US" dirty="0"/>
              <a:t>ニュースの見出しを読み上げる</a:t>
            </a:r>
            <a:r>
              <a:rPr kumimoji="1" lang="en-US" altLang="ja-JP" dirty="0"/>
              <a:t>)</a:t>
            </a:r>
            <a:br>
              <a:rPr kumimoji="1" lang="en-US" altLang="ja-JP" dirty="0"/>
            </a:br>
            <a:r>
              <a:rPr kumimoji="1" lang="ja-JP" altLang="en-US" dirty="0"/>
              <a:t>今期のインテルの決算は大赤字</a:t>
            </a:r>
            <a:endParaRPr kumimoji="1" lang="en-US" altLang="ja-JP" dirty="0"/>
          </a:p>
          <a:p>
            <a:r>
              <a:rPr kumimoji="1" lang="ja-JP" altLang="en-US" dirty="0"/>
              <a:t>今回はニュースに着目した</a:t>
            </a:r>
          </a:p>
          <a:p>
            <a:endParaRPr kumimoji="1" lang="ja-JP" altLang="en-US" dirty="0"/>
          </a:p>
        </p:txBody>
      </p:sp>
      <p:sp>
        <p:nvSpPr>
          <p:cNvPr id="4" name="スライド番号プレースホルダー 3"/>
          <p:cNvSpPr>
            <a:spLocks noGrp="1"/>
          </p:cNvSpPr>
          <p:nvPr>
            <p:ph type="sldNum" sz="quarter" idx="5"/>
          </p:nvPr>
        </p:nvSpPr>
        <p:spPr/>
        <p:txBody>
          <a:bodyPr/>
          <a:lstStyle/>
          <a:p>
            <a:fld id="{7CD860E0-C8EB-4478-A6A5-544033815766}" type="slidenum">
              <a:rPr kumimoji="1" lang="ja-JP" altLang="en-US" smtClean="0"/>
              <a:t>6</a:t>
            </a:fld>
            <a:endParaRPr kumimoji="1" lang="ja-JP" altLang="en-US"/>
          </a:p>
        </p:txBody>
      </p:sp>
    </p:spTree>
    <p:extLst>
      <p:ext uri="{BB962C8B-B14F-4D97-AF65-F5344CB8AC3E}">
        <p14:creationId xmlns:p14="http://schemas.microsoft.com/office/powerpoint/2010/main" val="28510008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簡単にこのニュースは失望何点、楽観何点、懸念何点、興奮何点、安定何点の様に点数をつけてあげてその値を見て予測しようということです</a:t>
            </a:r>
            <a:endParaRPr kumimoji="1" lang="en-US" altLang="ja-JP" dirty="0"/>
          </a:p>
          <a:p>
            <a:endParaRPr kumimoji="1" lang="en-US" altLang="ja-JP" dirty="0"/>
          </a:p>
          <a:p>
            <a:r>
              <a:rPr kumimoji="1" lang="ja-JP" altLang="en-US" dirty="0"/>
              <a:t>しかし、</a:t>
            </a:r>
            <a:endParaRPr kumimoji="1" lang="en-US" altLang="ja-JP" dirty="0"/>
          </a:p>
        </p:txBody>
      </p:sp>
      <p:sp>
        <p:nvSpPr>
          <p:cNvPr id="4" name="スライド番号プレースホルダー 3"/>
          <p:cNvSpPr>
            <a:spLocks noGrp="1"/>
          </p:cNvSpPr>
          <p:nvPr>
            <p:ph type="sldNum" sz="quarter" idx="5"/>
          </p:nvPr>
        </p:nvSpPr>
        <p:spPr/>
        <p:txBody>
          <a:bodyPr/>
          <a:lstStyle/>
          <a:p>
            <a:fld id="{7CD860E0-C8EB-4478-A6A5-544033815766}" type="slidenum">
              <a:rPr kumimoji="1" lang="ja-JP" altLang="en-US" smtClean="0"/>
              <a:t>9</a:t>
            </a:fld>
            <a:endParaRPr kumimoji="1" lang="ja-JP" altLang="en-US"/>
          </a:p>
        </p:txBody>
      </p:sp>
    </p:spTree>
    <p:extLst>
      <p:ext uri="{BB962C8B-B14F-4D97-AF65-F5344CB8AC3E}">
        <p14:creationId xmlns:p14="http://schemas.microsoft.com/office/powerpoint/2010/main" val="13596063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本来ならここの</a:t>
            </a:r>
            <a:r>
              <a:rPr kumimoji="1" lang="en-US" altLang="ja-JP" dirty="0"/>
              <a:t>max</a:t>
            </a:r>
            <a:r>
              <a:rPr kumimoji="1" lang="ja-JP" altLang="en-US" dirty="0"/>
              <a:t>をとってこの文章は楽観的な文章ですとなるのですが、</a:t>
            </a:r>
          </a:p>
        </p:txBody>
      </p:sp>
      <p:sp>
        <p:nvSpPr>
          <p:cNvPr id="4" name="スライド番号プレースホルダー 3"/>
          <p:cNvSpPr>
            <a:spLocks noGrp="1"/>
          </p:cNvSpPr>
          <p:nvPr>
            <p:ph type="sldNum" sz="quarter" idx="5"/>
          </p:nvPr>
        </p:nvSpPr>
        <p:spPr/>
        <p:txBody>
          <a:bodyPr/>
          <a:lstStyle/>
          <a:p>
            <a:fld id="{7CD860E0-C8EB-4478-A6A5-544033815766}" type="slidenum">
              <a:rPr kumimoji="1" lang="ja-JP" altLang="en-US" smtClean="0"/>
              <a:t>11</a:t>
            </a:fld>
            <a:endParaRPr kumimoji="1" lang="ja-JP" altLang="en-US"/>
          </a:p>
        </p:txBody>
      </p:sp>
    </p:spTree>
    <p:extLst>
      <p:ext uri="{BB962C8B-B14F-4D97-AF65-F5344CB8AC3E}">
        <p14:creationId xmlns:p14="http://schemas.microsoft.com/office/powerpoint/2010/main" val="32965365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S&amp;P500</a:t>
            </a:r>
            <a:r>
              <a:rPr kumimoji="1" lang="ja-JP" altLang="en-US" dirty="0"/>
              <a:t>はアメリカの上場企業のなかから選出された代表的な</a:t>
            </a:r>
            <a:r>
              <a:rPr kumimoji="1" lang="en-US" altLang="ja-JP" dirty="0"/>
              <a:t>500</a:t>
            </a:r>
            <a:r>
              <a:rPr kumimoji="1" lang="ja-JP" altLang="en-US" dirty="0"/>
              <a:t>社</a:t>
            </a:r>
            <a:endParaRPr kumimoji="1" lang="en-US" altLang="ja-JP" dirty="0"/>
          </a:p>
          <a:p>
            <a:r>
              <a:rPr kumimoji="1" lang="ja-JP" altLang="en-US" dirty="0"/>
              <a:t>基本的に上がり続けることを前提にしているのでより上がる株を見つけることを目標にする</a:t>
            </a:r>
          </a:p>
        </p:txBody>
      </p:sp>
      <p:sp>
        <p:nvSpPr>
          <p:cNvPr id="4" name="スライド番号プレースホルダー 3"/>
          <p:cNvSpPr>
            <a:spLocks noGrp="1"/>
          </p:cNvSpPr>
          <p:nvPr>
            <p:ph type="sldNum" sz="quarter" idx="5"/>
          </p:nvPr>
        </p:nvSpPr>
        <p:spPr/>
        <p:txBody>
          <a:bodyPr/>
          <a:lstStyle/>
          <a:p>
            <a:fld id="{7CD860E0-C8EB-4478-A6A5-544033815766}" type="slidenum">
              <a:rPr kumimoji="1" lang="ja-JP" altLang="en-US" smtClean="0"/>
              <a:t>13</a:t>
            </a:fld>
            <a:endParaRPr kumimoji="1" lang="ja-JP" altLang="en-US"/>
          </a:p>
        </p:txBody>
      </p:sp>
    </p:spTree>
    <p:extLst>
      <p:ext uri="{BB962C8B-B14F-4D97-AF65-F5344CB8AC3E}">
        <p14:creationId xmlns:p14="http://schemas.microsoft.com/office/powerpoint/2010/main" val="13638739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latin typeface="BIZ UDPゴシック" panose="020B0400000000000000" pitchFamily="50" charset="-128"/>
                <a:ea typeface="BIZ UDPゴシック" panose="020B0400000000000000" pitchFamily="50" charset="-128"/>
              </a:rPr>
              <a:t>また、簡易アンサンブル学習として全ての株に対して学習</a:t>
            </a:r>
            <a:endParaRPr kumimoji="1" lang="en-US" altLang="ja-JP" sz="1200" dirty="0">
              <a:latin typeface="BIZ UDPゴシック" panose="020B0400000000000000" pitchFamily="50" charset="-128"/>
              <a:ea typeface="BIZ UDPゴシック" panose="020B0400000000000000" pitchFamily="50"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a:latin typeface="BIZ UDPゴシック" panose="020B0400000000000000" pitchFamily="50" charset="-128"/>
              <a:ea typeface="BIZ UDPゴシック" panose="020B0400000000000000" pitchFamily="50" charset="-128"/>
            </a:endParaRPr>
          </a:p>
          <a:p>
            <a:r>
              <a:rPr lang="en-GB" altLang="ja-JP" b="0" dirty="0">
                <a:solidFill>
                  <a:srgbClr val="ABB2BF"/>
                </a:solidFill>
                <a:effectLst/>
                <a:highlight>
                  <a:srgbClr val="282C34"/>
                </a:highlight>
                <a:latin typeface="Consolas" panose="020B0609020204030204" pitchFamily="49" charset="0"/>
              </a:rPr>
              <a:t>    {</a:t>
            </a:r>
          </a:p>
          <a:p>
            <a:r>
              <a:rPr lang="en-GB" altLang="ja-JP" b="0" dirty="0">
                <a:solidFill>
                  <a:srgbClr val="ABB2BF"/>
                </a:solidFill>
                <a:effectLst/>
                <a:highlight>
                  <a:srgbClr val="282C34"/>
                </a:highlight>
                <a:latin typeface="Consolas" panose="020B0609020204030204" pitchFamily="49" charset="0"/>
              </a:rPr>
              <a:t>      </a:t>
            </a:r>
            <a:r>
              <a:rPr lang="en-GB" altLang="ja-JP" b="0" dirty="0">
                <a:solidFill>
                  <a:srgbClr val="C56068"/>
                </a:solidFill>
                <a:effectLst/>
                <a:highlight>
                  <a:srgbClr val="282C34"/>
                </a:highlight>
                <a:latin typeface="Consolas" panose="020B0609020204030204" pitchFamily="49" charset="0"/>
              </a:rPr>
              <a:t>"symbol"</a:t>
            </a:r>
            <a:r>
              <a:rPr lang="en-GB" altLang="ja-JP" b="0" dirty="0">
                <a:solidFill>
                  <a:srgbClr val="ABB2BF"/>
                </a:solidFill>
                <a:effectLst/>
                <a:highlight>
                  <a:srgbClr val="282C34"/>
                </a:highlight>
                <a:latin typeface="Consolas" panose="020B0609020204030204" pitchFamily="49" charset="0"/>
              </a:rPr>
              <a:t>: </a:t>
            </a:r>
            <a:r>
              <a:rPr lang="en-GB" altLang="ja-JP" b="0" dirty="0">
                <a:solidFill>
                  <a:srgbClr val="D9F5DD"/>
                </a:solidFill>
                <a:effectLst/>
                <a:highlight>
                  <a:srgbClr val="282C34"/>
                </a:highlight>
                <a:latin typeface="Consolas" panose="020B0609020204030204" pitchFamily="49" charset="0"/>
              </a:rPr>
              <a:t>"</a:t>
            </a:r>
            <a:r>
              <a:rPr lang="en-GB" altLang="ja-JP" b="0" dirty="0">
                <a:solidFill>
                  <a:srgbClr val="C789D6"/>
                </a:solidFill>
                <a:effectLst/>
                <a:highlight>
                  <a:srgbClr val="282C34"/>
                </a:highlight>
                <a:latin typeface="Consolas" panose="020B0609020204030204" pitchFamily="49" charset="0"/>
              </a:rPr>
              <a:t>A</a:t>
            </a:r>
            <a:r>
              <a:rPr lang="en-GB" altLang="ja-JP" b="0" dirty="0">
                <a:solidFill>
                  <a:srgbClr val="D9F5DD"/>
                </a:solidFill>
                <a:effectLst/>
                <a:highlight>
                  <a:srgbClr val="282C34"/>
                </a:highlight>
                <a:latin typeface="Consolas" panose="020B0609020204030204" pitchFamily="49" charset="0"/>
              </a:rPr>
              <a:t>"</a:t>
            </a:r>
            <a:r>
              <a:rPr lang="en-GB" altLang="ja-JP" b="0" dirty="0">
                <a:solidFill>
                  <a:srgbClr val="ABB2BF"/>
                </a:solidFill>
                <a:effectLst/>
                <a:highlight>
                  <a:srgbClr val="282C34"/>
                </a:highlight>
                <a:latin typeface="Consolas" panose="020B0609020204030204" pitchFamily="49" charset="0"/>
              </a:rPr>
              <a:t>,</a:t>
            </a:r>
          </a:p>
          <a:p>
            <a:r>
              <a:rPr lang="en-GB" altLang="ja-JP" b="0" dirty="0">
                <a:solidFill>
                  <a:srgbClr val="ABB2BF"/>
                </a:solidFill>
                <a:effectLst/>
                <a:highlight>
                  <a:srgbClr val="282C34"/>
                </a:highlight>
                <a:latin typeface="Consolas" panose="020B0609020204030204" pitchFamily="49" charset="0"/>
              </a:rPr>
              <a:t>      </a:t>
            </a:r>
            <a:r>
              <a:rPr lang="en-GB" altLang="ja-JP" b="0" dirty="0">
                <a:solidFill>
                  <a:srgbClr val="C56068"/>
                </a:solidFill>
                <a:effectLst/>
                <a:highlight>
                  <a:srgbClr val="282C34"/>
                </a:highlight>
                <a:latin typeface="Consolas" panose="020B0609020204030204" pitchFamily="49" charset="0"/>
              </a:rPr>
              <a:t>"</a:t>
            </a:r>
            <a:r>
              <a:rPr lang="en-GB" altLang="ja-JP" b="0" dirty="0" err="1">
                <a:solidFill>
                  <a:srgbClr val="C56068"/>
                </a:solidFill>
                <a:effectLst/>
                <a:highlight>
                  <a:srgbClr val="282C34"/>
                </a:highlight>
                <a:latin typeface="Consolas" panose="020B0609020204030204" pitchFamily="49" charset="0"/>
              </a:rPr>
              <a:t>company_name</a:t>
            </a:r>
            <a:r>
              <a:rPr lang="en-GB" altLang="ja-JP" b="0" dirty="0">
                <a:solidFill>
                  <a:srgbClr val="C56068"/>
                </a:solidFill>
                <a:effectLst/>
                <a:highlight>
                  <a:srgbClr val="282C34"/>
                </a:highlight>
                <a:latin typeface="Consolas" panose="020B0609020204030204" pitchFamily="49" charset="0"/>
              </a:rPr>
              <a:t>"</a:t>
            </a:r>
            <a:r>
              <a:rPr lang="en-GB" altLang="ja-JP" b="0" dirty="0">
                <a:solidFill>
                  <a:srgbClr val="ABB2BF"/>
                </a:solidFill>
                <a:effectLst/>
                <a:highlight>
                  <a:srgbClr val="282C34"/>
                </a:highlight>
                <a:latin typeface="Consolas" panose="020B0609020204030204" pitchFamily="49" charset="0"/>
              </a:rPr>
              <a:t>: </a:t>
            </a:r>
            <a:r>
              <a:rPr lang="en-GB" altLang="ja-JP" b="0" dirty="0">
                <a:solidFill>
                  <a:srgbClr val="D9F5DD"/>
                </a:solidFill>
                <a:effectLst/>
                <a:highlight>
                  <a:srgbClr val="282C34"/>
                </a:highlight>
                <a:latin typeface="Consolas" panose="020B0609020204030204" pitchFamily="49" charset="0"/>
              </a:rPr>
              <a:t>"</a:t>
            </a:r>
            <a:r>
              <a:rPr lang="ja-JP" altLang="en-US" b="0" dirty="0">
                <a:solidFill>
                  <a:srgbClr val="C789D6"/>
                </a:solidFill>
                <a:effectLst/>
                <a:highlight>
                  <a:srgbClr val="282C34"/>
                </a:highlight>
                <a:latin typeface="Consolas" panose="020B0609020204030204" pitchFamily="49" charset="0"/>
              </a:rPr>
              <a:t>アジレント・テクノロジー </a:t>
            </a:r>
            <a:r>
              <a:rPr lang="en-GB" altLang="ja-JP" b="0" dirty="0">
                <a:solidFill>
                  <a:srgbClr val="C789D6"/>
                </a:solidFill>
                <a:effectLst/>
                <a:highlight>
                  <a:srgbClr val="282C34"/>
                </a:highlight>
                <a:latin typeface="Consolas" panose="020B0609020204030204" pitchFamily="49" charset="0"/>
              </a:rPr>
              <a:t>Agilent Technologies, Inc.</a:t>
            </a:r>
            <a:r>
              <a:rPr lang="en-GB" altLang="ja-JP" b="0" dirty="0">
                <a:solidFill>
                  <a:srgbClr val="D9F5DD"/>
                </a:solidFill>
                <a:effectLst/>
                <a:highlight>
                  <a:srgbClr val="282C34"/>
                </a:highlight>
                <a:latin typeface="Consolas" panose="020B0609020204030204" pitchFamily="49" charset="0"/>
              </a:rPr>
              <a:t>"</a:t>
            </a:r>
            <a:r>
              <a:rPr lang="en-GB" altLang="ja-JP" b="0" dirty="0">
                <a:solidFill>
                  <a:srgbClr val="ABB2BF"/>
                </a:solidFill>
                <a:effectLst/>
                <a:highlight>
                  <a:srgbClr val="282C34"/>
                </a:highlight>
                <a:latin typeface="Consolas" panose="020B0609020204030204" pitchFamily="49" charset="0"/>
              </a:rPr>
              <a:t>,</a:t>
            </a:r>
          </a:p>
          <a:p>
            <a:r>
              <a:rPr lang="en-GB" altLang="ja-JP" b="0" dirty="0">
                <a:solidFill>
                  <a:srgbClr val="ABB2BF"/>
                </a:solidFill>
                <a:effectLst/>
                <a:highlight>
                  <a:srgbClr val="282C34"/>
                </a:highlight>
                <a:latin typeface="Consolas" panose="020B0609020204030204" pitchFamily="49" charset="0"/>
              </a:rPr>
              <a:t>      </a:t>
            </a:r>
            <a:r>
              <a:rPr lang="en-GB" altLang="ja-JP" b="0" dirty="0">
                <a:solidFill>
                  <a:srgbClr val="C56068"/>
                </a:solidFill>
                <a:effectLst/>
                <a:highlight>
                  <a:srgbClr val="282C34"/>
                </a:highlight>
                <a:latin typeface="Consolas" panose="020B0609020204030204" pitchFamily="49" charset="0"/>
              </a:rPr>
              <a:t>"description"</a:t>
            </a:r>
            <a:r>
              <a:rPr lang="en-GB" altLang="ja-JP" b="0" dirty="0">
                <a:solidFill>
                  <a:srgbClr val="ABB2BF"/>
                </a:solidFill>
                <a:effectLst/>
                <a:highlight>
                  <a:srgbClr val="282C34"/>
                </a:highlight>
                <a:latin typeface="Consolas" panose="020B0609020204030204" pitchFamily="49" charset="0"/>
              </a:rPr>
              <a:t>: </a:t>
            </a:r>
            <a:r>
              <a:rPr lang="en-GB" altLang="ja-JP" b="0" dirty="0">
                <a:solidFill>
                  <a:srgbClr val="D9F5DD"/>
                </a:solidFill>
                <a:effectLst/>
                <a:highlight>
                  <a:srgbClr val="282C34"/>
                </a:highlight>
                <a:latin typeface="Consolas" panose="020B0609020204030204" pitchFamily="49" charset="0"/>
              </a:rPr>
              <a:t>"</a:t>
            </a:r>
            <a:r>
              <a:rPr lang="ja-JP" altLang="en-US" b="0" dirty="0">
                <a:solidFill>
                  <a:srgbClr val="C789D6"/>
                </a:solidFill>
                <a:effectLst/>
                <a:highlight>
                  <a:srgbClr val="282C34"/>
                </a:highlight>
                <a:latin typeface="Consolas" panose="020B0609020204030204" pitchFamily="49" charset="0"/>
              </a:rPr>
              <a:t>化学分析 電子計測機器</a:t>
            </a:r>
            <a:r>
              <a:rPr lang="en-US" altLang="ja-JP" b="0" dirty="0">
                <a:solidFill>
                  <a:srgbClr val="D9F5DD"/>
                </a:solidFill>
                <a:effectLst/>
                <a:highlight>
                  <a:srgbClr val="282C34"/>
                </a:highlight>
                <a:latin typeface="Consolas" panose="020B0609020204030204" pitchFamily="49" charset="0"/>
              </a:rPr>
              <a:t>"</a:t>
            </a:r>
            <a:endParaRPr lang="ja-JP" altLang="en-US" b="0" dirty="0">
              <a:solidFill>
                <a:srgbClr val="ABB2BF"/>
              </a:solidFill>
              <a:effectLst/>
              <a:highlight>
                <a:srgbClr val="282C34"/>
              </a:highlight>
              <a:latin typeface="Consolas" panose="020B0609020204030204" pitchFamily="49" charset="0"/>
            </a:endParaRPr>
          </a:p>
          <a:p>
            <a:r>
              <a:rPr lang="ja-JP" altLang="en-US" b="0" dirty="0">
                <a:solidFill>
                  <a:srgbClr val="ABB2BF"/>
                </a:solidFill>
                <a:effectLst/>
                <a:highlight>
                  <a:srgbClr val="282C34"/>
                </a:highlight>
                <a:latin typeface="Consolas" panose="020B0609020204030204" pitchFamily="49" charset="0"/>
              </a:rPr>
              <a:t>    </a:t>
            </a:r>
            <a:r>
              <a:rPr lang="en-US" altLang="ja-JP" b="0" dirty="0">
                <a:solidFill>
                  <a:srgbClr val="ABB2BF"/>
                </a:solidFill>
                <a:effectLst/>
                <a:highlight>
                  <a:srgbClr val="282C34"/>
                </a:highlight>
                <a:latin typeface="Consolas" panose="020B0609020204030204" pitchFamily="49" charset="0"/>
              </a:rPr>
              <a:t>},</a:t>
            </a:r>
          </a:p>
          <a:p>
            <a:r>
              <a:rPr lang="en-US" altLang="ja-JP" b="0" dirty="0">
                <a:solidFill>
                  <a:srgbClr val="ABB2BF"/>
                </a:solidFill>
                <a:effectLst/>
                <a:highlight>
                  <a:srgbClr val="282C34"/>
                </a:highlight>
                <a:latin typeface="Consolas" panose="020B0609020204030204" pitchFamily="49" charset="0"/>
              </a:rPr>
              <a:t>    {</a:t>
            </a:r>
          </a:p>
          <a:p>
            <a:r>
              <a:rPr lang="en-US" altLang="ja-JP" b="0" dirty="0">
                <a:solidFill>
                  <a:srgbClr val="ABB2BF"/>
                </a:solidFill>
                <a:effectLst/>
                <a:highlight>
                  <a:srgbClr val="282C34"/>
                </a:highlight>
                <a:latin typeface="Consolas" panose="020B0609020204030204" pitchFamily="49" charset="0"/>
              </a:rPr>
              <a:t>      </a:t>
            </a:r>
            <a:r>
              <a:rPr lang="en-US" altLang="ja-JP" b="0" dirty="0">
                <a:solidFill>
                  <a:srgbClr val="C56068"/>
                </a:solidFill>
                <a:effectLst/>
                <a:highlight>
                  <a:srgbClr val="282C34"/>
                </a:highlight>
                <a:latin typeface="Consolas" panose="020B0609020204030204" pitchFamily="49" charset="0"/>
              </a:rPr>
              <a:t>"</a:t>
            </a:r>
            <a:r>
              <a:rPr lang="en-GB" altLang="ja-JP" b="0" dirty="0">
                <a:solidFill>
                  <a:srgbClr val="C56068"/>
                </a:solidFill>
                <a:effectLst/>
                <a:highlight>
                  <a:srgbClr val="282C34"/>
                </a:highlight>
                <a:latin typeface="Consolas" panose="020B0609020204030204" pitchFamily="49" charset="0"/>
              </a:rPr>
              <a:t>symbol"</a:t>
            </a:r>
            <a:r>
              <a:rPr lang="en-GB" altLang="ja-JP" b="0" dirty="0">
                <a:solidFill>
                  <a:srgbClr val="ABB2BF"/>
                </a:solidFill>
                <a:effectLst/>
                <a:highlight>
                  <a:srgbClr val="282C34"/>
                </a:highlight>
                <a:latin typeface="Consolas" panose="020B0609020204030204" pitchFamily="49" charset="0"/>
              </a:rPr>
              <a:t>: </a:t>
            </a:r>
            <a:r>
              <a:rPr lang="en-GB" altLang="ja-JP" b="0" dirty="0">
                <a:solidFill>
                  <a:srgbClr val="D9F5DD"/>
                </a:solidFill>
                <a:effectLst/>
                <a:highlight>
                  <a:srgbClr val="282C34"/>
                </a:highlight>
                <a:latin typeface="Consolas" panose="020B0609020204030204" pitchFamily="49" charset="0"/>
              </a:rPr>
              <a:t>"</a:t>
            </a:r>
            <a:r>
              <a:rPr lang="en-GB" altLang="ja-JP" b="0" dirty="0">
                <a:solidFill>
                  <a:srgbClr val="C789D6"/>
                </a:solidFill>
                <a:effectLst/>
                <a:highlight>
                  <a:srgbClr val="282C34"/>
                </a:highlight>
                <a:latin typeface="Consolas" panose="020B0609020204030204" pitchFamily="49" charset="0"/>
              </a:rPr>
              <a:t>AAL</a:t>
            </a:r>
            <a:r>
              <a:rPr lang="en-GB" altLang="ja-JP" b="0" dirty="0">
                <a:solidFill>
                  <a:srgbClr val="D9F5DD"/>
                </a:solidFill>
                <a:effectLst/>
                <a:highlight>
                  <a:srgbClr val="282C34"/>
                </a:highlight>
                <a:latin typeface="Consolas" panose="020B0609020204030204" pitchFamily="49" charset="0"/>
              </a:rPr>
              <a:t>"</a:t>
            </a:r>
            <a:r>
              <a:rPr lang="en-GB" altLang="ja-JP" b="0" dirty="0">
                <a:solidFill>
                  <a:srgbClr val="ABB2BF"/>
                </a:solidFill>
                <a:effectLst/>
                <a:highlight>
                  <a:srgbClr val="282C34"/>
                </a:highlight>
                <a:latin typeface="Consolas" panose="020B0609020204030204" pitchFamily="49" charset="0"/>
              </a:rPr>
              <a:t>,</a:t>
            </a:r>
          </a:p>
          <a:p>
            <a:r>
              <a:rPr lang="en-GB" altLang="ja-JP" b="0" dirty="0">
                <a:solidFill>
                  <a:srgbClr val="ABB2BF"/>
                </a:solidFill>
                <a:effectLst/>
                <a:highlight>
                  <a:srgbClr val="282C34"/>
                </a:highlight>
                <a:latin typeface="Consolas" panose="020B0609020204030204" pitchFamily="49" charset="0"/>
              </a:rPr>
              <a:t>      </a:t>
            </a:r>
            <a:r>
              <a:rPr lang="en-GB" altLang="ja-JP" b="0" dirty="0">
                <a:solidFill>
                  <a:srgbClr val="C56068"/>
                </a:solidFill>
                <a:effectLst/>
                <a:highlight>
                  <a:srgbClr val="282C34"/>
                </a:highlight>
                <a:latin typeface="Consolas" panose="020B0609020204030204" pitchFamily="49" charset="0"/>
              </a:rPr>
              <a:t>"</a:t>
            </a:r>
            <a:r>
              <a:rPr lang="en-GB" altLang="ja-JP" b="0" dirty="0" err="1">
                <a:solidFill>
                  <a:srgbClr val="C56068"/>
                </a:solidFill>
                <a:effectLst/>
                <a:highlight>
                  <a:srgbClr val="282C34"/>
                </a:highlight>
                <a:latin typeface="Consolas" panose="020B0609020204030204" pitchFamily="49" charset="0"/>
              </a:rPr>
              <a:t>company_name</a:t>
            </a:r>
            <a:r>
              <a:rPr lang="en-GB" altLang="ja-JP" b="0" dirty="0">
                <a:solidFill>
                  <a:srgbClr val="C56068"/>
                </a:solidFill>
                <a:effectLst/>
                <a:highlight>
                  <a:srgbClr val="282C34"/>
                </a:highlight>
                <a:latin typeface="Consolas" panose="020B0609020204030204" pitchFamily="49" charset="0"/>
              </a:rPr>
              <a:t>"</a:t>
            </a:r>
            <a:r>
              <a:rPr lang="en-GB" altLang="ja-JP" b="0" dirty="0">
                <a:solidFill>
                  <a:srgbClr val="ABB2BF"/>
                </a:solidFill>
                <a:effectLst/>
                <a:highlight>
                  <a:srgbClr val="282C34"/>
                </a:highlight>
                <a:latin typeface="Consolas" panose="020B0609020204030204" pitchFamily="49" charset="0"/>
              </a:rPr>
              <a:t>: </a:t>
            </a:r>
            <a:r>
              <a:rPr lang="en-GB" altLang="ja-JP" b="0" dirty="0">
                <a:solidFill>
                  <a:srgbClr val="D9F5DD"/>
                </a:solidFill>
                <a:effectLst/>
                <a:highlight>
                  <a:srgbClr val="282C34"/>
                </a:highlight>
                <a:latin typeface="Consolas" panose="020B0609020204030204" pitchFamily="49" charset="0"/>
              </a:rPr>
              <a:t>"</a:t>
            </a:r>
            <a:r>
              <a:rPr lang="ja-JP" altLang="en-US" b="0" dirty="0">
                <a:solidFill>
                  <a:srgbClr val="C789D6"/>
                </a:solidFill>
                <a:effectLst/>
                <a:highlight>
                  <a:srgbClr val="282C34"/>
                </a:highlight>
                <a:latin typeface="Consolas" panose="020B0609020204030204" pitchFamily="49" charset="0"/>
              </a:rPr>
              <a:t>アメリカン・エアラインズ・グループ </a:t>
            </a:r>
            <a:r>
              <a:rPr lang="en-GB" altLang="ja-JP" b="0" dirty="0">
                <a:solidFill>
                  <a:srgbClr val="C789D6"/>
                </a:solidFill>
                <a:effectLst/>
                <a:highlight>
                  <a:srgbClr val="282C34"/>
                </a:highlight>
                <a:latin typeface="Consolas" panose="020B0609020204030204" pitchFamily="49" charset="0"/>
              </a:rPr>
              <a:t>American Airlines Group Inc.</a:t>
            </a:r>
            <a:r>
              <a:rPr lang="en-GB" altLang="ja-JP" b="0" dirty="0">
                <a:solidFill>
                  <a:srgbClr val="D9F5DD"/>
                </a:solidFill>
                <a:effectLst/>
                <a:highlight>
                  <a:srgbClr val="282C34"/>
                </a:highlight>
                <a:latin typeface="Consolas" panose="020B0609020204030204" pitchFamily="49" charset="0"/>
              </a:rPr>
              <a:t>"</a:t>
            </a:r>
            <a:r>
              <a:rPr lang="en-GB" altLang="ja-JP" b="0" dirty="0">
                <a:solidFill>
                  <a:srgbClr val="ABB2BF"/>
                </a:solidFill>
                <a:effectLst/>
                <a:highlight>
                  <a:srgbClr val="282C34"/>
                </a:highlight>
                <a:latin typeface="Consolas" panose="020B0609020204030204" pitchFamily="49" charset="0"/>
              </a:rPr>
              <a:t>,</a:t>
            </a:r>
          </a:p>
          <a:p>
            <a:r>
              <a:rPr lang="en-GB" altLang="ja-JP" b="0" dirty="0">
                <a:solidFill>
                  <a:srgbClr val="ABB2BF"/>
                </a:solidFill>
                <a:effectLst/>
                <a:highlight>
                  <a:srgbClr val="282C34"/>
                </a:highlight>
                <a:latin typeface="Consolas" panose="020B0609020204030204" pitchFamily="49" charset="0"/>
              </a:rPr>
              <a:t>      </a:t>
            </a:r>
            <a:r>
              <a:rPr lang="en-GB" altLang="ja-JP" b="0" dirty="0">
                <a:solidFill>
                  <a:srgbClr val="C56068"/>
                </a:solidFill>
                <a:effectLst/>
                <a:highlight>
                  <a:srgbClr val="282C34"/>
                </a:highlight>
                <a:latin typeface="Consolas" panose="020B0609020204030204" pitchFamily="49" charset="0"/>
              </a:rPr>
              <a:t>"description"</a:t>
            </a:r>
            <a:r>
              <a:rPr lang="en-GB" altLang="ja-JP" b="0" dirty="0">
                <a:solidFill>
                  <a:srgbClr val="ABB2BF"/>
                </a:solidFill>
                <a:effectLst/>
                <a:highlight>
                  <a:srgbClr val="282C34"/>
                </a:highlight>
                <a:latin typeface="Consolas" panose="020B0609020204030204" pitchFamily="49" charset="0"/>
              </a:rPr>
              <a:t>: </a:t>
            </a:r>
            <a:r>
              <a:rPr lang="en-GB" altLang="ja-JP" b="0" dirty="0">
                <a:solidFill>
                  <a:srgbClr val="D9F5DD"/>
                </a:solidFill>
                <a:effectLst/>
                <a:highlight>
                  <a:srgbClr val="282C34"/>
                </a:highlight>
                <a:latin typeface="Consolas" panose="020B0609020204030204" pitchFamily="49" charset="0"/>
              </a:rPr>
              <a:t>"</a:t>
            </a:r>
            <a:r>
              <a:rPr lang="ja-JP" altLang="en-US" b="0" dirty="0">
                <a:solidFill>
                  <a:srgbClr val="C789D6"/>
                </a:solidFill>
                <a:effectLst/>
                <a:highlight>
                  <a:srgbClr val="282C34"/>
                </a:highlight>
                <a:latin typeface="Consolas" panose="020B0609020204030204" pitchFamily="49" charset="0"/>
              </a:rPr>
              <a:t>航空会社</a:t>
            </a:r>
            <a:r>
              <a:rPr lang="en-US" altLang="ja-JP" b="0" dirty="0">
                <a:solidFill>
                  <a:srgbClr val="D9F5DD"/>
                </a:solidFill>
                <a:effectLst/>
                <a:highlight>
                  <a:srgbClr val="282C34"/>
                </a:highlight>
                <a:latin typeface="Consolas" panose="020B0609020204030204" pitchFamily="49" charset="0"/>
              </a:rPr>
              <a:t>"</a:t>
            </a:r>
            <a:endParaRPr lang="ja-JP" altLang="en-US" b="0" dirty="0">
              <a:solidFill>
                <a:srgbClr val="ABB2BF"/>
              </a:solidFill>
              <a:effectLst/>
              <a:highlight>
                <a:srgbClr val="282C34"/>
              </a:highlight>
              <a:latin typeface="Consolas" panose="020B0609020204030204" pitchFamily="49" charset="0"/>
            </a:endParaRPr>
          </a:p>
          <a:p>
            <a:r>
              <a:rPr lang="ja-JP" altLang="en-US" b="0" dirty="0">
                <a:solidFill>
                  <a:srgbClr val="ABB2BF"/>
                </a:solidFill>
                <a:effectLst/>
                <a:highlight>
                  <a:srgbClr val="282C34"/>
                </a:highlight>
                <a:latin typeface="Consolas" panose="020B0609020204030204" pitchFamily="49" charset="0"/>
              </a:rPr>
              <a:t>    </a:t>
            </a:r>
            <a:r>
              <a:rPr lang="en-US" altLang="ja-JP" b="0" dirty="0">
                <a:solidFill>
                  <a:srgbClr val="ABB2BF"/>
                </a:solidFill>
                <a:effectLst/>
                <a:highlight>
                  <a:srgbClr val="282C34"/>
                </a:highlight>
                <a:latin typeface="Consolas" panose="020B0609020204030204"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a:latin typeface="BIZ UDPゴシック" panose="020B0400000000000000" pitchFamily="50" charset="-128"/>
              <a:ea typeface="BIZ UDPゴシック" panose="020B0400000000000000" pitchFamily="50" charset="-128"/>
            </a:endParaRPr>
          </a:p>
          <a:p>
            <a:r>
              <a:rPr lang="en-GB" altLang="ja-JP" b="0" dirty="0">
                <a:solidFill>
                  <a:srgbClr val="ABB2BF"/>
                </a:solidFill>
                <a:effectLst/>
                <a:highlight>
                  <a:srgbClr val="282C34"/>
                </a:highlight>
                <a:latin typeface="Consolas" panose="020B0609020204030204" pitchFamily="49" charset="0"/>
              </a:rPr>
              <a:t>      </a:t>
            </a:r>
            <a:r>
              <a:rPr lang="en-GB" altLang="ja-JP" b="0" dirty="0">
                <a:solidFill>
                  <a:srgbClr val="C56068"/>
                </a:solidFill>
                <a:effectLst/>
                <a:highlight>
                  <a:srgbClr val="282C34"/>
                </a:highlight>
                <a:latin typeface="Consolas" panose="020B0609020204030204" pitchFamily="49" charset="0"/>
              </a:rPr>
              <a:t>"symbol"</a:t>
            </a:r>
            <a:r>
              <a:rPr lang="en-GB" altLang="ja-JP" b="0" dirty="0">
                <a:solidFill>
                  <a:srgbClr val="ABB2BF"/>
                </a:solidFill>
                <a:effectLst/>
                <a:highlight>
                  <a:srgbClr val="282C34"/>
                </a:highlight>
                <a:latin typeface="Consolas" panose="020B0609020204030204" pitchFamily="49" charset="0"/>
              </a:rPr>
              <a:t>: </a:t>
            </a:r>
            <a:r>
              <a:rPr lang="en-GB" altLang="ja-JP" b="0" dirty="0">
                <a:solidFill>
                  <a:srgbClr val="D9F5DD"/>
                </a:solidFill>
                <a:effectLst/>
                <a:highlight>
                  <a:srgbClr val="282C34"/>
                </a:highlight>
                <a:latin typeface="Consolas" panose="020B0609020204030204" pitchFamily="49" charset="0"/>
              </a:rPr>
              <a:t>"</a:t>
            </a:r>
            <a:r>
              <a:rPr lang="en-GB" altLang="ja-JP" b="0" dirty="0">
                <a:solidFill>
                  <a:srgbClr val="C789D6"/>
                </a:solidFill>
                <a:effectLst/>
                <a:highlight>
                  <a:srgbClr val="282C34"/>
                </a:highlight>
                <a:latin typeface="Consolas" panose="020B0609020204030204" pitchFamily="49" charset="0"/>
              </a:rPr>
              <a:t>ZBRA</a:t>
            </a:r>
            <a:r>
              <a:rPr lang="en-GB" altLang="ja-JP" b="0" dirty="0">
                <a:solidFill>
                  <a:srgbClr val="D9F5DD"/>
                </a:solidFill>
                <a:effectLst/>
                <a:highlight>
                  <a:srgbClr val="282C34"/>
                </a:highlight>
                <a:latin typeface="Consolas" panose="020B0609020204030204" pitchFamily="49" charset="0"/>
              </a:rPr>
              <a:t>"</a:t>
            </a:r>
            <a:r>
              <a:rPr lang="en-GB" altLang="ja-JP" b="0" dirty="0">
                <a:solidFill>
                  <a:srgbClr val="ABB2BF"/>
                </a:solidFill>
                <a:effectLst/>
                <a:highlight>
                  <a:srgbClr val="282C34"/>
                </a:highlight>
                <a:latin typeface="Consolas" panose="020B0609020204030204" pitchFamily="49" charset="0"/>
              </a:rPr>
              <a:t>,</a:t>
            </a:r>
          </a:p>
          <a:p>
            <a:r>
              <a:rPr lang="en-GB" altLang="ja-JP" b="0" dirty="0">
                <a:solidFill>
                  <a:srgbClr val="ABB2BF"/>
                </a:solidFill>
                <a:effectLst/>
                <a:highlight>
                  <a:srgbClr val="282C34"/>
                </a:highlight>
                <a:latin typeface="Consolas" panose="020B0609020204030204" pitchFamily="49" charset="0"/>
              </a:rPr>
              <a:t>      </a:t>
            </a:r>
            <a:r>
              <a:rPr lang="en-GB" altLang="ja-JP" b="0" dirty="0">
                <a:solidFill>
                  <a:srgbClr val="C56068"/>
                </a:solidFill>
                <a:effectLst/>
                <a:highlight>
                  <a:srgbClr val="282C34"/>
                </a:highlight>
                <a:latin typeface="Consolas" panose="020B0609020204030204" pitchFamily="49" charset="0"/>
              </a:rPr>
              <a:t>"</a:t>
            </a:r>
            <a:r>
              <a:rPr lang="en-GB" altLang="ja-JP" b="0" dirty="0" err="1">
                <a:solidFill>
                  <a:srgbClr val="C56068"/>
                </a:solidFill>
                <a:effectLst/>
                <a:highlight>
                  <a:srgbClr val="282C34"/>
                </a:highlight>
                <a:latin typeface="Consolas" panose="020B0609020204030204" pitchFamily="49" charset="0"/>
              </a:rPr>
              <a:t>company_name</a:t>
            </a:r>
            <a:r>
              <a:rPr lang="en-GB" altLang="ja-JP" b="0" dirty="0">
                <a:solidFill>
                  <a:srgbClr val="C56068"/>
                </a:solidFill>
                <a:effectLst/>
                <a:highlight>
                  <a:srgbClr val="282C34"/>
                </a:highlight>
                <a:latin typeface="Consolas" panose="020B0609020204030204" pitchFamily="49" charset="0"/>
              </a:rPr>
              <a:t>"</a:t>
            </a:r>
            <a:r>
              <a:rPr lang="en-GB" altLang="ja-JP" b="0" dirty="0">
                <a:solidFill>
                  <a:srgbClr val="ABB2BF"/>
                </a:solidFill>
                <a:effectLst/>
                <a:highlight>
                  <a:srgbClr val="282C34"/>
                </a:highlight>
                <a:latin typeface="Consolas" panose="020B0609020204030204" pitchFamily="49" charset="0"/>
              </a:rPr>
              <a:t>: </a:t>
            </a:r>
            <a:r>
              <a:rPr lang="en-GB" altLang="ja-JP" b="0" dirty="0">
                <a:solidFill>
                  <a:srgbClr val="D9F5DD"/>
                </a:solidFill>
                <a:effectLst/>
                <a:highlight>
                  <a:srgbClr val="282C34"/>
                </a:highlight>
                <a:latin typeface="Consolas" panose="020B0609020204030204" pitchFamily="49" charset="0"/>
              </a:rPr>
              <a:t>"</a:t>
            </a:r>
            <a:r>
              <a:rPr lang="ja-JP" altLang="en-US" b="0" dirty="0">
                <a:solidFill>
                  <a:srgbClr val="C789D6"/>
                </a:solidFill>
                <a:effectLst/>
                <a:highlight>
                  <a:srgbClr val="282C34"/>
                </a:highlight>
                <a:latin typeface="Consolas" panose="020B0609020204030204" pitchFamily="49" charset="0"/>
              </a:rPr>
              <a:t>ゼブラ・テクノロジーズ </a:t>
            </a:r>
            <a:r>
              <a:rPr lang="en-GB" altLang="ja-JP" b="0" dirty="0">
                <a:solidFill>
                  <a:srgbClr val="C789D6"/>
                </a:solidFill>
                <a:effectLst/>
                <a:highlight>
                  <a:srgbClr val="282C34"/>
                </a:highlight>
                <a:latin typeface="Consolas" panose="020B0609020204030204" pitchFamily="49" charset="0"/>
              </a:rPr>
              <a:t>Zebra Technologies Corporation</a:t>
            </a:r>
            <a:r>
              <a:rPr lang="en-GB" altLang="ja-JP" b="0" dirty="0">
                <a:solidFill>
                  <a:srgbClr val="D9F5DD"/>
                </a:solidFill>
                <a:effectLst/>
                <a:highlight>
                  <a:srgbClr val="282C34"/>
                </a:highlight>
                <a:latin typeface="Consolas" panose="020B0609020204030204" pitchFamily="49" charset="0"/>
              </a:rPr>
              <a:t>"</a:t>
            </a:r>
            <a:r>
              <a:rPr lang="en-GB" altLang="ja-JP" b="0" dirty="0">
                <a:solidFill>
                  <a:srgbClr val="ABB2BF"/>
                </a:solidFill>
                <a:effectLst/>
                <a:highlight>
                  <a:srgbClr val="282C34"/>
                </a:highlight>
                <a:latin typeface="Consolas" panose="020B0609020204030204" pitchFamily="49" charset="0"/>
              </a:rPr>
              <a:t>,</a:t>
            </a:r>
          </a:p>
          <a:p>
            <a:r>
              <a:rPr lang="en-GB" altLang="ja-JP" b="0" dirty="0">
                <a:solidFill>
                  <a:srgbClr val="ABB2BF"/>
                </a:solidFill>
                <a:effectLst/>
                <a:highlight>
                  <a:srgbClr val="282C34"/>
                </a:highlight>
                <a:latin typeface="Consolas" panose="020B0609020204030204" pitchFamily="49" charset="0"/>
              </a:rPr>
              <a:t>      </a:t>
            </a:r>
            <a:r>
              <a:rPr lang="en-GB" altLang="ja-JP" b="0" dirty="0">
                <a:solidFill>
                  <a:srgbClr val="C56068"/>
                </a:solidFill>
                <a:effectLst/>
                <a:highlight>
                  <a:srgbClr val="282C34"/>
                </a:highlight>
                <a:latin typeface="Consolas" panose="020B0609020204030204" pitchFamily="49" charset="0"/>
              </a:rPr>
              <a:t>"description"</a:t>
            </a:r>
            <a:r>
              <a:rPr lang="en-GB" altLang="ja-JP" b="0" dirty="0">
                <a:solidFill>
                  <a:srgbClr val="ABB2BF"/>
                </a:solidFill>
                <a:effectLst/>
                <a:highlight>
                  <a:srgbClr val="282C34"/>
                </a:highlight>
                <a:latin typeface="Consolas" panose="020B0609020204030204" pitchFamily="49" charset="0"/>
              </a:rPr>
              <a:t>: </a:t>
            </a:r>
            <a:r>
              <a:rPr lang="en-GB" altLang="ja-JP" b="0" dirty="0">
                <a:solidFill>
                  <a:srgbClr val="D9F5DD"/>
                </a:solidFill>
                <a:effectLst/>
                <a:highlight>
                  <a:srgbClr val="282C34"/>
                </a:highlight>
                <a:latin typeface="Consolas" panose="020B0609020204030204" pitchFamily="49" charset="0"/>
              </a:rPr>
              <a:t>"</a:t>
            </a:r>
            <a:r>
              <a:rPr lang="ja-JP" altLang="en-US" b="0" dirty="0">
                <a:solidFill>
                  <a:srgbClr val="C789D6"/>
                </a:solidFill>
                <a:effectLst/>
                <a:highlight>
                  <a:srgbClr val="282C34"/>
                </a:highlight>
                <a:latin typeface="Consolas" panose="020B0609020204030204" pitchFamily="49" charset="0"/>
              </a:rPr>
              <a:t>自動識別 </a:t>
            </a:r>
            <a:r>
              <a:rPr lang="en-GB" altLang="ja-JP" b="0" dirty="0">
                <a:solidFill>
                  <a:srgbClr val="C789D6"/>
                </a:solidFill>
                <a:effectLst/>
                <a:highlight>
                  <a:srgbClr val="282C34"/>
                </a:highlight>
                <a:latin typeface="Consolas" panose="020B0609020204030204" pitchFamily="49" charset="0"/>
              </a:rPr>
              <a:t>AIDC</a:t>
            </a:r>
            <a:r>
              <a:rPr lang="ja-JP" altLang="en-US" b="0" dirty="0">
                <a:solidFill>
                  <a:srgbClr val="C789D6"/>
                </a:solidFill>
                <a:effectLst/>
                <a:highlight>
                  <a:srgbClr val="282C34"/>
                </a:highlight>
                <a:latin typeface="Consolas" panose="020B0609020204030204" pitchFamily="49" charset="0"/>
              </a:rPr>
              <a:t>製品</a:t>
            </a:r>
            <a:r>
              <a:rPr lang="en-US" altLang="ja-JP" b="0" dirty="0">
                <a:solidFill>
                  <a:srgbClr val="D9F5DD"/>
                </a:solidFill>
                <a:effectLst/>
                <a:highlight>
                  <a:srgbClr val="282C34"/>
                </a:highlight>
                <a:latin typeface="Consolas" panose="020B0609020204030204" pitchFamily="49" charset="0"/>
              </a:rPr>
              <a:t>"</a:t>
            </a:r>
            <a:endParaRPr lang="ja-JP" altLang="en-US" b="0" dirty="0">
              <a:solidFill>
                <a:srgbClr val="ABB2BF"/>
              </a:solidFill>
              <a:effectLst/>
              <a:highlight>
                <a:srgbClr val="282C34"/>
              </a:highlight>
              <a:latin typeface="Consolas" panose="020B0609020204030204" pitchFamily="49" charset="0"/>
            </a:endParaRPr>
          </a:p>
          <a:p>
            <a:r>
              <a:rPr lang="ja-JP" altLang="en-US" b="0" dirty="0">
                <a:solidFill>
                  <a:srgbClr val="ABB2BF"/>
                </a:solidFill>
                <a:effectLst/>
                <a:highlight>
                  <a:srgbClr val="282C34"/>
                </a:highlight>
                <a:latin typeface="Consolas" panose="020B0609020204030204" pitchFamily="49" charset="0"/>
              </a:rPr>
              <a:t>    </a:t>
            </a:r>
            <a:r>
              <a:rPr lang="en-US" altLang="ja-JP" b="0" dirty="0">
                <a:solidFill>
                  <a:srgbClr val="ABB2BF"/>
                </a:solidFill>
                <a:effectLst/>
                <a:highlight>
                  <a:srgbClr val="282C34"/>
                </a:highlight>
                <a:latin typeface="Consolas" panose="020B0609020204030204" pitchFamily="49" charset="0"/>
              </a:rPr>
              <a:t>},</a:t>
            </a:r>
          </a:p>
          <a:p>
            <a:r>
              <a:rPr lang="en-US" altLang="ja-JP" b="0" dirty="0">
                <a:solidFill>
                  <a:srgbClr val="ABB2BF"/>
                </a:solidFill>
                <a:effectLst/>
                <a:highlight>
                  <a:srgbClr val="282C34"/>
                </a:highlight>
                <a:latin typeface="Consolas" panose="020B0609020204030204" pitchFamily="49" charset="0"/>
              </a:rPr>
              <a:t>    {</a:t>
            </a:r>
          </a:p>
          <a:p>
            <a:r>
              <a:rPr lang="en-US" altLang="ja-JP" b="0" dirty="0">
                <a:solidFill>
                  <a:srgbClr val="ABB2BF"/>
                </a:solidFill>
                <a:effectLst/>
                <a:highlight>
                  <a:srgbClr val="282C34"/>
                </a:highlight>
                <a:latin typeface="Consolas" panose="020B0609020204030204" pitchFamily="49" charset="0"/>
              </a:rPr>
              <a:t>      </a:t>
            </a:r>
            <a:r>
              <a:rPr lang="en-US" altLang="ja-JP" b="0" dirty="0">
                <a:solidFill>
                  <a:srgbClr val="C56068"/>
                </a:solidFill>
                <a:effectLst/>
                <a:highlight>
                  <a:srgbClr val="282C34"/>
                </a:highlight>
                <a:latin typeface="Consolas" panose="020B0609020204030204" pitchFamily="49" charset="0"/>
              </a:rPr>
              <a:t>"</a:t>
            </a:r>
            <a:r>
              <a:rPr lang="en-GB" altLang="ja-JP" b="0" dirty="0">
                <a:solidFill>
                  <a:srgbClr val="C56068"/>
                </a:solidFill>
                <a:effectLst/>
                <a:highlight>
                  <a:srgbClr val="282C34"/>
                </a:highlight>
                <a:latin typeface="Consolas" panose="020B0609020204030204" pitchFamily="49" charset="0"/>
              </a:rPr>
              <a:t>symbol"</a:t>
            </a:r>
            <a:r>
              <a:rPr lang="en-GB" altLang="ja-JP" b="0" dirty="0">
                <a:solidFill>
                  <a:srgbClr val="ABB2BF"/>
                </a:solidFill>
                <a:effectLst/>
                <a:highlight>
                  <a:srgbClr val="282C34"/>
                </a:highlight>
                <a:latin typeface="Consolas" panose="020B0609020204030204" pitchFamily="49" charset="0"/>
              </a:rPr>
              <a:t>: </a:t>
            </a:r>
            <a:r>
              <a:rPr lang="en-GB" altLang="ja-JP" b="0" dirty="0">
                <a:solidFill>
                  <a:srgbClr val="D9F5DD"/>
                </a:solidFill>
                <a:effectLst/>
                <a:highlight>
                  <a:srgbClr val="282C34"/>
                </a:highlight>
                <a:latin typeface="Consolas" panose="020B0609020204030204" pitchFamily="49" charset="0"/>
              </a:rPr>
              <a:t>"</a:t>
            </a:r>
            <a:r>
              <a:rPr lang="en-GB" altLang="ja-JP" b="0" dirty="0">
                <a:solidFill>
                  <a:srgbClr val="C789D6"/>
                </a:solidFill>
                <a:effectLst/>
                <a:highlight>
                  <a:srgbClr val="282C34"/>
                </a:highlight>
                <a:latin typeface="Consolas" panose="020B0609020204030204" pitchFamily="49" charset="0"/>
              </a:rPr>
              <a:t>ZTS</a:t>
            </a:r>
            <a:r>
              <a:rPr lang="en-GB" altLang="ja-JP" b="0" dirty="0">
                <a:solidFill>
                  <a:srgbClr val="D9F5DD"/>
                </a:solidFill>
                <a:effectLst/>
                <a:highlight>
                  <a:srgbClr val="282C34"/>
                </a:highlight>
                <a:latin typeface="Consolas" panose="020B0609020204030204" pitchFamily="49" charset="0"/>
              </a:rPr>
              <a:t>"</a:t>
            </a:r>
            <a:r>
              <a:rPr lang="en-GB" altLang="ja-JP" b="0" dirty="0">
                <a:solidFill>
                  <a:srgbClr val="ABB2BF"/>
                </a:solidFill>
                <a:effectLst/>
                <a:highlight>
                  <a:srgbClr val="282C34"/>
                </a:highlight>
                <a:latin typeface="Consolas" panose="020B0609020204030204" pitchFamily="49" charset="0"/>
              </a:rPr>
              <a:t>,</a:t>
            </a:r>
          </a:p>
          <a:p>
            <a:r>
              <a:rPr lang="en-GB" altLang="ja-JP" b="0" dirty="0">
                <a:solidFill>
                  <a:srgbClr val="ABB2BF"/>
                </a:solidFill>
                <a:effectLst/>
                <a:highlight>
                  <a:srgbClr val="282C34"/>
                </a:highlight>
                <a:latin typeface="Consolas" panose="020B0609020204030204" pitchFamily="49" charset="0"/>
              </a:rPr>
              <a:t>      </a:t>
            </a:r>
            <a:r>
              <a:rPr lang="en-GB" altLang="ja-JP" b="0" dirty="0">
                <a:solidFill>
                  <a:srgbClr val="C56068"/>
                </a:solidFill>
                <a:effectLst/>
                <a:highlight>
                  <a:srgbClr val="282C34"/>
                </a:highlight>
                <a:latin typeface="Consolas" panose="020B0609020204030204" pitchFamily="49" charset="0"/>
              </a:rPr>
              <a:t>"</a:t>
            </a:r>
            <a:r>
              <a:rPr lang="en-GB" altLang="ja-JP" b="0" dirty="0" err="1">
                <a:solidFill>
                  <a:srgbClr val="C56068"/>
                </a:solidFill>
                <a:effectLst/>
                <a:highlight>
                  <a:srgbClr val="282C34"/>
                </a:highlight>
                <a:latin typeface="Consolas" panose="020B0609020204030204" pitchFamily="49" charset="0"/>
              </a:rPr>
              <a:t>company_name</a:t>
            </a:r>
            <a:r>
              <a:rPr lang="en-GB" altLang="ja-JP" b="0" dirty="0">
                <a:solidFill>
                  <a:srgbClr val="C56068"/>
                </a:solidFill>
                <a:effectLst/>
                <a:highlight>
                  <a:srgbClr val="282C34"/>
                </a:highlight>
                <a:latin typeface="Consolas" panose="020B0609020204030204" pitchFamily="49" charset="0"/>
              </a:rPr>
              <a:t>"</a:t>
            </a:r>
            <a:r>
              <a:rPr lang="en-GB" altLang="ja-JP" b="0" dirty="0">
                <a:solidFill>
                  <a:srgbClr val="ABB2BF"/>
                </a:solidFill>
                <a:effectLst/>
                <a:highlight>
                  <a:srgbClr val="282C34"/>
                </a:highlight>
                <a:latin typeface="Consolas" panose="020B0609020204030204" pitchFamily="49" charset="0"/>
              </a:rPr>
              <a:t>: </a:t>
            </a:r>
            <a:r>
              <a:rPr lang="en-GB" altLang="ja-JP" b="0" dirty="0">
                <a:solidFill>
                  <a:srgbClr val="D9F5DD"/>
                </a:solidFill>
                <a:effectLst/>
                <a:highlight>
                  <a:srgbClr val="282C34"/>
                </a:highlight>
                <a:latin typeface="Consolas" panose="020B0609020204030204" pitchFamily="49" charset="0"/>
              </a:rPr>
              <a:t>"</a:t>
            </a:r>
            <a:r>
              <a:rPr lang="ja-JP" altLang="en-US" b="0" dirty="0">
                <a:solidFill>
                  <a:srgbClr val="C789D6"/>
                </a:solidFill>
                <a:effectLst/>
                <a:highlight>
                  <a:srgbClr val="282C34"/>
                </a:highlight>
                <a:latin typeface="Consolas" panose="020B0609020204030204" pitchFamily="49" charset="0"/>
              </a:rPr>
              <a:t>ゾエティス </a:t>
            </a:r>
            <a:r>
              <a:rPr lang="en-GB" altLang="ja-JP" b="0" dirty="0">
                <a:solidFill>
                  <a:srgbClr val="C789D6"/>
                </a:solidFill>
                <a:effectLst/>
                <a:highlight>
                  <a:srgbClr val="282C34"/>
                </a:highlight>
                <a:latin typeface="Consolas" panose="020B0609020204030204" pitchFamily="49" charset="0"/>
              </a:rPr>
              <a:t>Zoetis Inc.</a:t>
            </a:r>
            <a:r>
              <a:rPr lang="en-GB" altLang="ja-JP" b="0" dirty="0">
                <a:solidFill>
                  <a:srgbClr val="D9F5DD"/>
                </a:solidFill>
                <a:effectLst/>
                <a:highlight>
                  <a:srgbClr val="282C34"/>
                </a:highlight>
                <a:latin typeface="Consolas" panose="020B0609020204030204" pitchFamily="49" charset="0"/>
              </a:rPr>
              <a:t>"</a:t>
            </a:r>
            <a:r>
              <a:rPr lang="en-GB" altLang="ja-JP" b="0" dirty="0">
                <a:solidFill>
                  <a:srgbClr val="ABB2BF"/>
                </a:solidFill>
                <a:effectLst/>
                <a:highlight>
                  <a:srgbClr val="282C34"/>
                </a:highlight>
                <a:latin typeface="Consolas" panose="020B0609020204030204" pitchFamily="49" charset="0"/>
              </a:rPr>
              <a:t>,</a:t>
            </a:r>
          </a:p>
          <a:p>
            <a:r>
              <a:rPr lang="en-GB" altLang="ja-JP" b="0" dirty="0">
                <a:solidFill>
                  <a:srgbClr val="ABB2BF"/>
                </a:solidFill>
                <a:effectLst/>
                <a:highlight>
                  <a:srgbClr val="282C34"/>
                </a:highlight>
                <a:latin typeface="Consolas" panose="020B0609020204030204" pitchFamily="49" charset="0"/>
              </a:rPr>
              <a:t>      </a:t>
            </a:r>
            <a:r>
              <a:rPr lang="en-GB" altLang="ja-JP" b="0" dirty="0">
                <a:solidFill>
                  <a:srgbClr val="C56068"/>
                </a:solidFill>
                <a:effectLst/>
                <a:highlight>
                  <a:srgbClr val="282C34"/>
                </a:highlight>
                <a:latin typeface="Consolas" panose="020B0609020204030204" pitchFamily="49" charset="0"/>
              </a:rPr>
              <a:t>"description"</a:t>
            </a:r>
            <a:r>
              <a:rPr lang="en-GB" altLang="ja-JP" b="0" dirty="0">
                <a:solidFill>
                  <a:srgbClr val="ABB2BF"/>
                </a:solidFill>
                <a:effectLst/>
                <a:highlight>
                  <a:srgbClr val="282C34"/>
                </a:highlight>
                <a:latin typeface="Consolas" panose="020B0609020204030204" pitchFamily="49" charset="0"/>
              </a:rPr>
              <a:t>: </a:t>
            </a:r>
            <a:r>
              <a:rPr lang="en-GB" altLang="ja-JP" b="0" dirty="0">
                <a:solidFill>
                  <a:srgbClr val="D9F5DD"/>
                </a:solidFill>
                <a:effectLst/>
                <a:highlight>
                  <a:srgbClr val="282C34"/>
                </a:highlight>
                <a:latin typeface="Consolas" panose="020B0609020204030204" pitchFamily="49" charset="0"/>
              </a:rPr>
              <a:t>"</a:t>
            </a:r>
            <a:r>
              <a:rPr lang="ja-JP" altLang="en-US" b="0" dirty="0">
                <a:solidFill>
                  <a:srgbClr val="C789D6"/>
                </a:solidFill>
                <a:effectLst/>
                <a:highlight>
                  <a:srgbClr val="282C34"/>
                </a:highlight>
                <a:latin typeface="Consolas" panose="020B0609020204030204" pitchFamily="49" charset="0"/>
              </a:rPr>
              <a:t>ペット・家畜用 医薬品・ワクチン</a:t>
            </a:r>
            <a:r>
              <a:rPr lang="en-US" altLang="ja-JP" b="0" dirty="0">
                <a:solidFill>
                  <a:srgbClr val="D9F5DD"/>
                </a:solidFill>
                <a:effectLst/>
                <a:highlight>
                  <a:srgbClr val="282C34"/>
                </a:highlight>
                <a:latin typeface="Consolas" panose="020B0609020204030204" pitchFamily="49" charset="0"/>
              </a:rPr>
              <a:t>"</a:t>
            </a:r>
            <a:endParaRPr lang="ja-JP" altLang="en-US" b="0" dirty="0">
              <a:solidFill>
                <a:srgbClr val="ABB2BF"/>
              </a:solidFill>
              <a:effectLst/>
              <a:highlight>
                <a:srgbClr val="282C34"/>
              </a:highlight>
              <a:latin typeface="Consolas" panose="020B0609020204030204" pitchFamily="49" charset="0"/>
            </a:endParaRPr>
          </a:p>
          <a:p>
            <a:r>
              <a:rPr lang="ja-JP" altLang="en-US" b="0" dirty="0">
                <a:solidFill>
                  <a:srgbClr val="ABB2BF"/>
                </a:solidFill>
                <a:effectLst/>
                <a:highlight>
                  <a:srgbClr val="282C34"/>
                </a:highlight>
                <a:latin typeface="Consolas" panose="020B0609020204030204" pitchFamily="49" charset="0"/>
              </a:rPr>
              <a:t>    </a:t>
            </a:r>
            <a:r>
              <a:rPr lang="en-US" altLang="ja-JP" b="0" dirty="0">
                <a:solidFill>
                  <a:srgbClr val="ABB2BF"/>
                </a:solidFill>
                <a:effectLst/>
                <a:highlight>
                  <a:srgbClr val="282C34"/>
                </a:highlight>
                <a:latin typeface="Consolas" panose="020B0609020204030204"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200" dirty="0">
              <a:latin typeface="BIZ UDPゴシック" panose="020B0400000000000000" pitchFamily="50" charset="-128"/>
              <a:ea typeface="BIZ UDPゴシック" panose="020B0400000000000000" pitchFamily="50" charset="-128"/>
            </a:endParaRPr>
          </a:p>
          <a:p>
            <a:endParaRPr kumimoji="1" lang="ja-JP" altLang="en-US" dirty="0"/>
          </a:p>
        </p:txBody>
      </p:sp>
      <p:sp>
        <p:nvSpPr>
          <p:cNvPr id="4" name="スライド番号プレースホルダー 3"/>
          <p:cNvSpPr>
            <a:spLocks noGrp="1"/>
          </p:cNvSpPr>
          <p:nvPr>
            <p:ph type="sldNum" sz="quarter" idx="5"/>
          </p:nvPr>
        </p:nvSpPr>
        <p:spPr/>
        <p:txBody>
          <a:bodyPr/>
          <a:lstStyle/>
          <a:p>
            <a:fld id="{7CD860E0-C8EB-4478-A6A5-544033815766}" type="slidenum">
              <a:rPr kumimoji="1" lang="ja-JP" altLang="en-US" smtClean="0"/>
              <a:t>14</a:t>
            </a:fld>
            <a:endParaRPr kumimoji="1" lang="ja-JP" altLang="en-US"/>
          </a:p>
        </p:txBody>
      </p:sp>
    </p:spTree>
    <p:extLst>
      <p:ext uri="{BB962C8B-B14F-4D97-AF65-F5344CB8AC3E}">
        <p14:creationId xmlns:p14="http://schemas.microsoft.com/office/powerpoint/2010/main" val="9274913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3C25F49-732E-4EDA-BBCC-EDC98F20328C}"/>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5F131622-1B57-4CD8-8B7E-04696D1E567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EAD9859D-4CD5-4011-9669-75FC68196EB3}"/>
              </a:ext>
            </a:extLst>
          </p:cNvPr>
          <p:cNvSpPr>
            <a:spLocks noGrp="1"/>
          </p:cNvSpPr>
          <p:nvPr>
            <p:ph type="dt" sz="half" idx="10"/>
          </p:nvPr>
        </p:nvSpPr>
        <p:spPr/>
        <p:txBody>
          <a:bodyPr/>
          <a:lstStyle/>
          <a:p>
            <a:fld id="{91D34335-0E0F-4CEE-B944-97CECBA33132}" type="datetimeFigureOut">
              <a:rPr kumimoji="1" lang="ja-JP" altLang="en-US" smtClean="0"/>
              <a:t>2024/8/4</a:t>
            </a:fld>
            <a:endParaRPr kumimoji="1" lang="ja-JP" altLang="en-US"/>
          </a:p>
        </p:txBody>
      </p:sp>
      <p:sp>
        <p:nvSpPr>
          <p:cNvPr id="5" name="フッター プレースホルダー 4">
            <a:extLst>
              <a:ext uri="{FF2B5EF4-FFF2-40B4-BE49-F238E27FC236}">
                <a16:creationId xmlns:a16="http://schemas.microsoft.com/office/drawing/2014/main" id="{11B78CAB-09D5-46CF-A861-C562BF92771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E1209EF-7336-43B1-94E5-D85C07DDD40E}"/>
              </a:ext>
            </a:extLst>
          </p:cNvPr>
          <p:cNvSpPr>
            <a:spLocks noGrp="1"/>
          </p:cNvSpPr>
          <p:nvPr>
            <p:ph type="sldNum" sz="quarter" idx="12"/>
          </p:nvPr>
        </p:nvSpPr>
        <p:spPr/>
        <p:txBody>
          <a:bodyPr/>
          <a:lstStyle/>
          <a:p>
            <a:fld id="{F42732FB-2277-442C-9711-A45410BE01D8}" type="slidenum">
              <a:rPr kumimoji="1" lang="ja-JP" altLang="en-US" smtClean="0"/>
              <a:t>‹#›</a:t>
            </a:fld>
            <a:endParaRPr kumimoji="1" lang="ja-JP" altLang="en-US"/>
          </a:p>
        </p:txBody>
      </p:sp>
    </p:spTree>
    <p:extLst>
      <p:ext uri="{BB962C8B-B14F-4D97-AF65-F5344CB8AC3E}">
        <p14:creationId xmlns:p14="http://schemas.microsoft.com/office/powerpoint/2010/main" val="3837490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2AF93AC-6241-488F-AF3F-D2C3EB39DD4D}"/>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6B1AD9EB-4180-4EF1-9490-8FD6BCAE00DC}"/>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5C8810A-EA1B-4011-9C07-E99BCCE380F1}"/>
              </a:ext>
            </a:extLst>
          </p:cNvPr>
          <p:cNvSpPr>
            <a:spLocks noGrp="1"/>
          </p:cNvSpPr>
          <p:nvPr>
            <p:ph type="dt" sz="half" idx="10"/>
          </p:nvPr>
        </p:nvSpPr>
        <p:spPr/>
        <p:txBody>
          <a:bodyPr/>
          <a:lstStyle/>
          <a:p>
            <a:fld id="{91D34335-0E0F-4CEE-B944-97CECBA33132}" type="datetimeFigureOut">
              <a:rPr kumimoji="1" lang="ja-JP" altLang="en-US" smtClean="0"/>
              <a:t>2024/8/4</a:t>
            </a:fld>
            <a:endParaRPr kumimoji="1" lang="ja-JP" altLang="en-US"/>
          </a:p>
        </p:txBody>
      </p:sp>
      <p:sp>
        <p:nvSpPr>
          <p:cNvPr id="5" name="フッター プレースホルダー 4">
            <a:extLst>
              <a:ext uri="{FF2B5EF4-FFF2-40B4-BE49-F238E27FC236}">
                <a16:creationId xmlns:a16="http://schemas.microsoft.com/office/drawing/2014/main" id="{BC2B6C0A-88BE-453E-A80F-2E15EE5CBD0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290394B-F967-446F-B294-02F8C937F910}"/>
              </a:ext>
            </a:extLst>
          </p:cNvPr>
          <p:cNvSpPr>
            <a:spLocks noGrp="1"/>
          </p:cNvSpPr>
          <p:nvPr>
            <p:ph type="sldNum" sz="quarter" idx="12"/>
          </p:nvPr>
        </p:nvSpPr>
        <p:spPr/>
        <p:txBody>
          <a:bodyPr/>
          <a:lstStyle/>
          <a:p>
            <a:fld id="{F42732FB-2277-442C-9711-A45410BE01D8}" type="slidenum">
              <a:rPr kumimoji="1" lang="ja-JP" altLang="en-US" smtClean="0"/>
              <a:t>‹#›</a:t>
            </a:fld>
            <a:endParaRPr kumimoji="1" lang="ja-JP" altLang="en-US"/>
          </a:p>
        </p:txBody>
      </p:sp>
    </p:spTree>
    <p:extLst>
      <p:ext uri="{BB962C8B-B14F-4D97-AF65-F5344CB8AC3E}">
        <p14:creationId xmlns:p14="http://schemas.microsoft.com/office/powerpoint/2010/main" val="26487045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6A9451B0-3101-488E-9136-E32BF51170B1}"/>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4F97450C-4DEE-46E1-AB53-559E5049C8BA}"/>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E5AA675-F30A-4A11-8AA0-C3AF3F9D4E2F}"/>
              </a:ext>
            </a:extLst>
          </p:cNvPr>
          <p:cNvSpPr>
            <a:spLocks noGrp="1"/>
          </p:cNvSpPr>
          <p:nvPr>
            <p:ph type="dt" sz="half" idx="10"/>
          </p:nvPr>
        </p:nvSpPr>
        <p:spPr/>
        <p:txBody>
          <a:bodyPr/>
          <a:lstStyle/>
          <a:p>
            <a:fld id="{91D34335-0E0F-4CEE-B944-97CECBA33132}" type="datetimeFigureOut">
              <a:rPr kumimoji="1" lang="ja-JP" altLang="en-US" smtClean="0"/>
              <a:t>2024/8/4</a:t>
            </a:fld>
            <a:endParaRPr kumimoji="1" lang="ja-JP" altLang="en-US"/>
          </a:p>
        </p:txBody>
      </p:sp>
      <p:sp>
        <p:nvSpPr>
          <p:cNvPr id="5" name="フッター プレースホルダー 4">
            <a:extLst>
              <a:ext uri="{FF2B5EF4-FFF2-40B4-BE49-F238E27FC236}">
                <a16:creationId xmlns:a16="http://schemas.microsoft.com/office/drawing/2014/main" id="{6D250E54-81AF-4EAA-9660-6AF8A05A49D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40F4926-ABFA-4402-8334-AF2404F4BF39}"/>
              </a:ext>
            </a:extLst>
          </p:cNvPr>
          <p:cNvSpPr>
            <a:spLocks noGrp="1"/>
          </p:cNvSpPr>
          <p:nvPr>
            <p:ph type="sldNum" sz="quarter" idx="12"/>
          </p:nvPr>
        </p:nvSpPr>
        <p:spPr/>
        <p:txBody>
          <a:bodyPr/>
          <a:lstStyle/>
          <a:p>
            <a:fld id="{F42732FB-2277-442C-9711-A45410BE01D8}" type="slidenum">
              <a:rPr kumimoji="1" lang="ja-JP" altLang="en-US" smtClean="0"/>
              <a:t>‹#›</a:t>
            </a:fld>
            <a:endParaRPr kumimoji="1" lang="ja-JP" altLang="en-US"/>
          </a:p>
        </p:txBody>
      </p:sp>
    </p:spTree>
    <p:extLst>
      <p:ext uri="{BB962C8B-B14F-4D97-AF65-F5344CB8AC3E}">
        <p14:creationId xmlns:p14="http://schemas.microsoft.com/office/powerpoint/2010/main" val="18685958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3F3B43-A7E9-4DC2-8E64-9066980BC5D3}"/>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ADBE5F2-0275-4224-8D2A-9210519276F4}"/>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713205B-6745-4E66-9DE4-39F59719DF45}"/>
              </a:ext>
            </a:extLst>
          </p:cNvPr>
          <p:cNvSpPr>
            <a:spLocks noGrp="1"/>
          </p:cNvSpPr>
          <p:nvPr>
            <p:ph type="dt" sz="half" idx="10"/>
          </p:nvPr>
        </p:nvSpPr>
        <p:spPr/>
        <p:txBody>
          <a:bodyPr/>
          <a:lstStyle/>
          <a:p>
            <a:fld id="{91D34335-0E0F-4CEE-B944-97CECBA33132}" type="datetimeFigureOut">
              <a:rPr kumimoji="1" lang="ja-JP" altLang="en-US" smtClean="0"/>
              <a:t>2024/8/4</a:t>
            </a:fld>
            <a:endParaRPr kumimoji="1" lang="ja-JP" altLang="en-US"/>
          </a:p>
        </p:txBody>
      </p:sp>
      <p:sp>
        <p:nvSpPr>
          <p:cNvPr id="5" name="フッター プレースホルダー 4">
            <a:extLst>
              <a:ext uri="{FF2B5EF4-FFF2-40B4-BE49-F238E27FC236}">
                <a16:creationId xmlns:a16="http://schemas.microsoft.com/office/drawing/2014/main" id="{3350D84E-F729-4983-B3E3-32F5F48BCEB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619EDA6-AE6B-46B5-B34C-3D6390A4C63C}"/>
              </a:ext>
            </a:extLst>
          </p:cNvPr>
          <p:cNvSpPr>
            <a:spLocks noGrp="1"/>
          </p:cNvSpPr>
          <p:nvPr>
            <p:ph type="sldNum" sz="quarter" idx="12"/>
          </p:nvPr>
        </p:nvSpPr>
        <p:spPr/>
        <p:txBody>
          <a:bodyPr/>
          <a:lstStyle/>
          <a:p>
            <a:fld id="{F42732FB-2277-442C-9711-A45410BE01D8}" type="slidenum">
              <a:rPr kumimoji="1" lang="ja-JP" altLang="en-US" smtClean="0"/>
              <a:t>‹#›</a:t>
            </a:fld>
            <a:endParaRPr kumimoji="1" lang="ja-JP" altLang="en-US"/>
          </a:p>
        </p:txBody>
      </p:sp>
    </p:spTree>
    <p:extLst>
      <p:ext uri="{BB962C8B-B14F-4D97-AF65-F5344CB8AC3E}">
        <p14:creationId xmlns:p14="http://schemas.microsoft.com/office/powerpoint/2010/main" val="38977798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8B01C37-A640-4D69-82E8-B8BB6DC82211}"/>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E323E1C-8A71-4A33-9056-CB9B5881A15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D62C8570-3D11-49BB-99A0-3C1CE056A312}"/>
              </a:ext>
            </a:extLst>
          </p:cNvPr>
          <p:cNvSpPr>
            <a:spLocks noGrp="1"/>
          </p:cNvSpPr>
          <p:nvPr>
            <p:ph type="dt" sz="half" idx="10"/>
          </p:nvPr>
        </p:nvSpPr>
        <p:spPr/>
        <p:txBody>
          <a:bodyPr/>
          <a:lstStyle/>
          <a:p>
            <a:fld id="{91D34335-0E0F-4CEE-B944-97CECBA33132}" type="datetimeFigureOut">
              <a:rPr kumimoji="1" lang="ja-JP" altLang="en-US" smtClean="0"/>
              <a:t>2024/8/4</a:t>
            </a:fld>
            <a:endParaRPr kumimoji="1" lang="ja-JP" altLang="en-US"/>
          </a:p>
        </p:txBody>
      </p:sp>
      <p:sp>
        <p:nvSpPr>
          <p:cNvPr id="5" name="フッター プレースホルダー 4">
            <a:extLst>
              <a:ext uri="{FF2B5EF4-FFF2-40B4-BE49-F238E27FC236}">
                <a16:creationId xmlns:a16="http://schemas.microsoft.com/office/drawing/2014/main" id="{6363D4A7-8279-4304-9B56-81FBD0D8894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62776FF-49EF-41DE-A0A1-A67BB9A71573}"/>
              </a:ext>
            </a:extLst>
          </p:cNvPr>
          <p:cNvSpPr>
            <a:spLocks noGrp="1"/>
          </p:cNvSpPr>
          <p:nvPr>
            <p:ph type="sldNum" sz="quarter" idx="12"/>
          </p:nvPr>
        </p:nvSpPr>
        <p:spPr/>
        <p:txBody>
          <a:bodyPr/>
          <a:lstStyle/>
          <a:p>
            <a:fld id="{F42732FB-2277-442C-9711-A45410BE01D8}" type="slidenum">
              <a:rPr kumimoji="1" lang="ja-JP" altLang="en-US" smtClean="0"/>
              <a:t>‹#›</a:t>
            </a:fld>
            <a:endParaRPr kumimoji="1" lang="ja-JP" altLang="en-US"/>
          </a:p>
        </p:txBody>
      </p:sp>
    </p:spTree>
    <p:extLst>
      <p:ext uri="{BB962C8B-B14F-4D97-AF65-F5344CB8AC3E}">
        <p14:creationId xmlns:p14="http://schemas.microsoft.com/office/powerpoint/2010/main" val="8657554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6C8490C-BDAC-4EC3-8D27-CBFA48EB3A07}"/>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03F8DE8-7340-42BA-8F86-B261358769ED}"/>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6D03C26C-A59C-470F-A74C-F6297789BBEA}"/>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A8B6BB21-1BFF-4556-8E45-5067C4CA5533}"/>
              </a:ext>
            </a:extLst>
          </p:cNvPr>
          <p:cNvSpPr>
            <a:spLocks noGrp="1"/>
          </p:cNvSpPr>
          <p:nvPr>
            <p:ph type="dt" sz="half" idx="10"/>
          </p:nvPr>
        </p:nvSpPr>
        <p:spPr/>
        <p:txBody>
          <a:bodyPr/>
          <a:lstStyle/>
          <a:p>
            <a:fld id="{91D34335-0E0F-4CEE-B944-97CECBA33132}" type="datetimeFigureOut">
              <a:rPr kumimoji="1" lang="ja-JP" altLang="en-US" smtClean="0"/>
              <a:t>2024/8/4</a:t>
            </a:fld>
            <a:endParaRPr kumimoji="1" lang="ja-JP" altLang="en-US"/>
          </a:p>
        </p:txBody>
      </p:sp>
      <p:sp>
        <p:nvSpPr>
          <p:cNvPr id="6" name="フッター プレースホルダー 5">
            <a:extLst>
              <a:ext uri="{FF2B5EF4-FFF2-40B4-BE49-F238E27FC236}">
                <a16:creationId xmlns:a16="http://schemas.microsoft.com/office/drawing/2014/main" id="{9C40FE98-52EF-4932-847F-C5A1023F41A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E244D288-B066-4FA2-BAD3-9621891FC989}"/>
              </a:ext>
            </a:extLst>
          </p:cNvPr>
          <p:cNvSpPr>
            <a:spLocks noGrp="1"/>
          </p:cNvSpPr>
          <p:nvPr>
            <p:ph type="sldNum" sz="quarter" idx="12"/>
          </p:nvPr>
        </p:nvSpPr>
        <p:spPr/>
        <p:txBody>
          <a:bodyPr/>
          <a:lstStyle/>
          <a:p>
            <a:fld id="{F42732FB-2277-442C-9711-A45410BE01D8}" type="slidenum">
              <a:rPr kumimoji="1" lang="ja-JP" altLang="en-US" smtClean="0"/>
              <a:t>‹#›</a:t>
            </a:fld>
            <a:endParaRPr kumimoji="1" lang="ja-JP" altLang="en-US"/>
          </a:p>
        </p:txBody>
      </p:sp>
    </p:spTree>
    <p:extLst>
      <p:ext uri="{BB962C8B-B14F-4D97-AF65-F5344CB8AC3E}">
        <p14:creationId xmlns:p14="http://schemas.microsoft.com/office/powerpoint/2010/main" val="37118519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3F605A3-3041-42B3-B889-9529B0FEFF47}"/>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6467936-013B-4827-A7AE-4FF61D900BB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E6DC474C-F96E-4241-9CC6-03C50A2957F2}"/>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9595DBF4-485C-4AA9-86EC-260D10F643C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E52436F5-33C6-4849-B999-A3DC75FD613A}"/>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DFA7C390-A422-4917-A68A-244BE7076DC1}"/>
              </a:ext>
            </a:extLst>
          </p:cNvPr>
          <p:cNvSpPr>
            <a:spLocks noGrp="1"/>
          </p:cNvSpPr>
          <p:nvPr>
            <p:ph type="dt" sz="half" idx="10"/>
          </p:nvPr>
        </p:nvSpPr>
        <p:spPr/>
        <p:txBody>
          <a:bodyPr/>
          <a:lstStyle/>
          <a:p>
            <a:fld id="{91D34335-0E0F-4CEE-B944-97CECBA33132}" type="datetimeFigureOut">
              <a:rPr kumimoji="1" lang="ja-JP" altLang="en-US" smtClean="0"/>
              <a:t>2024/8/4</a:t>
            </a:fld>
            <a:endParaRPr kumimoji="1" lang="ja-JP" altLang="en-US"/>
          </a:p>
        </p:txBody>
      </p:sp>
      <p:sp>
        <p:nvSpPr>
          <p:cNvPr id="8" name="フッター プレースホルダー 7">
            <a:extLst>
              <a:ext uri="{FF2B5EF4-FFF2-40B4-BE49-F238E27FC236}">
                <a16:creationId xmlns:a16="http://schemas.microsoft.com/office/drawing/2014/main" id="{1646D16D-BBE7-451A-8C3E-3C5C32ED7577}"/>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C5E665F9-8DE6-44FD-80ED-DBEEDD48309B}"/>
              </a:ext>
            </a:extLst>
          </p:cNvPr>
          <p:cNvSpPr>
            <a:spLocks noGrp="1"/>
          </p:cNvSpPr>
          <p:nvPr>
            <p:ph type="sldNum" sz="quarter" idx="12"/>
          </p:nvPr>
        </p:nvSpPr>
        <p:spPr/>
        <p:txBody>
          <a:bodyPr/>
          <a:lstStyle/>
          <a:p>
            <a:fld id="{F42732FB-2277-442C-9711-A45410BE01D8}" type="slidenum">
              <a:rPr kumimoji="1" lang="ja-JP" altLang="en-US" smtClean="0"/>
              <a:t>‹#›</a:t>
            </a:fld>
            <a:endParaRPr kumimoji="1" lang="ja-JP" altLang="en-US"/>
          </a:p>
        </p:txBody>
      </p:sp>
    </p:spTree>
    <p:extLst>
      <p:ext uri="{BB962C8B-B14F-4D97-AF65-F5344CB8AC3E}">
        <p14:creationId xmlns:p14="http://schemas.microsoft.com/office/powerpoint/2010/main" val="28587063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89F6807-4B5E-4B84-88CA-F7333F4CB897}"/>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B7F389E6-085F-43C9-A50E-EDACAAC17220}"/>
              </a:ext>
            </a:extLst>
          </p:cNvPr>
          <p:cNvSpPr>
            <a:spLocks noGrp="1"/>
          </p:cNvSpPr>
          <p:nvPr>
            <p:ph type="dt" sz="half" idx="10"/>
          </p:nvPr>
        </p:nvSpPr>
        <p:spPr/>
        <p:txBody>
          <a:bodyPr/>
          <a:lstStyle/>
          <a:p>
            <a:fld id="{91D34335-0E0F-4CEE-B944-97CECBA33132}" type="datetimeFigureOut">
              <a:rPr kumimoji="1" lang="ja-JP" altLang="en-US" smtClean="0"/>
              <a:t>2024/8/4</a:t>
            </a:fld>
            <a:endParaRPr kumimoji="1" lang="ja-JP" altLang="en-US"/>
          </a:p>
        </p:txBody>
      </p:sp>
      <p:sp>
        <p:nvSpPr>
          <p:cNvPr id="4" name="フッター プレースホルダー 3">
            <a:extLst>
              <a:ext uri="{FF2B5EF4-FFF2-40B4-BE49-F238E27FC236}">
                <a16:creationId xmlns:a16="http://schemas.microsoft.com/office/drawing/2014/main" id="{D5D421C4-0E02-4E22-8FCF-F9772A043599}"/>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4DC4AF22-6920-4630-971B-C8164786CF27}"/>
              </a:ext>
            </a:extLst>
          </p:cNvPr>
          <p:cNvSpPr>
            <a:spLocks noGrp="1"/>
          </p:cNvSpPr>
          <p:nvPr>
            <p:ph type="sldNum" sz="quarter" idx="12"/>
          </p:nvPr>
        </p:nvSpPr>
        <p:spPr/>
        <p:txBody>
          <a:bodyPr/>
          <a:lstStyle/>
          <a:p>
            <a:fld id="{F42732FB-2277-442C-9711-A45410BE01D8}" type="slidenum">
              <a:rPr kumimoji="1" lang="ja-JP" altLang="en-US" smtClean="0"/>
              <a:t>‹#›</a:t>
            </a:fld>
            <a:endParaRPr kumimoji="1" lang="ja-JP" altLang="en-US"/>
          </a:p>
        </p:txBody>
      </p:sp>
    </p:spTree>
    <p:extLst>
      <p:ext uri="{BB962C8B-B14F-4D97-AF65-F5344CB8AC3E}">
        <p14:creationId xmlns:p14="http://schemas.microsoft.com/office/powerpoint/2010/main" val="22903767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68EB9863-B847-40C6-AA77-F930D789BCC7}"/>
              </a:ext>
            </a:extLst>
          </p:cNvPr>
          <p:cNvSpPr>
            <a:spLocks noGrp="1"/>
          </p:cNvSpPr>
          <p:nvPr>
            <p:ph type="dt" sz="half" idx="10"/>
          </p:nvPr>
        </p:nvSpPr>
        <p:spPr/>
        <p:txBody>
          <a:bodyPr/>
          <a:lstStyle/>
          <a:p>
            <a:fld id="{91D34335-0E0F-4CEE-B944-97CECBA33132}" type="datetimeFigureOut">
              <a:rPr kumimoji="1" lang="ja-JP" altLang="en-US" smtClean="0"/>
              <a:t>2024/8/4</a:t>
            </a:fld>
            <a:endParaRPr kumimoji="1" lang="ja-JP" altLang="en-US"/>
          </a:p>
        </p:txBody>
      </p:sp>
      <p:sp>
        <p:nvSpPr>
          <p:cNvPr id="3" name="フッター プレースホルダー 2">
            <a:extLst>
              <a:ext uri="{FF2B5EF4-FFF2-40B4-BE49-F238E27FC236}">
                <a16:creationId xmlns:a16="http://schemas.microsoft.com/office/drawing/2014/main" id="{856D4E27-457A-4957-B79F-13AD0506F760}"/>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ACFF41D4-9062-4B2A-AA08-EE1073586419}"/>
              </a:ext>
            </a:extLst>
          </p:cNvPr>
          <p:cNvSpPr>
            <a:spLocks noGrp="1"/>
          </p:cNvSpPr>
          <p:nvPr>
            <p:ph type="sldNum" sz="quarter" idx="12"/>
          </p:nvPr>
        </p:nvSpPr>
        <p:spPr/>
        <p:txBody>
          <a:bodyPr/>
          <a:lstStyle/>
          <a:p>
            <a:fld id="{F42732FB-2277-442C-9711-A45410BE01D8}" type="slidenum">
              <a:rPr kumimoji="1" lang="ja-JP" altLang="en-US" smtClean="0"/>
              <a:t>‹#›</a:t>
            </a:fld>
            <a:endParaRPr kumimoji="1" lang="ja-JP" altLang="en-US"/>
          </a:p>
        </p:txBody>
      </p:sp>
    </p:spTree>
    <p:extLst>
      <p:ext uri="{BB962C8B-B14F-4D97-AF65-F5344CB8AC3E}">
        <p14:creationId xmlns:p14="http://schemas.microsoft.com/office/powerpoint/2010/main" val="32167749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849781E-15A9-44C9-AAB3-9D6006B837AF}"/>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76ECA7A-0EAD-4EC5-95D5-8C2708B834F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8689E1D7-BE5D-4C0C-AF25-516D9533E5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A4BF795B-EDC7-4344-8BBD-58372E4FB041}"/>
              </a:ext>
            </a:extLst>
          </p:cNvPr>
          <p:cNvSpPr>
            <a:spLocks noGrp="1"/>
          </p:cNvSpPr>
          <p:nvPr>
            <p:ph type="dt" sz="half" idx="10"/>
          </p:nvPr>
        </p:nvSpPr>
        <p:spPr/>
        <p:txBody>
          <a:bodyPr/>
          <a:lstStyle/>
          <a:p>
            <a:fld id="{91D34335-0E0F-4CEE-B944-97CECBA33132}" type="datetimeFigureOut">
              <a:rPr kumimoji="1" lang="ja-JP" altLang="en-US" smtClean="0"/>
              <a:t>2024/8/4</a:t>
            </a:fld>
            <a:endParaRPr kumimoji="1" lang="ja-JP" altLang="en-US"/>
          </a:p>
        </p:txBody>
      </p:sp>
      <p:sp>
        <p:nvSpPr>
          <p:cNvPr id="6" name="フッター プレースホルダー 5">
            <a:extLst>
              <a:ext uri="{FF2B5EF4-FFF2-40B4-BE49-F238E27FC236}">
                <a16:creationId xmlns:a16="http://schemas.microsoft.com/office/drawing/2014/main" id="{16265332-E088-45C9-928A-F6BE4852D36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36DF880-6FE9-4223-874F-793BFB9F513A}"/>
              </a:ext>
            </a:extLst>
          </p:cNvPr>
          <p:cNvSpPr>
            <a:spLocks noGrp="1"/>
          </p:cNvSpPr>
          <p:nvPr>
            <p:ph type="sldNum" sz="quarter" idx="12"/>
          </p:nvPr>
        </p:nvSpPr>
        <p:spPr/>
        <p:txBody>
          <a:bodyPr/>
          <a:lstStyle/>
          <a:p>
            <a:fld id="{F42732FB-2277-442C-9711-A45410BE01D8}" type="slidenum">
              <a:rPr kumimoji="1" lang="ja-JP" altLang="en-US" smtClean="0"/>
              <a:t>‹#›</a:t>
            </a:fld>
            <a:endParaRPr kumimoji="1" lang="ja-JP" altLang="en-US"/>
          </a:p>
        </p:txBody>
      </p:sp>
    </p:spTree>
    <p:extLst>
      <p:ext uri="{BB962C8B-B14F-4D97-AF65-F5344CB8AC3E}">
        <p14:creationId xmlns:p14="http://schemas.microsoft.com/office/powerpoint/2010/main" val="18612365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EDE0FE7-5AFA-4C94-A1ED-DDB02F595924}"/>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00BBBEF5-54C4-4E89-A1CD-9A66522351D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5B3D2F98-E95B-4118-A6BD-6E82315D4B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EF34040C-6F5D-45DC-BDCC-9814856757E2}"/>
              </a:ext>
            </a:extLst>
          </p:cNvPr>
          <p:cNvSpPr>
            <a:spLocks noGrp="1"/>
          </p:cNvSpPr>
          <p:nvPr>
            <p:ph type="dt" sz="half" idx="10"/>
          </p:nvPr>
        </p:nvSpPr>
        <p:spPr/>
        <p:txBody>
          <a:bodyPr/>
          <a:lstStyle/>
          <a:p>
            <a:fld id="{91D34335-0E0F-4CEE-B944-97CECBA33132}" type="datetimeFigureOut">
              <a:rPr kumimoji="1" lang="ja-JP" altLang="en-US" smtClean="0"/>
              <a:t>2024/8/4</a:t>
            </a:fld>
            <a:endParaRPr kumimoji="1" lang="ja-JP" altLang="en-US"/>
          </a:p>
        </p:txBody>
      </p:sp>
      <p:sp>
        <p:nvSpPr>
          <p:cNvPr id="6" name="フッター プレースホルダー 5">
            <a:extLst>
              <a:ext uri="{FF2B5EF4-FFF2-40B4-BE49-F238E27FC236}">
                <a16:creationId xmlns:a16="http://schemas.microsoft.com/office/drawing/2014/main" id="{CFCC460E-2C93-4C26-A51D-95B33E8B203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FBC5E99-5AE4-4377-9532-267D7911EEDF}"/>
              </a:ext>
            </a:extLst>
          </p:cNvPr>
          <p:cNvSpPr>
            <a:spLocks noGrp="1"/>
          </p:cNvSpPr>
          <p:nvPr>
            <p:ph type="sldNum" sz="quarter" idx="12"/>
          </p:nvPr>
        </p:nvSpPr>
        <p:spPr/>
        <p:txBody>
          <a:bodyPr/>
          <a:lstStyle/>
          <a:p>
            <a:fld id="{F42732FB-2277-442C-9711-A45410BE01D8}" type="slidenum">
              <a:rPr kumimoji="1" lang="ja-JP" altLang="en-US" smtClean="0"/>
              <a:t>‹#›</a:t>
            </a:fld>
            <a:endParaRPr kumimoji="1" lang="ja-JP" altLang="en-US"/>
          </a:p>
        </p:txBody>
      </p:sp>
    </p:spTree>
    <p:extLst>
      <p:ext uri="{BB962C8B-B14F-4D97-AF65-F5344CB8AC3E}">
        <p14:creationId xmlns:p14="http://schemas.microsoft.com/office/powerpoint/2010/main" val="26675391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8D2EF981-E078-4E37-A0F9-5796611A148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E09353D-B623-4324-933A-8B78A15C212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0B9714C-C6FA-4FA3-8461-8580E14B054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D34335-0E0F-4CEE-B944-97CECBA33132}" type="datetimeFigureOut">
              <a:rPr kumimoji="1" lang="ja-JP" altLang="en-US" smtClean="0"/>
              <a:t>2024/8/4</a:t>
            </a:fld>
            <a:endParaRPr kumimoji="1" lang="ja-JP" altLang="en-US"/>
          </a:p>
        </p:txBody>
      </p:sp>
      <p:sp>
        <p:nvSpPr>
          <p:cNvPr id="5" name="フッター プレースホルダー 4">
            <a:extLst>
              <a:ext uri="{FF2B5EF4-FFF2-40B4-BE49-F238E27FC236}">
                <a16:creationId xmlns:a16="http://schemas.microsoft.com/office/drawing/2014/main" id="{9E59B2B0-92AF-487F-97E8-0D6AE7B9DE7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5A7B709D-DD19-43CA-808D-3A90E78333E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2732FB-2277-442C-9711-A45410BE01D8}" type="slidenum">
              <a:rPr kumimoji="1" lang="ja-JP" altLang="en-US" smtClean="0"/>
              <a:t>‹#›</a:t>
            </a:fld>
            <a:endParaRPr kumimoji="1" lang="ja-JP" altLang="en-US"/>
          </a:p>
        </p:txBody>
      </p:sp>
    </p:spTree>
    <p:extLst>
      <p:ext uri="{BB962C8B-B14F-4D97-AF65-F5344CB8AC3E}">
        <p14:creationId xmlns:p14="http://schemas.microsoft.com/office/powerpoint/2010/main" val="38404355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jpeg"/><Relationship Id="rId1" Type="http://schemas.openxmlformats.org/officeDocument/2006/relationships/slideLayout" Target="../slideLayouts/slideLayout2.xml"/><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image" Target="../media/image18.png"/><Relationship Id="rId4" Type="http://schemas.openxmlformats.org/officeDocument/2006/relationships/notesSlide" Target="../notesSlides/notesSlide9.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xml"/><Relationship Id="rId1" Type="http://schemas.openxmlformats.org/officeDocument/2006/relationships/tags" Target="../tags/tag3.xm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chart" Target="../charts/char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sv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84A3ACC1-D107-4C7D-A719-89C6EC4DD26A}"/>
              </a:ext>
            </a:extLst>
          </p:cNvPr>
          <p:cNvSpPr txBox="1"/>
          <p:nvPr/>
        </p:nvSpPr>
        <p:spPr>
          <a:xfrm>
            <a:off x="457197" y="2228671"/>
            <a:ext cx="11277601" cy="1200329"/>
          </a:xfrm>
          <a:prstGeom prst="rect">
            <a:avLst/>
          </a:prstGeom>
          <a:noFill/>
        </p:spPr>
        <p:txBody>
          <a:bodyPr wrap="square" rtlCol="0">
            <a:spAutoFit/>
          </a:bodyPr>
          <a:lstStyle/>
          <a:p>
            <a:pPr algn="ctr"/>
            <a:r>
              <a:rPr lang="ja-JP" altLang="en-US" sz="7200" b="1" dirty="0">
                <a:latin typeface="BIZ UDPゴシック" panose="020B0400000000000000" pitchFamily="50" charset="-128"/>
                <a:ea typeface="BIZ UDPゴシック" panose="020B0400000000000000" pitchFamily="50" charset="-128"/>
              </a:rPr>
              <a:t>多変量解析時系列予測</a:t>
            </a:r>
            <a:endParaRPr kumimoji="1" lang="ja-JP" altLang="en-US" sz="7200" b="1" dirty="0">
              <a:latin typeface="BIZ UDPゴシック" panose="020B0400000000000000" pitchFamily="50" charset="-128"/>
              <a:ea typeface="BIZ UDPゴシック" panose="020B0400000000000000" pitchFamily="50" charset="-128"/>
            </a:endParaRPr>
          </a:p>
        </p:txBody>
      </p:sp>
      <p:sp>
        <p:nvSpPr>
          <p:cNvPr id="3" name="テキスト ボックス 2">
            <a:extLst>
              <a:ext uri="{FF2B5EF4-FFF2-40B4-BE49-F238E27FC236}">
                <a16:creationId xmlns:a16="http://schemas.microsoft.com/office/drawing/2014/main" id="{A1FFD346-4765-44FA-86D0-08185EE76D82}"/>
              </a:ext>
            </a:extLst>
          </p:cNvPr>
          <p:cNvSpPr txBox="1"/>
          <p:nvPr/>
        </p:nvSpPr>
        <p:spPr>
          <a:xfrm>
            <a:off x="1013008" y="4377220"/>
            <a:ext cx="10165977" cy="707886"/>
          </a:xfrm>
          <a:prstGeom prst="rect">
            <a:avLst/>
          </a:prstGeom>
          <a:noFill/>
        </p:spPr>
        <p:txBody>
          <a:bodyPr wrap="square" rtlCol="0">
            <a:spAutoFit/>
          </a:bodyPr>
          <a:lstStyle/>
          <a:p>
            <a:pPr algn="ctr"/>
            <a:r>
              <a:rPr kumimoji="1" lang="en-US" altLang="ja-JP" sz="4000" dirty="0">
                <a:latin typeface="BIZ UDPゴシック" panose="020B0400000000000000" pitchFamily="50" charset="-128"/>
                <a:ea typeface="BIZ UDPゴシック" panose="020B0400000000000000" pitchFamily="50" charset="-128"/>
              </a:rPr>
              <a:t>T5-16 </a:t>
            </a:r>
            <a:r>
              <a:rPr kumimoji="1" lang="ja-JP" altLang="en-US" sz="4000" dirty="0">
                <a:latin typeface="BIZ UDPゴシック" panose="020B0400000000000000" pitchFamily="50" charset="-128"/>
                <a:ea typeface="BIZ UDPゴシック" panose="020B0400000000000000" pitchFamily="50" charset="-128"/>
              </a:rPr>
              <a:t>下沢 亮太郎</a:t>
            </a:r>
          </a:p>
        </p:txBody>
      </p:sp>
      <p:sp>
        <p:nvSpPr>
          <p:cNvPr id="2" name="テキスト ボックス 1">
            <a:extLst>
              <a:ext uri="{FF2B5EF4-FFF2-40B4-BE49-F238E27FC236}">
                <a16:creationId xmlns:a16="http://schemas.microsoft.com/office/drawing/2014/main" id="{01CC3232-9B16-91B2-073B-CDA88D8C83FE}"/>
              </a:ext>
            </a:extLst>
          </p:cNvPr>
          <p:cNvSpPr txBox="1"/>
          <p:nvPr/>
        </p:nvSpPr>
        <p:spPr>
          <a:xfrm>
            <a:off x="1013008" y="3429000"/>
            <a:ext cx="10165977" cy="769441"/>
          </a:xfrm>
          <a:prstGeom prst="rect">
            <a:avLst/>
          </a:prstGeom>
          <a:noFill/>
        </p:spPr>
        <p:txBody>
          <a:bodyPr wrap="square" rtlCol="0">
            <a:spAutoFit/>
          </a:bodyPr>
          <a:lstStyle/>
          <a:p>
            <a:pPr algn="ctr"/>
            <a:r>
              <a:rPr kumimoji="1" lang="ja-JP" altLang="en-US" sz="4400" b="1" dirty="0">
                <a:latin typeface="BIZ UDPゴシック" panose="020B0400000000000000" pitchFamily="50" charset="-128"/>
                <a:ea typeface="BIZ UDPゴシック" panose="020B0400000000000000" pitchFamily="50" charset="-128"/>
              </a:rPr>
              <a:t>株価の時系列予測</a:t>
            </a:r>
          </a:p>
        </p:txBody>
      </p:sp>
    </p:spTree>
    <p:extLst>
      <p:ext uri="{BB962C8B-B14F-4D97-AF65-F5344CB8AC3E}">
        <p14:creationId xmlns:p14="http://schemas.microsoft.com/office/powerpoint/2010/main" val="14580543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42266276-566C-8F5D-33F0-6EC35AC7129D}"/>
              </a:ext>
            </a:extLst>
          </p:cNvPr>
          <p:cNvSpPr txBox="1"/>
          <p:nvPr/>
        </p:nvSpPr>
        <p:spPr>
          <a:xfrm>
            <a:off x="298127" y="48985"/>
            <a:ext cx="2528888" cy="1200329"/>
          </a:xfrm>
          <a:prstGeom prst="rect">
            <a:avLst/>
          </a:prstGeom>
          <a:noFill/>
        </p:spPr>
        <p:txBody>
          <a:bodyPr wrap="square" rtlCol="0">
            <a:spAutoFit/>
          </a:bodyPr>
          <a:lstStyle/>
          <a:p>
            <a:r>
              <a:rPr lang="ja-JP" altLang="en-US" sz="7200" b="1" dirty="0">
                <a:latin typeface="BIZ UDPゴシック" panose="020B0400000000000000" pitchFamily="50" charset="-128"/>
                <a:ea typeface="BIZ UDPゴシック" panose="020B0400000000000000" pitchFamily="50" charset="-128"/>
              </a:rPr>
              <a:t>概要</a:t>
            </a:r>
            <a:endParaRPr kumimoji="1" lang="ja-JP" altLang="en-US" sz="7200" b="1" dirty="0">
              <a:latin typeface="BIZ UDPゴシック" panose="020B0400000000000000" pitchFamily="50" charset="-128"/>
              <a:ea typeface="BIZ UDPゴシック" panose="020B0400000000000000" pitchFamily="50" charset="-128"/>
            </a:endParaRPr>
          </a:p>
        </p:txBody>
      </p:sp>
      <p:sp>
        <p:nvSpPr>
          <p:cNvPr id="3" name="テキスト ボックス 2">
            <a:extLst>
              <a:ext uri="{FF2B5EF4-FFF2-40B4-BE49-F238E27FC236}">
                <a16:creationId xmlns:a16="http://schemas.microsoft.com/office/drawing/2014/main" id="{2B6574D0-51C8-1FB6-CFC1-EC8F481278C9}"/>
              </a:ext>
            </a:extLst>
          </p:cNvPr>
          <p:cNvSpPr txBox="1"/>
          <p:nvPr/>
        </p:nvSpPr>
        <p:spPr>
          <a:xfrm>
            <a:off x="768907" y="1335909"/>
            <a:ext cx="10701834" cy="646331"/>
          </a:xfrm>
          <a:prstGeom prst="rect">
            <a:avLst/>
          </a:prstGeom>
          <a:noFill/>
        </p:spPr>
        <p:txBody>
          <a:bodyPr wrap="square" rtlCol="0">
            <a:spAutoFit/>
          </a:bodyPr>
          <a:lstStyle/>
          <a:p>
            <a:r>
              <a:rPr kumimoji="1" lang="ja-JP" altLang="en-US" sz="3600" dirty="0">
                <a:latin typeface="BIZ UDPゴシック" panose="020B0400000000000000" pitchFamily="50" charset="-128"/>
                <a:ea typeface="BIZ UDPゴシック" panose="020B0400000000000000" pitchFamily="50" charset="-128"/>
              </a:rPr>
              <a:t>問題② ニュースの点数を自動で付けたい</a:t>
            </a:r>
          </a:p>
        </p:txBody>
      </p:sp>
      <p:grpSp>
        <p:nvGrpSpPr>
          <p:cNvPr id="8" name="グループ化 7">
            <a:extLst>
              <a:ext uri="{FF2B5EF4-FFF2-40B4-BE49-F238E27FC236}">
                <a16:creationId xmlns:a16="http://schemas.microsoft.com/office/drawing/2014/main" id="{55D6B08F-EE91-A7B9-7D46-A2845E9D4006}"/>
              </a:ext>
            </a:extLst>
          </p:cNvPr>
          <p:cNvGrpSpPr/>
          <p:nvPr/>
        </p:nvGrpSpPr>
        <p:grpSpPr>
          <a:xfrm>
            <a:off x="1040511" y="2233268"/>
            <a:ext cx="10357164" cy="2241482"/>
            <a:chOff x="1040511" y="2405206"/>
            <a:chExt cx="10357164" cy="2241482"/>
          </a:xfrm>
        </p:grpSpPr>
        <p:sp>
          <p:nvSpPr>
            <p:cNvPr id="5" name="テキスト ボックス 4">
              <a:extLst>
                <a:ext uri="{FF2B5EF4-FFF2-40B4-BE49-F238E27FC236}">
                  <a16:creationId xmlns:a16="http://schemas.microsoft.com/office/drawing/2014/main" id="{FBE21E43-68C1-6DFD-9AD2-D28ED65F75DA}"/>
                </a:ext>
              </a:extLst>
            </p:cNvPr>
            <p:cNvSpPr txBox="1"/>
            <p:nvPr/>
          </p:nvSpPr>
          <p:spPr>
            <a:xfrm>
              <a:off x="1924573" y="3429000"/>
              <a:ext cx="8589040" cy="646331"/>
            </a:xfrm>
            <a:prstGeom prst="rect">
              <a:avLst/>
            </a:prstGeom>
            <a:noFill/>
          </p:spPr>
          <p:txBody>
            <a:bodyPr wrap="square" rtlCol="0">
              <a:spAutoFit/>
            </a:bodyPr>
            <a:lstStyle/>
            <a:p>
              <a:pPr algn="ctr"/>
              <a:r>
                <a:rPr kumimoji="1" lang="ja-JP" altLang="en-US" sz="3600" dirty="0">
                  <a:latin typeface="BIZ UDPゴシック" panose="020B0400000000000000" pitchFamily="50" charset="-128"/>
                  <a:ea typeface="BIZ UDPゴシック" panose="020B0400000000000000" pitchFamily="50" charset="-128"/>
                </a:rPr>
                <a:t>分類モデルのパラメーターを点数とする</a:t>
              </a:r>
              <a:endParaRPr kumimoji="1" lang="en-US" altLang="ja-JP" sz="3600" dirty="0">
                <a:latin typeface="BIZ UDPゴシック" panose="020B0400000000000000" pitchFamily="50" charset="-128"/>
                <a:ea typeface="BIZ UDPゴシック" panose="020B0400000000000000" pitchFamily="50" charset="-128"/>
              </a:endParaRPr>
            </a:p>
          </p:txBody>
        </p:sp>
        <p:sp>
          <p:nvSpPr>
            <p:cNvPr id="6" name="四角形: 角を丸くする 5">
              <a:extLst>
                <a:ext uri="{FF2B5EF4-FFF2-40B4-BE49-F238E27FC236}">
                  <a16:creationId xmlns:a16="http://schemas.microsoft.com/office/drawing/2014/main" id="{1330569A-08FC-8D68-2154-38651F27E883}"/>
                </a:ext>
              </a:extLst>
            </p:cNvPr>
            <p:cNvSpPr/>
            <p:nvPr/>
          </p:nvSpPr>
          <p:spPr>
            <a:xfrm>
              <a:off x="1040511" y="2761589"/>
              <a:ext cx="10357164" cy="1885099"/>
            </a:xfrm>
            <a:prstGeom prst="roundRect">
              <a:avLst/>
            </a:prstGeom>
            <a:noFill/>
            <a:ln w="762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F5125C90-EE62-3A4F-D128-09D849CE9BBA}"/>
                </a:ext>
              </a:extLst>
            </p:cNvPr>
            <p:cNvSpPr txBox="1"/>
            <p:nvPr/>
          </p:nvSpPr>
          <p:spPr>
            <a:xfrm>
              <a:off x="1601827" y="2405206"/>
              <a:ext cx="2058108" cy="646331"/>
            </a:xfrm>
            <a:prstGeom prst="rect">
              <a:avLst/>
            </a:prstGeom>
            <a:solidFill>
              <a:schemeClr val="bg1"/>
            </a:solidFill>
          </p:spPr>
          <p:txBody>
            <a:bodyPr wrap="square" rtlCol="0">
              <a:spAutoFit/>
            </a:bodyPr>
            <a:lstStyle/>
            <a:p>
              <a:r>
                <a:rPr kumimoji="1" lang="ja-JP" altLang="en-US" sz="3600" dirty="0">
                  <a:latin typeface="BIZ UDPゴシック" panose="020B0400000000000000" pitchFamily="50" charset="-128"/>
                  <a:ea typeface="BIZ UDPゴシック" panose="020B0400000000000000" pitchFamily="50" charset="-128"/>
                </a:rPr>
                <a:t>解決方法</a:t>
              </a:r>
              <a:endParaRPr kumimoji="1" lang="en-US" altLang="ja-JP" sz="3600" dirty="0">
                <a:latin typeface="BIZ UDPゴシック" panose="020B0400000000000000" pitchFamily="50" charset="-128"/>
                <a:ea typeface="BIZ UDPゴシック" panose="020B0400000000000000" pitchFamily="50" charset="-128"/>
              </a:endParaRPr>
            </a:p>
          </p:txBody>
        </p:sp>
      </p:grpSp>
      <p:sp>
        <p:nvSpPr>
          <p:cNvPr id="9" name="テキスト ボックス 8">
            <a:extLst>
              <a:ext uri="{FF2B5EF4-FFF2-40B4-BE49-F238E27FC236}">
                <a16:creationId xmlns:a16="http://schemas.microsoft.com/office/drawing/2014/main" id="{612B8BAC-1C4D-0D90-239D-670A5976F5FC}"/>
              </a:ext>
            </a:extLst>
          </p:cNvPr>
          <p:cNvSpPr txBox="1"/>
          <p:nvPr/>
        </p:nvSpPr>
        <p:spPr>
          <a:xfrm>
            <a:off x="768907" y="4921926"/>
            <a:ext cx="10701834" cy="1200329"/>
          </a:xfrm>
          <a:prstGeom prst="rect">
            <a:avLst/>
          </a:prstGeom>
          <a:noFill/>
        </p:spPr>
        <p:txBody>
          <a:bodyPr wrap="square" rtlCol="0">
            <a:spAutoFit/>
          </a:bodyPr>
          <a:lstStyle/>
          <a:p>
            <a:r>
              <a:rPr kumimoji="1" lang="en-US" altLang="ja-JP" sz="3600" dirty="0">
                <a:latin typeface="BIZ UDPゴシック" panose="020B0400000000000000" pitchFamily="50" charset="-128"/>
                <a:ea typeface="BIZ UDPゴシック" panose="020B0400000000000000" pitchFamily="50" charset="-128"/>
              </a:rPr>
              <a:t>BERT</a:t>
            </a:r>
            <a:r>
              <a:rPr kumimoji="1" lang="ja-JP" altLang="en-US" sz="3600" dirty="0">
                <a:latin typeface="BIZ UDPゴシック" panose="020B0400000000000000" pitchFamily="50" charset="-128"/>
                <a:ea typeface="BIZ UDPゴシック" panose="020B0400000000000000" pitchFamily="50" charset="-128"/>
              </a:rPr>
              <a:t>という分類モデルの確立を「その感情らしさ」として採用</a:t>
            </a:r>
          </a:p>
        </p:txBody>
      </p:sp>
    </p:spTree>
    <p:extLst>
      <p:ext uri="{BB962C8B-B14F-4D97-AF65-F5344CB8AC3E}">
        <p14:creationId xmlns:p14="http://schemas.microsoft.com/office/powerpoint/2010/main" val="10069872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791F35A1-E77C-CF76-F5C6-CB7AFBB83056}"/>
              </a:ext>
            </a:extLst>
          </p:cNvPr>
          <p:cNvSpPr txBox="1"/>
          <p:nvPr/>
        </p:nvSpPr>
        <p:spPr>
          <a:xfrm>
            <a:off x="298127" y="48985"/>
            <a:ext cx="2528888" cy="1200329"/>
          </a:xfrm>
          <a:prstGeom prst="rect">
            <a:avLst/>
          </a:prstGeom>
          <a:noFill/>
        </p:spPr>
        <p:txBody>
          <a:bodyPr wrap="square" rtlCol="0">
            <a:spAutoFit/>
          </a:bodyPr>
          <a:lstStyle/>
          <a:p>
            <a:r>
              <a:rPr lang="ja-JP" altLang="en-US" sz="7200" b="1" dirty="0">
                <a:latin typeface="BIZ UDPゴシック" panose="020B0400000000000000" pitchFamily="50" charset="-128"/>
                <a:ea typeface="BIZ UDPゴシック" panose="020B0400000000000000" pitchFamily="50" charset="-128"/>
              </a:rPr>
              <a:t>概要</a:t>
            </a:r>
            <a:endParaRPr kumimoji="1" lang="ja-JP" altLang="en-US" sz="7200" b="1" dirty="0">
              <a:latin typeface="BIZ UDPゴシック" panose="020B0400000000000000" pitchFamily="50" charset="-128"/>
              <a:ea typeface="BIZ UDPゴシック" panose="020B0400000000000000" pitchFamily="50" charset="-128"/>
            </a:endParaRPr>
          </a:p>
        </p:txBody>
      </p:sp>
      <p:sp>
        <p:nvSpPr>
          <p:cNvPr id="3" name="テキスト ボックス 2">
            <a:extLst>
              <a:ext uri="{FF2B5EF4-FFF2-40B4-BE49-F238E27FC236}">
                <a16:creationId xmlns:a16="http://schemas.microsoft.com/office/drawing/2014/main" id="{D3AF3B55-87C2-B148-E860-A5B42C9854D6}"/>
              </a:ext>
            </a:extLst>
          </p:cNvPr>
          <p:cNvSpPr txBox="1"/>
          <p:nvPr/>
        </p:nvSpPr>
        <p:spPr>
          <a:xfrm>
            <a:off x="536222" y="1384480"/>
            <a:ext cx="11119556" cy="1077218"/>
          </a:xfrm>
          <a:prstGeom prst="rect">
            <a:avLst/>
          </a:prstGeom>
          <a:solidFill>
            <a:schemeClr val="bg2">
              <a:lumMod val="90000"/>
            </a:schemeClr>
          </a:solidFill>
        </p:spPr>
        <p:txBody>
          <a:bodyPr wrap="square" rtlCol="0">
            <a:spAutoFit/>
          </a:bodyPr>
          <a:lstStyle/>
          <a:p>
            <a:r>
              <a:rPr kumimoji="1" lang="en-US" altLang="ja-JP" sz="3200" b="1" dirty="0">
                <a:latin typeface="BIZ UDPゴシック" panose="020B0400000000000000" pitchFamily="50" charset="-128"/>
                <a:ea typeface="BIZ UDPゴシック" panose="020B0400000000000000" pitchFamily="50" charset="-128"/>
              </a:rPr>
              <a:t>【</a:t>
            </a:r>
            <a:r>
              <a:rPr kumimoji="1" lang="ja-JP" altLang="en-US" sz="3200" b="1" dirty="0">
                <a:latin typeface="BIZ UDPゴシック" panose="020B0400000000000000" pitchFamily="50" charset="-128"/>
                <a:ea typeface="BIZ UDPゴシック" panose="020B0400000000000000" pitchFamily="50" charset="-128"/>
              </a:rPr>
              <a:t>速報</a:t>
            </a:r>
            <a:r>
              <a:rPr kumimoji="1" lang="en-US" altLang="ja-JP" sz="3200" b="1" dirty="0">
                <a:latin typeface="BIZ UDPゴシック" panose="020B0400000000000000" pitchFamily="50" charset="-128"/>
                <a:ea typeface="BIZ UDPゴシック" panose="020B0400000000000000" pitchFamily="50" charset="-128"/>
              </a:rPr>
              <a:t>】</a:t>
            </a:r>
            <a:r>
              <a:rPr kumimoji="1" lang="ja-JP" altLang="en-US" sz="3200" b="1" dirty="0">
                <a:latin typeface="BIZ UDPゴシック" panose="020B0400000000000000" pitchFamily="50" charset="-128"/>
                <a:ea typeface="BIZ UDPゴシック" panose="020B0400000000000000" pitchFamily="50" charset="-128"/>
              </a:rPr>
              <a:t>世界が注目する</a:t>
            </a:r>
            <a:r>
              <a:rPr kumimoji="1" lang="en-US" altLang="ja-JP" sz="3200" b="1" dirty="0">
                <a:latin typeface="BIZ UDPゴシック" panose="020B0400000000000000" pitchFamily="50" charset="-128"/>
                <a:ea typeface="BIZ UDPゴシック" panose="020B0400000000000000" pitchFamily="50" charset="-128"/>
              </a:rPr>
              <a:t>NVIDIA(</a:t>
            </a:r>
            <a:r>
              <a:rPr kumimoji="1" lang="ja-JP" altLang="en-US" sz="3200" b="1" dirty="0">
                <a:latin typeface="BIZ UDPゴシック" panose="020B0400000000000000" pitchFamily="50" charset="-128"/>
                <a:ea typeface="BIZ UDPゴシック" panose="020B0400000000000000" pitchFamily="50" charset="-128"/>
              </a:rPr>
              <a:t>エヌビディア</a:t>
            </a:r>
            <a:r>
              <a:rPr kumimoji="1" lang="en-US" altLang="ja-JP" sz="3200" b="1" dirty="0">
                <a:latin typeface="BIZ UDPゴシック" panose="020B0400000000000000" pitchFamily="50" charset="-128"/>
                <a:ea typeface="BIZ UDPゴシック" panose="020B0400000000000000" pitchFamily="50" charset="-128"/>
              </a:rPr>
              <a:t>)</a:t>
            </a:r>
            <a:r>
              <a:rPr kumimoji="1" lang="ja-JP" altLang="en-US" sz="3200" b="1" dirty="0">
                <a:latin typeface="BIZ UDPゴシック" panose="020B0400000000000000" pitchFamily="50" charset="-128"/>
                <a:ea typeface="BIZ UDPゴシック" panose="020B0400000000000000" pitchFamily="50" charset="-128"/>
              </a:rPr>
              <a:t>が決算発表「最終的な利益 前年比</a:t>
            </a:r>
            <a:r>
              <a:rPr kumimoji="1" lang="en-US" altLang="ja-JP" sz="3200" b="1" dirty="0">
                <a:latin typeface="BIZ UDPゴシック" panose="020B0400000000000000" pitchFamily="50" charset="-128"/>
                <a:ea typeface="BIZ UDPゴシック" panose="020B0400000000000000" pitchFamily="50" charset="-128"/>
              </a:rPr>
              <a:t>7.3</a:t>
            </a:r>
            <a:r>
              <a:rPr kumimoji="1" lang="ja-JP" altLang="en-US" sz="3200" b="1" dirty="0">
                <a:latin typeface="BIZ UDPゴシック" panose="020B0400000000000000" pitchFamily="50" charset="-128"/>
                <a:ea typeface="BIZ UDPゴシック" panose="020B0400000000000000" pitchFamily="50" charset="-128"/>
              </a:rPr>
              <a:t>倍</a:t>
            </a:r>
            <a:r>
              <a:rPr kumimoji="1" lang="en-US" altLang="ja-JP" sz="3200" b="1" dirty="0">
                <a:latin typeface="BIZ UDPゴシック" panose="020B0400000000000000" pitchFamily="50" charset="-128"/>
                <a:ea typeface="BIZ UDPゴシック" panose="020B0400000000000000" pitchFamily="50" charset="-128"/>
              </a:rPr>
              <a:t>2</a:t>
            </a:r>
            <a:r>
              <a:rPr kumimoji="1" lang="ja-JP" altLang="en-US" sz="3200" b="1" dirty="0">
                <a:latin typeface="BIZ UDPゴシック" panose="020B0400000000000000" pitchFamily="50" charset="-128"/>
                <a:ea typeface="BIZ UDPゴシック" panose="020B0400000000000000" pitchFamily="50" charset="-128"/>
              </a:rPr>
              <a:t>兆</a:t>
            </a:r>
            <a:r>
              <a:rPr kumimoji="1" lang="en-US" altLang="ja-JP" sz="3200" b="1" dirty="0">
                <a:latin typeface="BIZ UDPゴシック" panose="020B0400000000000000" pitchFamily="50" charset="-128"/>
                <a:ea typeface="BIZ UDPゴシック" panose="020B0400000000000000" pitchFamily="50" charset="-128"/>
              </a:rPr>
              <a:t>3300</a:t>
            </a:r>
            <a:r>
              <a:rPr kumimoji="1" lang="ja-JP" altLang="en-US" sz="3200" b="1" dirty="0">
                <a:latin typeface="BIZ UDPゴシック" panose="020B0400000000000000" pitchFamily="50" charset="-128"/>
                <a:ea typeface="BIZ UDPゴシック" panose="020B0400000000000000" pitchFamily="50" charset="-128"/>
              </a:rPr>
              <a:t>億円」勢い止まらず</a:t>
            </a:r>
          </a:p>
        </p:txBody>
      </p:sp>
      <p:graphicFrame>
        <p:nvGraphicFramePr>
          <p:cNvPr id="4" name="表 3">
            <a:extLst>
              <a:ext uri="{FF2B5EF4-FFF2-40B4-BE49-F238E27FC236}">
                <a16:creationId xmlns:a16="http://schemas.microsoft.com/office/drawing/2014/main" id="{9BF8B309-5D38-69B8-FDBF-C8EE6FA47CA2}"/>
              </a:ext>
            </a:extLst>
          </p:cNvPr>
          <p:cNvGraphicFramePr>
            <a:graphicFrameLocks noGrp="1"/>
          </p:cNvGraphicFramePr>
          <p:nvPr>
            <p:extLst>
              <p:ext uri="{D42A27DB-BD31-4B8C-83A1-F6EECF244321}">
                <p14:modId xmlns:p14="http://schemas.microsoft.com/office/powerpoint/2010/main" val="1608638702"/>
              </p:ext>
            </p:extLst>
          </p:nvPr>
        </p:nvGraphicFramePr>
        <p:xfrm>
          <a:off x="1840089" y="3708279"/>
          <a:ext cx="8511820" cy="1053424"/>
        </p:xfrm>
        <a:graphic>
          <a:graphicData uri="http://schemas.openxmlformats.org/drawingml/2006/table">
            <a:tbl>
              <a:tblPr>
                <a:tableStyleId>{5C22544A-7EE6-4342-B048-85BDC9FD1C3A}</a:tableStyleId>
              </a:tblPr>
              <a:tblGrid>
                <a:gridCol w="1702364">
                  <a:extLst>
                    <a:ext uri="{9D8B030D-6E8A-4147-A177-3AD203B41FA5}">
                      <a16:colId xmlns:a16="http://schemas.microsoft.com/office/drawing/2014/main" val="893344366"/>
                    </a:ext>
                  </a:extLst>
                </a:gridCol>
                <a:gridCol w="1702364">
                  <a:extLst>
                    <a:ext uri="{9D8B030D-6E8A-4147-A177-3AD203B41FA5}">
                      <a16:colId xmlns:a16="http://schemas.microsoft.com/office/drawing/2014/main" val="3337786240"/>
                    </a:ext>
                  </a:extLst>
                </a:gridCol>
                <a:gridCol w="1702364">
                  <a:extLst>
                    <a:ext uri="{9D8B030D-6E8A-4147-A177-3AD203B41FA5}">
                      <a16:colId xmlns:a16="http://schemas.microsoft.com/office/drawing/2014/main" val="832829902"/>
                    </a:ext>
                  </a:extLst>
                </a:gridCol>
                <a:gridCol w="1702364">
                  <a:extLst>
                    <a:ext uri="{9D8B030D-6E8A-4147-A177-3AD203B41FA5}">
                      <a16:colId xmlns:a16="http://schemas.microsoft.com/office/drawing/2014/main" val="3318059863"/>
                    </a:ext>
                  </a:extLst>
                </a:gridCol>
                <a:gridCol w="1702364">
                  <a:extLst>
                    <a:ext uri="{9D8B030D-6E8A-4147-A177-3AD203B41FA5}">
                      <a16:colId xmlns:a16="http://schemas.microsoft.com/office/drawing/2014/main" val="2909980776"/>
                    </a:ext>
                  </a:extLst>
                </a:gridCol>
              </a:tblGrid>
              <a:tr h="526712">
                <a:tc>
                  <a:txBody>
                    <a:bodyPr/>
                    <a:lstStyle/>
                    <a:p>
                      <a:pPr algn="ctr"/>
                      <a:r>
                        <a:rPr kumimoji="1" lang="ja-JP" altLang="en-US" sz="2400" b="1" dirty="0"/>
                        <a:t>失望</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2400" b="1" dirty="0"/>
                        <a:t>楽観</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2400" b="1" dirty="0"/>
                        <a:t>懸念</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2400" b="1" dirty="0"/>
                        <a:t>興奮</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2400" b="1" dirty="0"/>
                        <a:t>安定</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82857899"/>
                  </a:ext>
                </a:extLst>
              </a:tr>
              <a:tr h="526712">
                <a:tc>
                  <a:txBody>
                    <a:bodyPr/>
                    <a:lstStyle/>
                    <a:p>
                      <a:pPr algn="l"/>
                      <a:r>
                        <a:rPr kumimoji="1" lang="en-US" altLang="ja-JP" sz="2000" b="0" i="0" kern="1200" dirty="0">
                          <a:solidFill>
                            <a:schemeClr val="dk1"/>
                          </a:solidFill>
                          <a:effectLst/>
                          <a:latin typeface="+mn-lt"/>
                          <a:ea typeface="+mn-ea"/>
                          <a:cs typeface="+mn-cs"/>
                        </a:rPr>
                        <a:t>0.05364992</a:t>
                      </a:r>
                      <a:endParaRPr kumimoji="1" lang="ja-JP" alt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en-US" altLang="ja-JP" sz="2000" b="0" i="0" kern="1200" dirty="0">
                          <a:solidFill>
                            <a:schemeClr val="dk1"/>
                          </a:solidFill>
                          <a:effectLst/>
                          <a:latin typeface="+mn-lt"/>
                          <a:ea typeface="+mn-ea"/>
                          <a:cs typeface="+mn-cs"/>
                        </a:rPr>
                        <a:t>0.39513937</a:t>
                      </a:r>
                      <a:endParaRPr kumimoji="1" lang="ja-JP" alt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en-US" altLang="ja-JP" sz="2000" b="0" i="0" kern="1200" dirty="0">
                          <a:solidFill>
                            <a:schemeClr val="dk1"/>
                          </a:solidFill>
                          <a:effectLst/>
                          <a:latin typeface="+mn-lt"/>
                          <a:ea typeface="+mn-ea"/>
                          <a:cs typeface="+mn-cs"/>
                        </a:rPr>
                        <a:t>0.1085517</a:t>
                      </a:r>
                      <a:endParaRPr kumimoji="1" lang="ja-JP" alt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en-US" altLang="ja-JP" sz="2000" b="0" i="0" kern="1200" dirty="0">
                          <a:solidFill>
                            <a:schemeClr val="dk1"/>
                          </a:solidFill>
                          <a:effectLst/>
                          <a:latin typeface="+mn-lt"/>
                          <a:ea typeface="+mn-ea"/>
                          <a:cs typeface="+mn-cs"/>
                        </a:rPr>
                        <a:t>0.23088336</a:t>
                      </a:r>
                      <a:endParaRPr kumimoji="1" lang="ja-JP" alt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en-US" altLang="ja-JP" sz="2000" b="0" i="0" kern="1200" dirty="0">
                          <a:solidFill>
                            <a:schemeClr val="dk1"/>
                          </a:solidFill>
                          <a:effectLst/>
                          <a:latin typeface="+mn-lt"/>
                          <a:ea typeface="+mn-ea"/>
                          <a:cs typeface="+mn-cs"/>
                        </a:rPr>
                        <a:t>0.21177563</a:t>
                      </a:r>
                      <a:endParaRPr kumimoji="1" lang="ja-JP" alt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94647180"/>
                  </a:ext>
                </a:extLst>
              </a:tr>
            </a:tbl>
          </a:graphicData>
        </a:graphic>
      </p:graphicFrame>
      <p:sp>
        <p:nvSpPr>
          <p:cNvPr id="6" name="テキスト ボックス 5">
            <a:extLst>
              <a:ext uri="{FF2B5EF4-FFF2-40B4-BE49-F238E27FC236}">
                <a16:creationId xmlns:a16="http://schemas.microsoft.com/office/drawing/2014/main" id="{D7CF3C00-7AED-3FB1-666F-E8D0A4380AF2}"/>
              </a:ext>
            </a:extLst>
          </p:cNvPr>
          <p:cNvSpPr txBox="1"/>
          <p:nvPr/>
        </p:nvSpPr>
        <p:spPr>
          <a:xfrm>
            <a:off x="1428044" y="5256207"/>
            <a:ext cx="9335912" cy="954107"/>
          </a:xfrm>
          <a:prstGeom prst="rect">
            <a:avLst/>
          </a:prstGeom>
          <a:noFill/>
        </p:spPr>
        <p:txBody>
          <a:bodyPr wrap="square" rtlCol="0">
            <a:spAutoFit/>
          </a:bodyPr>
          <a:lstStyle/>
          <a:p>
            <a:r>
              <a:rPr kumimoji="1" lang="ja-JP" altLang="en-US" sz="2800" dirty="0">
                <a:latin typeface="BIZ UDPゴシック" panose="020B0400000000000000" pitchFamily="50" charset="-128"/>
                <a:ea typeface="BIZ UDPゴシック" panose="020B0400000000000000" pitchFamily="50" charset="-128"/>
              </a:rPr>
              <a:t>このような出力になるように</a:t>
            </a:r>
            <a:r>
              <a:rPr kumimoji="1" lang="en-US" altLang="ja-JP" sz="2800" dirty="0">
                <a:latin typeface="BIZ UDPゴシック" panose="020B0400000000000000" pitchFamily="50" charset="-128"/>
                <a:ea typeface="BIZ UDPゴシック" panose="020B0400000000000000" pitchFamily="50" charset="-128"/>
              </a:rPr>
              <a:t>ChatGPT</a:t>
            </a:r>
            <a:r>
              <a:rPr kumimoji="1" lang="ja-JP" altLang="en-US" sz="2800" dirty="0">
                <a:latin typeface="BIZ UDPゴシック" panose="020B0400000000000000" pitchFamily="50" charset="-128"/>
                <a:ea typeface="BIZ UDPゴシック" panose="020B0400000000000000" pitchFamily="50" charset="-128"/>
              </a:rPr>
              <a:t>でデータセットを作成し、</a:t>
            </a:r>
            <a:r>
              <a:rPr kumimoji="1" lang="en-US" altLang="ja-JP" sz="2800" dirty="0">
                <a:latin typeface="BIZ UDPゴシック" panose="020B0400000000000000" pitchFamily="50" charset="-128"/>
                <a:ea typeface="BIZ UDPゴシック" panose="020B0400000000000000" pitchFamily="50" charset="-128"/>
              </a:rPr>
              <a:t>BERT</a:t>
            </a:r>
            <a:r>
              <a:rPr kumimoji="1" lang="ja-JP" altLang="en-US" sz="2800" dirty="0">
                <a:latin typeface="BIZ UDPゴシック" panose="020B0400000000000000" pitchFamily="50" charset="-128"/>
                <a:ea typeface="BIZ UDPゴシック" panose="020B0400000000000000" pitchFamily="50" charset="-128"/>
              </a:rPr>
              <a:t>をファインチューニングしました。</a:t>
            </a:r>
          </a:p>
        </p:txBody>
      </p:sp>
      <p:sp>
        <p:nvSpPr>
          <p:cNvPr id="7" name="矢印: 右 6">
            <a:extLst>
              <a:ext uri="{FF2B5EF4-FFF2-40B4-BE49-F238E27FC236}">
                <a16:creationId xmlns:a16="http://schemas.microsoft.com/office/drawing/2014/main" id="{3ED8C8D5-15A8-96FF-80F2-32F6F5987B83}"/>
              </a:ext>
            </a:extLst>
          </p:cNvPr>
          <p:cNvSpPr/>
          <p:nvPr/>
        </p:nvSpPr>
        <p:spPr>
          <a:xfrm rot="5400000">
            <a:off x="5751988" y="2645718"/>
            <a:ext cx="688023" cy="878541"/>
          </a:xfrm>
          <a:prstGeom prst="rightArrow">
            <a:avLst>
              <a:gd name="adj1" fmla="val 43878"/>
              <a:gd name="adj2" fmla="val 50000"/>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17404679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D83806BF-814E-9D38-A65B-F787AE5EAE13}"/>
              </a:ext>
            </a:extLst>
          </p:cNvPr>
          <p:cNvSpPr txBox="1"/>
          <p:nvPr/>
        </p:nvSpPr>
        <p:spPr>
          <a:xfrm>
            <a:off x="298127" y="48985"/>
            <a:ext cx="2528888" cy="1200329"/>
          </a:xfrm>
          <a:prstGeom prst="rect">
            <a:avLst/>
          </a:prstGeom>
          <a:noFill/>
        </p:spPr>
        <p:txBody>
          <a:bodyPr wrap="square" rtlCol="0">
            <a:spAutoFit/>
          </a:bodyPr>
          <a:lstStyle/>
          <a:p>
            <a:r>
              <a:rPr lang="ja-JP" altLang="en-US" sz="7200" b="1" dirty="0">
                <a:latin typeface="BIZ UDPゴシック" panose="020B0400000000000000" pitchFamily="50" charset="-128"/>
                <a:ea typeface="BIZ UDPゴシック" panose="020B0400000000000000" pitchFamily="50" charset="-128"/>
              </a:rPr>
              <a:t>概要</a:t>
            </a:r>
            <a:endParaRPr kumimoji="1" lang="ja-JP" altLang="en-US" sz="7200" b="1" dirty="0">
              <a:latin typeface="BIZ UDPゴシック" panose="020B0400000000000000" pitchFamily="50" charset="-128"/>
              <a:ea typeface="BIZ UDPゴシック" panose="020B0400000000000000" pitchFamily="50" charset="-128"/>
            </a:endParaRPr>
          </a:p>
        </p:txBody>
      </p:sp>
      <p:pic>
        <p:nvPicPr>
          <p:cNvPr id="1026" name="Picture 2" descr="Nasdaq Logo PNG vector in SVG, PDF, AI, CDR format">
            <a:extLst>
              <a:ext uri="{FF2B5EF4-FFF2-40B4-BE49-F238E27FC236}">
                <a16:creationId xmlns:a16="http://schemas.microsoft.com/office/drawing/2014/main" id="{C03B4E7C-79D7-6E8F-117A-4BF7D72E3CE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9259" b="29533"/>
          <a:stretch/>
        </p:blipFill>
        <p:spPr bwMode="auto">
          <a:xfrm>
            <a:off x="620890" y="3355729"/>
            <a:ext cx="2409326" cy="745199"/>
          </a:xfrm>
          <a:prstGeom prst="rect">
            <a:avLst/>
          </a:prstGeom>
          <a:noFill/>
          <a:ln>
            <a:solidFill>
              <a:schemeClr val="bg2">
                <a:lumMod val="75000"/>
              </a:schemeClr>
            </a:solidFill>
          </a:ln>
          <a:extLst>
            <a:ext uri="{909E8E84-426E-40DD-AFC4-6F175D3DCCD1}">
              <a14:hiddenFill xmlns:a14="http://schemas.microsoft.com/office/drawing/2010/main">
                <a:solidFill>
                  <a:srgbClr val="FFFFFF"/>
                </a:solidFill>
              </a14:hiddenFill>
            </a:ext>
          </a:extLst>
        </p:spPr>
      </p:pic>
      <p:pic>
        <p:nvPicPr>
          <p:cNvPr id="1028" name="Picture 4" descr="銘柄に表示される記号の意味｜HYPER SBI 操作ガイド｜SBI証券">
            <a:extLst>
              <a:ext uri="{FF2B5EF4-FFF2-40B4-BE49-F238E27FC236}">
                <a16:creationId xmlns:a16="http://schemas.microsoft.com/office/drawing/2014/main" id="{049D8846-50D4-0ADD-1B51-36EE319BAA7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0910" b="26817"/>
          <a:stretch/>
        </p:blipFill>
        <p:spPr bwMode="auto">
          <a:xfrm>
            <a:off x="620890" y="1879442"/>
            <a:ext cx="2409327" cy="661203"/>
          </a:xfrm>
          <a:prstGeom prst="rect">
            <a:avLst/>
          </a:prstGeom>
          <a:noFill/>
          <a:ln>
            <a:solidFill>
              <a:schemeClr val="bg2">
                <a:lumMod val="75000"/>
              </a:schemeClr>
            </a:solidFill>
          </a:ln>
          <a:extLst>
            <a:ext uri="{909E8E84-426E-40DD-AFC4-6F175D3DCCD1}">
              <a14:hiddenFill xmlns:a14="http://schemas.microsoft.com/office/drawing/2010/main">
                <a:solidFill>
                  <a:srgbClr val="FFFFFF"/>
                </a:solidFill>
              </a14:hiddenFill>
            </a:ext>
          </a:extLst>
        </p:spPr>
      </p:pic>
      <p:pic>
        <p:nvPicPr>
          <p:cNvPr id="1032" name="Picture 8" descr="Google Finance - 株式市場価格、リアルタイムの相場、ビジネス ニュース">
            <a:extLst>
              <a:ext uri="{FF2B5EF4-FFF2-40B4-BE49-F238E27FC236}">
                <a16:creationId xmlns:a16="http://schemas.microsoft.com/office/drawing/2014/main" id="{F4F249A7-9AA2-E217-769A-847312915EC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6574" t="21365" r="9907" b="21959"/>
          <a:stretch/>
        </p:blipFill>
        <p:spPr bwMode="auto">
          <a:xfrm>
            <a:off x="620890" y="4916012"/>
            <a:ext cx="2409326" cy="854750"/>
          </a:xfrm>
          <a:prstGeom prst="rect">
            <a:avLst/>
          </a:prstGeom>
          <a:noFill/>
          <a:ln>
            <a:solidFill>
              <a:schemeClr val="bg2">
                <a:lumMod val="75000"/>
              </a:schemeClr>
            </a:solidFill>
          </a:ln>
          <a:extLst>
            <a:ext uri="{909E8E84-426E-40DD-AFC4-6F175D3DCCD1}">
              <a14:hiddenFill xmlns:a14="http://schemas.microsoft.com/office/drawing/2010/main">
                <a:solidFill>
                  <a:srgbClr val="FFFFFF"/>
                </a:solidFill>
              </a14:hiddenFill>
            </a:ext>
          </a:extLst>
        </p:spPr>
      </p:pic>
      <p:grpSp>
        <p:nvGrpSpPr>
          <p:cNvPr id="9" name="グラフィックス 3">
            <a:extLst>
              <a:ext uri="{FF2B5EF4-FFF2-40B4-BE49-F238E27FC236}">
                <a16:creationId xmlns:a16="http://schemas.microsoft.com/office/drawing/2014/main" id="{54F8716F-99EC-042B-F219-F22B80CC3159}"/>
              </a:ext>
            </a:extLst>
          </p:cNvPr>
          <p:cNvGrpSpPr/>
          <p:nvPr/>
        </p:nvGrpSpPr>
        <p:grpSpPr>
          <a:xfrm>
            <a:off x="9337511" y="4404451"/>
            <a:ext cx="1790700" cy="1790700"/>
            <a:chOff x="9467850" y="4543073"/>
            <a:chExt cx="1790700" cy="1790700"/>
          </a:xfrm>
        </p:grpSpPr>
        <p:sp>
          <p:nvSpPr>
            <p:cNvPr id="10" name="フリーフォーム: 図形 9">
              <a:extLst>
                <a:ext uri="{FF2B5EF4-FFF2-40B4-BE49-F238E27FC236}">
                  <a16:creationId xmlns:a16="http://schemas.microsoft.com/office/drawing/2014/main" id="{B7A9BBB8-9FC4-0216-6BA7-7D94C16B735E}"/>
                </a:ext>
              </a:extLst>
            </p:cNvPr>
            <p:cNvSpPr/>
            <p:nvPr/>
          </p:nvSpPr>
          <p:spPr>
            <a:xfrm>
              <a:off x="9467850" y="4543073"/>
              <a:ext cx="1790700" cy="1790700"/>
            </a:xfrm>
            <a:custGeom>
              <a:avLst/>
              <a:gdLst>
                <a:gd name="connsiteX0" fmla="*/ 0 w 1790700"/>
                <a:gd name="connsiteY0" fmla="*/ 0 h 1790700"/>
                <a:gd name="connsiteX1" fmla="*/ 1790700 w 1790700"/>
                <a:gd name="connsiteY1" fmla="*/ 0 h 1790700"/>
                <a:gd name="connsiteX2" fmla="*/ 1790700 w 1790700"/>
                <a:gd name="connsiteY2" fmla="*/ 1790700 h 1790700"/>
                <a:gd name="connsiteX3" fmla="*/ 0 w 1790700"/>
                <a:gd name="connsiteY3" fmla="*/ 1790700 h 1790700"/>
              </a:gdLst>
              <a:ahLst/>
              <a:cxnLst>
                <a:cxn ang="0">
                  <a:pos x="connsiteX0" y="connsiteY0"/>
                </a:cxn>
                <a:cxn ang="0">
                  <a:pos x="connsiteX1" y="connsiteY1"/>
                </a:cxn>
                <a:cxn ang="0">
                  <a:pos x="connsiteX2" y="connsiteY2"/>
                </a:cxn>
                <a:cxn ang="0">
                  <a:pos x="connsiteX3" y="connsiteY3"/>
                </a:cxn>
              </a:cxnLst>
              <a:rect l="l" t="t" r="r" b="b"/>
              <a:pathLst>
                <a:path w="1790700" h="1790700">
                  <a:moveTo>
                    <a:pt x="0" y="0"/>
                  </a:moveTo>
                  <a:lnTo>
                    <a:pt x="1790700" y="0"/>
                  </a:lnTo>
                  <a:lnTo>
                    <a:pt x="1790700" y="1790700"/>
                  </a:lnTo>
                  <a:lnTo>
                    <a:pt x="0" y="1790700"/>
                  </a:lnTo>
                  <a:close/>
                </a:path>
              </a:pathLst>
            </a:custGeom>
            <a:noFill/>
            <a:ln w="9525" cap="flat">
              <a:noFill/>
              <a:prstDash val="solid"/>
              <a:miter/>
            </a:ln>
          </p:spPr>
          <p:txBody>
            <a:bodyPr rtlCol="0" anchor="ctr"/>
            <a:lstStyle/>
            <a:p>
              <a:endParaRPr lang="ja-JP" altLang="en-US"/>
            </a:p>
          </p:txBody>
        </p:sp>
        <p:sp>
          <p:nvSpPr>
            <p:cNvPr id="11" name="フリーフォーム: 図形 10">
              <a:extLst>
                <a:ext uri="{FF2B5EF4-FFF2-40B4-BE49-F238E27FC236}">
                  <a16:creationId xmlns:a16="http://schemas.microsoft.com/office/drawing/2014/main" id="{5CBFD9E1-5CC7-C1B6-BE9B-C4F02F65DC09}"/>
                </a:ext>
              </a:extLst>
            </p:cNvPr>
            <p:cNvSpPr/>
            <p:nvPr/>
          </p:nvSpPr>
          <p:spPr>
            <a:xfrm>
              <a:off x="9467850" y="4545358"/>
              <a:ext cx="1790700" cy="1786127"/>
            </a:xfrm>
            <a:custGeom>
              <a:avLst/>
              <a:gdLst>
                <a:gd name="connsiteX0" fmla="*/ 1709261 w 1790700"/>
                <a:gd name="connsiteY0" fmla="*/ 1139666 h 1786127"/>
                <a:gd name="connsiteX1" fmla="*/ 1709261 w 1790700"/>
                <a:gd name="connsiteY1" fmla="*/ 995839 h 1786127"/>
                <a:gd name="connsiteX2" fmla="*/ 1425797 w 1790700"/>
                <a:gd name="connsiteY2" fmla="*/ 1054037 h 1786127"/>
                <a:gd name="connsiteX3" fmla="*/ 1142429 w 1790700"/>
                <a:gd name="connsiteY3" fmla="*/ 995839 h 1786127"/>
                <a:gd name="connsiteX4" fmla="*/ 1142429 w 1790700"/>
                <a:gd name="connsiteY4" fmla="*/ 1139666 h 1786127"/>
                <a:gd name="connsiteX5" fmla="*/ 1425797 w 1790700"/>
                <a:gd name="connsiteY5" fmla="*/ 1225201 h 1786127"/>
                <a:gd name="connsiteX6" fmla="*/ 1709261 w 1790700"/>
                <a:gd name="connsiteY6" fmla="*/ 1139666 h 1786127"/>
                <a:gd name="connsiteX7" fmla="*/ 1709261 w 1790700"/>
                <a:gd name="connsiteY7" fmla="*/ 1387793 h 1786127"/>
                <a:gd name="connsiteX8" fmla="*/ 1709261 w 1790700"/>
                <a:gd name="connsiteY8" fmla="*/ 1248442 h 1786127"/>
                <a:gd name="connsiteX9" fmla="*/ 1425797 w 1790700"/>
                <a:gd name="connsiteY9" fmla="*/ 1306735 h 1786127"/>
                <a:gd name="connsiteX10" fmla="*/ 1142429 w 1790700"/>
                <a:gd name="connsiteY10" fmla="*/ 1248442 h 1786127"/>
                <a:gd name="connsiteX11" fmla="*/ 1142429 w 1790700"/>
                <a:gd name="connsiteY11" fmla="*/ 1387793 h 1786127"/>
                <a:gd name="connsiteX12" fmla="*/ 1425797 w 1790700"/>
                <a:gd name="connsiteY12" fmla="*/ 1473327 h 1786127"/>
                <a:gd name="connsiteX13" fmla="*/ 1709261 w 1790700"/>
                <a:gd name="connsiteY13" fmla="*/ 1387793 h 1786127"/>
                <a:gd name="connsiteX14" fmla="*/ 1709261 w 1790700"/>
                <a:gd name="connsiteY14" fmla="*/ 1609344 h 1786127"/>
                <a:gd name="connsiteX15" fmla="*/ 1709261 w 1790700"/>
                <a:gd name="connsiteY15" fmla="*/ 1496568 h 1786127"/>
                <a:gd name="connsiteX16" fmla="*/ 1425797 w 1790700"/>
                <a:gd name="connsiteY16" fmla="*/ 1554766 h 1786127"/>
                <a:gd name="connsiteX17" fmla="*/ 1142429 w 1790700"/>
                <a:gd name="connsiteY17" fmla="*/ 1496568 h 1786127"/>
                <a:gd name="connsiteX18" fmla="*/ 1142429 w 1790700"/>
                <a:gd name="connsiteY18" fmla="*/ 1609344 h 1786127"/>
                <a:gd name="connsiteX19" fmla="*/ 1425797 w 1790700"/>
                <a:gd name="connsiteY19" fmla="*/ 1694878 h 1786127"/>
                <a:gd name="connsiteX20" fmla="*/ 1709261 w 1790700"/>
                <a:gd name="connsiteY20" fmla="*/ 1609344 h 1786127"/>
                <a:gd name="connsiteX21" fmla="*/ 1142429 w 1790700"/>
                <a:gd name="connsiteY21" fmla="*/ 887063 h 1786127"/>
                <a:gd name="connsiteX22" fmla="*/ 1425797 w 1790700"/>
                <a:gd name="connsiteY22" fmla="*/ 972598 h 1786127"/>
                <a:gd name="connsiteX23" fmla="*/ 1709261 w 1790700"/>
                <a:gd name="connsiteY23" fmla="*/ 887063 h 1786127"/>
                <a:gd name="connsiteX24" fmla="*/ 1425797 w 1790700"/>
                <a:gd name="connsiteY24" fmla="*/ 801529 h 1786127"/>
                <a:gd name="connsiteX25" fmla="*/ 1142429 w 1790700"/>
                <a:gd name="connsiteY25" fmla="*/ 887063 h 1786127"/>
                <a:gd name="connsiteX26" fmla="*/ 1790700 w 1790700"/>
                <a:gd name="connsiteY26" fmla="*/ 887063 h 1786127"/>
                <a:gd name="connsiteX27" fmla="*/ 1790700 w 1790700"/>
                <a:gd name="connsiteY27" fmla="*/ 1609344 h 1786127"/>
                <a:gd name="connsiteX28" fmla="*/ 1425797 w 1790700"/>
                <a:gd name="connsiteY28" fmla="*/ 1776317 h 1786127"/>
                <a:gd name="connsiteX29" fmla="*/ 1060895 w 1790700"/>
                <a:gd name="connsiteY29" fmla="*/ 1609344 h 1786127"/>
                <a:gd name="connsiteX30" fmla="*/ 1060895 w 1790700"/>
                <a:gd name="connsiteY30" fmla="*/ 887063 h 1786127"/>
                <a:gd name="connsiteX31" fmla="*/ 1425797 w 1790700"/>
                <a:gd name="connsiteY31" fmla="*/ 719995 h 1786127"/>
                <a:gd name="connsiteX32" fmla="*/ 1790700 w 1790700"/>
                <a:gd name="connsiteY32" fmla="*/ 887063 h 1786127"/>
                <a:gd name="connsiteX33" fmla="*/ 81439 w 1790700"/>
                <a:gd name="connsiteY33" fmla="*/ 1551908 h 1786127"/>
                <a:gd name="connsiteX34" fmla="*/ 81439 w 1790700"/>
                <a:gd name="connsiteY34" fmla="*/ 234220 h 1786127"/>
                <a:gd name="connsiteX35" fmla="*/ 234220 w 1790700"/>
                <a:gd name="connsiteY35" fmla="*/ 81439 h 1786127"/>
                <a:gd name="connsiteX36" fmla="*/ 1552004 w 1790700"/>
                <a:gd name="connsiteY36" fmla="*/ 81439 h 1786127"/>
                <a:gd name="connsiteX37" fmla="*/ 1704689 w 1790700"/>
                <a:gd name="connsiteY37" fmla="*/ 234220 h 1786127"/>
                <a:gd name="connsiteX38" fmla="*/ 1704689 w 1790700"/>
                <a:gd name="connsiteY38" fmla="*/ 750951 h 1786127"/>
                <a:gd name="connsiteX39" fmla="*/ 1786223 w 1790700"/>
                <a:gd name="connsiteY39" fmla="*/ 750951 h 1786127"/>
                <a:gd name="connsiteX40" fmla="*/ 1786223 w 1790700"/>
                <a:gd name="connsiteY40" fmla="*/ 234220 h 1786127"/>
                <a:gd name="connsiteX41" fmla="*/ 1552004 w 1790700"/>
                <a:gd name="connsiteY41" fmla="*/ 0 h 1786127"/>
                <a:gd name="connsiteX42" fmla="*/ 234220 w 1790700"/>
                <a:gd name="connsiteY42" fmla="*/ 0 h 1786127"/>
                <a:gd name="connsiteX43" fmla="*/ 0 w 1790700"/>
                <a:gd name="connsiteY43" fmla="*/ 234220 h 1786127"/>
                <a:gd name="connsiteX44" fmla="*/ 0 w 1790700"/>
                <a:gd name="connsiteY44" fmla="*/ 1551908 h 1786127"/>
                <a:gd name="connsiteX45" fmla="*/ 234220 w 1790700"/>
                <a:gd name="connsiteY45" fmla="*/ 1786128 h 1786127"/>
                <a:gd name="connsiteX46" fmla="*/ 1035177 w 1790700"/>
                <a:gd name="connsiteY46" fmla="*/ 1786128 h 1786127"/>
                <a:gd name="connsiteX47" fmla="*/ 1035177 w 1790700"/>
                <a:gd name="connsiteY47" fmla="*/ 1704689 h 1786127"/>
                <a:gd name="connsiteX48" fmla="*/ 234220 w 1790700"/>
                <a:gd name="connsiteY48" fmla="*/ 1704689 h 1786127"/>
                <a:gd name="connsiteX49" fmla="*/ 81439 w 1790700"/>
                <a:gd name="connsiteY49" fmla="*/ 1551908 h 1786127"/>
                <a:gd name="connsiteX50" fmla="*/ 1343216 w 1790700"/>
                <a:gd name="connsiteY50" fmla="*/ 260033 h 1786127"/>
                <a:gd name="connsiteX51" fmla="*/ 1343216 w 1790700"/>
                <a:gd name="connsiteY51" fmla="*/ 579977 h 1786127"/>
                <a:gd name="connsiteX52" fmla="*/ 1516856 w 1790700"/>
                <a:gd name="connsiteY52" fmla="*/ 579977 h 1786127"/>
                <a:gd name="connsiteX53" fmla="*/ 1516856 w 1790700"/>
                <a:gd name="connsiteY53" fmla="*/ 528733 h 1786127"/>
                <a:gd name="connsiteX54" fmla="*/ 1407890 w 1790700"/>
                <a:gd name="connsiteY54" fmla="*/ 528733 h 1786127"/>
                <a:gd name="connsiteX55" fmla="*/ 1407890 w 1790700"/>
                <a:gd name="connsiteY55" fmla="*/ 260033 h 1786127"/>
                <a:gd name="connsiteX56" fmla="*/ 1222343 w 1790700"/>
                <a:gd name="connsiteY56" fmla="*/ 419767 h 1786127"/>
                <a:gd name="connsiteX57" fmla="*/ 1207103 w 1790700"/>
                <a:gd name="connsiteY57" fmla="*/ 333470 h 1786127"/>
                <a:gd name="connsiteX58" fmla="*/ 1160431 w 1790700"/>
                <a:gd name="connsiteY58" fmla="*/ 305276 h 1786127"/>
                <a:gd name="connsiteX59" fmla="*/ 1113758 w 1790700"/>
                <a:gd name="connsiteY59" fmla="*/ 333470 h 1786127"/>
                <a:gd name="connsiteX60" fmla="*/ 1098614 w 1790700"/>
                <a:gd name="connsiteY60" fmla="*/ 419767 h 1786127"/>
                <a:gd name="connsiteX61" fmla="*/ 1114235 w 1790700"/>
                <a:gd name="connsiteY61" fmla="*/ 505682 h 1786127"/>
                <a:gd name="connsiteX62" fmla="*/ 1160431 w 1790700"/>
                <a:gd name="connsiteY62" fmla="*/ 534734 h 1786127"/>
                <a:gd name="connsiteX63" fmla="*/ 1206532 w 1790700"/>
                <a:gd name="connsiteY63" fmla="*/ 505682 h 1786127"/>
                <a:gd name="connsiteX64" fmla="*/ 1222343 w 1790700"/>
                <a:gd name="connsiteY64" fmla="*/ 419767 h 1786127"/>
                <a:gd name="connsiteX65" fmla="*/ 1207103 w 1790700"/>
                <a:gd name="connsiteY65" fmla="*/ 579025 h 1786127"/>
                <a:gd name="connsiteX66" fmla="*/ 1238917 w 1790700"/>
                <a:gd name="connsiteY66" fmla="*/ 597027 h 1786127"/>
                <a:gd name="connsiteX67" fmla="*/ 1281875 w 1790700"/>
                <a:gd name="connsiteY67" fmla="*/ 606362 h 1786127"/>
                <a:gd name="connsiteX68" fmla="*/ 1281875 w 1790700"/>
                <a:gd name="connsiteY68" fmla="*/ 658940 h 1786127"/>
                <a:gd name="connsiteX69" fmla="*/ 1211675 w 1790700"/>
                <a:gd name="connsiteY69" fmla="*/ 634460 h 1786127"/>
                <a:gd name="connsiteX70" fmla="*/ 1153954 w 1790700"/>
                <a:gd name="connsiteY70" fmla="*/ 586931 h 1786127"/>
                <a:gd name="connsiteX71" fmla="*/ 1063943 w 1790700"/>
                <a:gd name="connsiteY71" fmla="*/ 541020 h 1786127"/>
                <a:gd name="connsiteX72" fmla="*/ 1032034 w 1790700"/>
                <a:gd name="connsiteY72" fmla="*/ 419767 h 1786127"/>
                <a:gd name="connsiteX73" fmla="*/ 1065752 w 1790700"/>
                <a:gd name="connsiteY73" fmla="*/ 296799 h 1786127"/>
                <a:gd name="connsiteX74" fmla="*/ 1160431 w 1790700"/>
                <a:gd name="connsiteY74" fmla="*/ 253079 h 1786127"/>
                <a:gd name="connsiteX75" fmla="*/ 1255109 w 1790700"/>
                <a:gd name="connsiteY75" fmla="*/ 296799 h 1786127"/>
                <a:gd name="connsiteX76" fmla="*/ 1288733 w 1790700"/>
                <a:gd name="connsiteY76" fmla="*/ 419767 h 1786127"/>
                <a:gd name="connsiteX77" fmla="*/ 1267778 w 1790700"/>
                <a:gd name="connsiteY77" fmla="*/ 522732 h 1786127"/>
                <a:gd name="connsiteX78" fmla="*/ 1207103 w 1790700"/>
                <a:gd name="connsiteY78" fmla="*/ 579025 h 1786127"/>
                <a:gd name="connsiteX79" fmla="*/ 881539 w 1790700"/>
                <a:gd name="connsiteY79" fmla="*/ 535115 h 1786127"/>
                <a:gd name="connsiteX80" fmla="*/ 844868 w 1790700"/>
                <a:gd name="connsiteY80" fmla="*/ 530828 h 1786127"/>
                <a:gd name="connsiteX81" fmla="*/ 806291 w 1790700"/>
                <a:gd name="connsiteY81" fmla="*/ 519970 h 1786127"/>
                <a:gd name="connsiteX82" fmla="*/ 806291 w 1790700"/>
                <a:gd name="connsiteY82" fmla="*/ 568452 h 1786127"/>
                <a:gd name="connsiteX83" fmla="*/ 842772 w 1790700"/>
                <a:gd name="connsiteY83" fmla="*/ 581882 h 1786127"/>
                <a:gd name="connsiteX84" fmla="*/ 886206 w 1790700"/>
                <a:gd name="connsiteY84" fmla="*/ 586931 h 1786127"/>
                <a:gd name="connsiteX85" fmla="*/ 964406 w 1790700"/>
                <a:gd name="connsiteY85" fmla="*/ 561308 h 1786127"/>
                <a:gd name="connsiteX86" fmla="*/ 992791 w 1790700"/>
                <a:gd name="connsiteY86" fmla="*/ 491776 h 1786127"/>
                <a:gd name="connsiteX87" fmla="*/ 986123 w 1790700"/>
                <a:gd name="connsiteY87" fmla="*/ 453295 h 1786127"/>
                <a:gd name="connsiteX88" fmla="*/ 965359 w 1790700"/>
                <a:gd name="connsiteY88" fmla="*/ 424339 h 1786127"/>
                <a:gd name="connsiteX89" fmla="*/ 927259 w 1790700"/>
                <a:gd name="connsiteY89" fmla="*/ 398526 h 1786127"/>
                <a:gd name="connsiteX90" fmla="*/ 902303 w 1790700"/>
                <a:gd name="connsiteY90" fmla="*/ 385191 h 1786127"/>
                <a:gd name="connsiteX91" fmla="*/ 874871 w 1790700"/>
                <a:gd name="connsiteY91" fmla="*/ 364903 h 1786127"/>
                <a:gd name="connsiteX92" fmla="*/ 867728 w 1790700"/>
                <a:gd name="connsiteY92" fmla="*/ 341281 h 1786127"/>
                <a:gd name="connsiteX93" fmla="*/ 878777 w 1790700"/>
                <a:gd name="connsiteY93" fmla="*/ 314515 h 1786127"/>
                <a:gd name="connsiteX94" fmla="*/ 909257 w 1790700"/>
                <a:gd name="connsiteY94" fmla="*/ 304800 h 1786127"/>
                <a:gd name="connsiteX95" fmla="*/ 975265 w 1790700"/>
                <a:gd name="connsiteY95" fmla="*/ 318707 h 1786127"/>
                <a:gd name="connsiteX96" fmla="*/ 975265 w 1790700"/>
                <a:gd name="connsiteY96" fmla="*/ 269748 h 1786127"/>
                <a:gd name="connsiteX97" fmla="*/ 902780 w 1790700"/>
                <a:gd name="connsiteY97" fmla="*/ 253079 h 1786127"/>
                <a:gd name="connsiteX98" fmla="*/ 851345 w 1790700"/>
                <a:gd name="connsiteY98" fmla="*/ 264414 h 1786127"/>
                <a:gd name="connsiteX99" fmla="*/ 816007 w 1790700"/>
                <a:gd name="connsiteY99" fmla="*/ 296799 h 1786127"/>
                <a:gd name="connsiteX100" fmla="*/ 803053 w 1790700"/>
                <a:gd name="connsiteY100" fmla="*/ 345948 h 1786127"/>
                <a:gd name="connsiteX101" fmla="*/ 817817 w 1790700"/>
                <a:gd name="connsiteY101" fmla="*/ 397574 h 1786127"/>
                <a:gd name="connsiteX102" fmla="*/ 866775 w 1790700"/>
                <a:gd name="connsiteY102" fmla="*/ 437293 h 1786127"/>
                <a:gd name="connsiteX103" fmla="*/ 891731 w 1790700"/>
                <a:gd name="connsiteY103" fmla="*/ 450723 h 1786127"/>
                <a:gd name="connsiteX104" fmla="*/ 918686 w 1790700"/>
                <a:gd name="connsiteY104" fmla="*/ 470821 h 1786127"/>
                <a:gd name="connsiteX105" fmla="*/ 926878 w 1790700"/>
                <a:gd name="connsiteY105" fmla="*/ 495014 h 1786127"/>
                <a:gd name="connsiteX106" fmla="*/ 915257 w 1790700"/>
                <a:gd name="connsiteY106" fmla="*/ 524828 h 1786127"/>
                <a:gd name="connsiteX107" fmla="*/ 881539 w 1790700"/>
                <a:gd name="connsiteY107" fmla="*/ 535115 h 1786127"/>
                <a:gd name="connsiteX108" fmla="*/ 644271 w 1790700"/>
                <a:gd name="connsiteY108" fmla="*/ 623792 h 1786127"/>
                <a:gd name="connsiteX109" fmla="*/ 617887 w 1790700"/>
                <a:gd name="connsiteY109" fmla="*/ 633032 h 1786127"/>
                <a:gd name="connsiteX110" fmla="*/ 595694 w 1790700"/>
                <a:gd name="connsiteY110" fmla="*/ 631317 h 1786127"/>
                <a:gd name="connsiteX111" fmla="*/ 595694 w 1790700"/>
                <a:gd name="connsiteY111" fmla="*/ 673703 h 1786127"/>
                <a:gd name="connsiteX112" fmla="*/ 636365 w 1790700"/>
                <a:gd name="connsiteY112" fmla="*/ 680657 h 1786127"/>
                <a:gd name="connsiteX113" fmla="*/ 678847 w 1790700"/>
                <a:gd name="connsiteY113" fmla="*/ 665417 h 1786127"/>
                <a:gd name="connsiteX114" fmla="*/ 704755 w 1790700"/>
                <a:gd name="connsiteY114" fmla="*/ 615982 h 1786127"/>
                <a:gd name="connsiteX115" fmla="*/ 782765 w 1790700"/>
                <a:gd name="connsiteY115" fmla="*/ 344138 h 1786127"/>
                <a:gd name="connsiteX116" fmla="*/ 717613 w 1790700"/>
                <a:gd name="connsiteY116" fmla="*/ 344138 h 1786127"/>
                <a:gd name="connsiteX117" fmla="*/ 683038 w 1790700"/>
                <a:gd name="connsiteY117" fmla="*/ 517684 h 1786127"/>
                <a:gd name="connsiteX118" fmla="*/ 647510 w 1790700"/>
                <a:gd name="connsiteY118" fmla="*/ 344138 h 1786127"/>
                <a:gd name="connsiteX119" fmla="*/ 580454 w 1790700"/>
                <a:gd name="connsiteY119" fmla="*/ 344138 h 1786127"/>
                <a:gd name="connsiteX120" fmla="*/ 656749 w 1790700"/>
                <a:gd name="connsiteY120" fmla="*/ 584645 h 1786127"/>
                <a:gd name="connsiteX121" fmla="*/ 655796 w 1790700"/>
                <a:gd name="connsiteY121" fmla="*/ 592836 h 1786127"/>
                <a:gd name="connsiteX122" fmla="*/ 644271 w 1790700"/>
                <a:gd name="connsiteY122" fmla="*/ 623792 h 1786127"/>
                <a:gd name="connsiteX123" fmla="*/ 489585 w 1790700"/>
                <a:gd name="connsiteY123" fmla="*/ 579977 h 1786127"/>
                <a:gd name="connsiteX124" fmla="*/ 489585 w 1790700"/>
                <a:gd name="connsiteY124" fmla="*/ 355664 h 1786127"/>
                <a:gd name="connsiteX125" fmla="*/ 435578 w 1790700"/>
                <a:gd name="connsiteY125" fmla="*/ 501015 h 1786127"/>
                <a:gd name="connsiteX126" fmla="*/ 380619 w 1790700"/>
                <a:gd name="connsiteY126" fmla="*/ 501015 h 1786127"/>
                <a:gd name="connsiteX127" fmla="*/ 326993 w 1790700"/>
                <a:gd name="connsiteY127" fmla="*/ 356997 h 1786127"/>
                <a:gd name="connsiteX128" fmla="*/ 326993 w 1790700"/>
                <a:gd name="connsiteY128" fmla="*/ 579977 h 1786127"/>
                <a:gd name="connsiteX129" fmla="*/ 269272 w 1790700"/>
                <a:gd name="connsiteY129" fmla="*/ 579977 h 1786127"/>
                <a:gd name="connsiteX130" fmla="*/ 269272 w 1790700"/>
                <a:gd name="connsiteY130" fmla="*/ 260033 h 1786127"/>
                <a:gd name="connsiteX131" fmla="*/ 343281 w 1790700"/>
                <a:gd name="connsiteY131" fmla="*/ 260033 h 1786127"/>
                <a:gd name="connsiteX132" fmla="*/ 409289 w 1790700"/>
                <a:gd name="connsiteY132" fmla="*/ 439198 h 1786127"/>
                <a:gd name="connsiteX133" fmla="*/ 475298 w 1790700"/>
                <a:gd name="connsiteY133" fmla="*/ 260033 h 1786127"/>
                <a:gd name="connsiteX134" fmla="*/ 547307 w 1790700"/>
                <a:gd name="connsiteY134" fmla="*/ 260033 h 1786127"/>
                <a:gd name="connsiteX135" fmla="*/ 547307 w 1790700"/>
                <a:gd name="connsiteY135" fmla="*/ 579977 h 1786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1790700" h="1786127">
                  <a:moveTo>
                    <a:pt x="1709261" y="1139666"/>
                  </a:moveTo>
                  <a:lnTo>
                    <a:pt x="1709261" y="995839"/>
                  </a:lnTo>
                  <a:cubicBezTo>
                    <a:pt x="1638776" y="1034225"/>
                    <a:pt x="1532096" y="1054037"/>
                    <a:pt x="1425797" y="1054037"/>
                  </a:cubicBezTo>
                  <a:cubicBezTo>
                    <a:pt x="1319593" y="1054037"/>
                    <a:pt x="1212818" y="1034225"/>
                    <a:pt x="1142429" y="995839"/>
                  </a:cubicBezTo>
                  <a:lnTo>
                    <a:pt x="1142429" y="1139666"/>
                  </a:lnTo>
                  <a:cubicBezTo>
                    <a:pt x="1142429" y="1165193"/>
                    <a:pt x="1238822" y="1225201"/>
                    <a:pt x="1425797" y="1225201"/>
                  </a:cubicBezTo>
                  <a:cubicBezTo>
                    <a:pt x="1612868" y="1225201"/>
                    <a:pt x="1709261" y="1165193"/>
                    <a:pt x="1709261" y="1139666"/>
                  </a:cubicBezTo>
                  <a:close/>
                  <a:moveTo>
                    <a:pt x="1709261" y="1387793"/>
                  </a:moveTo>
                  <a:lnTo>
                    <a:pt x="1709261" y="1248442"/>
                  </a:lnTo>
                  <a:cubicBezTo>
                    <a:pt x="1638776" y="1286828"/>
                    <a:pt x="1532096" y="1306735"/>
                    <a:pt x="1425797" y="1306735"/>
                  </a:cubicBezTo>
                  <a:cubicBezTo>
                    <a:pt x="1319593" y="1306735"/>
                    <a:pt x="1212818" y="1286828"/>
                    <a:pt x="1142429" y="1248442"/>
                  </a:cubicBezTo>
                  <a:lnTo>
                    <a:pt x="1142429" y="1387793"/>
                  </a:lnTo>
                  <a:cubicBezTo>
                    <a:pt x="1142429" y="1413320"/>
                    <a:pt x="1238822" y="1473327"/>
                    <a:pt x="1425797" y="1473327"/>
                  </a:cubicBezTo>
                  <a:cubicBezTo>
                    <a:pt x="1612868" y="1473327"/>
                    <a:pt x="1709261" y="1413320"/>
                    <a:pt x="1709261" y="1387793"/>
                  </a:cubicBezTo>
                  <a:close/>
                  <a:moveTo>
                    <a:pt x="1709261" y="1609344"/>
                  </a:moveTo>
                  <a:lnTo>
                    <a:pt x="1709261" y="1496568"/>
                  </a:lnTo>
                  <a:cubicBezTo>
                    <a:pt x="1638776" y="1534954"/>
                    <a:pt x="1532096" y="1554766"/>
                    <a:pt x="1425797" y="1554766"/>
                  </a:cubicBezTo>
                  <a:cubicBezTo>
                    <a:pt x="1319593" y="1554766"/>
                    <a:pt x="1212818" y="1534954"/>
                    <a:pt x="1142429" y="1496568"/>
                  </a:cubicBezTo>
                  <a:lnTo>
                    <a:pt x="1142429" y="1609344"/>
                  </a:lnTo>
                  <a:cubicBezTo>
                    <a:pt x="1142429" y="1634871"/>
                    <a:pt x="1238822" y="1694878"/>
                    <a:pt x="1425797" y="1694878"/>
                  </a:cubicBezTo>
                  <a:cubicBezTo>
                    <a:pt x="1612868" y="1694878"/>
                    <a:pt x="1709261" y="1634871"/>
                    <a:pt x="1709261" y="1609344"/>
                  </a:cubicBezTo>
                  <a:close/>
                  <a:moveTo>
                    <a:pt x="1142429" y="887063"/>
                  </a:moveTo>
                  <a:cubicBezTo>
                    <a:pt x="1142429" y="912686"/>
                    <a:pt x="1238822" y="972598"/>
                    <a:pt x="1425797" y="972598"/>
                  </a:cubicBezTo>
                  <a:cubicBezTo>
                    <a:pt x="1612868" y="972598"/>
                    <a:pt x="1709261" y="912686"/>
                    <a:pt x="1709261" y="887063"/>
                  </a:cubicBezTo>
                  <a:cubicBezTo>
                    <a:pt x="1709261" y="861536"/>
                    <a:pt x="1612868" y="801529"/>
                    <a:pt x="1425797" y="801529"/>
                  </a:cubicBezTo>
                  <a:cubicBezTo>
                    <a:pt x="1238822" y="801529"/>
                    <a:pt x="1142429" y="861536"/>
                    <a:pt x="1142429" y="887063"/>
                  </a:cubicBezTo>
                  <a:close/>
                  <a:moveTo>
                    <a:pt x="1790700" y="887063"/>
                  </a:moveTo>
                  <a:lnTo>
                    <a:pt x="1790700" y="1609344"/>
                  </a:lnTo>
                  <a:cubicBezTo>
                    <a:pt x="1790700" y="1718977"/>
                    <a:pt x="1607153" y="1776317"/>
                    <a:pt x="1425797" y="1776317"/>
                  </a:cubicBezTo>
                  <a:cubicBezTo>
                    <a:pt x="1244537" y="1776317"/>
                    <a:pt x="1060895" y="1718977"/>
                    <a:pt x="1060895" y="1609344"/>
                  </a:cubicBezTo>
                  <a:lnTo>
                    <a:pt x="1060895" y="887063"/>
                  </a:lnTo>
                  <a:cubicBezTo>
                    <a:pt x="1060895" y="777431"/>
                    <a:pt x="1244537" y="719995"/>
                    <a:pt x="1425797" y="719995"/>
                  </a:cubicBezTo>
                  <a:cubicBezTo>
                    <a:pt x="1607153" y="719995"/>
                    <a:pt x="1790700" y="777431"/>
                    <a:pt x="1790700" y="887063"/>
                  </a:cubicBezTo>
                  <a:close/>
                  <a:moveTo>
                    <a:pt x="81439" y="1551908"/>
                  </a:moveTo>
                  <a:lnTo>
                    <a:pt x="81439" y="234220"/>
                  </a:lnTo>
                  <a:cubicBezTo>
                    <a:pt x="81439" y="149924"/>
                    <a:pt x="150019" y="81439"/>
                    <a:pt x="234220" y="81439"/>
                  </a:cubicBezTo>
                  <a:lnTo>
                    <a:pt x="1552004" y="81439"/>
                  </a:lnTo>
                  <a:cubicBezTo>
                    <a:pt x="1636205" y="81439"/>
                    <a:pt x="1704689" y="149924"/>
                    <a:pt x="1704689" y="234220"/>
                  </a:cubicBezTo>
                  <a:lnTo>
                    <a:pt x="1704689" y="750951"/>
                  </a:lnTo>
                  <a:lnTo>
                    <a:pt x="1786223" y="750951"/>
                  </a:lnTo>
                  <a:lnTo>
                    <a:pt x="1786223" y="234220"/>
                  </a:lnTo>
                  <a:cubicBezTo>
                    <a:pt x="1786223" y="105061"/>
                    <a:pt x="1681163" y="0"/>
                    <a:pt x="1552004" y="0"/>
                  </a:cubicBezTo>
                  <a:lnTo>
                    <a:pt x="234220" y="0"/>
                  </a:lnTo>
                  <a:cubicBezTo>
                    <a:pt x="105061" y="0"/>
                    <a:pt x="0" y="105061"/>
                    <a:pt x="0" y="234220"/>
                  </a:cubicBezTo>
                  <a:lnTo>
                    <a:pt x="0" y="1551908"/>
                  </a:lnTo>
                  <a:cubicBezTo>
                    <a:pt x="0" y="1681067"/>
                    <a:pt x="105061" y="1786128"/>
                    <a:pt x="234220" y="1786128"/>
                  </a:cubicBezTo>
                  <a:lnTo>
                    <a:pt x="1035177" y="1786128"/>
                  </a:lnTo>
                  <a:lnTo>
                    <a:pt x="1035177" y="1704689"/>
                  </a:lnTo>
                  <a:lnTo>
                    <a:pt x="234220" y="1704689"/>
                  </a:lnTo>
                  <a:cubicBezTo>
                    <a:pt x="150019" y="1704689"/>
                    <a:pt x="81439" y="1636109"/>
                    <a:pt x="81439" y="1551908"/>
                  </a:cubicBezTo>
                  <a:close/>
                  <a:moveTo>
                    <a:pt x="1343216" y="260033"/>
                  </a:moveTo>
                  <a:lnTo>
                    <a:pt x="1343216" y="579977"/>
                  </a:lnTo>
                  <a:lnTo>
                    <a:pt x="1516856" y="579977"/>
                  </a:lnTo>
                  <a:lnTo>
                    <a:pt x="1516856" y="528733"/>
                  </a:lnTo>
                  <a:lnTo>
                    <a:pt x="1407890" y="528733"/>
                  </a:lnTo>
                  <a:lnTo>
                    <a:pt x="1407890" y="260033"/>
                  </a:lnTo>
                  <a:close/>
                  <a:moveTo>
                    <a:pt x="1222343" y="419767"/>
                  </a:moveTo>
                  <a:cubicBezTo>
                    <a:pt x="1222343" y="381000"/>
                    <a:pt x="1217200" y="352235"/>
                    <a:pt x="1207103" y="333470"/>
                  </a:cubicBezTo>
                  <a:cubicBezTo>
                    <a:pt x="1196912" y="314706"/>
                    <a:pt x="1181291" y="305276"/>
                    <a:pt x="1160431" y="305276"/>
                  </a:cubicBezTo>
                  <a:cubicBezTo>
                    <a:pt x="1139571" y="305276"/>
                    <a:pt x="1123950" y="314706"/>
                    <a:pt x="1113758" y="333470"/>
                  </a:cubicBezTo>
                  <a:cubicBezTo>
                    <a:pt x="1103662" y="352235"/>
                    <a:pt x="1098614" y="381000"/>
                    <a:pt x="1098614" y="419767"/>
                  </a:cubicBezTo>
                  <a:cubicBezTo>
                    <a:pt x="1098614" y="457676"/>
                    <a:pt x="1103757" y="486251"/>
                    <a:pt x="1114235" y="505682"/>
                  </a:cubicBezTo>
                  <a:cubicBezTo>
                    <a:pt x="1124712" y="525018"/>
                    <a:pt x="1140143" y="534734"/>
                    <a:pt x="1160431" y="534734"/>
                  </a:cubicBezTo>
                  <a:cubicBezTo>
                    <a:pt x="1180719" y="534734"/>
                    <a:pt x="1196150" y="525018"/>
                    <a:pt x="1206532" y="505682"/>
                  </a:cubicBezTo>
                  <a:cubicBezTo>
                    <a:pt x="1217009" y="486251"/>
                    <a:pt x="1222343" y="457676"/>
                    <a:pt x="1222343" y="419767"/>
                  </a:cubicBezTo>
                  <a:close/>
                  <a:moveTo>
                    <a:pt x="1207103" y="579025"/>
                  </a:moveTo>
                  <a:cubicBezTo>
                    <a:pt x="1216628" y="586740"/>
                    <a:pt x="1227201" y="592741"/>
                    <a:pt x="1238917" y="597027"/>
                  </a:cubicBezTo>
                  <a:cubicBezTo>
                    <a:pt x="1250633" y="601313"/>
                    <a:pt x="1264920" y="604457"/>
                    <a:pt x="1281875" y="606362"/>
                  </a:cubicBezTo>
                  <a:lnTo>
                    <a:pt x="1281875" y="658940"/>
                  </a:lnTo>
                  <a:cubicBezTo>
                    <a:pt x="1257491" y="655225"/>
                    <a:pt x="1234154" y="647033"/>
                    <a:pt x="1211675" y="634460"/>
                  </a:cubicBezTo>
                  <a:cubicBezTo>
                    <a:pt x="1189196" y="621792"/>
                    <a:pt x="1169956" y="605981"/>
                    <a:pt x="1153954" y="586931"/>
                  </a:cubicBezTo>
                  <a:cubicBezTo>
                    <a:pt x="1115187" y="585407"/>
                    <a:pt x="1085183" y="570071"/>
                    <a:pt x="1063943" y="541020"/>
                  </a:cubicBezTo>
                  <a:cubicBezTo>
                    <a:pt x="1042702" y="511874"/>
                    <a:pt x="1032034" y="471583"/>
                    <a:pt x="1032034" y="419767"/>
                  </a:cubicBezTo>
                  <a:cubicBezTo>
                    <a:pt x="1032034" y="366808"/>
                    <a:pt x="1043273" y="325850"/>
                    <a:pt x="1065752" y="296799"/>
                  </a:cubicBezTo>
                  <a:cubicBezTo>
                    <a:pt x="1088231" y="267653"/>
                    <a:pt x="1119759" y="253079"/>
                    <a:pt x="1160431" y="253079"/>
                  </a:cubicBezTo>
                  <a:cubicBezTo>
                    <a:pt x="1201007" y="253079"/>
                    <a:pt x="1232630" y="267653"/>
                    <a:pt x="1255109" y="296799"/>
                  </a:cubicBezTo>
                  <a:cubicBezTo>
                    <a:pt x="1277493" y="325850"/>
                    <a:pt x="1288733" y="366808"/>
                    <a:pt x="1288733" y="419767"/>
                  </a:cubicBezTo>
                  <a:cubicBezTo>
                    <a:pt x="1288733" y="461010"/>
                    <a:pt x="1281779" y="495395"/>
                    <a:pt x="1267778" y="522732"/>
                  </a:cubicBezTo>
                  <a:cubicBezTo>
                    <a:pt x="1253776" y="550164"/>
                    <a:pt x="1233488" y="568928"/>
                    <a:pt x="1207103" y="579025"/>
                  </a:cubicBezTo>
                  <a:close/>
                  <a:moveTo>
                    <a:pt x="881539" y="535115"/>
                  </a:moveTo>
                  <a:cubicBezTo>
                    <a:pt x="871442" y="535115"/>
                    <a:pt x="859250" y="533781"/>
                    <a:pt x="844868" y="530828"/>
                  </a:cubicBezTo>
                  <a:cubicBezTo>
                    <a:pt x="830580" y="527876"/>
                    <a:pt x="817721" y="524351"/>
                    <a:pt x="806291" y="519970"/>
                  </a:cubicBezTo>
                  <a:lnTo>
                    <a:pt x="806291" y="568452"/>
                  </a:lnTo>
                  <a:cubicBezTo>
                    <a:pt x="816102" y="573977"/>
                    <a:pt x="828294" y="578453"/>
                    <a:pt x="842772" y="581882"/>
                  </a:cubicBezTo>
                  <a:cubicBezTo>
                    <a:pt x="857250" y="585216"/>
                    <a:pt x="871728" y="586931"/>
                    <a:pt x="886206" y="586931"/>
                  </a:cubicBezTo>
                  <a:cubicBezTo>
                    <a:pt x="919353" y="586931"/>
                    <a:pt x="945452" y="578453"/>
                    <a:pt x="964406" y="561308"/>
                  </a:cubicBezTo>
                  <a:cubicBezTo>
                    <a:pt x="983361" y="544163"/>
                    <a:pt x="992791" y="521018"/>
                    <a:pt x="992791" y="491776"/>
                  </a:cubicBezTo>
                  <a:cubicBezTo>
                    <a:pt x="992791" y="476726"/>
                    <a:pt x="990505" y="463868"/>
                    <a:pt x="986123" y="453295"/>
                  </a:cubicBezTo>
                  <a:cubicBezTo>
                    <a:pt x="981742" y="442627"/>
                    <a:pt x="974788" y="433007"/>
                    <a:pt x="965359" y="424339"/>
                  </a:cubicBezTo>
                  <a:cubicBezTo>
                    <a:pt x="955929" y="415862"/>
                    <a:pt x="943261" y="407194"/>
                    <a:pt x="927259" y="398526"/>
                  </a:cubicBezTo>
                  <a:lnTo>
                    <a:pt x="902303" y="385191"/>
                  </a:lnTo>
                  <a:cubicBezTo>
                    <a:pt x="888778" y="377857"/>
                    <a:pt x="879634" y="370999"/>
                    <a:pt x="874871" y="364903"/>
                  </a:cubicBezTo>
                  <a:cubicBezTo>
                    <a:pt x="870013" y="358712"/>
                    <a:pt x="867728" y="350806"/>
                    <a:pt x="867728" y="341281"/>
                  </a:cubicBezTo>
                  <a:cubicBezTo>
                    <a:pt x="867728" y="329946"/>
                    <a:pt x="871442" y="320993"/>
                    <a:pt x="878777" y="314515"/>
                  </a:cubicBezTo>
                  <a:cubicBezTo>
                    <a:pt x="886206" y="308039"/>
                    <a:pt x="896303" y="304800"/>
                    <a:pt x="909257" y="304800"/>
                  </a:cubicBezTo>
                  <a:cubicBezTo>
                    <a:pt x="928307" y="304800"/>
                    <a:pt x="950309" y="309467"/>
                    <a:pt x="975265" y="318707"/>
                  </a:cubicBezTo>
                  <a:lnTo>
                    <a:pt x="975265" y="269748"/>
                  </a:lnTo>
                  <a:cubicBezTo>
                    <a:pt x="951357" y="258604"/>
                    <a:pt x="927163" y="253079"/>
                    <a:pt x="902780" y="253079"/>
                  </a:cubicBezTo>
                  <a:cubicBezTo>
                    <a:pt x="883444" y="253079"/>
                    <a:pt x="866299" y="256889"/>
                    <a:pt x="851345" y="264414"/>
                  </a:cubicBezTo>
                  <a:cubicBezTo>
                    <a:pt x="836390" y="271939"/>
                    <a:pt x="824579" y="282797"/>
                    <a:pt x="816007" y="296799"/>
                  </a:cubicBezTo>
                  <a:cubicBezTo>
                    <a:pt x="807339" y="310706"/>
                    <a:pt x="803053" y="327184"/>
                    <a:pt x="803053" y="345948"/>
                  </a:cubicBezTo>
                  <a:cubicBezTo>
                    <a:pt x="803053" y="366236"/>
                    <a:pt x="808006" y="383477"/>
                    <a:pt x="817817" y="397574"/>
                  </a:cubicBezTo>
                  <a:cubicBezTo>
                    <a:pt x="827723" y="411766"/>
                    <a:pt x="844010" y="425006"/>
                    <a:pt x="866775" y="437293"/>
                  </a:cubicBezTo>
                  <a:lnTo>
                    <a:pt x="891731" y="450723"/>
                  </a:lnTo>
                  <a:cubicBezTo>
                    <a:pt x="904399" y="457486"/>
                    <a:pt x="913352" y="464249"/>
                    <a:pt x="918686" y="470821"/>
                  </a:cubicBezTo>
                  <a:cubicBezTo>
                    <a:pt x="924115" y="477393"/>
                    <a:pt x="926878" y="485489"/>
                    <a:pt x="926878" y="495014"/>
                  </a:cubicBezTo>
                  <a:cubicBezTo>
                    <a:pt x="926878" y="507968"/>
                    <a:pt x="922973" y="517874"/>
                    <a:pt x="915257" y="524828"/>
                  </a:cubicBezTo>
                  <a:cubicBezTo>
                    <a:pt x="907542" y="531781"/>
                    <a:pt x="896303" y="535115"/>
                    <a:pt x="881539" y="535115"/>
                  </a:cubicBezTo>
                  <a:close/>
                  <a:moveTo>
                    <a:pt x="644271" y="623792"/>
                  </a:moveTo>
                  <a:cubicBezTo>
                    <a:pt x="638461" y="629984"/>
                    <a:pt x="629603" y="633032"/>
                    <a:pt x="617887" y="633032"/>
                  </a:cubicBezTo>
                  <a:cubicBezTo>
                    <a:pt x="611410" y="633032"/>
                    <a:pt x="604076" y="632460"/>
                    <a:pt x="595694" y="631317"/>
                  </a:cubicBezTo>
                  <a:lnTo>
                    <a:pt x="595694" y="673703"/>
                  </a:lnTo>
                  <a:cubicBezTo>
                    <a:pt x="609600" y="678371"/>
                    <a:pt x="623126" y="680657"/>
                    <a:pt x="636365" y="680657"/>
                  </a:cubicBezTo>
                  <a:cubicBezTo>
                    <a:pt x="653891" y="680657"/>
                    <a:pt x="668084" y="675513"/>
                    <a:pt x="678847" y="665417"/>
                  </a:cubicBezTo>
                  <a:cubicBezTo>
                    <a:pt x="689705" y="655225"/>
                    <a:pt x="698278" y="638747"/>
                    <a:pt x="704755" y="615982"/>
                  </a:cubicBezTo>
                  <a:lnTo>
                    <a:pt x="782765" y="344138"/>
                  </a:lnTo>
                  <a:lnTo>
                    <a:pt x="717613" y="344138"/>
                  </a:lnTo>
                  <a:lnTo>
                    <a:pt x="683038" y="517684"/>
                  </a:lnTo>
                  <a:lnTo>
                    <a:pt x="647510" y="344138"/>
                  </a:lnTo>
                  <a:lnTo>
                    <a:pt x="580454" y="344138"/>
                  </a:lnTo>
                  <a:lnTo>
                    <a:pt x="656749" y="584645"/>
                  </a:lnTo>
                  <a:lnTo>
                    <a:pt x="655796" y="592836"/>
                  </a:lnTo>
                  <a:cubicBezTo>
                    <a:pt x="653891" y="607409"/>
                    <a:pt x="650081" y="617696"/>
                    <a:pt x="644271" y="623792"/>
                  </a:cubicBezTo>
                  <a:close/>
                  <a:moveTo>
                    <a:pt x="489585" y="579977"/>
                  </a:moveTo>
                  <a:lnTo>
                    <a:pt x="489585" y="355664"/>
                  </a:lnTo>
                  <a:lnTo>
                    <a:pt x="435578" y="501015"/>
                  </a:lnTo>
                  <a:lnTo>
                    <a:pt x="380619" y="501015"/>
                  </a:lnTo>
                  <a:lnTo>
                    <a:pt x="326993" y="356997"/>
                  </a:lnTo>
                  <a:lnTo>
                    <a:pt x="326993" y="579977"/>
                  </a:lnTo>
                  <a:lnTo>
                    <a:pt x="269272" y="579977"/>
                  </a:lnTo>
                  <a:lnTo>
                    <a:pt x="269272" y="260033"/>
                  </a:lnTo>
                  <a:lnTo>
                    <a:pt x="343281" y="260033"/>
                  </a:lnTo>
                  <a:lnTo>
                    <a:pt x="409289" y="439198"/>
                  </a:lnTo>
                  <a:lnTo>
                    <a:pt x="475298" y="260033"/>
                  </a:lnTo>
                  <a:lnTo>
                    <a:pt x="547307" y="260033"/>
                  </a:lnTo>
                  <a:lnTo>
                    <a:pt x="547307" y="579977"/>
                  </a:lnTo>
                  <a:close/>
                </a:path>
              </a:pathLst>
            </a:custGeom>
            <a:solidFill>
              <a:srgbClr val="C925D1"/>
            </a:solidFill>
            <a:ln w="9525" cap="flat">
              <a:noFill/>
              <a:prstDash val="solid"/>
              <a:miter/>
            </a:ln>
          </p:spPr>
          <p:txBody>
            <a:bodyPr rtlCol="0" anchor="ctr"/>
            <a:lstStyle/>
            <a:p>
              <a:endParaRPr lang="ja-JP" altLang="en-US" dirty="0"/>
            </a:p>
          </p:txBody>
        </p:sp>
      </p:grpSp>
      <p:pic>
        <p:nvPicPr>
          <p:cNvPr id="6" name="グラフィックス 5">
            <a:extLst>
              <a:ext uri="{FF2B5EF4-FFF2-40B4-BE49-F238E27FC236}">
                <a16:creationId xmlns:a16="http://schemas.microsoft.com/office/drawing/2014/main" id="{C19495AC-6D40-E8C5-CAD8-08D73C773F9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310187" y="3019073"/>
            <a:ext cx="1571625" cy="1524000"/>
          </a:xfrm>
          <a:prstGeom prst="rect">
            <a:avLst/>
          </a:prstGeom>
        </p:spPr>
      </p:pic>
      <p:cxnSp>
        <p:nvCxnSpPr>
          <p:cNvPr id="13" name="直線矢印コネクタ 12">
            <a:extLst>
              <a:ext uri="{FF2B5EF4-FFF2-40B4-BE49-F238E27FC236}">
                <a16:creationId xmlns:a16="http://schemas.microsoft.com/office/drawing/2014/main" id="{D4F24C4E-78CF-FB73-69B7-B791F4E563E9}"/>
              </a:ext>
            </a:extLst>
          </p:cNvPr>
          <p:cNvCxnSpPr>
            <a:cxnSpLocks/>
            <a:endCxn id="1028" idx="3"/>
          </p:cNvCxnSpPr>
          <p:nvPr/>
        </p:nvCxnSpPr>
        <p:spPr>
          <a:xfrm flipH="1" flipV="1">
            <a:off x="3030217" y="2210044"/>
            <a:ext cx="2106227" cy="718310"/>
          </a:xfrm>
          <a:prstGeom prst="straightConnector1">
            <a:avLst/>
          </a:prstGeom>
          <a:ln>
            <a:solidFill>
              <a:schemeClr val="bg2">
                <a:lumMod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線矢印コネクタ 13">
            <a:extLst>
              <a:ext uri="{FF2B5EF4-FFF2-40B4-BE49-F238E27FC236}">
                <a16:creationId xmlns:a16="http://schemas.microsoft.com/office/drawing/2014/main" id="{625143DA-1711-E4D7-E0FC-C5B3CEADC0AE}"/>
              </a:ext>
            </a:extLst>
          </p:cNvPr>
          <p:cNvCxnSpPr>
            <a:cxnSpLocks/>
            <a:endCxn id="1026" idx="3"/>
          </p:cNvCxnSpPr>
          <p:nvPr/>
        </p:nvCxnSpPr>
        <p:spPr>
          <a:xfrm flipH="1">
            <a:off x="3030216" y="3728328"/>
            <a:ext cx="2106228" cy="1"/>
          </a:xfrm>
          <a:prstGeom prst="straightConnector1">
            <a:avLst/>
          </a:prstGeom>
          <a:ln>
            <a:solidFill>
              <a:schemeClr val="bg2">
                <a:lumMod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線矢印コネクタ 18">
            <a:extLst>
              <a:ext uri="{FF2B5EF4-FFF2-40B4-BE49-F238E27FC236}">
                <a16:creationId xmlns:a16="http://schemas.microsoft.com/office/drawing/2014/main" id="{F4F10E60-2E5B-C569-A87C-961D565953DF}"/>
              </a:ext>
            </a:extLst>
          </p:cNvPr>
          <p:cNvCxnSpPr>
            <a:cxnSpLocks/>
            <a:endCxn id="1032" idx="3"/>
          </p:cNvCxnSpPr>
          <p:nvPr/>
        </p:nvCxnSpPr>
        <p:spPr>
          <a:xfrm flipH="1">
            <a:off x="3030216" y="4551745"/>
            <a:ext cx="2106228" cy="791642"/>
          </a:xfrm>
          <a:prstGeom prst="straightConnector1">
            <a:avLst/>
          </a:prstGeom>
          <a:ln>
            <a:solidFill>
              <a:schemeClr val="bg2">
                <a:lumMod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 name="テキスト ボックス 20">
            <a:extLst>
              <a:ext uri="{FF2B5EF4-FFF2-40B4-BE49-F238E27FC236}">
                <a16:creationId xmlns:a16="http://schemas.microsoft.com/office/drawing/2014/main" id="{BD556C63-EFCF-3750-A187-3EC53F2BE20F}"/>
              </a:ext>
            </a:extLst>
          </p:cNvPr>
          <p:cNvSpPr txBox="1"/>
          <p:nvPr/>
        </p:nvSpPr>
        <p:spPr>
          <a:xfrm rot="508353">
            <a:off x="7029265" y="4547456"/>
            <a:ext cx="2206125" cy="523220"/>
          </a:xfrm>
          <a:prstGeom prst="rect">
            <a:avLst/>
          </a:prstGeom>
          <a:noFill/>
        </p:spPr>
        <p:txBody>
          <a:bodyPr wrap="square" rtlCol="0">
            <a:spAutoFit/>
          </a:bodyPr>
          <a:lstStyle/>
          <a:p>
            <a:pPr algn="ctr"/>
            <a:r>
              <a:rPr kumimoji="1" lang="en-US" altLang="ja-JP" sz="2800" dirty="0">
                <a:latin typeface="BIZ UDPゴシック" panose="020B0400000000000000" pitchFamily="50" charset="-128"/>
                <a:ea typeface="BIZ UDPゴシック" panose="020B0400000000000000" pitchFamily="50" charset="-128"/>
              </a:rPr>
              <a:t>post</a:t>
            </a:r>
            <a:endParaRPr kumimoji="1" lang="ja-JP" altLang="en-US" sz="2800" dirty="0">
              <a:latin typeface="BIZ UDPゴシック" panose="020B0400000000000000" pitchFamily="50" charset="-128"/>
              <a:ea typeface="BIZ UDPゴシック" panose="020B0400000000000000" pitchFamily="50" charset="-128"/>
            </a:endParaRPr>
          </a:p>
        </p:txBody>
      </p:sp>
      <p:cxnSp>
        <p:nvCxnSpPr>
          <p:cNvPr id="26" name="直線矢印コネクタ 25">
            <a:extLst>
              <a:ext uri="{FF2B5EF4-FFF2-40B4-BE49-F238E27FC236}">
                <a16:creationId xmlns:a16="http://schemas.microsoft.com/office/drawing/2014/main" id="{DE4BE8A8-4E56-5A37-4810-D7658F5E014E}"/>
              </a:ext>
            </a:extLst>
          </p:cNvPr>
          <p:cNvCxnSpPr>
            <a:cxnSpLocks/>
          </p:cNvCxnSpPr>
          <p:nvPr/>
        </p:nvCxnSpPr>
        <p:spPr>
          <a:xfrm>
            <a:off x="7180822" y="4520191"/>
            <a:ext cx="1980961" cy="288876"/>
          </a:xfrm>
          <a:prstGeom prst="straightConnector1">
            <a:avLst/>
          </a:prstGeom>
          <a:ln>
            <a:solidFill>
              <a:schemeClr val="bg2">
                <a:lumMod val="2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8" name="直線矢印コネクタ 27">
            <a:extLst>
              <a:ext uri="{FF2B5EF4-FFF2-40B4-BE49-F238E27FC236}">
                <a16:creationId xmlns:a16="http://schemas.microsoft.com/office/drawing/2014/main" id="{0400C26A-9319-D243-E796-01F2A9A8D545}"/>
              </a:ext>
            </a:extLst>
          </p:cNvPr>
          <p:cNvCxnSpPr>
            <a:cxnSpLocks/>
          </p:cNvCxnSpPr>
          <p:nvPr/>
        </p:nvCxnSpPr>
        <p:spPr>
          <a:xfrm>
            <a:off x="10182578" y="2569199"/>
            <a:ext cx="0" cy="1720579"/>
          </a:xfrm>
          <a:prstGeom prst="straightConnector1">
            <a:avLst/>
          </a:prstGeom>
          <a:ln>
            <a:solidFill>
              <a:schemeClr val="bg2">
                <a:lumMod val="2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8" name="図 7" descr="アイコン&#10;&#10;自動的に生成された説明">
            <a:extLst>
              <a:ext uri="{FF2B5EF4-FFF2-40B4-BE49-F238E27FC236}">
                <a16:creationId xmlns:a16="http://schemas.microsoft.com/office/drawing/2014/main" id="{9A767D1A-B91A-B1AB-B044-9EF0599F9E0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555255" y="614884"/>
            <a:ext cx="1572956" cy="1790700"/>
          </a:xfrm>
          <a:prstGeom prst="rect">
            <a:avLst/>
          </a:prstGeom>
        </p:spPr>
      </p:pic>
      <p:sp>
        <p:nvSpPr>
          <p:cNvPr id="35" name="テキスト ボックス 34">
            <a:extLst>
              <a:ext uri="{FF2B5EF4-FFF2-40B4-BE49-F238E27FC236}">
                <a16:creationId xmlns:a16="http://schemas.microsoft.com/office/drawing/2014/main" id="{F4C1B6DB-B3E7-24CE-1B9E-A36884EBF10C}"/>
              </a:ext>
            </a:extLst>
          </p:cNvPr>
          <p:cNvSpPr txBox="1"/>
          <p:nvPr/>
        </p:nvSpPr>
        <p:spPr>
          <a:xfrm>
            <a:off x="2926855" y="3881231"/>
            <a:ext cx="2206125" cy="523220"/>
          </a:xfrm>
          <a:prstGeom prst="rect">
            <a:avLst/>
          </a:prstGeom>
          <a:noFill/>
        </p:spPr>
        <p:txBody>
          <a:bodyPr wrap="square" rtlCol="0">
            <a:spAutoFit/>
          </a:bodyPr>
          <a:lstStyle/>
          <a:p>
            <a:pPr algn="ctr"/>
            <a:r>
              <a:rPr kumimoji="1" lang="ja-JP" altLang="en-US" sz="2800" dirty="0">
                <a:latin typeface="BIZ UDPゴシック" panose="020B0400000000000000" pitchFamily="50" charset="-128"/>
                <a:ea typeface="BIZ UDPゴシック" panose="020B0400000000000000" pitchFamily="50" charset="-128"/>
              </a:rPr>
              <a:t>スクレイプ</a:t>
            </a:r>
          </a:p>
        </p:txBody>
      </p:sp>
      <p:sp>
        <p:nvSpPr>
          <p:cNvPr id="36" name="テキスト ボックス 35">
            <a:extLst>
              <a:ext uri="{FF2B5EF4-FFF2-40B4-BE49-F238E27FC236}">
                <a16:creationId xmlns:a16="http://schemas.microsoft.com/office/drawing/2014/main" id="{EA9BC115-D467-1A1F-E9F4-2A94BDD8F6DD}"/>
              </a:ext>
            </a:extLst>
          </p:cNvPr>
          <p:cNvSpPr txBox="1"/>
          <p:nvPr/>
        </p:nvSpPr>
        <p:spPr>
          <a:xfrm rot="488513">
            <a:off x="7054854" y="4107500"/>
            <a:ext cx="2206125" cy="523220"/>
          </a:xfrm>
          <a:prstGeom prst="rect">
            <a:avLst/>
          </a:prstGeom>
          <a:noFill/>
        </p:spPr>
        <p:txBody>
          <a:bodyPr wrap="square" rtlCol="0">
            <a:spAutoFit/>
          </a:bodyPr>
          <a:lstStyle/>
          <a:p>
            <a:pPr algn="ctr"/>
            <a:r>
              <a:rPr lang="en-US" altLang="ja-JP" sz="2800" dirty="0">
                <a:latin typeface="BIZ UDPゴシック" panose="020B0400000000000000" pitchFamily="50" charset="-128"/>
                <a:ea typeface="BIZ UDPゴシック" panose="020B0400000000000000" pitchFamily="50" charset="-128"/>
              </a:rPr>
              <a:t>g</a:t>
            </a:r>
            <a:r>
              <a:rPr kumimoji="1" lang="en-US" altLang="ja-JP" sz="2800" dirty="0">
                <a:latin typeface="BIZ UDPゴシック" panose="020B0400000000000000" pitchFamily="50" charset="-128"/>
                <a:ea typeface="BIZ UDPゴシック" panose="020B0400000000000000" pitchFamily="50" charset="-128"/>
              </a:rPr>
              <a:t>et</a:t>
            </a:r>
          </a:p>
        </p:txBody>
      </p:sp>
      <p:cxnSp>
        <p:nvCxnSpPr>
          <p:cNvPr id="37" name="直線矢印コネクタ 36">
            <a:extLst>
              <a:ext uri="{FF2B5EF4-FFF2-40B4-BE49-F238E27FC236}">
                <a16:creationId xmlns:a16="http://schemas.microsoft.com/office/drawing/2014/main" id="{8641F511-86E3-7E62-F4E6-670BBA80869F}"/>
              </a:ext>
            </a:extLst>
          </p:cNvPr>
          <p:cNvCxnSpPr>
            <a:cxnSpLocks/>
          </p:cNvCxnSpPr>
          <p:nvPr/>
        </p:nvCxnSpPr>
        <p:spPr>
          <a:xfrm flipH="1">
            <a:off x="7192109" y="1879442"/>
            <a:ext cx="1886662" cy="1048912"/>
          </a:xfrm>
          <a:prstGeom prst="straightConnector1">
            <a:avLst/>
          </a:prstGeom>
          <a:ln>
            <a:solidFill>
              <a:schemeClr val="bg2">
                <a:lumMod val="2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9" name="テキスト ボックス 38">
            <a:extLst>
              <a:ext uri="{FF2B5EF4-FFF2-40B4-BE49-F238E27FC236}">
                <a16:creationId xmlns:a16="http://schemas.microsoft.com/office/drawing/2014/main" id="{4672206F-1049-39D3-84B9-F17A8A587574}"/>
              </a:ext>
            </a:extLst>
          </p:cNvPr>
          <p:cNvSpPr txBox="1"/>
          <p:nvPr/>
        </p:nvSpPr>
        <p:spPr>
          <a:xfrm rot="5400000">
            <a:off x="9367857" y="3193457"/>
            <a:ext cx="2206125" cy="523220"/>
          </a:xfrm>
          <a:prstGeom prst="rect">
            <a:avLst/>
          </a:prstGeom>
          <a:noFill/>
        </p:spPr>
        <p:txBody>
          <a:bodyPr wrap="square" rtlCol="0">
            <a:spAutoFit/>
          </a:bodyPr>
          <a:lstStyle/>
          <a:p>
            <a:pPr algn="ctr"/>
            <a:r>
              <a:rPr lang="en-US" altLang="ja-JP" sz="2800" dirty="0">
                <a:latin typeface="BIZ UDPゴシック" panose="020B0400000000000000" pitchFamily="50" charset="-128"/>
                <a:ea typeface="BIZ UDPゴシック" panose="020B0400000000000000" pitchFamily="50" charset="-128"/>
              </a:rPr>
              <a:t>g</a:t>
            </a:r>
            <a:r>
              <a:rPr kumimoji="1" lang="en-US" altLang="ja-JP" sz="2800" dirty="0">
                <a:latin typeface="BIZ UDPゴシック" panose="020B0400000000000000" pitchFamily="50" charset="-128"/>
                <a:ea typeface="BIZ UDPゴシック" panose="020B0400000000000000" pitchFamily="50" charset="-128"/>
              </a:rPr>
              <a:t>et</a:t>
            </a:r>
          </a:p>
        </p:txBody>
      </p:sp>
      <p:sp>
        <p:nvSpPr>
          <p:cNvPr id="40" name="テキスト ボックス 39">
            <a:extLst>
              <a:ext uri="{FF2B5EF4-FFF2-40B4-BE49-F238E27FC236}">
                <a16:creationId xmlns:a16="http://schemas.microsoft.com/office/drawing/2014/main" id="{EF36D072-8082-D74A-8D47-68067E1D4390}"/>
              </a:ext>
            </a:extLst>
          </p:cNvPr>
          <p:cNvSpPr txBox="1"/>
          <p:nvPr/>
        </p:nvSpPr>
        <p:spPr>
          <a:xfrm rot="16200000">
            <a:off x="8791174" y="3193456"/>
            <a:ext cx="2206125" cy="523220"/>
          </a:xfrm>
          <a:prstGeom prst="rect">
            <a:avLst/>
          </a:prstGeom>
          <a:noFill/>
        </p:spPr>
        <p:txBody>
          <a:bodyPr wrap="square" rtlCol="0">
            <a:spAutoFit/>
          </a:bodyPr>
          <a:lstStyle/>
          <a:p>
            <a:pPr algn="ctr"/>
            <a:r>
              <a:rPr kumimoji="1" lang="en-US" altLang="ja-JP" sz="2800" dirty="0">
                <a:latin typeface="BIZ UDPゴシック" panose="020B0400000000000000" pitchFamily="50" charset="-128"/>
                <a:ea typeface="BIZ UDPゴシック" panose="020B0400000000000000" pitchFamily="50" charset="-128"/>
              </a:rPr>
              <a:t>post</a:t>
            </a:r>
            <a:endParaRPr kumimoji="1" lang="ja-JP" altLang="en-US" sz="2800" dirty="0">
              <a:latin typeface="BIZ UDPゴシック" panose="020B0400000000000000" pitchFamily="50" charset="-128"/>
              <a:ea typeface="BIZ UDPゴシック" panose="020B0400000000000000" pitchFamily="50" charset="-128"/>
            </a:endParaRPr>
          </a:p>
        </p:txBody>
      </p:sp>
      <p:sp>
        <p:nvSpPr>
          <p:cNvPr id="41" name="テキスト ボックス 40">
            <a:extLst>
              <a:ext uri="{FF2B5EF4-FFF2-40B4-BE49-F238E27FC236}">
                <a16:creationId xmlns:a16="http://schemas.microsoft.com/office/drawing/2014/main" id="{810139F5-8341-6475-CA41-BF2BC65F6CCC}"/>
              </a:ext>
            </a:extLst>
          </p:cNvPr>
          <p:cNvSpPr txBox="1"/>
          <p:nvPr/>
        </p:nvSpPr>
        <p:spPr>
          <a:xfrm>
            <a:off x="8471794" y="6266504"/>
            <a:ext cx="3522133" cy="523220"/>
          </a:xfrm>
          <a:prstGeom prst="rect">
            <a:avLst/>
          </a:prstGeom>
          <a:noFill/>
        </p:spPr>
        <p:txBody>
          <a:bodyPr wrap="square" rtlCol="0">
            <a:spAutoFit/>
          </a:bodyPr>
          <a:lstStyle/>
          <a:p>
            <a:pPr algn="ctr"/>
            <a:r>
              <a:rPr kumimoji="1" lang="en-US" altLang="ja-JP" sz="2800" dirty="0" err="1">
                <a:latin typeface="BIZ UDPゴシック" panose="020B0400000000000000" pitchFamily="50" charset="-128"/>
                <a:ea typeface="BIZ UDPゴシック" panose="020B0400000000000000" pitchFamily="50" charset="-128"/>
              </a:rPr>
              <a:t>DataBase</a:t>
            </a:r>
            <a:r>
              <a:rPr lang="ja-JP" altLang="en-US" sz="2800" dirty="0">
                <a:latin typeface="BIZ UDPゴシック" panose="020B0400000000000000" pitchFamily="50" charset="-128"/>
                <a:ea typeface="BIZ UDPゴシック" panose="020B0400000000000000" pitchFamily="50" charset="-128"/>
              </a:rPr>
              <a:t> </a:t>
            </a:r>
            <a:r>
              <a:rPr lang="en-US" altLang="ja-JP" sz="2800" dirty="0">
                <a:latin typeface="BIZ UDPゴシック" panose="020B0400000000000000" pitchFamily="50" charset="-128"/>
                <a:ea typeface="BIZ UDPゴシック" panose="020B0400000000000000" pitchFamily="50" charset="-128"/>
              </a:rPr>
              <a:t>Server</a:t>
            </a:r>
            <a:endParaRPr kumimoji="1" lang="ja-JP" altLang="en-US" sz="2800" dirty="0">
              <a:latin typeface="BIZ UDPゴシック" panose="020B0400000000000000" pitchFamily="50" charset="-128"/>
              <a:ea typeface="BIZ UDPゴシック" panose="020B0400000000000000" pitchFamily="50" charset="-128"/>
            </a:endParaRPr>
          </a:p>
        </p:txBody>
      </p:sp>
      <p:sp>
        <p:nvSpPr>
          <p:cNvPr id="42" name="テキスト ボックス 41">
            <a:extLst>
              <a:ext uri="{FF2B5EF4-FFF2-40B4-BE49-F238E27FC236}">
                <a16:creationId xmlns:a16="http://schemas.microsoft.com/office/drawing/2014/main" id="{CA6B0C48-B056-6C13-BA15-2102BF2DE68E}"/>
              </a:ext>
            </a:extLst>
          </p:cNvPr>
          <p:cNvSpPr txBox="1"/>
          <p:nvPr/>
        </p:nvSpPr>
        <p:spPr>
          <a:xfrm>
            <a:off x="9106246" y="66902"/>
            <a:ext cx="2206125" cy="523220"/>
          </a:xfrm>
          <a:prstGeom prst="rect">
            <a:avLst/>
          </a:prstGeom>
          <a:noFill/>
        </p:spPr>
        <p:txBody>
          <a:bodyPr wrap="square" rtlCol="0">
            <a:spAutoFit/>
          </a:bodyPr>
          <a:lstStyle/>
          <a:p>
            <a:pPr algn="ctr"/>
            <a:r>
              <a:rPr kumimoji="1" lang="ja-JP" altLang="en-US" sz="2800" dirty="0">
                <a:latin typeface="BIZ UDPゴシック" panose="020B0400000000000000" pitchFamily="50" charset="-128"/>
                <a:ea typeface="BIZ UDPゴシック" panose="020B0400000000000000" pitchFamily="50" charset="-128"/>
              </a:rPr>
              <a:t>学習用</a:t>
            </a:r>
            <a:r>
              <a:rPr kumimoji="1" lang="en-US" altLang="ja-JP" sz="2800" dirty="0">
                <a:latin typeface="BIZ UDPゴシック" panose="020B0400000000000000" pitchFamily="50" charset="-128"/>
                <a:ea typeface="BIZ UDPゴシック" panose="020B0400000000000000" pitchFamily="50" charset="-128"/>
              </a:rPr>
              <a:t>PC</a:t>
            </a:r>
            <a:endParaRPr kumimoji="1" lang="ja-JP" altLang="en-US" sz="2800" dirty="0">
              <a:latin typeface="BIZ UDPゴシック" panose="020B0400000000000000" pitchFamily="50" charset="-128"/>
              <a:ea typeface="BIZ UDPゴシック" panose="020B0400000000000000" pitchFamily="50" charset="-128"/>
            </a:endParaRPr>
          </a:p>
        </p:txBody>
      </p:sp>
      <p:sp>
        <p:nvSpPr>
          <p:cNvPr id="44" name="テキスト ボックス 43">
            <a:extLst>
              <a:ext uri="{FF2B5EF4-FFF2-40B4-BE49-F238E27FC236}">
                <a16:creationId xmlns:a16="http://schemas.microsoft.com/office/drawing/2014/main" id="{2FAEA3A6-093F-E249-06C0-00F8E88E7D8E}"/>
              </a:ext>
            </a:extLst>
          </p:cNvPr>
          <p:cNvSpPr txBox="1"/>
          <p:nvPr/>
        </p:nvSpPr>
        <p:spPr>
          <a:xfrm rot="19910389">
            <a:off x="7007237" y="1891254"/>
            <a:ext cx="2206125" cy="523220"/>
          </a:xfrm>
          <a:prstGeom prst="rect">
            <a:avLst/>
          </a:prstGeom>
          <a:noFill/>
        </p:spPr>
        <p:txBody>
          <a:bodyPr wrap="square" rtlCol="0">
            <a:spAutoFit/>
          </a:bodyPr>
          <a:lstStyle/>
          <a:p>
            <a:pPr algn="ctr"/>
            <a:r>
              <a:rPr lang="ja-JP" altLang="en-US" sz="2800" dirty="0">
                <a:latin typeface="BIZ UDPゴシック" panose="020B0400000000000000" pitchFamily="50" charset="-128"/>
                <a:ea typeface="BIZ UDPゴシック" panose="020B0400000000000000" pitchFamily="50" charset="-128"/>
              </a:rPr>
              <a:t>操作</a:t>
            </a:r>
            <a:endParaRPr kumimoji="1" lang="en-US" altLang="ja-JP" sz="2800" dirty="0">
              <a:latin typeface="BIZ UDPゴシック" panose="020B0400000000000000" pitchFamily="50" charset="-128"/>
              <a:ea typeface="BIZ UDPゴシック" panose="020B0400000000000000" pitchFamily="50" charset="-128"/>
            </a:endParaRPr>
          </a:p>
        </p:txBody>
      </p:sp>
      <p:sp>
        <p:nvSpPr>
          <p:cNvPr id="45" name="テキスト ボックス 44">
            <a:extLst>
              <a:ext uri="{FF2B5EF4-FFF2-40B4-BE49-F238E27FC236}">
                <a16:creationId xmlns:a16="http://schemas.microsoft.com/office/drawing/2014/main" id="{D976998E-0F7F-34B5-6F14-7E7BC6A252F8}"/>
              </a:ext>
            </a:extLst>
          </p:cNvPr>
          <p:cNvSpPr txBox="1"/>
          <p:nvPr/>
        </p:nvSpPr>
        <p:spPr>
          <a:xfrm>
            <a:off x="4217013" y="6266504"/>
            <a:ext cx="3757972" cy="584775"/>
          </a:xfrm>
          <a:prstGeom prst="rect">
            <a:avLst/>
          </a:prstGeom>
          <a:noFill/>
        </p:spPr>
        <p:txBody>
          <a:bodyPr wrap="square" rtlCol="0">
            <a:spAutoFit/>
          </a:bodyPr>
          <a:lstStyle/>
          <a:p>
            <a:pPr algn="ctr"/>
            <a:r>
              <a:rPr kumimoji="1" lang="ja-JP" altLang="en-US" sz="3200" dirty="0">
                <a:latin typeface="BIZ UDPゴシック" panose="020B0400000000000000" pitchFamily="50" charset="-128"/>
                <a:ea typeface="BIZ UDPゴシック" panose="020B0400000000000000" pitchFamily="50" charset="-128"/>
              </a:rPr>
              <a:t>システム全体概要図</a:t>
            </a:r>
          </a:p>
        </p:txBody>
      </p:sp>
    </p:spTree>
    <p:extLst>
      <p:ext uri="{BB962C8B-B14F-4D97-AF65-F5344CB8AC3E}">
        <p14:creationId xmlns:p14="http://schemas.microsoft.com/office/powerpoint/2010/main" val="1674067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2AEDBFEB-D1C4-B158-7619-E18C46367399}"/>
              </a:ext>
            </a:extLst>
          </p:cNvPr>
          <p:cNvSpPr txBox="1"/>
          <p:nvPr/>
        </p:nvSpPr>
        <p:spPr>
          <a:xfrm>
            <a:off x="298127" y="48985"/>
            <a:ext cx="2528888" cy="1200329"/>
          </a:xfrm>
          <a:prstGeom prst="rect">
            <a:avLst/>
          </a:prstGeom>
          <a:noFill/>
        </p:spPr>
        <p:txBody>
          <a:bodyPr wrap="square" rtlCol="0">
            <a:spAutoFit/>
          </a:bodyPr>
          <a:lstStyle/>
          <a:p>
            <a:r>
              <a:rPr lang="ja-JP" altLang="en-US" sz="7200" b="1" dirty="0">
                <a:latin typeface="BIZ UDPゴシック" panose="020B0400000000000000" pitchFamily="50" charset="-128"/>
                <a:ea typeface="BIZ UDPゴシック" panose="020B0400000000000000" pitchFamily="50" charset="-128"/>
              </a:rPr>
              <a:t>概要</a:t>
            </a:r>
            <a:endParaRPr kumimoji="1" lang="ja-JP" altLang="en-US" sz="7200" b="1" dirty="0">
              <a:latin typeface="BIZ UDPゴシック" panose="020B0400000000000000" pitchFamily="50" charset="-128"/>
              <a:ea typeface="BIZ UDPゴシック" panose="020B0400000000000000" pitchFamily="50" charset="-128"/>
            </a:endParaRPr>
          </a:p>
        </p:txBody>
      </p:sp>
      <p:pic>
        <p:nvPicPr>
          <p:cNvPr id="4" name="図 3">
            <a:extLst>
              <a:ext uri="{FF2B5EF4-FFF2-40B4-BE49-F238E27FC236}">
                <a16:creationId xmlns:a16="http://schemas.microsoft.com/office/drawing/2014/main" id="{A293223C-EE83-C8B1-3BB3-910322B09965}"/>
              </a:ext>
            </a:extLst>
          </p:cNvPr>
          <p:cNvPicPr>
            <a:picLocks noChangeAspect="1"/>
          </p:cNvPicPr>
          <p:nvPr/>
        </p:nvPicPr>
        <p:blipFill>
          <a:blip r:embed="rId3"/>
          <a:stretch>
            <a:fillRect/>
          </a:stretch>
        </p:blipFill>
        <p:spPr>
          <a:xfrm>
            <a:off x="302637" y="1512236"/>
            <a:ext cx="5048756" cy="4803897"/>
          </a:xfrm>
          <a:prstGeom prst="rect">
            <a:avLst/>
          </a:prstGeom>
        </p:spPr>
      </p:pic>
      <p:sp>
        <p:nvSpPr>
          <p:cNvPr id="5" name="テキスト ボックス 4">
            <a:extLst>
              <a:ext uri="{FF2B5EF4-FFF2-40B4-BE49-F238E27FC236}">
                <a16:creationId xmlns:a16="http://schemas.microsoft.com/office/drawing/2014/main" id="{45B717BA-6853-D31E-D24F-8911F37EF86C}"/>
              </a:ext>
            </a:extLst>
          </p:cNvPr>
          <p:cNvSpPr txBox="1"/>
          <p:nvPr/>
        </p:nvSpPr>
        <p:spPr>
          <a:xfrm>
            <a:off x="5906252" y="1355344"/>
            <a:ext cx="5983111" cy="5016758"/>
          </a:xfrm>
          <a:prstGeom prst="rect">
            <a:avLst/>
          </a:prstGeom>
          <a:noFill/>
        </p:spPr>
        <p:txBody>
          <a:bodyPr wrap="square" rtlCol="0">
            <a:spAutoFit/>
          </a:bodyPr>
          <a:lstStyle/>
          <a:p>
            <a:pPr marL="457200" indent="-457200">
              <a:buFont typeface="Arial" panose="020B0604020202020204" pitchFamily="34" charset="0"/>
              <a:buChar char="•"/>
            </a:pPr>
            <a:r>
              <a:rPr kumimoji="1" lang="ja-JP" altLang="en-US" sz="3200" dirty="0">
                <a:latin typeface="BIZ UDPゴシック" panose="020B0400000000000000" pitchFamily="50" charset="-128"/>
                <a:ea typeface="BIZ UDPゴシック" panose="020B0400000000000000" pitchFamily="50" charset="-128"/>
              </a:rPr>
              <a:t>学習する株は</a:t>
            </a:r>
            <a:r>
              <a:rPr kumimoji="1" lang="en-US" altLang="ja-JP" sz="3200" dirty="0">
                <a:latin typeface="BIZ UDPゴシック" panose="020B0400000000000000" pitchFamily="50" charset="-128"/>
                <a:ea typeface="BIZ UDPゴシック" panose="020B0400000000000000" pitchFamily="50" charset="-128"/>
              </a:rPr>
              <a:t>S&amp;P500</a:t>
            </a:r>
            <a:r>
              <a:rPr kumimoji="1" lang="ja-JP" altLang="en-US" sz="3200" dirty="0">
                <a:latin typeface="BIZ UDPゴシック" panose="020B0400000000000000" pitchFamily="50" charset="-128"/>
                <a:ea typeface="BIZ UDPゴシック" panose="020B0400000000000000" pitchFamily="50" charset="-128"/>
              </a:rPr>
              <a:t>に限定した</a:t>
            </a:r>
            <a:endParaRPr kumimoji="1" lang="en-US" altLang="ja-JP" sz="3200" dirty="0">
              <a:latin typeface="BIZ UDPゴシック" panose="020B0400000000000000" pitchFamily="50" charset="-128"/>
              <a:ea typeface="BIZ UDPゴシック" panose="020B0400000000000000" pitchFamily="50" charset="-128"/>
            </a:endParaRPr>
          </a:p>
          <a:p>
            <a:pPr marL="457200" indent="-457200">
              <a:buFont typeface="Arial" panose="020B0604020202020204" pitchFamily="34" charset="0"/>
              <a:buChar char="•"/>
            </a:pPr>
            <a:endParaRPr lang="en-US" altLang="ja-JP" sz="3200" dirty="0">
              <a:latin typeface="BIZ UDPゴシック" panose="020B0400000000000000" pitchFamily="50" charset="-128"/>
              <a:ea typeface="BIZ UDPゴシック" panose="020B0400000000000000" pitchFamily="50" charset="-128"/>
            </a:endParaRPr>
          </a:p>
          <a:p>
            <a:pPr marL="457200" indent="-457200">
              <a:buFont typeface="Arial" panose="020B0604020202020204" pitchFamily="34" charset="0"/>
              <a:buChar char="•"/>
            </a:pPr>
            <a:r>
              <a:rPr kumimoji="1" lang="en-US" altLang="ja-JP" sz="3200" dirty="0">
                <a:latin typeface="BIZ UDPゴシック" panose="020B0400000000000000" pitchFamily="50" charset="-128"/>
                <a:ea typeface="BIZ UDPゴシック" panose="020B0400000000000000" pitchFamily="50" charset="-128"/>
              </a:rPr>
              <a:t>S&amp;P500</a:t>
            </a:r>
            <a:r>
              <a:rPr kumimoji="1" lang="ja-JP" altLang="en-US" sz="3200" dirty="0">
                <a:latin typeface="BIZ UDPゴシック" panose="020B0400000000000000" pitchFamily="50" charset="-128"/>
                <a:ea typeface="BIZ UDPゴシック" panose="020B0400000000000000" pitchFamily="50" charset="-128"/>
              </a:rPr>
              <a:t>の中からより成長する株を選出することを目標にした</a:t>
            </a:r>
            <a:endParaRPr kumimoji="1" lang="en-US" altLang="ja-JP" sz="3200" dirty="0">
              <a:latin typeface="BIZ UDPゴシック" panose="020B0400000000000000" pitchFamily="50" charset="-128"/>
              <a:ea typeface="BIZ UDPゴシック" panose="020B0400000000000000" pitchFamily="50" charset="-128"/>
            </a:endParaRPr>
          </a:p>
          <a:p>
            <a:pPr marL="457200" indent="-457200">
              <a:buFont typeface="Arial" panose="020B0604020202020204" pitchFamily="34" charset="0"/>
              <a:buChar char="•"/>
            </a:pPr>
            <a:endParaRPr lang="en-US" altLang="ja-JP" sz="3200" dirty="0">
              <a:latin typeface="BIZ UDPゴシック" panose="020B0400000000000000" pitchFamily="50" charset="-128"/>
              <a:ea typeface="BIZ UDPゴシック" panose="020B0400000000000000" pitchFamily="50" charset="-128"/>
            </a:endParaRPr>
          </a:p>
          <a:p>
            <a:pPr marL="457200" indent="-457200">
              <a:buFont typeface="Arial" panose="020B0604020202020204" pitchFamily="34" charset="0"/>
              <a:buChar char="•"/>
            </a:pPr>
            <a:r>
              <a:rPr kumimoji="1" lang="ja-JP" altLang="en-US" sz="3200" dirty="0">
                <a:latin typeface="BIZ UDPゴシック" panose="020B0400000000000000" pitchFamily="50" charset="-128"/>
                <a:ea typeface="BIZ UDPゴシック" panose="020B0400000000000000" pitchFamily="50" charset="-128"/>
              </a:rPr>
              <a:t>使用するモデルは</a:t>
            </a:r>
            <a:r>
              <a:rPr kumimoji="1" lang="en-US" altLang="ja-JP" sz="3200" dirty="0">
                <a:latin typeface="BIZ UDPゴシック" panose="020B0400000000000000" pitchFamily="50" charset="-128"/>
                <a:ea typeface="BIZ UDPゴシック" panose="020B0400000000000000" pitchFamily="50" charset="-128"/>
              </a:rPr>
              <a:t>LSTM(Long Short Term Memory)</a:t>
            </a:r>
            <a:r>
              <a:rPr kumimoji="1" lang="ja-JP" altLang="en-US" sz="3200" dirty="0">
                <a:latin typeface="BIZ UDPゴシック" panose="020B0400000000000000" pitchFamily="50" charset="-128"/>
                <a:ea typeface="BIZ UDPゴシック" panose="020B0400000000000000" pitchFamily="50" charset="-128"/>
              </a:rPr>
              <a:t>にした</a:t>
            </a:r>
          </a:p>
        </p:txBody>
      </p:sp>
    </p:spTree>
    <p:extLst>
      <p:ext uri="{BB962C8B-B14F-4D97-AF65-F5344CB8AC3E}">
        <p14:creationId xmlns:p14="http://schemas.microsoft.com/office/powerpoint/2010/main" val="29714549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CD6531B4-3A18-1C3C-991D-5CB8667443BE}"/>
              </a:ext>
            </a:extLst>
          </p:cNvPr>
          <p:cNvSpPr txBox="1"/>
          <p:nvPr/>
        </p:nvSpPr>
        <p:spPr>
          <a:xfrm>
            <a:off x="298127" y="48985"/>
            <a:ext cx="2528888" cy="1200329"/>
          </a:xfrm>
          <a:prstGeom prst="rect">
            <a:avLst/>
          </a:prstGeom>
          <a:noFill/>
        </p:spPr>
        <p:txBody>
          <a:bodyPr wrap="square" rtlCol="0">
            <a:spAutoFit/>
          </a:bodyPr>
          <a:lstStyle/>
          <a:p>
            <a:r>
              <a:rPr kumimoji="1" lang="ja-JP" altLang="en-US" sz="7200" b="1" dirty="0">
                <a:latin typeface="BIZ UDPゴシック" panose="020B0400000000000000" pitchFamily="50" charset="-128"/>
                <a:ea typeface="BIZ UDPゴシック" panose="020B0400000000000000" pitchFamily="50" charset="-128"/>
              </a:rPr>
              <a:t>概要</a:t>
            </a:r>
          </a:p>
        </p:txBody>
      </p:sp>
      <p:sp>
        <p:nvSpPr>
          <p:cNvPr id="4" name="テキスト ボックス 3">
            <a:extLst>
              <a:ext uri="{FF2B5EF4-FFF2-40B4-BE49-F238E27FC236}">
                <a16:creationId xmlns:a16="http://schemas.microsoft.com/office/drawing/2014/main" id="{1DCE712C-4C50-595F-5051-45347FD39F22}"/>
              </a:ext>
            </a:extLst>
          </p:cNvPr>
          <p:cNvSpPr txBox="1"/>
          <p:nvPr/>
        </p:nvSpPr>
        <p:spPr>
          <a:xfrm>
            <a:off x="402637" y="1598607"/>
            <a:ext cx="2319867" cy="523220"/>
          </a:xfrm>
          <a:prstGeom prst="rect">
            <a:avLst/>
          </a:prstGeom>
          <a:noFill/>
        </p:spPr>
        <p:txBody>
          <a:bodyPr wrap="square" rtlCol="0">
            <a:spAutoFit/>
          </a:bodyPr>
          <a:lstStyle/>
          <a:p>
            <a:pPr algn="ctr"/>
            <a:r>
              <a:rPr kumimoji="1" lang="en-US" altLang="ja-JP" sz="2800" dirty="0" err="1">
                <a:latin typeface="BIZ UDPゴシック" panose="020B0400000000000000" pitchFamily="50" charset="-128"/>
                <a:ea typeface="BIZ UDPゴシック" panose="020B0400000000000000" pitchFamily="50" charset="-128"/>
              </a:rPr>
              <a:t>A_data</a:t>
            </a:r>
            <a:endParaRPr kumimoji="1" lang="ja-JP" altLang="en-US" sz="2800" dirty="0">
              <a:latin typeface="BIZ UDPゴシック" panose="020B0400000000000000" pitchFamily="50" charset="-128"/>
              <a:ea typeface="BIZ UDPゴシック" panose="020B0400000000000000" pitchFamily="50" charset="-128"/>
            </a:endParaRPr>
          </a:p>
        </p:txBody>
      </p:sp>
      <p:sp>
        <p:nvSpPr>
          <p:cNvPr id="5" name="テキスト ボックス 4">
            <a:extLst>
              <a:ext uri="{FF2B5EF4-FFF2-40B4-BE49-F238E27FC236}">
                <a16:creationId xmlns:a16="http://schemas.microsoft.com/office/drawing/2014/main" id="{677B76E5-FF97-9651-DFAE-0C99EE210CFC}"/>
              </a:ext>
            </a:extLst>
          </p:cNvPr>
          <p:cNvSpPr txBox="1"/>
          <p:nvPr/>
        </p:nvSpPr>
        <p:spPr>
          <a:xfrm>
            <a:off x="402637" y="2360607"/>
            <a:ext cx="2319867" cy="523220"/>
          </a:xfrm>
          <a:prstGeom prst="rect">
            <a:avLst/>
          </a:prstGeom>
          <a:noFill/>
        </p:spPr>
        <p:txBody>
          <a:bodyPr wrap="square" rtlCol="0">
            <a:spAutoFit/>
          </a:bodyPr>
          <a:lstStyle/>
          <a:p>
            <a:pPr algn="ctr"/>
            <a:r>
              <a:rPr kumimoji="1" lang="en-US" altLang="ja-JP" sz="2800" dirty="0" err="1">
                <a:latin typeface="BIZ UDPゴシック" panose="020B0400000000000000" pitchFamily="50" charset="-128"/>
                <a:ea typeface="BIZ UDPゴシック" panose="020B0400000000000000" pitchFamily="50" charset="-128"/>
              </a:rPr>
              <a:t>AAL_data</a:t>
            </a:r>
            <a:endParaRPr kumimoji="1" lang="ja-JP" altLang="en-US" sz="2800" dirty="0">
              <a:latin typeface="BIZ UDPゴシック" panose="020B0400000000000000" pitchFamily="50" charset="-128"/>
              <a:ea typeface="BIZ UDPゴシック" panose="020B0400000000000000" pitchFamily="50" charset="-128"/>
            </a:endParaRPr>
          </a:p>
        </p:txBody>
      </p:sp>
      <p:sp>
        <p:nvSpPr>
          <p:cNvPr id="6" name="テキスト ボックス 5">
            <a:extLst>
              <a:ext uri="{FF2B5EF4-FFF2-40B4-BE49-F238E27FC236}">
                <a16:creationId xmlns:a16="http://schemas.microsoft.com/office/drawing/2014/main" id="{39C7F844-16FA-818D-BA56-9E683D0E8AEC}"/>
              </a:ext>
            </a:extLst>
          </p:cNvPr>
          <p:cNvSpPr txBox="1"/>
          <p:nvPr/>
        </p:nvSpPr>
        <p:spPr>
          <a:xfrm>
            <a:off x="507148" y="5425540"/>
            <a:ext cx="2319867" cy="523220"/>
          </a:xfrm>
          <a:prstGeom prst="rect">
            <a:avLst/>
          </a:prstGeom>
          <a:noFill/>
        </p:spPr>
        <p:txBody>
          <a:bodyPr wrap="square" rtlCol="0">
            <a:spAutoFit/>
          </a:bodyPr>
          <a:lstStyle/>
          <a:p>
            <a:pPr algn="ctr"/>
            <a:r>
              <a:rPr lang="en-US" altLang="ja-JP" sz="2800" dirty="0" err="1">
                <a:latin typeface="BIZ UDPゴシック" panose="020B0400000000000000" pitchFamily="50" charset="-128"/>
                <a:ea typeface="BIZ UDPゴシック" panose="020B0400000000000000" pitchFamily="50" charset="-128"/>
              </a:rPr>
              <a:t>ZTS_data</a:t>
            </a:r>
            <a:endParaRPr kumimoji="1" lang="ja-JP" altLang="en-US" sz="2800" dirty="0">
              <a:latin typeface="BIZ UDPゴシック" panose="020B0400000000000000" pitchFamily="50" charset="-128"/>
              <a:ea typeface="BIZ UDPゴシック" panose="020B0400000000000000" pitchFamily="50" charset="-128"/>
            </a:endParaRPr>
          </a:p>
        </p:txBody>
      </p:sp>
      <p:sp>
        <p:nvSpPr>
          <p:cNvPr id="7" name="テキスト ボックス 6">
            <a:extLst>
              <a:ext uri="{FF2B5EF4-FFF2-40B4-BE49-F238E27FC236}">
                <a16:creationId xmlns:a16="http://schemas.microsoft.com/office/drawing/2014/main" id="{83B28A71-7F30-150C-4F7C-E9F2E590E73B}"/>
              </a:ext>
            </a:extLst>
          </p:cNvPr>
          <p:cNvSpPr txBox="1"/>
          <p:nvPr/>
        </p:nvSpPr>
        <p:spPr>
          <a:xfrm>
            <a:off x="507147" y="4663540"/>
            <a:ext cx="2319867" cy="523220"/>
          </a:xfrm>
          <a:prstGeom prst="rect">
            <a:avLst/>
          </a:prstGeom>
          <a:noFill/>
        </p:spPr>
        <p:txBody>
          <a:bodyPr wrap="square" rtlCol="0">
            <a:spAutoFit/>
          </a:bodyPr>
          <a:lstStyle/>
          <a:p>
            <a:pPr algn="ctr"/>
            <a:r>
              <a:rPr lang="en-US" altLang="ja-JP" sz="2800" dirty="0" err="1">
                <a:latin typeface="BIZ UDPゴシック" panose="020B0400000000000000" pitchFamily="50" charset="-128"/>
                <a:ea typeface="BIZ UDPゴシック" panose="020B0400000000000000" pitchFamily="50" charset="-128"/>
              </a:rPr>
              <a:t>ZBRA_data</a:t>
            </a:r>
            <a:endParaRPr kumimoji="1" lang="ja-JP" altLang="en-US" sz="2800" dirty="0">
              <a:latin typeface="BIZ UDPゴシック" panose="020B0400000000000000" pitchFamily="50" charset="-128"/>
              <a:ea typeface="BIZ UDPゴシック" panose="020B0400000000000000" pitchFamily="50" charset="-128"/>
            </a:endParaRPr>
          </a:p>
        </p:txBody>
      </p:sp>
      <p:pic>
        <p:nvPicPr>
          <p:cNvPr id="9" name="図 8" descr="\documentclass{jsarticle}&#10;\usepackage{amsmath}&#10;\usepackage[T1]{fontenc}&#10;\usepackage{lmodern}&#10;\pagestyle{empty}&#10;&#10;\begin{document}&#10;&#10;\begin{align*}&#10;  \vdots&#10;\end{align*}&#10;&#10;\end{document}" title="IguanaTex Bitmap Display">
            <a:extLst>
              <a:ext uri="{FF2B5EF4-FFF2-40B4-BE49-F238E27FC236}">
                <a16:creationId xmlns:a16="http://schemas.microsoft.com/office/drawing/2014/main" id="{FE021233-25A5-71BE-330B-85A9CFDC0323}"/>
              </a:ext>
            </a:extLst>
          </p:cNvPr>
          <p:cNvPicPr>
            <a:picLocks noChangeAspect="1"/>
          </p:cNvPicPr>
          <p:nvPr>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1514557" y="3421590"/>
            <a:ext cx="96025" cy="704186"/>
          </a:xfrm>
          <a:prstGeom prst="rect">
            <a:avLst/>
          </a:prstGeom>
        </p:spPr>
      </p:pic>
      <p:grpSp>
        <p:nvGrpSpPr>
          <p:cNvPr id="17" name="グループ化 16">
            <a:extLst>
              <a:ext uri="{FF2B5EF4-FFF2-40B4-BE49-F238E27FC236}">
                <a16:creationId xmlns:a16="http://schemas.microsoft.com/office/drawing/2014/main" id="{643E333F-2CD8-FD22-34E8-2272ABF42176}"/>
              </a:ext>
            </a:extLst>
          </p:cNvPr>
          <p:cNvGrpSpPr/>
          <p:nvPr/>
        </p:nvGrpSpPr>
        <p:grpSpPr>
          <a:xfrm>
            <a:off x="4119072" y="2075320"/>
            <a:ext cx="2319867" cy="3396726"/>
            <a:chOff x="3090438" y="2121827"/>
            <a:chExt cx="2319867" cy="3396726"/>
          </a:xfrm>
        </p:grpSpPr>
        <p:sp>
          <p:nvSpPr>
            <p:cNvPr id="10" name="四角形: 角を丸くする 9">
              <a:extLst>
                <a:ext uri="{FF2B5EF4-FFF2-40B4-BE49-F238E27FC236}">
                  <a16:creationId xmlns:a16="http://schemas.microsoft.com/office/drawing/2014/main" id="{C11FB4A4-EF84-B573-F89D-AE8634D1E310}"/>
                </a:ext>
              </a:extLst>
            </p:cNvPr>
            <p:cNvSpPr/>
            <p:nvPr/>
          </p:nvSpPr>
          <p:spPr>
            <a:xfrm>
              <a:off x="3482728" y="2121827"/>
              <a:ext cx="1535289" cy="3396726"/>
            </a:xfrm>
            <a:prstGeom prst="round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テキスト ボックス 10">
              <a:extLst>
                <a:ext uri="{FF2B5EF4-FFF2-40B4-BE49-F238E27FC236}">
                  <a16:creationId xmlns:a16="http://schemas.microsoft.com/office/drawing/2014/main" id="{A39891C7-1D01-41D7-6143-DF0B370F1038}"/>
                </a:ext>
              </a:extLst>
            </p:cNvPr>
            <p:cNvSpPr txBox="1"/>
            <p:nvPr/>
          </p:nvSpPr>
          <p:spPr>
            <a:xfrm>
              <a:off x="3090438" y="3558580"/>
              <a:ext cx="2319867" cy="523220"/>
            </a:xfrm>
            <a:prstGeom prst="rect">
              <a:avLst/>
            </a:prstGeom>
            <a:noFill/>
          </p:spPr>
          <p:txBody>
            <a:bodyPr wrap="square" rtlCol="0">
              <a:spAutoFit/>
            </a:bodyPr>
            <a:lstStyle/>
            <a:p>
              <a:pPr algn="ctr"/>
              <a:r>
                <a:rPr kumimoji="1" lang="en-US" altLang="ja-JP" sz="2800" b="1" dirty="0">
                  <a:solidFill>
                    <a:schemeClr val="bg1"/>
                  </a:solidFill>
                  <a:latin typeface="BIZ UDPゴシック" panose="020B0400000000000000" pitchFamily="50" charset="-128"/>
                  <a:ea typeface="BIZ UDPゴシック" panose="020B0400000000000000" pitchFamily="50" charset="-128"/>
                </a:rPr>
                <a:t>LSTM</a:t>
              </a:r>
              <a:endParaRPr kumimoji="1" lang="ja-JP" altLang="en-US" sz="2800" b="1" dirty="0">
                <a:solidFill>
                  <a:schemeClr val="bg1"/>
                </a:solidFill>
                <a:latin typeface="BIZ UDPゴシック" panose="020B0400000000000000" pitchFamily="50" charset="-128"/>
                <a:ea typeface="BIZ UDPゴシック" panose="020B0400000000000000" pitchFamily="50" charset="-128"/>
              </a:endParaRPr>
            </a:p>
          </p:txBody>
        </p:sp>
      </p:grpSp>
      <p:sp>
        <p:nvSpPr>
          <p:cNvPr id="12" name="テキスト ボックス 11">
            <a:extLst>
              <a:ext uri="{FF2B5EF4-FFF2-40B4-BE49-F238E27FC236}">
                <a16:creationId xmlns:a16="http://schemas.microsoft.com/office/drawing/2014/main" id="{AE680F46-F878-0E9A-42B4-C0BA19430F69}"/>
              </a:ext>
            </a:extLst>
          </p:cNvPr>
          <p:cNvSpPr txBox="1"/>
          <p:nvPr/>
        </p:nvSpPr>
        <p:spPr>
          <a:xfrm>
            <a:off x="8729081" y="1598607"/>
            <a:ext cx="2319867" cy="523220"/>
          </a:xfrm>
          <a:prstGeom prst="rect">
            <a:avLst/>
          </a:prstGeom>
          <a:solidFill>
            <a:schemeClr val="bg1">
              <a:lumMod val="85000"/>
            </a:schemeClr>
          </a:solidFill>
        </p:spPr>
        <p:txBody>
          <a:bodyPr wrap="square" rtlCol="0">
            <a:spAutoFit/>
          </a:bodyPr>
          <a:lstStyle/>
          <a:p>
            <a:pPr algn="ctr"/>
            <a:r>
              <a:rPr kumimoji="1" lang="en-US" altLang="ja-JP" sz="2800" dirty="0" err="1">
                <a:latin typeface="BIZ UDPゴシック" panose="020B0400000000000000" pitchFamily="50" charset="-128"/>
                <a:ea typeface="BIZ UDPゴシック" panose="020B0400000000000000" pitchFamily="50" charset="-128"/>
              </a:rPr>
              <a:t>A_model</a:t>
            </a:r>
            <a:endParaRPr kumimoji="1" lang="ja-JP" altLang="en-US" sz="2800" dirty="0">
              <a:latin typeface="BIZ UDPゴシック" panose="020B0400000000000000" pitchFamily="50" charset="-128"/>
              <a:ea typeface="BIZ UDPゴシック" panose="020B0400000000000000" pitchFamily="50" charset="-128"/>
            </a:endParaRPr>
          </a:p>
        </p:txBody>
      </p:sp>
      <p:sp>
        <p:nvSpPr>
          <p:cNvPr id="13" name="テキスト ボックス 12">
            <a:extLst>
              <a:ext uri="{FF2B5EF4-FFF2-40B4-BE49-F238E27FC236}">
                <a16:creationId xmlns:a16="http://schemas.microsoft.com/office/drawing/2014/main" id="{9C4158F5-9E1A-8EBC-5C7F-9C3FAD8ADCFD}"/>
              </a:ext>
            </a:extLst>
          </p:cNvPr>
          <p:cNvSpPr txBox="1"/>
          <p:nvPr/>
        </p:nvSpPr>
        <p:spPr>
          <a:xfrm>
            <a:off x="8729081" y="2360607"/>
            <a:ext cx="2319867" cy="523220"/>
          </a:xfrm>
          <a:prstGeom prst="rect">
            <a:avLst/>
          </a:prstGeom>
          <a:solidFill>
            <a:schemeClr val="bg1">
              <a:lumMod val="85000"/>
            </a:schemeClr>
          </a:solidFill>
        </p:spPr>
        <p:txBody>
          <a:bodyPr wrap="square" rtlCol="0">
            <a:spAutoFit/>
          </a:bodyPr>
          <a:lstStyle/>
          <a:p>
            <a:pPr algn="ctr"/>
            <a:r>
              <a:rPr kumimoji="1" lang="en-US" altLang="ja-JP" sz="2800" dirty="0" err="1">
                <a:latin typeface="BIZ UDPゴシック" panose="020B0400000000000000" pitchFamily="50" charset="-128"/>
                <a:ea typeface="BIZ UDPゴシック" panose="020B0400000000000000" pitchFamily="50" charset="-128"/>
              </a:rPr>
              <a:t>AAL_model</a:t>
            </a:r>
            <a:endParaRPr kumimoji="1" lang="ja-JP" altLang="en-US" sz="2800" dirty="0">
              <a:latin typeface="BIZ UDPゴシック" panose="020B0400000000000000" pitchFamily="50" charset="-128"/>
              <a:ea typeface="BIZ UDPゴシック" panose="020B0400000000000000" pitchFamily="50" charset="-128"/>
            </a:endParaRPr>
          </a:p>
        </p:txBody>
      </p:sp>
      <p:sp>
        <p:nvSpPr>
          <p:cNvPr id="14" name="テキスト ボックス 13">
            <a:extLst>
              <a:ext uri="{FF2B5EF4-FFF2-40B4-BE49-F238E27FC236}">
                <a16:creationId xmlns:a16="http://schemas.microsoft.com/office/drawing/2014/main" id="{4E6BEEBE-7C41-493C-A777-03438E7B7E53}"/>
              </a:ext>
            </a:extLst>
          </p:cNvPr>
          <p:cNvSpPr txBox="1"/>
          <p:nvPr/>
        </p:nvSpPr>
        <p:spPr>
          <a:xfrm>
            <a:off x="8559774" y="4663540"/>
            <a:ext cx="2658483" cy="523220"/>
          </a:xfrm>
          <a:prstGeom prst="rect">
            <a:avLst/>
          </a:prstGeom>
          <a:solidFill>
            <a:schemeClr val="bg1">
              <a:lumMod val="85000"/>
            </a:schemeClr>
          </a:solidFill>
        </p:spPr>
        <p:txBody>
          <a:bodyPr wrap="square" rtlCol="0">
            <a:spAutoFit/>
          </a:bodyPr>
          <a:lstStyle/>
          <a:p>
            <a:pPr algn="ctr"/>
            <a:r>
              <a:rPr lang="en-US" altLang="ja-JP" sz="2800" dirty="0" err="1">
                <a:latin typeface="BIZ UDPゴシック" panose="020B0400000000000000" pitchFamily="50" charset="-128"/>
                <a:ea typeface="BIZ UDPゴシック" panose="020B0400000000000000" pitchFamily="50" charset="-128"/>
              </a:rPr>
              <a:t>ZBRA</a:t>
            </a:r>
            <a:r>
              <a:rPr kumimoji="1" lang="en-US" altLang="ja-JP" sz="2800" dirty="0" err="1">
                <a:latin typeface="BIZ UDPゴシック" panose="020B0400000000000000" pitchFamily="50" charset="-128"/>
                <a:ea typeface="BIZ UDPゴシック" panose="020B0400000000000000" pitchFamily="50" charset="-128"/>
              </a:rPr>
              <a:t>_model</a:t>
            </a:r>
            <a:endParaRPr kumimoji="1" lang="ja-JP" altLang="en-US" sz="2800" dirty="0">
              <a:latin typeface="BIZ UDPゴシック" panose="020B0400000000000000" pitchFamily="50" charset="-128"/>
              <a:ea typeface="BIZ UDPゴシック" panose="020B0400000000000000" pitchFamily="50" charset="-128"/>
            </a:endParaRPr>
          </a:p>
        </p:txBody>
      </p:sp>
      <p:sp>
        <p:nvSpPr>
          <p:cNvPr id="15" name="テキスト ボックス 14">
            <a:extLst>
              <a:ext uri="{FF2B5EF4-FFF2-40B4-BE49-F238E27FC236}">
                <a16:creationId xmlns:a16="http://schemas.microsoft.com/office/drawing/2014/main" id="{D2591F03-F1E1-3503-8A3B-BC8BA6F754B5}"/>
              </a:ext>
            </a:extLst>
          </p:cNvPr>
          <p:cNvSpPr txBox="1"/>
          <p:nvPr/>
        </p:nvSpPr>
        <p:spPr>
          <a:xfrm>
            <a:off x="8559774" y="5425540"/>
            <a:ext cx="2658483" cy="523220"/>
          </a:xfrm>
          <a:prstGeom prst="rect">
            <a:avLst/>
          </a:prstGeom>
          <a:solidFill>
            <a:schemeClr val="bg1">
              <a:lumMod val="85000"/>
            </a:schemeClr>
          </a:solidFill>
          <a:ln>
            <a:noFill/>
          </a:ln>
        </p:spPr>
        <p:txBody>
          <a:bodyPr wrap="square" rtlCol="0">
            <a:spAutoFit/>
          </a:bodyPr>
          <a:lstStyle/>
          <a:p>
            <a:pPr algn="ctr"/>
            <a:r>
              <a:rPr lang="en-US" altLang="ja-JP" sz="2800" dirty="0" err="1">
                <a:latin typeface="BIZ UDPゴシック" panose="020B0400000000000000" pitchFamily="50" charset="-128"/>
                <a:ea typeface="BIZ UDPゴシック" panose="020B0400000000000000" pitchFamily="50" charset="-128"/>
              </a:rPr>
              <a:t>ZTS</a:t>
            </a:r>
            <a:r>
              <a:rPr kumimoji="1" lang="en-US" altLang="ja-JP" sz="2800" dirty="0" err="1">
                <a:latin typeface="BIZ UDPゴシック" panose="020B0400000000000000" pitchFamily="50" charset="-128"/>
                <a:ea typeface="BIZ UDPゴシック" panose="020B0400000000000000" pitchFamily="50" charset="-128"/>
              </a:rPr>
              <a:t>_model</a:t>
            </a:r>
            <a:endParaRPr kumimoji="1" lang="ja-JP" altLang="en-US" sz="2800" dirty="0">
              <a:latin typeface="BIZ UDPゴシック" panose="020B0400000000000000" pitchFamily="50" charset="-128"/>
              <a:ea typeface="BIZ UDPゴシック" panose="020B0400000000000000" pitchFamily="50" charset="-128"/>
            </a:endParaRPr>
          </a:p>
        </p:txBody>
      </p:sp>
      <p:pic>
        <p:nvPicPr>
          <p:cNvPr id="16" name="図 15" descr="\documentclass{jsarticle}&#10;\usepackage{amsmath}&#10;\usepackage[T1]{fontenc}&#10;\usepackage{lmodern}&#10;\pagestyle{empty}&#10;&#10;\begin{document}&#10;&#10;\begin{align*}&#10;  \vdots&#10;\end{align*}&#10;&#10;\end{document}" title="IguanaTex Bitmap Display">
            <a:extLst>
              <a:ext uri="{FF2B5EF4-FFF2-40B4-BE49-F238E27FC236}">
                <a16:creationId xmlns:a16="http://schemas.microsoft.com/office/drawing/2014/main" id="{D159BAF4-EC6F-C83D-8D93-B0E1D7B69D04}"/>
              </a:ext>
            </a:extLst>
          </p:cNvPr>
          <p:cNvPicPr>
            <a:picLocks noChangeAspect="1"/>
          </p:cNvPicPr>
          <p:nvPr>
            <p:custDataLst>
              <p:tags r:id="rId2"/>
            </p:custDataLst>
          </p:nvPr>
        </p:nvPicPr>
        <p:blipFill>
          <a:blip r:embed="rId5">
            <a:extLst>
              <a:ext uri="{28A0092B-C50C-407E-A947-70E740481C1C}">
                <a14:useLocalDpi xmlns:a14="http://schemas.microsoft.com/office/drawing/2010/main" val="0"/>
              </a:ext>
            </a:extLst>
          </a:blip>
          <a:stretch>
            <a:fillRect/>
          </a:stretch>
        </p:blipFill>
        <p:spPr>
          <a:xfrm>
            <a:off x="9862761" y="3348302"/>
            <a:ext cx="96025" cy="704186"/>
          </a:xfrm>
          <a:prstGeom prst="rect">
            <a:avLst/>
          </a:prstGeom>
        </p:spPr>
      </p:pic>
      <p:cxnSp>
        <p:nvCxnSpPr>
          <p:cNvPr id="19" name="直線矢印コネクタ 18">
            <a:extLst>
              <a:ext uri="{FF2B5EF4-FFF2-40B4-BE49-F238E27FC236}">
                <a16:creationId xmlns:a16="http://schemas.microsoft.com/office/drawing/2014/main" id="{188714EF-77C7-2114-B45E-6CC4806A59F8}"/>
              </a:ext>
            </a:extLst>
          </p:cNvPr>
          <p:cNvCxnSpPr>
            <a:stCxn id="4" idx="3"/>
          </p:cNvCxnSpPr>
          <p:nvPr/>
        </p:nvCxnSpPr>
        <p:spPr>
          <a:xfrm>
            <a:off x="2722504" y="1860217"/>
            <a:ext cx="1595602" cy="1023610"/>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線矢印コネクタ 19">
            <a:extLst>
              <a:ext uri="{FF2B5EF4-FFF2-40B4-BE49-F238E27FC236}">
                <a16:creationId xmlns:a16="http://schemas.microsoft.com/office/drawing/2014/main" id="{DE96BFA9-F3F3-5355-0E40-502EDBE6B7BD}"/>
              </a:ext>
            </a:extLst>
          </p:cNvPr>
          <p:cNvCxnSpPr>
            <a:cxnSpLocks/>
            <a:stCxn id="5" idx="3"/>
          </p:cNvCxnSpPr>
          <p:nvPr/>
        </p:nvCxnSpPr>
        <p:spPr>
          <a:xfrm>
            <a:off x="2722504" y="2622217"/>
            <a:ext cx="1595602" cy="651076"/>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線矢印コネクタ 22">
            <a:extLst>
              <a:ext uri="{FF2B5EF4-FFF2-40B4-BE49-F238E27FC236}">
                <a16:creationId xmlns:a16="http://schemas.microsoft.com/office/drawing/2014/main" id="{15319763-667A-EBAF-E317-D71BF015D39E}"/>
              </a:ext>
            </a:extLst>
          </p:cNvPr>
          <p:cNvCxnSpPr>
            <a:cxnSpLocks/>
            <a:stCxn id="7" idx="3"/>
          </p:cNvCxnSpPr>
          <p:nvPr/>
        </p:nvCxnSpPr>
        <p:spPr>
          <a:xfrm flipV="1">
            <a:off x="2827014" y="4320580"/>
            <a:ext cx="1491091" cy="604570"/>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線矢印コネクタ 26">
            <a:extLst>
              <a:ext uri="{FF2B5EF4-FFF2-40B4-BE49-F238E27FC236}">
                <a16:creationId xmlns:a16="http://schemas.microsoft.com/office/drawing/2014/main" id="{D0E1C771-D7B3-DC62-9F5A-875AC8EDEA5F}"/>
              </a:ext>
            </a:extLst>
          </p:cNvPr>
          <p:cNvCxnSpPr>
            <a:cxnSpLocks/>
            <a:stCxn id="6" idx="3"/>
          </p:cNvCxnSpPr>
          <p:nvPr/>
        </p:nvCxnSpPr>
        <p:spPr>
          <a:xfrm flipV="1">
            <a:off x="2827015" y="4663539"/>
            <a:ext cx="1491090" cy="1023611"/>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線矢印コネクタ 29">
            <a:extLst>
              <a:ext uri="{FF2B5EF4-FFF2-40B4-BE49-F238E27FC236}">
                <a16:creationId xmlns:a16="http://schemas.microsoft.com/office/drawing/2014/main" id="{26C60458-71AC-BDA2-773F-795F55023AB0}"/>
              </a:ext>
            </a:extLst>
          </p:cNvPr>
          <p:cNvCxnSpPr>
            <a:cxnSpLocks/>
            <a:stCxn id="11" idx="3"/>
            <a:endCxn id="12" idx="1"/>
          </p:cNvCxnSpPr>
          <p:nvPr/>
        </p:nvCxnSpPr>
        <p:spPr>
          <a:xfrm flipV="1">
            <a:off x="6438939" y="1860217"/>
            <a:ext cx="2290142" cy="1913466"/>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線矢印コネクタ 32">
            <a:extLst>
              <a:ext uri="{FF2B5EF4-FFF2-40B4-BE49-F238E27FC236}">
                <a16:creationId xmlns:a16="http://schemas.microsoft.com/office/drawing/2014/main" id="{DEB2DFCF-6A22-811A-7EAA-EEED0BA23C8B}"/>
              </a:ext>
            </a:extLst>
          </p:cNvPr>
          <p:cNvCxnSpPr>
            <a:cxnSpLocks/>
            <a:stCxn id="11" idx="3"/>
            <a:endCxn id="13" idx="1"/>
          </p:cNvCxnSpPr>
          <p:nvPr/>
        </p:nvCxnSpPr>
        <p:spPr>
          <a:xfrm flipV="1">
            <a:off x="6438939" y="2622217"/>
            <a:ext cx="2290142" cy="1151466"/>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線矢印コネクタ 35">
            <a:extLst>
              <a:ext uri="{FF2B5EF4-FFF2-40B4-BE49-F238E27FC236}">
                <a16:creationId xmlns:a16="http://schemas.microsoft.com/office/drawing/2014/main" id="{52B9AD35-9347-8A91-1610-98022D3C6658}"/>
              </a:ext>
            </a:extLst>
          </p:cNvPr>
          <p:cNvCxnSpPr>
            <a:cxnSpLocks/>
            <a:stCxn id="11" idx="3"/>
            <a:endCxn id="14" idx="1"/>
          </p:cNvCxnSpPr>
          <p:nvPr/>
        </p:nvCxnSpPr>
        <p:spPr>
          <a:xfrm>
            <a:off x="6438939" y="3773683"/>
            <a:ext cx="2120835" cy="1151467"/>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9" name="直線矢印コネクタ 38">
            <a:extLst>
              <a:ext uri="{FF2B5EF4-FFF2-40B4-BE49-F238E27FC236}">
                <a16:creationId xmlns:a16="http://schemas.microsoft.com/office/drawing/2014/main" id="{E457FE57-F919-E74D-55D6-E2DAF818DE68}"/>
              </a:ext>
            </a:extLst>
          </p:cNvPr>
          <p:cNvCxnSpPr>
            <a:cxnSpLocks/>
            <a:stCxn id="11" idx="3"/>
            <a:endCxn id="15" idx="1"/>
          </p:cNvCxnSpPr>
          <p:nvPr/>
        </p:nvCxnSpPr>
        <p:spPr>
          <a:xfrm>
            <a:off x="6438939" y="3773683"/>
            <a:ext cx="2120835" cy="1913467"/>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40833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BAD233DA-049C-537F-75A4-6D05E29A81A9}"/>
              </a:ext>
            </a:extLst>
          </p:cNvPr>
          <p:cNvSpPr txBox="1"/>
          <p:nvPr/>
        </p:nvSpPr>
        <p:spPr>
          <a:xfrm>
            <a:off x="298127" y="48985"/>
            <a:ext cx="2528888" cy="1200329"/>
          </a:xfrm>
          <a:prstGeom prst="rect">
            <a:avLst/>
          </a:prstGeom>
          <a:noFill/>
        </p:spPr>
        <p:txBody>
          <a:bodyPr wrap="square" rtlCol="0">
            <a:spAutoFit/>
          </a:bodyPr>
          <a:lstStyle/>
          <a:p>
            <a:r>
              <a:rPr kumimoji="1" lang="ja-JP" altLang="en-US" sz="7200" b="1" dirty="0">
                <a:latin typeface="BIZ UDPゴシック" panose="020B0400000000000000" pitchFamily="50" charset="-128"/>
                <a:ea typeface="BIZ UDPゴシック" panose="020B0400000000000000" pitchFamily="50" charset="-128"/>
              </a:rPr>
              <a:t>概要</a:t>
            </a:r>
          </a:p>
        </p:txBody>
      </p:sp>
      <p:sp>
        <p:nvSpPr>
          <p:cNvPr id="5" name="テキスト ボックス 4">
            <a:extLst>
              <a:ext uri="{FF2B5EF4-FFF2-40B4-BE49-F238E27FC236}">
                <a16:creationId xmlns:a16="http://schemas.microsoft.com/office/drawing/2014/main" id="{FB4A2B06-BFE0-C3CD-DACE-BB624ABC5B5B}"/>
              </a:ext>
            </a:extLst>
          </p:cNvPr>
          <p:cNvSpPr txBox="1"/>
          <p:nvPr/>
        </p:nvSpPr>
        <p:spPr>
          <a:xfrm>
            <a:off x="402637" y="1598607"/>
            <a:ext cx="2319867" cy="523220"/>
          </a:xfrm>
          <a:prstGeom prst="rect">
            <a:avLst/>
          </a:prstGeom>
          <a:noFill/>
        </p:spPr>
        <p:txBody>
          <a:bodyPr wrap="square" rtlCol="0">
            <a:spAutoFit/>
          </a:bodyPr>
          <a:lstStyle/>
          <a:p>
            <a:pPr algn="ctr"/>
            <a:r>
              <a:rPr kumimoji="1" lang="en-US" altLang="ja-JP" sz="2800" dirty="0" err="1">
                <a:latin typeface="BIZ UDPゴシック" panose="020B0400000000000000" pitchFamily="50" charset="-128"/>
                <a:ea typeface="BIZ UDPゴシック" panose="020B0400000000000000" pitchFamily="50" charset="-128"/>
              </a:rPr>
              <a:t>A_data</a:t>
            </a:r>
            <a:endParaRPr kumimoji="1" lang="ja-JP" altLang="en-US" sz="2800" dirty="0">
              <a:latin typeface="BIZ UDPゴシック" panose="020B0400000000000000" pitchFamily="50" charset="-128"/>
              <a:ea typeface="BIZ UDPゴシック" panose="020B0400000000000000" pitchFamily="50" charset="-128"/>
            </a:endParaRPr>
          </a:p>
        </p:txBody>
      </p:sp>
      <p:sp>
        <p:nvSpPr>
          <p:cNvPr id="6" name="テキスト ボックス 5">
            <a:extLst>
              <a:ext uri="{FF2B5EF4-FFF2-40B4-BE49-F238E27FC236}">
                <a16:creationId xmlns:a16="http://schemas.microsoft.com/office/drawing/2014/main" id="{00086573-3E8D-0602-05CC-3B94BF70A031}"/>
              </a:ext>
            </a:extLst>
          </p:cNvPr>
          <p:cNvSpPr txBox="1"/>
          <p:nvPr/>
        </p:nvSpPr>
        <p:spPr>
          <a:xfrm>
            <a:off x="402637" y="2360607"/>
            <a:ext cx="2319867" cy="523220"/>
          </a:xfrm>
          <a:prstGeom prst="rect">
            <a:avLst/>
          </a:prstGeom>
          <a:noFill/>
        </p:spPr>
        <p:txBody>
          <a:bodyPr wrap="square" rtlCol="0">
            <a:spAutoFit/>
          </a:bodyPr>
          <a:lstStyle/>
          <a:p>
            <a:pPr algn="ctr"/>
            <a:r>
              <a:rPr kumimoji="1" lang="en-US" altLang="ja-JP" sz="2800" dirty="0" err="1">
                <a:latin typeface="BIZ UDPゴシック" panose="020B0400000000000000" pitchFamily="50" charset="-128"/>
                <a:ea typeface="BIZ UDPゴシック" panose="020B0400000000000000" pitchFamily="50" charset="-128"/>
              </a:rPr>
              <a:t>AAL_data</a:t>
            </a:r>
            <a:endParaRPr kumimoji="1" lang="ja-JP" altLang="en-US" sz="2800" dirty="0">
              <a:latin typeface="BIZ UDPゴシック" panose="020B0400000000000000" pitchFamily="50" charset="-128"/>
              <a:ea typeface="BIZ UDPゴシック" panose="020B0400000000000000" pitchFamily="50" charset="-128"/>
            </a:endParaRPr>
          </a:p>
        </p:txBody>
      </p:sp>
      <p:sp>
        <p:nvSpPr>
          <p:cNvPr id="7" name="テキスト ボックス 6">
            <a:extLst>
              <a:ext uri="{FF2B5EF4-FFF2-40B4-BE49-F238E27FC236}">
                <a16:creationId xmlns:a16="http://schemas.microsoft.com/office/drawing/2014/main" id="{FE321378-8247-2555-EC53-82130B6A079D}"/>
              </a:ext>
            </a:extLst>
          </p:cNvPr>
          <p:cNvSpPr txBox="1"/>
          <p:nvPr/>
        </p:nvSpPr>
        <p:spPr>
          <a:xfrm>
            <a:off x="507148" y="5425540"/>
            <a:ext cx="2319867" cy="523220"/>
          </a:xfrm>
          <a:prstGeom prst="rect">
            <a:avLst/>
          </a:prstGeom>
          <a:noFill/>
        </p:spPr>
        <p:txBody>
          <a:bodyPr wrap="square" rtlCol="0">
            <a:spAutoFit/>
          </a:bodyPr>
          <a:lstStyle/>
          <a:p>
            <a:pPr algn="ctr"/>
            <a:r>
              <a:rPr lang="en-US" altLang="ja-JP" sz="2800" dirty="0" err="1">
                <a:latin typeface="BIZ UDPゴシック" panose="020B0400000000000000" pitchFamily="50" charset="-128"/>
                <a:ea typeface="BIZ UDPゴシック" panose="020B0400000000000000" pitchFamily="50" charset="-128"/>
              </a:rPr>
              <a:t>ZTS_data</a:t>
            </a:r>
            <a:endParaRPr kumimoji="1" lang="ja-JP" altLang="en-US" sz="2800" dirty="0">
              <a:latin typeface="BIZ UDPゴシック" panose="020B0400000000000000" pitchFamily="50" charset="-128"/>
              <a:ea typeface="BIZ UDPゴシック" panose="020B0400000000000000" pitchFamily="50" charset="-128"/>
            </a:endParaRPr>
          </a:p>
        </p:txBody>
      </p:sp>
      <p:sp>
        <p:nvSpPr>
          <p:cNvPr id="8" name="テキスト ボックス 7">
            <a:extLst>
              <a:ext uri="{FF2B5EF4-FFF2-40B4-BE49-F238E27FC236}">
                <a16:creationId xmlns:a16="http://schemas.microsoft.com/office/drawing/2014/main" id="{61B7B91D-738B-A4B1-014C-32DC7716F0B3}"/>
              </a:ext>
            </a:extLst>
          </p:cNvPr>
          <p:cNvSpPr txBox="1"/>
          <p:nvPr/>
        </p:nvSpPr>
        <p:spPr>
          <a:xfrm>
            <a:off x="507147" y="4663540"/>
            <a:ext cx="2319867" cy="523220"/>
          </a:xfrm>
          <a:prstGeom prst="rect">
            <a:avLst/>
          </a:prstGeom>
          <a:noFill/>
        </p:spPr>
        <p:txBody>
          <a:bodyPr wrap="square" rtlCol="0">
            <a:spAutoFit/>
          </a:bodyPr>
          <a:lstStyle/>
          <a:p>
            <a:pPr algn="ctr"/>
            <a:r>
              <a:rPr lang="en-US" altLang="ja-JP" sz="2800" dirty="0" err="1">
                <a:latin typeface="BIZ UDPゴシック" panose="020B0400000000000000" pitchFamily="50" charset="-128"/>
                <a:ea typeface="BIZ UDPゴシック" panose="020B0400000000000000" pitchFamily="50" charset="-128"/>
              </a:rPr>
              <a:t>ZBRA_data</a:t>
            </a:r>
            <a:endParaRPr kumimoji="1" lang="ja-JP" altLang="en-US" sz="2800" dirty="0">
              <a:latin typeface="BIZ UDPゴシック" panose="020B0400000000000000" pitchFamily="50" charset="-128"/>
              <a:ea typeface="BIZ UDPゴシック" panose="020B0400000000000000" pitchFamily="50" charset="-128"/>
            </a:endParaRPr>
          </a:p>
        </p:txBody>
      </p:sp>
      <p:pic>
        <p:nvPicPr>
          <p:cNvPr id="9" name="図 8" descr="\documentclass{jsarticle}&#10;\usepackage{amsmath}&#10;\usepackage[T1]{fontenc}&#10;\usepackage{lmodern}&#10;\pagestyle{empty}&#10;&#10;\begin{document}&#10;&#10;\begin{align*}&#10;  \vdots&#10;\end{align*}&#10;&#10;\end{document}" title="IguanaTex Bitmap Display">
            <a:extLst>
              <a:ext uri="{FF2B5EF4-FFF2-40B4-BE49-F238E27FC236}">
                <a16:creationId xmlns:a16="http://schemas.microsoft.com/office/drawing/2014/main" id="{CFA477B3-9269-34FB-C888-FE9C336D8A5B}"/>
              </a:ext>
            </a:extLst>
          </p:cNvPr>
          <p:cNvPicPr>
            <a:picLocks noChangeAspect="1"/>
          </p:cNvPicPr>
          <p:nvPr>
            <p:custDataLst>
              <p:tags r:id="rId1"/>
            </p:custDataLst>
          </p:nvPr>
        </p:nvPicPr>
        <p:blipFill>
          <a:blip r:embed="rId4">
            <a:extLst>
              <a:ext uri="{28A0092B-C50C-407E-A947-70E740481C1C}">
                <a14:useLocalDpi xmlns:a14="http://schemas.microsoft.com/office/drawing/2010/main" val="0"/>
              </a:ext>
            </a:extLst>
          </a:blip>
          <a:stretch>
            <a:fillRect/>
          </a:stretch>
        </p:blipFill>
        <p:spPr>
          <a:xfrm>
            <a:off x="1514557" y="3421590"/>
            <a:ext cx="96025" cy="704186"/>
          </a:xfrm>
          <a:prstGeom prst="rect">
            <a:avLst/>
          </a:prstGeom>
        </p:spPr>
      </p:pic>
      <p:sp>
        <p:nvSpPr>
          <p:cNvPr id="16" name="テキスト ボックス 15">
            <a:extLst>
              <a:ext uri="{FF2B5EF4-FFF2-40B4-BE49-F238E27FC236}">
                <a16:creationId xmlns:a16="http://schemas.microsoft.com/office/drawing/2014/main" id="{3D01874B-417E-278E-FEFE-63D100789D38}"/>
              </a:ext>
            </a:extLst>
          </p:cNvPr>
          <p:cNvSpPr txBox="1"/>
          <p:nvPr/>
        </p:nvSpPr>
        <p:spPr>
          <a:xfrm>
            <a:off x="4777970" y="1598607"/>
            <a:ext cx="2319867" cy="523220"/>
          </a:xfrm>
          <a:prstGeom prst="rect">
            <a:avLst/>
          </a:prstGeom>
          <a:solidFill>
            <a:schemeClr val="bg1">
              <a:lumMod val="85000"/>
            </a:schemeClr>
          </a:solidFill>
        </p:spPr>
        <p:txBody>
          <a:bodyPr wrap="square" rtlCol="0">
            <a:spAutoFit/>
          </a:bodyPr>
          <a:lstStyle/>
          <a:p>
            <a:pPr algn="ctr"/>
            <a:r>
              <a:rPr kumimoji="1" lang="en-US" altLang="ja-JP" sz="2800" dirty="0" err="1">
                <a:latin typeface="BIZ UDPゴシック" panose="020B0400000000000000" pitchFamily="50" charset="-128"/>
                <a:ea typeface="BIZ UDPゴシック" panose="020B0400000000000000" pitchFamily="50" charset="-128"/>
              </a:rPr>
              <a:t>A_model</a:t>
            </a:r>
            <a:endParaRPr kumimoji="1" lang="ja-JP" altLang="en-US" sz="2800" dirty="0">
              <a:latin typeface="BIZ UDPゴシック" panose="020B0400000000000000" pitchFamily="50" charset="-128"/>
              <a:ea typeface="BIZ UDPゴシック" panose="020B0400000000000000" pitchFamily="50" charset="-128"/>
            </a:endParaRPr>
          </a:p>
        </p:txBody>
      </p:sp>
      <p:sp>
        <p:nvSpPr>
          <p:cNvPr id="17" name="テキスト ボックス 16">
            <a:extLst>
              <a:ext uri="{FF2B5EF4-FFF2-40B4-BE49-F238E27FC236}">
                <a16:creationId xmlns:a16="http://schemas.microsoft.com/office/drawing/2014/main" id="{2B111A8F-9BBC-B06B-A059-DAECD640948D}"/>
              </a:ext>
            </a:extLst>
          </p:cNvPr>
          <p:cNvSpPr txBox="1"/>
          <p:nvPr/>
        </p:nvSpPr>
        <p:spPr>
          <a:xfrm>
            <a:off x="4777970" y="2360607"/>
            <a:ext cx="2319867" cy="523220"/>
          </a:xfrm>
          <a:prstGeom prst="rect">
            <a:avLst/>
          </a:prstGeom>
          <a:solidFill>
            <a:schemeClr val="bg1">
              <a:lumMod val="85000"/>
            </a:schemeClr>
          </a:solidFill>
        </p:spPr>
        <p:txBody>
          <a:bodyPr wrap="square" rtlCol="0">
            <a:spAutoFit/>
          </a:bodyPr>
          <a:lstStyle/>
          <a:p>
            <a:pPr algn="ctr"/>
            <a:r>
              <a:rPr kumimoji="1" lang="en-US" altLang="ja-JP" sz="2800" dirty="0" err="1">
                <a:latin typeface="BIZ UDPゴシック" panose="020B0400000000000000" pitchFamily="50" charset="-128"/>
                <a:ea typeface="BIZ UDPゴシック" panose="020B0400000000000000" pitchFamily="50" charset="-128"/>
              </a:rPr>
              <a:t>AAL_model</a:t>
            </a:r>
            <a:endParaRPr kumimoji="1" lang="ja-JP" altLang="en-US" sz="2800" dirty="0">
              <a:latin typeface="BIZ UDPゴシック" panose="020B0400000000000000" pitchFamily="50" charset="-128"/>
              <a:ea typeface="BIZ UDPゴシック" panose="020B0400000000000000" pitchFamily="50" charset="-128"/>
            </a:endParaRPr>
          </a:p>
        </p:txBody>
      </p:sp>
      <p:sp>
        <p:nvSpPr>
          <p:cNvPr id="18" name="テキスト ボックス 17">
            <a:extLst>
              <a:ext uri="{FF2B5EF4-FFF2-40B4-BE49-F238E27FC236}">
                <a16:creationId xmlns:a16="http://schemas.microsoft.com/office/drawing/2014/main" id="{12435374-9831-2B61-02BD-5297A14E52A6}"/>
              </a:ext>
            </a:extLst>
          </p:cNvPr>
          <p:cNvSpPr txBox="1"/>
          <p:nvPr/>
        </p:nvSpPr>
        <p:spPr>
          <a:xfrm>
            <a:off x="4608663" y="4663540"/>
            <a:ext cx="2658483" cy="523220"/>
          </a:xfrm>
          <a:prstGeom prst="rect">
            <a:avLst/>
          </a:prstGeom>
          <a:solidFill>
            <a:schemeClr val="bg1">
              <a:lumMod val="85000"/>
            </a:schemeClr>
          </a:solidFill>
        </p:spPr>
        <p:txBody>
          <a:bodyPr wrap="square" rtlCol="0">
            <a:spAutoFit/>
          </a:bodyPr>
          <a:lstStyle/>
          <a:p>
            <a:pPr algn="ctr"/>
            <a:r>
              <a:rPr lang="en-US" altLang="ja-JP" sz="2800" dirty="0" err="1">
                <a:latin typeface="BIZ UDPゴシック" panose="020B0400000000000000" pitchFamily="50" charset="-128"/>
                <a:ea typeface="BIZ UDPゴシック" panose="020B0400000000000000" pitchFamily="50" charset="-128"/>
              </a:rPr>
              <a:t>ZBRA</a:t>
            </a:r>
            <a:r>
              <a:rPr kumimoji="1" lang="en-US" altLang="ja-JP" sz="2800" dirty="0" err="1">
                <a:latin typeface="BIZ UDPゴシック" panose="020B0400000000000000" pitchFamily="50" charset="-128"/>
                <a:ea typeface="BIZ UDPゴシック" panose="020B0400000000000000" pitchFamily="50" charset="-128"/>
              </a:rPr>
              <a:t>_model</a:t>
            </a:r>
            <a:endParaRPr kumimoji="1" lang="ja-JP" altLang="en-US" sz="2800" dirty="0">
              <a:latin typeface="BIZ UDPゴシック" panose="020B0400000000000000" pitchFamily="50" charset="-128"/>
              <a:ea typeface="BIZ UDPゴシック" panose="020B0400000000000000" pitchFamily="50" charset="-128"/>
            </a:endParaRPr>
          </a:p>
        </p:txBody>
      </p:sp>
      <p:sp>
        <p:nvSpPr>
          <p:cNvPr id="19" name="テキスト ボックス 18">
            <a:extLst>
              <a:ext uri="{FF2B5EF4-FFF2-40B4-BE49-F238E27FC236}">
                <a16:creationId xmlns:a16="http://schemas.microsoft.com/office/drawing/2014/main" id="{02720E41-E50D-2375-75CE-27AFED40C13A}"/>
              </a:ext>
            </a:extLst>
          </p:cNvPr>
          <p:cNvSpPr txBox="1"/>
          <p:nvPr/>
        </p:nvSpPr>
        <p:spPr>
          <a:xfrm>
            <a:off x="4608663" y="5425540"/>
            <a:ext cx="2658483" cy="523220"/>
          </a:xfrm>
          <a:prstGeom prst="rect">
            <a:avLst/>
          </a:prstGeom>
          <a:solidFill>
            <a:schemeClr val="bg1">
              <a:lumMod val="85000"/>
            </a:schemeClr>
          </a:solidFill>
          <a:ln>
            <a:noFill/>
          </a:ln>
        </p:spPr>
        <p:txBody>
          <a:bodyPr wrap="square" rtlCol="0">
            <a:spAutoFit/>
          </a:bodyPr>
          <a:lstStyle/>
          <a:p>
            <a:pPr algn="ctr"/>
            <a:r>
              <a:rPr lang="en-US" altLang="ja-JP" sz="2800" dirty="0" err="1">
                <a:latin typeface="BIZ UDPゴシック" panose="020B0400000000000000" pitchFamily="50" charset="-128"/>
                <a:ea typeface="BIZ UDPゴシック" panose="020B0400000000000000" pitchFamily="50" charset="-128"/>
              </a:rPr>
              <a:t>ZTS</a:t>
            </a:r>
            <a:r>
              <a:rPr kumimoji="1" lang="en-US" altLang="ja-JP" sz="2800" dirty="0" err="1">
                <a:latin typeface="BIZ UDPゴシック" panose="020B0400000000000000" pitchFamily="50" charset="-128"/>
                <a:ea typeface="BIZ UDPゴシック" panose="020B0400000000000000" pitchFamily="50" charset="-128"/>
              </a:rPr>
              <a:t>_model</a:t>
            </a:r>
            <a:endParaRPr kumimoji="1" lang="ja-JP" altLang="en-US" sz="2800" dirty="0">
              <a:latin typeface="BIZ UDPゴシック" panose="020B0400000000000000" pitchFamily="50" charset="-128"/>
              <a:ea typeface="BIZ UDPゴシック" panose="020B0400000000000000" pitchFamily="50" charset="-128"/>
            </a:endParaRPr>
          </a:p>
        </p:txBody>
      </p:sp>
      <p:pic>
        <p:nvPicPr>
          <p:cNvPr id="20" name="図 19" descr="\documentclass{jsarticle}&#10;\usepackage{amsmath}&#10;\usepackage[T1]{fontenc}&#10;\usepackage{lmodern}&#10;\pagestyle{empty}&#10;&#10;\begin{document}&#10;&#10;\begin{align*}&#10;  \vdots&#10;\end{align*}&#10;&#10;\end{document}" title="IguanaTex Bitmap Display">
            <a:extLst>
              <a:ext uri="{FF2B5EF4-FFF2-40B4-BE49-F238E27FC236}">
                <a16:creationId xmlns:a16="http://schemas.microsoft.com/office/drawing/2014/main" id="{B03FA855-A5B7-D4AF-5BDC-9BB4B50B46D0}"/>
              </a:ext>
            </a:extLst>
          </p:cNvPr>
          <p:cNvPicPr>
            <a:picLocks noChangeAspect="1"/>
          </p:cNvPicPr>
          <p:nvPr>
            <p:custDataLst>
              <p:tags r:id="rId2"/>
            </p:custDataLst>
          </p:nvPr>
        </p:nvPicPr>
        <p:blipFill>
          <a:blip r:embed="rId4">
            <a:extLst>
              <a:ext uri="{28A0092B-C50C-407E-A947-70E740481C1C}">
                <a14:useLocalDpi xmlns:a14="http://schemas.microsoft.com/office/drawing/2010/main" val="0"/>
              </a:ext>
            </a:extLst>
          </a:blip>
          <a:stretch>
            <a:fillRect/>
          </a:stretch>
        </p:blipFill>
        <p:spPr>
          <a:xfrm>
            <a:off x="5911650" y="3348302"/>
            <a:ext cx="96025" cy="704186"/>
          </a:xfrm>
          <a:prstGeom prst="rect">
            <a:avLst/>
          </a:prstGeom>
        </p:spPr>
      </p:pic>
      <p:cxnSp>
        <p:nvCxnSpPr>
          <p:cNvPr id="22" name="直線矢印コネクタ 21">
            <a:extLst>
              <a:ext uri="{FF2B5EF4-FFF2-40B4-BE49-F238E27FC236}">
                <a16:creationId xmlns:a16="http://schemas.microsoft.com/office/drawing/2014/main" id="{F1613ECA-820F-733D-380C-5F5A60E5DC1A}"/>
              </a:ext>
            </a:extLst>
          </p:cNvPr>
          <p:cNvCxnSpPr>
            <a:stCxn id="5" idx="3"/>
            <a:endCxn id="16" idx="1"/>
          </p:cNvCxnSpPr>
          <p:nvPr/>
        </p:nvCxnSpPr>
        <p:spPr>
          <a:xfrm>
            <a:off x="2722504" y="1860217"/>
            <a:ext cx="2055466" cy="0"/>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線矢印コネクタ 22">
            <a:extLst>
              <a:ext uri="{FF2B5EF4-FFF2-40B4-BE49-F238E27FC236}">
                <a16:creationId xmlns:a16="http://schemas.microsoft.com/office/drawing/2014/main" id="{F39607EA-3B8F-5332-1605-B2601FE08C75}"/>
              </a:ext>
            </a:extLst>
          </p:cNvPr>
          <p:cNvCxnSpPr>
            <a:cxnSpLocks/>
            <a:stCxn id="5" idx="3"/>
            <a:endCxn id="17" idx="1"/>
          </p:cNvCxnSpPr>
          <p:nvPr/>
        </p:nvCxnSpPr>
        <p:spPr>
          <a:xfrm>
            <a:off x="2722504" y="1860217"/>
            <a:ext cx="2055466" cy="762000"/>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線矢印コネクタ 25">
            <a:extLst>
              <a:ext uri="{FF2B5EF4-FFF2-40B4-BE49-F238E27FC236}">
                <a16:creationId xmlns:a16="http://schemas.microsoft.com/office/drawing/2014/main" id="{EAF34522-6B1C-4E15-FCB7-C6E511858915}"/>
              </a:ext>
            </a:extLst>
          </p:cNvPr>
          <p:cNvCxnSpPr>
            <a:cxnSpLocks/>
            <a:stCxn id="5" idx="3"/>
            <a:endCxn id="18" idx="1"/>
          </p:cNvCxnSpPr>
          <p:nvPr/>
        </p:nvCxnSpPr>
        <p:spPr>
          <a:xfrm>
            <a:off x="2722504" y="1860217"/>
            <a:ext cx="1886159" cy="3064933"/>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線矢印コネクタ 28">
            <a:extLst>
              <a:ext uri="{FF2B5EF4-FFF2-40B4-BE49-F238E27FC236}">
                <a16:creationId xmlns:a16="http://schemas.microsoft.com/office/drawing/2014/main" id="{92491357-8A5B-3372-120A-E736209262BD}"/>
              </a:ext>
            </a:extLst>
          </p:cNvPr>
          <p:cNvCxnSpPr>
            <a:cxnSpLocks/>
            <a:stCxn id="5" idx="3"/>
            <a:endCxn id="19" idx="1"/>
          </p:cNvCxnSpPr>
          <p:nvPr/>
        </p:nvCxnSpPr>
        <p:spPr>
          <a:xfrm>
            <a:off x="2722504" y="1860217"/>
            <a:ext cx="1886159" cy="3826933"/>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線矢印コネクタ 31">
            <a:extLst>
              <a:ext uri="{FF2B5EF4-FFF2-40B4-BE49-F238E27FC236}">
                <a16:creationId xmlns:a16="http://schemas.microsoft.com/office/drawing/2014/main" id="{FBE4BD73-3A16-5483-2014-278E00B420B6}"/>
              </a:ext>
            </a:extLst>
          </p:cNvPr>
          <p:cNvCxnSpPr>
            <a:cxnSpLocks/>
            <a:stCxn id="16" idx="3"/>
          </p:cNvCxnSpPr>
          <p:nvPr/>
        </p:nvCxnSpPr>
        <p:spPr>
          <a:xfrm>
            <a:off x="7097837" y="1860217"/>
            <a:ext cx="2055466" cy="0"/>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線矢印コネクタ 33">
            <a:extLst>
              <a:ext uri="{FF2B5EF4-FFF2-40B4-BE49-F238E27FC236}">
                <a16:creationId xmlns:a16="http://schemas.microsoft.com/office/drawing/2014/main" id="{6BC9B407-1C7C-C2E4-DF09-01403910BF57}"/>
              </a:ext>
            </a:extLst>
          </p:cNvPr>
          <p:cNvCxnSpPr>
            <a:cxnSpLocks/>
          </p:cNvCxnSpPr>
          <p:nvPr/>
        </p:nvCxnSpPr>
        <p:spPr>
          <a:xfrm>
            <a:off x="7097837" y="2622217"/>
            <a:ext cx="2055466" cy="0"/>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線矢印コネクタ 34">
            <a:extLst>
              <a:ext uri="{FF2B5EF4-FFF2-40B4-BE49-F238E27FC236}">
                <a16:creationId xmlns:a16="http://schemas.microsoft.com/office/drawing/2014/main" id="{DB200BE9-C6A2-D44A-B4A3-F64657C96AE4}"/>
              </a:ext>
            </a:extLst>
          </p:cNvPr>
          <p:cNvCxnSpPr>
            <a:cxnSpLocks/>
          </p:cNvCxnSpPr>
          <p:nvPr/>
        </p:nvCxnSpPr>
        <p:spPr>
          <a:xfrm>
            <a:off x="7267146" y="4925150"/>
            <a:ext cx="1886157" cy="0"/>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線矢印コネクタ 35">
            <a:extLst>
              <a:ext uri="{FF2B5EF4-FFF2-40B4-BE49-F238E27FC236}">
                <a16:creationId xmlns:a16="http://schemas.microsoft.com/office/drawing/2014/main" id="{164CFCB7-0191-2F71-9BDB-B1A00A29C85A}"/>
              </a:ext>
            </a:extLst>
          </p:cNvPr>
          <p:cNvCxnSpPr>
            <a:cxnSpLocks/>
          </p:cNvCxnSpPr>
          <p:nvPr/>
        </p:nvCxnSpPr>
        <p:spPr>
          <a:xfrm>
            <a:off x="7267146" y="5687150"/>
            <a:ext cx="1886157" cy="0"/>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7" name="テキスト ボックス 36">
            <a:extLst>
              <a:ext uri="{FF2B5EF4-FFF2-40B4-BE49-F238E27FC236}">
                <a16:creationId xmlns:a16="http://schemas.microsoft.com/office/drawing/2014/main" id="{45A88E52-C242-6164-D418-DE23E59C0913}"/>
              </a:ext>
            </a:extLst>
          </p:cNvPr>
          <p:cNvSpPr txBox="1"/>
          <p:nvPr/>
        </p:nvSpPr>
        <p:spPr>
          <a:xfrm>
            <a:off x="9414282" y="3348302"/>
            <a:ext cx="2319867" cy="954107"/>
          </a:xfrm>
          <a:prstGeom prst="rect">
            <a:avLst/>
          </a:prstGeom>
          <a:noFill/>
        </p:spPr>
        <p:txBody>
          <a:bodyPr wrap="square" rtlCol="0">
            <a:spAutoFit/>
          </a:bodyPr>
          <a:lstStyle/>
          <a:p>
            <a:pPr algn="ctr"/>
            <a:r>
              <a:rPr kumimoji="1" lang="ja-JP" altLang="en-US" sz="2800" dirty="0">
                <a:latin typeface="BIZ UDPゴシック" panose="020B0400000000000000" pitchFamily="50" charset="-128"/>
                <a:ea typeface="BIZ UDPゴシック" panose="020B0400000000000000" pitchFamily="50" charset="-128"/>
              </a:rPr>
              <a:t>予測データの平均をとる</a:t>
            </a:r>
          </a:p>
        </p:txBody>
      </p:sp>
      <p:sp>
        <p:nvSpPr>
          <p:cNvPr id="39" name="四角形: 角を丸くする 38">
            <a:extLst>
              <a:ext uri="{FF2B5EF4-FFF2-40B4-BE49-F238E27FC236}">
                <a16:creationId xmlns:a16="http://schemas.microsoft.com/office/drawing/2014/main" id="{81E4DDB3-EF89-E6D1-08EA-9D19F7317983}"/>
              </a:ext>
            </a:extLst>
          </p:cNvPr>
          <p:cNvSpPr/>
          <p:nvPr/>
        </p:nvSpPr>
        <p:spPr>
          <a:xfrm>
            <a:off x="9311844" y="1212998"/>
            <a:ext cx="2395964" cy="5270442"/>
          </a:xfrm>
          <a:prstGeom prst="roundRect">
            <a:avLst/>
          </a:prstGeom>
          <a:noFill/>
          <a:ln w="28575">
            <a:solidFill>
              <a:schemeClr val="bg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2623111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B2A704BD-AE99-3786-4115-FD0A53B76121}"/>
              </a:ext>
            </a:extLst>
          </p:cNvPr>
          <p:cNvSpPr txBox="1"/>
          <p:nvPr/>
        </p:nvSpPr>
        <p:spPr>
          <a:xfrm>
            <a:off x="298127" y="48985"/>
            <a:ext cx="6113962" cy="1200329"/>
          </a:xfrm>
          <a:prstGeom prst="rect">
            <a:avLst/>
          </a:prstGeom>
          <a:noFill/>
        </p:spPr>
        <p:txBody>
          <a:bodyPr wrap="square" rtlCol="0">
            <a:spAutoFit/>
          </a:bodyPr>
          <a:lstStyle/>
          <a:p>
            <a:r>
              <a:rPr lang="ja-JP" altLang="en-US" sz="7200" b="1" dirty="0">
                <a:latin typeface="BIZ UDPゴシック" panose="020B0400000000000000" pitchFamily="50" charset="-128"/>
                <a:ea typeface="BIZ UDPゴシック" panose="020B0400000000000000" pitchFamily="50" charset="-128"/>
              </a:rPr>
              <a:t>スケジュール</a:t>
            </a:r>
            <a:endParaRPr kumimoji="1" lang="ja-JP" altLang="en-US" sz="7200" b="1" dirty="0">
              <a:latin typeface="BIZ UDPゴシック" panose="020B0400000000000000" pitchFamily="50" charset="-128"/>
              <a:ea typeface="BIZ UDPゴシック" panose="020B0400000000000000" pitchFamily="50" charset="-128"/>
            </a:endParaRPr>
          </a:p>
        </p:txBody>
      </p:sp>
      <p:sp>
        <p:nvSpPr>
          <p:cNvPr id="3" name="テキスト ボックス 2">
            <a:extLst>
              <a:ext uri="{FF2B5EF4-FFF2-40B4-BE49-F238E27FC236}">
                <a16:creationId xmlns:a16="http://schemas.microsoft.com/office/drawing/2014/main" id="{0CF17158-A6BE-9E95-D15C-7F97DCE4DCAF}"/>
              </a:ext>
            </a:extLst>
          </p:cNvPr>
          <p:cNvSpPr txBox="1"/>
          <p:nvPr/>
        </p:nvSpPr>
        <p:spPr>
          <a:xfrm>
            <a:off x="717456" y="1690062"/>
            <a:ext cx="8245921" cy="3477875"/>
          </a:xfrm>
          <a:prstGeom prst="rect">
            <a:avLst/>
          </a:prstGeom>
          <a:noFill/>
        </p:spPr>
        <p:txBody>
          <a:bodyPr wrap="square" rtlCol="0">
            <a:spAutoFit/>
          </a:bodyPr>
          <a:lstStyle/>
          <a:p>
            <a:r>
              <a:rPr lang="en-US" altLang="ja-JP" sz="4400" dirty="0">
                <a:latin typeface="BIZ UDPゴシック" panose="020B0400000000000000" pitchFamily="50" charset="-128"/>
                <a:ea typeface="BIZ UDPゴシック" panose="020B0400000000000000" pitchFamily="50" charset="-128"/>
              </a:rPr>
              <a:t>4</a:t>
            </a:r>
            <a:r>
              <a:rPr lang="ja-JP" altLang="en-US" sz="4400" dirty="0">
                <a:latin typeface="BIZ UDPゴシック" panose="020B0400000000000000" pitchFamily="50" charset="-128"/>
                <a:ea typeface="BIZ UDPゴシック" panose="020B0400000000000000" pitchFamily="50" charset="-128"/>
              </a:rPr>
              <a:t>月 </a:t>
            </a:r>
            <a:r>
              <a:rPr lang="en-US" altLang="ja-JP" sz="4400" dirty="0">
                <a:latin typeface="BIZ UDPゴシック" panose="020B0400000000000000" pitchFamily="50" charset="-128"/>
                <a:ea typeface="BIZ UDPゴシック" panose="020B0400000000000000" pitchFamily="50" charset="-128"/>
              </a:rPr>
              <a:t>: </a:t>
            </a:r>
            <a:r>
              <a:rPr lang="ja-JP" altLang="en-US" sz="4400" dirty="0">
                <a:latin typeface="BIZ UDPゴシック" panose="020B0400000000000000" pitchFamily="50" charset="-128"/>
                <a:ea typeface="BIZ UDPゴシック" panose="020B0400000000000000" pitchFamily="50" charset="-128"/>
              </a:rPr>
              <a:t>構想・技術選定</a:t>
            </a:r>
            <a:endParaRPr lang="en-US" altLang="ja-JP" sz="4400" dirty="0">
              <a:latin typeface="BIZ UDPゴシック" panose="020B0400000000000000" pitchFamily="50" charset="-128"/>
              <a:ea typeface="BIZ UDPゴシック" panose="020B0400000000000000" pitchFamily="50" charset="-128"/>
            </a:endParaRPr>
          </a:p>
          <a:p>
            <a:r>
              <a:rPr kumimoji="1" lang="en-US" altLang="ja-JP" sz="4400" dirty="0">
                <a:latin typeface="BIZ UDPゴシック" panose="020B0400000000000000" pitchFamily="50" charset="-128"/>
                <a:ea typeface="BIZ UDPゴシック" panose="020B0400000000000000" pitchFamily="50" charset="-128"/>
              </a:rPr>
              <a:t>5</a:t>
            </a:r>
            <a:r>
              <a:rPr kumimoji="1" lang="ja-JP" altLang="en-US" sz="4400" dirty="0">
                <a:latin typeface="BIZ UDPゴシック" panose="020B0400000000000000" pitchFamily="50" charset="-128"/>
                <a:ea typeface="BIZ UDPゴシック" panose="020B0400000000000000" pitchFamily="50" charset="-128"/>
              </a:rPr>
              <a:t>月 </a:t>
            </a:r>
            <a:r>
              <a:rPr kumimoji="1" lang="en-US" altLang="ja-JP" sz="4400" dirty="0">
                <a:latin typeface="BIZ UDPゴシック" panose="020B0400000000000000" pitchFamily="50" charset="-128"/>
                <a:ea typeface="BIZ UDPゴシック" panose="020B0400000000000000" pitchFamily="50" charset="-128"/>
              </a:rPr>
              <a:t>: BERT</a:t>
            </a:r>
            <a:r>
              <a:rPr kumimoji="1" lang="ja-JP" altLang="en-US" sz="4400" dirty="0">
                <a:latin typeface="BIZ UDPゴシック" panose="020B0400000000000000" pitchFamily="50" charset="-128"/>
                <a:ea typeface="BIZ UDPゴシック" panose="020B0400000000000000" pitchFamily="50" charset="-128"/>
              </a:rPr>
              <a:t>学習</a:t>
            </a:r>
            <a:endParaRPr kumimoji="1" lang="en-US" altLang="ja-JP" sz="4400" dirty="0">
              <a:latin typeface="BIZ UDPゴシック" panose="020B0400000000000000" pitchFamily="50" charset="-128"/>
              <a:ea typeface="BIZ UDPゴシック" panose="020B0400000000000000" pitchFamily="50" charset="-128"/>
            </a:endParaRPr>
          </a:p>
          <a:p>
            <a:r>
              <a:rPr lang="en-US" altLang="ja-JP" sz="4400" dirty="0">
                <a:latin typeface="BIZ UDPゴシック" panose="020B0400000000000000" pitchFamily="50" charset="-128"/>
                <a:ea typeface="BIZ UDPゴシック" panose="020B0400000000000000" pitchFamily="50" charset="-128"/>
              </a:rPr>
              <a:t>6</a:t>
            </a:r>
            <a:r>
              <a:rPr lang="ja-JP" altLang="en-US" sz="4400" dirty="0">
                <a:latin typeface="BIZ UDPゴシック" panose="020B0400000000000000" pitchFamily="50" charset="-128"/>
                <a:ea typeface="BIZ UDPゴシック" panose="020B0400000000000000" pitchFamily="50" charset="-128"/>
              </a:rPr>
              <a:t>月 </a:t>
            </a:r>
            <a:r>
              <a:rPr lang="en-US" altLang="ja-JP" sz="4400" dirty="0">
                <a:latin typeface="BIZ UDPゴシック" panose="020B0400000000000000" pitchFamily="50" charset="-128"/>
                <a:ea typeface="BIZ UDPゴシック" panose="020B0400000000000000" pitchFamily="50" charset="-128"/>
              </a:rPr>
              <a:t>: </a:t>
            </a:r>
            <a:r>
              <a:rPr lang="ja-JP" altLang="en-US" sz="4400" dirty="0">
                <a:latin typeface="BIZ UDPゴシック" panose="020B0400000000000000" pitchFamily="50" charset="-128"/>
                <a:ea typeface="BIZ UDPゴシック" panose="020B0400000000000000" pitchFamily="50" charset="-128"/>
              </a:rPr>
              <a:t>データセット作成</a:t>
            </a:r>
            <a:br>
              <a:rPr lang="en-US" altLang="ja-JP" sz="4400" dirty="0">
                <a:latin typeface="BIZ UDPゴシック" panose="020B0400000000000000" pitchFamily="50" charset="-128"/>
                <a:ea typeface="BIZ UDPゴシック" panose="020B0400000000000000" pitchFamily="50" charset="-128"/>
              </a:rPr>
            </a:br>
            <a:r>
              <a:rPr lang="en-US" altLang="ja-JP" sz="4400" dirty="0">
                <a:latin typeface="BIZ UDPゴシック" panose="020B0400000000000000" pitchFamily="50" charset="-128"/>
                <a:ea typeface="BIZ UDPゴシック" panose="020B0400000000000000" pitchFamily="50" charset="-128"/>
              </a:rPr>
              <a:t>7</a:t>
            </a:r>
            <a:r>
              <a:rPr lang="ja-JP" altLang="en-US" sz="4400" dirty="0">
                <a:latin typeface="BIZ UDPゴシック" panose="020B0400000000000000" pitchFamily="50" charset="-128"/>
                <a:ea typeface="BIZ UDPゴシック" panose="020B0400000000000000" pitchFamily="50" charset="-128"/>
              </a:rPr>
              <a:t>月 </a:t>
            </a:r>
            <a:r>
              <a:rPr lang="en-US" altLang="ja-JP" sz="4400" dirty="0">
                <a:latin typeface="BIZ UDPゴシック" panose="020B0400000000000000" pitchFamily="50" charset="-128"/>
                <a:ea typeface="BIZ UDPゴシック" panose="020B0400000000000000" pitchFamily="50" charset="-128"/>
              </a:rPr>
              <a:t>: </a:t>
            </a:r>
            <a:r>
              <a:rPr lang="ja-JP" altLang="en-US" sz="4400" dirty="0">
                <a:latin typeface="BIZ UDPゴシック" panose="020B0400000000000000" pitchFamily="50" charset="-128"/>
                <a:ea typeface="BIZ UDPゴシック" panose="020B0400000000000000" pitchFamily="50" charset="-128"/>
              </a:rPr>
              <a:t>時系列モデルの選定</a:t>
            </a:r>
            <a:endParaRPr lang="en-US" altLang="ja-JP" sz="4400" dirty="0">
              <a:latin typeface="BIZ UDPゴシック" panose="020B0400000000000000" pitchFamily="50" charset="-128"/>
              <a:ea typeface="BIZ UDPゴシック" panose="020B0400000000000000" pitchFamily="50" charset="-128"/>
            </a:endParaRPr>
          </a:p>
          <a:p>
            <a:r>
              <a:rPr kumimoji="1" lang="en-US" altLang="ja-JP" sz="4400" dirty="0">
                <a:latin typeface="BIZ UDPゴシック" panose="020B0400000000000000" pitchFamily="50" charset="-128"/>
                <a:ea typeface="BIZ UDPゴシック" panose="020B0400000000000000" pitchFamily="50" charset="-128"/>
              </a:rPr>
              <a:t>8</a:t>
            </a:r>
            <a:r>
              <a:rPr kumimoji="1" lang="ja-JP" altLang="en-US" sz="4400" dirty="0">
                <a:latin typeface="BIZ UDPゴシック" panose="020B0400000000000000" pitchFamily="50" charset="-128"/>
                <a:ea typeface="BIZ UDPゴシック" panose="020B0400000000000000" pitchFamily="50" charset="-128"/>
              </a:rPr>
              <a:t>月 </a:t>
            </a:r>
            <a:r>
              <a:rPr kumimoji="1" lang="en-US" altLang="ja-JP" sz="4400" dirty="0">
                <a:latin typeface="BIZ UDPゴシック" panose="020B0400000000000000" pitchFamily="50" charset="-128"/>
                <a:ea typeface="BIZ UDPゴシック" panose="020B0400000000000000" pitchFamily="50" charset="-128"/>
              </a:rPr>
              <a:t>: </a:t>
            </a:r>
            <a:r>
              <a:rPr kumimoji="1" lang="ja-JP" altLang="en-US" sz="4400" dirty="0">
                <a:latin typeface="BIZ UDPゴシック" panose="020B0400000000000000" pitchFamily="50" charset="-128"/>
                <a:ea typeface="BIZ UDPゴシック" panose="020B0400000000000000" pitchFamily="50" charset="-128"/>
              </a:rPr>
              <a:t>学習・発表資料作成</a:t>
            </a:r>
          </a:p>
        </p:txBody>
      </p:sp>
      <p:sp>
        <p:nvSpPr>
          <p:cNvPr id="4" name="テキスト ボックス 3">
            <a:extLst>
              <a:ext uri="{FF2B5EF4-FFF2-40B4-BE49-F238E27FC236}">
                <a16:creationId xmlns:a16="http://schemas.microsoft.com/office/drawing/2014/main" id="{6FC0D656-FC07-DF21-A715-036EACE74006}"/>
              </a:ext>
            </a:extLst>
          </p:cNvPr>
          <p:cNvSpPr txBox="1"/>
          <p:nvPr/>
        </p:nvSpPr>
        <p:spPr>
          <a:xfrm>
            <a:off x="8091618" y="1690062"/>
            <a:ext cx="3784294" cy="4154984"/>
          </a:xfrm>
          <a:prstGeom prst="rect">
            <a:avLst/>
          </a:prstGeom>
          <a:noFill/>
        </p:spPr>
        <p:txBody>
          <a:bodyPr wrap="square" rtlCol="0">
            <a:spAutoFit/>
          </a:bodyPr>
          <a:lstStyle/>
          <a:p>
            <a:r>
              <a:rPr lang="ja-JP" altLang="en-US" sz="4400" dirty="0">
                <a:latin typeface="BIZ UDPゴシック" panose="020B0400000000000000" pitchFamily="50" charset="-128"/>
                <a:ea typeface="BIZ UDPゴシック" panose="020B0400000000000000" pitchFamily="50" charset="-128"/>
              </a:rPr>
              <a:t>担当 </a:t>
            </a:r>
            <a:r>
              <a:rPr lang="en-US" altLang="ja-JP" sz="4400" dirty="0">
                <a:latin typeface="BIZ UDPゴシック" panose="020B0400000000000000" pitchFamily="50" charset="-128"/>
                <a:ea typeface="BIZ UDPゴシック" panose="020B0400000000000000" pitchFamily="50" charset="-128"/>
              </a:rPr>
              <a:t>: </a:t>
            </a:r>
            <a:r>
              <a:rPr lang="ja-JP" altLang="en-US" sz="4400" dirty="0">
                <a:latin typeface="BIZ UDPゴシック" panose="020B0400000000000000" pitchFamily="50" charset="-128"/>
                <a:ea typeface="BIZ UDPゴシック" panose="020B0400000000000000" pitchFamily="50" charset="-128"/>
              </a:rPr>
              <a:t>下沢</a:t>
            </a:r>
            <a:endParaRPr lang="en-US" altLang="ja-JP" sz="4400" dirty="0">
              <a:latin typeface="BIZ UDPゴシック" panose="020B0400000000000000" pitchFamily="50" charset="-128"/>
              <a:ea typeface="BIZ UDPゴシック" panose="020B0400000000000000" pitchFamily="50" charset="-128"/>
            </a:endParaRPr>
          </a:p>
          <a:p>
            <a:r>
              <a:rPr lang="ja-JP" altLang="en-US" sz="4400" dirty="0">
                <a:latin typeface="BIZ UDPゴシック" panose="020B0400000000000000" pitchFamily="50" charset="-128"/>
                <a:ea typeface="BIZ UDPゴシック" panose="020B0400000000000000" pitchFamily="50" charset="-128"/>
              </a:rPr>
              <a:t>担当 </a:t>
            </a:r>
            <a:r>
              <a:rPr lang="en-US" altLang="ja-JP" sz="4400" dirty="0">
                <a:latin typeface="BIZ UDPゴシック" panose="020B0400000000000000" pitchFamily="50" charset="-128"/>
                <a:ea typeface="BIZ UDPゴシック" panose="020B0400000000000000" pitchFamily="50" charset="-128"/>
              </a:rPr>
              <a:t>: </a:t>
            </a:r>
            <a:r>
              <a:rPr lang="ja-JP" altLang="en-US" sz="4400" dirty="0">
                <a:latin typeface="BIZ UDPゴシック" panose="020B0400000000000000" pitchFamily="50" charset="-128"/>
                <a:ea typeface="BIZ UDPゴシック" panose="020B0400000000000000" pitchFamily="50" charset="-128"/>
              </a:rPr>
              <a:t>下沢</a:t>
            </a:r>
            <a:endParaRPr kumimoji="1" lang="ja-JP" altLang="en-US" sz="4400" dirty="0">
              <a:latin typeface="BIZ UDPゴシック" panose="020B0400000000000000" pitchFamily="50" charset="-128"/>
              <a:ea typeface="BIZ UDPゴシック" panose="020B0400000000000000" pitchFamily="50" charset="-128"/>
            </a:endParaRPr>
          </a:p>
          <a:p>
            <a:r>
              <a:rPr lang="ja-JP" altLang="en-US" sz="4400" dirty="0">
                <a:latin typeface="BIZ UDPゴシック" panose="020B0400000000000000" pitchFamily="50" charset="-128"/>
                <a:ea typeface="BIZ UDPゴシック" panose="020B0400000000000000" pitchFamily="50" charset="-128"/>
              </a:rPr>
              <a:t>担当 </a:t>
            </a:r>
            <a:r>
              <a:rPr lang="en-US" altLang="ja-JP" sz="4400" dirty="0">
                <a:latin typeface="BIZ UDPゴシック" panose="020B0400000000000000" pitchFamily="50" charset="-128"/>
                <a:ea typeface="BIZ UDPゴシック" panose="020B0400000000000000" pitchFamily="50" charset="-128"/>
              </a:rPr>
              <a:t>: </a:t>
            </a:r>
            <a:r>
              <a:rPr lang="ja-JP" altLang="en-US" sz="4400" dirty="0">
                <a:latin typeface="BIZ UDPゴシック" panose="020B0400000000000000" pitchFamily="50" charset="-128"/>
                <a:ea typeface="BIZ UDPゴシック" panose="020B0400000000000000" pitchFamily="50" charset="-128"/>
              </a:rPr>
              <a:t>下沢</a:t>
            </a:r>
            <a:endParaRPr kumimoji="1" lang="ja-JP" altLang="en-US" sz="4400" dirty="0">
              <a:latin typeface="BIZ UDPゴシック" panose="020B0400000000000000" pitchFamily="50" charset="-128"/>
              <a:ea typeface="BIZ UDPゴシック" panose="020B0400000000000000" pitchFamily="50" charset="-128"/>
            </a:endParaRPr>
          </a:p>
          <a:p>
            <a:r>
              <a:rPr lang="ja-JP" altLang="en-US" sz="4400" dirty="0">
                <a:latin typeface="BIZ UDPゴシック" panose="020B0400000000000000" pitchFamily="50" charset="-128"/>
                <a:ea typeface="BIZ UDPゴシック" panose="020B0400000000000000" pitchFamily="50" charset="-128"/>
              </a:rPr>
              <a:t>担当 </a:t>
            </a:r>
            <a:r>
              <a:rPr lang="en-US" altLang="ja-JP" sz="4400" dirty="0">
                <a:latin typeface="BIZ UDPゴシック" panose="020B0400000000000000" pitchFamily="50" charset="-128"/>
                <a:ea typeface="BIZ UDPゴシック" panose="020B0400000000000000" pitchFamily="50" charset="-128"/>
              </a:rPr>
              <a:t>: </a:t>
            </a:r>
            <a:r>
              <a:rPr lang="ja-JP" altLang="en-US" sz="4400" dirty="0">
                <a:latin typeface="BIZ UDPゴシック" panose="020B0400000000000000" pitchFamily="50" charset="-128"/>
                <a:ea typeface="BIZ UDPゴシック" panose="020B0400000000000000" pitchFamily="50" charset="-128"/>
              </a:rPr>
              <a:t>下沢</a:t>
            </a:r>
            <a:endParaRPr kumimoji="1" lang="ja-JP" altLang="en-US" sz="4400" dirty="0">
              <a:latin typeface="BIZ UDPゴシック" panose="020B0400000000000000" pitchFamily="50" charset="-128"/>
              <a:ea typeface="BIZ UDPゴシック" panose="020B0400000000000000" pitchFamily="50" charset="-128"/>
            </a:endParaRPr>
          </a:p>
          <a:p>
            <a:r>
              <a:rPr lang="ja-JP" altLang="en-US" sz="4400" dirty="0">
                <a:latin typeface="BIZ UDPゴシック" panose="020B0400000000000000" pitchFamily="50" charset="-128"/>
                <a:ea typeface="BIZ UDPゴシック" panose="020B0400000000000000" pitchFamily="50" charset="-128"/>
              </a:rPr>
              <a:t>担当 </a:t>
            </a:r>
            <a:r>
              <a:rPr lang="en-US" altLang="ja-JP" sz="4400" dirty="0">
                <a:latin typeface="BIZ UDPゴシック" panose="020B0400000000000000" pitchFamily="50" charset="-128"/>
                <a:ea typeface="BIZ UDPゴシック" panose="020B0400000000000000" pitchFamily="50" charset="-128"/>
              </a:rPr>
              <a:t>: </a:t>
            </a:r>
            <a:r>
              <a:rPr lang="ja-JP" altLang="en-US" sz="4400" dirty="0">
                <a:latin typeface="BIZ UDPゴシック" panose="020B0400000000000000" pitchFamily="50" charset="-128"/>
                <a:ea typeface="BIZ UDPゴシック" panose="020B0400000000000000" pitchFamily="50" charset="-128"/>
              </a:rPr>
              <a:t>下沢</a:t>
            </a:r>
            <a:endParaRPr kumimoji="1" lang="ja-JP" altLang="en-US" sz="4400" dirty="0">
              <a:latin typeface="BIZ UDPゴシック" panose="020B0400000000000000" pitchFamily="50" charset="-128"/>
              <a:ea typeface="BIZ UDPゴシック" panose="020B0400000000000000" pitchFamily="50" charset="-128"/>
            </a:endParaRPr>
          </a:p>
          <a:p>
            <a:endParaRPr kumimoji="1" lang="ja-JP" altLang="en-US" sz="4400" dirty="0">
              <a:latin typeface="BIZ UDPゴシック" panose="020B0400000000000000" pitchFamily="50" charset="-128"/>
              <a:ea typeface="BIZ UDPゴシック" panose="020B0400000000000000" pitchFamily="50" charset="-128"/>
            </a:endParaRPr>
          </a:p>
        </p:txBody>
      </p:sp>
      <p:sp>
        <p:nvSpPr>
          <p:cNvPr id="5" name="テキスト ボックス 4">
            <a:extLst>
              <a:ext uri="{FF2B5EF4-FFF2-40B4-BE49-F238E27FC236}">
                <a16:creationId xmlns:a16="http://schemas.microsoft.com/office/drawing/2014/main" id="{22EF4CED-637D-A8DB-3E39-3706544B94A5}"/>
              </a:ext>
            </a:extLst>
          </p:cNvPr>
          <p:cNvSpPr txBox="1"/>
          <p:nvPr/>
        </p:nvSpPr>
        <p:spPr>
          <a:xfrm>
            <a:off x="717456" y="5608685"/>
            <a:ext cx="8855522" cy="646331"/>
          </a:xfrm>
          <a:prstGeom prst="rect">
            <a:avLst/>
          </a:prstGeom>
          <a:noFill/>
        </p:spPr>
        <p:txBody>
          <a:bodyPr wrap="square" rtlCol="0">
            <a:spAutoFit/>
          </a:bodyPr>
          <a:lstStyle/>
          <a:p>
            <a:r>
              <a:rPr kumimoji="1" lang="en-US" altLang="ja-JP" sz="3600" dirty="0">
                <a:latin typeface="BIZ UDPゴシック" panose="020B0400000000000000" pitchFamily="50" charset="-128"/>
                <a:ea typeface="BIZ UDPゴシック" panose="020B0400000000000000" pitchFamily="50" charset="-128"/>
              </a:rPr>
              <a:t>※</a:t>
            </a:r>
            <a:r>
              <a:rPr kumimoji="1" lang="ja-JP" altLang="en-US" sz="3600" dirty="0">
                <a:latin typeface="BIZ UDPゴシック" panose="020B0400000000000000" pitchFamily="50" charset="-128"/>
                <a:ea typeface="BIZ UDPゴシック" panose="020B0400000000000000" pitchFamily="50" charset="-128"/>
              </a:rPr>
              <a:t>常にスクレイプと</a:t>
            </a:r>
            <a:r>
              <a:rPr kumimoji="1" lang="en-US" altLang="ja-JP" sz="3600" dirty="0">
                <a:latin typeface="BIZ UDPゴシック" panose="020B0400000000000000" pitchFamily="50" charset="-128"/>
                <a:ea typeface="BIZ UDPゴシック" panose="020B0400000000000000" pitchFamily="50" charset="-128"/>
              </a:rPr>
              <a:t>DB</a:t>
            </a:r>
            <a:r>
              <a:rPr kumimoji="1" lang="ja-JP" altLang="en-US" sz="3600" dirty="0">
                <a:latin typeface="BIZ UDPゴシック" panose="020B0400000000000000" pitchFamily="50" charset="-128"/>
                <a:ea typeface="BIZ UDPゴシック" panose="020B0400000000000000" pitchFamily="50" charset="-128"/>
              </a:rPr>
              <a:t>と受験勉強との挌闘</a:t>
            </a:r>
          </a:p>
        </p:txBody>
      </p:sp>
    </p:spTree>
    <p:extLst>
      <p:ext uri="{BB962C8B-B14F-4D97-AF65-F5344CB8AC3E}">
        <p14:creationId xmlns:p14="http://schemas.microsoft.com/office/powerpoint/2010/main" val="21864278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6B56B9D3-FC29-4B9B-96B7-19FB66BC0676}"/>
              </a:ext>
            </a:extLst>
          </p:cNvPr>
          <p:cNvSpPr txBox="1"/>
          <p:nvPr/>
        </p:nvSpPr>
        <p:spPr>
          <a:xfrm>
            <a:off x="1013011" y="2705725"/>
            <a:ext cx="10165977" cy="1446550"/>
          </a:xfrm>
          <a:prstGeom prst="rect">
            <a:avLst/>
          </a:prstGeom>
          <a:noFill/>
        </p:spPr>
        <p:txBody>
          <a:bodyPr wrap="square" rtlCol="0">
            <a:spAutoFit/>
          </a:bodyPr>
          <a:lstStyle/>
          <a:p>
            <a:pPr algn="ctr"/>
            <a:r>
              <a:rPr kumimoji="1" lang="ja-JP" altLang="en-US" sz="8800" b="1" dirty="0">
                <a:latin typeface="BIZ UDPゴシック" panose="020B0400000000000000" pitchFamily="50" charset="-128"/>
                <a:ea typeface="BIZ UDPゴシック" panose="020B0400000000000000" pitchFamily="50" charset="-128"/>
              </a:rPr>
              <a:t>結論 </a:t>
            </a:r>
            <a:r>
              <a:rPr kumimoji="1" lang="en-US" altLang="ja-JP" sz="8800" b="1" dirty="0">
                <a:latin typeface="BIZ UDPゴシック" panose="020B0400000000000000" pitchFamily="50" charset="-128"/>
                <a:ea typeface="BIZ UDPゴシック" panose="020B0400000000000000" pitchFamily="50" charset="-128"/>
              </a:rPr>
              <a:t>: </a:t>
            </a:r>
            <a:r>
              <a:rPr kumimoji="1" lang="ja-JP" altLang="en-US" sz="8800" b="1" dirty="0">
                <a:latin typeface="BIZ UDPゴシック" panose="020B0400000000000000" pitchFamily="50" charset="-128"/>
                <a:ea typeface="BIZ UDPゴシック" panose="020B0400000000000000" pitchFamily="50" charset="-128"/>
              </a:rPr>
              <a:t>できなかった</a:t>
            </a:r>
          </a:p>
        </p:txBody>
      </p:sp>
    </p:spTree>
    <p:extLst>
      <p:ext uri="{BB962C8B-B14F-4D97-AF65-F5344CB8AC3E}">
        <p14:creationId xmlns:p14="http://schemas.microsoft.com/office/powerpoint/2010/main" val="6423604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7291A1A2-535D-B6C0-D2AE-F3CB525FDEF3}"/>
              </a:ext>
            </a:extLst>
          </p:cNvPr>
          <p:cNvSpPr txBox="1"/>
          <p:nvPr/>
        </p:nvSpPr>
        <p:spPr>
          <a:xfrm>
            <a:off x="298127" y="48985"/>
            <a:ext cx="2528888" cy="1200329"/>
          </a:xfrm>
          <a:prstGeom prst="rect">
            <a:avLst/>
          </a:prstGeom>
          <a:noFill/>
        </p:spPr>
        <p:txBody>
          <a:bodyPr wrap="square" rtlCol="0">
            <a:spAutoFit/>
          </a:bodyPr>
          <a:lstStyle/>
          <a:p>
            <a:r>
              <a:rPr kumimoji="1" lang="ja-JP" altLang="en-US" sz="7200" b="1" dirty="0">
                <a:latin typeface="BIZ UDPゴシック" panose="020B0400000000000000" pitchFamily="50" charset="-128"/>
                <a:ea typeface="BIZ UDPゴシック" panose="020B0400000000000000" pitchFamily="50" charset="-128"/>
              </a:rPr>
              <a:t>結果</a:t>
            </a:r>
          </a:p>
        </p:txBody>
      </p:sp>
      <p:sp>
        <p:nvSpPr>
          <p:cNvPr id="3" name="テキスト ボックス 2">
            <a:extLst>
              <a:ext uri="{FF2B5EF4-FFF2-40B4-BE49-F238E27FC236}">
                <a16:creationId xmlns:a16="http://schemas.microsoft.com/office/drawing/2014/main" id="{CB53F4CA-EDB8-44F8-5E3A-23AA5F8564F4}"/>
              </a:ext>
            </a:extLst>
          </p:cNvPr>
          <p:cNvSpPr txBox="1"/>
          <p:nvPr/>
        </p:nvSpPr>
        <p:spPr>
          <a:xfrm>
            <a:off x="3878346" y="3429000"/>
            <a:ext cx="3757972" cy="584775"/>
          </a:xfrm>
          <a:prstGeom prst="rect">
            <a:avLst/>
          </a:prstGeom>
          <a:noFill/>
        </p:spPr>
        <p:txBody>
          <a:bodyPr wrap="square" rtlCol="0">
            <a:spAutoFit/>
          </a:bodyPr>
          <a:lstStyle/>
          <a:p>
            <a:pPr algn="ctr"/>
            <a:r>
              <a:rPr kumimoji="1" lang="en-US" altLang="ja-JP" sz="3200" dirty="0">
                <a:latin typeface="BIZ UDPゴシック" panose="020B0400000000000000" pitchFamily="50" charset="-128"/>
                <a:ea typeface="BIZ UDPゴシック" panose="020B0400000000000000" pitchFamily="50" charset="-128"/>
              </a:rPr>
              <a:t>Top3</a:t>
            </a:r>
            <a:r>
              <a:rPr kumimoji="1" lang="ja-JP" altLang="en-US" sz="3200" dirty="0">
                <a:latin typeface="BIZ UDPゴシック" panose="020B0400000000000000" pitchFamily="50" charset="-128"/>
                <a:ea typeface="BIZ UDPゴシック" panose="020B0400000000000000" pitchFamily="50" charset="-128"/>
              </a:rPr>
              <a:t>のぐらふ</a:t>
            </a:r>
          </a:p>
        </p:txBody>
      </p:sp>
    </p:spTree>
    <p:extLst>
      <p:ext uri="{BB962C8B-B14F-4D97-AF65-F5344CB8AC3E}">
        <p14:creationId xmlns:p14="http://schemas.microsoft.com/office/powerpoint/2010/main" val="28304962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CD6531B4-3A18-1C3C-991D-5CB8667443BE}"/>
              </a:ext>
            </a:extLst>
          </p:cNvPr>
          <p:cNvSpPr txBox="1"/>
          <p:nvPr/>
        </p:nvSpPr>
        <p:spPr>
          <a:xfrm>
            <a:off x="298127" y="48985"/>
            <a:ext cx="2528888" cy="1200329"/>
          </a:xfrm>
          <a:prstGeom prst="rect">
            <a:avLst/>
          </a:prstGeom>
          <a:noFill/>
        </p:spPr>
        <p:txBody>
          <a:bodyPr wrap="square" rtlCol="0">
            <a:spAutoFit/>
          </a:bodyPr>
          <a:lstStyle/>
          <a:p>
            <a:r>
              <a:rPr lang="ja-JP" altLang="en-US" sz="7200" b="1" dirty="0">
                <a:latin typeface="BIZ UDPゴシック" panose="020B0400000000000000" pitchFamily="50" charset="-128"/>
                <a:ea typeface="BIZ UDPゴシック" panose="020B0400000000000000" pitchFamily="50" charset="-128"/>
              </a:rPr>
              <a:t>考察</a:t>
            </a:r>
            <a:endParaRPr kumimoji="1" lang="ja-JP" altLang="en-US" sz="7200" b="1" dirty="0">
              <a:latin typeface="BIZ UDPゴシック" panose="020B0400000000000000" pitchFamily="50" charset="-128"/>
              <a:ea typeface="BIZ UDPゴシック" panose="020B0400000000000000" pitchFamily="50" charset="-128"/>
            </a:endParaRPr>
          </a:p>
        </p:txBody>
      </p:sp>
      <p:sp>
        <p:nvSpPr>
          <p:cNvPr id="3" name="テキスト ボックス 2">
            <a:extLst>
              <a:ext uri="{FF2B5EF4-FFF2-40B4-BE49-F238E27FC236}">
                <a16:creationId xmlns:a16="http://schemas.microsoft.com/office/drawing/2014/main" id="{74D4EEFF-5CD6-151C-C156-C505382A8642}"/>
              </a:ext>
            </a:extLst>
          </p:cNvPr>
          <p:cNvSpPr txBox="1"/>
          <p:nvPr/>
        </p:nvSpPr>
        <p:spPr>
          <a:xfrm>
            <a:off x="862341" y="1536174"/>
            <a:ext cx="10467317" cy="4401205"/>
          </a:xfrm>
          <a:prstGeom prst="rect">
            <a:avLst/>
          </a:prstGeom>
          <a:noFill/>
        </p:spPr>
        <p:txBody>
          <a:bodyPr wrap="square" rtlCol="0">
            <a:spAutoFit/>
          </a:bodyPr>
          <a:lstStyle/>
          <a:p>
            <a:pPr marL="457200" indent="-457200">
              <a:buFont typeface="Arial" panose="020B0604020202020204" pitchFamily="34" charset="0"/>
              <a:buChar char="•"/>
            </a:pPr>
            <a:r>
              <a:rPr kumimoji="1" lang="ja-JP" altLang="en-US" sz="4000" dirty="0">
                <a:latin typeface="BIZ UDPゴシック" panose="020B0400000000000000" pitchFamily="50" charset="-128"/>
                <a:ea typeface="BIZ UDPゴシック" panose="020B0400000000000000" pitchFamily="50" charset="-128"/>
              </a:rPr>
              <a:t>ニュースのばらつきがある</a:t>
            </a:r>
            <a:endParaRPr kumimoji="1" lang="en-US" altLang="ja-JP" sz="4000" dirty="0">
              <a:latin typeface="BIZ UDPゴシック" panose="020B0400000000000000" pitchFamily="50" charset="-128"/>
              <a:ea typeface="BIZ UDPゴシック" panose="020B0400000000000000" pitchFamily="50" charset="-128"/>
            </a:endParaRPr>
          </a:p>
          <a:p>
            <a:pPr marL="457200" indent="-457200">
              <a:buFont typeface="Arial" panose="020B0604020202020204" pitchFamily="34" charset="0"/>
              <a:buChar char="•"/>
            </a:pPr>
            <a:r>
              <a:rPr kumimoji="1" lang="ja-JP" altLang="en-US" sz="4000" dirty="0">
                <a:latin typeface="BIZ UDPゴシック" panose="020B0400000000000000" pitchFamily="50" charset="-128"/>
                <a:ea typeface="BIZ UDPゴシック" panose="020B0400000000000000" pitchFamily="50" charset="-128"/>
              </a:rPr>
              <a:t>この一か月はありえないくらい株式市場の状況が悪い</a:t>
            </a:r>
            <a:endParaRPr kumimoji="1" lang="en-US" altLang="ja-JP" sz="4000" dirty="0">
              <a:latin typeface="BIZ UDPゴシック" panose="020B0400000000000000" pitchFamily="50" charset="-128"/>
              <a:ea typeface="BIZ UDPゴシック" panose="020B0400000000000000" pitchFamily="50" charset="-128"/>
            </a:endParaRPr>
          </a:p>
          <a:p>
            <a:pPr marL="457200" indent="-457200">
              <a:buFont typeface="Arial" panose="020B0604020202020204" pitchFamily="34" charset="0"/>
              <a:buChar char="•"/>
            </a:pPr>
            <a:r>
              <a:rPr lang="en-US" altLang="ja-JP" sz="4000" dirty="0">
                <a:latin typeface="BIZ UDPゴシック" panose="020B0400000000000000" pitchFamily="50" charset="-128"/>
                <a:ea typeface="BIZ UDPゴシック" panose="020B0400000000000000" pitchFamily="50" charset="-128"/>
              </a:rPr>
              <a:t>6-7</a:t>
            </a:r>
            <a:r>
              <a:rPr lang="ja-JP" altLang="en-US" sz="4000" dirty="0">
                <a:latin typeface="BIZ UDPゴシック" panose="020B0400000000000000" pitchFamily="50" charset="-128"/>
                <a:ea typeface="BIZ UDPゴシック" panose="020B0400000000000000" pitchFamily="50" charset="-128"/>
              </a:rPr>
              <a:t>月にサイトのアプデがあってニュースのデータががっつり減った</a:t>
            </a:r>
            <a:endParaRPr lang="en-US" altLang="ja-JP" sz="4000" dirty="0">
              <a:latin typeface="BIZ UDPゴシック" panose="020B0400000000000000" pitchFamily="50" charset="-128"/>
              <a:ea typeface="BIZ UDPゴシック" panose="020B0400000000000000" pitchFamily="50" charset="-128"/>
            </a:endParaRPr>
          </a:p>
          <a:p>
            <a:pPr marL="457200" indent="-457200">
              <a:buFont typeface="Arial" panose="020B0604020202020204" pitchFamily="34" charset="0"/>
              <a:buChar char="•"/>
            </a:pPr>
            <a:r>
              <a:rPr kumimoji="1" lang="ja-JP" altLang="en-US" sz="4000" dirty="0">
                <a:latin typeface="BIZ UDPゴシック" panose="020B0400000000000000" pitchFamily="50" charset="-128"/>
                <a:ea typeface="BIZ UDPゴシック" panose="020B0400000000000000" pitchFamily="50" charset="-128"/>
              </a:rPr>
              <a:t>ただの思い付きだが、</a:t>
            </a:r>
            <a:r>
              <a:rPr kumimoji="1" lang="en-US" altLang="ja-JP" sz="4000" dirty="0">
                <a:latin typeface="BIZ UDPゴシック" panose="020B0400000000000000" pitchFamily="50" charset="-128"/>
                <a:ea typeface="BIZ UDPゴシック" panose="020B0400000000000000" pitchFamily="50" charset="-128"/>
              </a:rPr>
              <a:t>Twitter</a:t>
            </a:r>
            <a:r>
              <a:rPr kumimoji="1" lang="ja-JP" altLang="en-US" sz="4000" dirty="0">
                <a:latin typeface="BIZ UDPゴシック" panose="020B0400000000000000" pitchFamily="50" charset="-128"/>
                <a:ea typeface="BIZ UDPゴシック" panose="020B0400000000000000" pitchFamily="50" charset="-128"/>
              </a:rPr>
              <a:t>のトレンド等も</a:t>
            </a:r>
          </a:p>
        </p:txBody>
      </p:sp>
    </p:spTree>
    <p:extLst>
      <p:ext uri="{BB962C8B-B14F-4D97-AF65-F5344CB8AC3E}">
        <p14:creationId xmlns:p14="http://schemas.microsoft.com/office/powerpoint/2010/main" val="3441272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8328FAAC-671D-4848-AFAA-E9386F467836}"/>
              </a:ext>
            </a:extLst>
          </p:cNvPr>
          <p:cNvSpPr txBox="1"/>
          <p:nvPr/>
        </p:nvSpPr>
        <p:spPr>
          <a:xfrm>
            <a:off x="511173" y="2052906"/>
            <a:ext cx="11499758" cy="3416320"/>
          </a:xfrm>
          <a:prstGeom prst="rect">
            <a:avLst/>
          </a:prstGeom>
          <a:noFill/>
        </p:spPr>
        <p:txBody>
          <a:bodyPr wrap="square" rtlCol="0">
            <a:spAutoFit/>
          </a:bodyPr>
          <a:lstStyle/>
          <a:p>
            <a:pPr marL="571500" indent="-571500">
              <a:buFont typeface="Arial" panose="020B0604020202020204" pitchFamily="34" charset="0"/>
              <a:buChar char="•"/>
            </a:pPr>
            <a:r>
              <a:rPr kumimoji="1" lang="ja-JP" altLang="en-US" sz="3800" dirty="0">
                <a:latin typeface="BIZ UDPゴシック" panose="020B0400000000000000" pitchFamily="50" charset="-128"/>
                <a:ea typeface="BIZ UDPゴシック" panose="020B0400000000000000" pitchFamily="50" charset="-128"/>
              </a:rPr>
              <a:t>せっかく</a:t>
            </a:r>
            <a:r>
              <a:rPr kumimoji="1" lang="en-US" altLang="ja-JP" sz="3800" dirty="0">
                <a:latin typeface="BIZ UDPゴシック" panose="020B0400000000000000" pitchFamily="50" charset="-128"/>
                <a:ea typeface="BIZ UDPゴシック" panose="020B0400000000000000" pitchFamily="50" charset="-128"/>
              </a:rPr>
              <a:t>NISA</a:t>
            </a:r>
            <a:r>
              <a:rPr lang="ja-JP" altLang="en-US" sz="3800" dirty="0">
                <a:latin typeface="BIZ UDPゴシック" panose="020B0400000000000000" pitchFamily="50" charset="-128"/>
                <a:ea typeface="BIZ UDPゴシック" panose="020B0400000000000000" pitchFamily="50" charset="-128"/>
              </a:rPr>
              <a:t>口座を持てる年齢になったのだから</a:t>
            </a:r>
            <a:r>
              <a:rPr kumimoji="1" lang="ja-JP" altLang="en-US" sz="3800" dirty="0">
                <a:latin typeface="BIZ UDPゴシック" panose="020B0400000000000000" pitchFamily="50" charset="-128"/>
                <a:ea typeface="BIZ UDPゴシック" panose="020B0400000000000000" pitchFamily="50" charset="-128"/>
              </a:rPr>
              <a:t>株価の時系列予測をしたい</a:t>
            </a:r>
            <a:r>
              <a:rPr kumimoji="1" lang="en-US" altLang="ja-JP" sz="2800" dirty="0">
                <a:solidFill>
                  <a:schemeClr val="bg2">
                    <a:lumMod val="50000"/>
                  </a:schemeClr>
                </a:solidFill>
                <a:latin typeface="BIZ UDPゴシック" panose="020B0400000000000000" pitchFamily="50" charset="-128"/>
                <a:ea typeface="BIZ UDPゴシック" panose="020B0400000000000000" pitchFamily="50" charset="-128"/>
              </a:rPr>
              <a:t>(</a:t>
            </a:r>
            <a:r>
              <a:rPr kumimoji="1" lang="ja-JP" altLang="en-US" sz="2800" dirty="0">
                <a:solidFill>
                  <a:schemeClr val="bg2">
                    <a:lumMod val="50000"/>
                  </a:schemeClr>
                </a:solidFill>
                <a:latin typeface="BIZ UDPゴシック" panose="020B0400000000000000" pitchFamily="50" charset="-128"/>
                <a:ea typeface="BIZ UDPゴシック" panose="020B0400000000000000" pitchFamily="50" charset="-128"/>
              </a:rPr>
              <a:t>儲けたい</a:t>
            </a:r>
            <a:r>
              <a:rPr kumimoji="1" lang="en-US" altLang="ja-JP" sz="2800" dirty="0">
                <a:solidFill>
                  <a:schemeClr val="bg2">
                    <a:lumMod val="50000"/>
                  </a:schemeClr>
                </a:solidFill>
                <a:latin typeface="BIZ UDPゴシック" panose="020B0400000000000000" pitchFamily="50" charset="-128"/>
                <a:ea typeface="BIZ UDPゴシック" panose="020B0400000000000000" pitchFamily="50" charset="-128"/>
              </a:rPr>
              <a:t>)</a:t>
            </a:r>
          </a:p>
          <a:p>
            <a:pPr marL="457200" indent="-457200">
              <a:buFont typeface="Arial" panose="020B0604020202020204" pitchFamily="34" charset="0"/>
              <a:buChar char="•"/>
            </a:pPr>
            <a:endParaRPr lang="en-US" altLang="ja-JP" sz="2800" dirty="0">
              <a:solidFill>
                <a:schemeClr val="bg2">
                  <a:lumMod val="50000"/>
                </a:schemeClr>
              </a:solidFill>
              <a:latin typeface="BIZ UDPゴシック" panose="020B0400000000000000" pitchFamily="50" charset="-128"/>
              <a:ea typeface="BIZ UDPゴシック" panose="020B0400000000000000" pitchFamily="50" charset="-128"/>
            </a:endParaRPr>
          </a:p>
          <a:p>
            <a:pPr marL="571500" indent="-571500">
              <a:buFont typeface="Arial" panose="020B0604020202020204" pitchFamily="34" charset="0"/>
              <a:buChar char="•"/>
            </a:pPr>
            <a:r>
              <a:rPr lang="ja-JP" altLang="en-US" sz="3800" dirty="0">
                <a:latin typeface="BIZ UDPゴシック" panose="020B0400000000000000" pitchFamily="50" charset="-128"/>
                <a:ea typeface="BIZ UDPゴシック" panose="020B0400000000000000" pitchFamily="50" charset="-128"/>
              </a:rPr>
              <a:t>全く知らない分野の会社の株式を買う時の指標としたい</a:t>
            </a:r>
          </a:p>
          <a:p>
            <a:endParaRPr kumimoji="1" lang="ja-JP" altLang="en-US" sz="3600" dirty="0">
              <a:solidFill>
                <a:schemeClr val="bg2">
                  <a:lumMod val="50000"/>
                </a:schemeClr>
              </a:solidFill>
              <a:latin typeface="BIZ UDPゴシック" panose="020B0400000000000000" pitchFamily="50" charset="-128"/>
              <a:ea typeface="BIZ UDPゴシック" panose="020B0400000000000000" pitchFamily="50" charset="-128"/>
            </a:endParaRPr>
          </a:p>
        </p:txBody>
      </p:sp>
      <p:sp>
        <p:nvSpPr>
          <p:cNvPr id="2" name="テキスト ボックス 1">
            <a:extLst>
              <a:ext uri="{FF2B5EF4-FFF2-40B4-BE49-F238E27FC236}">
                <a16:creationId xmlns:a16="http://schemas.microsoft.com/office/drawing/2014/main" id="{DD4FD780-05BE-F0E4-3EFC-0E5F4A94CAA7}"/>
              </a:ext>
            </a:extLst>
          </p:cNvPr>
          <p:cNvSpPr txBox="1"/>
          <p:nvPr/>
        </p:nvSpPr>
        <p:spPr>
          <a:xfrm>
            <a:off x="298127" y="48985"/>
            <a:ext cx="2528888" cy="1200329"/>
          </a:xfrm>
          <a:prstGeom prst="rect">
            <a:avLst/>
          </a:prstGeom>
          <a:noFill/>
        </p:spPr>
        <p:txBody>
          <a:bodyPr wrap="square" rtlCol="0">
            <a:spAutoFit/>
          </a:bodyPr>
          <a:lstStyle/>
          <a:p>
            <a:r>
              <a:rPr kumimoji="1" lang="ja-JP" altLang="en-US" sz="7200" b="1" dirty="0">
                <a:latin typeface="BIZ UDPゴシック" panose="020B0400000000000000" pitchFamily="50" charset="-128"/>
                <a:ea typeface="BIZ UDPゴシック" panose="020B0400000000000000" pitchFamily="50" charset="-128"/>
              </a:rPr>
              <a:t>目的</a:t>
            </a:r>
          </a:p>
        </p:txBody>
      </p:sp>
    </p:spTree>
    <p:extLst>
      <p:ext uri="{BB962C8B-B14F-4D97-AF65-F5344CB8AC3E}">
        <p14:creationId xmlns:p14="http://schemas.microsoft.com/office/powerpoint/2010/main" val="31281214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549853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矢印: 右 5">
            <a:extLst>
              <a:ext uri="{FF2B5EF4-FFF2-40B4-BE49-F238E27FC236}">
                <a16:creationId xmlns:a16="http://schemas.microsoft.com/office/drawing/2014/main" id="{FD0C6863-084D-E0EC-72F2-CFD6E9A7F84C}"/>
              </a:ext>
            </a:extLst>
          </p:cNvPr>
          <p:cNvSpPr/>
          <p:nvPr/>
        </p:nvSpPr>
        <p:spPr>
          <a:xfrm rot="780814">
            <a:off x="4404025" y="4436650"/>
            <a:ext cx="2030507" cy="878541"/>
          </a:xfrm>
          <a:prstGeom prst="rightArrow">
            <a:avLst>
              <a:gd name="adj1" fmla="val 43878"/>
              <a:gd name="adj2" fmla="val 50000"/>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2" name="図 1">
            <a:extLst>
              <a:ext uri="{FF2B5EF4-FFF2-40B4-BE49-F238E27FC236}">
                <a16:creationId xmlns:a16="http://schemas.microsoft.com/office/drawing/2014/main" id="{8B62A16B-F0A0-5E06-5808-C3CD27A78076}"/>
              </a:ext>
            </a:extLst>
          </p:cNvPr>
          <p:cNvPicPr>
            <a:picLocks noChangeAspect="1"/>
          </p:cNvPicPr>
          <p:nvPr/>
        </p:nvPicPr>
        <p:blipFill>
          <a:blip r:embed="rId2"/>
          <a:stretch>
            <a:fillRect/>
          </a:stretch>
        </p:blipFill>
        <p:spPr>
          <a:xfrm>
            <a:off x="5018650" y="1473981"/>
            <a:ext cx="6845972" cy="1955019"/>
          </a:xfrm>
          <a:prstGeom prst="rect">
            <a:avLst/>
          </a:prstGeom>
        </p:spPr>
      </p:pic>
      <p:pic>
        <p:nvPicPr>
          <p:cNvPr id="4" name="図 3">
            <a:extLst>
              <a:ext uri="{FF2B5EF4-FFF2-40B4-BE49-F238E27FC236}">
                <a16:creationId xmlns:a16="http://schemas.microsoft.com/office/drawing/2014/main" id="{3F1622E8-592A-648F-5D86-533C56802587}"/>
              </a:ext>
            </a:extLst>
          </p:cNvPr>
          <p:cNvPicPr>
            <a:picLocks noChangeAspect="1"/>
          </p:cNvPicPr>
          <p:nvPr/>
        </p:nvPicPr>
        <p:blipFill>
          <a:blip r:embed="rId3"/>
          <a:stretch>
            <a:fillRect/>
          </a:stretch>
        </p:blipFill>
        <p:spPr>
          <a:xfrm>
            <a:off x="168049" y="688622"/>
            <a:ext cx="3768731" cy="5130800"/>
          </a:xfrm>
          <a:prstGeom prst="rect">
            <a:avLst/>
          </a:prstGeom>
        </p:spPr>
      </p:pic>
    </p:spTree>
    <p:extLst>
      <p:ext uri="{BB962C8B-B14F-4D97-AF65-F5344CB8AC3E}">
        <p14:creationId xmlns:p14="http://schemas.microsoft.com/office/powerpoint/2010/main" val="5456467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4C346C83-1902-42D5-B622-093593ED705F}"/>
              </a:ext>
            </a:extLst>
          </p:cNvPr>
          <p:cNvSpPr txBox="1"/>
          <p:nvPr/>
        </p:nvSpPr>
        <p:spPr>
          <a:xfrm>
            <a:off x="298127" y="48985"/>
            <a:ext cx="2528888" cy="1200329"/>
          </a:xfrm>
          <a:prstGeom prst="rect">
            <a:avLst/>
          </a:prstGeom>
          <a:noFill/>
        </p:spPr>
        <p:txBody>
          <a:bodyPr wrap="square" rtlCol="0">
            <a:spAutoFit/>
          </a:bodyPr>
          <a:lstStyle/>
          <a:p>
            <a:r>
              <a:rPr kumimoji="1" lang="ja-JP" altLang="en-US" sz="7200" b="1" dirty="0">
                <a:latin typeface="BIZ UDPゴシック" panose="020B0400000000000000" pitchFamily="50" charset="-128"/>
                <a:ea typeface="BIZ UDPゴシック" panose="020B0400000000000000" pitchFamily="50" charset="-128"/>
              </a:rPr>
              <a:t>目的</a:t>
            </a:r>
          </a:p>
        </p:txBody>
      </p:sp>
      <p:sp>
        <p:nvSpPr>
          <p:cNvPr id="3" name="テキスト ボックス 2">
            <a:extLst>
              <a:ext uri="{FF2B5EF4-FFF2-40B4-BE49-F238E27FC236}">
                <a16:creationId xmlns:a16="http://schemas.microsoft.com/office/drawing/2014/main" id="{E641EA13-434D-8A34-7124-0E3753FA25E9}"/>
              </a:ext>
            </a:extLst>
          </p:cNvPr>
          <p:cNvSpPr txBox="1"/>
          <p:nvPr/>
        </p:nvSpPr>
        <p:spPr>
          <a:xfrm>
            <a:off x="1035758" y="5858754"/>
            <a:ext cx="4291344" cy="523220"/>
          </a:xfrm>
          <a:prstGeom prst="rect">
            <a:avLst/>
          </a:prstGeom>
          <a:noFill/>
        </p:spPr>
        <p:txBody>
          <a:bodyPr wrap="square" rtlCol="0">
            <a:spAutoFit/>
          </a:bodyPr>
          <a:lstStyle/>
          <a:p>
            <a:pPr algn="ctr"/>
            <a:r>
              <a:rPr kumimoji="1" lang="ja-JP" altLang="en-US" sz="2800" dirty="0">
                <a:latin typeface="BIZ UDPゴシック" panose="020B0400000000000000" pitchFamily="50" charset="-128"/>
                <a:ea typeface="BIZ UDPゴシック" panose="020B0400000000000000" pitchFamily="50" charset="-128"/>
              </a:rPr>
              <a:t>現在の金融資産構成比率</a:t>
            </a:r>
          </a:p>
        </p:txBody>
      </p:sp>
      <p:grpSp>
        <p:nvGrpSpPr>
          <p:cNvPr id="8" name="グループ化 7">
            <a:extLst>
              <a:ext uri="{FF2B5EF4-FFF2-40B4-BE49-F238E27FC236}">
                <a16:creationId xmlns:a16="http://schemas.microsoft.com/office/drawing/2014/main" id="{8812F55E-6C73-2C2E-2E3A-510BD7711EE5}"/>
              </a:ext>
            </a:extLst>
          </p:cNvPr>
          <p:cNvGrpSpPr/>
          <p:nvPr/>
        </p:nvGrpSpPr>
        <p:grpSpPr>
          <a:xfrm>
            <a:off x="83811" y="1273501"/>
            <a:ext cx="6195238" cy="4310997"/>
            <a:chOff x="325924" y="1984972"/>
            <a:chExt cx="5469802" cy="3672699"/>
          </a:xfrm>
        </p:grpSpPr>
        <p:graphicFrame>
          <p:nvGraphicFramePr>
            <p:cNvPr id="4" name="グラフ 3">
              <a:extLst>
                <a:ext uri="{FF2B5EF4-FFF2-40B4-BE49-F238E27FC236}">
                  <a16:creationId xmlns:a16="http://schemas.microsoft.com/office/drawing/2014/main" id="{2172DE30-313C-DCDC-19BA-E2EAFE897149}"/>
                </a:ext>
              </a:extLst>
            </p:cNvPr>
            <p:cNvGraphicFramePr>
              <a:graphicFrameLocks/>
            </p:cNvGraphicFramePr>
            <p:nvPr>
              <p:extLst>
                <p:ext uri="{D42A27DB-BD31-4B8C-83A1-F6EECF244321}">
                  <p14:modId xmlns:p14="http://schemas.microsoft.com/office/powerpoint/2010/main" val="333648918"/>
                </p:ext>
              </p:extLst>
            </p:nvPr>
          </p:nvGraphicFramePr>
          <p:xfrm>
            <a:off x="325924" y="1984972"/>
            <a:ext cx="5469802" cy="3672699"/>
          </p:xfrm>
          <a:graphic>
            <a:graphicData uri="http://schemas.openxmlformats.org/drawingml/2006/chart">
              <c:chart xmlns:c="http://schemas.openxmlformats.org/drawingml/2006/chart" xmlns:r="http://schemas.openxmlformats.org/officeDocument/2006/relationships" r:id="rId3"/>
            </a:graphicData>
          </a:graphic>
        </p:graphicFrame>
        <p:sp>
          <p:nvSpPr>
            <p:cNvPr id="5" name="テキスト ボックス 4">
              <a:extLst>
                <a:ext uri="{FF2B5EF4-FFF2-40B4-BE49-F238E27FC236}">
                  <a16:creationId xmlns:a16="http://schemas.microsoft.com/office/drawing/2014/main" id="{B224302E-BC48-D66A-4F27-92C1E2D23288}"/>
                </a:ext>
              </a:extLst>
            </p:cNvPr>
            <p:cNvSpPr txBox="1"/>
            <p:nvPr/>
          </p:nvSpPr>
          <p:spPr>
            <a:xfrm>
              <a:off x="1826937" y="4290029"/>
              <a:ext cx="1522492" cy="846386"/>
            </a:xfrm>
            <a:prstGeom prst="rect">
              <a:avLst/>
            </a:prstGeom>
            <a:noFill/>
          </p:spPr>
          <p:txBody>
            <a:bodyPr wrap="square" rtlCol="0">
              <a:spAutoFit/>
            </a:bodyPr>
            <a:lstStyle/>
            <a:p>
              <a:pPr algn="ctr"/>
              <a:r>
                <a:rPr kumimoji="1" lang="ja-JP" altLang="en-US" sz="2450" b="1" dirty="0">
                  <a:ln w="3175">
                    <a:noFill/>
                  </a:ln>
                  <a:solidFill>
                    <a:schemeClr val="bg1"/>
                  </a:solidFill>
                  <a:latin typeface="BIZ UDPゴシック" panose="020B0400000000000000" pitchFamily="50" charset="-128"/>
                  <a:ea typeface="BIZ UDPゴシック" panose="020B0400000000000000" pitchFamily="50" charset="-128"/>
                </a:rPr>
                <a:t>投資信託</a:t>
              </a:r>
              <a:endParaRPr kumimoji="1" lang="en-US" altLang="ja-JP" sz="2450" b="1" dirty="0">
                <a:ln w="3175">
                  <a:noFill/>
                </a:ln>
                <a:solidFill>
                  <a:schemeClr val="bg1"/>
                </a:solidFill>
                <a:latin typeface="BIZ UDPゴシック" panose="020B0400000000000000" pitchFamily="50" charset="-128"/>
                <a:ea typeface="BIZ UDPゴシック" panose="020B0400000000000000" pitchFamily="50" charset="-128"/>
              </a:endParaRPr>
            </a:p>
            <a:p>
              <a:pPr algn="ctr"/>
              <a:r>
                <a:rPr kumimoji="1" lang="en-US" altLang="ja-JP" sz="2450" b="1" dirty="0">
                  <a:ln w="3175">
                    <a:noFill/>
                  </a:ln>
                  <a:solidFill>
                    <a:schemeClr val="bg1"/>
                  </a:solidFill>
                  <a:latin typeface="BIZ UDPゴシック" panose="020B0400000000000000" pitchFamily="50" charset="-128"/>
                  <a:ea typeface="BIZ UDPゴシック" panose="020B0400000000000000" pitchFamily="50" charset="-128"/>
                </a:rPr>
                <a:t>25.6%</a:t>
              </a:r>
              <a:endParaRPr kumimoji="1" lang="ja-JP" altLang="en-US" sz="2450" b="1" dirty="0">
                <a:ln w="3175">
                  <a:noFill/>
                </a:ln>
                <a:solidFill>
                  <a:schemeClr val="bg1"/>
                </a:solidFill>
                <a:latin typeface="BIZ UDPゴシック" panose="020B0400000000000000" pitchFamily="50" charset="-128"/>
                <a:ea typeface="BIZ UDPゴシック" panose="020B0400000000000000" pitchFamily="50" charset="-128"/>
              </a:endParaRPr>
            </a:p>
          </p:txBody>
        </p:sp>
        <p:sp>
          <p:nvSpPr>
            <p:cNvPr id="6" name="テキスト ボックス 5">
              <a:extLst>
                <a:ext uri="{FF2B5EF4-FFF2-40B4-BE49-F238E27FC236}">
                  <a16:creationId xmlns:a16="http://schemas.microsoft.com/office/drawing/2014/main" id="{2360758D-8F4F-006A-BCD7-54D6B9BFED00}"/>
                </a:ext>
              </a:extLst>
            </p:cNvPr>
            <p:cNvSpPr txBox="1"/>
            <p:nvPr/>
          </p:nvSpPr>
          <p:spPr>
            <a:xfrm>
              <a:off x="1600180" y="2844224"/>
              <a:ext cx="1522492" cy="846386"/>
            </a:xfrm>
            <a:prstGeom prst="rect">
              <a:avLst/>
            </a:prstGeom>
            <a:noFill/>
          </p:spPr>
          <p:txBody>
            <a:bodyPr wrap="square" rtlCol="0">
              <a:spAutoFit/>
            </a:bodyPr>
            <a:lstStyle/>
            <a:p>
              <a:pPr algn="ctr"/>
              <a:r>
                <a:rPr lang="ja-JP" altLang="en-US" sz="2450" b="1" dirty="0">
                  <a:ln w="3175">
                    <a:noFill/>
                  </a:ln>
                  <a:solidFill>
                    <a:schemeClr val="bg1"/>
                  </a:solidFill>
                  <a:latin typeface="BIZ UDPゴシック" panose="020B0400000000000000" pitchFamily="50" charset="-128"/>
                  <a:ea typeface="BIZ UDPゴシック" panose="020B0400000000000000" pitchFamily="50" charset="-128"/>
                </a:rPr>
                <a:t>国内株式</a:t>
              </a:r>
              <a:endParaRPr lang="en-US" altLang="ja-JP" sz="2450" b="1" dirty="0">
                <a:ln w="3175">
                  <a:noFill/>
                </a:ln>
                <a:solidFill>
                  <a:schemeClr val="bg1"/>
                </a:solidFill>
                <a:latin typeface="BIZ UDPゴシック" panose="020B0400000000000000" pitchFamily="50" charset="-128"/>
                <a:ea typeface="BIZ UDPゴシック" panose="020B0400000000000000" pitchFamily="50" charset="-128"/>
              </a:endParaRPr>
            </a:p>
            <a:p>
              <a:pPr algn="ctr"/>
              <a:r>
                <a:rPr lang="en-US" altLang="ja-JP" sz="2450" b="1" dirty="0">
                  <a:ln w="3175">
                    <a:noFill/>
                  </a:ln>
                  <a:solidFill>
                    <a:schemeClr val="bg1"/>
                  </a:solidFill>
                  <a:latin typeface="BIZ UDPゴシック" panose="020B0400000000000000" pitchFamily="50" charset="-128"/>
                  <a:ea typeface="BIZ UDPゴシック" panose="020B0400000000000000" pitchFamily="50" charset="-128"/>
                </a:rPr>
                <a:t>33.8</a:t>
              </a:r>
              <a:r>
                <a:rPr kumimoji="1" lang="en-US" altLang="ja-JP" sz="2450" b="1" dirty="0">
                  <a:ln w="3175">
                    <a:noFill/>
                  </a:ln>
                  <a:solidFill>
                    <a:schemeClr val="bg1"/>
                  </a:solidFill>
                  <a:latin typeface="BIZ UDPゴシック" panose="020B0400000000000000" pitchFamily="50" charset="-128"/>
                  <a:ea typeface="BIZ UDPゴシック" panose="020B0400000000000000" pitchFamily="50" charset="-128"/>
                </a:rPr>
                <a:t>%</a:t>
              </a:r>
              <a:endParaRPr kumimoji="1" lang="ja-JP" altLang="en-US" sz="2450" b="1" dirty="0">
                <a:ln w="3175">
                  <a:noFill/>
                </a:ln>
                <a:solidFill>
                  <a:schemeClr val="bg1"/>
                </a:solidFill>
                <a:latin typeface="BIZ UDPゴシック" panose="020B0400000000000000" pitchFamily="50" charset="-128"/>
                <a:ea typeface="BIZ UDPゴシック" panose="020B0400000000000000" pitchFamily="50" charset="-128"/>
              </a:endParaRPr>
            </a:p>
          </p:txBody>
        </p:sp>
        <p:sp>
          <p:nvSpPr>
            <p:cNvPr id="7" name="テキスト ボックス 6">
              <a:extLst>
                <a:ext uri="{FF2B5EF4-FFF2-40B4-BE49-F238E27FC236}">
                  <a16:creationId xmlns:a16="http://schemas.microsoft.com/office/drawing/2014/main" id="{0551C6D1-6133-6CD6-C857-C613C8C56C88}"/>
                </a:ext>
              </a:extLst>
            </p:cNvPr>
            <p:cNvSpPr txBox="1"/>
            <p:nvPr/>
          </p:nvSpPr>
          <p:spPr>
            <a:xfrm>
              <a:off x="3149861" y="3398128"/>
              <a:ext cx="1522492" cy="846386"/>
            </a:xfrm>
            <a:prstGeom prst="rect">
              <a:avLst/>
            </a:prstGeom>
            <a:noFill/>
          </p:spPr>
          <p:txBody>
            <a:bodyPr wrap="square" rtlCol="0">
              <a:spAutoFit/>
            </a:bodyPr>
            <a:lstStyle/>
            <a:p>
              <a:pPr algn="ctr"/>
              <a:r>
                <a:rPr kumimoji="1" lang="ja-JP" altLang="en-US" sz="2450" b="1" dirty="0">
                  <a:ln w="3175">
                    <a:noFill/>
                  </a:ln>
                  <a:solidFill>
                    <a:schemeClr val="bg1"/>
                  </a:solidFill>
                  <a:latin typeface="BIZ UDPゴシック" panose="020B0400000000000000" pitchFamily="50" charset="-128"/>
                  <a:ea typeface="BIZ UDPゴシック" panose="020B0400000000000000" pitchFamily="50" charset="-128"/>
                </a:rPr>
                <a:t>米国株式</a:t>
              </a:r>
              <a:endParaRPr kumimoji="1" lang="en-US" altLang="ja-JP" sz="2450" b="1" dirty="0">
                <a:ln w="3175">
                  <a:noFill/>
                </a:ln>
                <a:solidFill>
                  <a:schemeClr val="bg1"/>
                </a:solidFill>
                <a:latin typeface="BIZ UDPゴシック" panose="020B0400000000000000" pitchFamily="50" charset="-128"/>
                <a:ea typeface="BIZ UDPゴシック" panose="020B0400000000000000" pitchFamily="50" charset="-128"/>
              </a:endParaRPr>
            </a:p>
            <a:p>
              <a:pPr algn="ctr"/>
              <a:r>
                <a:rPr kumimoji="1" lang="en-US" altLang="ja-JP" sz="2450" b="1" dirty="0">
                  <a:ln w="3175">
                    <a:noFill/>
                  </a:ln>
                  <a:solidFill>
                    <a:schemeClr val="bg1"/>
                  </a:solidFill>
                  <a:latin typeface="BIZ UDPゴシック" panose="020B0400000000000000" pitchFamily="50" charset="-128"/>
                  <a:ea typeface="BIZ UDPゴシック" panose="020B0400000000000000" pitchFamily="50" charset="-128"/>
                </a:rPr>
                <a:t>40.5%</a:t>
              </a:r>
              <a:endParaRPr kumimoji="1" lang="ja-JP" altLang="en-US" sz="2450" b="1" dirty="0">
                <a:ln w="3175">
                  <a:noFill/>
                </a:ln>
                <a:solidFill>
                  <a:schemeClr val="bg1"/>
                </a:solidFill>
                <a:latin typeface="BIZ UDPゴシック" panose="020B0400000000000000" pitchFamily="50" charset="-128"/>
                <a:ea typeface="BIZ UDPゴシック" panose="020B0400000000000000" pitchFamily="50" charset="-128"/>
              </a:endParaRPr>
            </a:p>
          </p:txBody>
        </p:sp>
      </p:grpSp>
      <p:grpSp>
        <p:nvGrpSpPr>
          <p:cNvPr id="15" name="グループ化 14">
            <a:extLst>
              <a:ext uri="{FF2B5EF4-FFF2-40B4-BE49-F238E27FC236}">
                <a16:creationId xmlns:a16="http://schemas.microsoft.com/office/drawing/2014/main" id="{D1EC9B02-4871-A07C-99BA-B5315B6827E0}"/>
              </a:ext>
            </a:extLst>
          </p:cNvPr>
          <p:cNvGrpSpPr/>
          <p:nvPr/>
        </p:nvGrpSpPr>
        <p:grpSpPr>
          <a:xfrm>
            <a:off x="5550646" y="1273500"/>
            <a:ext cx="6266091" cy="4310997"/>
            <a:chOff x="5418805" y="1641956"/>
            <a:chExt cx="7437142" cy="4953857"/>
          </a:xfrm>
        </p:grpSpPr>
        <p:graphicFrame>
          <p:nvGraphicFramePr>
            <p:cNvPr id="9" name="グラフ 8">
              <a:extLst>
                <a:ext uri="{FF2B5EF4-FFF2-40B4-BE49-F238E27FC236}">
                  <a16:creationId xmlns:a16="http://schemas.microsoft.com/office/drawing/2014/main" id="{86A9F20E-6AF9-4844-940B-1F7723C7DF6D}"/>
                </a:ext>
              </a:extLst>
            </p:cNvPr>
            <p:cNvGraphicFramePr>
              <a:graphicFrameLocks/>
            </p:cNvGraphicFramePr>
            <p:nvPr>
              <p:extLst>
                <p:ext uri="{D42A27DB-BD31-4B8C-83A1-F6EECF244321}">
                  <p14:modId xmlns:p14="http://schemas.microsoft.com/office/powerpoint/2010/main" val="1941746647"/>
                </p:ext>
              </p:extLst>
            </p:nvPr>
          </p:nvGraphicFramePr>
          <p:xfrm>
            <a:off x="5418805" y="1641956"/>
            <a:ext cx="7437142" cy="4953857"/>
          </p:xfrm>
          <a:graphic>
            <a:graphicData uri="http://schemas.openxmlformats.org/drawingml/2006/chart">
              <c:chart xmlns:c="http://schemas.openxmlformats.org/drawingml/2006/chart" xmlns:r="http://schemas.openxmlformats.org/officeDocument/2006/relationships" r:id="rId4"/>
            </a:graphicData>
          </a:graphic>
        </p:graphicFrame>
        <p:sp>
          <p:nvSpPr>
            <p:cNvPr id="10" name="テキスト ボックス 9">
              <a:extLst>
                <a:ext uri="{FF2B5EF4-FFF2-40B4-BE49-F238E27FC236}">
                  <a16:creationId xmlns:a16="http://schemas.microsoft.com/office/drawing/2014/main" id="{008ABDC1-7C91-ED9D-C4B7-E4EDB010A677}"/>
                </a:ext>
              </a:extLst>
            </p:cNvPr>
            <p:cNvSpPr txBox="1"/>
            <p:nvPr/>
          </p:nvSpPr>
          <p:spPr>
            <a:xfrm>
              <a:off x="8533757" y="4536646"/>
              <a:ext cx="2262578" cy="1379323"/>
            </a:xfrm>
            <a:prstGeom prst="rect">
              <a:avLst/>
            </a:prstGeom>
            <a:noFill/>
          </p:spPr>
          <p:txBody>
            <a:bodyPr wrap="square" rtlCol="0">
              <a:spAutoFit/>
            </a:bodyPr>
            <a:lstStyle/>
            <a:p>
              <a:pPr algn="ctr"/>
              <a:r>
                <a:rPr kumimoji="1" lang="en-US" altLang="ja-JP" sz="3600" b="1" dirty="0">
                  <a:ln w="3175">
                    <a:noFill/>
                  </a:ln>
                  <a:solidFill>
                    <a:schemeClr val="bg1"/>
                  </a:solidFill>
                  <a:latin typeface="BIZ UDPゴシック" panose="020B0400000000000000" pitchFamily="50" charset="-128"/>
                  <a:ea typeface="BIZ UDPゴシック" panose="020B0400000000000000" pitchFamily="50" charset="-128"/>
                </a:rPr>
                <a:t>NVDA</a:t>
              </a:r>
              <a:br>
                <a:rPr kumimoji="1" lang="en-US" altLang="ja-JP" sz="3600" b="1" dirty="0">
                  <a:ln w="3175">
                    <a:noFill/>
                  </a:ln>
                  <a:solidFill>
                    <a:schemeClr val="bg1"/>
                  </a:solidFill>
                  <a:latin typeface="BIZ UDPゴシック" panose="020B0400000000000000" pitchFamily="50" charset="-128"/>
                  <a:ea typeface="BIZ UDPゴシック" panose="020B0400000000000000" pitchFamily="50" charset="-128"/>
                </a:rPr>
              </a:br>
              <a:r>
                <a:rPr kumimoji="1" lang="en-US" altLang="ja-JP" sz="3600" b="1" dirty="0">
                  <a:ln w="3175">
                    <a:noFill/>
                  </a:ln>
                  <a:solidFill>
                    <a:schemeClr val="bg1"/>
                  </a:solidFill>
                  <a:latin typeface="BIZ UDPゴシック" panose="020B0400000000000000" pitchFamily="50" charset="-128"/>
                  <a:ea typeface="BIZ UDPゴシック" panose="020B0400000000000000" pitchFamily="50" charset="-128"/>
                </a:rPr>
                <a:t>60%</a:t>
              </a:r>
              <a:endParaRPr kumimoji="1" lang="ja-JP" altLang="en-US" sz="3600" b="1" dirty="0">
                <a:ln w="3175">
                  <a:noFill/>
                </a:ln>
                <a:solidFill>
                  <a:schemeClr val="bg1"/>
                </a:solidFill>
                <a:latin typeface="BIZ UDPゴシック" panose="020B0400000000000000" pitchFamily="50" charset="-128"/>
                <a:ea typeface="BIZ UDPゴシック" panose="020B0400000000000000" pitchFamily="50" charset="-128"/>
              </a:endParaRPr>
            </a:p>
          </p:txBody>
        </p:sp>
        <p:sp>
          <p:nvSpPr>
            <p:cNvPr id="11" name="テキスト ボックス 10">
              <a:extLst>
                <a:ext uri="{FF2B5EF4-FFF2-40B4-BE49-F238E27FC236}">
                  <a16:creationId xmlns:a16="http://schemas.microsoft.com/office/drawing/2014/main" id="{ECFF3A1E-03D8-FA39-D2D9-D3B09F42318D}"/>
                </a:ext>
              </a:extLst>
            </p:cNvPr>
            <p:cNvSpPr txBox="1"/>
            <p:nvPr/>
          </p:nvSpPr>
          <p:spPr>
            <a:xfrm rot="19588948">
              <a:off x="6898039" y="4570988"/>
              <a:ext cx="1641042" cy="459775"/>
            </a:xfrm>
            <a:prstGeom prst="rect">
              <a:avLst/>
            </a:prstGeom>
            <a:noFill/>
          </p:spPr>
          <p:txBody>
            <a:bodyPr wrap="square" rtlCol="0">
              <a:spAutoFit/>
            </a:bodyPr>
            <a:lstStyle/>
            <a:p>
              <a:pPr algn="ctr"/>
              <a:r>
                <a:rPr kumimoji="1" lang="en-US" altLang="ja-JP" sz="2000" b="1" dirty="0">
                  <a:ln w="3175">
                    <a:noFill/>
                  </a:ln>
                  <a:solidFill>
                    <a:schemeClr val="bg1"/>
                  </a:solidFill>
                  <a:latin typeface="BIZ UDPゴシック" panose="020B0400000000000000" pitchFamily="50" charset="-128"/>
                  <a:ea typeface="BIZ UDPゴシック" panose="020B0400000000000000" pitchFamily="50" charset="-128"/>
                </a:rPr>
                <a:t>TSM 7%</a:t>
              </a:r>
              <a:endParaRPr kumimoji="1" lang="ja-JP" altLang="en-US" sz="2000" b="1" dirty="0">
                <a:ln w="3175">
                  <a:noFill/>
                </a:ln>
                <a:solidFill>
                  <a:schemeClr val="bg1"/>
                </a:solidFill>
                <a:latin typeface="BIZ UDPゴシック" panose="020B0400000000000000" pitchFamily="50" charset="-128"/>
                <a:ea typeface="BIZ UDPゴシック" panose="020B0400000000000000" pitchFamily="50" charset="-128"/>
              </a:endParaRPr>
            </a:p>
          </p:txBody>
        </p:sp>
        <p:sp>
          <p:nvSpPr>
            <p:cNvPr id="12" name="テキスト ボックス 11">
              <a:extLst>
                <a:ext uri="{FF2B5EF4-FFF2-40B4-BE49-F238E27FC236}">
                  <a16:creationId xmlns:a16="http://schemas.microsoft.com/office/drawing/2014/main" id="{ED01B846-E357-5D6C-3A71-5486646F9056}"/>
                </a:ext>
              </a:extLst>
            </p:cNvPr>
            <p:cNvSpPr txBox="1"/>
            <p:nvPr/>
          </p:nvSpPr>
          <p:spPr>
            <a:xfrm rot="21120000">
              <a:off x="6638750" y="3976601"/>
              <a:ext cx="1726953" cy="369332"/>
            </a:xfrm>
            <a:prstGeom prst="rect">
              <a:avLst/>
            </a:prstGeom>
            <a:noFill/>
          </p:spPr>
          <p:txBody>
            <a:bodyPr wrap="square" rtlCol="0">
              <a:spAutoFit/>
            </a:bodyPr>
            <a:lstStyle/>
            <a:p>
              <a:pPr algn="ctr"/>
              <a:r>
                <a:rPr lang="en-US" altLang="ja-JP" b="1" dirty="0">
                  <a:ln w="3175">
                    <a:noFill/>
                  </a:ln>
                  <a:solidFill>
                    <a:schemeClr val="bg1"/>
                  </a:solidFill>
                  <a:latin typeface="BIZ UDPゴシック" panose="020B0400000000000000" pitchFamily="50" charset="-128"/>
                  <a:ea typeface="BIZ UDPゴシック" panose="020B0400000000000000" pitchFamily="50" charset="-128"/>
                </a:rPr>
                <a:t>AMZN </a:t>
              </a:r>
              <a:r>
                <a:rPr kumimoji="1" lang="en-US" altLang="ja-JP" b="1" dirty="0">
                  <a:ln w="3175">
                    <a:noFill/>
                  </a:ln>
                  <a:solidFill>
                    <a:schemeClr val="bg1"/>
                  </a:solidFill>
                  <a:latin typeface="BIZ UDPゴシック" panose="020B0400000000000000" pitchFamily="50" charset="-128"/>
                  <a:ea typeface="BIZ UDPゴシック" panose="020B0400000000000000" pitchFamily="50" charset="-128"/>
                </a:rPr>
                <a:t>4%</a:t>
              </a:r>
              <a:endParaRPr kumimoji="1" lang="ja-JP" altLang="en-US" b="1" dirty="0">
                <a:ln w="3175">
                  <a:noFill/>
                </a:ln>
                <a:solidFill>
                  <a:schemeClr val="bg1"/>
                </a:solidFill>
                <a:latin typeface="BIZ UDPゴシック" panose="020B0400000000000000" pitchFamily="50" charset="-128"/>
                <a:ea typeface="BIZ UDPゴシック" panose="020B0400000000000000" pitchFamily="50" charset="-128"/>
              </a:endParaRPr>
            </a:p>
          </p:txBody>
        </p:sp>
        <p:sp>
          <p:nvSpPr>
            <p:cNvPr id="13" name="テキスト ボックス 12">
              <a:extLst>
                <a:ext uri="{FF2B5EF4-FFF2-40B4-BE49-F238E27FC236}">
                  <a16:creationId xmlns:a16="http://schemas.microsoft.com/office/drawing/2014/main" id="{5E053ADE-BE9A-B7B4-3DBB-52DA497F9281}"/>
                </a:ext>
              </a:extLst>
            </p:cNvPr>
            <p:cNvSpPr txBox="1"/>
            <p:nvPr/>
          </p:nvSpPr>
          <p:spPr>
            <a:xfrm>
              <a:off x="7182589" y="2507285"/>
              <a:ext cx="1522492" cy="1077218"/>
            </a:xfrm>
            <a:prstGeom prst="rect">
              <a:avLst/>
            </a:prstGeom>
            <a:noFill/>
          </p:spPr>
          <p:txBody>
            <a:bodyPr wrap="square" rtlCol="0">
              <a:spAutoFit/>
            </a:bodyPr>
            <a:lstStyle/>
            <a:p>
              <a:pPr algn="ctr"/>
              <a:r>
                <a:rPr lang="en-US" altLang="ja-JP" sz="3200" b="1" dirty="0">
                  <a:ln w="3175">
                    <a:noFill/>
                  </a:ln>
                  <a:solidFill>
                    <a:schemeClr val="bg1"/>
                  </a:solidFill>
                  <a:latin typeface="BIZ UDPゴシック" panose="020B0400000000000000" pitchFamily="50" charset="-128"/>
                  <a:ea typeface="BIZ UDPゴシック" panose="020B0400000000000000" pitchFamily="50" charset="-128"/>
                </a:rPr>
                <a:t>ARM</a:t>
              </a:r>
            </a:p>
            <a:p>
              <a:pPr algn="ctr"/>
              <a:r>
                <a:rPr lang="en-US" altLang="ja-JP" sz="3200" b="1" dirty="0">
                  <a:ln w="3175">
                    <a:noFill/>
                  </a:ln>
                  <a:solidFill>
                    <a:schemeClr val="bg1"/>
                  </a:solidFill>
                  <a:latin typeface="BIZ UDPゴシック" panose="020B0400000000000000" pitchFamily="50" charset="-128"/>
                  <a:ea typeface="BIZ UDPゴシック" panose="020B0400000000000000" pitchFamily="50" charset="-128"/>
                </a:rPr>
                <a:t>21</a:t>
              </a:r>
              <a:r>
                <a:rPr kumimoji="1" lang="en-US" altLang="ja-JP" sz="3200" b="1" dirty="0">
                  <a:ln w="3175">
                    <a:noFill/>
                  </a:ln>
                  <a:solidFill>
                    <a:schemeClr val="bg1"/>
                  </a:solidFill>
                  <a:latin typeface="BIZ UDPゴシック" panose="020B0400000000000000" pitchFamily="50" charset="-128"/>
                  <a:ea typeface="BIZ UDPゴシック" panose="020B0400000000000000" pitchFamily="50" charset="-128"/>
                </a:rPr>
                <a:t>%</a:t>
              </a:r>
              <a:endParaRPr kumimoji="1" lang="ja-JP" altLang="en-US" sz="3200" b="1" dirty="0">
                <a:ln w="3175">
                  <a:noFill/>
                </a:ln>
                <a:solidFill>
                  <a:schemeClr val="bg1"/>
                </a:solidFill>
                <a:latin typeface="BIZ UDPゴシック" panose="020B0400000000000000" pitchFamily="50" charset="-128"/>
                <a:ea typeface="BIZ UDPゴシック" panose="020B0400000000000000" pitchFamily="50" charset="-128"/>
              </a:endParaRPr>
            </a:p>
          </p:txBody>
        </p:sp>
        <p:sp>
          <p:nvSpPr>
            <p:cNvPr id="14" name="テキスト ボックス 13">
              <a:extLst>
                <a:ext uri="{FF2B5EF4-FFF2-40B4-BE49-F238E27FC236}">
                  <a16:creationId xmlns:a16="http://schemas.microsoft.com/office/drawing/2014/main" id="{9CDEE1CA-FDFC-2D91-31A2-12C85324B0DB}"/>
                </a:ext>
              </a:extLst>
            </p:cNvPr>
            <p:cNvSpPr txBox="1"/>
            <p:nvPr/>
          </p:nvSpPr>
          <p:spPr>
            <a:xfrm rot="17400000">
              <a:off x="8464121" y="2501386"/>
              <a:ext cx="1957149" cy="474885"/>
            </a:xfrm>
            <a:prstGeom prst="rect">
              <a:avLst/>
            </a:prstGeom>
            <a:noFill/>
          </p:spPr>
          <p:txBody>
            <a:bodyPr wrap="square" rtlCol="0">
              <a:spAutoFit/>
            </a:bodyPr>
            <a:lstStyle/>
            <a:p>
              <a:pPr algn="ctr"/>
              <a:r>
                <a:rPr kumimoji="1" lang="en-US" altLang="ja-JP" sz="2000" b="1" dirty="0">
                  <a:ln w="3175">
                    <a:noFill/>
                  </a:ln>
                  <a:solidFill>
                    <a:schemeClr val="bg1"/>
                  </a:solidFill>
                  <a:latin typeface="BIZ UDPゴシック" panose="020B0400000000000000" pitchFamily="50" charset="-128"/>
                  <a:ea typeface="BIZ UDPゴシック" panose="020B0400000000000000" pitchFamily="50" charset="-128"/>
                </a:rPr>
                <a:t>GOOG 8%</a:t>
              </a:r>
              <a:endParaRPr kumimoji="1" lang="ja-JP" altLang="en-US" sz="2000" b="1" dirty="0">
                <a:ln w="3175">
                  <a:noFill/>
                </a:ln>
                <a:solidFill>
                  <a:schemeClr val="bg1"/>
                </a:solidFill>
                <a:latin typeface="BIZ UDPゴシック" panose="020B0400000000000000" pitchFamily="50" charset="-128"/>
                <a:ea typeface="BIZ UDPゴシック" panose="020B0400000000000000" pitchFamily="50" charset="-128"/>
              </a:endParaRPr>
            </a:p>
          </p:txBody>
        </p:sp>
      </p:grpSp>
      <p:sp>
        <p:nvSpPr>
          <p:cNvPr id="24" name="テキスト ボックス 23">
            <a:extLst>
              <a:ext uri="{FF2B5EF4-FFF2-40B4-BE49-F238E27FC236}">
                <a16:creationId xmlns:a16="http://schemas.microsoft.com/office/drawing/2014/main" id="{087A17E2-F1B2-5D7B-FA68-BB8A2E8EB4FE}"/>
              </a:ext>
            </a:extLst>
          </p:cNvPr>
          <p:cNvSpPr txBox="1"/>
          <p:nvPr/>
        </p:nvSpPr>
        <p:spPr>
          <a:xfrm>
            <a:off x="6538019" y="5837042"/>
            <a:ext cx="4291344" cy="523220"/>
          </a:xfrm>
          <a:prstGeom prst="rect">
            <a:avLst/>
          </a:prstGeom>
          <a:noFill/>
        </p:spPr>
        <p:txBody>
          <a:bodyPr wrap="square" rtlCol="0">
            <a:spAutoFit/>
          </a:bodyPr>
          <a:lstStyle/>
          <a:p>
            <a:pPr algn="ctr"/>
            <a:r>
              <a:rPr kumimoji="1" lang="ja-JP" altLang="en-US" sz="2800" dirty="0">
                <a:latin typeface="BIZ UDPゴシック" panose="020B0400000000000000" pitchFamily="50" charset="-128"/>
                <a:ea typeface="BIZ UDPゴシック" panose="020B0400000000000000" pitchFamily="50" charset="-128"/>
              </a:rPr>
              <a:t>米国株式内訳</a:t>
            </a:r>
          </a:p>
        </p:txBody>
      </p:sp>
    </p:spTree>
    <p:extLst>
      <p:ext uri="{BB962C8B-B14F-4D97-AF65-F5344CB8AC3E}">
        <p14:creationId xmlns:p14="http://schemas.microsoft.com/office/powerpoint/2010/main" val="41403068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54966BF6-826A-CA25-6F06-BECB0C6D2ADC}"/>
              </a:ext>
            </a:extLst>
          </p:cNvPr>
          <p:cNvSpPr txBox="1"/>
          <p:nvPr/>
        </p:nvSpPr>
        <p:spPr>
          <a:xfrm>
            <a:off x="298127" y="48985"/>
            <a:ext cx="2528888" cy="1200329"/>
          </a:xfrm>
          <a:prstGeom prst="rect">
            <a:avLst/>
          </a:prstGeom>
          <a:noFill/>
        </p:spPr>
        <p:txBody>
          <a:bodyPr wrap="square" rtlCol="0">
            <a:spAutoFit/>
          </a:bodyPr>
          <a:lstStyle/>
          <a:p>
            <a:r>
              <a:rPr lang="ja-JP" altLang="en-US" sz="7200" b="1" dirty="0">
                <a:latin typeface="BIZ UDPゴシック" panose="020B0400000000000000" pitchFamily="50" charset="-128"/>
                <a:ea typeface="BIZ UDPゴシック" panose="020B0400000000000000" pitchFamily="50" charset="-128"/>
              </a:rPr>
              <a:t>概要</a:t>
            </a:r>
            <a:endParaRPr kumimoji="1" lang="ja-JP" altLang="en-US" sz="7200" b="1" dirty="0">
              <a:latin typeface="BIZ UDPゴシック" panose="020B0400000000000000" pitchFamily="50" charset="-128"/>
              <a:ea typeface="BIZ UDPゴシック" panose="020B0400000000000000" pitchFamily="50" charset="-128"/>
            </a:endParaRPr>
          </a:p>
        </p:txBody>
      </p:sp>
      <p:sp>
        <p:nvSpPr>
          <p:cNvPr id="3" name="テキスト ボックス 2">
            <a:extLst>
              <a:ext uri="{FF2B5EF4-FFF2-40B4-BE49-F238E27FC236}">
                <a16:creationId xmlns:a16="http://schemas.microsoft.com/office/drawing/2014/main" id="{D4D9287B-69AC-5AC8-4D6D-B72599E75D67}"/>
              </a:ext>
            </a:extLst>
          </p:cNvPr>
          <p:cNvSpPr txBox="1"/>
          <p:nvPr/>
        </p:nvSpPr>
        <p:spPr>
          <a:xfrm>
            <a:off x="1366096" y="1519591"/>
            <a:ext cx="9905469" cy="1138773"/>
          </a:xfrm>
          <a:prstGeom prst="rect">
            <a:avLst/>
          </a:prstGeom>
          <a:noFill/>
        </p:spPr>
        <p:txBody>
          <a:bodyPr wrap="square" rtlCol="0">
            <a:spAutoFit/>
          </a:bodyPr>
          <a:lstStyle/>
          <a:p>
            <a:r>
              <a:rPr kumimoji="1" lang="ja-JP" altLang="en-US" sz="4000" dirty="0">
                <a:latin typeface="BIZ UDPゴシック" panose="020B0400000000000000" pitchFamily="50" charset="-128"/>
                <a:ea typeface="BIZ UDPゴシック" panose="020B0400000000000000" pitchFamily="50" charset="-128"/>
              </a:rPr>
              <a:t>投資家は何を指標に株を買っているのか</a:t>
            </a:r>
            <a:r>
              <a:rPr kumimoji="1" lang="en-US" altLang="ja-JP" sz="4000" dirty="0">
                <a:latin typeface="BIZ UDPゴシック" panose="020B0400000000000000" pitchFamily="50" charset="-128"/>
                <a:ea typeface="BIZ UDPゴシック" panose="020B0400000000000000" pitchFamily="50" charset="-128"/>
              </a:rPr>
              <a:t>?</a:t>
            </a:r>
          </a:p>
          <a:p>
            <a:r>
              <a:rPr kumimoji="1" lang="en-US" altLang="ja-JP" sz="2800" dirty="0">
                <a:latin typeface="BIZ UDPゴシック" panose="020B0400000000000000" pitchFamily="50" charset="-128"/>
                <a:ea typeface="BIZ UDPゴシック" panose="020B0400000000000000" pitchFamily="50" charset="-128"/>
              </a:rPr>
              <a:t>(</a:t>
            </a:r>
            <a:r>
              <a:rPr kumimoji="1" lang="ja-JP" altLang="en-US" sz="2800" dirty="0">
                <a:latin typeface="BIZ UDPゴシック" panose="020B0400000000000000" pitchFamily="50" charset="-128"/>
                <a:ea typeface="BIZ UDPゴシック" panose="020B0400000000000000" pitchFamily="50" charset="-128"/>
              </a:rPr>
              <a:t>⇩こんな感じ</a:t>
            </a:r>
            <a:r>
              <a:rPr kumimoji="1" lang="ja-JP" altLang="en-US" sz="2800" dirty="0" err="1">
                <a:latin typeface="BIZ UDPゴシック" panose="020B0400000000000000" pitchFamily="50" charset="-128"/>
                <a:ea typeface="BIZ UDPゴシック" panose="020B0400000000000000" pitchFamily="50" charset="-128"/>
              </a:rPr>
              <a:t>な</a:t>
            </a:r>
            <a:r>
              <a:rPr kumimoji="1" lang="ja-JP" altLang="en-US" sz="2800" dirty="0">
                <a:latin typeface="BIZ UDPゴシック" panose="020B0400000000000000" pitchFamily="50" charset="-128"/>
                <a:ea typeface="BIZ UDPゴシック" panose="020B0400000000000000" pitchFamily="50" charset="-128"/>
              </a:rPr>
              <a:t>グラフとにらめっこだけしてるわけではない</a:t>
            </a:r>
            <a:r>
              <a:rPr kumimoji="1" lang="en-US" altLang="ja-JP" sz="2800" dirty="0">
                <a:latin typeface="BIZ UDPゴシック" panose="020B0400000000000000" pitchFamily="50" charset="-128"/>
                <a:ea typeface="BIZ UDPゴシック" panose="020B0400000000000000" pitchFamily="50" charset="-128"/>
              </a:rPr>
              <a:t>)</a:t>
            </a:r>
            <a:endParaRPr kumimoji="1" lang="ja-JP" altLang="en-US" sz="2800" dirty="0">
              <a:latin typeface="BIZ UDPゴシック" panose="020B0400000000000000" pitchFamily="50" charset="-128"/>
              <a:ea typeface="BIZ UDPゴシック" panose="020B0400000000000000" pitchFamily="50" charset="-128"/>
            </a:endParaRPr>
          </a:p>
        </p:txBody>
      </p:sp>
      <p:pic>
        <p:nvPicPr>
          <p:cNvPr id="4" name="図 3">
            <a:extLst>
              <a:ext uri="{FF2B5EF4-FFF2-40B4-BE49-F238E27FC236}">
                <a16:creationId xmlns:a16="http://schemas.microsoft.com/office/drawing/2014/main" id="{19D0CEAA-90FA-6892-2C80-15938DC5041F}"/>
              </a:ext>
            </a:extLst>
          </p:cNvPr>
          <p:cNvPicPr>
            <a:picLocks noChangeAspect="1"/>
          </p:cNvPicPr>
          <p:nvPr/>
        </p:nvPicPr>
        <p:blipFill>
          <a:blip r:embed="rId3"/>
          <a:stretch>
            <a:fillRect/>
          </a:stretch>
        </p:blipFill>
        <p:spPr>
          <a:xfrm>
            <a:off x="3425364" y="2928641"/>
            <a:ext cx="5341271" cy="3633517"/>
          </a:xfrm>
          <a:prstGeom prst="rect">
            <a:avLst/>
          </a:prstGeom>
          <a:ln>
            <a:solidFill>
              <a:schemeClr val="bg2">
                <a:lumMod val="75000"/>
              </a:schemeClr>
            </a:solidFill>
          </a:ln>
        </p:spPr>
      </p:pic>
    </p:spTree>
    <p:extLst>
      <p:ext uri="{BB962C8B-B14F-4D97-AF65-F5344CB8AC3E}">
        <p14:creationId xmlns:p14="http://schemas.microsoft.com/office/powerpoint/2010/main" val="37528312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59816DF4-50D0-78DE-9786-EE01CB92CA08}"/>
              </a:ext>
            </a:extLst>
          </p:cNvPr>
          <p:cNvSpPr txBox="1"/>
          <p:nvPr/>
        </p:nvSpPr>
        <p:spPr>
          <a:xfrm>
            <a:off x="298127" y="48985"/>
            <a:ext cx="2528888" cy="1200329"/>
          </a:xfrm>
          <a:prstGeom prst="rect">
            <a:avLst/>
          </a:prstGeom>
          <a:noFill/>
        </p:spPr>
        <p:txBody>
          <a:bodyPr wrap="square" rtlCol="0">
            <a:spAutoFit/>
          </a:bodyPr>
          <a:lstStyle/>
          <a:p>
            <a:r>
              <a:rPr lang="ja-JP" altLang="en-US" sz="7200" b="1" dirty="0">
                <a:latin typeface="BIZ UDPゴシック" panose="020B0400000000000000" pitchFamily="50" charset="-128"/>
                <a:ea typeface="BIZ UDPゴシック" panose="020B0400000000000000" pitchFamily="50" charset="-128"/>
              </a:rPr>
              <a:t>概要</a:t>
            </a:r>
            <a:endParaRPr kumimoji="1" lang="ja-JP" altLang="en-US" sz="7200" b="1" dirty="0">
              <a:latin typeface="BIZ UDPゴシック" panose="020B0400000000000000" pitchFamily="50" charset="-128"/>
              <a:ea typeface="BIZ UDPゴシック" panose="020B0400000000000000" pitchFamily="50" charset="-128"/>
            </a:endParaRPr>
          </a:p>
        </p:txBody>
      </p:sp>
      <p:pic>
        <p:nvPicPr>
          <p:cNvPr id="7" name="図 6">
            <a:extLst>
              <a:ext uri="{FF2B5EF4-FFF2-40B4-BE49-F238E27FC236}">
                <a16:creationId xmlns:a16="http://schemas.microsoft.com/office/drawing/2014/main" id="{3A9D6835-4D7B-FD26-9937-F89AC4934844}"/>
              </a:ext>
            </a:extLst>
          </p:cNvPr>
          <p:cNvPicPr>
            <a:picLocks noChangeAspect="1"/>
          </p:cNvPicPr>
          <p:nvPr/>
        </p:nvPicPr>
        <p:blipFill>
          <a:blip r:embed="rId3"/>
          <a:stretch>
            <a:fillRect/>
          </a:stretch>
        </p:blipFill>
        <p:spPr>
          <a:xfrm>
            <a:off x="816257" y="2790527"/>
            <a:ext cx="4572968" cy="2893209"/>
          </a:xfrm>
          <a:prstGeom prst="rect">
            <a:avLst/>
          </a:prstGeom>
          <a:ln>
            <a:solidFill>
              <a:schemeClr val="bg2">
                <a:lumMod val="75000"/>
              </a:schemeClr>
            </a:solidFill>
          </a:ln>
        </p:spPr>
      </p:pic>
      <p:sp>
        <p:nvSpPr>
          <p:cNvPr id="14" name="テキスト ボックス 13">
            <a:extLst>
              <a:ext uri="{FF2B5EF4-FFF2-40B4-BE49-F238E27FC236}">
                <a16:creationId xmlns:a16="http://schemas.microsoft.com/office/drawing/2014/main" id="{1EDDC91B-17ED-ED3B-7462-29BEA8064521}"/>
              </a:ext>
            </a:extLst>
          </p:cNvPr>
          <p:cNvSpPr txBox="1"/>
          <p:nvPr/>
        </p:nvSpPr>
        <p:spPr>
          <a:xfrm>
            <a:off x="816257" y="2155227"/>
            <a:ext cx="5190144" cy="523220"/>
          </a:xfrm>
          <a:prstGeom prst="rect">
            <a:avLst/>
          </a:prstGeom>
          <a:noFill/>
        </p:spPr>
        <p:txBody>
          <a:bodyPr wrap="square" rtlCol="0">
            <a:spAutoFit/>
          </a:bodyPr>
          <a:lstStyle/>
          <a:p>
            <a:r>
              <a:rPr kumimoji="1" lang="ja-JP" altLang="en-US" sz="2800" dirty="0">
                <a:latin typeface="BIZ UDPゴシック" panose="020B0400000000000000" pitchFamily="50" charset="-128"/>
                <a:ea typeface="BIZ UDPゴシック" panose="020B0400000000000000" pitchFamily="50" charset="-128"/>
              </a:rPr>
              <a:t>恐怖指数</a:t>
            </a:r>
            <a:r>
              <a:rPr lang="en-US" altLang="ja-JP" sz="2400" dirty="0">
                <a:latin typeface="BIZ UDPゴシック" panose="020B0400000000000000" pitchFamily="50" charset="-128"/>
                <a:ea typeface="BIZ UDPゴシック" panose="020B0400000000000000" pitchFamily="50" charset="-128"/>
              </a:rPr>
              <a:t>(Volatility Index)</a:t>
            </a:r>
            <a:endParaRPr kumimoji="1" lang="ja-JP" altLang="en-US" sz="2800" dirty="0">
              <a:latin typeface="BIZ UDPゴシック" panose="020B0400000000000000" pitchFamily="50" charset="-128"/>
              <a:ea typeface="BIZ UDPゴシック" panose="020B0400000000000000" pitchFamily="50" charset="-128"/>
            </a:endParaRPr>
          </a:p>
        </p:txBody>
      </p:sp>
      <p:pic>
        <p:nvPicPr>
          <p:cNvPr id="4" name="図 3">
            <a:extLst>
              <a:ext uri="{FF2B5EF4-FFF2-40B4-BE49-F238E27FC236}">
                <a16:creationId xmlns:a16="http://schemas.microsoft.com/office/drawing/2014/main" id="{25FFC761-A9F4-37A5-3FEB-B564C9ACE5FC}"/>
              </a:ext>
            </a:extLst>
          </p:cNvPr>
          <p:cNvPicPr>
            <a:picLocks noChangeAspect="1"/>
          </p:cNvPicPr>
          <p:nvPr/>
        </p:nvPicPr>
        <p:blipFill>
          <a:blip r:embed="rId4"/>
          <a:stretch>
            <a:fillRect/>
          </a:stretch>
        </p:blipFill>
        <p:spPr>
          <a:xfrm>
            <a:off x="6454372" y="2790526"/>
            <a:ext cx="4564376" cy="2893209"/>
          </a:xfrm>
          <a:prstGeom prst="rect">
            <a:avLst/>
          </a:prstGeom>
          <a:ln>
            <a:solidFill>
              <a:schemeClr val="bg2">
                <a:lumMod val="75000"/>
              </a:schemeClr>
            </a:solidFill>
          </a:ln>
        </p:spPr>
      </p:pic>
      <p:sp>
        <p:nvSpPr>
          <p:cNvPr id="5" name="テキスト ボックス 4">
            <a:extLst>
              <a:ext uri="{FF2B5EF4-FFF2-40B4-BE49-F238E27FC236}">
                <a16:creationId xmlns:a16="http://schemas.microsoft.com/office/drawing/2014/main" id="{8B5BC4FA-41DF-33E1-05BB-0506A73F38CE}"/>
              </a:ext>
            </a:extLst>
          </p:cNvPr>
          <p:cNvSpPr txBox="1"/>
          <p:nvPr/>
        </p:nvSpPr>
        <p:spPr>
          <a:xfrm>
            <a:off x="507669" y="1276410"/>
            <a:ext cx="5190144" cy="646331"/>
          </a:xfrm>
          <a:prstGeom prst="rect">
            <a:avLst/>
          </a:prstGeom>
          <a:noFill/>
        </p:spPr>
        <p:txBody>
          <a:bodyPr wrap="square" rtlCol="0">
            <a:spAutoFit/>
          </a:bodyPr>
          <a:lstStyle/>
          <a:p>
            <a:r>
              <a:rPr kumimoji="1" lang="en-US" altLang="ja-JP" sz="3600" dirty="0">
                <a:latin typeface="BIZ UDPゴシック" panose="020B0400000000000000" pitchFamily="50" charset="-128"/>
                <a:ea typeface="BIZ UDPゴシック" panose="020B0400000000000000" pitchFamily="50" charset="-128"/>
              </a:rPr>
              <a:t>1. </a:t>
            </a:r>
            <a:r>
              <a:rPr kumimoji="1" lang="ja-JP" altLang="en-US" sz="3600" dirty="0">
                <a:latin typeface="BIZ UDPゴシック" panose="020B0400000000000000" pitchFamily="50" charset="-128"/>
                <a:ea typeface="BIZ UDPゴシック" panose="020B0400000000000000" pitchFamily="50" charset="-128"/>
              </a:rPr>
              <a:t>指数を基準にする</a:t>
            </a:r>
          </a:p>
        </p:txBody>
      </p:sp>
      <p:sp>
        <p:nvSpPr>
          <p:cNvPr id="6" name="テキスト ボックス 5">
            <a:extLst>
              <a:ext uri="{FF2B5EF4-FFF2-40B4-BE49-F238E27FC236}">
                <a16:creationId xmlns:a16="http://schemas.microsoft.com/office/drawing/2014/main" id="{9F9D6AD7-4944-AA38-55B9-16559FF5D830}"/>
              </a:ext>
            </a:extLst>
          </p:cNvPr>
          <p:cNvSpPr txBox="1"/>
          <p:nvPr/>
        </p:nvSpPr>
        <p:spPr>
          <a:xfrm>
            <a:off x="5839420" y="2128569"/>
            <a:ext cx="5794281" cy="523220"/>
          </a:xfrm>
          <a:prstGeom prst="rect">
            <a:avLst/>
          </a:prstGeom>
          <a:noFill/>
        </p:spPr>
        <p:txBody>
          <a:bodyPr wrap="square" rtlCol="0">
            <a:spAutoFit/>
          </a:bodyPr>
          <a:lstStyle/>
          <a:p>
            <a:r>
              <a:rPr kumimoji="1" lang="ja-JP" altLang="en-US" sz="2800" dirty="0">
                <a:latin typeface="BIZ UDPゴシック" panose="020B0400000000000000" pitchFamily="50" charset="-128"/>
                <a:ea typeface="BIZ UDPゴシック" panose="020B0400000000000000" pitchFamily="50" charset="-128"/>
              </a:rPr>
              <a:t>フィラデルフィア半導体指数</a:t>
            </a:r>
            <a:r>
              <a:rPr kumimoji="1" lang="en-US" altLang="ja-JP" sz="2800" dirty="0">
                <a:latin typeface="BIZ UDPゴシック" panose="020B0400000000000000" pitchFamily="50" charset="-128"/>
                <a:ea typeface="BIZ UDPゴシック" panose="020B0400000000000000" pitchFamily="50" charset="-128"/>
              </a:rPr>
              <a:t>(SOX)</a:t>
            </a:r>
            <a:endParaRPr kumimoji="1" lang="ja-JP" altLang="en-US" sz="2800" dirty="0">
              <a:latin typeface="BIZ UDPゴシック" panose="020B0400000000000000" pitchFamily="50" charset="-128"/>
              <a:ea typeface="BIZ UDPゴシック" panose="020B0400000000000000" pitchFamily="50" charset="-128"/>
            </a:endParaRPr>
          </a:p>
        </p:txBody>
      </p:sp>
    </p:spTree>
    <p:extLst>
      <p:ext uri="{BB962C8B-B14F-4D97-AF65-F5344CB8AC3E}">
        <p14:creationId xmlns:p14="http://schemas.microsoft.com/office/powerpoint/2010/main" val="35027355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グループ化 4">
            <a:extLst>
              <a:ext uri="{FF2B5EF4-FFF2-40B4-BE49-F238E27FC236}">
                <a16:creationId xmlns:a16="http://schemas.microsoft.com/office/drawing/2014/main" id="{2C38A002-A584-D33E-8BFC-B4A146BA26CC}"/>
              </a:ext>
            </a:extLst>
          </p:cNvPr>
          <p:cNvGrpSpPr/>
          <p:nvPr/>
        </p:nvGrpSpPr>
        <p:grpSpPr>
          <a:xfrm>
            <a:off x="8632332" y="2321004"/>
            <a:ext cx="3559668" cy="1357851"/>
            <a:chOff x="8632332" y="2321004"/>
            <a:chExt cx="3559668" cy="1357851"/>
          </a:xfrm>
        </p:grpSpPr>
        <p:sp>
          <p:nvSpPr>
            <p:cNvPr id="10" name="テキスト ボックス 9">
              <a:extLst>
                <a:ext uri="{FF2B5EF4-FFF2-40B4-BE49-F238E27FC236}">
                  <a16:creationId xmlns:a16="http://schemas.microsoft.com/office/drawing/2014/main" id="{339AD40E-995E-E969-2039-4698B1FACBDA}"/>
                </a:ext>
              </a:extLst>
            </p:cNvPr>
            <p:cNvSpPr txBox="1"/>
            <p:nvPr/>
          </p:nvSpPr>
          <p:spPr>
            <a:xfrm>
              <a:off x="8632332" y="2321004"/>
              <a:ext cx="3055691" cy="1107996"/>
            </a:xfrm>
            <a:prstGeom prst="rect">
              <a:avLst/>
            </a:prstGeom>
            <a:noFill/>
          </p:spPr>
          <p:txBody>
            <a:bodyPr wrap="square" rtlCol="0">
              <a:spAutoFit/>
            </a:bodyPr>
            <a:lstStyle/>
            <a:p>
              <a:r>
                <a:rPr lang="ja-JP" altLang="en-US" sz="2400" dirty="0">
                  <a:latin typeface="BIZ UDPゴシック" panose="020B0400000000000000" pitchFamily="50" charset="-128"/>
                  <a:ea typeface="BIZ UDPゴシック" panose="020B0400000000000000" pitchFamily="50" charset="-128"/>
                </a:rPr>
                <a:t>このニュースがプラスだと考えるなら</a:t>
              </a:r>
              <a:r>
                <a:rPr lang="en-US" altLang="ja-JP" sz="2400" dirty="0">
                  <a:latin typeface="BIZ UDPゴシック" panose="020B0400000000000000" pitchFamily="50" charset="-128"/>
                  <a:ea typeface="BIZ UDPゴシック" panose="020B0400000000000000" pitchFamily="50" charset="-128"/>
                </a:rPr>
                <a:t>:</a:t>
              </a:r>
            </a:p>
            <a:p>
              <a:endParaRPr kumimoji="1" lang="ja-JP" altLang="en-US" dirty="0">
                <a:latin typeface="BIZ UDPゴシック" panose="020B0400000000000000" pitchFamily="50" charset="-128"/>
                <a:ea typeface="BIZ UDPゴシック" panose="020B0400000000000000" pitchFamily="50" charset="-128"/>
              </a:endParaRPr>
            </a:p>
          </p:txBody>
        </p:sp>
        <p:sp>
          <p:nvSpPr>
            <p:cNvPr id="11" name="テキスト ボックス 10">
              <a:extLst>
                <a:ext uri="{FF2B5EF4-FFF2-40B4-BE49-F238E27FC236}">
                  <a16:creationId xmlns:a16="http://schemas.microsoft.com/office/drawing/2014/main" id="{4EACC256-DA8A-88A8-0C05-DDC89235CE6D}"/>
                </a:ext>
              </a:extLst>
            </p:cNvPr>
            <p:cNvSpPr txBox="1"/>
            <p:nvPr/>
          </p:nvSpPr>
          <p:spPr>
            <a:xfrm>
              <a:off x="9363636" y="3094080"/>
              <a:ext cx="2828364" cy="584775"/>
            </a:xfrm>
            <a:prstGeom prst="rect">
              <a:avLst/>
            </a:prstGeom>
            <a:noFill/>
          </p:spPr>
          <p:txBody>
            <a:bodyPr wrap="square" rtlCol="0">
              <a:spAutoFit/>
            </a:bodyPr>
            <a:lstStyle/>
            <a:p>
              <a:r>
                <a:rPr kumimoji="1" lang="ja-JP" altLang="en-US" sz="3200" dirty="0">
                  <a:latin typeface="BIZ UDPゴシック" panose="020B0400000000000000" pitchFamily="50" charset="-128"/>
                  <a:ea typeface="BIZ UDPゴシック" panose="020B0400000000000000" pitchFamily="50" charset="-128"/>
                </a:rPr>
                <a:t>株価は上がる</a:t>
              </a:r>
            </a:p>
          </p:txBody>
        </p:sp>
      </p:grpSp>
      <p:grpSp>
        <p:nvGrpSpPr>
          <p:cNvPr id="6" name="グループ化 5">
            <a:extLst>
              <a:ext uri="{FF2B5EF4-FFF2-40B4-BE49-F238E27FC236}">
                <a16:creationId xmlns:a16="http://schemas.microsoft.com/office/drawing/2014/main" id="{1BFE07F2-97A8-131E-D89A-78EE8E9FD3C8}"/>
              </a:ext>
            </a:extLst>
          </p:cNvPr>
          <p:cNvGrpSpPr/>
          <p:nvPr/>
        </p:nvGrpSpPr>
        <p:grpSpPr>
          <a:xfrm>
            <a:off x="8632332" y="3897933"/>
            <a:ext cx="3559668" cy="1357705"/>
            <a:chOff x="8632332" y="3897933"/>
            <a:chExt cx="3559668" cy="1357705"/>
          </a:xfrm>
        </p:grpSpPr>
        <p:sp>
          <p:nvSpPr>
            <p:cNvPr id="12" name="テキスト ボックス 11">
              <a:extLst>
                <a:ext uri="{FF2B5EF4-FFF2-40B4-BE49-F238E27FC236}">
                  <a16:creationId xmlns:a16="http://schemas.microsoft.com/office/drawing/2014/main" id="{912B06E0-39A8-0783-ED85-64F7E6C1930B}"/>
                </a:ext>
              </a:extLst>
            </p:cNvPr>
            <p:cNvSpPr txBox="1"/>
            <p:nvPr/>
          </p:nvSpPr>
          <p:spPr>
            <a:xfrm>
              <a:off x="8632332" y="3897933"/>
              <a:ext cx="3472804" cy="1107996"/>
            </a:xfrm>
            <a:prstGeom prst="rect">
              <a:avLst/>
            </a:prstGeom>
            <a:noFill/>
          </p:spPr>
          <p:txBody>
            <a:bodyPr wrap="square" rtlCol="0">
              <a:spAutoFit/>
            </a:bodyPr>
            <a:lstStyle/>
            <a:p>
              <a:r>
                <a:rPr lang="ja-JP" altLang="en-US" sz="2400" dirty="0">
                  <a:latin typeface="BIZ UDPゴシック" panose="020B0400000000000000" pitchFamily="50" charset="-128"/>
                  <a:ea typeface="BIZ UDPゴシック" panose="020B0400000000000000" pitchFamily="50" charset="-128"/>
                </a:rPr>
                <a:t>このニュースがマイナスだと考えるなら</a:t>
              </a:r>
              <a:r>
                <a:rPr lang="en-US" altLang="ja-JP" sz="2400" dirty="0">
                  <a:latin typeface="BIZ UDPゴシック" panose="020B0400000000000000" pitchFamily="50" charset="-128"/>
                  <a:ea typeface="BIZ UDPゴシック" panose="020B0400000000000000" pitchFamily="50" charset="-128"/>
                </a:rPr>
                <a:t>:</a:t>
              </a:r>
            </a:p>
            <a:p>
              <a:endParaRPr kumimoji="1" lang="ja-JP" altLang="en-US" dirty="0">
                <a:latin typeface="BIZ UDPゴシック" panose="020B0400000000000000" pitchFamily="50" charset="-128"/>
                <a:ea typeface="BIZ UDPゴシック" panose="020B0400000000000000" pitchFamily="50" charset="-128"/>
              </a:endParaRPr>
            </a:p>
          </p:txBody>
        </p:sp>
        <p:sp>
          <p:nvSpPr>
            <p:cNvPr id="13" name="テキスト ボックス 12">
              <a:extLst>
                <a:ext uri="{FF2B5EF4-FFF2-40B4-BE49-F238E27FC236}">
                  <a16:creationId xmlns:a16="http://schemas.microsoft.com/office/drawing/2014/main" id="{A6C5A1FC-645B-5983-5259-4F5FEB23EB68}"/>
                </a:ext>
              </a:extLst>
            </p:cNvPr>
            <p:cNvSpPr txBox="1"/>
            <p:nvPr/>
          </p:nvSpPr>
          <p:spPr>
            <a:xfrm>
              <a:off x="9363636" y="4670863"/>
              <a:ext cx="2828364" cy="584775"/>
            </a:xfrm>
            <a:prstGeom prst="rect">
              <a:avLst/>
            </a:prstGeom>
            <a:noFill/>
          </p:spPr>
          <p:txBody>
            <a:bodyPr wrap="square" rtlCol="0">
              <a:spAutoFit/>
            </a:bodyPr>
            <a:lstStyle/>
            <a:p>
              <a:r>
                <a:rPr kumimoji="1" lang="ja-JP" altLang="en-US" sz="3200" dirty="0">
                  <a:latin typeface="BIZ UDPゴシック" panose="020B0400000000000000" pitchFamily="50" charset="-128"/>
                  <a:ea typeface="BIZ UDPゴシック" panose="020B0400000000000000" pitchFamily="50" charset="-128"/>
                </a:rPr>
                <a:t>株価は下がる</a:t>
              </a:r>
            </a:p>
          </p:txBody>
        </p:sp>
      </p:grpSp>
      <p:pic>
        <p:nvPicPr>
          <p:cNvPr id="16" name="図 15">
            <a:extLst>
              <a:ext uri="{FF2B5EF4-FFF2-40B4-BE49-F238E27FC236}">
                <a16:creationId xmlns:a16="http://schemas.microsoft.com/office/drawing/2014/main" id="{5B5EE46D-163A-7BE9-0084-88C10D97F798}"/>
              </a:ext>
            </a:extLst>
          </p:cNvPr>
          <p:cNvPicPr>
            <a:picLocks noChangeAspect="1"/>
          </p:cNvPicPr>
          <p:nvPr/>
        </p:nvPicPr>
        <p:blipFill>
          <a:blip r:embed="rId3"/>
          <a:stretch>
            <a:fillRect/>
          </a:stretch>
        </p:blipFill>
        <p:spPr>
          <a:xfrm>
            <a:off x="695089" y="2411334"/>
            <a:ext cx="4009115" cy="2844304"/>
          </a:xfrm>
          <a:prstGeom prst="rect">
            <a:avLst/>
          </a:prstGeom>
        </p:spPr>
      </p:pic>
      <p:sp>
        <p:nvSpPr>
          <p:cNvPr id="2" name="テキスト ボックス 1">
            <a:extLst>
              <a:ext uri="{FF2B5EF4-FFF2-40B4-BE49-F238E27FC236}">
                <a16:creationId xmlns:a16="http://schemas.microsoft.com/office/drawing/2014/main" id="{31FA0B91-87B4-09C0-44B3-02931F8E66C0}"/>
              </a:ext>
            </a:extLst>
          </p:cNvPr>
          <p:cNvSpPr txBox="1"/>
          <p:nvPr/>
        </p:nvSpPr>
        <p:spPr>
          <a:xfrm>
            <a:off x="298127" y="48985"/>
            <a:ext cx="2528888" cy="1200329"/>
          </a:xfrm>
          <a:prstGeom prst="rect">
            <a:avLst/>
          </a:prstGeom>
          <a:noFill/>
        </p:spPr>
        <p:txBody>
          <a:bodyPr wrap="square" rtlCol="0">
            <a:spAutoFit/>
          </a:bodyPr>
          <a:lstStyle/>
          <a:p>
            <a:r>
              <a:rPr lang="ja-JP" altLang="en-US" sz="7200" b="1" dirty="0">
                <a:latin typeface="BIZ UDPゴシック" panose="020B0400000000000000" pitchFamily="50" charset="-128"/>
                <a:ea typeface="BIZ UDPゴシック" panose="020B0400000000000000" pitchFamily="50" charset="-128"/>
              </a:rPr>
              <a:t>概要</a:t>
            </a:r>
            <a:endParaRPr kumimoji="1" lang="ja-JP" altLang="en-US" sz="7200" b="1" dirty="0">
              <a:latin typeface="BIZ UDPゴシック" panose="020B0400000000000000" pitchFamily="50" charset="-128"/>
              <a:ea typeface="BIZ UDPゴシック" panose="020B0400000000000000" pitchFamily="50" charset="-128"/>
            </a:endParaRPr>
          </a:p>
        </p:txBody>
      </p:sp>
      <p:sp>
        <p:nvSpPr>
          <p:cNvPr id="3" name="テキスト ボックス 2">
            <a:extLst>
              <a:ext uri="{FF2B5EF4-FFF2-40B4-BE49-F238E27FC236}">
                <a16:creationId xmlns:a16="http://schemas.microsoft.com/office/drawing/2014/main" id="{FB08202D-3543-6338-83D4-9AE5781C867C}"/>
              </a:ext>
            </a:extLst>
          </p:cNvPr>
          <p:cNvSpPr txBox="1"/>
          <p:nvPr/>
        </p:nvSpPr>
        <p:spPr>
          <a:xfrm>
            <a:off x="507669" y="1276410"/>
            <a:ext cx="5190144" cy="646331"/>
          </a:xfrm>
          <a:prstGeom prst="rect">
            <a:avLst/>
          </a:prstGeom>
          <a:noFill/>
        </p:spPr>
        <p:txBody>
          <a:bodyPr wrap="square" rtlCol="0">
            <a:spAutoFit/>
          </a:bodyPr>
          <a:lstStyle/>
          <a:p>
            <a:r>
              <a:rPr lang="en-US" altLang="ja-JP" sz="3600" dirty="0">
                <a:latin typeface="BIZ UDPゴシック" panose="020B0400000000000000" pitchFamily="50" charset="-128"/>
                <a:ea typeface="BIZ UDPゴシック" panose="020B0400000000000000" pitchFamily="50" charset="-128"/>
              </a:rPr>
              <a:t>2</a:t>
            </a:r>
            <a:r>
              <a:rPr kumimoji="1" lang="en-US" altLang="ja-JP" sz="3600" dirty="0">
                <a:latin typeface="BIZ UDPゴシック" panose="020B0400000000000000" pitchFamily="50" charset="-128"/>
                <a:ea typeface="BIZ UDPゴシック" panose="020B0400000000000000" pitchFamily="50" charset="-128"/>
              </a:rPr>
              <a:t>. </a:t>
            </a:r>
            <a:r>
              <a:rPr lang="ja-JP" altLang="en-US" sz="3600" dirty="0">
                <a:latin typeface="BIZ UDPゴシック" panose="020B0400000000000000" pitchFamily="50" charset="-128"/>
                <a:ea typeface="BIZ UDPゴシック" panose="020B0400000000000000" pitchFamily="50" charset="-128"/>
              </a:rPr>
              <a:t>ニュース</a:t>
            </a:r>
            <a:r>
              <a:rPr kumimoji="1" lang="ja-JP" altLang="en-US" sz="3600" dirty="0">
                <a:latin typeface="BIZ UDPゴシック" panose="020B0400000000000000" pitchFamily="50" charset="-128"/>
                <a:ea typeface="BIZ UDPゴシック" panose="020B0400000000000000" pitchFamily="50" charset="-128"/>
              </a:rPr>
              <a:t>を基準にする</a:t>
            </a:r>
          </a:p>
        </p:txBody>
      </p:sp>
      <p:pic>
        <p:nvPicPr>
          <p:cNvPr id="4" name="図 3">
            <a:extLst>
              <a:ext uri="{FF2B5EF4-FFF2-40B4-BE49-F238E27FC236}">
                <a16:creationId xmlns:a16="http://schemas.microsoft.com/office/drawing/2014/main" id="{428C2848-61D3-9B3C-3660-31FAB7045FAD}"/>
              </a:ext>
            </a:extLst>
          </p:cNvPr>
          <p:cNvPicPr>
            <a:picLocks noChangeAspect="1"/>
          </p:cNvPicPr>
          <p:nvPr/>
        </p:nvPicPr>
        <p:blipFill rotWithShape="1">
          <a:blip r:embed="rId4">
            <a:extLst>
              <a:ext uri="{28A0092B-C50C-407E-A947-70E740481C1C}">
                <a14:useLocalDpi xmlns:a14="http://schemas.microsoft.com/office/drawing/2010/main" val="0"/>
              </a:ext>
            </a:extLst>
          </a:blip>
          <a:srcRect t="14552" b="45729"/>
          <a:stretch/>
        </p:blipFill>
        <p:spPr>
          <a:xfrm>
            <a:off x="4865619" y="2212635"/>
            <a:ext cx="3522118" cy="3264234"/>
          </a:xfrm>
          <a:prstGeom prst="rect">
            <a:avLst/>
          </a:prstGeom>
        </p:spPr>
      </p:pic>
    </p:spTree>
    <p:extLst>
      <p:ext uri="{BB962C8B-B14F-4D97-AF65-F5344CB8AC3E}">
        <p14:creationId xmlns:p14="http://schemas.microsoft.com/office/powerpoint/2010/main" val="1058059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A34A9DBF-B67B-2ACD-33BF-E73683873EDD}"/>
              </a:ext>
            </a:extLst>
          </p:cNvPr>
          <p:cNvSpPr txBox="1"/>
          <p:nvPr/>
        </p:nvSpPr>
        <p:spPr>
          <a:xfrm>
            <a:off x="298127" y="48985"/>
            <a:ext cx="2528888" cy="1200329"/>
          </a:xfrm>
          <a:prstGeom prst="rect">
            <a:avLst/>
          </a:prstGeom>
          <a:noFill/>
        </p:spPr>
        <p:txBody>
          <a:bodyPr wrap="square" rtlCol="0">
            <a:spAutoFit/>
          </a:bodyPr>
          <a:lstStyle/>
          <a:p>
            <a:r>
              <a:rPr lang="ja-JP" altLang="en-US" sz="7200" b="1" dirty="0">
                <a:latin typeface="BIZ UDPゴシック" panose="020B0400000000000000" pitchFamily="50" charset="-128"/>
                <a:ea typeface="BIZ UDPゴシック" panose="020B0400000000000000" pitchFamily="50" charset="-128"/>
              </a:rPr>
              <a:t>概要</a:t>
            </a:r>
            <a:endParaRPr kumimoji="1" lang="ja-JP" altLang="en-US" sz="7200" b="1" dirty="0">
              <a:latin typeface="BIZ UDPゴシック" panose="020B0400000000000000" pitchFamily="50" charset="-128"/>
              <a:ea typeface="BIZ UDPゴシック" panose="020B0400000000000000" pitchFamily="50" charset="-128"/>
            </a:endParaRPr>
          </a:p>
        </p:txBody>
      </p:sp>
      <p:pic>
        <p:nvPicPr>
          <p:cNvPr id="3" name="図 2">
            <a:extLst>
              <a:ext uri="{FF2B5EF4-FFF2-40B4-BE49-F238E27FC236}">
                <a16:creationId xmlns:a16="http://schemas.microsoft.com/office/drawing/2014/main" id="{653A79EC-6432-636C-3613-1A9A9E04D5CE}"/>
              </a:ext>
            </a:extLst>
          </p:cNvPr>
          <p:cNvPicPr>
            <a:picLocks noChangeAspect="1"/>
          </p:cNvPicPr>
          <p:nvPr/>
        </p:nvPicPr>
        <p:blipFill rotWithShape="1">
          <a:blip r:embed="rId2">
            <a:extLst>
              <a:ext uri="{28A0092B-C50C-407E-A947-70E740481C1C}">
                <a14:useLocalDpi xmlns:a14="http://schemas.microsoft.com/office/drawing/2010/main" val="0"/>
              </a:ext>
            </a:extLst>
          </a:blip>
          <a:srcRect l="1" t="2449" r="-142" b="26185"/>
          <a:stretch/>
        </p:blipFill>
        <p:spPr>
          <a:xfrm>
            <a:off x="1590997" y="1493464"/>
            <a:ext cx="2943296" cy="4894294"/>
          </a:xfrm>
          <a:prstGeom prst="rect">
            <a:avLst/>
          </a:prstGeom>
        </p:spPr>
      </p:pic>
      <p:sp>
        <p:nvSpPr>
          <p:cNvPr id="4" name="テキスト ボックス 3">
            <a:extLst>
              <a:ext uri="{FF2B5EF4-FFF2-40B4-BE49-F238E27FC236}">
                <a16:creationId xmlns:a16="http://schemas.microsoft.com/office/drawing/2014/main" id="{6B884C97-0738-B458-7296-D81F69FA27B1}"/>
              </a:ext>
            </a:extLst>
          </p:cNvPr>
          <p:cNvSpPr txBox="1"/>
          <p:nvPr/>
        </p:nvSpPr>
        <p:spPr>
          <a:xfrm>
            <a:off x="4958499" y="3478945"/>
            <a:ext cx="7362334" cy="461665"/>
          </a:xfrm>
          <a:prstGeom prst="rect">
            <a:avLst/>
          </a:prstGeom>
          <a:noFill/>
        </p:spPr>
        <p:txBody>
          <a:bodyPr wrap="square" rtlCol="0">
            <a:spAutoFit/>
          </a:bodyPr>
          <a:lstStyle/>
          <a:p>
            <a:r>
              <a:rPr kumimoji="1" lang="ja-JP" altLang="en-US" sz="2400" dirty="0">
                <a:latin typeface="BIZ UDPゴシック" panose="020B0400000000000000" pitchFamily="50" charset="-128"/>
                <a:ea typeface="BIZ UDPゴシック" panose="020B0400000000000000" pitchFamily="50" charset="-128"/>
              </a:rPr>
              <a:t>実際に</a:t>
            </a:r>
            <a:r>
              <a:rPr kumimoji="1" lang="ja-JP" altLang="en-US" sz="2400" dirty="0" err="1">
                <a:latin typeface="BIZ UDPゴシック" panose="020B0400000000000000" pitchFamily="50" charset="-128"/>
                <a:ea typeface="BIZ UDPゴシック" panose="020B0400000000000000" pitchFamily="50" charset="-128"/>
              </a:rPr>
              <a:t>めっちゃ</a:t>
            </a:r>
            <a:r>
              <a:rPr kumimoji="1" lang="ja-JP" altLang="en-US" sz="2400" dirty="0">
                <a:latin typeface="BIZ UDPゴシック" panose="020B0400000000000000" pitchFamily="50" charset="-128"/>
                <a:ea typeface="BIZ UDPゴシック" panose="020B0400000000000000" pitchFamily="50" charset="-128"/>
              </a:rPr>
              <a:t>上がった</a:t>
            </a:r>
            <a:r>
              <a:rPr kumimoji="1" lang="en-US" altLang="ja-JP" sz="2400" dirty="0">
                <a:latin typeface="BIZ UDPゴシック" panose="020B0400000000000000" pitchFamily="50" charset="-128"/>
                <a:ea typeface="BIZ UDPゴシック" panose="020B0400000000000000" pitchFamily="50" charset="-128"/>
              </a:rPr>
              <a:t>(</a:t>
            </a:r>
            <a:r>
              <a:rPr kumimoji="1" lang="ja-JP" altLang="en-US" sz="2400" dirty="0">
                <a:latin typeface="BIZ UDPゴシック" panose="020B0400000000000000" pitchFamily="50" charset="-128"/>
                <a:ea typeface="BIZ UDPゴシック" panose="020B0400000000000000" pitchFamily="50" charset="-128"/>
              </a:rPr>
              <a:t>前日比</a:t>
            </a:r>
            <a:r>
              <a:rPr kumimoji="1" lang="en-US" altLang="ja-JP" sz="2400" dirty="0">
                <a:latin typeface="BIZ UDPゴシック" panose="020B0400000000000000" pitchFamily="50" charset="-128"/>
                <a:ea typeface="BIZ UDPゴシック" panose="020B0400000000000000" pitchFamily="50" charset="-128"/>
              </a:rPr>
              <a:t>+10%)(</a:t>
            </a:r>
            <a:r>
              <a:rPr kumimoji="1" lang="ja-JP" altLang="en-US" sz="2400" dirty="0">
                <a:latin typeface="BIZ UDPゴシック" panose="020B0400000000000000" pitchFamily="50" charset="-128"/>
                <a:ea typeface="BIZ UDPゴシック" panose="020B0400000000000000" pitchFamily="50" charset="-128"/>
              </a:rPr>
              <a:t>うれしい</a:t>
            </a:r>
            <a:r>
              <a:rPr kumimoji="1" lang="en-US" altLang="ja-JP" sz="2400" dirty="0">
                <a:latin typeface="BIZ UDPゴシック" panose="020B0400000000000000" pitchFamily="50" charset="-128"/>
                <a:ea typeface="BIZ UDPゴシック" panose="020B0400000000000000" pitchFamily="50" charset="-128"/>
              </a:rPr>
              <a:t>)</a:t>
            </a:r>
            <a:endParaRPr kumimoji="1" lang="ja-JP" altLang="en-US" sz="2400" dirty="0">
              <a:latin typeface="BIZ UDPゴシック" panose="020B0400000000000000" pitchFamily="50" charset="-128"/>
              <a:ea typeface="BIZ UDPゴシック" panose="020B0400000000000000" pitchFamily="50" charset="-128"/>
            </a:endParaRPr>
          </a:p>
        </p:txBody>
      </p:sp>
    </p:spTree>
    <p:extLst>
      <p:ext uri="{BB962C8B-B14F-4D97-AF65-F5344CB8AC3E}">
        <p14:creationId xmlns:p14="http://schemas.microsoft.com/office/powerpoint/2010/main" val="26100126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グラフィックス 16">
            <a:extLst>
              <a:ext uri="{FF2B5EF4-FFF2-40B4-BE49-F238E27FC236}">
                <a16:creationId xmlns:a16="http://schemas.microsoft.com/office/drawing/2014/main" id="{1B90D19C-B806-9998-C54F-FDE7E22FDF9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flipH="1">
            <a:off x="1374986" y="738913"/>
            <a:ext cx="4068480" cy="4924030"/>
          </a:xfrm>
          <a:prstGeom prst="rect">
            <a:avLst/>
          </a:prstGeom>
        </p:spPr>
      </p:pic>
      <p:sp>
        <p:nvSpPr>
          <p:cNvPr id="2" name="テキスト ボックス 1">
            <a:extLst>
              <a:ext uri="{FF2B5EF4-FFF2-40B4-BE49-F238E27FC236}">
                <a16:creationId xmlns:a16="http://schemas.microsoft.com/office/drawing/2014/main" id="{ECFDC8EC-BC3D-E588-8F3A-8956FCB59A62}"/>
              </a:ext>
            </a:extLst>
          </p:cNvPr>
          <p:cNvSpPr txBox="1"/>
          <p:nvPr/>
        </p:nvSpPr>
        <p:spPr>
          <a:xfrm>
            <a:off x="298127" y="48985"/>
            <a:ext cx="2528888" cy="1200329"/>
          </a:xfrm>
          <a:prstGeom prst="rect">
            <a:avLst/>
          </a:prstGeom>
          <a:noFill/>
        </p:spPr>
        <p:txBody>
          <a:bodyPr wrap="square" rtlCol="0">
            <a:spAutoFit/>
          </a:bodyPr>
          <a:lstStyle/>
          <a:p>
            <a:r>
              <a:rPr lang="ja-JP" altLang="en-US" sz="7200" b="1" dirty="0">
                <a:latin typeface="BIZ UDPゴシック" panose="020B0400000000000000" pitchFamily="50" charset="-128"/>
                <a:ea typeface="BIZ UDPゴシック" panose="020B0400000000000000" pitchFamily="50" charset="-128"/>
              </a:rPr>
              <a:t>概要</a:t>
            </a:r>
            <a:endParaRPr kumimoji="1" lang="ja-JP" altLang="en-US" sz="7200" b="1" dirty="0">
              <a:latin typeface="BIZ UDPゴシック" panose="020B0400000000000000" pitchFamily="50" charset="-128"/>
              <a:ea typeface="BIZ UDPゴシック" panose="020B0400000000000000" pitchFamily="50" charset="-128"/>
            </a:endParaRPr>
          </a:p>
        </p:txBody>
      </p:sp>
      <p:sp>
        <p:nvSpPr>
          <p:cNvPr id="3" name="テキスト ボックス 2">
            <a:extLst>
              <a:ext uri="{FF2B5EF4-FFF2-40B4-BE49-F238E27FC236}">
                <a16:creationId xmlns:a16="http://schemas.microsoft.com/office/drawing/2014/main" id="{0713FEF2-5FAB-11C9-3FBF-6E812411CA46}"/>
              </a:ext>
            </a:extLst>
          </p:cNvPr>
          <p:cNvSpPr txBox="1"/>
          <p:nvPr/>
        </p:nvSpPr>
        <p:spPr>
          <a:xfrm>
            <a:off x="3325959" y="-894124"/>
            <a:ext cx="1155829" cy="7805732"/>
          </a:xfrm>
          <a:prstGeom prst="rect">
            <a:avLst/>
          </a:prstGeom>
          <a:noFill/>
        </p:spPr>
        <p:txBody>
          <a:bodyPr vert="wordArtVertRtl" wrap="square" rtlCol="0">
            <a:spAutoFit/>
          </a:bodyPr>
          <a:lstStyle/>
          <a:p>
            <a:pPr algn="ctr"/>
            <a:r>
              <a:rPr lang="ja-JP" altLang="en-US" sz="3200" b="1" dirty="0">
                <a:latin typeface="BIZ UDPゴシック" panose="020B0400000000000000" pitchFamily="50" charset="-128"/>
                <a:ea typeface="BIZ UDPゴシック" panose="020B0400000000000000" pitchFamily="50" charset="-128"/>
              </a:rPr>
              <a:t>ニュースの内容を</a:t>
            </a:r>
            <a:endParaRPr lang="en-US" altLang="ja-JP" sz="3200" b="1" dirty="0">
              <a:latin typeface="BIZ UDPゴシック" panose="020B0400000000000000" pitchFamily="50" charset="-128"/>
              <a:ea typeface="BIZ UDPゴシック" panose="020B0400000000000000" pitchFamily="50" charset="-128"/>
            </a:endParaRPr>
          </a:p>
          <a:p>
            <a:pPr algn="ctr"/>
            <a:r>
              <a:rPr lang="ja-JP" altLang="en-US" sz="3200" b="1" dirty="0">
                <a:latin typeface="BIZ UDPゴシック" panose="020B0400000000000000" pitchFamily="50" charset="-128"/>
                <a:ea typeface="BIZ UDPゴシック" panose="020B0400000000000000" pitchFamily="50" charset="-128"/>
              </a:rPr>
              <a:t>　指標にしたいなぁ</a:t>
            </a:r>
            <a:endParaRPr kumimoji="1" lang="ja-JP" altLang="en-US" sz="3200" b="1" dirty="0">
              <a:latin typeface="BIZ UDPゴシック" panose="020B0400000000000000" pitchFamily="50" charset="-128"/>
              <a:ea typeface="BIZ UDPゴシック" panose="020B0400000000000000" pitchFamily="50" charset="-128"/>
            </a:endParaRPr>
          </a:p>
        </p:txBody>
      </p:sp>
      <p:sp>
        <p:nvSpPr>
          <p:cNvPr id="9" name="テキスト ボックス 8">
            <a:extLst>
              <a:ext uri="{FF2B5EF4-FFF2-40B4-BE49-F238E27FC236}">
                <a16:creationId xmlns:a16="http://schemas.microsoft.com/office/drawing/2014/main" id="{5FE1E3DE-6BAF-FA19-391A-9AEAB77AEE6F}"/>
              </a:ext>
            </a:extLst>
          </p:cNvPr>
          <p:cNvSpPr txBox="1"/>
          <p:nvPr/>
        </p:nvSpPr>
        <p:spPr>
          <a:xfrm>
            <a:off x="7503081" y="2266061"/>
            <a:ext cx="2077174" cy="646331"/>
          </a:xfrm>
          <a:prstGeom prst="rect">
            <a:avLst/>
          </a:prstGeom>
          <a:noFill/>
        </p:spPr>
        <p:txBody>
          <a:bodyPr wrap="square" rtlCol="0">
            <a:spAutoFit/>
          </a:bodyPr>
          <a:lstStyle/>
          <a:p>
            <a:pPr algn="ctr"/>
            <a:r>
              <a:rPr kumimoji="1" lang="ja-JP" altLang="en-US" sz="3600" dirty="0">
                <a:latin typeface="BIZ UDPゴシック" panose="020B0400000000000000" pitchFamily="50" charset="-128"/>
                <a:ea typeface="BIZ UDPゴシック" panose="020B0400000000000000" pitchFamily="50" charset="-128"/>
              </a:rPr>
              <a:t>しかし</a:t>
            </a:r>
          </a:p>
        </p:txBody>
      </p:sp>
      <p:pic>
        <p:nvPicPr>
          <p:cNvPr id="15" name="グラフィックス 14">
            <a:extLst>
              <a:ext uri="{FF2B5EF4-FFF2-40B4-BE49-F238E27FC236}">
                <a16:creationId xmlns:a16="http://schemas.microsoft.com/office/drawing/2014/main" id="{923A61CC-1D50-1C49-3D10-ABE4DC3B6FB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flipH="1">
            <a:off x="-783739" y="4491786"/>
            <a:ext cx="2925024" cy="2925024"/>
          </a:xfrm>
          <a:prstGeom prst="rect">
            <a:avLst/>
          </a:prstGeom>
        </p:spPr>
      </p:pic>
      <p:sp>
        <p:nvSpPr>
          <p:cNvPr id="18" name="テキスト ボックス 17">
            <a:extLst>
              <a:ext uri="{FF2B5EF4-FFF2-40B4-BE49-F238E27FC236}">
                <a16:creationId xmlns:a16="http://schemas.microsoft.com/office/drawing/2014/main" id="{C0507AF9-B952-2C06-86C0-FF15E6B89A0F}"/>
              </a:ext>
            </a:extLst>
          </p:cNvPr>
          <p:cNvSpPr txBox="1"/>
          <p:nvPr/>
        </p:nvSpPr>
        <p:spPr>
          <a:xfrm>
            <a:off x="5570215" y="3291457"/>
            <a:ext cx="6440032" cy="1200329"/>
          </a:xfrm>
          <a:prstGeom prst="rect">
            <a:avLst/>
          </a:prstGeom>
          <a:noFill/>
        </p:spPr>
        <p:txBody>
          <a:bodyPr wrap="square" rtlCol="0">
            <a:spAutoFit/>
          </a:bodyPr>
          <a:lstStyle/>
          <a:p>
            <a:pPr algn="ctr"/>
            <a:r>
              <a:rPr kumimoji="1" lang="ja-JP" altLang="en-US" sz="3600" dirty="0">
                <a:latin typeface="BIZ UDPゴシック" panose="020B0400000000000000" pitchFamily="50" charset="-128"/>
                <a:ea typeface="BIZ UDPゴシック" panose="020B0400000000000000" pitchFamily="50" charset="-128"/>
              </a:rPr>
              <a:t>機械学習モデルにニュースを</a:t>
            </a:r>
            <a:endParaRPr kumimoji="1" lang="en-US" altLang="ja-JP" sz="3600" dirty="0">
              <a:latin typeface="BIZ UDPゴシック" panose="020B0400000000000000" pitchFamily="50" charset="-128"/>
              <a:ea typeface="BIZ UDPゴシック" panose="020B0400000000000000" pitchFamily="50" charset="-128"/>
            </a:endParaRPr>
          </a:p>
          <a:p>
            <a:pPr algn="ctr"/>
            <a:r>
              <a:rPr kumimoji="1" lang="ja-JP" altLang="en-US" sz="3600" dirty="0">
                <a:latin typeface="BIZ UDPゴシック" panose="020B0400000000000000" pitchFamily="50" charset="-128"/>
                <a:ea typeface="BIZ UDPゴシック" panose="020B0400000000000000" pitchFamily="50" charset="-128"/>
              </a:rPr>
              <a:t>そのまま入れることはできない</a:t>
            </a:r>
          </a:p>
        </p:txBody>
      </p:sp>
    </p:spTree>
    <p:extLst>
      <p:ext uri="{BB962C8B-B14F-4D97-AF65-F5344CB8AC3E}">
        <p14:creationId xmlns:p14="http://schemas.microsoft.com/office/powerpoint/2010/main" val="1308555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7677023D-9CF8-4BB6-D6B8-650AC32515BA}"/>
              </a:ext>
            </a:extLst>
          </p:cNvPr>
          <p:cNvSpPr txBox="1"/>
          <p:nvPr/>
        </p:nvSpPr>
        <p:spPr>
          <a:xfrm>
            <a:off x="298127" y="48985"/>
            <a:ext cx="2528888" cy="1200329"/>
          </a:xfrm>
          <a:prstGeom prst="rect">
            <a:avLst/>
          </a:prstGeom>
          <a:noFill/>
        </p:spPr>
        <p:txBody>
          <a:bodyPr wrap="square" rtlCol="0">
            <a:spAutoFit/>
          </a:bodyPr>
          <a:lstStyle/>
          <a:p>
            <a:r>
              <a:rPr lang="ja-JP" altLang="en-US" sz="7200" b="1" dirty="0">
                <a:latin typeface="BIZ UDPゴシック" panose="020B0400000000000000" pitchFamily="50" charset="-128"/>
                <a:ea typeface="BIZ UDPゴシック" panose="020B0400000000000000" pitchFamily="50" charset="-128"/>
              </a:rPr>
              <a:t>概要</a:t>
            </a:r>
            <a:endParaRPr kumimoji="1" lang="ja-JP" altLang="en-US" sz="7200" b="1" dirty="0">
              <a:latin typeface="BIZ UDPゴシック" panose="020B0400000000000000" pitchFamily="50" charset="-128"/>
              <a:ea typeface="BIZ UDPゴシック" panose="020B0400000000000000" pitchFamily="50" charset="-128"/>
            </a:endParaRPr>
          </a:p>
        </p:txBody>
      </p:sp>
      <p:sp>
        <p:nvSpPr>
          <p:cNvPr id="3" name="テキスト ボックス 2">
            <a:extLst>
              <a:ext uri="{FF2B5EF4-FFF2-40B4-BE49-F238E27FC236}">
                <a16:creationId xmlns:a16="http://schemas.microsoft.com/office/drawing/2014/main" id="{6CDC4759-0B5F-3C55-35DB-DC5BB3A06974}"/>
              </a:ext>
            </a:extLst>
          </p:cNvPr>
          <p:cNvSpPr txBox="1"/>
          <p:nvPr/>
        </p:nvSpPr>
        <p:spPr>
          <a:xfrm>
            <a:off x="768907" y="1335909"/>
            <a:ext cx="10701834" cy="646331"/>
          </a:xfrm>
          <a:prstGeom prst="rect">
            <a:avLst/>
          </a:prstGeom>
          <a:noFill/>
        </p:spPr>
        <p:txBody>
          <a:bodyPr wrap="square" rtlCol="0">
            <a:spAutoFit/>
          </a:bodyPr>
          <a:lstStyle/>
          <a:p>
            <a:r>
              <a:rPr kumimoji="1" lang="ja-JP" altLang="en-US" sz="3600" dirty="0">
                <a:latin typeface="BIZ UDPゴシック" panose="020B0400000000000000" pitchFamily="50" charset="-128"/>
                <a:ea typeface="BIZ UDPゴシック" panose="020B0400000000000000" pitchFamily="50" charset="-128"/>
              </a:rPr>
              <a:t>問題① ニュースの文章をそのまま入れるのは不可能</a:t>
            </a:r>
          </a:p>
        </p:txBody>
      </p:sp>
      <p:grpSp>
        <p:nvGrpSpPr>
          <p:cNvPr id="9" name="グループ化 8">
            <a:extLst>
              <a:ext uri="{FF2B5EF4-FFF2-40B4-BE49-F238E27FC236}">
                <a16:creationId xmlns:a16="http://schemas.microsoft.com/office/drawing/2014/main" id="{B250FC97-D802-D2D5-96B6-F075F74C7DFB}"/>
              </a:ext>
            </a:extLst>
          </p:cNvPr>
          <p:cNvGrpSpPr/>
          <p:nvPr/>
        </p:nvGrpSpPr>
        <p:grpSpPr>
          <a:xfrm>
            <a:off x="1040511" y="2405206"/>
            <a:ext cx="10357164" cy="2241482"/>
            <a:chOff x="768907" y="2484427"/>
            <a:chExt cx="10357164" cy="2241482"/>
          </a:xfrm>
        </p:grpSpPr>
        <p:sp>
          <p:nvSpPr>
            <p:cNvPr id="5" name="テキスト ボックス 4">
              <a:extLst>
                <a:ext uri="{FF2B5EF4-FFF2-40B4-BE49-F238E27FC236}">
                  <a16:creationId xmlns:a16="http://schemas.microsoft.com/office/drawing/2014/main" id="{608AE311-EB3E-8ACA-9BE0-CC9B53B7D8BF}"/>
                </a:ext>
              </a:extLst>
            </p:cNvPr>
            <p:cNvSpPr txBox="1"/>
            <p:nvPr/>
          </p:nvSpPr>
          <p:spPr>
            <a:xfrm>
              <a:off x="1562571" y="3130758"/>
              <a:ext cx="8589040" cy="1200329"/>
            </a:xfrm>
            <a:prstGeom prst="rect">
              <a:avLst/>
            </a:prstGeom>
            <a:noFill/>
          </p:spPr>
          <p:txBody>
            <a:bodyPr wrap="square" rtlCol="0">
              <a:spAutoFit/>
            </a:bodyPr>
            <a:lstStyle/>
            <a:p>
              <a:r>
                <a:rPr kumimoji="1" lang="ja-JP" altLang="en-US" sz="3600" dirty="0">
                  <a:latin typeface="BIZ UDPゴシック" panose="020B0400000000000000" pitchFamily="50" charset="-128"/>
                  <a:ea typeface="BIZ UDPゴシック" panose="020B0400000000000000" pitchFamily="50" charset="-128"/>
                </a:rPr>
                <a:t>ニュースの文章を</a:t>
              </a:r>
              <a:r>
                <a:rPr kumimoji="1" lang="en-US" altLang="ja-JP" sz="3600" dirty="0">
                  <a:latin typeface="BIZ UDPゴシック" panose="020B0400000000000000" pitchFamily="50" charset="-128"/>
                  <a:ea typeface="BIZ UDPゴシック" panose="020B0400000000000000" pitchFamily="50" charset="-128"/>
                </a:rPr>
                <a:t>5</a:t>
              </a:r>
              <a:r>
                <a:rPr kumimoji="1" lang="ja-JP" altLang="en-US" sz="3600" dirty="0">
                  <a:latin typeface="BIZ UDPゴシック" panose="020B0400000000000000" pitchFamily="50" charset="-128"/>
                  <a:ea typeface="BIZ UDPゴシック" panose="020B0400000000000000" pitchFamily="50" charset="-128"/>
                </a:rPr>
                <a:t>個の感情パラメータに振り分けて指標にする</a:t>
              </a:r>
              <a:endParaRPr kumimoji="1" lang="en-US" altLang="ja-JP" sz="3600" dirty="0">
                <a:latin typeface="BIZ UDPゴシック" panose="020B0400000000000000" pitchFamily="50" charset="-128"/>
                <a:ea typeface="BIZ UDPゴシック" panose="020B0400000000000000" pitchFamily="50" charset="-128"/>
              </a:endParaRPr>
            </a:p>
          </p:txBody>
        </p:sp>
        <p:sp>
          <p:nvSpPr>
            <p:cNvPr id="6" name="四角形: 角を丸くする 5">
              <a:extLst>
                <a:ext uri="{FF2B5EF4-FFF2-40B4-BE49-F238E27FC236}">
                  <a16:creationId xmlns:a16="http://schemas.microsoft.com/office/drawing/2014/main" id="{8B3E7755-8BD3-5AA3-252A-E439719E5BA0}"/>
                </a:ext>
              </a:extLst>
            </p:cNvPr>
            <p:cNvSpPr/>
            <p:nvPr/>
          </p:nvSpPr>
          <p:spPr>
            <a:xfrm>
              <a:off x="768907" y="2840810"/>
              <a:ext cx="10357164" cy="1885099"/>
            </a:xfrm>
            <a:prstGeom prst="roundRect">
              <a:avLst/>
            </a:prstGeom>
            <a:noFill/>
            <a:ln w="762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3FBFFB18-1A49-738C-15C7-C3A19E2B2DF1}"/>
                </a:ext>
              </a:extLst>
            </p:cNvPr>
            <p:cNvSpPr txBox="1"/>
            <p:nvPr/>
          </p:nvSpPr>
          <p:spPr>
            <a:xfrm>
              <a:off x="1330223" y="2484427"/>
              <a:ext cx="2058108" cy="646331"/>
            </a:xfrm>
            <a:prstGeom prst="rect">
              <a:avLst/>
            </a:prstGeom>
            <a:solidFill>
              <a:schemeClr val="bg1"/>
            </a:solidFill>
          </p:spPr>
          <p:txBody>
            <a:bodyPr wrap="square" rtlCol="0">
              <a:spAutoFit/>
            </a:bodyPr>
            <a:lstStyle/>
            <a:p>
              <a:r>
                <a:rPr kumimoji="1" lang="ja-JP" altLang="en-US" sz="3600" dirty="0">
                  <a:latin typeface="BIZ UDPゴシック" panose="020B0400000000000000" pitchFamily="50" charset="-128"/>
                  <a:ea typeface="BIZ UDPゴシック" panose="020B0400000000000000" pitchFamily="50" charset="-128"/>
                </a:rPr>
                <a:t>解決方法</a:t>
              </a:r>
              <a:endParaRPr kumimoji="1" lang="en-US" altLang="ja-JP" sz="3600" dirty="0">
                <a:latin typeface="BIZ UDPゴシック" panose="020B0400000000000000" pitchFamily="50" charset="-128"/>
                <a:ea typeface="BIZ UDPゴシック" panose="020B0400000000000000" pitchFamily="50" charset="-128"/>
              </a:endParaRPr>
            </a:p>
          </p:txBody>
        </p:sp>
      </p:grpSp>
      <p:sp>
        <p:nvSpPr>
          <p:cNvPr id="8" name="テキスト ボックス 7">
            <a:extLst>
              <a:ext uri="{FF2B5EF4-FFF2-40B4-BE49-F238E27FC236}">
                <a16:creationId xmlns:a16="http://schemas.microsoft.com/office/drawing/2014/main" id="{9E54FA05-65B0-DB1E-CEB6-373FB752C81F}"/>
              </a:ext>
            </a:extLst>
          </p:cNvPr>
          <p:cNvSpPr txBox="1"/>
          <p:nvPr/>
        </p:nvSpPr>
        <p:spPr>
          <a:xfrm>
            <a:off x="1665201" y="5069655"/>
            <a:ext cx="8909246" cy="1200329"/>
          </a:xfrm>
          <a:prstGeom prst="rect">
            <a:avLst/>
          </a:prstGeom>
          <a:noFill/>
        </p:spPr>
        <p:txBody>
          <a:bodyPr wrap="square" rtlCol="0">
            <a:spAutoFit/>
          </a:bodyPr>
          <a:lstStyle/>
          <a:p>
            <a:pPr algn="ctr"/>
            <a:r>
              <a:rPr kumimoji="1" lang="ja-JP" altLang="en-US" sz="3600" dirty="0">
                <a:latin typeface="BIZ UDPゴシック" panose="020B0400000000000000" pitchFamily="50" charset="-128"/>
                <a:ea typeface="BIZ UDPゴシック" panose="020B0400000000000000" pitchFamily="50" charset="-128"/>
              </a:rPr>
              <a:t>全てのニュースに手動で点数を付けるのは現実的ではない</a:t>
            </a:r>
            <a:endParaRPr kumimoji="1" lang="en-US" altLang="ja-JP" sz="3600" dirty="0">
              <a:latin typeface="BIZ UDPゴシック" panose="020B0400000000000000" pitchFamily="50" charset="-128"/>
              <a:ea typeface="BIZ UDPゴシック" panose="020B0400000000000000" pitchFamily="50" charset="-128"/>
            </a:endParaRPr>
          </a:p>
        </p:txBody>
      </p:sp>
    </p:spTree>
    <p:extLst>
      <p:ext uri="{BB962C8B-B14F-4D97-AF65-F5344CB8AC3E}">
        <p14:creationId xmlns:p14="http://schemas.microsoft.com/office/powerpoint/2010/main" val="214710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tags/tag1.xml><?xml version="1.0" encoding="utf-8"?>
<p:tagLst xmlns:a="http://schemas.openxmlformats.org/drawingml/2006/main" xmlns:r="http://schemas.openxmlformats.org/officeDocument/2006/relationships" xmlns:p="http://schemas.openxmlformats.org/presentationml/2006/main">
  <p:tag name="OUTPUTDPI" val="1200"/>
  <p:tag name="ORIGINALHEIGHT" val="115.5161"/>
  <p:tag name="ORIGINALWIDTH" val="15.7522"/>
  <p:tag name="OUTPUTTYPE" val="PNG"/>
  <p:tag name="IGUANATEXVERSION" val="160"/>
  <p:tag name="LATEXADDIN" val="\documentclass{jsarticle}&#10;\usepackage{amsmath}&#10;\usepackage[T1]{fontenc}&#10;\usepackage{lmodern}&#10;\pagestyle{empty}&#10;&#10;\begin{document}&#10;&#10;\begin{align*}&#10;  \vdots&#10;\end{align*}&#10;&#10;\end{document}"/>
  <p:tag name="IGUANATEXSIZE" val="60"/>
  <p:tag name="IGUANATEXCURSOR" val="153"/>
  <p:tag name="TRANSPARENCY" val="True"/>
  <p:tag name="LATEXENGINEID" val="4"/>
  <p:tag name="TEMPFOLDER" val="c:\temptex\"/>
  <p:tag name="LATEXFORMHEIGHT" val="320"/>
  <p:tag name="LATEXFORMWIDTH" val="385"/>
  <p:tag name="LATEXFORMWRAP" val="True"/>
  <p:tag name="BITMAPVECTOR" val="0"/>
</p:tagLst>
</file>

<file path=ppt/tags/tag2.xml><?xml version="1.0" encoding="utf-8"?>
<p:tagLst xmlns:a="http://schemas.openxmlformats.org/drawingml/2006/main" xmlns:r="http://schemas.openxmlformats.org/officeDocument/2006/relationships" xmlns:p="http://schemas.openxmlformats.org/presentationml/2006/main">
  <p:tag name="OUTPUTDPI" val="1200"/>
  <p:tag name="ORIGINALHEIGHT" val="115.5161"/>
  <p:tag name="ORIGINALWIDTH" val="15.7522"/>
  <p:tag name="OUTPUTTYPE" val="PNG"/>
  <p:tag name="IGUANATEXVERSION" val="160"/>
  <p:tag name="LATEXADDIN" val="\documentclass{jsarticle}&#10;\usepackage{amsmath}&#10;\usepackage[T1]{fontenc}&#10;\usepackage{lmodern}&#10;\pagestyle{empty}&#10;&#10;\begin{document}&#10;&#10;\begin{align*}&#10;  \vdots&#10;\end{align*}&#10;&#10;\end{document}"/>
  <p:tag name="IGUANATEXSIZE" val="60"/>
  <p:tag name="IGUANATEXCURSOR" val="153"/>
  <p:tag name="TRANSPARENCY" val="True"/>
  <p:tag name="LATEXENGINEID" val="4"/>
  <p:tag name="TEMPFOLDER" val="c:\temptex\"/>
  <p:tag name="LATEXFORMHEIGHT" val="320"/>
  <p:tag name="LATEXFORMWIDTH" val="385"/>
  <p:tag name="LATEXFORMWRAP" val="True"/>
  <p:tag name="BITMAPVECTOR" val="0"/>
</p:tagLst>
</file>

<file path=ppt/tags/tag3.xml><?xml version="1.0" encoding="utf-8"?>
<p:tagLst xmlns:a="http://schemas.openxmlformats.org/drawingml/2006/main" xmlns:r="http://schemas.openxmlformats.org/officeDocument/2006/relationships" xmlns:p="http://schemas.openxmlformats.org/presentationml/2006/main">
  <p:tag name="OUTPUTDPI" val="1200"/>
  <p:tag name="ORIGINALHEIGHT" val="115.5161"/>
  <p:tag name="ORIGINALWIDTH" val="15.7522"/>
  <p:tag name="OUTPUTTYPE" val="PNG"/>
  <p:tag name="IGUANATEXVERSION" val="160"/>
  <p:tag name="LATEXADDIN" val="\documentclass{jsarticle}&#10;\usepackage{amsmath}&#10;\usepackage[T1]{fontenc}&#10;\usepackage{lmodern}&#10;\pagestyle{empty}&#10;&#10;\begin{document}&#10;&#10;\begin{align*}&#10;  \vdots&#10;\end{align*}&#10;&#10;\end{document}"/>
  <p:tag name="IGUANATEXSIZE" val="60"/>
  <p:tag name="IGUANATEXCURSOR" val="153"/>
  <p:tag name="TRANSPARENCY" val="True"/>
  <p:tag name="LATEXENGINEID" val="4"/>
  <p:tag name="TEMPFOLDER" val="c:\temptex\"/>
  <p:tag name="LATEXFORMHEIGHT" val="320"/>
  <p:tag name="LATEXFORMWIDTH" val="385"/>
  <p:tag name="LATEXFORMWRAP" val="True"/>
  <p:tag name="BITMAPVECTOR" val="0"/>
</p:tagLst>
</file>

<file path=ppt/tags/tag4.xml><?xml version="1.0" encoding="utf-8"?>
<p:tagLst xmlns:a="http://schemas.openxmlformats.org/drawingml/2006/main" xmlns:r="http://schemas.openxmlformats.org/officeDocument/2006/relationships" xmlns:p="http://schemas.openxmlformats.org/presentationml/2006/main">
  <p:tag name="OUTPUTDPI" val="1200"/>
  <p:tag name="ORIGINALHEIGHT" val="115.5161"/>
  <p:tag name="ORIGINALWIDTH" val="15.7522"/>
  <p:tag name="OUTPUTTYPE" val="PNG"/>
  <p:tag name="IGUANATEXVERSION" val="160"/>
  <p:tag name="LATEXADDIN" val="\documentclass{jsarticle}&#10;\usepackage{amsmath}&#10;\usepackage[T1]{fontenc}&#10;\usepackage{lmodern}&#10;\pagestyle{empty}&#10;&#10;\begin{document}&#10;&#10;\begin{align*}&#10;  \vdots&#10;\end{align*}&#10;&#10;\end{document}"/>
  <p:tag name="IGUANATEXSIZE" val="60"/>
  <p:tag name="IGUANATEXCURSOR" val="153"/>
  <p:tag name="TRANSPARENCY" val="True"/>
  <p:tag name="LATEXENGINEID" val="4"/>
  <p:tag name="TEMPFOLDER" val="c:\temptex\"/>
  <p:tag name="LATEXFORMHEIGHT" val="320"/>
  <p:tag name="LATEXFORMWIDTH" val="385"/>
  <p:tag name="LATEXFORMWRAP" val="True"/>
  <p:tag name="BITMAPVECTOR" val="0"/>
</p:tagLst>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3309</TotalTime>
  <Words>1077</Words>
  <Application>Microsoft Office PowerPoint</Application>
  <PresentationFormat>ワイド画面</PresentationFormat>
  <Paragraphs>171</Paragraphs>
  <Slides>21</Slides>
  <Notes>10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21</vt:i4>
      </vt:variant>
    </vt:vector>
  </HeadingPairs>
  <TitlesOfParts>
    <vt:vector size="27" baseType="lpstr">
      <vt:lpstr>BIZ UDPゴシック</vt:lpstr>
      <vt:lpstr>游ゴシック</vt:lpstr>
      <vt:lpstr>游ゴシック Light</vt:lpstr>
      <vt:lpstr>Arial</vt:lpstr>
      <vt:lpstr>Consolas</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亮太郎 下沢</dc:creator>
  <cp:lastModifiedBy>下沢 亮太郎</cp:lastModifiedBy>
  <cp:revision>132</cp:revision>
  <dcterms:created xsi:type="dcterms:W3CDTF">2024-08-01T23:56:15Z</dcterms:created>
  <dcterms:modified xsi:type="dcterms:W3CDTF">2024-08-05T01:40:45Z</dcterms:modified>
</cp:coreProperties>
</file>