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6.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7.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8.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notesSlides/notesSlide9.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10.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notesSlides/notesSlide11.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12.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69" r:id="rId4"/>
    <p:sldId id="262" r:id="rId5"/>
    <p:sldId id="270" r:id="rId6"/>
    <p:sldId id="259" r:id="rId7"/>
    <p:sldId id="260" r:id="rId8"/>
    <p:sldId id="263" r:id="rId9"/>
    <p:sldId id="261" r:id="rId10"/>
    <p:sldId id="264" r:id="rId11"/>
    <p:sldId id="265" r:id="rId12"/>
    <p:sldId id="268" r:id="rId13"/>
    <p:sldId id="272" r:id="rId14"/>
    <p:sldId id="267" r:id="rId15"/>
    <p:sldId id="276" r:id="rId16"/>
    <p:sldId id="271" r:id="rId17"/>
    <p:sldId id="275" r:id="rId18"/>
    <p:sldId id="273" r:id="rId19"/>
    <p:sldId id="277" r:id="rId20"/>
    <p:sldId id="278" r:id="rId21"/>
    <p:sldId id="266" r:id="rId22"/>
    <p:sldId id="274" r:id="rId2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84726" autoAdjust="0"/>
  </p:normalViewPr>
  <p:slideViewPr>
    <p:cSldViewPr snapToGrid="0">
      <p:cViewPr varScale="1">
        <p:scale>
          <a:sx n="134" d="100"/>
          <a:sy n="134" d="100"/>
        </p:scale>
        <p:origin x="1110" y="13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21" d="100"/>
          <a:sy n="121" d="100"/>
        </p:scale>
        <p:origin x="50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641EFE-85AC-47D7-93D2-DAF2137E2C08}" type="datetimeFigureOut">
              <a:rPr kumimoji="1" lang="ja-JP" altLang="en-US" smtClean="0"/>
              <a:t>2023/11/25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2831F3-BB68-44E4-A072-5829AC2F76F5}" type="slidenum">
              <a:rPr kumimoji="1" lang="ja-JP" altLang="en-US" smtClean="0"/>
              <a:t>‹#›</a:t>
            </a:fld>
            <a:endParaRPr kumimoji="1" lang="ja-JP" altLang="en-US"/>
          </a:p>
        </p:txBody>
      </p:sp>
    </p:spTree>
    <p:extLst>
      <p:ext uri="{BB962C8B-B14F-4D97-AF65-F5344CB8AC3E}">
        <p14:creationId xmlns:p14="http://schemas.microsoft.com/office/powerpoint/2010/main" val="25812399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また、</a:t>
            </a:r>
            <a:r>
              <a:rPr kumimoji="1" lang="en-US" altLang="ja-JP" dirty="0"/>
              <a:t>ac</a:t>
            </a:r>
            <a:r>
              <a:rPr kumimoji="1" lang="ja-JP" altLang="en-US" dirty="0"/>
              <a:t>ではアンテナ数を最大</a:t>
            </a:r>
            <a:r>
              <a:rPr kumimoji="1" lang="en-US" altLang="ja-JP" dirty="0"/>
              <a:t>8</a:t>
            </a:r>
            <a:r>
              <a:rPr kumimoji="1" lang="ja-JP" altLang="en-US" dirty="0"/>
              <a:t>本となっている</a:t>
            </a:r>
          </a:p>
        </p:txBody>
      </p:sp>
      <p:sp>
        <p:nvSpPr>
          <p:cNvPr id="4" name="スライド番号プレースホルダー 3"/>
          <p:cNvSpPr>
            <a:spLocks noGrp="1"/>
          </p:cNvSpPr>
          <p:nvPr>
            <p:ph type="sldNum" sz="quarter" idx="5"/>
          </p:nvPr>
        </p:nvSpPr>
        <p:spPr/>
        <p:txBody>
          <a:bodyPr/>
          <a:lstStyle/>
          <a:p>
            <a:fld id="{DC2831F3-BB68-44E4-A072-5829AC2F76F5}" type="slidenum">
              <a:rPr kumimoji="1" lang="ja-JP" altLang="en-US" smtClean="0"/>
              <a:t>2</a:t>
            </a:fld>
            <a:endParaRPr kumimoji="1" lang="ja-JP" altLang="en-US"/>
          </a:p>
        </p:txBody>
      </p:sp>
    </p:spTree>
    <p:extLst>
      <p:ext uri="{BB962C8B-B14F-4D97-AF65-F5344CB8AC3E}">
        <p14:creationId xmlns:p14="http://schemas.microsoft.com/office/powerpoint/2010/main" val="30208089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ブロック対角化</a:t>
            </a:r>
          </a:p>
        </p:txBody>
      </p:sp>
      <p:sp>
        <p:nvSpPr>
          <p:cNvPr id="4" name="スライド番号プレースホルダー 3"/>
          <p:cNvSpPr>
            <a:spLocks noGrp="1"/>
          </p:cNvSpPr>
          <p:nvPr>
            <p:ph type="sldNum" sz="quarter" idx="5"/>
          </p:nvPr>
        </p:nvSpPr>
        <p:spPr/>
        <p:txBody>
          <a:bodyPr/>
          <a:lstStyle/>
          <a:p>
            <a:fld id="{DC2831F3-BB68-44E4-A072-5829AC2F76F5}" type="slidenum">
              <a:rPr kumimoji="1" lang="ja-JP" altLang="en-US" smtClean="0"/>
              <a:t>17</a:t>
            </a:fld>
            <a:endParaRPr kumimoji="1" lang="ja-JP" altLang="en-US"/>
          </a:p>
        </p:txBody>
      </p:sp>
    </p:spTree>
    <p:extLst>
      <p:ext uri="{BB962C8B-B14F-4D97-AF65-F5344CB8AC3E}">
        <p14:creationId xmlns:p14="http://schemas.microsoft.com/office/powerpoint/2010/main" val="20870134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C2831F3-BB68-44E4-A072-5829AC2F76F5}" type="slidenum">
              <a:rPr kumimoji="1" lang="ja-JP" altLang="en-US" smtClean="0"/>
              <a:t>18</a:t>
            </a:fld>
            <a:endParaRPr kumimoji="1" lang="ja-JP" altLang="en-US"/>
          </a:p>
        </p:txBody>
      </p:sp>
    </p:spTree>
    <p:extLst>
      <p:ext uri="{BB962C8B-B14F-4D97-AF65-F5344CB8AC3E}">
        <p14:creationId xmlns:p14="http://schemas.microsoft.com/office/powerpoint/2010/main" val="13480211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dirty="0">
                <a:latin typeface="BIZ UDPゴシック" panose="020B0400000000000000" pitchFamily="50" charset="-128"/>
                <a:ea typeface="BIZ UDPゴシック" panose="020B0400000000000000" pitchFamily="50" charset="-128"/>
              </a:rPr>
              <a:t>ここで</a:t>
            </a:r>
            <a:r>
              <a:rPr lang="en-US" altLang="ja-JP" sz="1200" dirty="0">
                <a:latin typeface="BIZ UDPゴシック" panose="020B0400000000000000" pitchFamily="50" charset="-128"/>
                <a:ea typeface="BIZ UDPゴシック" panose="020B0400000000000000" pitchFamily="50" charset="-128"/>
              </a:rPr>
              <a:t>,N_T</a:t>
            </a:r>
            <a:r>
              <a:rPr lang="ja-JP" altLang="en-US" sz="1200" dirty="0">
                <a:latin typeface="BIZ UDPゴシック" panose="020B0400000000000000" pitchFamily="50" charset="-128"/>
                <a:ea typeface="BIZ UDPゴシック" panose="020B0400000000000000" pitchFamily="50" charset="-128"/>
              </a:rPr>
              <a:t>＞</a:t>
            </a:r>
            <a:r>
              <a:rPr lang="en-US" altLang="ja-JP" sz="1200" dirty="0">
                <a:latin typeface="BIZ UDPゴシック" panose="020B0400000000000000" pitchFamily="50" charset="-128"/>
                <a:ea typeface="BIZ UDPゴシック" panose="020B0400000000000000" pitchFamily="50" charset="-128"/>
              </a:rPr>
              <a:t>N_R</a:t>
            </a:r>
            <a:r>
              <a:rPr lang="ja-JP" altLang="en-US" sz="1200" dirty="0">
                <a:latin typeface="BIZ UDPゴシック" panose="020B0400000000000000" pitchFamily="50" charset="-128"/>
                <a:ea typeface="BIZ UDPゴシック" panose="020B0400000000000000" pitchFamily="50" charset="-128"/>
              </a:rPr>
              <a:t>の関係が存在すると特異値分解においてゼロの値を有する固有値に対応する固有ベクトルで形成される行列</a:t>
            </a:r>
            <a:r>
              <a:rPr lang="en-US" altLang="ja-JP" sz="1200" dirty="0">
                <a:latin typeface="BIZ UDPゴシック" panose="020B0400000000000000" pitchFamily="50" charset="-128"/>
                <a:ea typeface="BIZ UDPゴシック" panose="020B0400000000000000" pitchFamily="50" charset="-128"/>
              </a:rPr>
              <a:t>,       </a:t>
            </a:r>
            <a:r>
              <a:rPr lang="ja-JP" altLang="en-US" sz="1200" dirty="0">
                <a:latin typeface="BIZ UDPゴシック" panose="020B0400000000000000" pitchFamily="50" charset="-128"/>
                <a:ea typeface="BIZ UDPゴシック" panose="020B0400000000000000" pitchFamily="50" charset="-128"/>
              </a:rPr>
              <a:t>が得られる</a:t>
            </a:r>
            <a:r>
              <a:rPr lang="en-US" altLang="ja-JP" sz="1200" dirty="0">
                <a:latin typeface="BIZ UDPゴシック" panose="020B0400000000000000" pitchFamily="50" charset="-128"/>
                <a:ea typeface="BIZ UDPゴシック" panose="020B0400000000000000" pitchFamily="50" charset="-128"/>
              </a:rPr>
              <a:t>.</a:t>
            </a:r>
          </a:p>
          <a:p>
            <a:r>
              <a:rPr lang="ja-JP" altLang="en-US" sz="1200" dirty="0">
                <a:latin typeface="BIZ UDPゴシック" panose="020B0400000000000000" pitchFamily="50" charset="-128"/>
                <a:ea typeface="BIZ UDPゴシック" panose="020B0400000000000000" pitchFamily="50" charset="-128"/>
              </a:rPr>
              <a:t>これらの行列は</a:t>
            </a:r>
            <a:r>
              <a:rPr lang="en-US" altLang="ja-JP" sz="1200" dirty="0">
                <a:latin typeface="BIZ UDPゴシック" panose="020B0400000000000000" pitchFamily="50" charset="-128"/>
                <a:ea typeface="BIZ UDPゴシック" panose="020B0400000000000000" pitchFamily="50" charset="-128"/>
              </a:rPr>
              <a:t>,</a:t>
            </a:r>
          </a:p>
          <a:p>
            <a:endParaRPr kumimoji="1" lang="ja-JP" altLang="en-US" dirty="0"/>
          </a:p>
        </p:txBody>
      </p:sp>
      <p:sp>
        <p:nvSpPr>
          <p:cNvPr id="4" name="スライド番号プレースホルダー 3"/>
          <p:cNvSpPr>
            <a:spLocks noGrp="1"/>
          </p:cNvSpPr>
          <p:nvPr>
            <p:ph type="sldNum" sz="quarter" idx="5"/>
          </p:nvPr>
        </p:nvSpPr>
        <p:spPr/>
        <p:txBody>
          <a:bodyPr/>
          <a:lstStyle/>
          <a:p>
            <a:fld id="{DC2831F3-BB68-44E4-A072-5829AC2F76F5}" type="slidenum">
              <a:rPr kumimoji="1" lang="ja-JP" altLang="en-US" smtClean="0"/>
              <a:t>19</a:t>
            </a:fld>
            <a:endParaRPr kumimoji="1" lang="ja-JP" altLang="en-US"/>
          </a:p>
        </p:txBody>
      </p:sp>
    </p:spTree>
    <p:extLst>
      <p:ext uri="{BB962C8B-B14F-4D97-AF65-F5344CB8AC3E}">
        <p14:creationId xmlns:p14="http://schemas.microsoft.com/office/powerpoint/2010/main" val="1368507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固有モード空間多重化</a:t>
            </a:r>
            <a:endParaRPr kumimoji="1" lang="en-US" altLang="ja-JP" dirty="0"/>
          </a:p>
          <a:p>
            <a:r>
              <a:rPr kumimoji="1" lang="ja-JP" altLang="en-US" dirty="0"/>
              <a:t>後述する</a:t>
            </a:r>
            <a:r>
              <a:rPr kumimoji="1" lang="en-US" altLang="ja-JP" dirty="0"/>
              <a:t>CSI</a:t>
            </a:r>
            <a:r>
              <a:rPr kumimoji="1" lang="ja-JP" altLang="en-US" dirty="0"/>
              <a:t>フィードバック手順を用いたチャネル推定を行い</a:t>
            </a:r>
            <a:r>
              <a:rPr kumimoji="1" lang="en-US" altLang="ja-JP" dirty="0"/>
              <a:t>1</a:t>
            </a:r>
            <a:r>
              <a:rPr kumimoji="1" lang="ja-JP" altLang="en-US" dirty="0"/>
              <a:t>対多の通信を</a:t>
            </a:r>
            <a:r>
              <a:rPr kumimoji="1" lang="en-US" altLang="ja-JP" dirty="0"/>
              <a:t>MU-MIMO</a:t>
            </a:r>
          </a:p>
          <a:p>
            <a:r>
              <a:rPr kumimoji="1" lang="en-US" altLang="ja-JP" dirty="0"/>
              <a:t>1</a:t>
            </a:r>
            <a:r>
              <a:rPr kumimoji="1" lang="ja-JP" altLang="en-US" dirty="0"/>
              <a:t>対</a:t>
            </a:r>
            <a:r>
              <a:rPr kumimoji="1" lang="en-US" altLang="ja-JP" dirty="0"/>
              <a:t>1</a:t>
            </a:r>
            <a:r>
              <a:rPr kumimoji="1" lang="ja-JP" altLang="en-US" dirty="0"/>
              <a:t>を</a:t>
            </a:r>
            <a:r>
              <a:rPr kumimoji="1" lang="en-US" altLang="ja-JP" dirty="0"/>
              <a:t>SU-MIMO</a:t>
            </a:r>
            <a:r>
              <a:rPr kumimoji="1" lang="ja-JP" altLang="en-US" dirty="0"/>
              <a:t>という</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DC2831F3-BB68-44E4-A072-5829AC2F76F5}" type="slidenum">
              <a:rPr kumimoji="1" lang="ja-JP" altLang="en-US" smtClean="0"/>
              <a:t>3</a:t>
            </a:fld>
            <a:endParaRPr kumimoji="1" lang="ja-JP" altLang="en-US"/>
          </a:p>
        </p:txBody>
      </p:sp>
    </p:spTree>
    <p:extLst>
      <p:ext uri="{BB962C8B-B14F-4D97-AF65-F5344CB8AC3E}">
        <p14:creationId xmlns:p14="http://schemas.microsoft.com/office/powerpoint/2010/main" val="2351025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sz="1200" dirty="0">
                <a:latin typeface="BIZ UDPゴシック" panose="020B0400000000000000" pitchFamily="50" charset="-128"/>
                <a:ea typeface="BIZ UDPゴシック" panose="020B0400000000000000" pitchFamily="50" charset="-128"/>
              </a:rPr>
              <a:t>NDP : Null Data Packet</a:t>
            </a:r>
            <a:endParaRPr kumimoji="1" lang="en-US" altLang="ja-JP" sz="1200" dirty="0">
              <a:latin typeface="BIZ UDPゴシック" panose="020B0400000000000000" pitchFamily="50" charset="-128"/>
              <a:ea typeface="BIZ UDPゴシック" panose="020B0400000000000000" pitchFamily="50" charset="-128"/>
            </a:endParaRPr>
          </a:p>
          <a:p>
            <a:r>
              <a:rPr kumimoji="1" lang="en-US" altLang="ja-JP" sz="1200" dirty="0">
                <a:latin typeface="BIZ UDPゴシック" panose="020B0400000000000000" pitchFamily="50" charset="-128"/>
                <a:ea typeface="BIZ UDPゴシック" panose="020B0400000000000000" pitchFamily="50" charset="-128"/>
              </a:rPr>
              <a:t>NDPA : </a:t>
            </a:r>
            <a:r>
              <a:rPr lang="en-US" altLang="ja-JP" sz="1200" dirty="0">
                <a:latin typeface="BIZ UDPゴシック" panose="020B0400000000000000" pitchFamily="50" charset="-128"/>
                <a:ea typeface="BIZ UDPゴシック" panose="020B0400000000000000" pitchFamily="50" charset="-128"/>
              </a:rPr>
              <a:t>NDP Announcement</a:t>
            </a:r>
          </a:p>
          <a:p>
            <a:r>
              <a:rPr lang="en-US" altLang="ja-JP" sz="1200" dirty="0">
                <a:latin typeface="BIZ UDPゴシック" panose="020B0400000000000000" pitchFamily="50" charset="-128"/>
                <a:ea typeface="BIZ UDPゴシック" panose="020B0400000000000000" pitchFamily="50" charset="-128"/>
              </a:rPr>
              <a:t>BR : Beamforming Report</a:t>
            </a:r>
          </a:p>
          <a:p>
            <a:r>
              <a:rPr lang="en-US" altLang="ja-JP" sz="1200" dirty="0">
                <a:latin typeface="BIZ UDPゴシック" panose="020B0400000000000000" pitchFamily="50" charset="-128"/>
                <a:ea typeface="BIZ UDPゴシック" panose="020B0400000000000000" pitchFamily="50" charset="-128"/>
              </a:rPr>
              <a:t>BRP : BR Polling</a:t>
            </a:r>
            <a:endParaRPr kumimoji="1" lang="ja-JP" altLang="en-US" sz="1200" dirty="0">
              <a:latin typeface="BIZ UDPゴシック" panose="020B0400000000000000" pitchFamily="50" charset="-128"/>
              <a:ea typeface="BIZ UDPゴシック" panose="020B0400000000000000" pitchFamily="50" charset="-128"/>
            </a:endParaRPr>
          </a:p>
          <a:p>
            <a:r>
              <a:rPr lang="en-US" altLang="ja-JP" sz="1200" dirty="0">
                <a:latin typeface="BIZ UDPゴシック" panose="020B0400000000000000" pitchFamily="50" charset="-128"/>
                <a:ea typeface="BIZ UDPゴシック" panose="020B0400000000000000" pitchFamily="50" charset="-128"/>
              </a:rPr>
              <a:t>BA : Block ACK</a:t>
            </a:r>
          </a:p>
          <a:p>
            <a:r>
              <a:rPr kumimoji="1" lang="en-US" altLang="ja-JP" sz="1200" dirty="0">
                <a:latin typeface="BIZ UDPゴシック" panose="020B0400000000000000" pitchFamily="50" charset="-128"/>
                <a:ea typeface="BIZ UDPゴシック" panose="020B0400000000000000" pitchFamily="50" charset="-128"/>
              </a:rPr>
              <a:t>BAR : BA R</a:t>
            </a:r>
            <a:r>
              <a:rPr lang="en-US" altLang="ja-JP" sz="1200" dirty="0">
                <a:latin typeface="BIZ UDPゴシック" panose="020B0400000000000000" pitchFamily="50" charset="-128"/>
                <a:ea typeface="BIZ UDPゴシック" panose="020B0400000000000000" pitchFamily="50" charset="-128"/>
              </a:rPr>
              <a:t>equest</a:t>
            </a:r>
            <a:endParaRPr kumimoji="1" lang="ja-JP" altLang="en-US" sz="1200" dirty="0">
              <a:latin typeface="BIZ UDPゴシック" panose="020B0400000000000000" pitchFamily="50" charset="-128"/>
              <a:ea typeface="BIZ UDPゴシック" panose="020B0400000000000000" pitchFamily="50" charset="-128"/>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DC2831F3-BB68-44E4-A072-5829AC2F76F5}" type="slidenum">
              <a:rPr kumimoji="1" lang="ja-JP" altLang="en-US" smtClean="0"/>
              <a:t>4</a:t>
            </a:fld>
            <a:endParaRPr kumimoji="1" lang="ja-JP" altLang="en-US"/>
          </a:p>
        </p:txBody>
      </p:sp>
    </p:spTree>
    <p:extLst>
      <p:ext uri="{BB962C8B-B14F-4D97-AF65-F5344CB8AC3E}">
        <p14:creationId xmlns:p14="http://schemas.microsoft.com/office/powerpoint/2010/main" val="2443782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BR : </a:t>
            </a:r>
            <a:r>
              <a:rPr kumimoji="1" lang="ja-JP" altLang="en-US" dirty="0"/>
              <a:t>チャネル特性などの情報である</a:t>
            </a:r>
            <a:r>
              <a:rPr kumimoji="1" lang="en-US" altLang="ja-JP" dirty="0"/>
              <a:t>CSI</a:t>
            </a:r>
            <a:r>
              <a:rPr kumimoji="1" lang="ja-JP" altLang="en-US" dirty="0"/>
              <a:t>をフィードバック</a:t>
            </a:r>
            <a:endParaRPr kumimoji="1" lang="en-US" altLang="ja-JP" dirty="0"/>
          </a:p>
          <a:p>
            <a:endParaRPr kumimoji="1" lang="en-US" altLang="ja-JP" dirty="0"/>
          </a:p>
          <a:p>
            <a:pPr marL="514350" indent="-514350">
              <a:lnSpc>
                <a:spcPct val="200000"/>
              </a:lnSpc>
              <a:buFont typeface="+mj-lt"/>
              <a:buAutoNum type="arabicPeriod"/>
            </a:pPr>
            <a:r>
              <a:rPr kumimoji="1" lang="en-US" altLang="ja-JP" sz="1200" dirty="0">
                <a:latin typeface="BIZ UDPゴシック" panose="020B0400000000000000" pitchFamily="50" charset="-128"/>
                <a:ea typeface="BIZ UDPゴシック" panose="020B0400000000000000" pitchFamily="50" charset="-128"/>
              </a:rPr>
              <a:t>CSI</a:t>
            </a:r>
            <a:r>
              <a:rPr kumimoji="1" lang="ja-JP" altLang="en-US" sz="1200" dirty="0">
                <a:latin typeface="BIZ UDPゴシック" panose="020B0400000000000000" pitchFamily="50" charset="-128"/>
                <a:ea typeface="BIZ UDPゴシック" panose="020B0400000000000000" pitchFamily="50" charset="-128"/>
              </a:rPr>
              <a:t>推定用の制御信号</a:t>
            </a:r>
            <a:r>
              <a:rPr kumimoji="1" lang="en-US" altLang="ja-JP" sz="1200" dirty="0">
                <a:latin typeface="BIZ UDPゴシック" panose="020B0400000000000000" pitchFamily="50" charset="-128"/>
                <a:ea typeface="BIZ UDPゴシック" panose="020B0400000000000000" pitchFamily="50" charset="-128"/>
              </a:rPr>
              <a:t>(NDPA)</a:t>
            </a:r>
            <a:r>
              <a:rPr kumimoji="1" lang="ja-JP" altLang="en-US" sz="1200" dirty="0">
                <a:latin typeface="BIZ UDPゴシック" panose="020B0400000000000000" pitchFamily="50" charset="-128"/>
                <a:ea typeface="BIZ UDPゴシック" panose="020B0400000000000000" pitchFamily="50" charset="-128"/>
              </a:rPr>
              <a:t>を基地局</a:t>
            </a:r>
            <a:r>
              <a:rPr kumimoji="1" lang="en-US" altLang="ja-JP" sz="1200" dirty="0">
                <a:latin typeface="BIZ UDPゴシック" panose="020B0400000000000000" pitchFamily="50" charset="-128"/>
                <a:ea typeface="BIZ UDPゴシック" panose="020B0400000000000000" pitchFamily="50" charset="-128"/>
              </a:rPr>
              <a:t>(AP)</a:t>
            </a:r>
            <a:r>
              <a:rPr kumimoji="1" lang="ja-JP" altLang="en-US" sz="1200" dirty="0">
                <a:latin typeface="BIZ UDPゴシック" panose="020B0400000000000000" pitchFamily="50" charset="-128"/>
                <a:ea typeface="BIZ UDPゴシック" panose="020B0400000000000000" pitchFamily="50" charset="-128"/>
              </a:rPr>
              <a:t>から端末</a:t>
            </a:r>
            <a:r>
              <a:rPr lang="ja-JP" altLang="en-US" sz="1200" dirty="0">
                <a:latin typeface="BIZ UDPゴシック" panose="020B0400000000000000" pitchFamily="50" charset="-128"/>
                <a:ea typeface="BIZ UDPゴシック" panose="020B0400000000000000" pitchFamily="50" charset="-128"/>
              </a:rPr>
              <a:t>（</a:t>
            </a:r>
            <a:r>
              <a:rPr lang="en-US" altLang="ja-JP" sz="1200" dirty="0">
                <a:latin typeface="BIZ UDPゴシック" panose="020B0400000000000000" pitchFamily="50" charset="-128"/>
                <a:ea typeface="BIZ UDPゴシック" panose="020B0400000000000000" pitchFamily="50" charset="-128"/>
              </a:rPr>
              <a:t>STA</a:t>
            </a:r>
            <a:r>
              <a:rPr lang="ja-JP" altLang="en-US" sz="1200" dirty="0">
                <a:latin typeface="BIZ UDPゴシック" panose="020B0400000000000000" pitchFamily="50" charset="-128"/>
                <a:ea typeface="BIZ UDPゴシック" panose="020B0400000000000000" pitchFamily="50" charset="-128"/>
              </a:rPr>
              <a:t>）に送信する</a:t>
            </a:r>
            <a:r>
              <a:rPr lang="en-US" altLang="ja-JP" sz="1200" dirty="0">
                <a:latin typeface="BIZ UDPゴシック" panose="020B0400000000000000" pitchFamily="50" charset="-128"/>
                <a:ea typeface="BIZ UDPゴシック" panose="020B0400000000000000" pitchFamily="50" charset="-128"/>
              </a:rPr>
              <a:t>.</a:t>
            </a:r>
          </a:p>
          <a:p>
            <a:pPr marL="514350" indent="-514350">
              <a:lnSpc>
                <a:spcPct val="200000"/>
              </a:lnSpc>
              <a:buFont typeface="+mj-lt"/>
              <a:buAutoNum type="arabicPeriod"/>
            </a:pPr>
            <a:r>
              <a:rPr lang="ja-JP" altLang="en-US" sz="1200" dirty="0">
                <a:latin typeface="BIZ UDPゴシック" panose="020B0400000000000000" pitchFamily="50" charset="-128"/>
                <a:ea typeface="BIZ UDPゴシック" panose="020B0400000000000000" pitchFamily="50" charset="-128"/>
              </a:rPr>
              <a:t>端末側で</a:t>
            </a:r>
            <a:r>
              <a:rPr lang="en-US" altLang="ja-JP" sz="1200" dirty="0">
                <a:latin typeface="BIZ UDPゴシック" panose="020B0400000000000000" pitchFamily="50" charset="-128"/>
                <a:ea typeface="BIZ UDPゴシック" panose="020B0400000000000000" pitchFamily="50" charset="-128"/>
              </a:rPr>
              <a:t>CSI</a:t>
            </a:r>
            <a:r>
              <a:rPr lang="ja-JP" altLang="en-US" sz="1200" dirty="0">
                <a:latin typeface="BIZ UDPゴシック" panose="020B0400000000000000" pitchFamily="50" charset="-128"/>
                <a:ea typeface="BIZ UDPゴシック" panose="020B0400000000000000" pitchFamily="50" charset="-128"/>
              </a:rPr>
              <a:t>を推定する</a:t>
            </a:r>
            <a:r>
              <a:rPr lang="en-US" altLang="ja-JP" sz="1200" dirty="0">
                <a:latin typeface="BIZ UDPゴシック" panose="020B0400000000000000" pitchFamily="50" charset="-128"/>
                <a:ea typeface="BIZ UDPゴシック" panose="020B0400000000000000" pitchFamily="50" charset="-128"/>
              </a:rPr>
              <a:t>(NDP</a:t>
            </a:r>
            <a:r>
              <a:rPr lang="ja-JP" altLang="en-US" sz="1200" dirty="0">
                <a:latin typeface="BIZ UDPゴシック" panose="020B0400000000000000" pitchFamily="50" charset="-128"/>
                <a:ea typeface="BIZ UDPゴシック" panose="020B0400000000000000" pitchFamily="50" charset="-128"/>
              </a:rPr>
              <a:t>を</a:t>
            </a:r>
            <a:r>
              <a:rPr lang="en-US" altLang="ja-JP" sz="1200" dirty="0">
                <a:latin typeface="BIZ UDPゴシック" panose="020B0400000000000000" pitchFamily="50" charset="-128"/>
                <a:ea typeface="BIZ UDPゴシック" panose="020B0400000000000000" pitchFamily="50" charset="-128"/>
              </a:rPr>
              <a:t>STA</a:t>
            </a:r>
            <a:r>
              <a:rPr lang="ja-JP" altLang="en-US" sz="1200" dirty="0">
                <a:latin typeface="BIZ UDPゴシック" panose="020B0400000000000000" pitchFamily="50" charset="-128"/>
                <a:ea typeface="BIZ UDPゴシック" panose="020B0400000000000000" pitchFamily="50" charset="-128"/>
              </a:rPr>
              <a:t>に送信</a:t>
            </a:r>
            <a:r>
              <a:rPr lang="en-US" altLang="ja-JP" sz="1200" dirty="0">
                <a:latin typeface="BIZ UDPゴシック" panose="020B0400000000000000" pitchFamily="50" charset="-128"/>
                <a:ea typeface="BIZ UDPゴシック" panose="020B0400000000000000" pitchFamily="50" charset="-128"/>
              </a:rPr>
              <a:t>).</a:t>
            </a:r>
            <a:r>
              <a:rPr lang="ja-JP" altLang="en-US" sz="1200" dirty="0">
                <a:latin typeface="BIZ UDPゴシック" panose="020B0400000000000000" pitchFamily="50" charset="-128"/>
                <a:ea typeface="BIZ UDPゴシック" panose="020B0400000000000000" pitchFamily="50" charset="-128"/>
              </a:rPr>
              <a:t>　</a:t>
            </a:r>
            <a:endParaRPr lang="en-US" altLang="ja-JP" sz="1200" dirty="0">
              <a:latin typeface="BIZ UDPゴシック" panose="020B0400000000000000" pitchFamily="50" charset="-128"/>
              <a:ea typeface="BIZ UDPゴシック" panose="020B0400000000000000" pitchFamily="50" charset="-128"/>
            </a:endParaRPr>
          </a:p>
          <a:p>
            <a:pPr marL="514350" indent="-514350">
              <a:lnSpc>
                <a:spcPct val="200000"/>
              </a:lnSpc>
              <a:buFont typeface="+mj-lt"/>
              <a:buAutoNum type="arabicPeriod"/>
            </a:pPr>
            <a:r>
              <a:rPr lang="ja-JP" altLang="en-US" sz="1200" dirty="0">
                <a:latin typeface="BIZ UDPゴシック" panose="020B0400000000000000" pitchFamily="50" charset="-128"/>
                <a:ea typeface="BIZ UDPゴシック" panose="020B0400000000000000" pitchFamily="50" charset="-128"/>
              </a:rPr>
              <a:t>推定されたチャネル特性</a:t>
            </a:r>
            <a:r>
              <a:rPr lang="en-US" altLang="ja-JP" sz="1200" dirty="0">
                <a:latin typeface="BIZ UDPゴシック" panose="020B0400000000000000" pitchFamily="50" charset="-128"/>
                <a:ea typeface="BIZ UDPゴシック" panose="020B0400000000000000" pitchFamily="50" charset="-128"/>
              </a:rPr>
              <a:t>(CSI)</a:t>
            </a:r>
            <a:r>
              <a:rPr lang="ja-JP" altLang="en-US" sz="1200" dirty="0">
                <a:latin typeface="BIZ UDPゴシック" panose="020B0400000000000000" pitchFamily="50" charset="-128"/>
                <a:ea typeface="BIZ UDPゴシック" panose="020B0400000000000000" pitchFamily="50" charset="-128"/>
              </a:rPr>
              <a:t>を端末から基地局に返信する</a:t>
            </a:r>
            <a:r>
              <a:rPr lang="en-US" altLang="ja-JP" sz="1200" dirty="0">
                <a:latin typeface="BIZ UDPゴシック" panose="020B0400000000000000" pitchFamily="50" charset="-128"/>
                <a:ea typeface="BIZ UDPゴシック" panose="020B0400000000000000" pitchFamily="50" charset="-128"/>
              </a:rPr>
              <a:t>(BR).</a:t>
            </a:r>
          </a:p>
          <a:p>
            <a:pPr marL="514350" indent="-514350">
              <a:lnSpc>
                <a:spcPct val="200000"/>
              </a:lnSpc>
              <a:buFont typeface="+mj-lt"/>
              <a:buAutoNum type="arabicPeriod"/>
            </a:pPr>
            <a:r>
              <a:rPr kumimoji="1" lang="ja-JP" altLang="en-US" sz="1200" dirty="0">
                <a:latin typeface="BIZ UDPゴシック" panose="020B0400000000000000" pitchFamily="50" charset="-128"/>
                <a:ea typeface="BIZ UDPゴシック" panose="020B0400000000000000" pitchFamily="50" charset="-128"/>
              </a:rPr>
              <a:t>ビームが形成できた場合はデータパケットを</a:t>
            </a:r>
            <a:r>
              <a:rPr lang="ja-JP" altLang="en-US" sz="1200" dirty="0">
                <a:latin typeface="BIZ UDPゴシック" panose="020B0400000000000000" pitchFamily="50" charset="-128"/>
                <a:ea typeface="BIZ UDPゴシック" panose="020B0400000000000000" pitchFamily="50" charset="-128"/>
              </a:rPr>
              <a:t>端末</a:t>
            </a:r>
            <a:r>
              <a:rPr kumimoji="1" lang="ja-JP" altLang="en-US" sz="1200" dirty="0">
                <a:latin typeface="BIZ UDPゴシック" panose="020B0400000000000000" pitchFamily="50" charset="-128"/>
                <a:ea typeface="BIZ UDPゴシック" panose="020B0400000000000000" pitchFamily="50" charset="-128"/>
              </a:rPr>
              <a:t>宛に多重で同時に送信する</a:t>
            </a:r>
            <a:r>
              <a:rPr kumimoji="1" lang="en-US" altLang="ja-JP" sz="1200" dirty="0">
                <a:latin typeface="BIZ UDPゴシック" panose="020B0400000000000000" pitchFamily="50" charset="-128"/>
                <a:ea typeface="BIZ UDPゴシック" panose="020B0400000000000000" pitchFamily="50" charset="-128"/>
              </a:rPr>
              <a:t>.</a:t>
            </a:r>
          </a:p>
        </p:txBody>
      </p:sp>
      <p:sp>
        <p:nvSpPr>
          <p:cNvPr id="4" name="スライド番号プレースホルダー 3"/>
          <p:cNvSpPr>
            <a:spLocks noGrp="1"/>
          </p:cNvSpPr>
          <p:nvPr>
            <p:ph type="sldNum" sz="quarter" idx="5"/>
          </p:nvPr>
        </p:nvSpPr>
        <p:spPr/>
        <p:txBody>
          <a:bodyPr/>
          <a:lstStyle/>
          <a:p>
            <a:fld id="{DC2831F3-BB68-44E4-A072-5829AC2F76F5}" type="slidenum">
              <a:rPr kumimoji="1" lang="ja-JP" altLang="en-US" smtClean="0"/>
              <a:t>6</a:t>
            </a:fld>
            <a:endParaRPr kumimoji="1" lang="ja-JP" altLang="en-US"/>
          </a:p>
        </p:txBody>
      </p:sp>
    </p:spTree>
    <p:extLst>
      <p:ext uri="{BB962C8B-B14F-4D97-AF65-F5344CB8AC3E}">
        <p14:creationId xmlns:p14="http://schemas.microsoft.com/office/powerpoint/2010/main" val="1869668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アイゲンモード</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DC2831F3-BB68-44E4-A072-5829AC2F76F5}" type="slidenum">
              <a:rPr kumimoji="1" lang="ja-JP" altLang="en-US" smtClean="0"/>
              <a:t>9</a:t>
            </a:fld>
            <a:endParaRPr kumimoji="1" lang="ja-JP" altLang="en-US"/>
          </a:p>
        </p:txBody>
      </p:sp>
    </p:spTree>
    <p:extLst>
      <p:ext uri="{BB962C8B-B14F-4D97-AF65-F5344CB8AC3E}">
        <p14:creationId xmlns:p14="http://schemas.microsoft.com/office/powerpoint/2010/main" val="443576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C2831F3-BB68-44E4-A072-5829AC2F76F5}" type="slidenum">
              <a:rPr kumimoji="1" lang="ja-JP" altLang="en-US" smtClean="0"/>
              <a:t>10</a:t>
            </a:fld>
            <a:endParaRPr kumimoji="1" lang="ja-JP" altLang="en-US"/>
          </a:p>
        </p:txBody>
      </p:sp>
    </p:spTree>
    <p:extLst>
      <p:ext uri="{BB962C8B-B14F-4D97-AF65-F5344CB8AC3E}">
        <p14:creationId xmlns:p14="http://schemas.microsoft.com/office/powerpoint/2010/main" val="11592820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特異値は</a:t>
            </a:r>
            <a:r>
              <a:rPr kumimoji="1" lang="en-US" altLang="ja-JP" dirty="0"/>
              <a:t>2</a:t>
            </a:r>
            <a:r>
              <a:rPr kumimoji="1" lang="ja-JP" altLang="en-US" dirty="0"/>
              <a:t>乗すると固有値になる</a:t>
            </a:r>
            <a:endParaRPr kumimoji="1" lang="en-US" altLang="ja-JP" dirty="0"/>
          </a:p>
          <a:p>
            <a:r>
              <a:rPr kumimoji="1" lang="en-US" altLang="ja-JP" dirty="0"/>
              <a:t>H</a:t>
            </a:r>
            <a:r>
              <a:rPr kumimoji="1" lang="ja-JP" altLang="en-US" dirty="0"/>
              <a:t>乗は複素共役転置</a:t>
            </a:r>
          </a:p>
        </p:txBody>
      </p:sp>
      <p:sp>
        <p:nvSpPr>
          <p:cNvPr id="4" name="スライド番号プレースホルダー 3"/>
          <p:cNvSpPr>
            <a:spLocks noGrp="1"/>
          </p:cNvSpPr>
          <p:nvPr>
            <p:ph type="sldNum" sz="quarter" idx="5"/>
          </p:nvPr>
        </p:nvSpPr>
        <p:spPr/>
        <p:txBody>
          <a:bodyPr/>
          <a:lstStyle/>
          <a:p>
            <a:fld id="{DC2831F3-BB68-44E4-A072-5829AC2F76F5}" type="slidenum">
              <a:rPr kumimoji="1" lang="ja-JP" altLang="en-US" smtClean="0"/>
              <a:t>12</a:t>
            </a:fld>
            <a:endParaRPr kumimoji="1" lang="ja-JP" altLang="en-US"/>
          </a:p>
        </p:txBody>
      </p:sp>
    </p:spTree>
    <p:extLst>
      <p:ext uri="{BB962C8B-B14F-4D97-AF65-F5344CB8AC3E}">
        <p14:creationId xmlns:p14="http://schemas.microsoft.com/office/powerpoint/2010/main" val="2149618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熱雑音を無視すると送信信号の特異値倍の信号が得られる</a:t>
            </a:r>
            <a:endParaRPr kumimoji="1" lang="en-US" altLang="ja-JP" dirty="0"/>
          </a:p>
          <a:p>
            <a:r>
              <a:rPr kumimoji="1" lang="ja-JP" altLang="en-US" dirty="0"/>
              <a:t>また、</a:t>
            </a:r>
            <a:r>
              <a:rPr kumimoji="1" lang="en-US" altLang="ja-JP" dirty="0"/>
              <a:t>ZF</a:t>
            </a:r>
            <a:r>
              <a:rPr kumimoji="1" lang="ja-JP" altLang="en-US" dirty="0"/>
              <a:t>と違い雑音協調が起こらない</a:t>
            </a:r>
            <a:endParaRPr kumimoji="1" lang="en-US" altLang="ja-JP" dirty="0"/>
          </a:p>
          <a:p>
            <a:r>
              <a:rPr kumimoji="1" lang="ja-JP" altLang="en-US" dirty="0"/>
              <a:t>複素共役は逆行列とほぼ同じで単位行列になる</a:t>
            </a:r>
            <a:endParaRPr kumimoji="1" lang="en-US" altLang="ja-JP" dirty="0"/>
          </a:p>
          <a:p>
            <a:r>
              <a:rPr kumimoji="1" lang="ja-JP" altLang="en-US" dirty="0"/>
              <a:t>エルミート共役</a:t>
            </a:r>
          </a:p>
        </p:txBody>
      </p:sp>
      <p:sp>
        <p:nvSpPr>
          <p:cNvPr id="4" name="スライド番号プレースホルダー 3"/>
          <p:cNvSpPr>
            <a:spLocks noGrp="1"/>
          </p:cNvSpPr>
          <p:nvPr>
            <p:ph type="sldNum" sz="quarter" idx="5"/>
          </p:nvPr>
        </p:nvSpPr>
        <p:spPr/>
        <p:txBody>
          <a:bodyPr/>
          <a:lstStyle/>
          <a:p>
            <a:fld id="{DC2831F3-BB68-44E4-A072-5829AC2F76F5}" type="slidenum">
              <a:rPr kumimoji="1" lang="ja-JP" altLang="en-US" smtClean="0"/>
              <a:t>13</a:t>
            </a:fld>
            <a:endParaRPr kumimoji="1" lang="ja-JP" altLang="en-US"/>
          </a:p>
        </p:txBody>
      </p:sp>
    </p:spTree>
    <p:extLst>
      <p:ext uri="{BB962C8B-B14F-4D97-AF65-F5344CB8AC3E}">
        <p14:creationId xmlns:p14="http://schemas.microsoft.com/office/powerpoint/2010/main" val="42454758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C2831F3-BB68-44E4-A072-5829AC2F76F5}" type="slidenum">
              <a:rPr kumimoji="1" lang="ja-JP" altLang="en-US" smtClean="0"/>
              <a:t>16</a:t>
            </a:fld>
            <a:endParaRPr kumimoji="1" lang="ja-JP" altLang="en-US"/>
          </a:p>
        </p:txBody>
      </p:sp>
    </p:spTree>
    <p:extLst>
      <p:ext uri="{BB962C8B-B14F-4D97-AF65-F5344CB8AC3E}">
        <p14:creationId xmlns:p14="http://schemas.microsoft.com/office/powerpoint/2010/main" val="3587870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E35802-F020-2112-3178-67C279A8465A}"/>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8FA3B15-F94D-18DC-5ADC-B63A6D3ADB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F2F6A74-5B74-13E2-1C69-2AD08D3A5784}"/>
              </a:ext>
            </a:extLst>
          </p:cNvPr>
          <p:cNvSpPr>
            <a:spLocks noGrp="1"/>
          </p:cNvSpPr>
          <p:nvPr>
            <p:ph type="dt" sz="half" idx="10"/>
          </p:nvPr>
        </p:nvSpPr>
        <p:spPr/>
        <p:txBody>
          <a:bodyPr/>
          <a:lstStyle/>
          <a:p>
            <a:fld id="{83865FC5-081D-46DF-9F40-B9AC6F30491E}" type="datetimeFigureOut">
              <a:rPr kumimoji="1" lang="ja-JP" altLang="en-US" smtClean="0"/>
              <a:t>2023/11/25</a:t>
            </a:fld>
            <a:endParaRPr kumimoji="1" lang="ja-JP" altLang="en-US"/>
          </a:p>
        </p:txBody>
      </p:sp>
      <p:sp>
        <p:nvSpPr>
          <p:cNvPr id="5" name="フッター プレースホルダー 4">
            <a:extLst>
              <a:ext uri="{FF2B5EF4-FFF2-40B4-BE49-F238E27FC236}">
                <a16:creationId xmlns:a16="http://schemas.microsoft.com/office/drawing/2014/main" id="{9B39047B-4F9B-BCA7-6AB6-C55A4833AD8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C5E6CBE-EC03-C38E-98C5-C4D949314CA2}"/>
              </a:ext>
            </a:extLst>
          </p:cNvPr>
          <p:cNvSpPr>
            <a:spLocks noGrp="1"/>
          </p:cNvSpPr>
          <p:nvPr>
            <p:ph type="sldNum" sz="quarter" idx="12"/>
          </p:nvPr>
        </p:nvSpPr>
        <p:spPr/>
        <p:txBody>
          <a:bodyPr/>
          <a:lstStyle/>
          <a:p>
            <a:fld id="{45049C4C-1416-4EFF-BDE0-C2541A11203D}" type="slidenum">
              <a:rPr kumimoji="1" lang="ja-JP" altLang="en-US" smtClean="0"/>
              <a:t>‹#›</a:t>
            </a:fld>
            <a:endParaRPr kumimoji="1" lang="ja-JP" altLang="en-US"/>
          </a:p>
        </p:txBody>
      </p:sp>
    </p:spTree>
    <p:extLst>
      <p:ext uri="{BB962C8B-B14F-4D97-AF65-F5344CB8AC3E}">
        <p14:creationId xmlns:p14="http://schemas.microsoft.com/office/powerpoint/2010/main" val="1961436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D4B05C-FF77-8CDB-0F2A-36A14886D156}"/>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FB25349-6CAD-726D-31C9-D902F04CCD5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48067B6-2988-6B6E-79CF-8D88077FAAE0}"/>
              </a:ext>
            </a:extLst>
          </p:cNvPr>
          <p:cNvSpPr>
            <a:spLocks noGrp="1"/>
          </p:cNvSpPr>
          <p:nvPr>
            <p:ph type="dt" sz="half" idx="10"/>
          </p:nvPr>
        </p:nvSpPr>
        <p:spPr/>
        <p:txBody>
          <a:bodyPr/>
          <a:lstStyle/>
          <a:p>
            <a:fld id="{83865FC5-081D-46DF-9F40-B9AC6F30491E}" type="datetimeFigureOut">
              <a:rPr kumimoji="1" lang="ja-JP" altLang="en-US" smtClean="0"/>
              <a:t>2023/11/25</a:t>
            </a:fld>
            <a:endParaRPr kumimoji="1" lang="ja-JP" altLang="en-US"/>
          </a:p>
        </p:txBody>
      </p:sp>
      <p:sp>
        <p:nvSpPr>
          <p:cNvPr id="5" name="フッター プレースホルダー 4">
            <a:extLst>
              <a:ext uri="{FF2B5EF4-FFF2-40B4-BE49-F238E27FC236}">
                <a16:creationId xmlns:a16="http://schemas.microsoft.com/office/drawing/2014/main" id="{0CC92003-D2CE-6F4F-CAAD-6BD743A3596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C9E0A47-351C-A222-4A3F-044969E9C20B}"/>
              </a:ext>
            </a:extLst>
          </p:cNvPr>
          <p:cNvSpPr>
            <a:spLocks noGrp="1"/>
          </p:cNvSpPr>
          <p:nvPr>
            <p:ph type="sldNum" sz="quarter" idx="12"/>
          </p:nvPr>
        </p:nvSpPr>
        <p:spPr/>
        <p:txBody>
          <a:bodyPr/>
          <a:lstStyle/>
          <a:p>
            <a:fld id="{45049C4C-1416-4EFF-BDE0-C2541A11203D}" type="slidenum">
              <a:rPr kumimoji="1" lang="ja-JP" altLang="en-US" smtClean="0"/>
              <a:t>‹#›</a:t>
            </a:fld>
            <a:endParaRPr kumimoji="1" lang="ja-JP" altLang="en-US"/>
          </a:p>
        </p:txBody>
      </p:sp>
    </p:spTree>
    <p:extLst>
      <p:ext uri="{BB962C8B-B14F-4D97-AF65-F5344CB8AC3E}">
        <p14:creationId xmlns:p14="http://schemas.microsoft.com/office/powerpoint/2010/main" val="2010237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997E6C5-21DA-8F3A-3B27-78AE3CCF6BE9}"/>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ED75FFC-F085-385A-01BF-6C650C4792F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2A408A3-3DF4-2F9F-4CA4-10A4D7D10D97}"/>
              </a:ext>
            </a:extLst>
          </p:cNvPr>
          <p:cNvSpPr>
            <a:spLocks noGrp="1"/>
          </p:cNvSpPr>
          <p:nvPr>
            <p:ph type="dt" sz="half" idx="10"/>
          </p:nvPr>
        </p:nvSpPr>
        <p:spPr/>
        <p:txBody>
          <a:bodyPr/>
          <a:lstStyle/>
          <a:p>
            <a:fld id="{83865FC5-081D-46DF-9F40-B9AC6F30491E}" type="datetimeFigureOut">
              <a:rPr kumimoji="1" lang="ja-JP" altLang="en-US" smtClean="0"/>
              <a:t>2023/11/25</a:t>
            </a:fld>
            <a:endParaRPr kumimoji="1" lang="ja-JP" altLang="en-US"/>
          </a:p>
        </p:txBody>
      </p:sp>
      <p:sp>
        <p:nvSpPr>
          <p:cNvPr id="5" name="フッター プレースホルダー 4">
            <a:extLst>
              <a:ext uri="{FF2B5EF4-FFF2-40B4-BE49-F238E27FC236}">
                <a16:creationId xmlns:a16="http://schemas.microsoft.com/office/drawing/2014/main" id="{488DA7B6-E28A-D713-F950-6C20C7D6E0C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24FC62C-D105-3D52-9DA4-1A2D71AB52A0}"/>
              </a:ext>
            </a:extLst>
          </p:cNvPr>
          <p:cNvSpPr>
            <a:spLocks noGrp="1"/>
          </p:cNvSpPr>
          <p:nvPr>
            <p:ph type="sldNum" sz="quarter" idx="12"/>
          </p:nvPr>
        </p:nvSpPr>
        <p:spPr/>
        <p:txBody>
          <a:bodyPr/>
          <a:lstStyle/>
          <a:p>
            <a:fld id="{45049C4C-1416-4EFF-BDE0-C2541A11203D}" type="slidenum">
              <a:rPr kumimoji="1" lang="ja-JP" altLang="en-US" smtClean="0"/>
              <a:t>‹#›</a:t>
            </a:fld>
            <a:endParaRPr kumimoji="1" lang="ja-JP" altLang="en-US"/>
          </a:p>
        </p:txBody>
      </p:sp>
    </p:spTree>
    <p:extLst>
      <p:ext uri="{BB962C8B-B14F-4D97-AF65-F5344CB8AC3E}">
        <p14:creationId xmlns:p14="http://schemas.microsoft.com/office/powerpoint/2010/main" val="3177493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4D28B2-2A93-B048-F0CA-446E6CD1737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C0B0185-3CAE-B593-F95A-51A41902DA7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E30A9CD-AB95-C78D-71D3-504D5C03782A}"/>
              </a:ext>
            </a:extLst>
          </p:cNvPr>
          <p:cNvSpPr>
            <a:spLocks noGrp="1"/>
          </p:cNvSpPr>
          <p:nvPr>
            <p:ph type="dt" sz="half" idx="10"/>
          </p:nvPr>
        </p:nvSpPr>
        <p:spPr/>
        <p:txBody>
          <a:bodyPr/>
          <a:lstStyle/>
          <a:p>
            <a:fld id="{83865FC5-081D-46DF-9F40-B9AC6F30491E}" type="datetimeFigureOut">
              <a:rPr kumimoji="1" lang="ja-JP" altLang="en-US" smtClean="0"/>
              <a:t>2023/11/25</a:t>
            </a:fld>
            <a:endParaRPr kumimoji="1" lang="ja-JP" altLang="en-US"/>
          </a:p>
        </p:txBody>
      </p:sp>
      <p:sp>
        <p:nvSpPr>
          <p:cNvPr id="5" name="フッター プレースホルダー 4">
            <a:extLst>
              <a:ext uri="{FF2B5EF4-FFF2-40B4-BE49-F238E27FC236}">
                <a16:creationId xmlns:a16="http://schemas.microsoft.com/office/drawing/2014/main" id="{39F9CF5A-8399-0B76-409A-39618D6A38C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64FEAB9-6DC7-7C64-78DA-1B2218585979}"/>
              </a:ext>
            </a:extLst>
          </p:cNvPr>
          <p:cNvSpPr>
            <a:spLocks noGrp="1"/>
          </p:cNvSpPr>
          <p:nvPr>
            <p:ph type="sldNum" sz="quarter" idx="12"/>
          </p:nvPr>
        </p:nvSpPr>
        <p:spPr/>
        <p:txBody>
          <a:bodyPr/>
          <a:lstStyle/>
          <a:p>
            <a:fld id="{45049C4C-1416-4EFF-BDE0-C2541A11203D}" type="slidenum">
              <a:rPr kumimoji="1" lang="ja-JP" altLang="en-US" smtClean="0"/>
              <a:t>‹#›</a:t>
            </a:fld>
            <a:endParaRPr kumimoji="1" lang="ja-JP" altLang="en-US"/>
          </a:p>
        </p:txBody>
      </p:sp>
    </p:spTree>
    <p:extLst>
      <p:ext uri="{BB962C8B-B14F-4D97-AF65-F5344CB8AC3E}">
        <p14:creationId xmlns:p14="http://schemas.microsoft.com/office/powerpoint/2010/main" val="553877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E05ED9-70FF-1686-C8FB-5AD0E95A010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61B3321-0990-2B06-07E0-2F7CAD85E3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B7B6494-DC12-0D5C-AA0B-6B775CF4F42E}"/>
              </a:ext>
            </a:extLst>
          </p:cNvPr>
          <p:cNvSpPr>
            <a:spLocks noGrp="1"/>
          </p:cNvSpPr>
          <p:nvPr>
            <p:ph type="dt" sz="half" idx="10"/>
          </p:nvPr>
        </p:nvSpPr>
        <p:spPr/>
        <p:txBody>
          <a:bodyPr/>
          <a:lstStyle/>
          <a:p>
            <a:fld id="{83865FC5-081D-46DF-9F40-B9AC6F30491E}" type="datetimeFigureOut">
              <a:rPr kumimoji="1" lang="ja-JP" altLang="en-US" smtClean="0"/>
              <a:t>2023/11/25</a:t>
            </a:fld>
            <a:endParaRPr kumimoji="1" lang="ja-JP" altLang="en-US"/>
          </a:p>
        </p:txBody>
      </p:sp>
      <p:sp>
        <p:nvSpPr>
          <p:cNvPr id="5" name="フッター プレースホルダー 4">
            <a:extLst>
              <a:ext uri="{FF2B5EF4-FFF2-40B4-BE49-F238E27FC236}">
                <a16:creationId xmlns:a16="http://schemas.microsoft.com/office/drawing/2014/main" id="{0010070B-692C-8642-E2FF-8831EA8A7E3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AF90B90-723A-B751-8B29-66171370E38E}"/>
              </a:ext>
            </a:extLst>
          </p:cNvPr>
          <p:cNvSpPr>
            <a:spLocks noGrp="1"/>
          </p:cNvSpPr>
          <p:nvPr>
            <p:ph type="sldNum" sz="quarter" idx="12"/>
          </p:nvPr>
        </p:nvSpPr>
        <p:spPr/>
        <p:txBody>
          <a:bodyPr/>
          <a:lstStyle/>
          <a:p>
            <a:fld id="{45049C4C-1416-4EFF-BDE0-C2541A11203D}" type="slidenum">
              <a:rPr kumimoji="1" lang="ja-JP" altLang="en-US" smtClean="0"/>
              <a:t>‹#›</a:t>
            </a:fld>
            <a:endParaRPr kumimoji="1" lang="ja-JP" altLang="en-US"/>
          </a:p>
        </p:txBody>
      </p:sp>
    </p:spTree>
    <p:extLst>
      <p:ext uri="{BB962C8B-B14F-4D97-AF65-F5344CB8AC3E}">
        <p14:creationId xmlns:p14="http://schemas.microsoft.com/office/powerpoint/2010/main" val="1092350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374FD5-763E-C1F3-2432-232D25E6FC6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2BA9F65-DCFD-6A63-208B-34CEB1CF98D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37D3E65-2560-B155-61DC-BA1D04A1CFA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C5C3EDD-0577-71D0-B3EC-6D7ACB639CBD}"/>
              </a:ext>
            </a:extLst>
          </p:cNvPr>
          <p:cNvSpPr>
            <a:spLocks noGrp="1"/>
          </p:cNvSpPr>
          <p:nvPr>
            <p:ph type="dt" sz="half" idx="10"/>
          </p:nvPr>
        </p:nvSpPr>
        <p:spPr/>
        <p:txBody>
          <a:bodyPr/>
          <a:lstStyle/>
          <a:p>
            <a:fld id="{83865FC5-081D-46DF-9F40-B9AC6F30491E}" type="datetimeFigureOut">
              <a:rPr kumimoji="1" lang="ja-JP" altLang="en-US" smtClean="0"/>
              <a:t>2023/11/25</a:t>
            </a:fld>
            <a:endParaRPr kumimoji="1" lang="ja-JP" altLang="en-US"/>
          </a:p>
        </p:txBody>
      </p:sp>
      <p:sp>
        <p:nvSpPr>
          <p:cNvPr id="6" name="フッター プレースホルダー 5">
            <a:extLst>
              <a:ext uri="{FF2B5EF4-FFF2-40B4-BE49-F238E27FC236}">
                <a16:creationId xmlns:a16="http://schemas.microsoft.com/office/drawing/2014/main" id="{A5633836-9D3F-5BD2-FED2-E73A647651B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D6D0B18-269D-CBDD-0BE6-E12B1BB136DC}"/>
              </a:ext>
            </a:extLst>
          </p:cNvPr>
          <p:cNvSpPr>
            <a:spLocks noGrp="1"/>
          </p:cNvSpPr>
          <p:nvPr>
            <p:ph type="sldNum" sz="quarter" idx="12"/>
          </p:nvPr>
        </p:nvSpPr>
        <p:spPr/>
        <p:txBody>
          <a:bodyPr/>
          <a:lstStyle/>
          <a:p>
            <a:fld id="{45049C4C-1416-4EFF-BDE0-C2541A11203D}" type="slidenum">
              <a:rPr kumimoji="1" lang="ja-JP" altLang="en-US" smtClean="0"/>
              <a:t>‹#›</a:t>
            </a:fld>
            <a:endParaRPr kumimoji="1" lang="ja-JP" altLang="en-US"/>
          </a:p>
        </p:txBody>
      </p:sp>
    </p:spTree>
    <p:extLst>
      <p:ext uri="{BB962C8B-B14F-4D97-AF65-F5344CB8AC3E}">
        <p14:creationId xmlns:p14="http://schemas.microsoft.com/office/powerpoint/2010/main" val="3739298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C1B60E-9008-1A7F-2130-096B9AD6810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2C30E43-1143-3455-690F-AE9D444375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F88BD0A-E444-827C-68BA-83B7E5BB18A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56915ED-AC51-1EE5-B898-49645C8FDB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0546564-8EE7-3E5E-F71F-5E2D66792203}"/>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0F8ACF9-BE6A-AAAC-C3D8-18C04309752B}"/>
              </a:ext>
            </a:extLst>
          </p:cNvPr>
          <p:cNvSpPr>
            <a:spLocks noGrp="1"/>
          </p:cNvSpPr>
          <p:nvPr>
            <p:ph type="dt" sz="half" idx="10"/>
          </p:nvPr>
        </p:nvSpPr>
        <p:spPr/>
        <p:txBody>
          <a:bodyPr/>
          <a:lstStyle/>
          <a:p>
            <a:fld id="{83865FC5-081D-46DF-9F40-B9AC6F30491E}" type="datetimeFigureOut">
              <a:rPr kumimoji="1" lang="ja-JP" altLang="en-US" smtClean="0"/>
              <a:t>2023/11/25</a:t>
            </a:fld>
            <a:endParaRPr kumimoji="1" lang="ja-JP" altLang="en-US"/>
          </a:p>
        </p:txBody>
      </p:sp>
      <p:sp>
        <p:nvSpPr>
          <p:cNvPr id="8" name="フッター プレースホルダー 7">
            <a:extLst>
              <a:ext uri="{FF2B5EF4-FFF2-40B4-BE49-F238E27FC236}">
                <a16:creationId xmlns:a16="http://schemas.microsoft.com/office/drawing/2014/main" id="{57B45D9F-E723-930E-E964-AF0D7AD5B4C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F68547C-2CD6-6009-AA2A-5B8FF37F9B50}"/>
              </a:ext>
            </a:extLst>
          </p:cNvPr>
          <p:cNvSpPr>
            <a:spLocks noGrp="1"/>
          </p:cNvSpPr>
          <p:nvPr>
            <p:ph type="sldNum" sz="quarter" idx="12"/>
          </p:nvPr>
        </p:nvSpPr>
        <p:spPr/>
        <p:txBody>
          <a:bodyPr/>
          <a:lstStyle/>
          <a:p>
            <a:fld id="{45049C4C-1416-4EFF-BDE0-C2541A11203D}" type="slidenum">
              <a:rPr kumimoji="1" lang="ja-JP" altLang="en-US" smtClean="0"/>
              <a:t>‹#›</a:t>
            </a:fld>
            <a:endParaRPr kumimoji="1" lang="ja-JP" altLang="en-US"/>
          </a:p>
        </p:txBody>
      </p:sp>
    </p:spTree>
    <p:extLst>
      <p:ext uri="{BB962C8B-B14F-4D97-AF65-F5344CB8AC3E}">
        <p14:creationId xmlns:p14="http://schemas.microsoft.com/office/powerpoint/2010/main" val="1144683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ACE146-9A45-BAB4-0C68-6EB970BB8E8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233244E-56F9-A29D-B554-2B65D42C4BA6}"/>
              </a:ext>
            </a:extLst>
          </p:cNvPr>
          <p:cNvSpPr>
            <a:spLocks noGrp="1"/>
          </p:cNvSpPr>
          <p:nvPr>
            <p:ph type="dt" sz="half" idx="10"/>
          </p:nvPr>
        </p:nvSpPr>
        <p:spPr/>
        <p:txBody>
          <a:bodyPr/>
          <a:lstStyle/>
          <a:p>
            <a:fld id="{83865FC5-081D-46DF-9F40-B9AC6F30491E}" type="datetimeFigureOut">
              <a:rPr kumimoji="1" lang="ja-JP" altLang="en-US" smtClean="0"/>
              <a:t>2023/11/25</a:t>
            </a:fld>
            <a:endParaRPr kumimoji="1" lang="ja-JP" altLang="en-US"/>
          </a:p>
        </p:txBody>
      </p:sp>
      <p:sp>
        <p:nvSpPr>
          <p:cNvPr id="4" name="フッター プレースホルダー 3">
            <a:extLst>
              <a:ext uri="{FF2B5EF4-FFF2-40B4-BE49-F238E27FC236}">
                <a16:creationId xmlns:a16="http://schemas.microsoft.com/office/drawing/2014/main" id="{144247F3-11EA-7508-18E6-EC1637D26E4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2291FE1-4121-6647-0B0D-A99CD3364F49}"/>
              </a:ext>
            </a:extLst>
          </p:cNvPr>
          <p:cNvSpPr>
            <a:spLocks noGrp="1"/>
          </p:cNvSpPr>
          <p:nvPr>
            <p:ph type="sldNum" sz="quarter" idx="12"/>
          </p:nvPr>
        </p:nvSpPr>
        <p:spPr/>
        <p:txBody>
          <a:bodyPr/>
          <a:lstStyle/>
          <a:p>
            <a:fld id="{45049C4C-1416-4EFF-BDE0-C2541A11203D}" type="slidenum">
              <a:rPr kumimoji="1" lang="ja-JP" altLang="en-US" smtClean="0"/>
              <a:t>‹#›</a:t>
            </a:fld>
            <a:endParaRPr kumimoji="1" lang="ja-JP" altLang="en-US"/>
          </a:p>
        </p:txBody>
      </p:sp>
    </p:spTree>
    <p:extLst>
      <p:ext uri="{BB962C8B-B14F-4D97-AF65-F5344CB8AC3E}">
        <p14:creationId xmlns:p14="http://schemas.microsoft.com/office/powerpoint/2010/main" val="2262843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1325FAE-A87A-8299-1CC2-FCCEFFCA7542}"/>
              </a:ext>
            </a:extLst>
          </p:cNvPr>
          <p:cNvSpPr>
            <a:spLocks noGrp="1"/>
          </p:cNvSpPr>
          <p:nvPr>
            <p:ph type="dt" sz="half" idx="10"/>
          </p:nvPr>
        </p:nvSpPr>
        <p:spPr/>
        <p:txBody>
          <a:bodyPr/>
          <a:lstStyle/>
          <a:p>
            <a:fld id="{83865FC5-081D-46DF-9F40-B9AC6F30491E}" type="datetimeFigureOut">
              <a:rPr kumimoji="1" lang="ja-JP" altLang="en-US" smtClean="0"/>
              <a:t>2023/11/25</a:t>
            </a:fld>
            <a:endParaRPr kumimoji="1" lang="ja-JP" altLang="en-US"/>
          </a:p>
        </p:txBody>
      </p:sp>
      <p:sp>
        <p:nvSpPr>
          <p:cNvPr id="3" name="フッター プレースホルダー 2">
            <a:extLst>
              <a:ext uri="{FF2B5EF4-FFF2-40B4-BE49-F238E27FC236}">
                <a16:creationId xmlns:a16="http://schemas.microsoft.com/office/drawing/2014/main" id="{2B631739-9079-705B-FFAD-8E78F8F9F61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FDD578C-1189-CBB2-691D-E7E08EAB51CF}"/>
              </a:ext>
            </a:extLst>
          </p:cNvPr>
          <p:cNvSpPr>
            <a:spLocks noGrp="1"/>
          </p:cNvSpPr>
          <p:nvPr>
            <p:ph type="sldNum" sz="quarter" idx="12"/>
          </p:nvPr>
        </p:nvSpPr>
        <p:spPr/>
        <p:txBody>
          <a:bodyPr/>
          <a:lstStyle/>
          <a:p>
            <a:fld id="{45049C4C-1416-4EFF-BDE0-C2541A11203D}" type="slidenum">
              <a:rPr kumimoji="1" lang="ja-JP" altLang="en-US" smtClean="0"/>
              <a:t>‹#›</a:t>
            </a:fld>
            <a:endParaRPr kumimoji="1" lang="ja-JP" altLang="en-US"/>
          </a:p>
        </p:txBody>
      </p:sp>
    </p:spTree>
    <p:extLst>
      <p:ext uri="{BB962C8B-B14F-4D97-AF65-F5344CB8AC3E}">
        <p14:creationId xmlns:p14="http://schemas.microsoft.com/office/powerpoint/2010/main" val="1634309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D14FAE-FCAC-FCBB-A1D1-687BA0B8EB4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5ABF7C1-EED8-7DAD-8BEF-CA767078F3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8503021D-2DA3-08D8-F316-0280F2274A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8702AF3-E16E-197E-FCAB-C71D1466672B}"/>
              </a:ext>
            </a:extLst>
          </p:cNvPr>
          <p:cNvSpPr>
            <a:spLocks noGrp="1"/>
          </p:cNvSpPr>
          <p:nvPr>
            <p:ph type="dt" sz="half" idx="10"/>
          </p:nvPr>
        </p:nvSpPr>
        <p:spPr/>
        <p:txBody>
          <a:bodyPr/>
          <a:lstStyle/>
          <a:p>
            <a:fld id="{83865FC5-081D-46DF-9F40-B9AC6F30491E}" type="datetimeFigureOut">
              <a:rPr kumimoji="1" lang="ja-JP" altLang="en-US" smtClean="0"/>
              <a:t>2023/11/25</a:t>
            </a:fld>
            <a:endParaRPr kumimoji="1" lang="ja-JP" altLang="en-US"/>
          </a:p>
        </p:txBody>
      </p:sp>
      <p:sp>
        <p:nvSpPr>
          <p:cNvPr id="6" name="フッター プレースホルダー 5">
            <a:extLst>
              <a:ext uri="{FF2B5EF4-FFF2-40B4-BE49-F238E27FC236}">
                <a16:creationId xmlns:a16="http://schemas.microsoft.com/office/drawing/2014/main" id="{7098B854-8A69-B368-2F55-8E4C2E37D5C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6F53788-4265-F7BF-6E42-59EF187F3FAF}"/>
              </a:ext>
            </a:extLst>
          </p:cNvPr>
          <p:cNvSpPr>
            <a:spLocks noGrp="1"/>
          </p:cNvSpPr>
          <p:nvPr>
            <p:ph type="sldNum" sz="quarter" idx="12"/>
          </p:nvPr>
        </p:nvSpPr>
        <p:spPr/>
        <p:txBody>
          <a:bodyPr/>
          <a:lstStyle/>
          <a:p>
            <a:fld id="{45049C4C-1416-4EFF-BDE0-C2541A11203D}" type="slidenum">
              <a:rPr kumimoji="1" lang="ja-JP" altLang="en-US" smtClean="0"/>
              <a:t>‹#›</a:t>
            </a:fld>
            <a:endParaRPr kumimoji="1" lang="ja-JP" altLang="en-US"/>
          </a:p>
        </p:txBody>
      </p:sp>
    </p:spTree>
    <p:extLst>
      <p:ext uri="{BB962C8B-B14F-4D97-AF65-F5344CB8AC3E}">
        <p14:creationId xmlns:p14="http://schemas.microsoft.com/office/powerpoint/2010/main" val="1356813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38A524-6DD2-0B58-F4CF-1FC873CF0CE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414D8EF-15BE-12C6-8AF8-EAA9CF0807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A2D42804-8921-B43E-5A10-34DA2485BB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CAAF191-94CF-CBEC-440F-64E4CAD537D4}"/>
              </a:ext>
            </a:extLst>
          </p:cNvPr>
          <p:cNvSpPr>
            <a:spLocks noGrp="1"/>
          </p:cNvSpPr>
          <p:nvPr>
            <p:ph type="dt" sz="half" idx="10"/>
          </p:nvPr>
        </p:nvSpPr>
        <p:spPr/>
        <p:txBody>
          <a:bodyPr/>
          <a:lstStyle/>
          <a:p>
            <a:fld id="{83865FC5-081D-46DF-9F40-B9AC6F30491E}" type="datetimeFigureOut">
              <a:rPr kumimoji="1" lang="ja-JP" altLang="en-US" smtClean="0"/>
              <a:t>2023/11/25</a:t>
            </a:fld>
            <a:endParaRPr kumimoji="1" lang="ja-JP" altLang="en-US"/>
          </a:p>
        </p:txBody>
      </p:sp>
      <p:sp>
        <p:nvSpPr>
          <p:cNvPr id="6" name="フッター プレースホルダー 5">
            <a:extLst>
              <a:ext uri="{FF2B5EF4-FFF2-40B4-BE49-F238E27FC236}">
                <a16:creationId xmlns:a16="http://schemas.microsoft.com/office/drawing/2014/main" id="{D143D5EC-4D76-FF8A-6EF5-605F0ACBB97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6E9A44D-61E6-0136-D519-8B90C347B6F8}"/>
              </a:ext>
            </a:extLst>
          </p:cNvPr>
          <p:cNvSpPr>
            <a:spLocks noGrp="1"/>
          </p:cNvSpPr>
          <p:nvPr>
            <p:ph type="sldNum" sz="quarter" idx="12"/>
          </p:nvPr>
        </p:nvSpPr>
        <p:spPr/>
        <p:txBody>
          <a:bodyPr/>
          <a:lstStyle/>
          <a:p>
            <a:fld id="{45049C4C-1416-4EFF-BDE0-C2541A11203D}" type="slidenum">
              <a:rPr kumimoji="1" lang="ja-JP" altLang="en-US" smtClean="0"/>
              <a:t>‹#›</a:t>
            </a:fld>
            <a:endParaRPr kumimoji="1" lang="ja-JP" altLang="en-US"/>
          </a:p>
        </p:txBody>
      </p:sp>
    </p:spTree>
    <p:extLst>
      <p:ext uri="{BB962C8B-B14F-4D97-AF65-F5344CB8AC3E}">
        <p14:creationId xmlns:p14="http://schemas.microsoft.com/office/powerpoint/2010/main" val="586607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759C2CE-23BF-B026-82AE-678CE14F36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1A94697-26B9-F4B6-37EE-29935B098B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E5C0B2F-CA6F-68DB-6828-559C09E136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865FC5-081D-46DF-9F40-B9AC6F30491E}" type="datetimeFigureOut">
              <a:rPr kumimoji="1" lang="ja-JP" altLang="en-US" smtClean="0"/>
              <a:t>2023/11/25</a:t>
            </a:fld>
            <a:endParaRPr kumimoji="1" lang="ja-JP" altLang="en-US"/>
          </a:p>
        </p:txBody>
      </p:sp>
      <p:sp>
        <p:nvSpPr>
          <p:cNvPr id="5" name="フッター プレースホルダー 4">
            <a:extLst>
              <a:ext uri="{FF2B5EF4-FFF2-40B4-BE49-F238E27FC236}">
                <a16:creationId xmlns:a16="http://schemas.microsoft.com/office/drawing/2014/main" id="{A257C398-5CAB-FB74-63EA-135F6AC1F7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4AD9702-EEAE-024A-A192-6A34E61C19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049C4C-1416-4EFF-BDE0-C2541A11203D}" type="slidenum">
              <a:rPr kumimoji="1" lang="ja-JP" altLang="en-US" smtClean="0"/>
              <a:t>‹#›</a:t>
            </a:fld>
            <a:endParaRPr kumimoji="1" lang="ja-JP" altLang="en-US"/>
          </a:p>
        </p:txBody>
      </p:sp>
    </p:spTree>
    <p:extLst>
      <p:ext uri="{BB962C8B-B14F-4D97-AF65-F5344CB8AC3E}">
        <p14:creationId xmlns:p14="http://schemas.microsoft.com/office/powerpoint/2010/main" val="39026970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6.xml"/><Relationship Id="rId13" Type="http://schemas.openxmlformats.org/officeDocument/2006/relationships/image" Target="../media/image34.png"/><Relationship Id="rId18" Type="http://schemas.openxmlformats.org/officeDocument/2006/relationships/image" Target="../media/image240.png"/><Relationship Id="rId26" Type="http://schemas.openxmlformats.org/officeDocument/2006/relationships/image" Target="../media/image320.png"/><Relationship Id="rId3" Type="http://schemas.openxmlformats.org/officeDocument/2006/relationships/tags" Target="../tags/tag23.xml"/><Relationship Id="rId21" Type="http://schemas.openxmlformats.org/officeDocument/2006/relationships/image" Target="../media/image27.png"/><Relationship Id="rId7" Type="http://schemas.openxmlformats.org/officeDocument/2006/relationships/slideLayout" Target="../slideLayouts/slideLayout2.xml"/><Relationship Id="rId12" Type="http://schemas.openxmlformats.org/officeDocument/2006/relationships/image" Target="../media/image33.png"/><Relationship Id="rId17" Type="http://schemas.openxmlformats.org/officeDocument/2006/relationships/image" Target="../media/image230.png"/><Relationship Id="rId25" Type="http://schemas.openxmlformats.org/officeDocument/2006/relationships/image" Target="../media/image310.png"/><Relationship Id="rId2" Type="http://schemas.openxmlformats.org/officeDocument/2006/relationships/tags" Target="../tags/tag22.xml"/><Relationship Id="rId16" Type="http://schemas.openxmlformats.org/officeDocument/2006/relationships/image" Target="../media/image220.png"/><Relationship Id="rId20" Type="http://schemas.openxmlformats.org/officeDocument/2006/relationships/image" Target="../media/image260.png"/><Relationship Id="rId29" Type="http://schemas.openxmlformats.org/officeDocument/2006/relationships/image" Target="../media/image350.png"/><Relationship Id="rId1" Type="http://schemas.openxmlformats.org/officeDocument/2006/relationships/tags" Target="../tags/tag21.xml"/><Relationship Id="rId6" Type="http://schemas.openxmlformats.org/officeDocument/2006/relationships/tags" Target="../tags/tag26.xml"/><Relationship Id="rId11" Type="http://schemas.openxmlformats.org/officeDocument/2006/relationships/image" Target="../media/image32.png"/><Relationship Id="rId24" Type="http://schemas.openxmlformats.org/officeDocument/2006/relationships/image" Target="../media/image300.png"/><Relationship Id="rId5" Type="http://schemas.openxmlformats.org/officeDocument/2006/relationships/tags" Target="../tags/tag25.xml"/><Relationship Id="rId15" Type="http://schemas.openxmlformats.org/officeDocument/2006/relationships/image" Target="../media/image36.svg"/><Relationship Id="rId23" Type="http://schemas.openxmlformats.org/officeDocument/2006/relationships/image" Target="../media/image29.png"/><Relationship Id="rId28" Type="http://schemas.openxmlformats.org/officeDocument/2006/relationships/image" Target="../media/image340.png"/><Relationship Id="rId10" Type="http://schemas.openxmlformats.org/officeDocument/2006/relationships/image" Target="../media/image31.png"/><Relationship Id="rId19" Type="http://schemas.openxmlformats.org/officeDocument/2006/relationships/image" Target="../media/image250.png"/><Relationship Id="rId4" Type="http://schemas.openxmlformats.org/officeDocument/2006/relationships/tags" Target="../tags/tag24.xml"/><Relationship Id="rId9" Type="http://schemas.openxmlformats.org/officeDocument/2006/relationships/image" Target="../media/image30.png"/><Relationship Id="rId14" Type="http://schemas.openxmlformats.org/officeDocument/2006/relationships/image" Target="../media/image35.png"/><Relationship Id="rId22" Type="http://schemas.openxmlformats.org/officeDocument/2006/relationships/image" Target="../media/image280.png"/><Relationship Id="rId27" Type="http://schemas.openxmlformats.org/officeDocument/2006/relationships/image" Target="../media/image330.png"/></Relationships>
</file>

<file path=ppt/slides/_rels/slide11.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tags" Target="../tags/tag29.xml"/><Relationship Id="rId7" Type="http://schemas.openxmlformats.org/officeDocument/2006/relationships/image" Target="../media/image37.png"/><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slideLayout" Target="../slideLayouts/slideLayout2.xml"/><Relationship Id="rId5" Type="http://schemas.openxmlformats.org/officeDocument/2006/relationships/tags" Target="../tags/tag31.xml"/><Relationship Id="rId10" Type="http://schemas.openxmlformats.org/officeDocument/2006/relationships/image" Target="../media/image39.png"/><Relationship Id="rId4" Type="http://schemas.openxmlformats.org/officeDocument/2006/relationships/tags" Target="../tags/tag30.xml"/><Relationship Id="rId9" Type="http://schemas.openxmlformats.org/officeDocument/2006/relationships/image" Target="../media/image38.png"/></Relationships>
</file>

<file path=ppt/slides/_rels/slide12.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tags" Target="../tags/tag34.xml"/><Relationship Id="rId7" Type="http://schemas.openxmlformats.org/officeDocument/2006/relationships/image" Target="../media/image41.png"/><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image" Target="../media/image40.png"/><Relationship Id="rId5" Type="http://schemas.openxmlformats.org/officeDocument/2006/relationships/notesSlide" Target="../notesSlides/notesSlide7.xml"/><Relationship Id="rId4"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tags" Target="../tags/tag47.xml"/><Relationship Id="rId18" Type="http://schemas.openxmlformats.org/officeDocument/2006/relationships/image" Target="../media/image43.png"/><Relationship Id="rId26" Type="http://schemas.openxmlformats.org/officeDocument/2006/relationships/image" Target="../media/image48.png"/><Relationship Id="rId3" Type="http://schemas.openxmlformats.org/officeDocument/2006/relationships/tags" Target="../tags/tag37.xml"/><Relationship Id="rId21" Type="http://schemas.openxmlformats.org/officeDocument/2006/relationships/image" Target="../media/image40.png"/><Relationship Id="rId7" Type="http://schemas.openxmlformats.org/officeDocument/2006/relationships/tags" Target="../tags/tag41.xml"/><Relationship Id="rId12" Type="http://schemas.openxmlformats.org/officeDocument/2006/relationships/tags" Target="../tags/tag46.xml"/><Relationship Id="rId17" Type="http://schemas.openxmlformats.org/officeDocument/2006/relationships/notesSlide" Target="../notesSlides/notesSlide8.xml"/><Relationship Id="rId25" Type="http://schemas.openxmlformats.org/officeDocument/2006/relationships/image" Target="../media/image47.png"/><Relationship Id="rId2" Type="http://schemas.openxmlformats.org/officeDocument/2006/relationships/tags" Target="../tags/tag36.xml"/><Relationship Id="rId16" Type="http://schemas.openxmlformats.org/officeDocument/2006/relationships/slideLayout" Target="../slideLayouts/slideLayout2.xml"/><Relationship Id="rId20" Type="http://schemas.openxmlformats.org/officeDocument/2006/relationships/image" Target="../media/image45.svg"/><Relationship Id="rId29" Type="http://schemas.openxmlformats.org/officeDocument/2006/relationships/image" Target="../media/image51.png"/><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tags" Target="../tags/tag45.xml"/><Relationship Id="rId24" Type="http://schemas.openxmlformats.org/officeDocument/2006/relationships/image" Target="../media/image42.png"/><Relationship Id="rId5" Type="http://schemas.openxmlformats.org/officeDocument/2006/relationships/tags" Target="../tags/tag39.xml"/><Relationship Id="rId15" Type="http://schemas.openxmlformats.org/officeDocument/2006/relationships/tags" Target="../tags/tag49.xml"/><Relationship Id="rId23" Type="http://schemas.openxmlformats.org/officeDocument/2006/relationships/image" Target="../media/image46.png"/><Relationship Id="rId28" Type="http://schemas.openxmlformats.org/officeDocument/2006/relationships/image" Target="../media/image50.png"/><Relationship Id="rId10" Type="http://schemas.openxmlformats.org/officeDocument/2006/relationships/tags" Target="../tags/tag44.xml"/><Relationship Id="rId19" Type="http://schemas.openxmlformats.org/officeDocument/2006/relationships/image" Target="../media/image44.png"/><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tags" Target="../tags/tag48.xml"/><Relationship Id="rId22" Type="http://schemas.openxmlformats.org/officeDocument/2006/relationships/image" Target="../media/image41.png"/><Relationship Id="rId27" Type="http://schemas.openxmlformats.org/officeDocument/2006/relationships/image" Target="../media/image49.png"/><Relationship Id="rId30" Type="http://schemas.openxmlformats.org/officeDocument/2006/relationships/image" Target="../media/image52.png"/></Relationships>
</file>

<file path=ppt/slides/_rels/slide14.xml.rels><?xml version="1.0" encoding="UTF-8" standalone="yes"?>
<Relationships xmlns="http://schemas.openxmlformats.org/package/2006/relationships"><Relationship Id="rId3" Type="http://schemas.openxmlformats.org/officeDocument/2006/relationships/image" Target="../media/image54.svg"/><Relationship Id="rId2" Type="http://schemas.openxmlformats.org/officeDocument/2006/relationships/image" Target="../media/image53.png"/><Relationship Id="rId1" Type="http://schemas.openxmlformats.org/officeDocument/2006/relationships/slideLayout" Target="../slideLayouts/slideLayout2.xml"/><Relationship Id="rId5" Type="http://schemas.openxmlformats.org/officeDocument/2006/relationships/image" Target="../media/image16.sv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16.xml.rels><?xml version="1.0" encoding="UTF-8" standalone="yes"?>
<Relationships xmlns="http://schemas.openxmlformats.org/package/2006/relationships"><Relationship Id="rId8" Type="http://schemas.openxmlformats.org/officeDocument/2006/relationships/tags" Target="../tags/tag58.xml"/><Relationship Id="rId13" Type="http://schemas.openxmlformats.org/officeDocument/2006/relationships/tags" Target="../tags/tag63.xml"/><Relationship Id="rId18" Type="http://schemas.openxmlformats.org/officeDocument/2006/relationships/image" Target="../media/image58.png"/><Relationship Id="rId26" Type="http://schemas.openxmlformats.org/officeDocument/2006/relationships/image" Target="../media/image55.png"/><Relationship Id="rId3" Type="http://schemas.openxmlformats.org/officeDocument/2006/relationships/tags" Target="../tags/tag53.xml"/><Relationship Id="rId21" Type="http://schemas.openxmlformats.org/officeDocument/2006/relationships/image" Target="../media/image61.png"/><Relationship Id="rId7" Type="http://schemas.openxmlformats.org/officeDocument/2006/relationships/tags" Target="../tags/tag57.xml"/><Relationship Id="rId12" Type="http://schemas.openxmlformats.org/officeDocument/2006/relationships/tags" Target="../tags/tag62.xml"/><Relationship Id="rId17" Type="http://schemas.openxmlformats.org/officeDocument/2006/relationships/image" Target="../media/image57.svg"/><Relationship Id="rId25" Type="http://schemas.openxmlformats.org/officeDocument/2006/relationships/image" Target="../media/image65.png"/><Relationship Id="rId2" Type="http://schemas.openxmlformats.org/officeDocument/2006/relationships/tags" Target="../tags/tag52.xml"/><Relationship Id="rId16" Type="http://schemas.openxmlformats.org/officeDocument/2006/relationships/image" Target="../media/image56.png"/><Relationship Id="rId20" Type="http://schemas.openxmlformats.org/officeDocument/2006/relationships/image" Target="../media/image60.png"/><Relationship Id="rId1" Type="http://schemas.openxmlformats.org/officeDocument/2006/relationships/tags" Target="../tags/tag51.xml"/><Relationship Id="rId6" Type="http://schemas.openxmlformats.org/officeDocument/2006/relationships/tags" Target="../tags/tag56.xml"/><Relationship Id="rId11" Type="http://schemas.openxmlformats.org/officeDocument/2006/relationships/tags" Target="../tags/tag61.xml"/><Relationship Id="rId24" Type="http://schemas.openxmlformats.org/officeDocument/2006/relationships/image" Target="../media/image64.png"/><Relationship Id="rId5" Type="http://schemas.openxmlformats.org/officeDocument/2006/relationships/tags" Target="../tags/tag55.xml"/><Relationship Id="rId15" Type="http://schemas.openxmlformats.org/officeDocument/2006/relationships/notesSlide" Target="../notesSlides/notesSlide9.xml"/><Relationship Id="rId23" Type="http://schemas.openxmlformats.org/officeDocument/2006/relationships/image" Target="../media/image63.png"/><Relationship Id="rId10" Type="http://schemas.openxmlformats.org/officeDocument/2006/relationships/tags" Target="../tags/tag60.xml"/><Relationship Id="rId19" Type="http://schemas.openxmlformats.org/officeDocument/2006/relationships/image" Target="../media/image59.svg"/><Relationship Id="rId4" Type="http://schemas.openxmlformats.org/officeDocument/2006/relationships/tags" Target="../tags/tag54.xml"/><Relationship Id="rId9" Type="http://schemas.openxmlformats.org/officeDocument/2006/relationships/tags" Target="../tags/tag59.xml"/><Relationship Id="rId14" Type="http://schemas.openxmlformats.org/officeDocument/2006/relationships/slideLayout" Target="../slideLayouts/slideLayout2.xml"/><Relationship Id="rId22" Type="http://schemas.openxmlformats.org/officeDocument/2006/relationships/image" Target="../media/image62.png"/></Relationships>
</file>

<file path=ppt/slides/_rels/slide17.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tags" Target="../tags/tag66.xml"/><Relationship Id="rId7" Type="http://schemas.openxmlformats.org/officeDocument/2006/relationships/notesSlide" Target="../notesSlides/notesSlide10.xml"/><Relationship Id="rId12" Type="http://schemas.openxmlformats.org/officeDocument/2006/relationships/image" Target="../media/image70.png"/><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slideLayout" Target="../slideLayouts/slideLayout2.xml"/><Relationship Id="rId11" Type="http://schemas.openxmlformats.org/officeDocument/2006/relationships/image" Target="../media/image69.png"/><Relationship Id="rId5" Type="http://schemas.openxmlformats.org/officeDocument/2006/relationships/tags" Target="../tags/tag68.xml"/><Relationship Id="rId10" Type="http://schemas.openxmlformats.org/officeDocument/2006/relationships/image" Target="../media/image68.png"/><Relationship Id="rId4" Type="http://schemas.openxmlformats.org/officeDocument/2006/relationships/tags" Target="../tags/tag67.xml"/><Relationship Id="rId9" Type="http://schemas.openxmlformats.org/officeDocument/2006/relationships/image" Target="../media/image67.png"/></Relationships>
</file>

<file path=ppt/slides/_rels/slide18.xml.rels><?xml version="1.0" encoding="UTF-8" standalone="yes"?>
<Relationships xmlns="http://schemas.openxmlformats.org/package/2006/relationships"><Relationship Id="rId8" Type="http://schemas.openxmlformats.org/officeDocument/2006/relationships/tags" Target="../tags/tag76.xml"/><Relationship Id="rId13" Type="http://schemas.openxmlformats.org/officeDocument/2006/relationships/image" Target="../media/image71.png"/><Relationship Id="rId18" Type="http://schemas.openxmlformats.org/officeDocument/2006/relationships/image" Target="../media/image49.png"/><Relationship Id="rId3" Type="http://schemas.openxmlformats.org/officeDocument/2006/relationships/tags" Target="../tags/tag71.xml"/><Relationship Id="rId21" Type="http://schemas.openxmlformats.org/officeDocument/2006/relationships/image" Target="../media/image78.png"/><Relationship Id="rId7" Type="http://schemas.openxmlformats.org/officeDocument/2006/relationships/tags" Target="../tags/tag75.xml"/><Relationship Id="rId12" Type="http://schemas.openxmlformats.org/officeDocument/2006/relationships/notesSlide" Target="../notesSlides/notesSlide11.xml"/><Relationship Id="rId17" Type="http://schemas.openxmlformats.org/officeDocument/2006/relationships/image" Target="../media/image75.svg"/><Relationship Id="rId2" Type="http://schemas.openxmlformats.org/officeDocument/2006/relationships/tags" Target="../tags/tag70.xml"/><Relationship Id="rId16" Type="http://schemas.openxmlformats.org/officeDocument/2006/relationships/image" Target="../media/image74.png"/><Relationship Id="rId20" Type="http://schemas.openxmlformats.org/officeDocument/2006/relationships/image" Target="../media/image77.png"/><Relationship Id="rId1" Type="http://schemas.openxmlformats.org/officeDocument/2006/relationships/tags" Target="../tags/tag69.xml"/><Relationship Id="rId6" Type="http://schemas.openxmlformats.org/officeDocument/2006/relationships/tags" Target="../tags/tag74.xml"/><Relationship Id="rId11" Type="http://schemas.openxmlformats.org/officeDocument/2006/relationships/slideLayout" Target="../slideLayouts/slideLayout2.xml"/><Relationship Id="rId5" Type="http://schemas.openxmlformats.org/officeDocument/2006/relationships/tags" Target="../tags/tag73.xml"/><Relationship Id="rId15" Type="http://schemas.openxmlformats.org/officeDocument/2006/relationships/image" Target="../media/image73.png"/><Relationship Id="rId23" Type="http://schemas.openxmlformats.org/officeDocument/2006/relationships/image" Target="../media/image80.png"/><Relationship Id="rId10" Type="http://schemas.openxmlformats.org/officeDocument/2006/relationships/tags" Target="../tags/tag78.xml"/><Relationship Id="rId19" Type="http://schemas.openxmlformats.org/officeDocument/2006/relationships/image" Target="../media/image76.png"/><Relationship Id="rId4" Type="http://schemas.openxmlformats.org/officeDocument/2006/relationships/tags" Target="../tags/tag72.xml"/><Relationship Id="rId9" Type="http://schemas.openxmlformats.org/officeDocument/2006/relationships/tags" Target="../tags/tag77.xml"/><Relationship Id="rId14" Type="http://schemas.openxmlformats.org/officeDocument/2006/relationships/image" Target="../media/image72.svg"/><Relationship Id="rId22" Type="http://schemas.openxmlformats.org/officeDocument/2006/relationships/image" Target="../media/image79.png"/></Relationships>
</file>

<file path=ppt/slides/_rels/slide19.xml.rels><?xml version="1.0" encoding="UTF-8" standalone="yes"?>
<Relationships xmlns="http://schemas.openxmlformats.org/package/2006/relationships"><Relationship Id="rId8" Type="http://schemas.openxmlformats.org/officeDocument/2006/relationships/notesSlide" Target="../notesSlides/notesSlide12.xml"/><Relationship Id="rId13" Type="http://schemas.openxmlformats.org/officeDocument/2006/relationships/image" Target="../media/image84.png"/><Relationship Id="rId3" Type="http://schemas.openxmlformats.org/officeDocument/2006/relationships/tags" Target="../tags/tag81.xml"/><Relationship Id="rId7" Type="http://schemas.openxmlformats.org/officeDocument/2006/relationships/slideLayout" Target="../slideLayouts/slideLayout2.xml"/><Relationship Id="rId12" Type="http://schemas.openxmlformats.org/officeDocument/2006/relationships/image" Target="../media/image83.png"/><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tags" Target="../tags/tag84.xml"/><Relationship Id="rId11" Type="http://schemas.openxmlformats.org/officeDocument/2006/relationships/image" Target="../media/image82.png"/><Relationship Id="rId5" Type="http://schemas.openxmlformats.org/officeDocument/2006/relationships/tags" Target="../tags/tag83.xml"/><Relationship Id="rId10" Type="http://schemas.openxmlformats.org/officeDocument/2006/relationships/image" Target="../media/image55.png"/><Relationship Id="rId4" Type="http://schemas.openxmlformats.org/officeDocument/2006/relationships/tags" Target="../tags/tag82.xml"/><Relationship Id="rId9" Type="http://schemas.openxmlformats.org/officeDocument/2006/relationships/image" Target="../media/image81.png"/><Relationship Id="rId14" Type="http://schemas.openxmlformats.org/officeDocument/2006/relationships/image" Target="../media/image85.png"/></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4.svg"/><Relationship Id="rId18" Type="http://schemas.openxmlformats.org/officeDocument/2006/relationships/image" Target="../media/image9.png"/><Relationship Id="rId3" Type="http://schemas.openxmlformats.org/officeDocument/2006/relationships/tags" Target="../tags/tag3.xml"/><Relationship Id="rId21" Type="http://schemas.openxmlformats.org/officeDocument/2006/relationships/image" Target="../media/image12.png"/><Relationship Id="rId7" Type="http://schemas.openxmlformats.org/officeDocument/2006/relationships/tags" Target="../tags/tag7.xml"/><Relationship Id="rId12" Type="http://schemas.openxmlformats.org/officeDocument/2006/relationships/image" Target="../media/image3.png"/><Relationship Id="rId17" Type="http://schemas.openxmlformats.org/officeDocument/2006/relationships/image" Target="../media/image8.png"/><Relationship Id="rId2" Type="http://schemas.openxmlformats.org/officeDocument/2006/relationships/tags" Target="../tags/tag2.xml"/><Relationship Id="rId16" Type="http://schemas.openxmlformats.org/officeDocument/2006/relationships/image" Target="../media/image7.png"/><Relationship Id="rId20" Type="http://schemas.openxmlformats.org/officeDocument/2006/relationships/image" Target="../media/image11.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2.png"/><Relationship Id="rId5" Type="http://schemas.openxmlformats.org/officeDocument/2006/relationships/tags" Target="../tags/tag5.xml"/><Relationship Id="rId15" Type="http://schemas.openxmlformats.org/officeDocument/2006/relationships/image" Target="../media/image6.svg"/><Relationship Id="rId10" Type="http://schemas.openxmlformats.org/officeDocument/2006/relationships/image" Target="../media/image1.png"/><Relationship Id="rId19" Type="http://schemas.openxmlformats.org/officeDocument/2006/relationships/image" Target="../media/image10.png"/><Relationship Id="rId4" Type="http://schemas.openxmlformats.org/officeDocument/2006/relationships/tags" Target="../tags/tag4.xml"/><Relationship Id="rId9" Type="http://schemas.openxmlformats.org/officeDocument/2006/relationships/notesSlide" Target="../notesSlides/notesSlide1.xml"/><Relationship Id="rId1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3" Type="http://schemas.openxmlformats.org/officeDocument/2006/relationships/tags" Target="../tags/tag97.xml"/><Relationship Id="rId18" Type="http://schemas.openxmlformats.org/officeDocument/2006/relationships/image" Target="../media/image26.png"/><Relationship Id="rId26" Type="http://schemas.openxmlformats.org/officeDocument/2006/relationships/image" Target="../media/image16.svg"/><Relationship Id="rId21" Type="http://schemas.openxmlformats.org/officeDocument/2006/relationships/image" Target="../media/image29.svg"/><Relationship Id="rId34" Type="http://schemas.openxmlformats.org/officeDocument/2006/relationships/image" Target="../media/image91.png"/><Relationship Id="rId7" Type="http://schemas.openxmlformats.org/officeDocument/2006/relationships/tags" Target="../tags/tag91.xml"/><Relationship Id="rId12" Type="http://schemas.openxmlformats.org/officeDocument/2006/relationships/tags" Target="../tags/tag96.xml"/><Relationship Id="rId17" Type="http://schemas.openxmlformats.org/officeDocument/2006/relationships/image" Target="../media/image86.png"/><Relationship Id="rId25" Type="http://schemas.openxmlformats.org/officeDocument/2006/relationships/image" Target="../media/image15.png"/><Relationship Id="rId33" Type="http://schemas.openxmlformats.org/officeDocument/2006/relationships/image" Target="../media/image42.png"/><Relationship Id="rId38" Type="http://schemas.openxmlformats.org/officeDocument/2006/relationships/image" Target="../media/image51.png"/><Relationship Id="rId2" Type="http://schemas.openxmlformats.org/officeDocument/2006/relationships/tags" Target="../tags/tag86.xml"/><Relationship Id="rId16" Type="http://schemas.openxmlformats.org/officeDocument/2006/relationships/slideLayout" Target="../slideLayouts/slideLayout2.xml"/><Relationship Id="rId20" Type="http://schemas.openxmlformats.org/officeDocument/2006/relationships/image" Target="../media/image28.png"/><Relationship Id="rId29" Type="http://schemas.openxmlformats.org/officeDocument/2006/relationships/image" Target="../media/image87.png"/><Relationship Id="rId1" Type="http://schemas.openxmlformats.org/officeDocument/2006/relationships/tags" Target="../tags/tag85.xml"/><Relationship Id="rId6" Type="http://schemas.openxmlformats.org/officeDocument/2006/relationships/tags" Target="../tags/tag90.xml"/><Relationship Id="rId11" Type="http://schemas.openxmlformats.org/officeDocument/2006/relationships/tags" Target="../tags/tag95.xml"/><Relationship Id="rId24" Type="http://schemas.openxmlformats.org/officeDocument/2006/relationships/image" Target="../media/image54.svg"/><Relationship Id="rId32" Type="http://schemas.openxmlformats.org/officeDocument/2006/relationships/image" Target="../media/image90.png"/><Relationship Id="rId37" Type="http://schemas.openxmlformats.org/officeDocument/2006/relationships/image" Target="../media/image48.png"/><Relationship Id="rId5" Type="http://schemas.openxmlformats.org/officeDocument/2006/relationships/tags" Target="../tags/tag89.xml"/><Relationship Id="rId15" Type="http://schemas.openxmlformats.org/officeDocument/2006/relationships/tags" Target="../tags/tag99.xml"/><Relationship Id="rId23" Type="http://schemas.openxmlformats.org/officeDocument/2006/relationships/image" Target="../media/image53.png"/><Relationship Id="rId28" Type="http://schemas.openxmlformats.org/officeDocument/2006/relationships/image" Target="../media/image8.png"/><Relationship Id="rId36" Type="http://schemas.openxmlformats.org/officeDocument/2006/relationships/image" Target="../media/image47.png"/><Relationship Id="rId10" Type="http://schemas.openxmlformats.org/officeDocument/2006/relationships/tags" Target="../tags/tag94.xml"/><Relationship Id="rId19" Type="http://schemas.openxmlformats.org/officeDocument/2006/relationships/image" Target="../media/image27.svg"/><Relationship Id="rId31" Type="http://schemas.openxmlformats.org/officeDocument/2006/relationships/image" Target="../media/image89.png"/><Relationship Id="rId4" Type="http://schemas.openxmlformats.org/officeDocument/2006/relationships/tags" Target="../tags/tag88.xml"/><Relationship Id="rId9" Type="http://schemas.openxmlformats.org/officeDocument/2006/relationships/tags" Target="../tags/tag93.xml"/><Relationship Id="rId14" Type="http://schemas.openxmlformats.org/officeDocument/2006/relationships/tags" Target="../tags/tag98.xml"/><Relationship Id="rId22" Type="http://schemas.openxmlformats.org/officeDocument/2006/relationships/image" Target="../media/image25.png"/><Relationship Id="rId27" Type="http://schemas.openxmlformats.org/officeDocument/2006/relationships/image" Target="../media/image7.png"/><Relationship Id="rId30" Type="http://schemas.openxmlformats.org/officeDocument/2006/relationships/image" Target="../media/image88.png"/><Relationship Id="rId35" Type="http://schemas.openxmlformats.org/officeDocument/2006/relationships/image" Target="../media/image92.png"/><Relationship Id="rId8" Type="http://schemas.openxmlformats.org/officeDocument/2006/relationships/tags" Target="../tags/tag92.xml"/><Relationship Id="rId3" Type="http://schemas.openxmlformats.org/officeDocument/2006/relationships/tags" Target="../tags/tag87.xml"/></Relationships>
</file>

<file path=ppt/slides/_rels/slide22.xml.rels><?xml version="1.0" encoding="UTF-8" standalone="yes"?>
<Relationships xmlns="http://schemas.openxmlformats.org/package/2006/relationships"><Relationship Id="rId8" Type="http://schemas.openxmlformats.org/officeDocument/2006/relationships/image" Target="../media/image66.png"/><Relationship Id="rId13" Type="http://schemas.openxmlformats.org/officeDocument/2006/relationships/image" Target="../media/image83.png"/><Relationship Id="rId3" Type="http://schemas.openxmlformats.org/officeDocument/2006/relationships/tags" Target="../tags/tag102.xml"/><Relationship Id="rId7" Type="http://schemas.openxmlformats.org/officeDocument/2006/relationships/slideLayout" Target="../slideLayouts/slideLayout2.xml"/><Relationship Id="rId12" Type="http://schemas.openxmlformats.org/officeDocument/2006/relationships/image" Target="../media/image82.png"/><Relationship Id="rId2" Type="http://schemas.openxmlformats.org/officeDocument/2006/relationships/tags" Target="../tags/tag101.xml"/><Relationship Id="rId1" Type="http://schemas.openxmlformats.org/officeDocument/2006/relationships/tags" Target="../tags/tag100.xml"/><Relationship Id="rId6" Type="http://schemas.openxmlformats.org/officeDocument/2006/relationships/tags" Target="../tags/tag105.xml"/><Relationship Id="rId11" Type="http://schemas.openxmlformats.org/officeDocument/2006/relationships/image" Target="../media/image93.png"/><Relationship Id="rId5" Type="http://schemas.openxmlformats.org/officeDocument/2006/relationships/tags" Target="../tags/tag104.xml"/><Relationship Id="rId10" Type="http://schemas.openxmlformats.org/officeDocument/2006/relationships/image" Target="../media/image77.png"/><Relationship Id="rId4" Type="http://schemas.openxmlformats.org/officeDocument/2006/relationships/tags" Target="../tags/tag103.xml"/><Relationship Id="rId9" Type="http://schemas.openxmlformats.org/officeDocument/2006/relationships/image" Target="../media/image73.png"/></Relationships>
</file>

<file path=ppt/slides/_rels/slide3.xml.rels><?xml version="1.0" encoding="UTF-8" standalone="yes"?>
<Relationships xmlns="http://schemas.openxmlformats.org/package/2006/relationships"><Relationship Id="rId8" Type="http://schemas.openxmlformats.org/officeDocument/2006/relationships/tags" Target="../tags/tag15.xml"/><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tags" Target="../tags/tag10.xml"/><Relationship Id="rId21" Type="http://schemas.openxmlformats.org/officeDocument/2006/relationships/image" Target="../media/image20.png"/><Relationship Id="rId7" Type="http://schemas.openxmlformats.org/officeDocument/2006/relationships/tags" Target="../tags/tag14.xml"/><Relationship Id="rId12" Type="http://schemas.openxmlformats.org/officeDocument/2006/relationships/notesSlide" Target="../notesSlides/notesSlide2.xml"/><Relationship Id="rId17" Type="http://schemas.openxmlformats.org/officeDocument/2006/relationships/image" Target="../media/image17.png"/><Relationship Id="rId2" Type="http://schemas.openxmlformats.org/officeDocument/2006/relationships/tags" Target="../tags/tag9.xml"/><Relationship Id="rId16" Type="http://schemas.openxmlformats.org/officeDocument/2006/relationships/image" Target="../media/image16.svg"/><Relationship Id="rId20" Type="http://schemas.openxmlformats.org/officeDocument/2006/relationships/image" Target="../media/image11.png"/><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slideLayout" Target="../slideLayouts/slideLayout2.xml"/><Relationship Id="rId5" Type="http://schemas.openxmlformats.org/officeDocument/2006/relationships/tags" Target="../tags/tag12.xml"/><Relationship Id="rId15" Type="http://schemas.openxmlformats.org/officeDocument/2006/relationships/image" Target="../media/image15.png"/><Relationship Id="rId23" Type="http://schemas.openxmlformats.org/officeDocument/2006/relationships/image" Target="../media/image22.png"/><Relationship Id="rId10" Type="http://schemas.openxmlformats.org/officeDocument/2006/relationships/tags" Target="../tags/tag17.xml"/><Relationship Id="rId19" Type="http://schemas.openxmlformats.org/officeDocument/2006/relationships/image" Target="../media/image19.png"/><Relationship Id="rId4" Type="http://schemas.openxmlformats.org/officeDocument/2006/relationships/tags" Target="../tags/tag11.xml"/><Relationship Id="rId9" Type="http://schemas.openxmlformats.org/officeDocument/2006/relationships/tags" Target="../tags/tag16.xml"/><Relationship Id="rId14" Type="http://schemas.openxmlformats.org/officeDocument/2006/relationships/image" Target="../media/image14.svg"/><Relationship Id="rId22" Type="http://schemas.openxmlformats.org/officeDocument/2006/relationships/image" Target="../media/image2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4.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tags" Target="../tags/tag20.xml"/><Relationship Id="rId7" Type="http://schemas.openxmlformats.org/officeDocument/2006/relationships/image" Target="../media/image26.png"/><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25.png"/><Relationship Id="rId5" Type="http://schemas.openxmlformats.org/officeDocument/2006/relationships/notesSlide" Target="../notesSlides/notesSlide5.xml"/><Relationship Id="rId10" Type="http://schemas.openxmlformats.org/officeDocument/2006/relationships/image" Target="../media/image29.svg"/><Relationship Id="rId4" Type="http://schemas.openxmlformats.org/officeDocument/2006/relationships/slideLayout" Target="../slideLayouts/slideLayout2.xml"/><Relationship Id="rId9"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5A254A-3B3B-6490-1241-86E4F159F7E2}"/>
              </a:ext>
            </a:extLst>
          </p:cNvPr>
          <p:cNvSpPr>
            <a:spLocks noGrp="1"/>
          </p:cNvSpPr>
          <p:nvPr>
            <p:ph type="ctrTitle"/>
          </p:nvPr>
        </p:nvSpPr>
        <p:spPr>
          <a:xfrm>
            <a:off x="1035844" y="1000125"/>
            <a:ext cx="10120312" cy="2428875"/>
          </a:xfrm>
        </p:spPr>
        <p:txBody>
          <a:bodyPr>
            <a:normAutofit/>
          </a:bodyPr>
          <a:lstStyle/>
          <a:p>
            <a:pPr>
              <a:lnSpc>
                <a:spcPct val="150000"/>
              </a:lnSpc>
            </a:pPr>
            <a:r>
              <a:rPr kumimoji="1" lang="en-US" altLang="ja-JP" sz="5400" b="1" dirty="0">
                <a:latin typeface="BIZ UDPゴシック" panose="020B0400000000000000" pitchFamily="50" charset="-128"/>
                <a:ea typeface="BIZ UDPゴシック" panose="020B0400000000000000" pitchFamily="50" charset="-128"/>
              </a:rPr>
              <a:t>CSI Feedback/</a:t>
            </a:r>
            <a:br>
              <a:rPr kumimoji="1" lang="en-US" altLang="ja-JP" sz="5400" b="1" dirty="0">
                <a:latin typeface="BIZ UDPゴシック" panose="020B0400000000000000" pitchFamily="50" charset="-128"/>
                <a:ea typeface="BIZ UDPゴシック" panose="020B0400000000000000" pitchFamily="50" charset="-128"/>
              </a:rPr>
            </a:br>
            <a:r>
              <a:rPr kumimoji="1" lang="ja-JP" altLang="en-US" sz="5400" b="1" dirty="0">
                <a:latin typeface="BIZ UDPゴシック" panose="020B0400000000000000" pitchFamily="50" charset="-128"/>
                <a:ea typeface="BIZ UDPゴシック" panose="020B0400000000000000" pitchFamily="50" charset="-128"/>
              </a:rPr>
              <a:t>固有モード伝送</a:t>
            </a:r>
            <a:r>
              <a:rPr lang="ja-JP" altLang="en-US" sz="5400" b="1" dirty="0">
                <a:latin typeface="BIZ UDPゴシック" panose="020B0400000000000000" pitchFamily="50" charset="-128"/>
                <a:ea typeface="BIZ UDPゴシック" panose="020B0400000000000000" pitchFamily="50" charset="-128"/>
              </a:rPr>
              <a:t>・</a:t>
            </a:r>
            <a:r>
              <a:rPr kumimoji="1" lang="en-US" altLang="ja-JP" sz="5400" b="1" dirty="0">
                <a:latin typeface="BIZ UDPゴシック" panose="020B0400000000000000" pitchFamily="50" charset="-128"/>
                <a:ea typeface="BIZ UDPゴシック" panose="020B0400000000000000" pitchFamily="50" charset="-128"/>
              </a:rPr>
              <a:t>MU-MIMO</a:t>
            </a:r>
            <a:endParaRPr kumimoji="1" lang="ja-JP" altLang="en-US" sz="5400" b="1" dirty="0">
              <a:latin typeface="BIZ UDPゴシック" panose="020B0400000000000000" pitchFamily="50" charset="-128"/>
              <a:ea typeface="BIZ UDPゴシック" panose="020B0400000000000000" pitchFamily="50" charset="-128"/>
            </a:endParaRPr>
          </a:p>
        </p:txBody>
      </p:sp>
      <p:sp>
        <p:nvSpPr>
          <p:cNvPr id="3" name="字幕 2">
            <a:extLst>
              <a:ext uri="{FF2B5EF4-FFF2-40B4-BE49-F238E27FC236}">
                <a16:creationId xmlns:a16="http://schemas.microsoft.com/office/drawing/2014/main" id="{1E628E64-583A-44AE-5406-AD39F5B4B610}"/>
              </a:ext>
            </a:extLst>
          </p:cNvPr>
          <p:cNvSpPr>
            <a:spLocks noGrp="1"/>
          </p:cNvSpPr>
          <p:nvPr>
            <p:ph type="subTitle" idx="1"/>
          </p:nvPr>
        </p:nvSpPr>
        <p:spPr>
          <a:xfrm>
            <a:off x="1524000" y="4308475"/>
            <a:ext cx="9144000" cy="1655762"/>
          </a:xfrm>
        </p:spPr>
        <p:txBody>
          <a:bodyPr/>
          <a:lstStyle/>
          <a:p>
            <a:r>
              <a:rPr kumimoji="1" lang="ja-JP" altLang="en-US" dirty="0">
                <a:latin typeface="BIZ UDPゴシック" panose="020B0400000000000000" pitchFamily="50" charset="-128"/>
                <a:ea typeface="BIZ UDPゴシック" panose="020B0400000000000000" pitchFamily="50" charset="-128"/>
              </a:rPr>
              <a:t>下沢 亮太郎</a:t>
            </a:r>
          </a:p>
        </p:txBody>
      </p:sp>
    </p:spTree>
    <p:extLst>
      <p:ext uri="{BB962C8B-B14F-4D97-AF65-F5344CB8AC3E}">
        <p14:creationId xmlns:p14="http://schemas.microsoft.com/office/powerpoint/2010/main" val="2172113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79A47DC8-5623-32CB-1412-59A23A9FDAC1}"/>
              </a:ext>
            </a:extLst>
          </p:cNvPr>
          <p:cNvSpPr txBox="1"/>
          <p:nvPr/>
        </p:nvSpPr>
        <p:spPr>
          <a:xfrm>
            <a:off x="0" y="70686"/>
            <a:ext cx="13501314" cy="646331"/>
          </a:xfrm>
          <a:prstGeom prst="rect">
            <a:avLst/>
          </a:prstGeom>
          <a:noFill/>
        </p:spPr>
        <p:txBody>
          <a:bodyPr wrap="square" rtlCol="0">
            <a:spAutoFit/>
          </a:bodyPr>
          <a:lstStyle/>
          <a:p>
            <a:r>
              <a:rPr lang="ja-JP" altLang="en-US" sz="3600" b="1" dirty="0">
                <a:latin typeface="BIZ UDPゴシック" panose="020B0400000000000000" pitchFamily="50" charset="-128"/>
                <a:ea typeface="BIZ UDPゴシック" panose="020B0400000000000000" pitchFamily="50" charset="-128"/>
              </a:rPr>
              <a:t>固有モード伝送</a:t>
            </a:r>
            <a:r>
              <a:rPr lang="en-US" altLang="ja-JP" sz="3600" b="1" dirty="0">
                <a:latin typeface="BIZ UDPゴシック" panose="020B0400000000000000" pitchFamily="50" charset="-128"/>
                <a:ea typeface="BIZ UDPゴシック" panose="020B0400000000000000" pitchFamily="50" charset="-128"/>
              </a:rPr>
              <a:t>(EM-BF : Eigenmode Beamforming)</a:t>
            </a:r>
            <a:endParaRPr kumimoji="1" lang="ja-JP" altLang="en-US" sz="3600" b="1" dirty="0">
              <a:latin typeface="BIZ UDPゴシック" panose="020B0400000000000000" pitchFamily="50" charset="-128"/>
              <a:ea typeface="BIZ UDPゴシック" panose="020B0400000000000000" pitchFamily="50" charset="-128"/>
            </a:endParaRPr>
          </a:p>
        </p:txBody>
      </p:sp>
      <p:sp>
        <p:nvSpPr>
          <p:cNvPr id="6" name="テキスト ボックス 5">
            <a:extLst>
              <a:ext uri="{FF2B5EF4-FFF2-40B4-BE49-F238E27FC236}">
                <a16:creationId xmlns:a16="http://schemas.microsoft.com/office/drawing/2014/main" id="{3630BCC8-59BB-1F54-623D-8AB85D7513CA}"/>
              </a:ext>
            </a:extLst>
          </p:cNvPr>
          <p:cNvSpPr txBox="1"/>
          <p:nvPr/>
        </p:nvSpPr>
        <p:spPr>
          <a:xfrm>
            <a:off x="466683" y="1088976"/>
            <a:ext cx="3098048" cy="646331"/>
          </a:xfrm>
          <a:prstGeom prst="rect">
            <a:avLst/>
          </a:prstGeom>
          <a:noFill/>
        </p:spPr>
        <p:txBody>
          <a:bodyPr wrap="square" rtlCol="0">
            <a:spAutoFit/>
          </a:bodyPr>
          <a:lstStyle/>
          <a:p>
            <a:r>
              <a:rPr kumimoji="1" lang="ja-JP" altLang="en-US" sz="3600" b="1" dirty="0">
                <a:latin typeface="BIZ UDPゴシック" panose="020B0400000000000000" pitchFamily="50" charset="-128"/>
                <a:ea typeface="BIZ UDPゴシック" panose="020B0400000000000000" pitchFamily="50" charset="-128"/>
              </a:rPr>
              <a:t>通信フロー</a:t>
            </a:r>
          </a:p>
        </p:txBody>
      </p:sp>
      <p:grpSp>
        <p:nvGrpSpPr>
          <p:cNvPr id="19" name="グループ化 18">
            <a:extLst>
              <a:ext uri="{FF2B5EF4-FFF2-40B4-BE49-F238E27FC236}">
                <a16:creationId xmlns:a16="http://schemas.microsoft.com/office/drawing/2014/main" id="{A9B1F7E3-47C5-CD6B-6488-B14810CD037F}"/>
              </a:ext>
            </a:extLst>
          </p:cNvPr>
          <p:cNvGrpSpPr/>
          <p:nvPr/>
        </p:nvGrpSpPr>
        <p:grpSpPr>
          <a:xfrm>
            <a:off x="1575582" y="1489247"/>
            <a:ext cx="9353880" cy="2246769"/>
            <a:chOff x="1821423" y="1991264"/>
            <a:chExt cx="8549154" cy="2246769"/>
          </a:xfrm>
        </p:grpSpPr>
        <p:sp>
          <p:nvSpPr>
            <p:cNvPr id="7" name="テキスト ボックス 6">
              <a:extLst>
                <a:ext uri="{FF2B5EF4-FFF2-40B4-BE49-F238E27FC236}">
                  <a16:creationId xmlns:a16="http://schemas.microsoft.com/office/drawing/2014/main" id="{005F191A-A314-1957-2837-BC045205815B}"/>
                </a:ext>
              </a:extLst>
            </p:cNvPr>
            <p:cNvSpPr txBox="1"/>
            <p:nvPr/>
          </p:nvSpPr>
          <p:spPr>
            <a:xfrm>
              <a:off x="1821423" y="1991264"/>
              <a:ext cx="8549154" cy="2246769"/>
            </a:xfrm>
            <a:prstGeom prst="rect">
              <a:avLst/>
            </a:prstGeom>
            <a:noFill/>
          </p:spPr>
          <p:txBody>
            <a:bodyPr wrap="square" rtlCol="0">
              <a:spAutoFit/>
            </a:bodyPr>
            <a:lstStyle/>
            <a:p>
              <a:pPr marL="285750" indent="-285750">
                <a:buFont typeface="Arial" panose="020B0604020202020204" pitchFamily="34" charset="0"/>
                <a:buChar char="•"/>
              </a:pPr>
              <a:endParaRPr kumimoji="1" lang="en-US" altLang="ja-JP" sz="2000" dirty="0">
                <a:latin typeface="BIZ UDPゴシック" panose="020B0400000000000000" pitchFamily="50" charset="-128"/>
                <a:ea typeface="BIZ UDPゴシック" panose="020B0400000000000000" pitchFamily="50" charset="-128"/>
              </a:endParaRPr>
            </a:p>
            <a:p>
              <a:pPr marL="285750" indent="-285750">
                <a:buFont typeface="Arial" panose="020B0604020202020204" pitchFamily="34" charset="0"/>
                <a:buChar char="•"/>
              </a:pPr>
              <a:r>
                <a:rPr kumimoji="1" lang="ja-JP" altLang="en-US" sz="2000" dirty="0">
                  <a:latin typeface="BIZ UDPゴシック" panose="020B0400000000000000" pitchFamily="50" charset="-128"/>
                  <a:ea typeface="BIZ UDPゴシック" panose="020B0400000000000000" pitchFamily="50" charset="-128"/>
                </a:rPr>
                <a:t>送信と受信の両方で伝搬チャネル行列　　を推定する</a:t>
              </a:r>
              <a:r>
                <a:rPr kumimoji="1" lang="en-US" altLang="ja-JP" sz="2000" dirty="0">
                  <a:latin typeface="BIZ UDPゴシック" panose="020B0400000000000000" pitchFamily="50" charset="-128"/>
                  <a:ea typeface="BIZ UDPゴシック" panose="020B0400000000000000" pitchFamily="50" charset="-128"/>
                </a:rPr>
                <a:t>.</a:t>
              </a:r>
              <a:endParaRPr lang="en-US" altLang="ja-JP" sz="2000" dirty="0">
                <a:latin typeface="BIZ UDPゴシック" panose="020B0400000000000000" pitchFamily="50" charset="-128"/>
                <a:ea typeface="BIZ UDPゴシック" panose="020B0400000000000000" pitchFamily="50" charset="-128"/>
              </a:endParaRPr>
            </a:p>
            <a:p>
              <a:pPr marL="285750" indent="-285750">
                <a:buFont typeface="Arial" panose="020B0604020202020204" pitchFamily="34" charset="0"/>
                <a:buChar char="•"/>
              </a:pPr>
              <a:endParaRPr kumimoji="1" lang="en-US" altLang="ja-JP" sz="2000" dirty="0">
                <a:latin typeface="BIZ UDPゴシック" panose="020B0400000000000000" pitchFamily="50" charset="-128"/>
                <a:ea typeface="BIZ UDPゴシック" panose="020B0400000000000000" pitchFamily="50" charset="-128"/>
              </a:endParaRPr>
            </a:p>
            <a:p>
              <a:pPr marL="285750" indent="-285750">
                <a:buFont typeface="Arial" panose="020B0604020202020204" pitchFamily="34" charset="0"/>
                <a:buChar char="•"/>
              </a:pPr>
              <a:r>
                <a:rPr kumimoji="1" lang="ja-JP" altLang="en-US" sz="2000" dirty="0">
                  <a:latin typeface="BIZ UDPゴシック" panose="020B0400000000000000" pitchFamily="50" charset="-128"/>
                  <a:ea typeface="BIZ UDPゴシック" panose="020B0400000000000000" pitchFamily="50" charset="-128"/>
                </a:rPr>
                <a:t>送信信号を分岐し</a:t>
              </a:r>
              <a:r>
                <a:rPr kumimoji="1" lang="en-US" altLang="ja-JP" sz="2000" dirty="0">
                  <a:latin typeface="BIZ UDPゴシック" panose="020B0400000000000000" pitchFamily="50" charset="-128"/>
                  <a:ea typeface="BIZ UDPゴシック" panose="020B0400000000000000" pitchFamily="50" charset="-128"/>
                </a:rPr>
                <a:t>,</a:t>
              </a:r>
              <a:r>
                <a:rPr kumimoji="1" lang="ja-JP" altLang="en-US" sz="2000" dirty="0">
                  <a:latin typeface="BIZ UDPゴシック" panose="020B0400000000000000" pitchFamily="50" charset="-128"/>
                  <a:ea typeface="BIZ UDPゴシック" panose="020B0400000000000000" pitchFamily="50" charset="-128"/>
                </a:rPr>
                <a:t>　　　　　　　 に送信側固有ベクトル　　　  をそれぞれ乗算する</a:t>
              </a:r>
              <a:r>
                <a:rPr kumimoji="1" lang="en-US" altLang="ja-JP" sz="2000" dirty="0">
                  <a:latin typeface="BIZ UDPゴシック" panose="020B0400000000000000" pitchFamily="50" charset="-128"/>
                  <a:ea typeface="BIZ UDPゴシック" panose="020B0400000000000000" pitchFamily="50" charset="-128"/>
                </a:rPr>
                <a:t>.</a:t>
              </a:r>
              <a:r>
                <a:rPr kumimoji="1" lang="ja-JP" altLang="en-US" sz="2000" dirty="0">
                  <a:latin typeface="BIZ UDPゴシック" panose="020B0400000000000000" pitchFamily="50" charset="-128"/>
                  <a:ea typeface="BIZ UDPゴシック" panose="020B0400000000000000" pitchFamily="50" charset="-128"/>
                </a:rPr>
                <a:t>その後</a:t>
              </a:r>
              <a:r>
                <a:rPr lang="en-US" altLang="ja-JP" sz="2000" dirty="0">
                  <a:latin typeface="BIZ UDPゴシック" panose="020B0400000000000000" pitchFamily="50" charset="-128"/>
                  <a:ea typeface="BIZ UDPゴシック" panose="020B0400000000000000" pitchFamily="50" charset="-128"/>
                </a:rPr>
                <a:t>,</a:t>
              </a:r>
              <a:r>
                <a:rPr lang="ja-JP" altLang="en-US" sz="2000" dirty="0">
                  <a:latin typeface="BIZ UDPゴシック" panose="020B0400000000000000" pitchFamily="50" charset="-128"/>
                  <a:ea typeface="BIZ UDPゴシック" panose="020B0400000000000000" pitchFamily="50" charset="-128"/>
                </a:rPr>
                <a:t>アンテナ素子番号に相当する信号をそれぞれ加算する</a:t>
              </a:r>
              <a:r>
                <a:rPr lang="en-US" altLang="ja-JP" sz="2000" dirty="0">
                  <a:latin typeface="BIZ UDPゴシック" panose="020B0400000000000000" pitchFamily="50" charset="-128"/>
                  <a:ea typeface="BIZ UDPゴシック" panose="020B0400000000000000" pitchFamily="50" charset="-128"/>
                </a:rPr>
                <a:t>.</a:t>
              </a:r>
            </a:p>
            <a:p>
              <a:pPr marL="285750" indent="-285750">
                <a:buFont typeface="Arial" panose="020B0604020202020204" pitchFamily="34" charset="0"/>
                <a:buChar char="•"/>
              </a:pPr>
              <a:endParaRPr kumimoji="1" lang="en-US" altLang="ja-JP" sz="2000" dirty="0">
                <a:latin typeface="BIZ UDPゴシック" panose="020B0400000000000000" pitchFamily="50" charset="-128"/>
                <a:ea typeface="BIZ UDPゴシック" panose="020B0400000000000000" pitchFamily="50" charset="-128"/>
              </a:endParaRPr>
            </a:p>
            <a:p>
              <a:pPr marL="285750" indent="-285750">
                <a:buFont typeface="Arial" panose="020B0604020202020204" pitchFamily="34" charset="0"/>
                <a:buChar char="•"/>
              </a:pPr>
              <a:r>
                <a:rPr lang="ja-JP" altLang="en-US" sz="2000" dirty="0">
                  <a:latin typeface="BIZ UDPゴシック" panose="020B0400000000000000" pitchFamily="50" charset="-128"/>
                  <a:ea typeface="BIZ UDPゴシック" panose="020B0400000000000000" pitchFamily="50" charset="-128"/>
                </a:rPr>
                <a:t>受信信号　　　　　  　</a:t>
              </a:r>
              <a:r>
                <a:rPr lang="en-US" altLang="ja-JP" sz="2000" dirty="0">
                  <a:latin typeface="BIZ UDPゴシック" panose="020B0400000000000000" pitchFamily="50" charset="-128"/>
                  <a:ea typeface="BIZ UDPゴシック" panose="020B0400000000000000" pitchFamily="50" charset="-128"/>
                </a:rPr>
                <a:t> </a:t>
              </a:r>
              <a:r>
                <a:rPr lang="ja-JP" altLang="en-US" sz="2000" dirty="0">
                  <a:latin typeface="BIZ UDPゴシック" panose="020B0400000000000000" pitchFamily="50" charset="-128"/>
                  <a:ea typeface="BIZ UDPゴシック" panose="020B0400000000000000" pitchFamily="50" charset="-128"/>
                </a:rPr>
                <a:t>を分岐し</a:t>
              </a:r>
              <a:r>
                <a:rPr lang="en-US" altLang="ja-JP" sz="2000" dirty="0">
                  <a:latin typeface="BIZ UDPゴシック" panose="020B0400000000000000" pitchFamily="50" charset="-128"/>
                  <a:ea typeface="BIZ UDPゴシック" panose="020B0400000000000000" pitchFamily="50" charset="-128"/>
                </a:rPr>
                <a:t>,</a:t>
              </a:r>
              <a:r>
                <a:rPr lang="ja-JP" altLang="en-US" sz="2000" dirty="0">
                  <a:latin typeface="BIZ UDPゴシック" panose="020B0400000000000000" pitchFamily="50" charset="-128"/>
                  <a:ea typeface="BIZ UDPゴシック" panose="020B0400000000000000" pitchFamily="50" charset="-128"/>
                </a:rPr>
                <a:t>それぞれに受信側固有ベクトル　　　    を乗算する</a:t>
              </a:r>
              <a:endParaRPr kumimoji="1" lang="ja-JP" altLang="en-US" sz="2000" dirty="0">
                <a:latin typeface="BIZ UDPゴシック" panose="020B0400000000000000" pitchFamily="50" charset="-128"/>
                <a:ea typeface="BIZ UDPゴシック" panose="020B0400000000000000" pitchFamily="50" charset="-128"/>
              </a:endParaRPr>
            </a:p>
          </p:txBody>
        </p:sp>
        <p:pic>
          <p:nvPicPr>
            <p:cNvPr id="3" name="図 2" descr="\documentclass{jsarticle}&#10;\usepackage{amsmath}&#10;\usepackage[T1]{fontenc}&#10;\usepackage{lmodern}&#10;\pagestyle{empty}&#10;&#10;\begin{document}&#10;%\begin{align*}&#10;%\end{align*}&#10;$H$&#10;\end{document}" title="IguanaTex Bitmap Display">
              <a:extLst>
                <a:ext uri="{FF2B5EF4-FFF2-40B4-BE49-F238E27FC236}">
                  <a16:creationId xmlns:a16="http://schemas.microsoft.com/office/drawing/2014/main" id="{44472F7F-7E15-DAFF-F65E-F5F46738985F}"/>
                </a:ext>
              </a:extLst>
            </p:cNvPr>
            <p:cNvPicPr>
              <a:picLocks noChangeAspect="1"/>
            </p:cNvPicPr>
            <p:nvPr>
              <p:custDataLst>
                <p:tags r:id="rId2"/>
              </p:custDataLst>
            </p:nvPr>
          </p:nvPicPr>
          <p:blipFill>
            <a:blip r:embed="rId9">
              <a:extLst>
                <a:ext uri="{28A0092B-C50C-407E-A947-70E740481C1C}">
                  <a14:useLocalDpi xmlns:a14="http://schemas.microsoft.com/office/drawing/2010/main" val="0"/>
                </a:ext>
              </a:extLst>
            </a:blip>
            <a:stretch>
              <a:fillRect/>
            </a:stretch>
          </p:blipFill>
          <p:spPr>
            <a:xfrm>
              <a:off x="6071130" y="2399866"/>
              <a:ext cx="245975" cy="201252"/>
            </a:xfrm>
            <a:prstGeom prst="rect">
              <a:avLst/>
            </a:prstGeom>
          </p:spPr>
        </p:pic>
        <p:pic>
          <p:nvPicPr>
            <p:cNvPr id="9" name="図 8" descr="\documentclass{jsarticle}&#10;\usepackage{amsmath}&#10;\usepackage[T1]{fontenc}&#10;\usepackage{lmodern}&#10;\pagestyle{empty}&#10;&#10;\begin{document}&#10;%\begin{align*}&#10;%\end{align*}&#10;$s_1(t),s_2(t)$&#10;\end{document}" title="IguanaTex Bitmap Display">
              <a:extLst>
                <a:ext uri="{FF2B5EF4-FFF2-40B4-BE49-F238E27FC236}">
                  <a16:creationId xmlns:a16="http://schemas.microsoft.com/office/drawing/2014/main" id="{72C94CE4-002D-C31D-90AD-FCF5F0D88279}"/>
                </a:ext>
              </a:extLst>
            </p:cNvPr>
            <p:cNvPicPr>
              <a:picLocks noChangeAspect="1"/>
            </p:cNvPicPr>
            <p:nvPr>
              <p:custDataLst>
                <p:tags r:id="rId3"/>
              </p:custDataLst>
            </p:nvPr>
          </p:nvPicPr>
          <p:blipFill>
            <a:blip r:embed="rId10">
              <a:extLst>
                <a:ext uri="{28A0092B-C50C-407E-A947-70E740481C1C}">
                  <a14:useLocalDpi xmlns:a14="http://schemas.microsoft.com/office/drawing/2010/main" val="0"/>
                </a:ext>
              </a:extLst>
            </a:blip>
            <a:stretch>
              <a:fillRect/>
            </a:stretch>
          </p:blipFill>
          <p:spPr>
            <a:xfrm>
              <a:off x="4139213" y="3005168"/>
              <a:ext cx="1065125" cy="207234"/>
            </a:xfrm>
            <a:prstGeom prst="rect">
              <a:avLst/>
            </a:prstGeom>
          </p:spPr>
        </p:pic>
        <p:pic>
          <p:nvPicPr>
            <p:cNvPr id="12" name="図 11" descr="\documentclass{jsarticle}&#10;\usepackage{amsmath}&#10;\usepackage[T1]{fontenc}&#10;\usepackage{lmodern}&#10;\pagestyle{empty}&#10;&#10;\begin{document}&#10;%\begin{align*}&#10;%\end{align*}&#10;$v_1,v_2$&#10;\end{document}" title="IguanaTex Bitmap Display">
              <a:extLst>
                <a:ext uri="{FF2B5EF4-FFF2-40B4-BE49-F238E27FC236}">
                  <a16:creationId xmlns:a16="http://schemas.microsoft.com/office/drawing/2014/main" id="{F57732C9-D0E3-C3D0-0A0F-920C97F50920}"/>
                </a:ext>
              </a:extLst>
            </p:cNvPr>
            <p:cNvPicPr>
              <a:picLocks noChangeAspect="1"/>
            </p:cNvPicPr>
            <p:nvPr>
              <p:custDataLst>
                <p:tags r:id="rId4"/>
              </p:custDataLst>
            </p:nvPr>
          </p:nvPicPr>
          <p:blipFill>
            <a:blip r:embed="rId11">
              <a:extLst>
                <a:ext uri="{28A0092B-C50C-407E-A947-70E740481C1C}">
                  <a14:useLocalDpi xmlns:a14="http://schemas.microsoft.com/office/drawing/2010/main" val="0"/>
                </a:ext>
              </a:extLst>
            </a:blip>
            <a:stretch>
              <a:fillRect/>
            </a:stretch>
          </p:blipFill>
          <p:spPr>
            <a:xfrm>
              <a:off x="7491598" y="3064233"/>
              <a:ext cx="531838" cy="133660"/>
            </a:xfrm>
            <a:prstGeom prst="rect">
              <a:avLst/>
            </a:prstGeom>
          </p:spPr>
        </p:pic>
        <p:pic>
          <p:nvPicPr>
            <p:cNvPr id="15" name="図 14" descr="\documentclass{jsarticle}&#10;\usepackage{amsmath}&#10;\usepackage[T1]{fontenc}&#10;\usepackage{lmodern}&#10;\pagestyle{empty}&#10;&#10;\begin{document}&#10;%\begin{align*}&#10;%\end{align*}&#10;$y_1(t),y_2(t)$&#10;\end{document}" title="IguanaTex Bitmap Display">
              <a:extLst>
                <a:ext uri="{FF2B5EF4-FFF2-40B4-BE49-F238E27FC236}">
                  <a16:creationId xmlns:a16="http://schemas.microsoft.com/office/drawing/2014/main" id="{5442E602-E6CF-8A13-B171-4B752B19EC1A}"/>
                </a:ext>
              </a:extLst>
            </p:cNvPr>
            <p:cNvPicPr>
              <a:picLocks noChangeAspect="1"/>
            </p:cNvPicPr>
            <p:nvPr>
              <p:custDataLst>
                <p:tags r:id="rId5"/>
              </p:custDataLst>
            </p:nvPr>
          </p:nvPicPr>
          <p:blipFill>
            <a:blip r:embed="rId12">
              <a:extLst>
                <a:ext uri="{28A0092B-C50C-407E-A947-70E740481C1C}">
                  <a14:useLocalDpi xmlns:a14="http://schemas.microsoft.com/office/drawing/2010/main" val="0"/>
                </a:ext>
              </a:extLst>
            </a:blip>
            <a:stretch>
              <a:fillRect/>
            </a:stretch>
          </p:blipFill>
          <p:spPr>
            <a:xfrm>
              <a:off x="3147458" y="3933648"/>
              <a:ext cx="1081066" cy="207234"/>
            </a:xfrm>
            <a:prstGeom prst="rect">
              <a:avLst/>
            </a:prstGeom>
          </p:spPr>
        </p:pic>
        <p:pic>
          <p:nvPicPr>
            <p:cNvPr id="18" name="図 17" descr="\documentclass{jsarticle}&#10;\usepackage{amsmath}&#10;\usepackage[T1]{fontenc}&#10;\usepackage{lmodern}&#10;\pagestyle{empty}&#10;&#10;\begin{document}&#10;%\begin{align*}&#10;%\end{align*}&#10;$u_1^H,u_2^H$&#10;\end{document}" title="IguanaTex Bitmap Display">
              <a:extLst>
                <a:ext uri="{FF2B5EF4-FFF2-40B4-BE49-F238E27FC236}">
                  <a16:creationId xmlns:a16="http://schemas.microsoft.com/office/drawing/2014/main" id="{06684D83-E2F7-A88C-3BE6-F8AF31D833FC}"/>
                </a:ext>
              </a:extLst>
            </p:cNvPr>
            <p:cNvPicPr>
              <a:picLocks noChangeAspect="1"/>
            </p:cNvPicPr>
            <p:nvPr>
              <p:custDataLst>
                <p:tags r:id="rId6"/>
              </p:custDataLst>
            </p:nvPr>
          </p:nvPicPr>
          <p:blipFill>
            <a:blip r:embed="rId13">
              <a:extLst>
                <a:ext uri="{28A0092B-C50C-407E-A947-70E740481C1C}">
                  <a14:useLocalDpi xmlns:a14="http://schemas.microsoft.com/office/drawing/2010/main" val="0"/>
                </a:ext>
              </a:extLst>
            </a:blip>
            <a:stretch>
              <a:fillRect/>
            </a:stretch>
          </p:blipFill>
          <p:spPr>
            <a:xfrm>
              <a:off x="8352048" y="3924447"/>
              <a:ext cx="724575" cy="225628"/>
            </a:xfrm>
            <a:prstGeom prst="rect">
              <a:avLst/>
            </a:prstGeom>
          </p:spPr>
        </p:pic>
      </p:grpSp>
      <p:pic>
        <p:nvPicPr>
          <p:cNvPr id="21" name="グラフィックス 20">
            <a:extLst>
              <a:ext uri="{FF2B5EF4-FFF2-40B4-BE49-F238E27FC236}">
                <a16:creationId xmlns:a16="http://schemas.microsoft.com/office/drawing/2014/main" id="{5A99454A-A31F-0BD9-1759-45F660F0A4C6}"/>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129574" y="4735087"/>
            <a:ext cx="10245897" cy="1354045"/>
          </a:xfrm>
          <a:prstGeom prst="rect">
            <a:avLst/>
          </a:prstGeom>
        </p:spPr>
      </p:pic>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EEF53136-4FF9-4F4C-A1F1-D083DA594DE6}"/>
                  </a:ext>
                </a:extLst>
              </p:cNvPr>
              <p:cNvSpPr txBox="1"/>
              <p:nvPr/>
            </p:nvSpPr>
            <p:spPr>
              <a:xfrm>
                <a:off x="1010304" y="5077190"/>
                <a:ext cx="46724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oMath>
                  </m:oMathPara>
                </a14:m>
                <a:endParaRPr kumimoji="1" lang="ja-JP" altLang="en-US" dirty="0"/>
              </a:p>
            </p:txBody>
          </p:sp>
        </mc:Choice>
        <mc:Fallback xmlns="">
          <p:sp>
            <p:nvSpPr>
              <p:cNvPr id="5" name="テキスト ボックス 4">
                <a:extLst>
                  <a:ext uri="{FF2B5EF4-FFF2-40B4-BE49-F238E27FC236}">
                    <a16:creationId xmlns:a16="http://schemas.microsoft.com/office/drawing/2014/main" id="{EEF53136-4FF9-4F4C-A1F1-D083DA594DE6}"/>
                  </a:ext>
                </a:extLst>
              </p:cNvPr>
              <p:cNvSpPr txBox="1">
                <a:spLocks noRot="1" noChangeAspect="1" noMove="1" noResize="1" noEditPoints="1" noAdjustHandles="1" noChangeArrowheads="1" noChangeShapeType="1" noTextEdit="1"/>
              </p:cNvSpPr>
              <p:nvPr/>
            </p:nvSpPr>
            <p:spPr>
              <a:xfrm>
                <a:off x="1010304" y="5077190"/>
                <a:ext cx="467244" cy="276999"/>
              </a:xfrm>
              <a:prstGeom prst="rect">
                <a:avLst/>
              </a:prstGeom>
              <a:blipFill>
                <a:blip r:embed="rId16"/>
                <a:stretch>
                  <a:fillRect l="-5263" t="-2222" r="-17105" b="-3555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68328705-3588-4692-93BE-E0DE0FF68A59}"/>
                  </a:ext>
                </a:extLst>
              </p:cNvPr>
              <p:cNvSpPr txBox="1"/>
              <p:nvPr/>
            </p:nvSpPr>
            <p:spPr>
              <a:xfrm>
                <a:off x="2362527" y="4689895"/>
                <a:ext cx="495905"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smtClean="0">
                              <a:latin typeface="Cambria Math" panose="02040503050406030204" pitchFamily="18" charset="0"/>
                            </a:rPr>
                            <m:t>𝑠</m:t>
                          </m:r>
                        </m:e>
                        <m:sub>
                          <m:r>
                            <a:rPr kumimoji="1" lang="en-US" altLang="ja-JP" sz="1600" b="0" i="1" smtClean="0">
                              <a:latin typeface="Cambria Math" panose="02040503050406030204" pitchFamily="18" charset="0"/>
                            </a:rPr>
                            <m:t>1</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dirty="0"/>
              </a:p>
            </p:txBody>
          </p:sp>
        </mc:Choice>
        <mc:Fallback xmlns="">
          <p:sp>
            <p:nvSpPr>
              <p:cNvPr id="14" name="テキスト ボックス 13">
                <a:extLst>
                  <a:ext uri="{FF2B5EF4-FFF2-40B4-BE49-F238E27FC236}">
                    <a16:creationId xmlns:a16="http://schemas.microsoft.com/office/drawing/2014/main" id="{68328705-3588-4692-93BE-E0DE0FF68A59}"/>
                  </a:ext>
                </a:extLst>
              </p:cNvPr>
              <p:cNvSpPr txBox="1">
                <a:spLocks noRot="1" noChangeAspect="1" noMove="1" noResize="1" noEditPoints="1" noAdjustHandles="1" noChangeArrowheads="1" noChangeShapeType="1" noTextEdit="1"/>
              </p:cNvSpPr>
              <p:nvPr/>
            </p:nvSpPr>
            <p:spPr>
              <a:xfrm>
                <a:off x="2362527" y="4689895"/>
                <a:ext cx="495905" cy="246221"/>
              </a:xfrm>
              <a:prstGeom prst="rect">
                <a:avLst/>
              </a:prstGeom>
              <a:blipFill>
                <a:blip r:embed="rId17"/>
                <a:stretch>
                  <a:fillRect l="-4938" r="-12346" b="-317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F2D79039-1B83-4BB7-B6A6-8936826468E8}"/>
                  </a:ext>
                </a:extLst>
              </p:cNvPr>
              <p:cNvSpPr txBox="1"/>
              <p:nvPr/>
            </p:nvSpPr>
            <p:spPr>
              <a:xfrm>
                <a:off x="2362526" y="5428804"/>
                <a:ext cx="500650"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smtClean="0">
                              <a:latin typeface="Cambria Math" panose="02040503050406030204" pitchFamily="18" charset="0"/>
                            </a:rPr>
                            <m:t>𝑠</m:t>
                          </m:r>
                        </m:e>
                        <m:sub>
                          <m:r>
                            <a:rPr kumimoji="1" lang="en-US" altLang="ja-JP" sz="1600" b="0" i="1" smtClean="0">
                              <a:latin typeface="Cambria Math" panose="02040503050406030204" pitchFamily="18" charset="0"/>
                            </a:rPr>
                            <m:t>2</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dirty="0"/>
              </a:p>
            </p:txBody>
          </p:sp>
        </mc:Choice>
        <mc:Fallback xmlns="">
          <p:sp>
            <p:nvSpPr>
              <p:cNvPr id="16" name="テキスト ボックス 15">
                <a:extLst>
                  <a:ext uri="{FF2B5EF4-FFF2-40B4-BE49-F238E27FC236}">
                    <a16:creationId xmlns:a16="http://schemas.microsoft.com/office/drawing/2014/main" id="{F2D79039-1B83-4BB7-B6A6-8936826468E8}"/>
                  </a:ext>
                </a:extLst>
              </p:cNvPr>
              <p:cNvSpPr txBox="1">
                <a:spLocks noRot="1" noChangeAspect="1" noMove="1" noResize="1" noEditPoints="1" noAdjustHandles="1" noChangeArrowheads="1" noChangeShapeType="1" noTextEdit="1"/>
              </p:cNvSpPr>
              <p:nvPr/>
            </p:nvSpPr>
            <p:spPr>
              <a:xfrm>
                <a:off x="2362526" y="5428804"/>
                <a:ext cx="500650" cy="246221"/>
              </a:xfrm>
              <a:prstGeom prst="rect">
                <a:avLst/>
              </a:prstGeom>
              <a:blipFill>
                <a:blip r:embed="rId18"/>
                <a:stretch>
                  <a:fillRect l="-4878" r="-12195" b="-325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42ACDD72-BD63-42CD-85BC-9CD51C30513F}"/>
                  </a:ext>
                </a:extLst>
              </p:cNvPr>
              <p:cNvSpPr txBox="1"/>
              <p:nvPr/>
            </p:nvSpPr>
            <p:spPr>
              <a:xfrm>
                <a:off x="3066290" y="4412896"/>
                <a:ext cx="2905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1</m:t>
                          </m:r>
                        </m:sub>
                      </m:sSub>
                    </m:oMath>
                  </m:oMathPara>
                </a14:m>
                <a:endParaRPr kumimoji="1" lang="ja-JP" altLang="en-US" dirty="0"/>
              </a:p>
            </p:txBody>
          </p:sp>
        </mc:Choice>
        <mc:Fallback xmlns="">
          <p:sp>
            <p:nvSpPr>
              <p:cNvPr id="8" name="テキスト ボックス 7">
                <a:extLst>
                  <a:ext uri="{FF2B5EF4-FFF2-40B4-BE49-F238E27FC236}">
                    <a16:creationId xmlns:a16="http://schemas.microsoft.com/office/drawing/2014/main" id="{42ACDD72-BD63-42CD-85BC-9CD51C30513F}"/>
                  </a:ext>
                </a:extLst>
              </p:cNvPr>
              <p:cNvSpPr txBox="1">
                <a:spLocks noRot="1" noChangeAspect="1" noMove="1" noResize="1" noEditPoints="1" noAdjustHandles="1" noChangeArrowheads="1" noChangeShapeType="1" noTextEdit="1"/>
              </p:cNvSpPr>
              <p:nvPr/>
            </p:nvSpPr>
            <p:spPr>
              <a:xfrm>
                <a:off x="3066290" y="4412896"/>
                <a:ext cx="290528" cy="276999"/>
              </a:xfrm>
              <a:prstGeom prst="rect">
                <a:avLst/>
              </a:prstGeom>
              <a:blipFill>
                <a:blip r:embed="rId19"/>
                <a:stretch>
                  <a:fillRect l="-8333" r="-6250" b="-1555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D738E4B4-BBF2-4DEE-8E3E-4A9788D0BC6D}"/>
                  </a:ext>
                </a:extLst>
              </p:cNvPr>
              <p:cNvSpPr txBox="1"/>
              <p:nvPr/>
            </p:nvSpPr>
            <p:spPr>
              <a:xfrm>
                <a:off x="3066290" y="6088847"/>
                <a:ext cx="29585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2</m:t>
                          </m:r>
                        </m:sub>
                      </m:sSub>
                    </m:oMath>
                  </m:oMathPara>
                </a14:m>
                <a:endParaRPr kumimoji="1" lang="ja-JP" altLang="en-US" dirty="0"/>
              </a:p>
            </p:txBody>
          </p:sp>
        </mc:Choice>
        <mc:Fallback xmlns="">
          <p:sp>
            <p:nvSpPr>
              <p:cNvPr id="17" name="テキスト ボックス 16">
                <a:extLst>
                  <a:ext uri="{FF2B5EF4-FFF2-40B4-BE49-F238E27FC236}">
                    <a16:creationId xmlns:a16="http://schemas.microsoft.com/office/drawing/2014/main" id="{D738E4B4-BBF2-4DEE-8E3E-4A9788D0BC6D}"/>
                  </a:ext>
                </a:extLst>
              </p:cNvPr>
              <p:cNvSpPr txBox="1">
                <a:spLocks noRot="1" noChangeAspect="1" noMove="1" noResize="1" noEditPoints="1" noAdjustHandles="1" noChangeArrowheads="1" noChangeShapeType="1" noTextEdit="1"/>
              </p:cNvSpPr>
              <p:nvPr/>
            </p:nvSpPr>
            <p:spPr>
              <a:xfrm>
                <a:off x="3066290" y="6088847"/>
                <a:ext cx="295850" cy="276999"/>
              </a:xfrm>
              <a:prstGeom prst="rect">
                <a:avLst/>
              </a:prstGeom>
              <a:blipFill>
                <a:blip r:embed="rId20"/>
                <a:stretch>
                  <a:fillRect l="-8163" r="-4082" b="-1555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E858FBEC-6574-4B78-9588-09EB9D7048E2}"/>
                  </a:ext>
                </a:extLst>
              </p:cNvPr>
              <p:cNvSpPr txBox="1"/>
              <p:nvPr/>
            </p:nvSpPr>
            <p:spPr>
              <a:xfrm>
                <a:off x="10764252" y="5063291"/>
                <a:ext cx="46724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𝑠</m:t>
                          </m:r>
                        </m:e>
                      </m:acc>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oMath>
                  </m:oMathPara>
                </a14:m>
                <a:endParaRPr kumimoji="1" lang="ja-JP" altLang="en-US" dirty="0"/>
              </a:p>
            </p:txBody>
          </p:sp>
        </mc:Choice>
        <mc:Fallback xmlns="">
          <p:sp>
            <p:nvSpPr>
              <p:cNvPr id="20" name="テキスト ボックス 19">
                <a:extLst>
                  <a:ext uri="{FF2B5EF4-FFF2-40B4-BE49-F238E27FC236}">
                    <a16:creationId xmlns:a16="http://schemas.microsoft.com/office/drawing/2014/main" id="{E858FBEC-6574-4B78-9588-09EB9D7048E2}"/>
                  </a:ext>
                </a:extLst>
              </p:cNvPr>
              <p:cNvSpPr txBox="1">
                <a:spLocks noRot="1" noChangeAspect="1" noMove="1" noResize="1" noEditPoints="1" noAdjustHandles="1" noChangeArrowheads="1" noChangeShapeType="1" noTextEdit="1"/>
              </p:cNvSpPr>
              <p:nvPr/>
            </p:nvSpPr>
            <p:spPr>
              <a:xfrm>
                <a:off x="10764252" y="5063291"/>
                <a:ext cx="467243" cy="276999"/>
              </a:xfrm>
              <a:prstGeom prst="rect">
                <a:avLst/>
              </a:prstGeom>
              <a:blipFill>
                <a:blip r:embed="rId21"/>
                <a:stretch>
                  <a:fillRect l="-5263" t="-4444" r="-17105" b="-3555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E9C7752F-0517-45FB-9CDD-C9ACC9DF34A4}"/>
                  </a:ext>
                </a:extLst>
              </p:cNvPr>
              <p:cNvSpPr txBox="1"/>
              <p:nvPr/>
            </p:nvSpPr>
            <p:spPr>
              <a:xfrm>
                <a:off x="9157354" y="4418463"/>
                <a:ext cx="345287" cy="2803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𝑢</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𝐻</m:t>
                          </m:r>
                        </m:sup>
                      </m:sSubSup>
                    </m:oMath>
                  </m:oMathPara>
                </a14:m>
                <a:endParaRPr kumimoji="1" lang="ja-JP" altLang="en-US" dirty="0"/>
              </a:p>
            </p:txBody>
          </p:sp>
        </mc:Choice>
        <mc:Fallback xmlns="">
          <p:sp>
            <p:nvSpPr>
              <p:cNvPr id="22" name="テキスト ボックス 21">
                <a:extLst>
                  <a:ext uri="{FF2B5EF4-FFF2-40B4-BE49-F238E27FC236}">
                    <a16:creationId xmlns:a16="http://schemas.microsoft.com/office/drawing/2014/main" id="{E9C7752F-0517-45FB-9CDD-C9ACC9DF34A4}"/>
                  </a:ext>
                </a:extLst>
              </p:cNvPr>
              <p:cNvSpPr txBox="1">
                <a:spLocks noRot="1" noChangeAspect="1" noMove="1" noResize="1" noEditPoints="1" noAdjustHandles="1" noChangeArrowheads="1" noChangeShapeType="1" noTextEdit="1"/>
              </p:cNvSpPr>
              <p:nvPr/>
            </p:nvSpPr>
            <p:spPr>
              <a:xfrm>
                <a:off x="9157354" y="4418463"/>
                <a:ext cx="345287" cy="280333"/>
              </a:xfrm>
              <a:prstGeom prst="rect">
                <a:avLst/>
              </a:prstGeom>
              <a:blipFill>
                <a:blip r:embed="rId22"/>
                <a:stretch>
                  <a:fillRect l="-7018" t="-4348" r="-5263" b="-1521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45BB0510-AD22-47C0-A60B-80099F8B0D31}"/>
                  </a:ext>
                </a:extLst>
              </p:cNvPr>
              <p:cNvSpPr txBox="1"/>
              <p:nvPr/>
            </p:nvSpPr>
            <p:spPr>
              <a:xfrm>
                <a:off x="9213188" y="6130991"/>
                <a:ext cx="345287" cy="2808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𝑢</m:t>
                          </m:r>
                        </m:e>
                        <m:sub>
                          <m:r>
                            <a:rPr kumimoji="1" lang="en-US" altLang="ja-JP" b="0" i="1" smtClean="0">
                              <a:latin typeface="Cambria Math" panose="02040503050406030204" pitchFamily="18" charset="0"/>
                            </a:rPr>
                            <m:t>2</m:t>
                          </m:r>
                        </m:sub>
                        <m:sup>
                          <m:r>
                            <a:rPr kumimoji="1" lang="en-US" altLang="ja-JP" b="0" i="1" smtClean="0">
                              <a:latin typeface="Cambria Math" panose="02040503050406030204" pitchFamily="18" charset="0"/>
                            </a:rPr>
                            <m:t>𝐻</m:t>
                          </m:r>
                        </m:sup>
                      </m:sSubSup>
                    </m:oMath>
                  </m:oMathPara>
                </a14:m>
                <a:endParaRPr kumimoji="1" lang="ja-JP" altLang="en-US" dirty="0"/>
              </a:p>
            </p:txBody>
          </p:sp>
        </mc:Choice>
        <mc:Fallback xmlns="">
          <p:sp>
            <p:nvSpPr>
              <p:cNvPr id="23" name="テキスト ボックス 22">
                <a:extLst>
                  <a:ext uri="{FF2B5EF4-FFF2-40B4-BE49-F238E27FC236}">
                    <a16:creationId xmlns:a16="http://schemas.microsoft.com/office/drawing/2014/main" id="{45BB0510-AD22-47C0-A60B-80099F8B0D31}"/>
                  </a:ext>
                </a:extLst>
              </p:cNvPr>
              <p:cNvSpPr txBox="1">
                <a:spLocks noRot="1" noChangeAspect="1" noMove="1" noResize="1" noEditPoints="1" noAdjustHandles="1" noChangeArrowheads="1" noChangeShapeType="1" noTextEdit="1"/>
              </p:cNvSpPr>
              <p:nvPr/>
            </p:nvSpPr>
            <p:spPr>
              <a:xfrm>
                <a:off x="9213188" y="6130991"/>
                <a:ext cx="345287" cy="280846"/>
              </a:xfrm>
              <a:prstGeom prst="rect">
                <a:avLst/>
              </a:prstGeom>
              <a:blipFill>
                <a:blip r:embed="rId23"/>
                <a:stretch>
                  <a:fillRect l="-7018" t="-2174" r="-5263" b="-17391"/>
                </a:stretch>
              </a:blipFill>
            </p:spPr>
            <p:txBody>
              <a:bodyPr/>
              <a:lstStyle/>
              <a:p>
                <a:r>
                  <a:rPr lang="ja-JP" altLang="en-US">
                    <a:noFill/>
                  </a:rPr>
                  <a:t> </a:t>
                </a:r>
              </a:p>
            </p:txBody>
          </p:sp>
        </mc:Fallback>
      </mc:AlternateContent>
      <p:sp>
        <p:nvSpPr>
          <p:cNvPr id="2" name="雲 1">
            <a:extLst>
              <a:ext uri="{FF2B5EF4-FFF2-40B4-BE49-F238E27FC236}">
                <a16:creationId xmlns:a16="http://schemas.microsoft.com/office/drawing/2014/main" id="{E7681342-C698-412D-866D-06113BA289D5}"/>
              </a:ext>
            </a:extLst>
          </p:cNvPr>
          <p:cNvSpPr/>
          <p:nvPr/>
        </p:nvSpPr>
        <p:spPr>
          <a:xfrm>
            <a:off x="5409483" y="4485557"/>
            <a:ext cx="1201564" cy="1183263"/>
          </a:xfrm>
          <a:prstGeom prst="cloud">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24" name="図 23" descr="\documentclass{jsarticle}&#10;\usepackage{amsmath}&#10;\usepackage[T1]{fontenc}&#10;\usepackage{lmodern}&#10;\pagestyle{empty}&#10;&#10;\begin{document}&#10;%\begin{align*}&#10;%\end{align*}&#10;$H$&#10;\end{document}" title="IguanaTex Bitmap Display">
            <a:extLst>
              <a:ext uri="{FF2B5EF4-FFF2-40B4-BE49-F238E27FC236}">
                <a16:creationId xmlns:a16="http://schemas.microsoft.com/office/drawing/2014/main" id="{2C52101C-CC65-4F33-A1B0-D8E913184319}"/>
              </a:ext>
            </a:extLst>
          </p:cNvPr>
          <p:cNvPicPr>
            <a:picLocks noChangeAspect="1"/>
          </p:cNvPicPr>
          <p:nvPr>
            <p:custDataLst>
              <p:tags r:id="rId1"/>
            </p:custDataLst>
          </p:nvPr>
        </p:nvPicPr>
        <p:blipFill>
          <a:blip r:embed="rId9">
            <a:extLst>
              <a:ext uri="{28A0092B-C50C-407E-A947-70E740481C1C}">
                <a14:useLocalDpi xmlns:a14="http://schemas.microsoft.com/office/drawing/2010/main" val="0"/>
              </a:ext>
            </a:extLst>
          </a:blip>
          <a:stretch>
            <a:fillRect/>
          </a:stretch>
        </p:blipFill>
        <p:spPr>
          <a:xfrm>
            <a:off x="5795218" y="4901242"/>
            <a:ext cx="430093" cy="351894"/>
          </a:xfrm>
          <a:prstGeom prst="rect">
            <a:avLst/>
          </a:prstGeom>
        </p:spPr>
      </p:pic>
      <p:sp>
        <p:nvSpPr>
          <p:cNvPr id="10" name="テキスト ボックス 9">
            <a:extLst>
              <a:ext uri="{FF2B5EF4-FFF2-40B4-BE49-F238E27FC236}">
                <a16:creationId xmlns:a16="http://schemas.microsoft.com/office/drawing/2014/main" id="{C6A543DD-9665-4CEE-B14C-D7BD74D74A76}"/>
              </a:ext>
            </a:extLst>
          </p:cNvPr>
          <p:cNvSpPr txBox="1"/>
          <p:nvPr/>
        </p:nvSpPr>
        <p:spPr>
          <a:xfrm>
            <a:off x="5208352" y="5733600"/>
            <a:ext cx="1603824" cy="369332"/>
          </a:xfrm>
          <a:prstGeom prst="rect">
            <a:avLst/>
          </a:prstGeom>
          <a:noFill/>
        </p:spPr>
        <p:txBody>
          <a:bodyPr wrap="square" rtlCol="0">
            <a:spAutoFit/>
          </a:bodyPr>
          <a:lstStyle/>
          <a:p>
            <a:pPr algn="ctr"/>
            <a:r>
              <a:rPr kumimoji="1" lang="ja-JP" altLang="en-US" dirty="0">
                <a:latin typeface="BIZ UDPゴシック" panose="020B0400000000000000" pitchFamily="50" charset="-128"/>
                <a:ea typeface="BIZ UDPゴシック" panose="020B0400000000000000" pitchFamily="50" charset="-128"/>
              </a:rPr>
              <a:t>伝搬チャネル</a:t>
            </a:r>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851F4E04-0A27-4885-A626-A82CF1749747}"/>
                  </a:ext>
                </a:extLst>
              </p:cNvPr>
              <p:cNvSpPr txBox="1"/>
              <p:nvPr/>
            </p:nvSpPr>
            <p:spPr>
              <a:xfrm>
                <a:off x="9595323" y="4659117"/>
                <a:ext cx="55887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acc>
                            <m:accPr>
                              <m:chr m:val="̃"/>
                              <m:ctrlPr>
                                <a:rPr kumimoji="1" lang="en-US" altLang="ja-JP" i="1" smtClean="0">
                                  <a:latin typeface="Cambria Math" panose="02040503050406030204" pitchFamily="18" charset="0"/>
                                </a:rPr>
                              </m:ctrlPr>
                            </m:accPr>
                            <m:e>
                              <m:r>
                                <a:rPr kumimoji="1" lang="en-US" altLang="ja-JP" b="0" i="1" smtClean="0">
                                  <a:latin typeface="Cambria Math" panose="02040503050406030204" pitchFamily="18" charset="0"/>
                                </a:rPr>
                                <m:t>𝑠</m:t>
                              </m:r>
                            </m:e>
                          </m:acc>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oMath>
                  </m:oMathPara>
                </a14:m>
                <a:endParaRPr kumimoji="1" lang="ja-JP" altLang="en-US" dirty="0"/>
              </a:p>
            </p:txBody>
          </p:sp>
        </mc:Choice>
        <mc:Fallback xmlns="">
          <p:sp>
            <p:nvSpPr>
              <p:cNvPr id="11" name="テキスト ボックス 10">
                <a:extLst>
                  <a:ext uri="{FF2B5EF4-FFF2-40B4-BE49-F238E27FC236}">
                    <a16:creationId xmlns:a16="http://schemas.microsoft.com/office/drawing/2014/main" id="{851F4E04-0A27-4885-A626-A82CF1749747}"/>
                  </a:ext>
                </a:extLst>
              </p:cNvPr>
              <p:cNvSpPr txBox="1">
                <a:spLocks noRot="1" noChangeAspect="1" noMove="1" noResize="1" noEditPoints="1" noAdjustHandles="1" noChangeArrowheads="1" noChangeShapeType="1" noTextEdit="1"/>
              </p:cNvSpPr>
              <p:nvPr/>
            </p:nvSpPr>
            <p:spPr>
              <a:xfrm>
                <a:off x="9595323" y="4659117"/>
                <a:ext cx="558871" cy="276999"/>
              </a:xfrm>
              <a:prstGeom prst="rect">
                <a:avLst/>
              </a:prstGeom>
              <a:blipFill>
                <a:blip r:embed="rId24"/>
                <a:stretch>
                  <a:fillRect l="-4348" t="-2174" r="-13043" b="-3260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32755378-7238-41BE-AA04-E14BB4EF99A6}"/>
                  </a:ext>
                </a:extLst>
              </p:cNvPr>
              <p:cNvSpPr txBox="1"/>
              <p:nvPr/>
            </p:nvSpPr>
            <p:spPr>
              <a:xfrm>
                <a:off x="9595323" y="5412109"/>
                <a:ext cx="564193"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acc>
                            <m:accPr>
                              <m:chr m:val="̃"/>
                              <m:ctrlPr>
                                <a:rPr kumimoji="1" lang="en-US" altLang="ja-JP" i="1" smtClean="0">
                                  <a:latin typeface="Cambria Math" panose="02040503050406030204" pitchFamily="18" charset="0"/>
                                </a:rPr>
                              </m:ctrlPr>
                            </m:accPr>
                            <m:e>
                              <m:r>
                                <a:rPr kumimoji="1" lang="en-US" altLang="ja-JP" b="0" i="1" smtClean="0">
                                  <a:latin typeface="Cambria Math" panose="02040503050406030204" pitchFamily="18" charset="0"/>
                                </a:rPr>
                                <m:t>𝑠</m:t>
                              </m:r>
                            </m:e>
                          </m:acc>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oMath>
                  </m:oMathPara>
                </a14:m>
                <a:endParaRPr kumimoji="1" lang="ja-JP" altLang="en-US" dirty="0"/>
              </a:p>
            </p:txBody>
          </p:sp>
        </mc:Choice>
        <mc:Fallback xmlns="">
          <p:sp>
            <p:nvSpPr>
              <p:cNvPr id="25" name="テキスト ボックス 24">
                <a:extLst>
                  <a:ext uri="{FF2B5EF4-FFF2-40B4-BE49-F238E27FC236}">
                    <a16:creationId xmlns:a16="http://schemas.microsoft.com/office/drawing/2014/main" id="{32755378-7238-41BE-AA04-E14BB4EF99A6}"/>
                  </a:ext>
                </a:extLst>
              </p:cNvPr>
              <p:cNvSpPr txBox="1">
                <a:spLocks noRot="1" noChangeAspect="1" noMove="1" noResize="1" noEditPoints="1" noAdjustHandles="1" noChangeArrowheads="1" noChangeShapeType="1" noTextEdit="1"/>
              </p:cNvSpPr>
              <p:nvPr/>
            </p:nvSpPr>
            <p:spPr>
              <a:xfrm>
                <a:off x="9595323" y="5412109"/>
                <a:ext cx="564193" cy="276999"/>
              </a:xfrm>
              <a:prstGeom prst="rect">
                <a:avLst/>
              </a:prstGeom>
              <a:blipFill>
                <a:blip r:embed="rId25"/>
                <a:stretch>
                  <a:fillRect l="-4301" t="-4444" r="-12903" b="-3555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D57431D4-1810-47ED-9A81-89C2A85787E8}"/>
                  </a:ext>
                </a:extLst>
              </p:cNvPr>
              <p:cNvSpPr txBox="1"/>
              <p:nvPr/>
            </p:nvSpPr>
            <p:spPr>
              <a:xfrm>
                <a:off x="7837773" y="4536006"/>
                <a:ext cx="57996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oMath>
                  </m:oMathPara>
                </a14:m>
                <a:endParaRPr kumimoji="1" lang="ja-JP" altLang="en-US" dirty="0"/>
              </a:p>
            </p:txBody>
          </p:sp>
        </mc:Choice>
        <mc:Fallback xmlns="">
          <p:sp>
            <p:nvSpPr>
              <p:cNvPr id="13" name="テキスト ボックス 12">
                <a:extLst>
                  <a:ext uri="{FF2B5EF4-FFF2-40B4-BE49-F238E27FC236}">
                    <a16:creationId xmlns:a16="http://schemas.microsoft.com/office/drawing/2014/main" id="{D57431D4-1810-47ED-9A81-89C2A85787E8}"/>
                  </a:ext>
                </a:extLst>
              </p:cNvPr>
              <p:cNvSpPr txBox="1">
                <a:spLocks noRot="1" noChangeAspect="1" noMove="1" noResize="1" noEditPoints="1" noAdjustHandles="1" noChangeArrowheads="1" noChangeShapeType="1" noTextEdit="1"/>
              </p:cNvSpPr>
              <p:nvPr/>
            </p:nvSpPr>
            <p:spPr>
              <a:xfrm>
                <a:off x="7837773" y="4536006"/>
                <a:ext cx="579967" cy="276999"/>
              </a:xfrm>
              <a:prstGeom prst="rect">
                <a:avLst/>
              </a:prstGeom>
              <a:blipFill>
                <a:blip r:embed="rId26"/>
                <a:stretch>
                  <a:fillRect l="-8421" t="-2174" r="-13684" b="-3260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5F7F9D46-818A-46B7-B451-BA0EDC0F0458}"/>
                  </a:ext>
                </a:extLst>
              </p:cNvPr>
              <p:cNvSpPr txBox="1"/>
              <p:nvPr/>
            </p:nvSpPr>
            <p:spPr>
              <a:xfrm>
                <a:off x="8215629" y="4901242"/>
                <a:ext cx="58528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oMath>
                  </m:oMathPara>
                </a14:m>
                <a:endParaRPr kumimoji="1" lang="ja-JP" altLang="en-US" dirty="0"/>
              </a:p>
            </p:txBody>
          </p:sp>
        </mc:Choice>
        <mc:Fallback xmlns="">
          <p:sp>
            <p:nvSpPr>
              <p:cNvPr id="26" name="テキスト ボックス 25">
                <a:extLst>
                  <a:ext uri="{FF2B5EF4-FFF2-40B4-BE49-F238E27FC236}">
                    <a16:creationId xmlns:a16="http://schemas.microsoft.com/office/drawing/2014/main" id="{5F7F9D46-818A-46B7-B451-BA0EDC0F0458}"/>
                  </a:ext>
                </a:extLst>
              </p:cNvPr>
              <p:cNvSpPr txBox="1">
                <a:spLocks noRot="1" noChangeAspect="1" noMove="1" noResize="1" noEditPoints="1" noAdjustHandles="1" noChangeArrowheads="1" noChangeShapeType="1" noTextEdit="1"/>
              </p:cNvSpPr>
              <p:nvPr/>
            </p:nvSpPr>
            <p:spPr>
              <a:xfrm>
                <a:off x="8215629" y="4901242"/>
                <a:ext cx="585288" cy="276999"/>
              </a:xfrm>
              <a:prstGeom prst="rect">
                <a:avLst/>
              </a:prstGeom>
              <a:blipFill>
                <a:blip r:embed="rId27"/>
                <a:stretch>
                  <a:fillRect l="-8333" t="-2222" r="-13542" b="-3555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699E1359-1425-4520-AB65-CF6D5B9F062E}"/>
                  </a:ext>
                </a:extLst>
              </p:cNvPr>
              <p:cNvSpPr txBox="1"/>
              <p:nvPr/>
            </p:nvSpPr>
            <p:spPr>
              <a:xfrm>
                <a:off x="6998957" y="4485557"/>
                <a:ext cx="5901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𝑛</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oMath>
                  </m:oMathPara>
                </a14:m>
                <a:endParaRPr kumimoji="1" lang="ja-JP" altLang="en-US" dirty="0"/>
              </a:p>
            </p:txBody>
          </p:sp>
        </mc:Choice>
        <mc:Fallback xmlns="">
          <p:sp>
            <p:nvSpPr>
              <p:cNvPr id="27" name="テキスト ボックス 26">
                <a:extLst>
                  <a:ext uri="{FF2B5EF4-FFF2-40B4-BE49-F238E27FC236}">
                    <a16:creationId xmlns:a16="http://schemas.microsoft.com/office/drawing/2014/main" id="{699E1359-1425-4520-AB65-CF6D5B9F062E}"/>
                  </a:ext>
                </a:extLst>
              </p:cNvPr>
              <p:cNvSpPr txBox="1">
                <a:spLocks noRot="1" noChangeAspect="1" noMove="1" noResize="1" noEditPoints="1" noAdjustHandles="1" noChangeArrowheads="1" noChangeShapeType="1" noTextEdit="1"/>
              </p:cNvSpPr>
              <p:nvPr/>
            </p:nvSpPr>
            <p:spPr>
              <a:xfrm>
                <a:off x="6998957" y="4485557"/>
                <a:ext cx="590162" cy="276999"/>
              </a:xfrm>
              <a:prstGeom prst="rect">
                <a:avLst/>
              </a:prstGeom>
              <a:blipFill>
                <a:blip r:embed="rId28"/>
                <a:stretch>
                  <a:fillRect l="-4124" t="-2222" r="-12371" b="-3555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194E63CF-D2DE-47F4-9A7C-C455ECA43896}"/>
                  </a:ext>
                </a:extLst>
              </p:cNvPr>
              <p:cNvSpPr txBox="1"/>
              <p:nvPr/>
            </p:nvSpPr>
            <p:spPr>
              <a:xfrm>
                <a:off x="7002432" y="5340290"/>
                <a:ext cx="5954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𝑛</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oMath>
                  </m:oMathPara>
                </a14:m>
                <a:endParaRPr kumimoji="1" lang="ja-JP" altLang="en-US" dirty="0"/>
              </a:p>
            </p:txBody>
          </p:sp>
        </mc:Choice>
        <mc:Fallback xmlns="">
          <p:sp>
            <p:nvSpPr>
              <p:cNvPr id="28" name="テキスト ボックス 27">
                <a:extLst>
                  <a:ext uri="{FF2B5EF4-FFF2-40B4-BE49-F238E27FC236}">
                    <a16:creationId xmlns:a16="http://schemas.microsoft.com/office/drawing/2014/main" id="{194E63CF-D2DE-47F4-9A7C-C455ECA43896}"/>
                  </a:ext>
                </a:extLst>
              </p:cNvPr>
              <p:cNvSpPr txBox="1">
                <a:spLocks noRot="1" noChangeAspect="1" noMove="1" noResize="1" noEditPoints="1" noAdjustHandles="1" noChangeArrowheads="1" noChangeShapeType="1" noTextEdit="1"/>
              </p:cNvSpPr>
              <p:nvPr/>
            </p:nvSpPr>
            <p:spPr>
              <a:xfrm>
                <a:off x="7002432" y="5340290"/>
                <a:ext cx="595484" cy="276999"/>
              </a:xfrm>
              <a:prstGeom prst="rect">
                <a:avLst/>
              </a:prstGeom>
              <a:blipFill>
                <a:blip r:embed="rId29"/>
                <a:stretch>
                  <a:fillRect l="-4124" t="-2222" r="-13402" b="-3555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00741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documentclass{jsarticle}&#10;\usepackage{amsmath}&#10;\usepackage[T1]{fontenc}&#10;\usepackage{lmodern}&#10;\pagestyle{empty}&#10;&#10;\begin{document}&#10;%\begin{align*}&#10;%\end{align*}&#10;\begin{align*}&#10;  H &amp;= UDV^H\\&#10;    &amp;=&#10;    \begin{bmatrix}&#10;      u_1 &amp; u_2&#10;    \end{bmatrix}&#10;    \begin{bmatrix}&#10;      \sqrt{\lambda_1} &amp; 0\\&#10;      0 &amp; \sqrt{\lambda_2}&#10;    \end{bmatrix}&#10;    \begin{bmatrix}&#10;      v_1 &amp; v_2&#10;    \end{bmatrix}^H&#10;\end{align*}&#10;\end{document}" title="IguanaTex Bitmap Display">
            <a:extLst>
              <a:ext uri="{FF2B5EF4-FFF2-40B4-BE49-F238E27FC236}">
                <a16:creationId xmlns:a16="http://schemas.microsoft.com/office/drawing/2014/main" id="{44F6DCE5-BB71-7598-3C22-E23721FB0051}"/>
              </a:ext>
            </a:extLst>
          </p:cNvPr>
          <p:cNvPicPr>
            <a:picLocks noChangeAspect="1"/>
          </p:cNvPicPr>
          <p:nvPr>
            <p:custDataLst>
              <p:tags r:id="rId1"/>
            </p:custDataLst>
          </p:nvPr>
        </p:nvPicPr>
        <p:blipFill>
          <a:blip r:embed="rId7">
            <a:extLst>
              <a:ext uri="{28A0092B-C50C-407E-A947-70E740481C1C}">
                <a14:useLocalDpi xmlns:a14="http://schemas.microsoft.com/office/drawing/2010/main" val="0"/>
              </a:ext>
            </a:extLst>
          </a:blip>
          <a:stretch>
            <a:fillRect/>
          </a:stretch>
        </p:blipFill>
        <p:spPr>
          <a:xfrm>
            <a:off x="998310" y="2128828"/>
            <a:ext cx="10454878" cy="2607078"/>
          </a:xfrm>
          <a:prstGeom prst="rect">
            <a:avLst/>
          </a:prstGeom>
        </p:spPr>
      </p:pic>
      <p:sp>
        <p:nvSpPr>
          <p:cNvPr id="4" name="テキスト ボックス 3">
            <a:extLst>
              <a:ext uri="{FF2B5EF4-FFF2-40B4-BE49-F238E27FC236}">
                <a16:creationId xmlns:a16="http://schemas.microsoft.com/office/drawing/2014/main" id="{EB505FE5-690C-4F61-989E-0AC10582FDE2}"/>
              </a:ext>
            </a:extLst>
          </p:cNvPr>
          <p:cNvSpPr txBox="1"/>
          <p:nvPr/>
        </p:nvSpPr>
        <p:spPr>
          <a:xfrm>
            <a:off x="0" y="70686"/>
            <a:ext cx="13501314" cy="646331"/>
          </a:xfrm>
          <a:prstGeom prst="rect">
            <a:avLst/>
          </a:prstGeom>
          <a:noFill/>
        </p:spPr>
        <p:txBody>
          <a:bodyPr wrap="square" rtlCol="0">
            <a:spAutoFit/>
          </a:bodyPr>
          <a:lstStyle/>
          <a:p>
            <a:r>
              <a:rPr lang="ja-JP" altLang="en-US" sz="3600" b="1" dirty="0">
                <a:latin typeface="BIZ UDPゴシック" panose="020B0400000000000000" pitchFamily="50" charset="-128"/>
                <a:ea typeface="BIZ UDPゴシック" panose="020B0400000000000000" pitchFamily="50" charset="-128"/>
              </a:rPr>
              <a:t>固有モード伝送</a:t>
            </a:r>
            <a:r>
              <a:rPr lang="en-US" altLang="ja-JP" sz="3600" b="1" dirty="0">
                <a:latin typeface="BIZ UDPゴシック" panose="020B0400000000000000" pitchFamily="50" charset="-128"/>
                <a:ea typeface="BIZ UDPゴシック" panose="020B0400000000000000" pitchFamily="50" charset="-128"/>
              </a:rPr>
              <a:t>(EM-BF : Eigenmode Beamforming)</a:t>
            </a:r>
            <a:endParaRPr kumimoji="1" lang="ja-JP" altLang="en-US" sz="3600" b="1" dirty="0">
              <a:latin typeface="BIZ UDPゴシック" panose="020B0400000000000000" pitchFamily="50" charset="-128"/>
              <a:ea typeface="BIZ UDPゴシック" panose="020B0400000000000000" pitchFamily="50" charset="-128"/>
            </a:endParaRPr>
          </a:p>
        </p:txBody>
      </p:sp>
      <p:grpSp>
        <p:nvGrpSpPr>
          <p:cNvPr id="8" name="グループ化 7">
            <a:extLst>
              <a:ext uri="{FF2B5EF4-FFF2-40B4-BE49-F238E27FC236}">
                <a16:creationId xmlns:a16="http://schemas.microsoft.com/office/drawing/2014/main" id="{5CFBF6CF-A7B4-4456-85FD-775939B09EFA}"/>
              </a:ext>
            </a:extLst>
          </p:cNvPr>
          <p:cNvGrpSpPr/>
          <p:nvPr/>
        </p:nvGrpSpPr>
        <p:grpSpPr>
          <a:xfrm>
            <a:off x="4935597" y="1137705"/>
            <a:ext cx="6583818" cy="461665"/>
            <a:chOff x="383512" y="1162878"/>
            <a:chExt cx="6583818" cy="461665"/>
          </a:xfrm>
        </p:grpSpPr>
        <p:sp>
          <p:nvSpPr>
            <p:cNvPr id="2" name="テキスト ボックス 1">
              <a:extLst>
                <a:ext uri="{FF2B5EF4-FFF2-40B4-BE49-F238E27FC236}">
                  <a16:creationId xmlns:a16="http://schemas.microsoft.com/office/drawing/2014/main" id="{66BE02D7-D9DE-4B3D-AB11-09D40E6BB8B0}"/>
                </a:ext>
              </a:extLst>
            </p:cNvPr>
            <p:cNvSpPr txBox="1"/>
            <p:nvPr/>
          </p:nvSpPr>
          <p:spPr>
            <a:xfrm flipH="1">
              <a:off x="383512" y="1162878"/>
              <a:ext cx="6583818" cy="461665"/>
            </a:xfrm>
            <a:prstGeom prst="rect">
              <a:avLst/>
            </a:prstGeom>
            <a:noFill/>
          </p:spPr>
          <p:txBody>
            <a:bodyPr wrap="square" rtlCol="0">
              <a:spAutoFit/>
            </a:bodyPr>
            <a:lstStyle/>
            <a:p>
              <a:r>
                <a:rPr lang="ja-JP" altLang="en-US" sz="2400" dirty="0">
                  <a:latin typeface="BIZ UDPゴシック" panose="020B0400000000000000" pitchFamily="50" charset="-128"/>
                  <a:ea typeface="BIZ UDPゴシック" panose="020B0400000000000000" pitchFamily="50" charset="-128"/>
                </a:rPr>
                <a:t>伝搬チャネル行列　　を特異値分解すると</a:t>
              </a:r>
              <a:r>
                <a:rPr lang="en-US" altLang="ja-JP" sz="2400" dirty="0">
                  <a:latin typeface="BIZ UDPゴシック" panose="020B0400000000000000" pitchFamily="50" charset="-128"/>
                  <a:ea typeface="BIZ UDPゴシック" panose="020B0400000000000000" pitchFamily="50" charset="-128"/>
                </a:rPr>
                <a:t>,</a:t>
              </a:r>
              <a:r>
                <a:rPr lang="ja-JP" altLang="en-US" sz="2400" dirty="0">
                  <a:latin typeface="BIZ UDPゴシック" panose="020B0400000000000000" pitchFamily="50" charset="-128"/>
                  <a:ea typeface="BIZ UDPゴシック" panose="020B0400000000000000" pitchFamily="50" charset="-128"/>
                </a:rPr>
                <a:t>　　は</a:t>
              </a:r>
              <a:endParaRPr kumimoji="1" lang="ja-JP" altLang="en-US" sz="2400" dirty="0">
                <a:latin typeface="BIZ UDPゴシック" panose="020B0400000000000000" pitchFamily="50" charset="-128"/>
                <a:ea typeface="BIZ UDPゴシック" panose="020B0400000000000000" pitchFamily="50" charset="-128"/>
              </a:endParaRPr>
            </a:p>
          </p:txBody>
        </p:sp>
        <p:pic>
          <p:nvPicPr>
            <p:cNvPr id="5" name="図 4" descr="\documentclass{jsarticle}&#10;\usepackage{amsmath}&#10;\usepackage[T1]{fontenc}&#10;\usepackage{lmodern}&#10;\pagestyle{empty}&#10;&#10;\begin{document}&#10;%\begin{align*}&#10;%\end{align*}&#10;$H$&#10;\end{document}" title="IguanaTex Bitmap Display">
              <a:extLst>
                <a:ext uri="{FF2B5EF4-FFF2-40B4-BE49-F238E27FC236}">
                  <a16:creationId xmlns:a16="http://schemas.microsoft.com/office/drawing/2014/main" id="{0FAD635D-ECED-4270-9C0E-7B703B9EE5B0}"/>
                </a:ext>
              </a:extLst>
            </p:cNvPr>
            <p:cNvPicPr>
              <a:picLocks noChangeAspect="1"/>
            </p:cNvPicPr>
            <p:nvPr>
              <p:custDataLst>
                <p:tags r:id="rId4"/>
              </p:custDataLst>
            </p:nvPr>
          </p:nvPicPr>
          <p:blipFill>
            <a:blip r:embed="rId8">
              <a:extLst>
                <a:ext uri="{28A0092B-C50C-407E-A947-70E740481C1C}">
                  <a14:useLocalDpi xmlns:a14="http://schemas.microsoft.com/office/drawing/2010/main" val="0"/>
                </a:ext>
              </a:extLst>
            </a:blip>
            <a:stretch>
              <a:fillRect/>
            </a:stretch>
          </p:blipFill>
          <p:spPr>
            <a:xfrm>
              <a:off x="2855843" y="1267238"/>
              <a:ext cx="357745" cy="292700"/>
            </a:xfrm>
            <a:prstGeom prst="rect">
              <a:avLst/>
            </a:prstGeom>
          </p:spPr>
        </p:pic>
        <p:pic>
          <p:nvPicPr>
            <p:cNvPr id="7" name="図 6" descr="\documentclass{jsarticle}&#10;\usepackage{amsmath}&#10;\usepackage[T1]{fontenc}&#10;\usepackage{lmodern}&#10;\pagestyle{empty}&#10;&#10;\begin{document}&#10;%\begin{align*}&#10;%\end{align*}&#10;$H$&#10;\end{document}" title="IguanaTex Bitmap Display">
              <a:extLst>
                <a:ext uri="{FF2B5EF4-FFF2-40B4-BE49-F238E27FC236}">
                  <a16:creationId xmlns:a16="http://schemas.microsoft.com/office/drawing/2014/main" id="{CCD3C43A-9DB4-47F9-B351-E18E98F0C484}"/>
                </a:ext>
              </a:extLst>
            </p:cNvPr>
            <p:cNvPicPr>
              <a:picLocks noChangeAspect="1"/>
            </p:cNvPicPr>
            <p:nvPr>
              <p:custDataLst>
                <p:tags r:id="rId5"/>
              </p:custDataLst>
            </p:nvPr>
          </p:nvPicPr>
          <p:blipFill>
            <a:blip r:embed="rId8">
              <a:extLst>
                <a:ext uri="{28A0092B-C50C-407E-A947-70E740481C1C}">
                  <a14:useLocalDpi xmlns:a14="http://schemas.microsoft.com/office/drawing/2010/main" val="0"/>
                </a:ext>
              </a:extLst>
            </a:blip>
            <a:stretch>
              <a:fillRect/>
            </a:stretch>
          </p:blipFill>
          <p:spPr>
            <a:xfrm>
              <a:off x="6009860" y="1275936"/>
              <a:ext cx="357745" cy="292700"/>
            </a:xfrm>
            <a:prstGeom prst="rect">
              <a:avLst/>
            </a:prstGeom>
          </p:spPr>
        </p:pic>
      </p:grpSp>
      <p:sp>
        <p:nvSpPr>
          <p:cNvPr id="14" name="テキスト ボックス 13">
            <a:extLst>
              <a:ext uri="{FF2B5EF4-FFF2-40B4-BE49-F238E27FC236}">
                <a16:creationId xmlns:a16="http://schemas.microsoft.com/office/drawing/2014/main" id="{74AD1DA4-786E-D79A-6474-F510558DBB55}"/>
              </a:ext>
            </a:extLst>
          </p:cNvPr>
          <p:cNvSpPr txBox="1"/>
          <p:nvPr/>
        </p:nvSpPr>
        <p:spPr>
          <a:xfrm flipH="1">
            <a:off x="772897" y="5696997"/>
            <a:ext cx="6583818" cy="461665"/>
          </a:xfrm>
          <a:prstGeom prst="rect">
            <a:avLst/>
          </a:prstGeom>
          <a:noFill/>
        </p:spPr>
        <p:txBody>
          <a:bodyPr wrap="square" rtlCol="0">
            <a:spAutoFit/>
          </a:bodyPr>
          <a:lstStyle/>
          <a:p>
            <a:r>
              <a:rPr kumimoji="1" lang="ja-JP" altLang="en-US" sz="2400" dirty="0">
                <a:latin typeface="BIZ UDPゴシック" panose="020B0400000000000000" pitchFamily="50" charset="-128"/>
                <a:ea typeface="BIZ UDPゴシック" panose="020B0400000000000000" pitchFamily="50" charset="-128"/>
              </a:rPr>
              <a:t>となる</a:t>
            </a:r>
            <a:r>
              <a:rPr kumimoji="1" lang="en-US" altLang="ja-JP" sz="2400" dirty="0">
                <a:latin typeface="BIZ UDPゴシック" panose="020B0400000000000000" pitchFamily="50" charset="-128"/>
                <a:ea typeface="BIZ UDPゴシック" panose="020B0400000000000000" pitchFamily="50" charset="-128"/>
              </a:rPr>
              <a:t>.</a:t>
            </a:r>
            <a:endParaRPr kumimoji="1" lang="ja-JP" altLang="en-US" sz="2400" dirty="0">
              <a:latin typeface="BIZ UDPゴシック" panose="020B0400000000000000" pitchFamily="50" charset="-128"/>
              <a:ea typeface="BIZ UDPゴシック" panose="020B0400000000000000" pitchFamily="50" charset="-128"/>
            </a:endParaRPr>
          </a:p>
        </p:txBody>
      </p:sp>
      <p:grpSp>
        <p:nvGrpSpPr>
          <p:cNvPr id="13" name="グループ化 12">
            <a:extLst>
              <a:ext uri="{FF2B5EF4-FFF2-40B4-BE49-F238E27FC236}">
                <a16:creationId xmlns:a16="http://schemas.microsoft.com/office/drawing/2014/main" id="{D5F99524-EBC3-327F-3C73-16DE167E25AA}"/>
              </a:ext>
            </a:extLst>
          </p:cNvPr>
          <p:cNvGrpSpPr/>
          <p:nvPr/>
        </p:nvGrpSpPr>
        <p:grpSpPr>
          <a:xfrm>
            <a:off x="571842" y="1137705"/>
            <a:ext cx="4506630" cy="461665"/>
            <a:chOff x="651158" y="1037455"/>
            <a:chExt cx="4506630" cy="461665"/>
          </a:xfrm>
        </p:grpSpPr>
        <p:sp>
          <p:nvSpPr>
            <p:cNvPr id="6" name="テキスト ボックス 5">
              <a:extLst>
                <a:ext uri="{FF2B5EF4-FFF2-40B4-BE49-F238E27FC236}">
                  <a16:creationId xmlns:a16="http://schemas.microsoft.com/office/drawing/2014/main" id="{65760EE6-B0A1-1DD9-704E-BC65707150CE}"/>
                </a:ext>
              </a:extLst>
            </p:cNvPr>
            <p:cNvSpPr txBox="1"/>
            <p:nvPr/>
          </p:nvSpPr>
          <p:spPr>
            <a:xfrm flipH="1">
              <a:off x="1516611" y="1037455"/>
              <a:ext cx="3641177" cy="461665"/>
            </a:xfrm>
            <a:prstGeom prst="rect">
              <a:avLst/>
            </a:prstGeom>
            <a:noFill/>
          </p:spPr>
          <p:txBody>
            <a:bodyPr wrap="square" rtlCol="0">
              <a:spAutoFit/>
            </a:bodyPr>
            <a:lstStyle/>
            <a:p>
              <a:r>
                <a:rPr lang="en-US" altLang="ja-JP" sz="2400" dirty="0">
                  <a:latin typeface="BIZ UDPゴシック" panose="020B0400000000000000" pitchFamily="50" charset="-128"/>
                  <a:ea typeface="BIZ UDPゴシック" panose="020B0400000000000000" pitchFamily="50" charset="-128"/>
                </a:rPr>
                <a:t>MIMO,</a:t>
              </a:r>
              <a:r>
                <a:rPr lang="ja-JP" altLang="en-US" sz="2400" dirty="0">
                  <a:latin typeface="BIZ UDPゴシック" panose="020B0400000000000000" pitchFamily="50" charset="-128"/>
                  <a:ea typeface="BIZ UDPゴシック" panose="020B0400000000000000" pitchFamily="50" charset="-128"/>
                </a:rPr>
                <a:t>送信電力　　　　　</a:t>
              </a:r>
              <a:r>
                <a:rPr lang="en-US" altLang="ja-JP" sz="2400" dirty="0">
                  <a:latin typeface="BIZ UDPゴシック" panose="020B0400000000000000" pitchFamily="50" charset="-128"/>
                  <a:ea typeface="BIZ UDPゴシック" panose="020B0400000000000000" pitchFamily="50" charset="-128"/>
                </a:rPr>
                <a:t>,</a:t>
              </a:r>
              <a:endParaRPr kumimoji="1" lang="ja-JP" altLang="en-US" sz="2400" dirty="0">
                <a:latin typeface="BIZ UDPゴシック" panose="020B0400000000000000" pitchFamily="50" charset="-128"/>
                <a:ea typeface="BIZ UDPゴシック" panose="020B0400000000000000" pitchFamily="50" charset="-128"/>
              </a:endParaRPr>
            </a:p>
          </p:txBody>
        </p:sp>
        <p:pic>
          <p:nvPicPr>
            <p:cNvPr id="10" name="図 9" descr="\documentclass{jsarticle}&#10;\usepackage{amsmath}&#10;\usepackage[T1]{fontenc}&#10;\usepackage{lmodern}&#10;\pagestyle{empty}&#10;&#10;\begin{document}&#10;%\begin{align*}&#10;%\end{align*}&#10;&#10;$2 \times 2$&#10;&#10;\end{document}" title="IguanaTex Bitmap Display">
              <a:extLst>
                <a:ext uri="{FF2B5EF4-FFF2-40B4-BE49-F238E27FC236}">
                  <a16:creationId xmlns:a16="http://schemas.microsoft.com/office/drawing/2014/main" id="{29798D55-4111-CBBF-CFFD-ADA07B619948}"/>
                </a:ext>
              </a:extLst>
            </p:cNvPr>
            <p:cNvPicPr>
              <a:picLocks noChangeAspect="1"/>
            </p:cNvPicPr>
            <p:nvPr>
              <p:custDataLst>
                <p:tags r:id="rId2"/>
              </p:custDataLst>
            </p:nvPr>
          </p:nvPicPr>
          <p:blipFill>
            <a:blip r:embed="rId9">
              <a:extLst>
                <a:ext uri="{28A0092B-C50C-407E-A947-70E740481C1C}">
                  <a14:useLocalDpi xmlns:a14="http://schemas.microsoft.com/office/drawing/2010/main" val="0"/>
                </a:ext>
              </a:extLst>
            </a:blip>
            <a:stretch>
              <a:fillRect/>
            </a:stretch>
          </p:blipFill>
          <p:spPr>
            <a:xfrm>
              <a:off x="651158" y="1146225"/>
              <a:ext cx="852937" cy="273131"/>
            </a:xfrm>
            <a:prstGeom prst="rect">
              <a:avLst/>
            </a:prstGeom>
          </p:spPr>
        </p:pic>
        <p:pic>
          <p:nvPicPr>
            <p:cNvPr id="12" name="図 11" descr="\documentclass{jsarticle}&#10;\usepackage{amsmath}&#10;\usepackage[T1]{fontenc}&#10;\usepackage{lmodern}&#10;\pagestyle{empty}&#10;&#10;\begin{document}&#10;%\begin{align*}&#10;%\end{align*}&#10;$P=1$&#10;\end{document}" title="IguanaTex Bitmap Display">
              <a:extLst>
                <a:ext uri="{FF2B5EF4-FFF2-40B4-BE49-F238E27FC236}">
                  <a16:creationId xmlns:a16="http://schemas.microsoft.com/office/drawing/2014/main" id="{D1ACFB6E-EC97-F221-6B3E-49236BC44730}"/>
                </a:ext>
              </a:extLst>
            </p:cNvPr>
            <p:cNvPicPr>
              <a:picLocks noChangeAspect="1"/>
            </p:cNvPicPr>
            <p:nvPr>
              <p:custDataLst>
                <p:tags r:id="rId3"/>
              </p:custDataLst>
            </p:nvPr>
          </p:nvPicPr>
          <p:blipFill>
            <a:blip r:embed="rId10">
              <a:extLst>
                <a:ext uri="{28A0092B-C50C-407E-A947-70E740481C1C}">
                  <a14:useLocalDpi xmlns:a14="http://schemas.microsoft.com/office/drawing/2010/main" val="0"/>
                </a:ext>
              </a:extLst>
            </a:blip>
            <a:stretch>
              <a:fillRect/>
            </a:stretch>
          </p:blipFill>
          <p:spPr>
            <a:xfrm>
              <a:off x="3958462" y="1169096"/>
              <a:ext cx="912562" cy="256043"/>
            </a:xfrm>
            <a:prstGeom prst="rect">
              <a:avLst/>
            </a:prstGeom>
          </p:spPr>
        </p:pic>
      </p:grpSp>
    </p:spTree>
    <p:extLst>
      <p:ext uri="{BB962C8B-B14F-4D97-AF65-F5344CB8AC3E}">
        <p14:creationId xmlns:p14="http://schemas.microsoft.com/office/powerpoint/2010/main" val="700223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documentclass{jsarticle}&#10;\usepackage{amsmath}&#10;\usepackage[T1]{fontenc}&#10;\usepackage{lmodern}&#10;\pagestyle{empty}&#10;&#10;\begin{document}&#10;%\begin{align*}&#10;%\end{align*}&#10;\begin{equation*}&#10;  U^H =&#10;  \begin{bmatrix}&#10;    u_1 &amp; u_2&#10;  \end{bmatrix}^H&#10;\end{equation*}&#10;\end{document}" title="IguanaTex Bitmap Display">
            <a:extLst>
              <a:ext uri="{FF2B5EF4-FFF2-40B4-BE49-F238E27FC236}">
                <a16:creationId xmlns:a16="http://schemas.microsoft.com/office/drawing/2014/main" id="{376ED844-D8B8-277C-AAAE-76FC48A8B501}"/>
              </a:ext>
            </a:extLst>
          </p:cNvPr>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984508" y="1245235"/>
            <a:ext cx="5468181" cy="1074905"/>
          </a:xfrm>
          <a:prstGeom prst="rect">
            <a:avLst/>
          </a:prstGeom>
        </p:spPr>
      </p:pic>
      <p:pic>
        <p:nvPicPr>
          <p:cNvPr id="5" name="図 4" descr="\documentclass{jsarticle}&#10;\usepackage{amsmath}&#10;\usepackage[T1]{fontenc}&#10;\usepackage{lmodern}&#10;\pagestyle{empty}&#10;&#10;\begin{document}&#10;%\begin{align*}&#10;%\end{align*}&#10;\begin{equation*}&#10;  V =&#10;  \begin{bmatrix}&#10;    v_1 &amp; v_2&#10;  \end{bmatrix}&#10;\end{equation*}&#10;&#10;\end{document}" title="IguanaTex Bitmap Display">
            <a:extLst>
              <a:ext uri="{FF2B5EF4-FFF2-40B4-BE49-F238E27FC236}">
                <a16:creationId xmlns:a16="http://schemas.microsoft.com/office/drawing/2014/main" id="{32672747-9B40-B10F-8DB1-A1815868E5AB}"/>
              </a:ext>
            </a:extLst>
          </p:cNvPr>
          <p:cNvPicPr>
            <a:picLocks noChangeAspect="1"/>
          </p:cNvPicPr>
          <p:nvPr>
            <p:custDataLst>
              <p:tags r:id="rId2"/>
            </p:custDataLst>
          </p:nvPr>
        </p:nvPicPr>
        <p:blipFill>
          <a:blip r:embed="rId7">
            <a:extLst>
              <a:ext uri="{28A0092B-C50C-407E-A947-70E740481C1C}">
                <a14:useLocalDpi xmlns:a14="http://schemas.microsoft.com/office/drawing/2010/main" val="0"/>
              </a:ext>
            </a:extLst>
          </a:blip>
          <a:stretch>
            <a:fillRect/>
          </a:stretch>
        </p:blipFill>
        <p:spPr>
          <a:xfrm>
            <a:off x="984508" y="2964877"/>
            <a:ext cx="4252553" cy="928246"/>
          </a:xfrm>
          <a:prstGeom prst="rect">
            <a:avLst/>
          </a:prstGeom>
        </p:spPr>
      </p:pic>
      <p:sp>
        <p:nvSpPr>
          <p:cNvPr id="7" name="テキスト ボックス 6">
            <a:extLst>
              <a:ext uri="{FF2B5EF4-FFF2-40B4-BE49-F238E27FC236}">
                <a16:creationId xmlns:a16="http://schemas.microsoft.com/office/drawing/2014/main" id="{0A483CDC-5375-CF46-C21D-D1124718DC0B}"/>
              </a:ext>
            </a:extLst>
          </p:cNvPr>
          <p:cNvSpPr txBox="1"/>
          <p:nvPr/>
        </p:nvSpPr>
        <p:spPr>
          <a:xfrm>
            <a:off x="0" y="70686"/>
            <a:ext cx="13501314" cy="646331"/>
          </a:xfrm>
          <a:prstGeom prst="rect">
            <a:avLst/>
          </a:prstGeom>
          <a:noFill/>
        </p:spPr>
        <p:txBody>
          <a:bodyPr wrap="square" rtlCol="0">
            <a:spAutoFit/>
          </a:bodyPr>
          <a:lstStyle/>
          <a:p>
            <a:r>
              <a:rPr lang="ja-JP" altLang="en-US" sz="3600" b="1" dirty="0">
                <a:latin typeface="BIZ UDPゴシック" panose="020B0400000000000000" pitchFamily="50" charset="-128"/>
                <a:ea typeface="BIZ UDPゴシック" panose="020B0400000000000000" pitchFamily="50" charset="-128"/>
              </a:rPr>
              <a:t>固有モード伝送</a:t>
            </a:r>
            <a:r>
              <a:rPr lang="en-US" altLang="ja-JP" sz="3600" b="1" dirty="0">
                <a:latin typeface="BIZ UDPゴシック" panose="020B0400000000000000" pitchFamily="50" charset="-128"/>
                <a:ea typeface="BIZ UDPゴシック" panose="020B0400000000000000" pitchFamily="50" charset="-128"/>
              </a:rPr>
              <a:t>(EM-BF : Eigenmode Beamforming)</a:t>
            </a:r>
            <a:endParaRPr kumimoji="1" lang="ja-JP" altLang="en-US" sz="3600" b="1" dirty="0">
              <a:latin typeface="BIZ UDPゴシック" panose="020B0400000000000000" pitchFamily="50" charset="-128"/>
              <a:ea typeface="BIZ UDPゴシック" panose="020B0400000000000000" pitchFamily="50" charset="-128"/>
            </a:endParaRPr>
          </a:p>
        </p:txBody>
      </p:sp>
      <p:sp>
        <p:nvSpPr>
          <p:cNvPr id="2" name="テキスト ボックス 1">
            <a:extLst>
              <a:ext uri="{FF2B5EF4-FFF2-40B4-BE49-F238E27FC236}">
                <a16:creationId xmlns:a16="http://schemas.microsoft.com/office/drawing/2014/main" id="{320F6396-3F1F-4DC7-A915-BEE71EA7068C}"/>
              </a:ext>
            </a:extLst>
          </p:cNvPr>
          <p:cNvSpPr txBox="1"/>
          <p:nvPr/>
        </p:nvSpPr>
        <p:spPr>
          <a:xfrm>
            <a:off x="7255564" y="1600200"/>
            <a:ext cx="4393096" cy="523220"/>
          </a:xfrm>
          <a:prstGeom prst="rect">
            <a:avLst/>
          </a:prstGeom>
          <a:noFill/>
        </p:spPr>
        <p:txBody>
          <a:bodyPr wrap="square" rtlCol="0">
            <a:spAutoFit/>
          </a:bodyPr>
          <a:lstStyle/>
          <a:p>
            <a:r>
              <a:rPr lang="ja-JP" altLang="en-US" sz="2800" dirty="0">
                <a:latin typeface="BIZ UDPゴシック" panose="020B0400000000000000" pitchFamily="50" charset="-128"/>
                <a:ea typeface="BIZ UDPゴシック" panose="020B0400000000000000" pitchFamily="50" charset="-128"/>
              </a:rPr>
              <a:t>受信側ウエイト</a:t>
            </a:r>
            <a:r>
              <a:rPr lang="en-US" altLang="ja-JP" sz="2800" dirty="0">
                <a:latin typeface="BIZ UDPゴシック" panose="020B0400000000000000" pitchFamily="50" charset="-128"/>
                <a:ea typeface="BIZ UDPゴシック" panose="020B0400000000000000" pitchFamily="50" charset="-128"/>
              </a:rPr>
              <a:t>(</a:t>
            </a:r>
            <a:r>
              <a:rPr lang="ja-JP" altLang="en-US" sz="2800" dirty="0">
                <a:latin typeface="BIZ UDPゴシック" panose="020B0400000000000000" pitchFamily="50" charset="-128"/>
                <a:ea typeface="BIZ UDPゴシック" panose="020B0400000000000000" pitchFamily="50" charset="-128"/>
              </a:rPr>
              <a:t>重み</a:t>
            </a:r>
            <a:r>
              <a:rPr lang="en-US" altLang="ja-JP" sz="2800" dirty="0">
                <a:latin typeface="BIZ UDPゴシック" panose="020B0400000000000000" pitchFamily="50" charset="-128"/>
                <a:ea typeface="BIZ UDPゴシック" panose="020B0400000000000000" pitchFamily="50" charset="-128"/>
              </a:rPr>
              <a:t>)</a:t>
            </a:r>
            <a:r>
              <a:rPr lang="ja-JP" altLang="en-US" sz="2800" dirty="0">
                <a:latin typeface="BIZ UDPゴシック" panose="020B0400000000000000" pitchFamily="50" charset="-128"/>
                <a:ea typeface="BIZ UDPゴシック" panose="020B0400000000000000" pitchFamily="50" charset="-128"/>
              </a:rPr>
              <a:t>行列</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8" name="テキスト ボックス 7">
            <a:extLst>
              <a:ext uri="{FF2B5EF4-FFF2-40B4-BE49-F238E27FC236}">
                <a16:creationId xmlns:a16="http://schemas.microsoft.com/office/drawing/2014/main" id="{9F590100-65B1-42F8-92A7-140BE5D4C345}"/>
              </a:ext>
            </a:extLst>
          </p:cNvPr>
          <p:cNvSpPr txBox="1"/>
          <p:nvPr/>
        </p:nvSpPr>
        <p:spPr>
          <a:xfrm>
            <a:off x="7255564" y="3167390"/>
            <a:ext cx="4393096" cy="523220"/>
          </a:xfrm>
          <a:prstGeom prst="rect">
            <a:avLst/>
          </a:prstGeom>
          <a:noFill/>
        </p:spPr>
        <p:txBody>
          <a:bodyPr wrap="square" rtlCol="0">
            <a:spAutoFit/>
          </a:bodyPr>
          <a:lstStyle/>
          <a:p>
            <a:r>
              <a:rPr lang="ja-JP" altLang="en-US" sz="2800" dirty="0">
                <a:latin typeface="BIZ UDPゴシック" panose="020B0400000000000000" pitchFamily="50" charset="-128"/>
                <a:ea typeface="BIZ UDPゴシック" panose="020B0400000000000000" pitchFamily="50" charset="-128"/>
              </a:rPr>
              <a:t>送信側ウエイト</a:t>
            </a:r>
            <a:r>
              <a:rPr lang="en-US" altLang="ja-JP" sz="2800" dirty="0">
                <a:latin typeface="BIZ UDPゴシック" panose="020B0400000000000000" pitchFamily="50" charset="-128"/>
                <a:ea typeface="BIZ UDPゴシック" panose="020B0400000000000000" pitchFamily="50" charset="-128"/>
              </a:rPr>
              <a:t>(</a:t>
            </a:r>
            <a:r>
              <a:rPr lang="ja-JP" altLang="en-US" sz="2800" dirty="0">
                <a:latin typeface="BIZ UDPゴシック" panose="020B0400000000000000" pitchFamily="50" charset="-128"/>
                <a:ea typeface="BIZ UDPゴシック" panose="020B0400000000000000" pitchFamily="50" charset="-128"/>
              </a:rPr>
              <a:t>重み</a:t>
            </a:r>
            <a:r>
              <a:rPr lang="en-US" altLang="ja-JP" sz="2800" dirty="0">
                <a:latin typeface="BIZ UDPゴシック" panose="020B0400000000000000" pitchFamily="50" charset="-128"/>
                <a:ea typeface="BIZ UDPゴシック" panose="020B0400000000000000" pitchFamily="50" charset="-128"/>
              </a:rPr>
              <a:t>)</a:t>
            </a:r>
            <a:r>
              <a:rPr lang="ja-JP" altLang="en-US" sz="2800" dirty="0">
                <a:latin typeface="BIZ UDPゴシック" panose="020B0400000000000000" pitchFamily="50" charset="-128"/>
                <a:ea typeface="BIZ UDPゴシック" panose="020B0400000000000000" pitchFamily="50" charset="-128"/>
              </a:rPr>
              <a:t>行列</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9" name="テキスト ボックス 8">
            <a:extLst>
              <a:ext uri="{FF2B5EF4-FFF2-40B4-BE49-F238E27FC236}">
                <a16:creationId xmlns:a16="http://schemas.microsoft.com/office/drawing/2014/main" id="{D560D5D0-0972-471C-8E8B-D02AA923F9EA}"/>
              </a:ext>
            </a:extLst>
          </p:cNvPr>
          <p:cNvSpPr txBox="1"/>
          <p:nvPr/>
        </p:nvSpPr>
        <p:spPr>
          <a:xfrm>
            <a:off x="7255564" y="4996190"/>
            <a:ext cx="4393096" cy="523220"/>
          </a:xfrm>
          <a:prstGeom prst="rect">
            <a:avLst/>
          </a:prstGeom>
          <a:noFill/>
        </p:spPr>
        <p:txBody>
          <a:bodyPr wrap="square" rtlCol="0">
            <a:spAutoFit/>
          </a:bodyPr>
          <a:lstStyle/>
          <a:p>
            <a:r>
              <a:rPr kumimoji="1" lang="ja-JP" altLang="en-US" sz="2800" dirty="0">
                <a:latin typeface="BIZ UDPゴシック" panose="020B0400000000000000" pitchFamily="50" charset="-128"/>
                <a:ea typeface="BIZ UDPゴシック" panose="020B0400000000000000" pitchFamily="50" charset="-128"/>
              </a:rPr>
              <a:t>特異値</a:t>
            </a:r>
          </a:p>
        </p:txBody>
      </p:sp>
      <p:pic>
        <p:nvPicPr>
          <p:cNvPr id="3" name="図 2" descr="\documentclass{jsarticle}&#10;\usepackage{amsmath}&#10;\usepackage[T1]{fontenc}&#10;\usepackage{lmodern}&#10;\pagestyle{empty}&#10;&#10;\begin{document}&#10;\begin{align*}&#10;  D &amp;=&#10;  \begin{bmatrix}&#10;    \sqrt{\lambda_1} &amp; 0\\&#10;    0 &amp; \sqrt{\lambda_2}&#10;  \end{bmatrix}&#10;\end{align*}&#10;&#10;\end{document}" title="IguanaTex Bitmap Display">
            <a:extLst>
              <a:ext uri="{FF2B5EF4-FFF2-40B4-BE49-F238E27FC236}">
                <a16:creationId xmlns:a16="http://schemas.microsoft.com/office/drawing/2014/main" id="{740000F0-499A-4E31-2EEB-735366511E35}"/>
              </a:ext>
            </a:extLst>
          </p:cNvPr>
          <p:cNvPicPr>
            <a:picLocks noChangeAspect="1"/>
          </p:cNvPicPr>
          <p:nvPr>
            <p:custDataLst>
              <p:tags r:id="rId3"/>
            </p:custDataLst>
          </p:nvPr>
        </p:nvPicPr>
        <p:blipFill>
          <a:blip r:embed="rId8">
            <a:extLst>
              <a:ext uri="{28A0092B-C50C-407E-A947-70E740481C1C}">
                <a14:useLocalDpi xmlns:a14="http://schemas.microsoft.com/office/drawing/2010/main" val="0"/>
              </a:ext>
            </a:extLst>
          </a:blip>
          <a:stretch>
            <a:fillRect/>
          </a:stretch>
        </p:blipFill>
        <p:spPr>
          <a:xfrm>
            <a:off x="984508" y="4443656"/>
            <a:ext cx="5180548" cy="1628288"/>
          </a:xfrm>
          <a:prstGeom prst="rect">
            <a:avLst/>
          </a:prstGeom>
        </p:spPr>
      </p:pic>
    </p:spTree>
    <p:extLst>
      <p:ext uri="{BB962C8B-B14F-4D97-AF65-F5344CB8AC3E}">
        <p14:creationId xmlns:p14="http://schemas.microsoft.com/office/powerpoint/2010/main" val="264044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824CD680-3D81-AAD8-D82E-A8D6207F3E2A}"/>
              </a:ext>
            </a:extLst>
          </p:cNvPr>
          <p:cNvSpPr txBox="1"/>
          <p:nvPr/>
        </p:nvSpPr>
        <p:spPr>
          <a:xfrm>
            <a:off x="0" y="70686"/>
            <a:ext cx="13501314" cy="646331"/>
          </a:xfrm>
          <a:prstGeom prst="rect">
            <a:avLst/>
          </a:prstGeom>
          <a:noFill/>
        </p:spPr>
        <p:txBody>
          <a:bodyPr wrap="square" rtlCol="0">
            <a:spAutoFit/>
          </a:bodyPr>
          <a:lstStyle/>
          <a:p>
            <a:r>
              <a:rPr lang="ja-JP" altLang="en-US" sz="3600" b="1" dirty="0">
                <a:latin typeface="BIZ UDPゴシック" panose="020B0400000000000000" pitchFamily="50" charset="-128"/>
                <a:ea typeface="BIZ UDPゴシック" panose="020B0400000000000000" pitchFamily="50" charset="-128"/>
              </a:rPr>
              <a:t>固有モード伝送</a:t>
            </a:r>
            <a:r>
              <a:rPr lang="en-US" altLang="ja-JP" sz="3600" b="1" dirty="0">
                <a:latin typeface="BIZ UDPゴシック" panose="020B0400000000000000" pitchFamily="50" charset="-128"/>
                <a:ea typeface="BIZ UDPゴシック" panose="020B0400000000000000" pitchFamily="50" charset="-128"/>
              </a:rPr>
              <a:t>(EM-BF : Eigenmode Beamforming)</a:t>
            </a:r>
            <a:endParaRPr kumimoji="1" lang="ja-JP" altLang="en-US" sz="3600" b="1" dirty="0">
              <a:latin typeface="BIZ UDPゴシック" panose="020B0400000000000000" pitchFamily="50" charset="-128"/>
              <a:ea typeface="BIZ UDPゴシック" panose="020B0400000000000000" pitchFamily="50" charset="-128"/>
            </a:endParaRPr>
          </a:p>
        </p:txBody>
      </p:sp>
      <p:pic>
        <p:nvPicPr>
          <p:cNvPr id="35" name="図 34" descr="\documentclass{jsarticle}&#10;\usepackage{amsmath}&#10;\usepackage[T1]{fontenc}&#10;\usepackage{lmodern}&#10;\pagestyle{empty}&#10;&#10;\begin{document}&#10;%\begin{align*}&#10;%\end{align*}&#10;&#10;\begin{equation*}&#10;  \begin{bmatrix}&#10;    \sqrt{\lambda_1}s_1(t)\\&#10;    \sqrt{\lambda_2}s_2(t)\\&#10;    \vdots\\&#10;    \sqrt{\lambda_J}s_J(t)\\&#10;  \end{bmatrix}&#10;\end{equation*}&#10;\end{document}" title="IguanaTex Bitmap Display">
            <a:extLst>
              <a:ext uri="{FF2B5EF4-FFF2-40B4-BE49-F238E27FC236}">
                <a16:creationId xmlns:a16="http://schemas.microsoft.com/office/drawing/2014/main" id="{43D146AD-E356-833C-0AC9-169BD9A9B321}"/>
              </a:ext>
            </a:extLst>
          </p:cNvPr>
          <p:cNvPicPr>
            <a:picLocks noChangeAspect="1"/>
          </p:cNvPicPr>
          <p:nvPr>
            <p:custDataLst>
              <p:tags r:id="rId1"/>
            </p:custDataLst>
          </p:nvPr>
        </p:nvPicPr>
        <p:blipFill>
          <a:blip r:embed="rId18">
            <a:extLst>
              <a:ext uri="{28A0092B-C50C-407E-A947-70E740481C1C}">
                <a14:useLocalDpi xmlns:a14="http://schemas.microsoft.com/office/drawing/2010/main" val="0"/>
              </a:ext>
            </a:extLst>
          </a:blip>
          <a:stretch>
            <a:fillRect/>
          </a:stretch>
        </p:blipFill>
        <p:spPr>
          <a:xfrm>
            <a:off x="10401151" y="4217930"/>
            <a:ext cx="1660267" cy="1864702"/>
          </a:xfrm>
          <a:prstGeom prst="rect">
            <a:avLst/>
          </a:prstGeom>
        </p:spPr>
      </p:pic>
      <p:grpSp>
        <p:nvGrpSpPr>
          <p:cNvPr id="14" name="グループ化 13">
            <a:extLst>
              <a:ext uri="{FF2B5EF4-FFF2-40B4-BE49-F238E27FC236}">
                <a16:creationId xmlns:a16="http://schemas.microsoft.com/office/drawing/2014/main" id="{E011E294-AA7F-E7D5-4E23-FFFB50037723}"/>
              </a:ext>
            </a:extLst>
          </p:cNvPr>
          <p:cNvGrpSpPr/>
          <p:nvPr/>
        </p:nvGrpSpPr>
        <p:grpSpPr>
          <a:xfrm>
            <a:off x="1747838" y="3962183"/>
            <a:ext cx="8593445" cy="2247899"/>
            <a:chOff x="1476375" y="2528887"/>
            <a:chExt cx="8593445" cy="2247899"/>
          </a:xfrm>
        </p:grpSpPr>
        <p:pic>
          <p:nvPicPr>
            <p:cNvPr id="6" name="グラフィックス 5">
              <a:extLst>
                <a:ext uri="{FF2B5EF4-FFF2-40B4-BE49-F238E27FC236}">
                  <a16:creationId xmlns:a16="http://schemas.microsoft.com/office/drawing/2014/main" id="{509832E1-3487-A716-6149-1A3B68CF9CBA}"/>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476375" y="2528887"/>
              <a:ext cx="8593445" cy="2247899"/>
            </a:xfrm>
            <a:prstGeom prst="rect">
              <a:avLst/>
            </a:prstGeom>
          </p:spPr>
        </p:pic>
        <p:pic>
          <p:nvPicPr>
            <p:cNvPr id="7" name="図 6" descr="\documentclass{jsarticle}&#10;\usepackage{amsmath}&#10;\usepackage[T1]{fontenc}&#10;\usepackage{lmodern}&#10;\pagestyle{empty}&#10;&#10;\begin{document}&#10;%\begin{align*}&#10;%\end{align*}&#10;\begin{equation*}&#10;  U^H =&#10;  \begin{bmatrix}&#10;    u_1 &amp; u_2&#10;  \end{bmatrix}^H&#10;\end{equation*}&#10;\end{document}" title="IguanaTex Bitmap Display">
              <a:extLst>
                <a:ext uri="{FF2B5EF4-FFF2-40B4-BE49-F238E27FC236}">
                  <a16:creationId xmlns:a16="http://schemas.microsoft.com/office/drawing/2014/main" id="{C6508C76-3E48-7EDE-5CD1-470F8BC69C34}"/>
                </a:ext>
              </a:extLst>
            </p:cNvPr>
            <p:cNvPicPr>
              <a:picLocks noChangeAspect="1"/>
            </p:cNvPicPr>
            <p:nvPr>
              <p:custDataLst>
                <p:tags r:id="rId11"/>
              </p:custDataLst>
            </p:nvPr>
          </p:nvPicPr>
          <p:blipFill rotWithShape="1">
            <a:blip r:embed="rId21">
              <a:extLst>
                <a:ext uri="{28A0092B-C50C-407E-A947-70E740481C1C}">
                  <a14:useLocalDpi xmlns:a14="http://schemas.microsoft.com/office/drawing/2010/main" val="0"/>
                </a:ext>
              </a:extLst>
            </a:blip>
            <a:srcRect r="77086"/>
            <a:stretch/>
          </p:blipFill>
          <p:spPr>
            <a:xfrm>
              <a:off x="8013642" y="3337637"/>
              <a:ext cx="884370" cy="758697"/>
            </a:xfrm>
            <a:prstGeom prst="rect">
              <a:avLst/>
            </a:prstGeom>
          </p:spPr>
        </p:pic>
        <p:pic>
          <p:nvPicPr>
            <p:cNvPr id="8" name="図 7" descr="\documentclass{jsarticle}&#10;\usepackage{amsmath}&#10;\usepackage[T1]{fontenc}&#10;\usepackage{lmodern}&#10;\pagestyle{empty}&#10;&#10;\begin{document}&#10;%\begin{align*}&#10;%\end{align*}&#10;\begin{equation*}&#10;  V =&#10;  \begin{bmatrix}&#10;    v_1 &amp; v_2&#10;  \end{bmatrix}&#10;\end{equation*}&#10;&#10;\end{document}" title="IguanaTex Bitmap Display">
              <a:extLst>
                <a:ext uri="{FF2B5EF4-FFF2-40B4-BE49-F238E27FC236}">
                  <a16:creationId xmlns:a16="http://schemas.microsoft.com/office/drawing/2014/main" id="{DCE47815-2FB1-EE89-AE2D-18E74A30689B}"/>
                </a:ext>
              </a:extLst>
            </p:cNvPr>
            <p:cNvPicPr>
              <a:picLocks noChangeAspect="1"/>
            </p:cNvPicPr>
            <p:nvPr>
              <p:custDataLst>
                <p:tags r:id="rId12"/>
              </p:custDataLst>
            </p:nvPr>
          </p:nvPicPr>
          <p:blipFill rotWithShape="1">
            <a:blip r:embed="rId22">
              <a:extLst>
                <a:ext uri="{28A0092B-C50C-407E-A947-70E740481C1C}">
                  <a14:useLocalDpi xmlns:a14="http://schemas.microsoft.com/office/drawing/2010/main" val="0"/>
                </a:ext>
              </a:extLst>
            </a:blip>
            <a:srcRect r="83170"/>
            <a:stretch/>
          </p:blipFill>
          <p:spPr>
            <a:xfrm>
              <a:off x="2780104" y="3384996"/>
              <a:ext cx="623271" cy="808362"/>
            </a:xfrm>
            <a:prstGeom prst="rect">
              <a:avLst/>
            </a:prstGeom>
          </p:spPr>
        </p:pic>
        <p:pic>
          <p:nvPicPr>
            <p:cNvPr id="10" name="図 9" descr="\documentclass{jsarticle}&#10;\usepackage{amsmath}&#10;\usepackage[T1]{fontenc}&#10;\usepackage{lmodern}&#10;\pagestyle{empty}&#10;&#10;\begin{document}&#10;%\begin{align*}&#10;%\end{align*}&#10;$\vdots$&#10;\end{document}" title="IguanaTex Bitmap Display">
              <a:extLst>
                <a:ext uri="{FF2B5EF4-FFF2-40B4-BE49-F238E27FC236}">
                  <a16:creationId xmlns:a16="http://schemas.microsoft.com/office/drawing/2014/main" id="{CA4394CA-D3C5-C664-FA9B-F2B7A06DC003}"/>
                </a:ext>
              </a:extLst>
            </p:cNvPr>
            <p:cNvPicPr>
              <a:picLocks noChangeAspect="1"/>
            </p:cNvPicPr>
            <p:nvPr>
              <p:custDataLst>
                <p:tags r:id="rId13"/>
              </p:custDataLst>
            </p:nvPr>
          </p:nvPicPr>
          <p:blipFill>
            <a:blip r:embed="rId23">
              <a:extLst>
                <a:ext uri="{28A0092B-C50C-407E-A947-70E740481C1C}">
                  <a14:useLocalDpi xmlns:a14="http://schemas.microsoft.com/office/drawing/2010/main" val="0"/>
                </a:ext>
              </a:extLst>
            </a:blip>
            <a:stretch>
              <a:fillRect/>
            </a:stretch>
          </p:blipFill>
          <p:spPr>
            <a:xfrm>
              <a:off x="3929092" y="3647809"/>
              <a:ext cx="83623" cy="613237"/>
            </a:xfrm>
            <a:prstGeom prst="rect">
              <a:avLst/>
            </a:prstGeom>
          </p:spPr>
        </p:pic>
        <p:pic>
          <p:nvPicPr>
            <p:cNvPr id="11" name="図 10" descr="\documentclass{jsarticle}&#10;\usepackage{amsmath}&#10;\usepackage[T1]{fontenc}&#10;\usepackage{lmodern}&#10;\pagestyle{empty}&#10;&#10;\begin{document}&#10;%\begin{align*}&#10;%\end{align*}&#10;$\vdots$&#10;\end{document}" title="IguanaTex Bitmap Display">
              <a:extLst>
                <a:ext uri="{FF2B5EF4-FFF2-40B4-BE49-F238E27FC236}">
                  <a16:creationId xmlns:a16="http://schemas.microsoft.com/office/drawing/2014/main" id="{19C51593-7686-3AD0-16BF-FB7C911652BF}"/>
                </a:ext>
              </a:extLst>
            </p:cNvPr>
            <p:cNvPicPr>
              <a:picLocks noChangeAspect="1"/>
            </p:cNvPicPr>
            <p:nvPr>
              <p:custDataLst>
                <p:tags r:id="rId14"/>
              </p:custDataLst>
            </p:nvPr>
          </p:nvPicPr>
          <p:blipFill>
            <a:blip r:embed="rId23">
              <a:extLst>
                <a:ext uri="{28A0092B-C50C-407E-A947-70E740481C1C}">
                  <a14:useLocalDpi xmlns:a14="http://schemas.microsoft.com/office/drawing/2010/main" val="0"/>
                </a:ext>
              </a:extLst>
            </a:blip>
            <a:stretch>
              <a:fillRect/>
            </a:stretch>
          </p:blipFill>
          <p:spPr>
            <a:xfrm>
              <a:off x="5687420" y="3716986"/>
              <a:ext cx="83623" cy="613237"/>
            </a:xfrm>
            <a:prstGeom prst="rect">
              <a:avLst/>
            </a:prstGeom>
          </p:spPr>
        </p:pic>
        <p:pic>
          <p:nvPicPr>
            <p:cNvPr id="12" name="図 11" descr="\documentclass{jsarticle}&#10;\usepackage{amsmath}&#10;\usepackage[T1]{fontenc}&#10;\usepackage{lmodern}&#10;\pagestyle{empty}&#10;&#10;\begin{document}&#10;%\begin{align*}&#10;%\end{align*}&#10;$\vdots$&#10;\end{document}" title="IguanaTex Bitmap Display">
              <a:extLst>
                <a:ext uri="{FF2B5EF4-FFF2-40B4-BE49-F238E27FC236}">
                  <a16:creationId xmlns:a16="http://schemas.microsoft.com/office/drawing/2014/main" id="{AFF6D03D-57E3-F1CD-E767-342B20E75E55}"/>
                </a:ext>
              </a:extLst>
            </p:cNvPr>
            <p:cNvPicPr>
              <a:picLocks noChangeAspect="1"/>
            </p:cNvPicPr>
            <p:nvPr>
              <p:custDataLst>
                <p:tags r:id="rId15"/>
              </p:custDataLst>
            </p:nvPr>
          </p:nvPicPr>
          <p:blipFill>
            <a:blip r:embed="rId23">
              <a:extLst>
                <a:ext uri="{28A0092B-C50C-407E-A947-70E740481C1C}">
                  <a14:useLocalDpi xmlns:a14="http://schemas.microsoft.com/office/drawing/2010/main" val="0"/>
                </a:ext>
              </a:extLst>
            </a:blip>
            <a:stretch>
              <a:fillRect/>
            </a:stretch>
          </p:blipFill>
          <p:spPr>
            <a:xfrm>
              <a:off x="7292716" y="3647809"/>
              <a:ext cx="83623" cy="613237"/>
            </a:xfrm>
            <a:prstGeom prst="rect">
              <a:avLst/>
            </a:prstGeom>
          </p:spPr>
        </p:pic>
      </p:grpSp>
      <p:pic>
        <p:nvPicPr>
          <p:cNvPr id="15" name="図 14" descr="\documentclass{jsarticle}&#10;\usepackage{amsmath}&#10;\usepackage[T1]{fontenc}&#10;\usepackage{lmodern}&#10;\pagestyle{empty}&#10;&#10;\begin{document}&#10;\begin{align*}&#10;  D &amp;=&#10;  \begin{bmatrix}&#10;    \sqrt{\lambda_1} &amp; 0\\&#10;    0 &amp; \sqrt{\lambda_2}&#10;  \end{bmatrix}&#10;\end{align*}&#10;&#10;\end{document}" title="IguanaTex Bitmap Display">
            <a:extLst>
              <a:ext uri="{FF2B5EF4-FFF2-40B4-BE49-F238E27FC236}">
                <a16:creationId xmlns:a16="http://schemas.microsoft.com/office/drawing/2014/main" id="{3641486F-EDC1-14B9-F18F-045E6EB93EC7}"/>
              </a:ext>
            </a:extLst>
          </p:cNvPr>
          <p:cNvPicPr>
            <a:picLocks noChangeAspect="1"/>
          </p:cNvPicPr>
          <p:nvPr>
            <p:custDataLst>
              <p:tags r:id="rId2"/>
            </p:custDataLst>
          </p:nvPr>
        </p:nvPicPr>
        <p:blipFill rotWithShape="1">
          <a:blip r:embed="rId24">
            <a:extLst>
              <a:ext uri="{28A0092B-C50C-407E-A947-70E740481C1C}">
                <a14:useLocalDpi xmlns:a14="http://schemas.microsoft.com/office/drawing/2010/main" val="0"/>
              </a:ext>
            </a:extLst>
          </a:blip>
          <a:srcRect t="16264" r="86304" b="26748"/>
          <a:stretch/>
        </p:blipFill>
        <p:spPr>
          <a:xfrm>
            <a:off x="5649896" y="3397087"/>
            <a:ext cx="709513" cy="927915"/>
          </a:xfrm>
          <a:prstGeom prst="rect">
            <a:avLst/>
          </a:prstGeom>
        </p:spPr>
      </p:pic>
      <p:pic>
        <p:nvPicPr>
          <p:cNvPr id="16" name="図 15" descr="\documentclass{jsarticle}&#10;\usepackage{amsmath}&#10;\usepackage[T1]{fontenc}&#10;\usepackage{lmodern}&#10;\pagestyle{empty}&#10;&#10;\begin{document}&#10;%\begin{align*}&#10;%\end{align*}&#10;\begin{equation*}&#10;  \begin{bmatrix}&#10;    s_1(t)\\&#10;    s_2(t)\\&#10;    \vdots\\&#10;    s_J(t)\\&#10;  \end{bmatrix}&#10;\end{equation*}&#10;\end{document}" title="IguanaTex Bitmap Display">
            <a:extLst>
              <a:ext uri="{FF2B5EF4-FFF2-40B4-BE49-F238E27FC236}">
                <a16:creationId xmlns:a16="http://schemas.microsoft.com/office/drawing/2014/main" id="{1D90D218-E392-BFF1-DE0D-E6D4E93EB8B9}"/>
              </a:ext>
            </a:extLst>
          </p:cNvPr>
          <p:cNvPicPr>
            <a:picLocks noChangeAspect="1"/>
          </p:cNvPicPr>
          <p:nvPr>
            <p:custDataLst>
              <p:tags r:id="rId3"/>
            </p:custDataLst>
          </p:nvPr>
        </p:nvPicPr>
        <p:blipFill>
          <a:blip r:embed="rId25">
            <a:extLst>
              <a:ext uri="{28A0092B-C50C-407E-A947-70E740481C1C}">
                <a14:useLocalDpi xmlns:a14="http://schemas.microsoft.com/office/drawing/2010/main" val="0"/>
              </a:ext>
            </a:extLst>
          </a:blip>
          <a:stretch>
            <a:fillRect/>
          </a:stretch>
        </p:blipFill>
        <p:spPr>
          <a:xfrm>
            <a:off x="617424" y="4217930"/>
            <a:ext cx="986221" cy="1864702"/>
          </a:xfrm>
          <a:prstGeom prst="rect">
            <a:avLst/>
          </a:prstGeom>
        </p:spPr>
      </p:pic>
      <p:pic>
        <p:nvPicPr>
          <p:cNvPr id="17" name="図 16" descr="\documentclass{jsarticle}&#10;\usepackage{amsmath}&#10;\usepackage[T1]{fontenc}&#10;\usepackage{lmodern}&#10;\pagestyle{empty}&#10;&#10;\begin{document}&#10;%\begin{align*}&#10;%\end{align*}&#10;&#10;\begin{equation*}&#10;  \begin{bmatrix}&#10;    \sqrt{\lambda_1}s_1(t)\\&#10;    \sqrt{\lambda_2}s_2(t)\\&#10;    \vdots\\&#10;    \sqrt{\lambda_J}s_j(t)\\&#10;  \end{bmatrix}&#10;\end{equation*}&#10;\end{document}" title="IguanaTex Bitmap Display">
            <a:extLst>
              <a:ext uri="{FF2B5EF4-FFF2-40B4-BE49-F238E27FC236}">
                <a16:creationId xmlns:a16="http://schemas.microsoft.com/office/drawing/2014/main" id="{A3DBD337-7DD4-BADC-B06A-B3D62DF571CF}"/>
              </a:ext>
            </a:extLst>
          </p:cNvPr>
          <p:cNvPicPr>
            <a:picLocks noChangeAspect="1"/>
          </p:cNvPicPr>
          <p:nvPr>
            <p:custDataLst>
              <p:tags r:id="rId4"/>
            </p:custDataLst>
          </p:nvPr>
        </p:nvPicPr>
        <p:blipFill rotWithShape="1">
          <a:blip r:embed="rId26">
            <a:extLst>
              <a:ext uri="{28A0092B-C50C-407E-A947-70E740481C1C}">
                <a14:useLocalDpi xmlns:a14="http://schemas.microsoft.com/office/drawing/2010/main" val="0"/>
              </a:ext>
            </a:extLst>
          </a:blip>
          <a:srcRect l="9111" r="52292" b="82469"/>
          <a:stretch/>
        </p:blipFill>
        <p:spPr>
          <a:xfrm>
            <a:off x="5640916" y="4217930"/>
            <a:ext cx="623271" cy="326897"/>
          </a:xfrm>
          <a:prstGeom prst="rect">
            <a:avLst/>
          </a:prstGeom>
        </p:spPr>
      </p:pic>
      <p:pic>
        <p:nvPicPr>
          <p:cNvPr id="18" name="図 17" descr="\documentclass{jsarticle}&#10;\usepackage{amsmath}&#10;\usepackage[T1]{fontenc}&#10;\usepackage{lmodern}&#10;\pagestyle{empty}&#10;&#10;\begin{document}&#10;%\begin{align*}&#10;%\end{align*}&#10;&#10;\begin{equation*}&#10;  \begin{bmatrix}&#10;    \sqrt{\lambda_1}s_1(t)\\&#10;    \sqrt{\lambda_2}s_2(t)\\&#10;    \vdots\\&#10;    \sqrt{\lambda_J}s_j(t)\\&#10;  \end{bmatrix}&#10;\end{equation*}&#10;\end{document}" title="IguanaTex Bitmap Display">
            <a:extLst>
              <a:ext uri="{FF2B5EF4-FFF2-40B4-BE49-F238E27FC236}">
                <a16:creationId xmlns:a16="http://schemas.microsoft.com/office/drawing/2014/main" id="{0DEFE0E2-E4E0-8245-3126-B92C2A8C0348}"/>
              </a:ext>
            </a:extLst>
          </p:cNvPr>
          <p:cNvPicPr>
            <a:picLocks noChangeAspect="1"/>
          </p:cNvPicPr>
          <p:nvPr>
            <p:custDataLst>
              <p:tags r:id="rId5"/>
            </p:custDataLst>
          </p:nvPr>
        </p:nvPicPr>
        <p:blipFill rotWithShape="1">
          <a:blip r:embed="rId26">
            <a:extLst>
              <a:ext uri="{28A0092B-C50C-407E-A947-70E740481C1C}">
                <a14:useLocalDpi xmlns:a14="http://schemas.microsoft.com/office/drawing/2010/main" val="0"/>
              </a:ext>
            </a:extLst>
          </a:blip>
          <a:srcRect l="8469" t="21068" r="50833" b="55945"/>
          <a:stretch/>
        </p:blipFill>
        <p:spPr>
          <a:xfrm>
            <a:off x="5831583" y="4765425"/>
            <a:ext cx="382329" cy="249346"/>
          </a:xfrm>
          <a:prstGeom prst="rect">
            <a:avLst/>
          </a:prstGeom>
        </p:spPr>
      </p:pic>
      <p:pic>
        <p:nvPicPr>
          <p:cNvPr id="19" name="図 18" descr="\documentclass{jsarticle}&#10;\usepackage{amsmath}&#10;\usepackage[T1]{fontenc}&#10;\usepackage{lmodern}&#10;\pagestyle{empty}&#10;&#10;\begin{document}&#10;%\begin{align*}&#10;%\end{align*}&#10;&#10;\begin{equation*}&#10;  \begin{bmatrix}&#10;    \sqrt{\lambda_1}s_1(t)\\&#10;    \sqrt{\lambda_2}s_2(t)\\&#10;    \vdots\\&#10;    \sqrt{\lambda_J}s_j(t)\\&#10;  \end{bmatrix}&#10;\end{equation*}&#10;\end{document}" title="IguanaTex Bitmap Display">
            <a:extLst>
              <a:ext uri="{FF2B5EF4-FFF2-40B4-BE49-F238E27FC236}">
                <a16:creationId xmlns:a16="http://schemas.microsoft.com/office/drawing/2014/main" id="{CC2B8844-052B-518F-53DF-9439D7DFDC7A}"/>
              </a:ext>
            </a:extLst>
          </p:cNvPr>
          <p:cNvPicPr>
            <a:picLocks noChangeAspect="1"/>
          </p:cNvPicPr>
          <p:nvPr>
            <p:custDataLst>
              <p:tags r:id="rId6"/>
            </p:custDataLst>
          </p:nvPr>
        </p:nvPicPr>
        <p:blipFill rotWithShape="1">
          <a:blip r:embed="rId26">
            <a:extLst>
              <a:ext uri="{28A0092B-C50C-407E-A947-70E740481C1C}">
                <a14:useLocalDpi xmlns:a14="http://schemas.microsoft.com/office/drawing/2010/main" val="0"/>
              </a:ext>
            </a:extLst>
          </a:blip>
          <a:srcRect l="8107" t="77002" r="51093" b="778"/>
          <a:stretch/>
        </p:blipFill>
        <p:spPr>
          <a:xfrm>
            <a:off x="5897507" y="5895617"/>
            <a:ext cx="289997" cy="182367"/>
          </a:xfrm>
          <a:prstGeom prst="rect">
            <a:avLst/>
          </a:prstGeom>
        </p:spPr>
      </p:pic>
      <p:sp>
        <p:nvSpPr>
          <p:cNvPr id="20" name="テキスト ボックス 19">
            <a:extLst>
              <a:ext uri="{FF2B5EF4-FFF2-40B4-BE49-F238E27FC236}">
                <a16:creationId xmlns:a16="http://schemas.microsoft.com/office/drawing/2014/main" id="{D7DF7C4D-80E7-707E-B460-5913C2D124AF}"/>
              </a:ext>
            </a:extLst>
          </p:cNvPr>
          <p:cNvSpPr txBox="1"/>
          <p:nvPr/>
        </p:nvSpPr>
        <p:spPr>
          <a:xfrm>
            <a:off x="3845798" y="3967646"/>
            <a:ext cx="709513" cy="369332"/>
          </a:xfrm>
          <a:prstGeom prst="rect">
            <a:avLst/>
          </a:prstGeom>
          <a:noFill/>
        </p:spPr>
        <p:txBody>
          <a:bodyPr wrap="square" rtlCol="0">
            <a:spAutoFit/>
          </a:bodyPr>
          <a:lstStyle/>
          <a:p>
            <a:r>
              <a:rPr kumimoji="1" lang="en-US" altLang="ja-JP" dirty="0">
                <a:latin typeface="BIZ UDPゴシック" panose="020B0400000000000000" pitchFamily="50" charset="-128"/>
                <a:ea typeface="BIZ UDPゴシック" panose="020B0400000000000000" pitchFamily="50" charset="-128"/>
              </a:rPr>
              <a:t>#1</a:t>
            </a:r>
            <a:endParaRPr kumimoji="1" lang="ja-JP" altLang="en-US" dirty="0">
              <a:latin typeface="BIZ UDPゴシック" panose="020B0400000000000000" pitchFamily="50" charset="-128"/>
              <a:ea typeface="BIZ UDPゴシック" panose="020B0400000000000000" pitchFamily="50" charset="-128"/>
            </a:endParaRPr>
          </a:p>
        </p:txBody>
      </p:sp>
      <p:sp>
        <p:nvSpPr>
          <p:cNvPr id="21" name="テキスト ボックス 20">
            <a:extLst>
              <a:ext uri="{FF2B5EF4-FFF2-40B4-BE49-F238E27FC236}">
                <a16:creationId xmlns:a16="http://schemas.microsoft.com/office/drawing/2014/main" id="{A76376C3-0445-F21F-C801-A5FDBE291172}"/>
              </a:ext>
            </a:extLst>
          </p:cNvPr>
          <p:cNvSpPr txBox="1"/>
          <p:nvPr/>
        </p:nvSpPr>
        <p:spPr>
          <a:xfrm>
            <a:off x="7564179" y="3902870"/>
            <a:ext cx="709513" cy="369332"/>
          </a:xfrm>
          <a:prstGeom prst="rect">
            <a:avLst/>
          </a:prstGeom>
          <a:noFill/>
        </p:spPr>
        <p:txBody>
          <a:bodyPr wrap="square" rtlCol="0">
            <a:spAutoFit/>
          </a:bodyPr>
          <a:lstStyle/>
          <a:p>
            <a:r>
              <a:rPr kumimoji="1" lang="en-US" altLang="ja-JP" dirty="0">
                <a:latin typeface="BIZ UDPゴシック" panose="020B0400000000000000" pitchFamily="50" charset="-128"/>
                <a:ea typeface="BIZ UDPゴシック" panose="020B0400000000000000" pitchFamily="50" charset="-128"/>
              </a:rPr>
              <a:t>#1</a:t>
            </a:r>
            <a:endParaRPr kumimoji="1" lang="ja-JP" altLang="en-US" dirty="0">
              <a:latin typeface="BIZ UDPゴシック" panose="020B0400000000000000" pitchFamily="50" charset="-128"/>
              <a:ea typeface="BIZ UDPゴシック" panose="020B0400000000000000" pitchFamily="50" charset="-128"/>
            </a:endParaRPr>
          </a:p>
        </p:txBody>
      </p:sp>
      <p:sp>
        <p:nvSpPr>
          <p:cNvPr id="22" name="テキスト ボックス 21">
            <a:extLst>
              <a:ext uri="{FF2B5EF4-FFF2-40B4-BE49-F238E27FC236}">
                <a16:creationId xmlns:a16="http://schemas.microsoft.com/office/drawing/2014/main" id="{D23409B6-C7C3-0D3E-406E-F9F291AB05D0}"/>
              </a:ext>
            </a:extLst>
          </p:cNvPr>
          <p:cNvSpPr txBox="1"/>
          <p:nvPr/>
        </p:nvSpPr>
        <p:spPr>
          <a:xfrm>
            <a:off x="3853030" y="4520766"/>
            <a:ext cx="709513" cy="369332"/>
          </a:xfrm>
          <a:prstGeom prst="rect">
            <a:avLst/>
          </a:prstGeom>
          <a:noFill/>
        </p:spPr>
        <p:txBody>
          <a:bodyPr wrap="square" rtlCol="0">
            <a:spAutoFit/>
          </a:bodyPr>
          <a:lstStyle/>
          <a:p>
            <a:r>
              <a:rPr kumimoji="1" lang="en-US" altLang="ja-JP" dirty="0">
                <a:latin typeface="BIZ UDPゴシック" panose="020B0400000000000000" pitchFamily="50" charset="-128"/>
                <a:ea typeface="BIZ UDPゴシック" panose="020B0400000000000000" pitchFamily="50" charset="-128"/>
              </a:rPr>
              <a:t>#</a:t>
            </a:r>
            <a:r>
              <a:rPr lang="en-US" altLang="ja-JP" dirty="0">
                <a:latin typeface="BIZ UDPゴシック" panose="020B0400000000000000" pitchFamily="50" charset="-128"/>
                <a:ea typeface="BIZ UDPゴシック" panose="020B0400000000000000" pitchFamily="50" charset="-128"/>
              </a:rPr>
              <a:t>2</a:t>
            </a:r>
            <a:endParaRPr kumimoji="1" lang="ja-JP" altLang="en-US" dirty="0">
              <a:latin typeface="BIZ UDPゴシック" panose="020B0400000000000000" pitchFamily="50" charset="-128"/>
              <a:ea typeface="BIZ UDPゴシック" panose="020B0400000000000000" pitchFamily="50" charset="-128"/>
            </a:endParaRPr>
          </a:p>
        </p:txBody>
      </p:sp>
      <p:sp>
        <p:nvSpPr>
          <p:cNvPr id="23" name="テキスト ボックス 22">
            <a:extLst>
              <a:ext uri="{FF2B5EF4-FFF2-40B4-BE49-F238E27FC236}">
                <a16:creationId xmlns:a16="http://schemas.microsoft.com/office/drawing/2014/main" id="{6DD802DD-4BA1-C19C-0411-51F02CB8AB1A}"/>
              </a:ext>
            </a:extLst>
          </p:cNvPr>
          <p:cNvSpPr txBox="1"/>
          <p:nvPr/>
        </p:nvSpPr>
        <p:spPr>
          <a:xfrm>
            <a:off x="7547708" y="4497451"/>
            <a:ext cx="709513" cy="369332"/>
          </a:xfrm>
          <a:prstGeom prst="rect">
            <a:avLst/>
          </a:prstGeom>
          <a:noFill/>
        </p:spPr>
        <p:txBody>
          <a:bodyPr wrap="square" rtlCol="0">
            <a:spAutoFit/>
          </a:bodyPr>
          <a:lstStyle/>
          <a:p>
            <a:r>
              <a:rPr kumimoji="1" lang="en-US" altLang="ja-JP" dirty="0">
                <a:latin typeface="BIZ UDPゴシック" panose="020B0400000000000000" pitchFamily="50" charset="-128"/>
                <a:ea typeface="BIZ UDPゴシック" panose="020B0400000000000000" pitchFamily="50" charset="-128"/>
              </a:rPr>
              <a:t>#</a:t>
            </a:r>
            <a:r>
              <a:rPr lang="en-US" altLang="ja-JP" dirty="0">
                <a:latin typeface="BIZ UDPゴシック" panose="020B0400000000000000" pitchFamily="50" charset="-128"/>
                <a:ea typeface="BIZ UDPゴシック" panose="020B0400000000000000" pitchFamily="50" charset="-128"/>
              </a:rPr>
              <a:t>2</a:t>
            </a:r>
            <a:endParaRPr kumimoji="1" lang="ja-JP" altLang="en-US" dirty="0">
              <a:latin typeface="BIZ UDPゴシック" panose="020B0400000000000000" pitchFamily="50" charset="-128"/>
              <a:ea typeface="BIZ UDPゴシック" panose="020B0400000000000000" pitchFamily="50" charset="-128"/>
            </a:endParaRPr>
          </a:p>
        </p:txBody>
      </p:sp>
      <p:sp>
        <p:nvSpPr>
          <p:cNvPr id="24" name="テキスト ボックス 23">
            <a:extLst>
              <a:ext uri="{FF2B5EF4-FFF2-40B4-BE49-F238E27FC236}">
                <a16:creationId xmlns:a16="http://schemas.microsoft.com/office/drawing/2014/main" id="{3EF4E892-72F4-BBD2-6E26-B047E3A9A6A1}"/>
              </a:ext>
            </a:extLst>
          </p:cNvPr>
          <p:cNvSpPr txBox="1"/>
          <p:nvPr/>
        </p:nvSpPr>
        <p:spPr>
          <a:xfrm>
            <a:off x="7605990" y="5526143"/>
            <a:ext cx="709513" cy="369332"/>
          </a:xfrm>
          <a:prstGeom prst="rect">
            <a:avLst/>
          </a:prstGeom>
          <a:noFill/>
        </p:spPr>
        <p:txBody>
          <a:bodyPr wrap="square" rtlCol="0">
            <a:spAutoFit/>
          </a:bodyPr>
          <a:lstStyle/>
          <a:p>
            <a:r>
              <a:rPr kumimoji="1" lang="en-US" altLang="ja-JP" dirty="0">
                <a:latin typeface="BIZ UDPゴシック" panose="020B0400000000000000" pitchFamily="50" charset="-128"/>
                <a:ea typeface="BIZ UDPゴシック" panose="020B0400000000000000" pitchFamily="50" charset="-128"/>
              </a:rPr>
              <a:t>#</a:t>
            </a:r>
            <a:endParaRPr kumimoji="1" lang="ja-JP" altLang="en-US" dirty="0">
              <a:latin typeface="BIZ UDPゴシック" panose="020B0400000000000000" pitchFamily="50" charset="-128"/>
              <a:ea typeface="BIZ UDPゴシック" panose="020B0400000000000000" pitchFamily="50" charset="-128"/>
            </a:endParaRPr>
          </a:p>
        </p:txBody>
      </p:sp>
      <p:pic>
        <p:nvPicPr>
          <p:cNvPr id="26" name="図 25" descr="\documentclass{jsarticle}&#10;\usepackage{amsmath}&#10;\usepackage[T1]{fontenc}&#10;\usepackage{lmodern}&#10;\pagestyle{empty}&#10;&#10;\begin{document}&#10;%\begin{align*}&#10;%\end{align*}&#10;$N_R$&#10;\end{document}" title="IguanaTex Bitmap Display">
            <a:extLst>
              <a:ext uri="{FF2B5EF4-FFF2-40B4-BE49-F238E27FC236}">
                <a16:creationId xmlns:a16="http://schemas.microsoft.com/office/drawing/2014/main" id="{A6C9E945-6447-15EA-5C13-23744AF9DF79}"/>
              </a:ext>
            </a:extLst>
          </p:cNvPr>
          <p:cNvPicPr>
            <a:picLocks noChangeAspect="1"/>
          </p:cNvPicPr>
          <p:nvPr>
            <p:custDataLst>
              <p:tags r:id="rId7"/>
            </p:custDataLst>
          </p:nvPr>
        </p:nvPicPr>
        <p:blipFill>
          <a:blip r:embed="rId27">
            <a:extLst>
              <a:ext uri="{28A0092B-C50C-407E-A947-70E740481C1C}">
                <a14:useLocalDpi xmlns:a14="http://schemas.microsoft.com/office/drawing/2010/main" val="0"/>
              </a:ext>
            </a:extLst>
          </a:blip>
          <a:stretch>
            <a:fillRect/>
          </a:stretch>
        </p:blipFill>
        <p:spPr>
          <a:xfrm>
            <a:off x="7917718" y="5638624"/>
            <a:ext cx="314140" cy="197538"/>
          </a:xfrm>
          <a:prstGeom prst="rect">
            <a:avLst/>
          </a:prstGeom>
        </p:spPr>
      </p:pic>
      <p:sp>
        <p:nvSpPr>
          <p:cNvPr id="27" name="テキスト ボックス 26">
            <a:extLst>
              <a:ext uri="{FF2B5EF4-FFF2-40B4-BE49-F238E27FC236}">
                <a16:creationId xmlns:a16="http://schemas.microsoft.com/office/drawing/2014/main" id="{F158D0A4-F29C-F1A4-3085-F9B3CA9B5798}"/>
              </a:ext>
            </a:extLst>
          </p:cNvPr>
          <p:cNvSpPr txBox="1"/>
          <p:nvPr/>
        </p:nvSpPr>
        <p:spPr>
          <a:xfrm>
            <a:off x="3633025" y="5534957"/>
            <a:ext cx="709513" cy="369332"/>
          </a:xfrm>
          <a:prstGeom prst="rect">
            <a:avLst/>
          </a:prstGeom>
          <a:noFill/>
        </p:spPr>
        <p:txBody>
          <a:bodyPr wrap="square" rtlCol="0">
            <a:spAutoFit/>
          </a:bodyPr>
          <a:lstStyle/>
          <a:p>
            <a:r>
              <a:rPr kumimoji="1" lang="en-US" altLang="ja-JP" dirty="0">
                <a:latin typeface="BIZ UDPゴシック" panose="020B0400000000000000" pitchFamily="50" charset="-128"/>
                <a:ea typeface="BIZ UDPゴシック" panose="020B0400000000000000" pitchFamily="50" charset="-128"/>
              </a:rPr>
              <a:t>#</a:t>
            </a:r>
            <a:endParaRPr kumimoji="1" lang="ja-JP" altLang="en-US" dirty="0">
              <a:latin typeface="BIZ UDPゴシック" panose="020B0400000000000000" pitchFamily="50" charset="-128"/>
              <a:ea typeface="BIZ UDPゴシック" panose="020B0400000000000000" pitchFamily="50" charset="-128"/>
            </a:endParaRPr>
          </a:p>
        </p:txBody>
      </p:sp>
      <p:pic>
        <p:nvPicPr>
          <p:cNvPr id="30" name="図 29" descr="\documentclass{jsarticle}&#10;\usepackage{amsmath}&#10;\usepackage[T1]{fontenc}&#10;\usepackage{lmodern}&#10;\pagestyle{empty}&#10;&#10;\begin{document}&#10;%\begin{align*}&#10;%\end{align*}&#10;$N_T$&#10;\end{document}" title="IguanaTex Bitmap Display">
            <a:extLst>
              <a:ext uri="{FF2B5EF4-FFF2-40B4-BE49-F238E27FC236}">
                <a16:creationId xmlns:a16="http://schemas.microsoft.com/office/drawing/2014/main" id="{AE6A183E-33BD-3D82-E7AD-2AB5F22B36DE}"/>
              </a:ext>
            </a:extLst>
          </p:cNvPr>
          <p:cNvPicPr>
            <a:picLocks noChangeAspect="1"/>
          </p:cNvPicPr>
          <p:nvPr>
            <p:custDataLst>
              <p:tags r:id="rId8"/>
            </p:custDataLst>
          </p:nvPr>
        </p:nvPicPr>
        <p:blipFill>
          <a:blip r:embed="rId28">
            <a:extLst>
              <a:ext uri="{28A0092B-C50C-407E-A947-70E740481C1C}">
                <a14:useLocalDpi xmlns:a14="http://schemas.microsoft.com/office/drawing/2010/main" val="0"/>
              </a:ext>
            </a:extLst>
          </a:blip>
          <a:stretch>
            <a:fillRect/>
          </a:stretch>
        </p:blipFill>
        <p:spPr>
          <a:xfrm>
            <a:off x="3944753" y="5647438"/>
            <a:ext cx="304538" cy="194795"/>
          </a:xfrm>
          <a:prstGeom prst="rect">
            <a:avLst/>
          </a:prstGeom>
        </p:spPr>
      </p:pic>
      <p:pic>
        <p:nvPicPr>
          <p:cNvPr id="31" name="図 30" descr="\documentclass{jsarticle}&#10;\usepackage{amsmath}&#10;\usepackage[T1]{fontenc}&#10;\usepackage{lmodern}&#10;\pagestyle{empty}&#10;&#10;\begin{document}&#10;%\begin{align*}&#10;%\end{align*}&#10;$J = \mathrm{min}(N_T,N_R)$&#10;\end{document}" title="IguanaTex Bitmap Display">
            <a:extLst>
              <a:ext uri="{FF2B5EF4-FFF2-40B4-BE49-F238E27FC236}">
                <a16:creationId xmlns:a16="http://schemas.microsoft.com/office/drawing/2014/main" id="{1741847A-2E12-AA72-F84F-FC3BA420A7C9}"/>
              </a:ext>
            </a:extLst>
          </p:cNvPr>
          <p:cNvPicPr>
            <a:picLocks noChangeAspect="1"/>
          </p:cNvPicPr>
          <p:nvPr>
            <p:custDataLst>
              <p:tags r:id="rId9"/>
            </p:custDataLst>
          </p:nvPr>
        </p:nvPicPr>
        <p:blipFill>
          <a:blip r:embed="rId29">
            <a:extLst>
              <a:ext uri="{28A0092B-C50C-407E-A947-70E740481C1C}">
                <a14:useLocalDpi xmlns:a14="http://schemas.microsoft.com/office/drawing/2010/main" val="0"/>
              </a:ext>
            </a:extLst>
          </a:blip>
          <a:stretch>
            <a:fillRect/>
          </a:stretch>
        </p:blipFill>
        <p:spPr>
          <a:xfrm>
            <a:off x="8722672" y="6363873"/>
            <a:ext cx="3094345" cy="413068"/>
          </a:xfrm>
          <a:prstGeom prst="rect">
            <a:avLst/>
          </a:prstGeom>
        </p:spPr>
      </p:pic>
      <p:pic>
        <p:nvPicPr>
          <p:cNvPr id="33" name="図 32" descr="\documentclass{jsarticle}&#10;\usepackage{amsmath}&#10;\usepackage[T1]{fontenc}&#10;\usepackage{lmodern}&#10;\pagestyle{empty}&#10;&#10;\begin{document}&#10;\begin{align*}&#10;  \tilde{s} &amp;= U^H(HVs(t) + n(t))\\&#10;        &amp;= U^H(UDV^HVs(t) + n(t))\\&#10;        &amp;= (U^HU)D(V^HV)s(t) + U^Hn(t)\\&#10;        &amp;= Ds(t) + U^Hn(t)&#10;\end{align*}&#10;&#10;\end{document}" title="IguanaTex Bitmap Display">
            <a:extLst>
              <a:ext uri="{FF2B5EF4-FFF2-40B4-BE49-F238E27FC236}">
                <a16:creationId xmlns:a16="http://schemas.microsoft.com/office/drawing/2014/main" id="{9573F46F-4A0D-5A72-348C-CAEA3B9F66C1}"/>
              </a:ext>
            </a:extLst>
          </p:cNvPr>
          <p:cNvPicPr>
            <a:picLocks noChangeAspect="1"/>
          </p:cNvPicPr>
          <p:nvPr>
            <p:custDataLst>
              <p:tags r:id="rId10"/>
            </p:custDataLst>
          </p:nvPr>
        </p:nvPicPr>
        <p:blipFill>
          <a:blip r:embed="rId30">
            <a:extLst>
              <a:ext uri="{28A0092B-C50C-407E-A947-70E740481C1C}">
                <a14:useLocalDpi xmlns:a14="http://schemas.microsoft.com/office/drawing/2010/main" val="0"/>
              </a:ext>
            </a:extLst>
          </a:blip>
          <a:stretch>
            <a:fillRect/>
          </a:stretch>
        </p:blipFill>
        <p:spPr>
          <a:xfrm>
            <a:off x="3102237" y="905434"/>
            <a:ext cx="5700628" cy="2394448"/>
          </a:xfrm>
          <a:prstGeom prst="rect">
            <a:avLst/>
          </a:prstGeom>
        </p:spPr>
      </p:pic>
      <p:sp>
        <p:nvSpPr>
          <p:cNvPr id="36" name="正方形/長方形 35">
            <a:extLst>
              <a:ext uri="{FF2B5EF4-FFF2-40B4-BE49-F238E27FC236}">
                <a16:creationId xmlns:a16="http://schemas.microsoft.com/office/drawing/2014/main" id="{0D4535C5-E43F-849B-309D-6057737FC232}"/>
              </a:ext>
            </a:extLst>
          </p:cNvPr>
          <p:cNvSpPr/>
          <p:nvPr/>
        </p:nvSpPr>
        <p:spPr>
          <a:xfrm>
            <a:off x="3708060" y="2815009"/>
            <a:ext cx="1068612" cy="549830"/>
          </a:xfrm>
          <a:prstGeom prst="rect">
            <a:avLst/>
          </a:prstGeom>
          <a:no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C06BE283-301B-2FFF-6FDF-0C800642543C}"/>
              </a:ext>
            </a:extLst>
          </p:cNvPr>
          <p:cNvSpPr/>
          <p:nvPr/>
        </p:nvSpPr>
        <p:spPr>
          <a:xfrm>
            <a:off x="10306466" y="4050087"/>
            <a:ext cx="1823622" cy="2107826"/>
          </a:xfrm>
          <a:prstGeom prst="rect">
            <a:avLst/>
          </a:prstGeom>
          <a:no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33401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テキスト ボックス 50">
            <a:extLst>
              <a:ext uri="{FF2B5EF4-FFF2-40B4-BE49-F238E27FC236}">
                <a16:creationId xmlns:a16="http://schemas.microsoft.com/office/drawing/2014/main" id="{20A5874D-D6BC-431F-AF1E-582990716935}"/>
              </a:ext>
            </a:extLst>
          </p:cNvPr>
          <p:cNvSpPr txBox="1"/>
          <p:nvPr/>
        </p:nvSpPr>
        <p:spPr>
          <a:xfrm>
            <a:off x="0" y="70686"/>
            <a:ext cx="13501314" cy="646331"/>
          </a:xfrm>
          <a:prstGeom prst="rect">
            <a:avLst/>
          </a:prstGeom>
          <a:noFill/>
        </p:spPr>
        <p:txBody>
          <a:bodyPr wrap="square" rtlCol="0">
            <a:spAutoFit/>
          </a:bodyPr>
          <a:lstStyle/>
          <a:p>
            <a:r>
              <a:rPr lang="ja-JP" altLang="en-US" sz="3600" b="1" dirty="0">
                <a:latin typeface="BIZ UDPゴシック" panose="020B0400000000000000" pitchFamily="50" charset="-128"/>
                <a:ea typeface="BIZ UDPゴシック" panose="020B0400000000000000" pitchFamily="50" charset="-128"/>
              </a:rPr>
              <a:t>固有モード伝送</a:t>
            </a:r>
            <a:r>
              <a:rPr lang="en-US" altLang="ja-JP" sz="3600" b="1" dirty="0">
                <a:latin typeface="BIZ UDPゴシック" panose="020B0400000000000000" pitchFamily="50" charset="-128"/>
                <a:ea typeface="BIZ UDPゴシック" panose="020B0400000000000000" pitchFamily="50" charset="-128"/>
              </a:rPr>
              <a:t>(EM-BF : Eigenmode Beamforming)</a:t>
            </a:r>
            <a:endParaRPr kumimoji="1" lang="ja-JP" altLang="en-US" sz="3600" b="1" dirty="0">
              <a:latin typeface="BIZ UDPゴシック" panose="020B0400000000000000" pitchFamily="50" charset="-128"/>
              <a:ea typeface="BIZ UDPゴシック" panose="020B0400000000000000" pitchFamily="50" charset="-128"/>
            </a:endParaRPr>
          </a:p>
        </p:txBody>
      </p:sp>
      <p:sp>
        <p:nvSpPr>
          <p:cNvPr id="2" name="テキスト ボックス 1">
            <a:extLst>
              <a:ext uri="{FF2B5EF4-FFF2-40B4-BE49-F238E27FC236}">
                <a16:creationId xmlns:a16="http://schemas.microsoft.com/office/drawing/2014/main" id="{56033343-FEF5-F51C-624D-F9EE9C4F1615}"/>
              </a:ext>
            </a:extLst>
          </p:cNvPr>
          <p:cNvSpPr txBox="1"/>
          <p:nvPr/>
        </p:nvSpPr>
        <p:spPr>
          <a:xfrm>
            <a:off x="495327" y="745882"/>
            <a:ext cx="2858923" cy="646331"/>
          </a:xfrm>
          <a:prstGeom prst="rect">
            <a:avLst/>
          </a:prstGeom>
          <a:noFill/>
        </p:spPr>
        <p:txBody>
          <a:bodyPr wrap="square" rtlCol="0">
            <a:spAutoFit/>
          </a:bodyPr>
          <a:lstStyle/>
          <a:p>
            <a:r>
              <a:rPr kumimoji="1" lang="ja-JP" altLang="en-US" sz="3600" b="1" dirty="0">
                <a:latin typeface="BIZ UDPゴシック" panose="020B0400000000000000" pitchFamily="50" charset="-128"/>
                <a:ea typeface="BIZ UDPゴシック" panose="020B0400000000000000" pitchFamily="50" charset="-128"/>
              </a:rPr>
              <a:t>適応変調</a:t>
            </a:r>
          </a:p>
        </p:txBody>
      </p:sp>
      <p:sp>
        <p:nvSpPr>
          <p:cNvPr id="3" name="テキスト ボックス 2">
            <a:extLst>
              <a:ext uri="{FF2B5EF4-FFF2-40B4-BE49-F238E27FC236}">
                <a16:creationId xmlns:a16="http://schemas.microsoft.com/office/drawing/2014/main" id="{46562091-771C-40DF-9644-1FDBD0339A1F}"/>
              </a:ext>
            </a:extLst>
          </p:cNvPr>
          <p:cNvSpPr txBox="1"/>
          <p:nvPr/>
        </p:nvSpPr>
        <p:spPr>
          <a:xfrm>
            <a:off x="500576" y="1543714"/>
            <a:ext cx="10986573" cy="1200329"/>
          </a:xfrm>
          <a:prstGeom prst="rect">
            <a:avLst/>
          </a:prstGeom>
          <a:noFill/>
        </p:spPr>
        <p:txBody>
          <a:bodyPr wrap="square" rtlCol="0">
            <a:spAutoFit/>
          </a:bodyPr>
          <a:lstStyle/>
          <a:p>
            <a:r>
              <a:rPr kumimoji="1" lang="ja-JP" altLang="en-US" dirty="0">
                <a:latin typeface="BIZ UDPゴシック" panose="020B0400000000000000" pitchFamily="50" charset="-128"/>
                <a:ea typeface="BIZ UDPゴシック" panose="020B0400000000000000" pitchFamily="50" charset="-128"/>
              </a:rPr>
              <a:t>受信側で複合され</a:t>
            </a:r>
            <a:r>
              <a:rPr lang="ja-JP" altLang="en-US" dirty="0">
                <a:latin typeface="BIZ UDPゴシック" panose="020B0400000000000000" pitchFamily="50" charset="-128"/>
                <a:ea typeface="BIZ UDPゴシック" panose="020B0400000000000000" pitchFamily="50" charset="-128"/>
              </a:rPr>
              <a:t>る信号は特異値の大きさに依存するため</a:t>
            </a:r>
            <a:r>
              <a:rPr lang="en-US" altLang="ja-JP" dirty="0">
                <a:latin typeface="BIZ UDPゴシック" panose="020B0400000000000000" pitchFamily="50" charset="-128"/>
                <a:ea typeface="BIZ UDPゴシック" panose="020B0400000000000000" pitchFamily="50" charset="-128"/>
              </a:rPr>
              <a:t>,</a:t>
            </a:r>
            <a:r>
              <a:rPr lang="ja-JP" altLang="en-US" dirty="0">
                <a:latin typeface="BIZ UDPゴシック" panose="020B0400000000000000" pitchFamily="50" charset="-128"/>
                <a:ea typeface="BIZ UDPゴシック" panose="020B0400000000000000" pitchFamily="50" charset="-128"/>
              </a:rPr>
              <a:t>固有モード伝送では適応変調が必要となる</a:t>
            </a:r>
            <a:r>
              <a:rPr lang="en-US" altLang="ja-JP" dirty="0">
                <a:latin typeface="BIZ UDPゴシック" panose="020B0400000000000000" pitchFamily="50" charset="-128"/>
                <a:ea typeface="BIZ UDPゴシック" panose="020B0400000000000000" pitchFamily="50" charset="-128"/>
              </a:rPr>
              <a:t>.</a:t>
            </a:r>
          </a:p>
          <a:p>
            <a:endParaRPr lang="en-US" altLang="ja-JP" dirty="0">
              <a:latin typeface="BIZ UDPゴシック" panose="020B0400000000000000" pitchFamily="50" charset="-128"/>
              <a:ea typeface="BIZ UDPゴシック" panose="020B0400000000000000" pitchFamily="50" charset="-128"/>
            </a:endParaRPr>
          </a:p>
          <a:p>
            <a:r>
              <a:rPr lang="ja-JP" altLang="en-US" dirty="0">
                <a:latin typeface="BIZ UDPゴシック" panose="020B0400000000000000" pitchFamily="50" charset="-128"/>
                <a:ea typeface="BIZ UDPゴシック" panose="020B0400000000000000" pitchFamily="50" charset="-128"/>
              </a:rPr>
              <a:t>特異値</a:t>
            </a:r>
            <a:r>
              <a:rPr kumimoji="1" lang="ja-JP" altLang="en-US" dirty="0">
                <a:latin typeface="BIZ UDPゴシック" panose="020B0400000000000000" pitchFamily="50" charset="-128"/>
                <a:ea typeface="BIZ UDPゴシック" panose="020B0400000000000000" pitchFamily="50" charset="-128"/>
              </a:rPr>
              <a:t>の大きさに比例してチャネル容量が決定される</a:t>
            </a:r>
            <a:r>
              <a:rPr kumimoji="1" lang="en-US" altLang="ja-JP" dirty="0">
                <a:latin typeface="BIZ UDPゴシック" panose="020B0400000000000000" pitchFamily="50" charset="-128"/>
                <a:ea typeface="BIZ UDPゴシック" panose="020B0400000000000000" pitchFamily="50" charset="-128"/>
              </a:rPr>
              <a:t>.</a:t>
            </a:r>
            <a:r>
              <a:rPr kumimoji="1" lang="ja-JP" altLang="en-US" dirty="0">
                <a:latin typeface="BIZ UDPゴシック" panose="020B0400000000000000" pitchFamily="50" charset="-128"/>
                <a:ea typeface="BIZ UDPゴシック" panose="020B0400000000000000" pitchFamily="50" charset="-128"/>
              </a:rPr>
              <a:t>そこで</a:t>
            </a:r>
            <a:r>
              <a:rPr kumimoji="1" lang="en-US" altLang="ja-JP" dirty="0">
                <a:latin typeface="BIZ UDPゴシック" panose="020B0400000000000000" pitchFamily="50" charset="-128"/>
                <a:ea typeface="BIZ UDPゴシック" panose="020B0400000000000000" pitchFamily="50" charset="-128"/>
              </a:rPr>
              <a:t>,</a:t>
            </a:r>
            <a:r>
              <a:rPr kumimoji="1" lang="ja-JP" altLang="en-US" dirty="0">
                <a:latin typeface="BIZ UDPゴシック" panose="020B0400000000000000" pitchFamily="50" charset="-128"/>
                <a:ea typeface="BIZ UDPゴシック" panose="020B0400000000000000" pitchFamily="50" charset="-128"/>
              </a:rPr>
              <a:t>固有モード伝送では</a:t>
            </a:r>
            <a:r>
              <a:rPr kumimoji="1" lang="en-US" altLang="ja-JP" dirty="0">
                <a:latin typeface="BIZ UDPゴシック" panose="020B0400000000000000" pitchFamily="50" charset="-128"/>
                <a:ea typeface="BIZ UDPゴシック" panose="020B0400000000000000" pitchFamily="50" charset="-128"/>
              </a:rPr>
              <a:t>SNR(Signal to Noise Ratio)</a:t>
            </a:r>
            <a:r>
              <a:rPr kumimoji="1" lang="ja-JP" altLang="en-US" dirty="0">
                <a:latin typeface="BIZ UDPゴシック" panose="020B0400000000000000" pitchFamily="50" charset="-128"/>
                <a:ea typeface="BIZ UDPゴシック" panose="020B0400000000000000" pitchFamily="50" charset="-128"/>
              </a:rPr>
              <a:t>に応じて変調方式を送信データごとに採用することで高いビットレートを得ることができる</a:t>
            </a:r>
            <a:r>
              <a:rPr kumimoji="1" lang="en-US" altLang="ja-JP" dirty="0">
                <a:latin typeface="BIZ UDPゴシック" panose="020B0400000000000000" pitchFamily="50" charset="-128"/>
                <a:ea typeface="BIZ UDPゴシック" panose="020B0400000000000000" pitchFamily="50" charset="-128"/>
              </a:rPr>
              <a:t>.</a:t>
            </a:r>
          </a:p>
        </p:txBody>
      </p:sp>
      <p:sp>
        <p:nvSpPr>
          <p:cNvPr id="31" name="テキスト ボックス 30">
            <a:extLst>
              <a:ext uri="{FF2B5EF4-FFF2-40B4-BE49-F238E27FC236}">
                <a16:creationId xmlns:a16="http://schemas.microsoft.com/office/drawing/2014/main" id="{083D7949-395D-4A4A-9D63-2CE5DBC6217B}"/>
              </a:ext>
            </a:extLst>
          </p:cNvPr>
          <p:cNvSpPr txBox="1"/>
          <p:nvPr/>
        </p:nvSpPr>
        <p:spPr>
          <a:xfrm rot="749578">
            <a:off x="5166900" y="5423942"/>
            <a:ext cx="1650780" cy="276999"/>
          </a:xfrm>
          <a:prstGeom prst="rect">
            <a:avLst/>
          </a:prstGeom>
          <a:noFill/>
        </p:spPr>
        <p:txBody>
          <a:bodyPr wrap="square" rtlCol="0">
            <a:spAutoFit/>
          </a:bodyPr>
          <a:lstStyle/>
          <a:p>
            <a:r>
              <a:rPr kumimoji="1" lang="ja-JP" altLang="en-US" sz="1200" dirty="0">
                <a:latin typeface="BIZ UDPゴシック" panose="020B0400000000000000" pitchFamily="50" charset="-128"/>
                <a:ea typeface="BIZ UDPゴシック" panose="020B0400000000000000" pitchFamily="50" charset="-128"/>
              </a:rPr>
              <a:t>情報</a:t>
            </a:r>
            <a:r>
              <a:rPr kumimoji="1" lang="en-US" altLang="ja-JP" sz="1200" dirty="0">
                <a:latin typeface="BIZ UDPゴシック" panose="020B0400000000000000" pitchFamily="50" charset="-128"/>
                <a:ea typeface="BIZ UDPゴシック" panose="020B0400000000000000" pitchFamily="50" charset="-128"/>
              </a:rPr>
              <a:t>C(QPSK)</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24" name="テキスト ボックス 23">
            <a:extLst>
              <a:ext uri="{FF2B5EF4-FFF2-40B4-BE49-F238E27FC236}">
                <a16:creationId xmlns:a16="http://schemas.microsoft.com/office/drawing/2014/main" id="{93DBB507-6948-4FE6-8A96-F3E6DDD01D37}"/>
              </a:ext>
            </a:extLst>
          </p:cNvPr>
          <p:cNvSpPr txBox="1"/>
          <p:nvPr/>
        </p:nvSpPr>
        <p:spPr>
          <a:xfrm rot="783544">
            <a:off x="5868332" y="3604097"/>
            <a:ext cx="1650780" cy="307777"/>
          </a:xfrm>
          <a:prstGeom prst="rect">
            <a:avLst/>
          </a:prstGeom>
          <a:noFill/>
        </p:spPr>
        <p:txBody>
          <a:bodyPr wrap="square" rtlCol="0">
            <a:spAutoFit/>
          </a:bodyPr>
          <a:lstStyle/>
          <a:p>
            <a:r>
              <a:rPr kumimoji="1" lang="ja-JP" altLang="en-US" sz="1400" dirty="0">
                <a:latin typeface="BIZ UDPゴシック" panose="020B0400000000000000" pitchFamily="50" charset="-128"/>
                <a:ea typeface="BIZ UDPゴシック" panose="020B0400000000000000" pitchFamily="50" charset="-128"/>
              </a:rPr>
              <a:t>情報</a:t>
            </a:r>
            <a:r>
              <a:rPr lang="en-US" altLang="ja-JP" sz="1400" dirty="0">
                <a:latin typeface="BIZ UDPゴシック" panose="020B0400000000000000" pitchFamily="50" charset="-128"/>
                <a:ea typeface="BIZ UDPゴシック" panose="020B0400000000000000" pitchFamily="50" charset="-128"/>
              </a:rPr>
              <a:t>B</a:t>
            </a:r>
            <a:r>
              <a:rPr kumimoji="1" lang="en-US" altLang="ja-JP" sz="1400" dirty="0">
                <a:latin typeface="BIZ UDPゴシック" panose="020B0400000000000000" pitchFamily="50" charset="-128"/>
                <a:ea typeface="BIZ UDPゴシック" panose="020B0400000000000000" pitchFamily="50" charset="-128"/>
              </a:rPr>
              <a:t>(16QAM)</a:t>
            </a:r>
            <a:endParaRPr kumimoji="1" lang="ja-JP" altLang="en-US" sz="1400" dirty="0">
              <a:latin typeface="BIZ UDPゴシック" panose="020B0400000000000000" pitchFamily="50" charset="-128"/>
              <a:ea typeface="BIZ UDPゴシック" panose="020B0400000000000000" pitchFamily="50" charset="-128"/>
            </a:endParaRPr>
          </a:p>
        </p:txBody>
      </p:sp>
      <p:pic>
        <p:nvPicPr>
          <p:cNvPr id="26" name="グラフィックス 25">
            <a:extLst>
              <a:ext uri="{FF2B5EF4-FFF2-40B4-BE49-F238E27FC236}">
                <a16:creationId xmlns:a16="http://schemas.microsoft.com/office/drawing/2014/main" id="{F9E908FE-B825-4EDF-9453-E28151896F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73590" y="3325175"/>
            <a:ext cx="1343321" cy="2815427"/>
          </a:xfrm>
          <a:prstGeom prst="rect">
            <a:avLst/>
          </a:prstGeom>
        </p:spPr>
      </p:pic>
      <p:sp>
        <p:nvSpPr>
          <p:cNvPr id="27" name="正方形/長方形 26">
            <a:extLst>
              <a:ext uri="{FF2B5EF4-FFF2-40B4-BE49-F238E27FC236}">
                <a16:creationId xmlns:a16="http://schemas.microsoft.com/office/drawing/2014/main" id="{36492020-C661-4517-BA6B-05C1A80F9E52}"/>
              </a:ext>
            </a:extLst>
          </p:cNvPr>
          <p:cNvSpPr/>
          <p:nvPr/>
        </p:nvSpPr>
        <p:spPr>
          <a:xfrm>
            <a:off x="7154699" y="5806888"/>
            <a:ext cx="863710" cy="416473"/>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平行四辺形 27">
            <a:extLst>
              <a:ext uri="{FF2B5EF4-FFF2-40B4-BE49-F238E27FC236}">
                <a16:creationId xmlns:a16="http://schemas.microsoft.com/office/drawing/2014/main" id="{86C419D5-2980-430E-AAC0-42F8CD36A6BE}"/>
              </a:ext>
            </a:extLst>
          </p:cNvPr>
          <p:cNvSpPr/>
          <p:nvPr/>
        </p:nvSpPr>
        <p:spPr>
          <a:xfrm>
            <a:off x="7040624" y="6223360"/>
            <a:ext cx="977785" cy="416473"/>
          </a:xfrm>
          <a:prstGeom prst="parallelogram">
            <a:avLst>
              <a:gd name="adj" fmla="val 28572"/>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1" name="グラフィックス 40">
            <a:extLst>
              <a:ext uri="{FF2B5EF4-FFF2-40B4-BE49-F238E27FC236}">
                <a16:creationId xmlns:a16="http://schemas.microsoft.com/office/drawing/2014/main" id="{75B3EE90-CD57-4C2C-8300-5DAD79724EB4}"/>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 r="-1" b="17291"/>
          <a:stretch/>
        </p:blipFill>
        <p:spPr>
          <a:xfrm flipH="1">
            <a:off x="7323143" y="5083089"/>
            <a:ext cx="526819" cy="723799"/>
          </a:xfrm>
          <a:prstGeom prst="rect">
            <a:avLst/>
          </a:prstGeom>
        </p:spPr>
      </p:pic>
      <p:cxnSp>
        <p:nvCxnSpPr>
          <p:cNvPr id="42" name="直線コネクタ 41">
            <a:extLst>
              <a:ext uri="{FF2B5EF4-FFF2-40B4-BE49-F238E27FC236}">
                <a16:creationId xmlns:a16="http://schemas.microsoft.com/office/drawing/2014/main" id="{74145200-EB7F-4160-99D6-67AD24EDB52E}"/>
              </a:ext>
            </a:extLst>
          </p:cNvPr>
          <p:cNvCxnSpPr/>
          <p:nvPr/>
        </p:nvCxnSpPr>
        <p:spPr>
          <a:xfrm>
            <a:off x="5516911" y="3662442"/>
            <a:ext cx="1383035" cy="312354"/>
          </a:xfrm>
          <a:prstGeom prst="line">
            <a:avLst/>
          </a:prstGeom>
          <a:ln w="12700">
            <a:prstDash val="lgDashDot"/>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46CBD4DB-3317-491E-B93C-781D73EB47D5}"/>
              </a:ext>
            </a:extLst>
          </p:cNvPr>
          <p:cNvCxnSpPr/>
          <p:nvPr/>
        </p:nvCxnSpPr>
        <p:spPr>
          <a:xfrm>
            <a:off x="6899945" y="3974797"/>
            <a:ext cx="586670" cy="907316"/>
          </a:xfrm>
          <a:prstGeom prst="straightConnector1">
            <a:avLst/>
          </a:prstGeom>
          <a:ln w="12700">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83D27399-77F7-4F66-B771-C6A4301ACE46}"/>
              </a:ext>
            </a:extLst>
          </p:cNvPr>
          <p:cNvCxnSpPr>
            <a:cxnSpLocks/>
          </p:cNvCxnSpPr>
          <p:nvPr/>
        </p:nvCxnSpPr>
        <p:spPr>
          <a:xfrm>
            <a:off x="4563178" y="4378997"/>
            <a:ext cx="564141" cy="1083203"/>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17BC49E2-3F52-4931-947F-4E5DCA33855B}"/>
              </a:ext>
            </a:extLst>
          </p:cNvPr>
          <p:cNvCxnSpPr>
            <a:cxnSpLocks/>
          </p:cNvCxnSpPr>
          <p:nvPr/>
        </p:nvCxnSpPr>
        <p:spPr>
          <a:xfrm>
            <a:off x="5127321" y="5462200"/>
            <a:ext cx="1511881" cy="344687"/>
          </a:xfrm>
          <a:prstGeom prst="straightConnector1">
            <a:avLst/>
          </a:prstGeom>
          <a:ln w="127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DE25895B-1D45-4ED3-B062-003FA39DB263}"/>
              </a:ext>
            </a:extLst>
          </p:cNvPr>
          <p:cNvCxnSpPr>
            <a:cxnSpLocks/>
          </p:cNvCxnSpPr>
          <p:nvPr/>
        </p:nvCxnSpPr>
        <p:spPr>
          <a:xfrm>
            <a:off x="5320273" y="4273911"/>
            <a:ext cx="1720351" cy="9205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5" name="楕円 54">
            <a:extLst>
              <a:ext uri="{FF2B5EF4-FFF2-40B4-BE49-F238E27FC236}">
                <a16:creationId xmlns:a16="http://schemas.microsoft.com/office/drawing/2014/main" id="{EC5B0D19-066F-4BBF-8174-F59E408B2785}"/>
              </a:ext>
            </a:extLst>
          </p:cNvPr>
          <p:cNvSpPr/>
          <p:nvPr/>
        </p:nvSpPr>
        <p:spPr>
          <a:xfrm rot="18060243">
            <a:off x="5275792" y="3882708"/>
            <a:ext cx="255859" cy="879807"/>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a:extLst>
              <a:ext uri="{FF2B5EF4-FFF2-40B4-BE49-F238E27FC236}">
                <a16:creationId xmlns:a16="http://schemas.microsoft.com/office/drawing/2014/main" id="{07613738-4F13-484B-AD7A-F9D0FA126AC7}"/>
              </a:ext>
            </a:extLst>
          </p:cNvPr>
          <p:cNvSpPr/>
          <p:nvPr/>
        </p:nvSpPr>
        <p:spPr>
          <a:xfrm rot="18060243">
            <a:off x="6686651" y="4594169"/>
            <a:ext cx="383426" cy="998742"/>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a:extLst>
              <a:ext uri="{FF2B5EF4-FFF2-40B4-BE49-F238E27FC236}">
                <a16:creationId xmlns:a16="http://schemas.microsoft.com/office/drawing/2014/main" id="{00595FD6-E28A-4666-8F4A-05FEAFE2FCBA}"/>
              </a:ext>
            </a:extLst>
          </p:cNvPr>
          <p:cNvSpPr/>
          <p:nvPr/>
        </p:nvSpPr>
        <p:spPr>
          <a:xfrm rot="17075817">
            <a:off x="5552151" y="3315228"/>
            <a:ext cx="315836" cy="879807"/>
          </a:xfrm>
          <a:prstGeom prst="ellipse">
            <a:avLst/>
          </a:prstGeom>
          <a:noFill/>
          <a:ln w="12700">
            <a:solidFill>
              <a:schemeClr val="accent1"/>
            </a:solidFill>
            <a:prstDash val="lg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楕円 57">
            <a:extLst>
              <a:ext uri="{FF2B5EF4-FFF2-40B4-BE49-F238E27FC236}">
                <a16:creationId xmlns:a16="http://schemas.microsoft.com/office/drawing/2014/main" id="{652A1E86-2C2C-443B-B02E-9741BBBE34F1}"/>
              </a:ext>
            </a:extLst>
          </p:cNvPr>
          <p:cNvSpPr/>
          <p:nvPr/>
        </p:nvSpPr>
        <p:spPr>
          <a:xfrm rot="19544429">
            <a:off x="7259820" y="4376375"/>
            <a:ext cx="341690" cy="813236"/>
          </a:xfrm>
          <a:prstGeom prst="ellipse">
            <a:avLst/>
          </a:prstGeom>
          <a:noFill/>
          <a:ln w="12700">
            <a:solidFill>
              <a:schemeClr val="accent1"/>
            </a:solidFill>
            <a:prstDash val="lg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楕円 58">
            <a:extLst>
              <a:ext uri="{FF2B5EF4-FFF2-40B4-BE49-F238E27FC236}">
                <a16:creationId xmlns:a16="http://schemas.microsoft.com/office/drawing/2014/main" id="{028E3EDD-6CE3-4DF2-8434-06A28FF75B21}"/>
              </a:ext>
            </a:extLst>
          </p:cNvPr>
          <p:cNvSpPr/>
          <p:nvPr/>
        </p:nvSpPr>
        <p:spPr>
          <a:xfrm rot="20207455">
            <a:off x="4412595" y="4048733"/>
            <a:ext cx="341690" cy="813236"/>
          </a:xfrm>
          <a:prstGeom prst="ellipse">
            <a:avLst/>
          </a:prstGeom>
          <a:noFill/>
          <a:ln w="12700">
            <a:solidFill>
              <a:schemeClr val="accent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楕円 59">
            <a:extLst>
              <a:ext uri="{FF2B5EF4-FFF2-40B4-BE49-F238E27FC236}">
                <a16:creationId xmlns:a16="http://schemas.microsoft.com/office/drawing/2014/main" id="{1E4A9104-96DB-420A-886C-1B6CEF7729D0}"/>
              </a:ext>
            </a:extLst>
          </p:cNvPr>
          <p:cNvSpPr/>
          <p:nvPr/>
        </p:nvSpPr>
        <p:spPr>
          <a:xfrm rot="17249612">
            <a:off x="6408652" y="5366198"/>
            <a:ext cx="315836" cy="879807"/>
          </a:xfrm>
          <a:prstGeom prst="ellipse">
            <a:avLst/>
          </a:prstGeom>
          <a:noFill/>
          <a:ln w="12700">
            <a:solidFill>
              <a:schemeClr val="accent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04635C1E-61C9-48A3-B104-1C4CD7C5A02F}"/>
              </a:ext>
            </a:extLst>
          </p:cNvPr>
          <p:cNvSpPr txBox="1"/>
          <p:nvPr/>
        </p:nvSpPr>
        <p:spPr>
          <a:xfrm rot="1616798">
            <a:off x="5432735" y="4279255"/>
            <a:ext cx="1650780" cy="338554"/>
          </a:xfrm>
          <a:prstGeom prst="rect">
            <a:avLst/>
          </a:prstGeom>
          <a:noFill/>
        </p:spPr>
        <p:txBody>
          <a:bodyPr wrap="square" rtlCol="0">
            <a:spAutoFit/>
          </a:bodyPr>
          <a:lstStyle/>
          <a:p>
            <a:r>
              <a:rPr kumimoji="1" lang="ja-JP" altLang="en-US" sz="1400" dirty="0">
                <a:latin typeface="BIZ UDPゴシック" panose="020B0400000000000000" pitchFamily="50" charset="-128"/>
                <a:ea typeface="BIZ UDPゴシック" panose="020B0400000000000000" pitchFamily="50" charset="-128"/>
              </a:rPr>
              <a:t>情報</a:t>
            </a:r>
            <a:r>
              <a:rPr kumimoji="1" lang="en-US" altLang="ja-JP" sz="1400" dirty="0">
                <a:latin typeface="BIZ UDPゴシック" panose="020B0400000000000000" pitchFamily="50" charset="-128"/>
                <a:ea typeface="BIZ UDPゴシック" panose="020B0400000000000000" pitchFamily="50" charset="-128"/>
              </a:rPr>
              <a:t>A(64QAM</a:t>
            </a:r>
            <a:r>
              <a:rPr kumimoji="1" lang="en-US" altLang="ja-JP" sz="1600" dirty="0">
                <a:latin typeface="BIZ UDPゴシック" panose="020B0400000000000000" pitchFamily="50" charset="-128"/>
                <a:ea typeface="BIZ UDPゴシック" panose="020B0400000000000000" pitchFamily="50" charset="-128"/>
              </a:rPr>
              <a:t>)</a:t>
            </a:r>
            <a:endParaRPr kumimoji="1" lang="ja-JP" altLang="en-US" sz="1600" dirty="0">
              <a:latin typeface="BIZ UDPゴシック" panose="020B0400000000000000" pitchFamily="50" charset="-128"/>
              <a:ea typeface="BIZ UDPゴシック" panose="020B0400000000000000" pitchFamily="50" charset="-128"/>
            </a:endParaRPr>
          </a:p>
        </p:txBody>
      </p:sp>
      <p:cxnSp>
        <p:nvCxnSpPr>
          <p:cNvPr id="32" name="直線コネクタ 31">
            <a:extLst>
              <a:ext uri="{FF2B5EF4-FFF2-40B4-BE49-F238E27FC236}">
                <a16:creationId xmlns:a16="http://schemas.microsoft.com/office/drawing/2014/main" id="{18BA0D28-4A89-45AA-89F7-52B91E30E43D}"/>
              </a:ext>
            </a:extLst>
          </p:cNvPr>
          <p:cNvCxnSpPr>
            <a:cxnSpLocks/>
          </p:cNvCxnSpPr>
          <p:nvPr/>
        </p:nvCxnSpPr>
        <p:spPr>
          <a:xfrm>
            <a:off x="4563179" y="4378999"/>
            <a:ext cx="564141" cy="1083203"/>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48AAD997-DBCC-445A-9F43-2265A8EE09AF}"/>
              </a:ext>
            </a:extLst>
          </p:cNvPr>
          <p:cNvCxnSpPr>
            <a:cxnSpLocks/>
          </p:cNvCxnSpPr>
          <p:nvPr/>
        </p:nvCxnSpPr>
        <p:spPr>
          <a:xfrm>
            <a:off x="5127322" y="5462202"/>
            <a:ext cx="1511881" cy="344687"/>
          </a:xfrm>
          <a:prstGeom prst="straightConnector1">
            <a:avLst/>
          </a:prstGeom>
          <a:ln w="127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FEC4BE7E-1E6B-44C8-9D6E-DD4E42303DFE}"/>
              </a:ext>
            </a:extLst>
          </p:cNvPr>
          <p:cNvCxnSpPr>
            <a:cxnSpLocks/>
          </p:cNvCxnSpPr>
          <p:nvPr/>
        </p:nvCxnSpPr>
        <p:spPr>
          <a:xfrm>
            <a:off x="5320274" y="4273913"/>
            <a:ext cx="1720351" cy="9205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5" name="楕円 34">
            <a:extLst>
              <a:ext uri="{FF2B5EF4-FFF2-40B4-BE49-F238E27FC236}">
                <a16:creationId xmlns:a16="http://schemas.microsoft.com/office/drawing/2014/main" id="{93613ABA-8606-49EE-A9A4-98253C21256B}"/>
              </a:ext>
            </a:extLst>
          </p:cNvPr>
          <p:cNvSpPr/>
          <p:nvPr/>
        </p:nvSpPr>
        <p:spPr>
          <a:xfrm rot="18060243">
            <a:off x="6686652" y="4594171"/>
            <a:ext cx="383426" cy="998742"/>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0A8BF33C-1C24-4D4A-AD03-1F5A75C98F48}"/>
              </a:ext>
            </a:extLst>
          </p:cNvPr>
          <p:cNvSpPr/>
          <p:nvPr/>
        </p:nvSpPr>
        <p:spPr>
          <a:xfrm rot="20207455">
            <a:off x="4412596" y="4048735"/>
            <a:ext cx="341690" cy="813236"/>
          </a:xfrm>
          <a:prstGeom prst="ellipse">
            <a:avLst/>
          </a:prstGeom>
          <a:noFill/>
          <a:ln w="12700">
            <a:solidFill>
              <a:schemeClr val="accent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BA2E33FC-DFF6-4E5A-8BC3-93B22A33C89C}"/>
              </a:ext>
            </a:extLst>
          </p:cNvPr>
          <p:cNvSpPr/>
          <p:nvPr/>
        </p:nvSpPr>
        <p:spPr>
          <a:xfrm rot="17249612">
            <a:off x="6408653" y="5366200"/>
            <a:ext cx="315836" cy="879807"/>
          </a:xfrm>
          <a:prstGeom prst="ellipse">
            <a:avLst/>
          </a:prstGeom>
          <a:noFill/>
          <a:ln w="12700">
            <a:solidFill>
              <a:schemeClr val="accent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42544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6044DA74-FF74-4CAE-94F0-167F68A53450}"/>
              </a:ext>
            </a:extLst>
          </p:cNvPr>
          <p:cNvSpPr txBox="1"/>
          <p:nvPr/>
        </p:nvSpPr>
        <p:spPr>
          <a:xfrm>
            <a:off x="21265" y="689563"/>
            <a:ext cx="13501314" cy="646331"/>
          </a:xfrm>
          <a:prstGeom prst="rect">
            <a:avLst/>
          </a:prstGeom>
          <a:noFill/>
        </p:spPr>
        <p:txBody>
          <a:bodyPr wrap="square" rtlCol="0">
            <a:spAutoFit/>
          </a:bodyPr>
          <a:lstStyle/>
          <a:p>
            <a:r>
              <a:rPr lang="ja-JP" altLang="en-US" sz="3500" b="1" dirty="0">
                <a:latin typeface="BIZ UDPゴシック" panose="020B0400000000000000" pitchFamily="50" charset="-128"/>
                <a:ea typeface="BIZ UDPゴシック" panose="020B0400000000000000" pitchFamily="50" charset="-128"/>
              </a:rPr>
              <a:t>下り回線指向性制御技術</a:t>
            </a:r>
            <a:endParaRPr kumimoji="1" lang="ja-JP" altLang="en-US" sz="3600" b="1" dirty="0">
              <a:latin typeface="BIZ UDPゴシック" panose="020B0400000000000000" pitchFamily="50" charset="-128"/>
              <a:ea typeface="BIZ UDPゴシック" panose="020B0400000000000000" pitchFamily="50" charset="-128"/>
            </a:endParaRPr>
          </a:p>
        </p:txBody>
      </p:sp>
      <p:sp>
        <p:nvSpPr>
          <p:cNvPr id="5" name="テキスト ボックス 4">
            <a:extLst>
              <a:ext uri="{FF2B5EF4-FFF2-40B4-BE49-F238E27FC236}">
                <a16:creationId xmlns:a16="http://schemas.microsoft.com/office/drawing/2014/main" id="{39D78AD6-4273-4423-9D60-8F720ED82355}"/>
              </a:ext>
            </a:extLst>
          </p:cNvPr>
          <p:cNvSpPr txBox="1"/>
          <p:nvPr/>
        </p:nvSpPr>
        <p:spPr>
          <a:xfrm>
            <a:off x="0" y="64040"/>
            <a:ext cx="13501314" cy="646331"/>
          </a:xfrm>
          <a:prstGeom prst="rect">
            <a:avLst/>
          </a:prstGeom>
          <a:noFill/>
        </p:spPr>
        <p:txBody>
          <a:bodyPr wrap="square" rtlCol="0">
            <a:spAutoFit/>
          </a:bodyPr>
          <a:lstStyle/>
          <a:p>
            <a:r>
              <a:rPr kumimoji="1" lang="en-US" altLang="ja-JP" sz="3500" b="1" dirty="0">
                <a:latin typeface="BIZ UDPゴシック" panose="020B0400000000000000" pitchFamily="50" charset="-128"/>
                <a:ea typeface="BIZ UDPゴシック" panose="020B0400000000000000" pitchFamily="50" charset="-128"/>
              </a:rPr>
              <a:t>MU-MIMO(Multi User</a:t>
            </a:r>
            <a:r>
              <a:rPr lang="en-US" altLang="ja-JP" sz="3500" b="1" dirty="0">
                <a:latin typeface="BIZ UDPゴシック" panose="020B0400000000000000" pitchFamily="50" charset="-128"/>
                <a:ea typeface="BIZ UDPゴシック" panose="020B0400000000000000" pitchFamily="50" charset="-128"/>
              </a:rPr>
              <a:t>-Multi Input Multi Output</a:t>
            </a:r>
            <a:r>
              <a:rPr kumimoji="1" lang="en-US" altLang="ja-JP" sz="3600" b="1" dirty="0">
                <a:latin typeface="BIZ UDPゴシック" panose="020B0400000000000000" pitchFamily="50" charset="-128"/>
                <a:ea typeface="BIZ UDPゴシック" panose="020B0400000000000000" pitchFamily="50" charset="-128"/>
              </a:rPr>
              <a:t>)</a:t>
            </a:r>
            <a:endParaRPr kumimoji="1" lang="ja-JP" altLang="en-US" sz="3600" b="1" dirty="0">
              <a:latin typeface="BIZ UDPゴシック" panose="020B0400000000000000" pitchFamily="50" charset="-128"/>
              <a:ea typeface="BIZ UDPゴシック" panose="020B0400000000000000" pitchFamily="50" charset="-128"/>
            </a:endParaRPr>
          </a:p>
        </p:txBody>
      </p:sp>
      <p:sp>
        <p:nvSpPr>
          <p:cNvPr id="6" name="テキスト ボックス 5">
            <a:extLst>
              <a:ext uri="{FF2B5EF4-FFF2-40B4-BE49-F238E27FC236}">
                <a16:creationId xmlns:a16="http://schemas.microsoft.com/office/drawing/2014/main" id="{901A3720-D6E5-4175-B5F3-F12069E55062}"/>
              </a:ext>
            </a:extLst>
          </p:cNvPr>
          <p:cNvSpPr txBox="1"/>
          <p:nvPr/>
        </p:nvSpPr>
        <p:spPr>
          <a:xfrm>
            <a:off x="602713" y="2065207"/>
            <a:ext cx="10986573" cy="3108543"/>
          </a:xfrm>
          <a:prstGeom prst="rect">
            <a:avLst/>
          </a:prstGeom>
          <a:noFill/>
        </p:spPr>
        <p:txBody>
          <a:bodyPr wrap="square" rtlCol="0">
            <a:spAutoFit/>
          </a:bodyPr>
          <a:lstStyle/>
          <a:p>
            <a:r>
              <a:rPr kumimoji="1" lang="en-US" altLang="ja-JP" sz="2800" dirty="0">
                <a:latin typeface="BIZ UDPゴシック" panose="020B0400000000000000" pitchFamily="50" charset="-128"/>
                <a:ea typeface="BIZ UDPゴシック" panose="020B0400000000000000" pitchFamily="50" charset="-128"/>
              </a:rPr>
              <a:t>MU-MIMO</a:t>
            </a:r>
            <a:r>
              <a:rPr kumimoji="1" lang="ja-JP" altLang="en-US" sz="2800" dirty="0">
                <a:latin typeface="BIZ UDPゴシック" panose="020B0400000000000000" pitchFamily="50" charset="-128"/>
                <a:ea typeface="BIZ UDPゴシック" panose="020B0400000000000000" pitchFamily="50" charset="-128"/>
              </a:rPr>
              <a:t>ではユーザ同士で伝搬チャネル行列　　　　　　 を共有することが難しいため</a:t>
            </a:r>
            <a:r>
              <a:rPr kumimoji="1" lang="en-US" altLang="ja-JP" sz="2800" dirty="0">
                <a:latin typeface="BIZ UDPゴシック" panose="020B0400000000000000" pitchFamily="50" charset="-128"/>
                <a:ea typeface="BIZ UDPゴシック" panose="020B0400000000000000" pitchFamily="50" charset="-128"/>
              </a:rPr>
              <a:t>,</a:t>
            </a:r>
            <a:r>
              <a:rPr kumimoji="1" lang="ja-JP" altLang="en-US" sz="2800" dirty="0">
                <a:latin typeface="BIZ UDPゴシック" panose="020B0400000000000000" pitchFamily="50" charset="-128"/>
                <a:ea typeface="BIZ UDPゴシック" panose="020B0400000000000000" pitchFamily="50" charset="-128"/>
              </a:rPr>
              <a:t>あらかじめ基地局側で</a:t>
            </a:r>
            <a:r>
              <a:rPr lang="ja-JP" altLang="en-US" sz="2800" dirty="0">
                <a:latin typeface="BIZ UDPゴシック" panose="020B0400000000000000" pitchFamily="50" charset="-128"/>
                <a:ea typeface="BIZ UDPゴシック" panose="020B0400000000000000" pitchFamily="50" charset="-128"/>
              </a:rPr>
              <a:t>ユーザ</a:t>
            </a:r>
            <a:r>
              <a:rPr lang="en-US" altLang="ja-JP" sz="2800" dirty="0">
                <a:latin typeface="BIZ UDPゴシック" panose="020B0400000000000000" pitchFamily="50" charset="-128"/>
                <a:ea typeface="BIZ UDPゴシック" panose="020B0400000000000000" pitchFamily="50" charset="-128"/>
              </a:rPr>
              <a:t>1</a:t>
            </a:r>
            <a:r>
              <a:rPr lang="ja-JP" altLang="en-US" sz="2800" dirty="0">
                <a:latin typeface="BIZ UDPゴシック" panose="020B0400000000000000" pitchFamily="50" charset="-128"/>
                <a:ea typeface="BIZ UDPゴシック" panose="020B0400000000000000" pitchFamily="50" charset="-128"/>
              </a:rPr>
              <a:t>と</a:t>
            </a:r>
            <a:r>
              <a:rPr lang="en-US" altLang="ja-JP" sz="2800" dirty="0">
                <a:latin typeface="BIZ UDPゴシック" panose="020B0400000000000000" pitchFamily="50" charset="-128"/>
                <a:ea typeface="BIZ UDPゴシック" panose="020B0400000000000000" pitchFamily="50" charset="-128"/>
              </a:rPr>
              <a:t>2</a:t>
            </a:r>
            <a:r>
              <a:rPr lang="ja-JP" altLang="en-US" sz="2800" dirty="0">
                <a:latin typeface="BIZ UDPゴシック" panose="020B0400000000000000" pitchFamily="50" charset="-128"/>
                <a:ea typeface="BIZ UDPゴシック" panose="020B0400000000000000" pitchFamily="50" charset="-128"/>
              </a:rPr>
              <a:t>宛の信号がそれぞれユーザ</a:t>
            </a:r>
            <a:r>
              <a:rPr lang="en-US" altLang="ja-JP" sz="2800" dirty="0">
                <a:latin typeface="BIZ UDPゴシック" panose="020B0400000000000000" pitchFamily="50" charset="-128"/>
                <a:ea typeface="BIZ UDPゴシック" panose="020B0400000000000000" pitchFamily="50" charset="-128"/>
              </a:rPr>
              <a:t>1,2</a:t>
            </a:r>
            <a:r>
              <a:rPr lang="ja-JP" altLang="en-US" sz="2800" dirty="0">
                <a:latin typeface="BIZ UDPゴシック" panose="020B0400000000000000" pitchFamily="50" charset="-128"/>
                <a:ea typeface="BIZ UDPゴシック" panose="020B0400000000000000" pitchFamily="50" charset="-128"/>
              </a:rPr>
              <a:t>のみに届くように指向性制御を行う</a:t>
            </a:r>
            <a:r>
              <a:rPr lang="en-US" altLang="ja-JP" sz="2800" dirty="0">
                <a:latin typeface="BIZ UDPゴシック" panose="020B0400000000000000" pitchFamily="50" charset="-128"/>
                <a:ea typeface="BIZ UDPゴシック" panose="020B0400000000000000" pitchFamily="50" charset="-128"/>
              </a:rPr>
              <a:t>.</a:t>
            </a:r>
          </a:p>
          <a:p>
            <a:endParaRPr kumimoji="1" lang="en-US" altLang="ja-JP" sz="2800" dirty="0">
              <a:latin typeface="BIZ UDPゴシック" panose="020B0400000000000000" pitchFamily="50" charset="-128"/>
              <a:ea typeface="BIZ UDPゴシック" panose="020B0400000000000000" pitchFamily="50" charset="-128"/>
            </a:endParaRPr>
          </a:p>
          <a:p>
            <a:r>
              <a:rPr lang="ja-JP" altLang="en-US" sz="2800" dirty="0">
                <a:latin typeface="BIZ UDPゴシック" panose="020B0400000000000000" pitchFamily="50" charset="-128"/>
                <a:ea typeface="BIZ UDPゴシック" panose="020B0400000000000000" pitchFamily="50" charset="-128"/>
              </a:rPr>
              <a:t>ユーザ</a:t>
            </a:r>
            <a:r>
              <a:rPr lang="en-US" altLang="ja-JP" sz="2800" dirty="0">
                <a:latin typeface="BIZ UDPゴシック" panose="020B0400000000000000" pitchFamily="50" charset="-128"/>
                <a:ea typeface="BIZ UDPゴシック" panose="020B0400000000000000" pitchFamily="50" charset="-128"/>
              </a:rPr>
              <a:t>1,2</a:t>
            </a:r>
            <a:r>
              <a:rPr lang="ja-JP" altLang="en-US" sz="2800" dirty="0">
                <a:latin typeface="BIZ UDPゴシック" panose="020B0400000000000000" pitchFamily="50" charset="-128"/>
                <a:ea typeface="BIZ UDPゴシック" panose="020B0400000000000000" pitchFamily="50" charset="-128"/>
              </a:rPr>
              <a:t>に送信した信号はユーザ</a:t>
            </a:r>
            <a:r>
              <a:rPr lang="en-US" altLang="ja-JP" sz="2800" dirty="0">
                <a:latin typeface="BIZ UDPゴシック" panose="020B0400000000000000" pitchFamily="50" charset="-128"/>
                <a:ea typeface="BIZ UDPゴシック" panose="020B0400000000000000" pitchFamily="50" charset="-128"/>
              </a:rPr>
              <a:t>2,1</a:t>
            </a:r>
            <a:r>
              <a:rPr lang="ja-JP" altLang="en-US" sz="2800" dirty="0" err="1">
                <a:latin typeface="BIZ UDPゴシック" panose="020B0400000000000000" pitchFamily="50" charset="-128"/>
                <a:ea typeface="BIZ UDPゴシック" panose="020B0400000000000000" pitchFamily="50" charset="-128"/>
              </a:rPr>
              <a:t>には</a:t>
            </a:r>
            <a:r>
              <a:rPr lang="ja-JP" altLang="en-US" sz="2800" dirty="0">
                <a:latin typeface="BIZ UDPゴシック" panose="020B0400000000000000" pitchFamily="50" charset="-128"/>
                <a:ea typeface="BIZ UDPゴシック" panose="020B0400000000000000" pitchFamily="50" charset="-128"/>
              </a:rPr>
              <a:t>届かないようにする</a:t>
            </a:r>
            <a:r>
              <a:rPr lang="en-US" altLang="ja-JP" sz="2800" dirty="0">
                <a:latin typeface="BIZ UDPゴシック" panose="020B0400000000000000" pitchFamily="50" charset="-128"/>
                <a:ea typeface="BIZ UDPゴシック" panose="020B0400000000000000" pitchFamily="50" charset="-128"/>
              </a:rPr>
              <a:t>.</a:t>
            </a:r>
            <a:r>
              <a:rPr lang="ja-JP" altLang="en-US" sz="2800" dirty="0">
                <a:latin typeface="BIZ UDPゴシック" panose="020B0400000000000000" pitchFamily="50" charset="-128"/>
                <a:ea typeface="BIZ UDPゴシック" panose="020B0400000000000000" pitchFamily="50" charset="-128"/>
              </a:rPr>
              <a:t>この条件下で基地局とユーザ</a:t>
            </a:r>
            <a:r>
              <a:rPr lang="en-US" altLang="ja-JP" sz="2800" dirty="0">
                <a:latin typeface="BIZ UDPゴシック" panose="020B0400000000000000" pitchFamily="50" charset="-128"/>
                <a:ea typeface="BIZ UDPゴシック" panose="020B0400000000000000" pitchFamily="50" charset="-128"/>
              </a:rPr>
              <a:t>1,</a:t>
            </a:r>
            <a:r>
              <a:rPr lang="ja-JP" altLang="en-US" sz="2800" dirty="0">
                <a:latin typeface="BIZ UDPゴシック" panose="020B0400000000000000" pitchFamily="50" charset="-128"/>
                <a:ea typeface="BIZ UDPゴシック" panose="020B0400000000000000" pitchFamily="50" charset="-128"/>
              </a:rPr>
              <a:t>ユーザ</a:t>
            </a:r>
            <a:r>
              <a:rPr lang="en-US" altLang="ja-JP" sz="2800" dirty="0">
                <a:latin typeface="BIZ UDPゴシック" panose="020B0400000000000000" pitchFamily="50" charset="-128"/>
                <a:ea typeface="BIZ UDPゴシック" panose="020B0400000000000000" pitchFamily="50" charset="-128"/>
              </a:rPr>
              <a:t>2</a:t>
            </a:r>
            <a:r>
              <a:rPr lang="ja-JP" altLang="en-US" sz="2800" dirty="0">
                <a:latin typeface="BIZ UDPゴシック" panose="020B0400000000000000" pitchFamily="50" charset="-128"/>
                <a:ea typeface="BIZ UDPゴシック" panose="020B0400000000000000" pitchFamily="50" charset="-128"/>
              </a:rPr>
              <a:t>との</a:t>
            </a:r>
            <a:r>
              <a:rPr lang="en-US" altLang="ja-JP" sz="2800" dirty="0">
                <a:latin typeface="BIZ UDPゴシック" panose="020B0400000000000000" pitchFamily="50" charset="-128"/>
                <a:ea typeface="BIZ UDPゴシック" panose="020B0400000000000000" pitchFamily="50" charset="-128"/>
              </a:rPr>
              <a:t>SU-MIMO</a:t>
            </a:r>
            <a:r>
              <a:rPr lang="ja-JP" altLang="en-US" sz="2800" dirty="0">
                <a:latin typeface="BIZ UDPゴシック" panose="020B0400000000000000" pitchFamily="50" charset="-128"/>
                <a:ea typeface="BIZ UDPゴシック" panose="020B0400000000000000" pitchFamily="50" charset="-128"/>
              </a:rPr>
              <a:t>による通信を実現することが下り回線の</a:t>
            </a:r>
            <a:r>
              <a:rPr lang="en-US" altLang="ja-JP" sz="2800" dirty="0">
                <a:latin typeface="BIZ UDPゴシック" panose="020B0400000000000000" pitchFamily="50" charset="-128"/>
                <a:ea typeface="BIZ UDPゴシック" panose="020B0400000000000000" pitchFamily="50" charset="-128"/>
              </a:rPr>
              <a:t>MU-MIMO</a:t>
            </a:r>
            <a:r>
              <a:rPr lang="ja-JP" altLang="en-US" sz="2800" dirty="0">
                <a:latin typeface="BIZ UDPゴシック" panose="020B0400000000000000" pitchFamily="50" charset="-128"/>
                <a:ea typeface="BIZ UDPゴシック" panose="020B0400000000000000" pitchFamily="50" charset="-128"/>
              </a:rPr>
              <a:t>では求められる</a:t>
            </a:r>
            <a:r>
              <a:rPr lang="en-US" altLang="ja-JP" sz="2800" dirty="0">
                <a:latin typeface="BIZ UDPゴシック" panose="020B0400000000000000" pitchFamily="50" charset="-128"/>
                <a:ea typeface="BIZ UDPゴシック" panose="020B0400000000000000" pitchFamily="50" charset="-128"/>
              </a:rPr>
              <a:t>.</a:t>
            </a:r>
          </a:p>
        </p:txBody>
      </p:sp>
      <p:pic>
        <p:nvPicPr>
          <p:cNvPr id="2" name="図 1" descr="\documentclass{jsarticle}&#10;\usepackage{amsmath}&#10;\usepackage[T1]{fontenc}&#10;\usepackage{lmodern}&#10;\pagestyle{empty}&#10;&#10;\begin{document}&#10;%\begin{align*}&#10;%\end{align*}&#10;$H^{(1)},H^{(2)}$&#10;\end{document}" title="IguanaTex Bitmap Display">
            <a:extLst>
              <a:ext uri="{FF2B5EF4-FFF2-40B4-BE49-F238E27FC236}">
                <a16:creationId xmlns:a16="http://schemas.microsoft.com/office/drawing/2014/main" id="{638C1574-E48B-674E-8238-9C383F07A7D5}"/>
              </a:ext>
            </a:extLst>
          </p:cNvPr>
          <p:cNvPicPr>
            <a:picLocks noChangeAspect="1"/>
          </p:cNvPicPr>
          <p:nvPr>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8328610" y="2172363"/>
            <a:ext cx="1407576" cy="363822"/>
          </a:xfrm>
          <a:prstGeom prst="rect">
            <a:avLst/>
          </a:prstGeom>
        </p:spPr>
      </p:pic>
    </p:spTree>
    <p:extLst>
      <p:ext uri="{BB962C8B-B14F-4D97-AF65-F5344CB8AC3E}">
        <p14:creationId xmlns:p14="http://schemas.microsoft.com/office/powerpoint/2010/main" val="1126751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1B795D96-FAB2-2CF8-5E20-E17BB4250AF7}"/>
              </a:ext>
            </a:extLst>
          </p:cNvPr>
          <p:cNvSpPr txBox="1"/>
          <p:nvPr/>
        </p:nvSpPr>
        <p:spPr>
          <a:xfrm>
            <a:off x="0" y="95938"/>
            <a:ext cx="13501314" cy="646331"/>
          </a:xfrm>
          <a:prstGeom prst="rect">
            <a:avLst/>
          </a:prstGeom>
          <a:noFill/>
        </p:spPr>
        <p:txBody>
          <a:bodyPr wrap="square" rtlCol="0">
            <a:spAutoFit/>
          </a:bodyPr>
          <a:lstStyle/>
          <a:p>
            <a:r>
              <a:rPr kumimoji="1" lang="en-US" altLang="ja-JP" sz="3500" b="1" dirty="0">
                <a:latin typeface="BIZ UDPゴシック" panose="020B0400000000000000" pitchFamily="50" charset="-128"/>
                <a:ea typeface="BIZ UDPゴシック" panose="020B0400000000000000" pitchFamily="50" charset="-128"/>
              </a:rPr>
              <a:t>MU-MIMO(Multi User</a:t>
            </a:r>
            <a:r>
              <a:rPr lang="en-US" altLang="ja-JP" sz="3500" b="1" dirty="0">
                <a:latin typeface="BIZ UDPゴシック" panose="020B0400000000000000" pitchFamily="50" charset="-128"/>
                <a:ea typeface="BIZ UDPゴシック" panose="020B0400000000000000" pitchFamily="50" charset="-128"/>
              </a:rPr>
              <a:t>-Multi Input Multi Output</a:t>
            </a:r>
            <a:r>
              <a:rPr kumimoji="1" lang="en-US" altLang="ja-JP" sz="3600" b="1" dirty="0">
                <a:latin typeface="BIZ UDPゴシック" panose="020B0400000000000000" pitchFamily="50" charset="-128"/>
                <a:ea typeface="BIZ UDPゴシック" panose="020B0400000000000000" pitchFamily="50" charset="-128"/>
              </a:rPr>
              <a:t>)</a:t>
            </a:r>
            <a:endParaRPr kumimoji="1" lang="ja-JP" altLang="en-US" sz="3600" b="1" dirty="0">
              <a:latin typeface="BIZ UDPゴシック" panose="020B0400000000000000" pitchFamily="50" charset="-128"/>
              <a:ea typeface="BIZ UDPゴシック" panose="020B0400000000000000" pitchFamily="50" charset="-128"/>
            </a:endParaRPr>
          </a:p>
        </p:txBody>
      </p:sp>
      <p:pic>
        <p:nvPicPr>
          <p:cNvPr id="3" name="グラフィックス 2">
            <a:extLst>
              <a:ext uri="{FF2B5EF4-FFF2-40B4-BE49-F238E27FC236}">
                <a16:creationId xmlns:a16="http://schemas.microsoft.com/office/drawing/2014/main" id="{7D31994A-8D4F-4D83-935D-D91C5582CC82}"/>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16847" y="1818484"/>
            <a:ext cx="3778842" cy="4270665"/>
          </a:xfrm>
          <a:prstGeom prst="rect">
            <a:avLst/>
          </a:prstGeom>
        </p:spPr>
      </p:pic>
      <p:pic>
        <p:nvPicPr>
          <p:cNvPr id="9" name="グラフィックス 8">
            <a:extLst>
              <a:ext uri="{FF2B5EF4-FFF2-40B4-BE49-F238E27FC236}">
                <a16:creationId xmlns:a16="http://schemas.microsoft.com/office/drawing/2014/main" id="{D61CA4E9-4377-4880-9154-18A242CCA4EF}"/>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8293454" y="1813167"/>
            <a:ext cx="1954227" cy="1615833"/>
          </a:xfrm>
          <a:prstGeom prst="rect">
            <a:avLst/>
          </a:prstGeom>
        </p:spPr>
      </p:pic>
      <p:pic>
        <p:nvPicPr>
          <p:cNvPr id="10" name="グラフィックス 9">
            <a:extLst>
              <a:ext uri="{FF2B5EF4-FFF2-40B4-BE49-F238E27FC236}">
                <a16:creationId xmlns:a16="http://schemas.microsoft.com/office/drawing/2014/main" id="{5DC7316D-EFDF-4FEB-A6A4-063315733596}"/>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8304163" y="4681314"/>
            <a:ext cx="1954227" cy="1615833"/>
          </a:xfrm>
          <a:prstGeom prst="rect">
            <a:avLst/>
          </a:prstGeom>
        </p:spPr>
      </p:pic>
      <p:cxnSp>
        <p:nvCxnSpPr>
          <p:cNvPr id="12" name="直線コネクタ 11">
            <a:extLst>
              <a:ext uri="{FF2B5EF4-FFF2-40B4-BE49-F238E27FC236}">
                <a16:creationId xmlns:a16="http://schemas.microsoft.com/office/drawing/2014/main" id="{36888C1B-16AA-4170-93D3-2F2118A9E44B}"/>
              </a:ext>
            </a:extLst>
          </p:cNvPr>
          <p:cNvCxnSpPr/>
          <p:nvPr/>
        </p:nvCxnSpPr>
        <p:spPr>
          <a:xfrm>
            <a:off x="4986670" y="3943183"/>
            <a:ext cx="4104167"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2633080E-958C-4A5F-8BCD-481545A0CC52}"/>
              </a:ext>
            </a:extLst>
          </p:cNvPr>
          <p:cNvSpPr txBox="1"/>
          <p:nvPr/>
        </p:nvSpPr>
        <p:spPr>
          <a:xfrm>
            <a:off x="4986670" y="3548971"/>
            <a:ext cx="4541120" cy="369332"/>
          </a:xfrm>
          <a:prstGeom prst="rect">
            <a:avLst/>
          </a:prstGeom>
          <a:noFill/>
        </p:spPr>
        <p:txBody>
          <a:bodyPr wrap="square" rtlCol="0">
            <a:spAutoFit/>
          </a:bodyPr>
          <a:lstStyle/>
          <a:p>
            <a:r>
              <a:rPr lang="en-US" altLang="ja-JP" dirty="0">
                <a:latin typeface="BIZ UDPゴシック" panose="020B0400000000000000" pitchFamily="50" charset="-128"/>
                <a:ea typeface="BIZ UDPゴシック" panose="020B0400000000000000" pitchFamily="50" charset="-128"/>
              </a:rPr>
              <a:t>Separation of user’s signals</a:t>
            </a:r>
            <a:r>
              <a:rPr lang="ja-JP" altLang="en-US" dirty="0">
                <a:latin typeface="BIZ UDPゴシック" panose="020B0400000000000000" pitchFamily="50" charset="-128"/>
                <a:ea typeface="BIZ UDPゴシック" panose="020B0400000000000000" pitchFamily="50" charset="-128"/>
              </a:rPr>
              <a:t>↓</a:t>
            </a:r>
            <a:endParaRPr kumimoji="1" lang="ja-JP" altLang="en-US" dirty="0">
              <a:latin typeface="BIZ UDPゴシック" panose="020B0400000000000000" pitchFamily="50" charset="-128"/>
              <a:ea typeface="BIZ UDPゴシック" panose="020B0400000000000000" pitchFamily="50" charset="-128"/>
            </a:endParaRPr>
          </a:p>
        </p:txBody>
      </p:sp>
      <p:sp>
        <p:nvSpPr>
          <p:cNvPr id="14" name="テキスト ボックス 13">
            <a:extLst>
              <a:ext uri="{FF2B5EF4-FFF2-40B4-BE49-F238E27FC236}">
                <a16:creationId xmlns:a16="http://schemas.microsoft.com/office/drawing/2014/main" id="{DCCEC2D1-60E4-45D9-81B9-B2A7D20470A8}"/>
              </a:ext>
            </a:extLst>
          </p:cNvPr>
          <p:cNvSpPr txBox="1"/>
          <p:nvPr/>
        </p:nvSpPr>
        <p:spPr>
          <a:xfrm>
            <a:off x="8062749" y="1418955"/>
            <a:ext cx="2415633" cy="369332"/>
          </a:xfrm>
          <a:prstGeom prst="rect">
            <a:avLst/>
          </a:prstGeom>
          <a:noFill/>
        </p:spPr>
        <p:txBody>
          <a:bodyPr wrap="square" rtlCol="0">
            <a:spAutoFit/>
          </a:bodyPr>
          <a:lstStyle/>
          <a:p>
            <a:r>
              <a:rPr kumimoji="1" lang="en-US" altLang="ja-JP" dirty="0">
                <a:latin typeface="BIZ UDPゴシック" panose="020B0400000000000000" pitchFamily="50" charset="-128"/>
                <a:ea typeface="BIZ UDPゴシック" panose="020B0400000000000000" pitchFamily="50" charset="-128"/>
              </a:rPr>
              <a:t>User terminal #1</a:t>
            </a:r>
            <a:endParaRPr kumimoji="1" lang="ja-JP" altLang="en-US" dirty="0">
              <a:latin typeface="BIZ UDPゴシック" panose="020B0400000000000000" pitchFamily="50" charset="-128"/>
              <a:ea typeface="BIZ UDPゴシック" panose="020B0400000000000000" pitchFamily="50" charset="-128"/>
            </a:endParaRPr>
          </a:p>
        </p:txBody>
      </p:sp>
      <p:sp>
        <p:nvSpPr>
          <p:cNvPr id="15" name="テキスト ボックス 14">
            <a:extLst>
              <a:ext uri="{FF2B5EF4-FFF2-40B4-BE49-F238E27FC236}">
                <a16:creationId xmlns:a16="http://schemas.microsoft.com/office/drawing/2014/main" id="{A2DDD58F-87F6-475E-8B85-D5E563D85EEB}"/>
              </a:ext>
            </a:extLst>
          </p:cNvPr>
          <p:cNvSpPr txBox="1"/>
          <p:nvPr/>
        </p:nvSpPr>
        <p:spPr>
          <a:xfrm>
            <a:off x="8330860" y="4127583"/>
            <a:ext cx="2415633" cy="369332"/>
          </a:xfrm>
          <a:prstGeom prst="rect">
            <a:avLst/>
          </a:prstGeom>
          <a:noFill/>
        </p:spPr>
        <p:txBody>
          <a:bodyPr wrap="square" rtlCol="0">
            <a:spAutoFit/>
          </a:bodyPr>
          <a:lstStyle/>
          <a:p>
            <a:r>
              <a:rPr kumimoji="1" lang="en-US" altLang="ja-JP" dirty="0">
                <a:latin typeface="BIZ UDPゴシック" panose="020B0400000000000000" pitchFamily="50" charset="-128"/>
                <a:ea typeface="BIZ UDPゴシック" panose="020B0400000000000000" pitchFamily="50" charset="-128"/>
              </a:rPr>
              <a:t>User terminal #2</a:t>
            </a:r>
            <a:endParaRPr kumimoji="1" lang="ja-JP" altLang="en-US" dirty="0">
              <a:latin typeface="BIZ UDPゴシック" panose="020B0400000000000000" pitchFamily="50" charset="-128"/>
              <a:ea typeface="BIZ UDPゴシック" panose="020B0400000000000000" pitchFamily="50" charset="-128"/>
            </a:endParaRPr>
          </a:p>
        </p:txBody>
      </p:sp>
      <p:sp>
        <p:nvSpPr>
          <p:cNvPr id="16" name="テキスト ボックス 15">
            <a:extLst>
              <a:ext uri="{FF2B5EF4-FFF2-40B4-BE49-F238E27FC236}">
                <a16:creationId xmlns:a16="http://schemas.microsoft.com/office/drawing/2014/main" id="{FE79914B-8996-4D5A-B35B-C437F5FA9D1B}"/>
              </a:ext>
            </a:extLst>
          </p:cNvPr>
          <p:cNvSpPr txBox="1"/>
          <p:nvPr/>
        </p:nvSpPr>
        <p:spPr>
          <a:xfrm>
            <a:off x="21265" y="689563"/>
            <a:ext cx="13501314" cy="646331"/>
          </a:xfrm>
          <a:prstGeom prst="rect">
            <a:avLst/>
          </a:prstGeom>
          <a:noFill/>
        </p:spPr>
        <p:txBody>
          <a:bodyPr wrap="square" rtlCol="0">
            <a:spAutoFit/>
          </a:bodyPr>
          <a:lstStyle/>
          <a:p>
            <a:r>
              <a:rPr lang="ja-JP" altLang="en-US" sz="3500" b="1" dirty="0">
                <a:latin typeface="BIZ UDPゴシック" panose="020B0400000000000000" pitchFamily="50" charset="-128"/>
                <a:ea typeface="BIZ UDPゴシック" panose="020B0400000000000000" pitchFamily="50" charset="-128"/>
              </a:rPr>
              <a:t>下り回線指向性制御技術</a:t>
            </a:r>
            <a:endParaRPr kumimoji="1" lang="ja-JP" altLang="en-US" sz="3600" b="1" dirty="0">
              <a:latin typeface="BIZ UDPゴシック" panose="020B0400000000000000" pitchFamily="50" charset="-128"/>
              <a:ea typeface="BIZ UDPゴシック" panose="020B0400000000000000" pitchFamily="50" charset="-128"/>
            </a:endParaRPr>
          </a:p>
        </p:txBody>
      </p:sp>
      <p:sp>
        <p:nvSpPr>
          <p:cNvPr id="17" name="テキスト ボックス 16">
            <a:extLst>
              <a:ext uri="{FF2B5EF4-FFF2-40B4-BE49-F238E27FC236}">
                <a16:creationId xmlns:a16="http://schemas.microsoft.com/office/drawing/2014/main" id="{E81C1236-E1CB-4240-8FBF-A3197670106C}"/>
              </a:ext>
            </a:extLst>
          </p:cNvPr>
          <p:cNvSpPr txBox="1"/>
          <p:nvPr/>
        </p:nvSpPr>
        <p:spPr>
          <a:xfrm rot="5400000">
            <a:off x="932580" y="3556979"/>
            <a:ext cx="4541120" cy="523220"/>
          </a:xfrm>
          <a:prstGeom prst="rect">
            <a:avLst/>
          </a:prstGeom>
          <a:noFill/>
        </p:spPr>
        <p:txBody>
          <a:bodyPr wrap="square" rtlCol="0">
            <a:spAutoFit/>
          </a:bodyPr>
          <a:lstStyle/>
          <a:p>
            <a:pPr algn="ctr"/>
            <a:r>
              <a:rPr kumimoji="1" lang="en-US" altLang="ja-JP" sz="2800" dirty="0">
                <a:latin typeface="BIZ UDPゴシック" panose="020B0400000000000000" pitchFamily="50" charset="-128"/>
                <a:ea typeface="BIZ UDPゴシック" panose="020B0400000000000000" pitchFamily="50" charset="-128"/>
              </a:rPr>
              <a:t>Beam forming</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18" name="テキスト ボックス 17">
            <a:extLst>
              <a:ext uri="{FF2B5EF4-FFF2-40B4-BE49-F238E27FC236}">
                <a16:creationId xmlns:a16="http://schemas.microsoft.com/office/drawing/2014/main" id="{6ADB5BD0-E005-4005-AEBA-02ADFE85EBB9}"/>
              </a:ext>
            </a:extLst>
          </p:cNvPr>
          <p:cNvSpPr txBox="1"/>
          <p:nvPr/>
        </p:nvSpPr>
        <p:spPr>
          <a:xfrm>
            <a:off x="1049118" y="1418955"/>
            <a:ext cx="2415633" cy="369332"/>
          </a:xfrm>
          <a:prstGeom prst="rect">
            <a:avLst/>
          </a:prstGeom>
          <a:noFill/>
        </p:spPr>
        <p:txBody>
          <a:bodyPr wrap="square" rtlCol="0">
            <a:spAutoFit/>
          </a:bodyPr>
          <a:lstStyle/>
          <a:p>
            <a:pPr algn="ctr"/>
            <a:r>
              <a:rPr lang="en-US" altLang="ja-JP" dirty="0">
                <a:latin typeface="BIZ UDPゴシック" panose="020B0400000000000000" pitchFamily="50" charset="-128"/>
                <a:ea typeface="BIZ UDPゴシック" panose="020B0400000000000000" pitchFamily="50" charset="-128"/>
              </a:rPr>
              <a:t>Base station</a:t>
            </a:r>
            <a:endParaRPr kumimoji="1" lang="ja-JP" altLang="en-US" dirty="0">
              <a:latin typeface="BIZ UDPゴシック" panose="020B0400000000000000" pitchFamily="50" charset="-128"/>
              <a:ea typeface="BIZ UDPゴシック" panose="020B0400000000000000" pitchFamily="50" charset="-128"/>
            </a:endParaRPr>
          </a:p>
        </p:txBody>
      </p:sp>
      <p:sp>
        <p:nvSpPr>
          <p:cNvPr id="19" name="テキスト ボックス 18">
            <a:extLst>
              <a:ext uri="{FF2B5EF4-FFF2-40B4-BE49-F238E27FC236}">
                <a16:creationId xmlns:a16="http://schemas.microsoft.com/office/drawing/2014/main" id="{05870016-6676-43C5-AD3B-A5CA79A5007C}"/>
              </a:ext>
            </a:extLst>
          </p:cNvPr>
          <p:cNvSpPr txBox="1"/>
          <p:nvPr/>
        </p:nvSpPr>
        <p:spPr>
          <a:xfrm>
            <a:off x="-49816" y="3548971"/>
            <a:ext cx="2415633" cy="707886"/>
          </a:xfrm>
          <a:prstGeom prst="rect">
            <a:avLst/>
          </a:prstGeom>
          <a:noFill/>
        </p:spPr>
        <p:txBody>
          <a:bodyPr wrap="square" rtlCol="0">
            <a:spAutoFit/>
          </a:bodyPr>
          <a:lstStyle/>
          <a:p>
            <a:pPr algn="ctr"/>
            <a:r>
              <a:rPr kumimoji="1" lang="en-US" altLang="ja-JP" sz="4000" dirty="0">
                <a:latin typeface="BIZ UDPゴシック" panose="020B0400000000000000" pitchFamily="50" charset="-128"/>
                <a:ea typeface="BIZ UDPゴシック" panose="020B0400000000000000" pitchFamily="50" charset="-128"/>
              </a:rPr>
              <a:t>Tx</a:t>
            </a:r>
            <a:endParaRPr kumimoji="1" lang="ja-JP" altLang="en-US" sz="4000" dirty="0">
              <a:latin typeface="BIZ UDPゴシック" panose="020B0400000000000000" pitchFamily="50" charset="-128"/>
              <a:ea typeface="BIZ UDPゴシック" panose="020B0400000000000000" pitchFamily="50" charset="-128"/>
            </a:endParaRPr>
          </a:p>
        </p:txBody>
      </p:sp>
      <p:sp>
        <p:nvSpPr>
          <p:cNvPr id="20" name="テキスト ボックス 19">
            <a:extLst>
              <a:ext uri="{FF2B5EF4-FFF2-40B4-BE49-F238E27FC236}">
                <a16:creationId xmlns:a16="http://schemas.microsoft.com/office/drawing/2014/main" id="{A40AF494-394A-4D44-9265-0F1EC5FB6E63}"/>
              </a:ext>
            </a:extLst>
          </p:cNvPr>
          <p:cNvSpPr txBox="1"/>
          <p:nvPr/>
        </p:nvSpPr>
        <p:spPr>
          <a:xfrm>
            <a:off x="8502305" y="2247460"/>
            <a:ext cx="2415633" cy="707886"/>
          </a:xfrm>
          <a:prstGeom prst="rect">
            <a:avLst/>
          </a:prstGeom>
          <a:noFill/>
        </p:spPr>
        <p:txBody>
          <a:bodyPr wrap="square" rtlCol="0">
            <a:spAutoFit/>
          </a:bodyPr>
          <a:lstStyle/>
          <a:p>
            <a:pPr algn="ctr"/>
            <a:r>
              <a:rPr lang="en-US" altLang="ja-JP" sz="4000" dirty="0">
                <a:latin typeface="BIZ UDPゴシック" panose="020B0400000000000000" pitchFamily="50" charset="-128"/>
                <a:ea typeface="BIZ UDPゴシック" panose="020B0400000000000000" pitchFamily="50" charset="-128"/>
              </a:rPr>
              <a:t>R</a:t>
            </a:r>
            <a:r>
              <a:rPr kumimoji="1" lang="en-US" altLang="ja-JP" sz="4000" dirty="0">
                <a:latin typeface="BIZ UDPゴシック" panose="020B0400000000000000" pitchFamily="50" charset="-128"/>
                <a:ea typeface="BIZ UDPゴシック" panose="020B0400000000000000" pitchFamily="50" charset="-128"/>
              </a:rPr>
              <a:t>x</a:t>
            </a:r>
            <a:endParaRPr kumimoji="1" lang="ja-JP" altLang="en-US" sz="4000" dirty="0">
              <a:latin typeface="BIZ UDPゴシック" panose="020B0400000000000000" pitchFamily="50" charset="-128"/>
              <a:ea typeface="BIZ UDPゴシック" panose="020B0400000000000000" pitchFamily="50" charset="-128"/>
            </a:endParaRPr>
          </a:p>
        </p:txBody>
      </p:sp>
      <p:sp>
        <p:nvSpPr>
          <p:cNvPr id="21" name="テキスト ボックス 20">
            <a:extLst>
              <a:ext uri="{FF2B5EF4-FFF2-40B4-BE49-F238E27FC236}">
                <a16:creationId xmlns:a16="http://schemas.microsoft.com/office/drawing/2014/main" id="{078C9DE5-FB72-4ACF-8A78-CCD90D7B33D6}"/>
              </a:ext>
            </a:extLst>
          </p:cNvPr>
          <p:cNvSpPr txBox="1"/>
          <p:nvPr/>
        </p:nvSpPr>
        <p:spPr>
          <a:xfrm>
            <a:off x="8516743" y="5048331"/>
            <a:ext cx="2415633" cy="707886"/>
          </a:xfrm>
          <a:prstGeom prst="rect">
            <a:avLst/>
          </a:prstGeom>
          <a:noFill/>
        </p:spPr>
        <p:txBody>
          <a:bodyPr wrap="square" rtlCol="0">
            <a:spAutoFit/>
          </a:bodyPr>
          <a:lstStyle/>
          <a:p>
            <a:pPr algn="ctr"/>
            <a:r>
              <a:rPr lang="en-US" altLang="ja-JP" sz="4000" dirty="0">
                <a:latin typeface="BIZ UDPゴシック" panose="020B0400000000000000" pitchFamily="50" charset="-128"/>
                <a:ea typeface="BIZ UDPゴシック" panose="020B0400000000000000" pitchFamily="50" charset="-128"/>
              </a:rPr>
              <a:t>R</a:t>
            </a:r>
            <a:r>
              <a:rPr kumimoji="1" lang="en-US" altLang="ja-JP" sz="4000" dirty="0">
                <a:latin typeface="BIZ UDPゴシック" panose="020B0400000000000000" pitchFamily="50" charset="-128"/>
                <a:ea typeface="BIZ UDPゴシック" panose="020B0400000000000000" pitchFamily="50" charset="-128"/>
              </a:rPr>
              <a:t>x</a:t>
            </a:r>
            <a:endParaRPr kumimoji="1" lang="ja-JP" altLang="en-US" sz="4000" dirty="0">
              <a:latin typeface="BIZ UDPゴシック" panose="020B0400000000000000" pitchFamily="50" charset="-128"/>
              <a:ea typeface="BIZ UDPゴシック" panose="020B0400000000000000" pitchFamily="50" charset="-128"/>
            </a:endParaRPr>
          </a:p>
        </p:txBody>
      </p:sp>
      <p:sp>
        <p:nvSpPr>
          <p:cNvPr id="22" name="テキスト ボックス 21">
            <a:extLst>
              <a:ext uri="{FF2B5EF4-FFF2-40B4-BE49-F238E27FC236}">
                <a16:creationId xmlns:a16="http://schemas.microsoft.com/office/drawing/2014/main" id="{32F905E8-64DE-4AD1-966A-B2082E8642CF}"/>
              </a:ext>
            </a:extLst>
          </p:cNvPr>
          <p:cNvSpPr txBox="1"/>
          <p:nvPr/>
        </p:nvSpPr>
        <p:spPr>
          <a:xfrm>
            <a:off x="0" y="64040"/>
            <a:ext cx="13501314" cy="646331"/>
          </a:xfrm>
          <a:prstGeom prst="rect">
            <a:avLst/>
          </a:prstGeom>
          <a:noFill/>
        </p:spPr>
        <p:txBody>
          <a:bodyPr wrap="square" rtlCol="0">
            <a:spAutoFit/>
          </a:bodyPr>
          <a:lstStyle/>
          <a:p>
            <a:r>
              <a:rPr kumimoji="1" lang="en-US" altLang="ja-JP" sz="3500" b="1" dirty="0">
                <a:latin typeface="BIZ UDPゴシック" panose="020B0400000000000000" pitchFamily="50" charset="-128"/>
                <a:ea typeface="BIZ UDPゴシック" panose="020B0400000000000000" pitchFamily="50" charset="-128"/>
              </a:rPr>
              <a:t>MU-MIMO(Multi User</a:t>
            </a:r>
            <a:r>
              <a:rPr lang="en-US" altLang="ja-JP" sz="3500" b="1" dirty="0">
                <a:latin typeface="BIZ UDPゴシック" panose="020B0400000000000000" pitchFamily="50" charset="-128"/>
                <a:ea typeface="BIZ UDPゴシック" panose="020B0400000000000000" pitchFamily="50" charset="-128"/>
              </a:rPr>
              <a:t>-Multi Input Multi Output</a:t>
            </a:r>
            <a:r>
              <a:rPr kumimoji="1" lang="en-US" altLang="ja-JP" sz="3600" b="1" dirty="0">
                <a:latin typeface="BIZ UDPゴシック" panose="020B0400000000000000" pitchFamily="50" charset="-128"/>
                <a:ea typeface="BIZ UDPゴシック" panose="020B0400000000000000" pitchFamily="50" charset="-128"/>
              </a:rPr>
              <a:t>)</a:t>
            </a:r>
            <a:endParaRPr kumimoji="1" lang="ja-JP" altLang="en-US" sz="3600" b="1" dirty="0">
              <a:latin typeface="BIZ UDPゴシック" panose="020B0400000000000000" pitchFamily="50" charset="-128"/>
              <a:ea typeface="BIZ UDPゴシック" panose="020B0400000000000000" pitchFamily="50" charset="-128"/>
            </a:endParaRPr>
          </a:p>
        </p:txBody>
      </p:sp>
      <p:cxnSp>
        <p:nvCxnSpPr>
          <p:cNvPr id="35" name="直線コネクタ 34">
            <a:extLst>
              <a:ext uri="{FF2B5EF4-FFF2-40B4-BE49-F238E27FC236}">
                <a16:creationId xmlns:a16="http://schemas.microsoft.com/office/drawing/2014/main" id="{21BA49EB-9FB1-45B2-9EA3-1EBFAC069C09}"/>
              </a:ext>
            </a:extLst>
          </p:cNvPr>
          <p:cNvCxnSpPr/>
          <p:nvPr/>
        </p:nvCxnSpPr>
        <p:spPr>
          <a:xfrm rot="19833035">
            <a:off x="5098858" y="1655178"/>
            <a:ext cx="1488032" cy="266218"/>
          </a:xfrm>
          <a:prstGeom prst="line">
            <a:avLst/>
          </a:prstGeom>
          <a:ln w="12700">
            <a:prstDash val="lgDashDot"/>
          </a:ln>
        </p:spPr>
        <p:style>
          <a:lnRef idx="1">
            <a:schemeClr val="accent1"/>
          </a:lnRef>
          <a:fillRef idx="0">
            <a:schemeClr val="accent1"/>
          </a:fillRef>
          <a:effectRef idx="0">
            <a:schemeClr val="accent1"/>
          </a:effectRef>
          <a:fontRef idx="minor">
            <a:schemeClr val="tx1"/>
          </a:fontRef>
        </p:style>
      </p:cxnSp>
      <p:grpSp>
        <p:nvGrpSpPr>
          <p:cNvPr id="62" name="グループ化 61">
            <a:extLst>
              <a:ext uri="{FF2B5EF4-FFF2-40B4-BE49-F238E27FC236}">
                <a16:creationId xmlns:a16="http://schemas.microsoft.com/office/drawing/2014/main" id="{D1E3A671-4F3B-4B86-861F-27D103E89436}"/>
              </a:ext>
            </a:extLst>
          </p:cNvPr>
          <p:cNvGrpSpPr/>
          <p:nvPr/>
        </p:nvGrpSpPr>
        <p:grpSpPr>
          <a:xfrm>
            <a:off x="4588451" y="1563635"/>
            <a:ext cx="3765492" cy="2031911"/>
            <a:chOff x="4588451" y="1563635"/>
            <a:chExt cx="3765492" cy="2031911"/>
          </a:xfrm>
        </p:grpSpPr>
        <p:cxnSp>
          <p:nvCxnSpPr>
            <p:cNvPr id="36" name="直線矢印コネクタ 35">
              <a:extLst>
                <a:ext uri="{FF2B5EF4-FFF2-40B4-BE49-F238E27FC236}">
                  <a16:creationId xmlns:a16="http://schemas.microsoft.com/office/drawing/2014/main" id="{5F74E086-DC42-418D-A620-68200870579C}"/>
                </a:ext>
              </a:extLst>
            </p:cNvPr>
            <p:cNvCxnSpPr>
              <a:cxnSpLocks/>
            </p:cNvCxnSpPr>
            <p:nvPr/>
          </p:nvCxnSpPr>
          <p:spPr>
            <a:xfrm>
              <a:off x="6537876" y="1563635"/>
              <a:ext cx="1411143" cy="327587"/>
            </a:xfrm>
            <a:prstGeom prst="straightConnector1">
              <a:avLst/>
            </a:prstGeom>
            <a:ln w="12700">
              <a:prstDash val="lgDashDot"/>
              <a:tailEnd type="triangle"/>
            </a:ln>
          </p:spPr>
          <p:style>
            <a:lnRef idx="1">
              <a:schemeClr val="accent1"/>
            </a:lnRef>
            <a:fillRef idx="0">
              <a:schemeClr val="accent1"/>
            </a:fillRef>
            <a:effectRef idx="0">
              <a:schemeClr val="accent1"/>
            </a:effectRef>
            <a:fontRef idx="minor">
              <a:schemeClr val="tx1"/>
            </a:fontRef>
          </p:style>
        </p:cxnSp>
        <p:sp>
          <p:nvSpPr>
            <p:cNvPr id="37" name="楕円 36">
              <a:extLst>
                <a:ext uri="{FF2B5EF4-FFF2-40B4-BE49-F238E27FC236}">
                  <a16:creationId xmlns:a16="http://schemas.microsoft.com/office/drawing/2014/main" id="{8D6AE1D2-3F1B-4D28-8EE1-FF19D798D031}"/>
                </a:ext>
              </a:extLst>
            </p:cNvPr>
            <p:cNvSpPr/>
            <p:nvPr/>
          </p:nvSpPr>
          <p:spPr>
            <a:xfrm rot="15880956">
              <a:off x="4939879" y="2267862"/>
              <a:ext cx="333341" cy="1036197"/>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B82A0CC0-FF92-487A-9CA4-593A2EFAE594}"/>
                </a:ext>
              </a:extLst>
            </p:cNvPr>
            <p:cNvSpPr/>
            <p:nvPr/>
          </p:nvSpPr>
          <p:spPr>
            <a:xfrm rot="15308852">
              <a:off x="4997792" y="1559127"/>
              <a:ext cx="269185" cy="946600"/>
            </a:xfrm>
            <a:prstGeom prst="ellipse">
              <a:avLst/>
            </a:prstGeom>
            <a:noFill/>
            <a:ln w="12700">
              <a:solidFill>
                <a:schemeClr val="accent1"/>
              </a:solidFill>
              <a:prstDash val="lg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EF9FCC12-FDE6-45E9-8032-EC916053530B}"/>
                </a:ext>
              </a:extLst>
            </p:cNvPr>
            <p:cNvSpPr/>
            <p:nvPr/>
          </p:nvSpPr>
          <p:spPr>
            <a:xfrm rot="17327854">
              <a:off x="7652380" y="1428918"/>
              <a:ext cx="367630" cy="905483"/>
            </a:xfrm>
            <a:prstGeom prst="ellipse">
              <a:avLst/>
            </a:prstGeom>
            <a:noFill/>
            <a:ln w="12700">
              <a:solidFill>
                <a:schemeClr val="accent1"/>
              </a:solidFill>
              <a:prstDash val="lg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2" name="直線矢印コネクタ 41">
              <a:extLst>
                <a:ext uri="{FF2B5EF4-FFF2-40B4-BE49-F238E27FC236}">
                  <a16:creationId xmlns:a16="http://schemas.microsoft.com/office/drawing/2014/main" id="{44B114C9-9B8C-4EFB-AB24-83BB9093249B}"/>
                </a:ext>
              </a:extLst>
            </p:cNvPr>
            <p:cNvCxnSpPr>
              <a:cxnSpLocks/>
            </p:cNvCxnSpPr>
            <p:nvPr/>
          </p:nvCxnSpPr>
          <p:spPr>
            <a:xfrm flipV="1">
              <a:off x="5019607" y="2516745"/>
              <a:ext cx="2603590" cy="26921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3" name="楕円 42">
              <a:extLst>
                <a:ext uri="{FF2B5EF4-FFF2-40B4-BE49-F238E27FC236}">
                  <a16:creationId xmlns:a16="http://schemas.microsoft.com/office/drawing/2014/main" id="{CFB87EEB-B69B-49C9-B2C9-D06451A134AE}"/>
                </a:ext>
              </a:extLst>
            </p:cNvPr>
            <p:cNvSpPr/>
            <p:nvPr/>
          </p:nvSpPr>
          <p:spPr>
            <a:xfrm rot="15632205">
              <a:off x="7369043" y="1979463"/>
              <a:ext cx="326792" cy="1074564"/>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楕円 50">
              <a:extLst>
                <a:ext uri="{FF2B5EF4-FFF2-40B4-BE49-F238E27FC236}">
                  <a16:creationId xmlns:a16="http://schemas.microsoft.com/office/drawing/2014/main" id="{7587E9A5-1409-4B7F-B505-C18024139E75}"/>
                </a:ext>
              </a:extLst>
            </p:cNvPr>
            <p:cNvSpPr/>
            <p:nvPr/>
          </p:nvSpPr>
          <p:spPr>
            <a:xfrm rot="17008457">
              <a:off x="4786535" y="3065172"/>
              <a:ext cx="367630" cy="693117"/>
            </a:xfrm>
            <a:prstGeom prst="ellipse">
              <a:avLst/>
            </a:prstGeom>
            <a:noFill/>
            <a:ln w="12700">
              <a:solidFill>
                <a:schemeClr val="accent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2" name="直線コネクタ 51">
              <a:extLst>
                <a:ext uri="{FF2B5EF4-FFF2-40B4-BE49-F238E27FC236}">
                  <a16:creationId xmlns:a16="http://schemas.microsoft.com/office/drawing/2014/main" id="{37F5E5E7-1F27-47DC-BC10-9D2092D921F1}"/>
                </a:ext>
              </a:extLst>
            </p:cNvPr>
            <p:cNvCxnSpPr>
              <a:cxnSpLocks/>
            </p:cNvCxnSpPr>
            <p:nvPr/>
          </p:nvCxnSpPr>
          <p:spPr>
            <a:xfrm>
              <a:off x="4976278" y="3380614"/>
              <a:ext cx="1375545" cy="127020"/>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1BC13733-10DE-4954-B0D6-5CF7BD16A86D}"/>
                </a:ext>
              </a:extLst>
            </p:cNvPr>
            <p:cNvCxnSpPr>
              <a:cxnSpLocks/>
            </p:cNvCxnSpPr>
            <p:nvPr/>
          </p:nvCxnSpPr>
          <p:spPr>
            <a:xfrm flipV="1">
              <a:off x="6388101" y="3168789"/>
              <a:ext cx="1560918" cy="349965"/>
            </a:xfrm>
            <a:prstGeom prst="straightConnector1">
              <a:avLst/>
            </a:prstGeom>
            <a:ln w="12700">
              <a:prstDash val="sysDash"/>
              <a:tailEnd type="triangle"/>
            </a:ln>
          </p:spPr>
          <p:style>
            <a:lnRef idx="1">
              <a:schemeClr val="accent1"/>
            </a:lnRef>
            <a:fillRef idx="0">
              <a:schemeClr val="accent1"/>
            </a:fillRef>
            <a:effectRef idx="0">
              <a:schemeClr val="accent1"/>
            </a:effectRef>
            <a:fontRef idx="minor">
              <a:schemeClr val="tx1"/>
            </a:fontRef>
          </p:style>
        </p:cxnSp>
        <p:sp>
          <p:nvSpPr>
            <p:cNvPr id="54" name="楕円 53">
              <a:extLst>
                <a:ext uri="{FF2B5EF4-FFF2-40B4-BE49-F238E27FC236}">
                  <a16:creationId xmlns:a16="http://schemas.microsoft.com/office/drawing/2014/main" id="{A5A185B6-6609-47B0-8F6B-5A5713925DCA}"/>
                </a:ext>
              </a:extLst>
            </p:cNvPr>
            <p:cNvSpPr/>
            <p:nvPr/>
          </p:nvSpPr>
          <p:spPr>
            <a:xfrm rot="15482647">
              <a:off x="7746050" y="2733326"/>
              <a:ext cx="269185" cy="946600"/>
            </a:xfrm>
            <a:prstGeom prst="ellipse">
              <a:avLst/>
            </a:prstGeom>
            <a:noFill/>
            <a:ln w="12700">
              <a:solidFill>
                <a:schemeClr val="accent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グループ化 74">
            <a:extLst>
              <a:ext uri="{FF2B5EF4-FFF2-40B4-BE49-F238E27FC236}">
                <a16:creationId xmlns:a16="http://schemas.microsoft.com/office/drawing/2014/main" id="{82D11782-CDFC-4290-9B08-D74954DB1068}"/>
              </a:ext>
            </a:extLst>
          </p:cNvPr>
          <p:cNvGrpSpPr/>
          <p:nvPr/>
        </p:nvGrpSpPr>
        <p:grpSpPr>
          <a:xfrm flipV="1">
            <a:off x="4527961" y="4129186"/>
            <a:ext cx="3765492" cy="2031911"/>
            <a:chOff x="4527961" y="4129186"/>
            <a:chExt cx="3765492" cy="2031911"/>
          </a:xfrm>
        </p:grpSpPr>
        <p:grpSp>
          <p:nvGrpSpPr>
            <p:cNvPr id="63" name="グループ化 62">
              <a:extLst>
                <a:ext uri="{FF2B5EF4-FFF2-40B4-BE49-F238E27FC236}">
                  <a16:creationId xmlns:a16="http://schemas.microsoft.com/office/drawing/2014/main" id="{4706614C-2800-435C-9311-30BD9529D927}"/>
                </a:ext>
              </a:extLst>
            </p:cNvPr>
            <p:cNvGrpSpPr/>
            <p:nvPr/>
          </p:nvGrpSpPr>
          <p:grpSpPr>
            <a:xfrm>
              <a:off x="4527961" y="4129186"/>
              <a:ext cx="3765492" cy="2031911"/>
              <a:chOff x="4588451" y="1563635"/>
              <a:chExt cx="3765492" cy="2031911"/>
            </a:xfrm>
          </p:grpSpPr>
          <p:cxnSp>
            <p:nvCxnSpPr>
              <p:cNvPr id="64" name="直線矢印コネクタ 63">
                <a:extLst>
                  <a:ext uri="{FF2B5EF4-FFF2-40B4-BE49-F238E27FC236}">
                    <a16:creationId xmlns:a16="http://schemas.microsoft.com/office/drawing/2014/main" id="{4C1F0D3E-19FE-40F2-B67B-B8F36B1D9CFE}"/>
                  </a:ext>
                </a:extLst>
              </p:cNvPr>
              <p:cNvCxnSpPr>
                <a:cxnSpLocks/>
              </p:cNvCxnSpPr>
              <p:nvPr/>
            </p:nvCxnSpPr>
            <p:spPr>
              <a:xfrm>
                <a:off x="6537876" y="1563635"/>
                <a:ext cx="1411143" cy="327587"/>
              </a:xfrm>
              <a:prstGeom prst="straightConnector1">
                <a:avLst/>
              </a:prstGeom>
              <a:ln w="12700">
                <a:prstDash val="lgDashDot"/>
                <a:tailEnd type="triangle"/>
              </a:ln>
            </p:spPr>
            <p:style>
              <a:lnRef idx="1">
                <a:schemeClr val="accent1"/>
              </a:lnRef>
              <a:fillRef idx="0">
                <a:schemeClr val="accent1"/>
              </a:fillRef>
              <a:effectRef idx="0">
                <a:schemeClr val="accent1"/>
              </a:effectRef>
              <a:fontRef idx="minor">
                <a:schemeClr val="tx1"/>
              </a:fontRef>
            </p:style>
          </p:cxnSp>
          <p:sp>
            <p:nvSpPr>
              <p:cNvPr id="65" name="楕円 64">
                <a:extLst>
                  <a:ext uri="{FF2B5EF4-FFF2-40B4-BE49-F238E27FC236}">
                    <a16:creationId xmlns:a16="http://schemas.microsoft.com/office/drawing/2014/main" id="{13EBFA05-CDDB-44B4-A425-0D6F6FE00612}"/>
                  </a:ext>
                </a:extLst>
              </p:cNvPr>
              <p:cNvSpPr/>
              <p:nvPr/>
            </p:nvSpPr>
            <p:spPr>
              <a:xfrm rot="15880956">
                <a:off x="4939879" y="2267862"/>
                <a:ext cx="333341" cy="1036197"/>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楕円 65">
                <a:extLst>
                  <a:ext uri="{FF2B5EF4-FFF2-40B4-BE49-F238E27FC236}">
                    <a16:creationId xmlns:a16="http://schemas.microsoft.com/office/drawing/2014/main" id="{04DC44D5-0A20-49AD-9734-433162194AB6}"/>
                  </a:ext>
                </a:extLst>
              </p:cNvPr>
              <p:cNvSpPr/>
              <p:nvPr/>
            </p:nvSpPr>
            <p:spPr>
              <a:xfrm rot="15308852">
                <a:off x="4997792" y="1559127"/>
                <a:ext cx="269185" cy="946600"/>
              </a:xfrm>
              <a:prstGeom prst="ellipse">
                <a:avLst/>
              </a:prstGeom>
              <a:noFill/>
              <a:ln w="12700">
                <a:solidFill>
                  <a:schemeClr val="accent1"/>
                </a:solidFill>
                <a:prstDash val="lg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楕円 66">
                <a:extLst>
                  <a:ext uri="{FF2B5EF4-FFF2-40B4-BE49-F238E27FC236}">
                    <a16:creationId xmlns:a16="http://schemas.microsoft.com/office/drawing/2014/main" id="{6E11689D-1A6B-4D60-A042-AF491BDDD398}"/>
                  </a:ext>
                </a:extLst>
              </p:cNvPr>
              <p:cNvSpPr/>
              <p:nvPr/>
            </p:nvSpPr>
            <p:spPr>
              <a:xfrm rot="17327854">
                <a:off x="7652380" y="1428918"/>
                <a:ext cx="367630" cy="905483"/>
              </a:xfrm>
              <a:prstGeom prst="ellipse">
                <a:avLst/>
              </a:prstGeom>
              <a:noFill/>
              <a:ln w="12700">
                <a:solidFill>
                  <a:schemeClr val="accent1"/>
                </a:solidFill>
                <a:prstDash val="lg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68" name="直線矢印コネクタ 67">
                <a:extLst>
                  <a:ext uri="{FF2B5EF4-FFF2-40B4-BE49-F238E27FC236}">
                    <a16:creationId xmlns:a16="http://schemas.microsoft.com/office/drawing/2014/main" id="{8AFD010D-65DC-43B2-865B-4D51A27FA94C}"/>
                  </a:ext>
                </a:extLst>
              </p:cNvPr>
              <p:cNvCxnSpPr>
                <a:cxnSpLocks/>
              </p:cNvCxnSpPr>
              <p:nvPr/>
            </p:nvCxnSpPr>
            <p:spPr>
              <a:xfrm flipV="1">
                <a:off x="5019607" y="2516745"/>
                <a:ext cx="2603590" cy="26921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9" name="楕円 68">
                <a:extLst>
                  <a:ext uri="{FF2B5EF4-FFF2-40B4-BE49-F238E27FC236}">
                    <a16:creationId xmlns:a16="http://schemas.microsoft.com/office/drawing/2014/main" id="{70F64525-4420-45A6-A48D-C7DDCE252742}"/>
                  </a:ext>
                </a:extLst>
              </p:cNvPr>
              <p:cNvSpPr/>
              <p:nvPr/>
            </p:nvSpPr>
            <p:spPr>
              <a:xfrm rot="15632205">
                <a:off x="7369043" y="1979463"/>
                <a:ext cx="326792" cy="1074564"/>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楕円 69">
                <a:extLst>
                  <a:ext uri="{FF2B5EF4-FFF2-40B4-BE49-F238E27FC236}">
                    <a16:creationId xmlns:a16="http://schemas.microsoft.com/office/drawing/2014/main" id="{2E9A6942-6E76-4A93-93F6-A6970AFAFC7C}"/>
                  </a:ext>
                </a:extLst>
              </p:cNvPr>
              <p:cNvSpPr/>
              <p:nvPr/>
            </p:nvSpPr>
            <p:spPr>
              <a:xfrm rot="17008457">
                <a:off x="4786535" y="3065172"/>
                <a:ext cx="367630" cy="693117"/>
              </a:xfrm>
              <a:prstGeom prst="ellipse">
                <a:avLst/>
              </a:prstGeom>
              <a:noFill/>
              <a:ln w="12700">
                <a:solidFill>
                  <a:schemeClr val="accent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1" name="直線コネクタ 70">
                <a:extLst>
                  <a:ext uri="{FF2B5EF4-FFF2-40B4-BE49-F238E27FC236}">
                    <a16:creationId xmlns:a16="http://schemas.microsoft.com/office/drawing/2014/main" id="{45244480-1D0A-40AF-AD2B-C9238D5D7442}"/>
                  </a:ext>
                </a:extLst>
              </p:cNvPr>
              <p:cNvCxnSpPr>
                <a:cxnSpLocks/>
              </p:cNvCxnSpPr>
              <p:nvPr/>
            </p:nvCxnSpPr>
            <p:spPr>
              <a:xfrm>
                <a:off x="4976278" y="3380614"/>
                <a:ext cx="1375545" cy="127020"/>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A493B463-A435-4B0C-AF84-D5E2F2885D21}"/>
                  </a:ext>
                </a:extLst>
              </p:cNvPr>
              <p:cNvCxnSpPr>
                <a:cxnSpLocks/>
              </p:cNvCxnSpPr>
              <p:nvPr/>
            </p:nvCxnSpPr>
            <p:spPr>
              <a:xfrm flipV="1">
                <a:off x="6388101" y="3168789"/>
                <a:ext cx="1560918" cy="349965"/>
              </a:xfrm>
              <a:prstGeom prst="straightConnector1">
                <a:avLst/>
              </a:prstGeom>
              <a:ln w="12700">
                <a:prstDash val="sysDash"/>
                <a:tailEnd type="triangle"/>
              </a:ln>
            </p:spPr>
            <p:style>
              <a:lnRef idx="1">
                <a:schemeClr val="accent1"/>
              </a:lnRef>
              <a:fillRef idx="0">
                <a:schemeClr val="accent1"/>
              </a:fillRef>
              <a:effectRef idx="0">
                <a:schemeClr val="accent1"/>
              </a:effectRef>
              <a:fontRef idx="minor">
                <a:schemeClr val="tx1"/>
              </a:fontRef>
            </p:style>
          </p:cxnSp>
          <p:sp>
            <p:nvSpPr>
              <p:cNvPr id="73" name="楕円 72">
                <a:extLst>
                  <a:ext uri="{FF2B5EF4-FFF2-40B4-BE49-F238E27FC236}">
                    <a16:creationId xmlns:a16="http://schemas.microsoft.com/office/drawing/2014/main" id="{EC56E9AD-7303-44B1-A9D3-F8E828C202F7}"/>
                  </a:ext>
                </a:extLst>
              </p:cNvPr>
              <p:cNvSpPr/>
              <p:nvPr/>
            </p:nvSpPr>
            <p:spPr>
              <a:xfrm rot="15482647">
                <a:off x="7746050" y="2733326"/>
                <a:ext cx="269185" cy="946600"/>
              </a:xfrm>
              <a:prstGeom prst="ellipse">
                <a:avLst/>
              </a:prstGeom>
              <a:noFill/>
              <a:ln w="12700">
                <a:solidFill>
                  <a:schemeClr val="accent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4" name="直線コネクタ 73">
              <a:extLst>
                <a:ext uri="{FF2B5EF4-FFF2-40B4-BE49-F238E27FC236}">
                  <a16:creationId xmlns:a16="http://schemas.microsoft.com/office/drawing/2014/main" id="{77CB5778-8403-49CF-8A5C-66A079DD1D3E}"/>
                </a:ext>
              </a:extLst>
            </p:cNvPr>
            <p:cNvCxnSpPr/>
            <p:nvPr/>
          </p:nvCxnSpPr>
          <p:spPr>
            <a:xfrm rot="19833035">
              <a:off x="5070337" y="4241946"/>
              <a:ext cx="1488032" cy="266218"/>
            </a:xfrm>
            <a:prstGeom prst="line">
              <a:avLst/>
            </a:prstGeom>
            <a:ln w="12700">
              <a:prstDash val="lgDashDot"/>
            </a:ln>
          </p:spPr>
          <p:style>
            <a:lnRef idx="1">
              <a:schemeClr val="accent1"/>
            </a:lnRef>
            <a:fillRef idx="0">
              <a:schemeClr val="accent1"/>
            </a:fillRef>
            <a:effectRef idx="0">
              <a:schemeClr val="accent1"/>
            </a:effectRef>
            <a:fontRef idx="minor">
              <a:schemeClr val="tx1"/>
            </a:fontRef>
          </p:style>
        </p:cxnSp>
      </p:grpSp>
      <p:sp>
        <p:nvSpPr>
          <p:cNvPr id="76" name="テキスト ボックス 75">
            <a:extLst>
              <a:ext uri="{FF2B5EF4-FFF2-40B4-BE49-F238E27FC236}">
                <a16:creationId xmlns:a16="http://schemas.microsoft.com/office/drawing/2014/main" id="{BA83EE65-D9F3-4D33-8F6B-D4F0A4B62E00}"/>
              </a:ext>
            </a:extLst>
          </p:cNvPr>
          <p:cNvSpPr txBox="1"/>
          <p:nvPr/>
        </p:nvSpPr>
        <p:spPr>
          <a:xfrm>
            <a:off x="9527790" y="6289294"/>
            <a:ext cx="3338937" cy="584775"/>
          </a:xfrm>
          <a:prstGeom prst="rect">
            <a:avLst/>
          </a:prstGeom>
          <a:noFill/>
        </p:spPr>
        <p:txBody>
          <a:bodyPr wrap="square" rtlCol="0">
            <a:spAutoFit/>
          </a:bodyPr>
          <a:lstStyle/>
          <a:p>
            <a:r>
              <a:rPr kumimoji="1" lang="en-US" altLang="ja-JP" sz="1600" dirty="0">
                <a:latin typeface="BIZ UDPゴシック" panose="020B0400000000000000" pitchFamily="50" charset="-128"/>
                <a:ea typeface="BIZ UDPゴシック" panose="020B0400000000000000" pitchFamily="50" charset="-128"/>
              </a:rPr>
              <a:t>Tx : Transmitter(</a:t>
            </a:r>
            <a:r>
              <a:rPr kumimoji="1" lang="ja-JP" altLang="en-US" sz="1600" dirty="0">
                <a:latin typeface="BIZ UDPゴシック" panose="020B0400000000000000" pitchFamily="50" charset="-128"/>
                <a:ea typeface="BIZ UDPゴシック" panose="020B0400000000000000" pitchFamily="50" charset="-128"/>
              </a:rPr>
              <a:t>送信機</a:t>
            </a:r>
            <a:r>
              <a:rPr kumimoji="1" lang="en-US" altLang="ja-JP" sz="1600" dirty="0">
                <a:latin typeface="BIZ UDPゴシック" panose="020B0400000000000000" pitchFamily="50" charset="-128"/>
                <a:ea typeface="BIZ UDPゴシック" panose="020B0400000000000000" pitchFamily="50" charset="-128"/>
              </a:rPr>
              <a:t>)</a:t>
            </a:r>
          </a:p>
          <a:p>
            <a:r>
              <a:rPr lang="en-US" altLang="ja-JP" sz="1600" dirty="0">
                <a:latin typeface="BIZ UDPゴシック" panose="020B0400000000000000" pitchFamily="50" charset="-128"/>
                <a:ea typeface="BIZ UDPゴシック" panose="020B0400000000000000" pitchFamily="50" charset="-128"/>
              </a:rPr>
              <a:t>Rx : Receiver(</a:t>
            </a:r>
            <a:r>
              <a:rPr lang="ja-JP" altLang="en-US" sz="1600" dirty="0">
                <a:latin typeface="BIZ UDPゴシック" panose="020B0400000000000000" pitchFamily="50" charset="-128"/>
                <a:ea typeface="BIZ UDPゴシック" panose="020B0400000000000000" pitchFamily="50" charset="-128"/>
              </a:rPr>
              <a:t>受信機</a:t>
            </a:r>
            <a:r>
              <a:rPr lang="en-US" altLang="ja-JP" sz="1600" dirty="0">
                <a:latin typeface="BIZ UDPゴシック" panose="020B0400000000000000" pitchFamily="50" charset="-128"/>
                <a:ea typeface="BIZ UDPゴシック" panose="020B0400000000000000" pitchFamily="50" charset="-128"/>
              </a:rPr>
              <a:t>)</a:t>
            </a:r>
            <a:endParaRPr kumimoji="1" lang="ja-JP" altLang="en-US" sz="1600" dirty="0">
              <a:latin typeface="BIZ UDPゴシック" panose="020B0400000000000000" pitchFamily="50" charset="-128"/>
              <a:ea typeface="BIZ UDPゴシック" panose="020B0400000000000000" pitchFamily="50" charset="-128"/>
            </a:endParaRPr>
          </a:p>
        </p:txBody>
      </p:sp>
      <p:pic>
        <p:nvPicPr>
          <p:cNvPr id="5" name="図 4" descr="\documentclass{jsarticle}&#10;\usepackage{amsmath}&#10;\usepackage[T1]{fontenc}&#10;\usepackage{lmodern}&#10;\pagestyle{empty}&#10;&#10;\begin{document}&#10;%\begin{align*}&#10;%\end{align*}&#10;$s_{1}^{(1)}(t)$&#10;\end{document}" title="IguanaTex Bitmap Display">
            <a:extLst>
              <a:ext uri="{FF2B5EF4-FFF2-40B4-BE49-F238E27FC236}">
                <a16:creationId xmlns:a16="http://schemas.microsoft.com/office/drawing/2014/main" id="{28100095-90C1-1216-5881-54D915F20684}"/>
              </a:ext>
            </a:extLst>
          </p:cNvPr>
          <p:cNvPicPr>
            <a:picLocks noChangeAspect="1"/>
          </p:cNvPicPr>
          <p:nvPr>
            <p:custDataLst>
              <p:tags r:id="rId1"/>
            </p:custDataLst>
          </p:nvPr>
        </p:nvPicPr>
        <p:blipFill>
          <a:blip r:embed="rId20">
            <a:extLst>
              <a:ext uri="{28A0092B-C50C-407E-A947-70E740481C1C}">
                <a14:useLocalDpi xmlns:a14="http://schemas.microsoft.com/office/drawing/2010/main" val="0"/>
              </a:ext>
            </a:extLst>
          </a:blip>
          <a:stretch>
            <a:fillRect/>
          </a:stretch>
        </p:blipFill>
        <p:spPr>
          <a:xfrm>
            <a:off x="1792601" y="1928488"/>
            <a:ext cx="686269" cy="358547"/>
          </a:xfrm>
          <a:prstGeom prst="rect">
            <a:avLst/>
          </a:prstGeom>
        </p:spPr>
      </p:pic>
      <p:pic>
        <p:nvPicPr>
          <p:cNvPr id="25" name="図 24" descr="\documentclass{jsarticle}&#10;\usepackage{amsmath}&#10;\usepackage[T1]{fontenc}&#10;\usepackage{lmodern}&#10;\pagestyle{empty}&#10;&#10;\begin{document}&#10;%\begin{align*}&#10;%\end{align*}&#10;$s_{2}^{(1)}(t)$&#10;\end{document}" title="IguanaTex Bitmap Display">
            <a:extLst>
              <a:ext uri="{FF2B5EF4-FFF2-40B4-BE49-F238E27FC236}">
                <a16:creationId xmlns:a16="http://schemas.microsoft.com/office/drawing/2014/main" id="{CF4CDD1D-4802-2FBB-77C8-8C1378F3F8AC}"/>
              </a:ext>
            </a:extLst>
          </p:cNvPr>
          <p:cNvPicPr>
            <a:picLocks noChangeAspect="1"/>
          </p:cNvPicPr>
          <p:nvPr>
            <p:custDataLst>
              <p:tags r:id="rId2"/>
            </p:custDataLst>
          </p:nvPr>
        </p:nvPicPr>
        <p:blipFill>
          <a:blip r:embed="rId21">
            <a:extLst>
              <a:ext uri="{28A0092B-C50C-407E-A947-70E740481C1C}">
                <a14:useLocalDpi xmlns:a14="http://schemas.microsoft.com/office/drawing/2010/main" val="0"/>
              </a:ext>
            </a:extLst>
          </a:blip>
          <a:stretch>
            <a:fillRect/>
          </a:stretch>
        </p:blipFill>
        <p:spPr>
          <a:xfrm>
            <a:off x="1826149" y="2553219"/>
            <a:ext cx="686269" cy="358547"/>
          </a:xfrm>
          <a:prstGeom prst="rect">
            <a:avLst/>
          </a:prstGeom>
        </p:spPr>
      </p:pic>
      <p:pic>
        <p:nvPicPr>
          <p:cNvPr id="27" name="図 26" descr="\documentclass{jsarticle}&#10;\usepackage{amsmath}&#10;\usepackage[T1]{fontenc}&#10;\usepackage{lmodern}&#10;\pagestyle{empty}&#10;&#10;\begin{document}&#10;%\begin{align*}&#10;%\end{align*}&#10;$s_{3}^{(1)}(t)$&#10;\end{document}" title="IguanaTex Bitmap Display">
            <a:extLst>
              <a:ext uri="{FF2B5EF4-FFF2-40B4-BE49-F238E27FC236}">
                <a16:creationId xmlns:a16="http://schemas.microsoft.com/office/drawing/2014/main" id="{88BB8AD1-2771-B933-B596-E910D20FD094}"/>
              </a:ext>
            </a:extLst>
          </p:cNvPr>
          <p:cNvPicPr>
            <a:picLocks noChangeAspect="1"/>
          </p:cNvPicPr>
          <p:nvPr>
            <p:custDataLst>
              <p:tags r:id="rId3"/>
            </p:custDataLst>
          </p:nvPr>
        </p:nvPicPr>
        <p:blipFill>
          <a:blip r:embed="rId22">
            <a:extLst>
              <a:ext uri="{28A0092B-C50C-407E-A947-70E740481C1C}">
                <a14:useLocalDpi xmlns:a14="http://schemas.microsoft.com/office/drawing/2010/main" val="0"/>
              </a:ext>
            </a:extLst>
          </a:blip>
          <a:stretch>
            <a:fillRect/>
          </a:stretch>
        </p:blipFill>
        <p:spPr>
          <a:xfrm>
            <a:off x="1853519" y="3234470"/>
            <a:ext cx="686269" cy="363414"/>
          </a:xfrm>
          <a:prstGeom prst="rect">
            <a:avLst/>
          </a:prstGeom>
        </p:spPr>
      </p:pic>
      <p:pic>
        <p:nvPicPr>
          <p:cNvPr id="29" name="図 28" descr="\documentclass{jsarticle}&#10;\usepackage{amsmath}&#10;\usepackage[T1]{fontenc}&#10;\usepackage{lmodern}&#10;\pagestyle{empty}&#10;&#10;\begin{document}&#10;%\begin{align*}&#10;%\end{align*}&#10;$s_{1}^{(2)}(t)$&#10;\end{document}" title="IguanaTex Bitmap Display">
            <a:extLst>
              <a:ext uri="{FF2B5EF4-FFF2-40B4-BE49-F238E27FC236}">
                <a16:creationId xmlns:a16="http://schemas.microsoft.com/office/drawing/2014/main" id="{4C28673A-146A-8D3F-F326-6230778D9DBD}"/>
              </a:ext>
            </a:extLst>
          </p:cNvPr>
          <p:cNvPicPr>
            <a:picLocks noChangeAspect="1"/>
          </p:cNvPicPr>
          <p:nvPr>
            <p:custDataLst>
              <p:tags r:id="rId4"/>
            </p:custDataLst>
          </p:nvPr>
        </p:nvPicPr>
        <p:blipFill>
          <a:blip r:embed="rId23">
            <a:extLst>
              <a:ext uri="{28A0092B-C50C-407E-A947-70E740481C1C}">
                <a14:useLocalDpi xmlns:a14="http://schemas.microsoft.com/office/drawing/2010/main" val="0"/>
              </a:ext>
            </a:extLst>
          </a:blip>
          <a:stretch>
            <a:fillRect/>
          </a:stretch>
        </p:blipFill>
        <p:spPr>
          <a:xfrm>
            <a:off x="1890817" y="3878871"/>
            <a:ext cx="686269" cy="358547"/>
          </a:xfrm>
          <a:prstGeom prst="rect">
            <a:avLst/>
          </a:prstGeom>
        </p:spPr>
      </p:pic>
      <p:pic>
        <p:nvPicPr>
          <p:cNvPr id="31" name="図 30" descr="\documentclass{jsarticle}&#10;\usepackage{amsmath}&#10;\usepackage[T1]{fontenc}&#10;\usepackage{lmodern}&#10;\pagestyle{empty}&#10;&#10;\begin{document}&#10;%\begin{align*}&#10;%\end{align*}&#10;$s_{2}^{(2)}(t)$&#10;\end{document}" title="IguanaTex Bitmap Display">
            <a:extLst>
              <a:ext uri="{FF2B5EF4-FFF2-40B4-BE49-F238E27FC236}">
                <a16:creationId xmlns:a16="http://schemas.microsoft.com/office/drawing/2014/main" id="{A94147C4-CDB6-DA8C-B7C1-4FA288B1E024}"/>
              </a:ext>
            </a:extLst>
          </p:cNvPr>
          <p:cNvPicPr>
            <a:picLocks noChangeAspect="1"/>
          </p:cNvPicPr>
          <p:nvPr>
            <p:custDataLst>
              <p:tags r:id="rId5"/>
            </p:custDataLst>
          </p:nvPr>
        </p:nvPicPr>
        <p:blipFill>
          <a:blip r:embed="rId24">
            <a:extLst>
              <a:ext uri="{28A0092B-C50C-407E-A947-70E740481C1C}">
                <a14:useLocalDpi xmlns:a14="http://schemas.microsoft.com/office/drawing/2010/main" val="0"/>
              </a:ext>
            </a:extLst>
          </a:blip>
          <a:stretch>
            <a:fillRect/>
          </a:stretch>
        </p:blipFill>
        <p:spPr>
          <a:xfrm>
            <a:off x="1826149" y="4507874"/>
            <a:ext cx="686269" cy="358547"/>
          </a:xfrm>
          <a:prstGeom prst="rect">
            <a:avLst/>
          </a:prstGeom>
        </p:spPr>
      </p:pic>
      <p:pic>
        <p:nvPicPr>
          <p:cNvPr id="33" name="図 32" descr="\documentclass{jsarticle}&#10;\usepackage{amsmath}&#10;\usepackage[T1]{fontenc}&#10;\usepackage{lmodern}&#10;\pagestyle{empty}&#10;&#10;\begin{document}&#10;%\begin{align*}&#10;%\end{align*}&#10;$s_{3}^{(2)}(t)$&#10;\end{document}" title="IguanaTex Bitmap Display">
            <a:extLst>
              <a:ext uri="{FF2B5EF4-FFF2-40B4-BE49-F238E27FC236}">
                <a16:creationId xmlns:a16="http://schemas.microsoft.com/office/drawing/2014/main" id="{97053A2A-52EC-8B2F-1799-46E6C2CF400C}"/>
              </a:ext>
            </a:extLst>
          </p:cNvPr>
          <p:cNvPicPr>
            <a:picLocks noChangeAspect="1"/>
          </p:cNvPicPr>
          <p:nvPr>
            <p:custDataLst>
              <p:tags r:id="rId6"/>
            </p:custDataLst>
          </p:nvPr>
        </p:nvPicPr>
        <p:blipFill>
          <a:blip r:embed="rId25">
            <a:extLst>
              <a:ext uri="{28A0092B-C50C-407E-A947-70E740481C1C}">
                <a14:useLocalDpi xmlns:a14="http://schemas.microsoft.com/office/drawing/2010/main" val="0"/>
              </a:ext>
            </a:extLst>
          </a:blip>
          <a:stretch>
            <a:fillRect/>
          </a:stretch>
        </p:blipFill>
        <p:spPr>
          <a:xfrm>
            <a:off x="1816301" y="5207987"/>
            <a:ext cx="686269" cy="363414"/>
          </a:xfrm>
          <a:prstGeom prst="rect">
            <a:avLst/>
          </a:prstGeom>
        </p:spPr>
      </p:pic>
      <p:pic>
        <p:nvPicPr>
          <p:cNvPr id="40" name="図 39" descr="\documentclass{jsarticle}&#10;\usepackage{amsmath}&#10;\usepackage[T1]{fontenc}&#10;\usepackage{lmodern}&#10;\pagestyle{empty}&#10;&#10;\begin{document}&#10;%\begin{align*}&#10;%\end{align*}&#10;$H^{(1)},H^{(2)}$&#10;\end{document}" title="IguanaTex Bitmap Display">
            <a:extLst>
              <a:ext uri="{FF2B5EF4-FFF2-40B4-BE49-F238E27FC236}">
                <a16:creationId xmlns:a16="http://schemas.microsoft.com/office/drawing/2014/main" id="{9D01F0F8-843D-6ADA-B80C-16FCC94D59C2}"/>
              </a:ext>
            </a:extLst>
          </p:cNvPr>
          <p:cNvPicPr>
            <a:picLocks noChangeAspect="1"/>
          </p:cNvPicPr>
          <p:nvPr>
            <p:custDataLst>
              <p:tags r:id="rId7"/>
            </p:custDataLst>
          </p:nvPr>
        </p:nvPicPr>
        <p:blipFill>
          <a:blip r:embed="rId26">
            <a:extLst>
              <a:ext uri="{28A0092B-C50C-407E-A947-70E740481C1C}">
                <a14:useLocalDpi xmlns:a14="http://schemas.microsoft.com/office/drawing/2010/main" val="0"/>
              </a:ext>
            </a:extLst>
          </a:blip>
          <a:stretch>
            <a:fillRect/>
          </a:stretch>
        </p:blipFill>
        <p:spPr>
          <a:xfrm>
            <a:off x="2539788" y="6319466"/>
            <a:ext cx="1407576" cy="363822"/>
          </a:xfrm>
          <a:prstGeom prst="rect">
            <a:avLst/>
          </a:prstGeom>
        </p:spPr>
      </p:pic>
      <p:pic>
        <p:nvPicPr>
          <p:cNvPr id="41" name="図 40" descr="\documentclass{jsarticle}&#10;\usepackage{amsmath}&#10;\usepackage[T1]{fontenc}&#10;\usepackage{lmodern}&#10;\pagestyle{empty}&#10;&#10;\begin{document}&#10;%\begin{align*}&#10;%\end{align*}&#10;$s_{1}^{(1)}(t)$&#10;\end{document}" title="IguanaTex Bitmap Display">
            <a:extLst>
              <a:ext uri="{FF2B5EF4-FFF2-40B4-BE49-F238E27FC236}">
                <a16:creationId xmlns:a16="http://schemas.microsoft.com/office/drawing/2014/main" id="{B3AD657E-AB6A-1FF2-DFBA-3F8D3DD0AA92}"/>
              </a:ext>
            </a:extLst>
          </p:cNvPr>
          <p:cNvPicPr>
            <a:picLocks noChangeAspect="1"/>
          </p:cNvPicPr>
          <p:nvPr>
            <p:custDataLst>
              <p:tags r:id="rId8"/>
            </p:custDataLst>
          </p:nvPr>
        </p:nvPicPr>
        <p:blipFill>
          <a:blip r:embed="rId20">
            <a:extLst>
              <a:ext uri="{28A0092B-C50C-407E-A947-70E740481C1C}">
                <a14:useLocalDpi xmlns:a14="http://schemas.microsoft.com/office/drawing/2010/main" val="0"/>
              </a:ext>
            </a:extLst>
          </a:blip>
          <a:stretch>
            <a:fillRect/>
          </a:stretch>
        </p:blipFill>
        <p:spPr>
          <a:xfrm>
            <a:off x="5967968" y="2352780"/>
            <a:ext cx="686269" cy="358547"/>
          </a:xfrm>
          <a:prstGeom prst="rect">
            <a:avLst/>
          </a:prstGeom>
        </p:spPr>
      </p:pic>
      <p:pic>
        <p:nvPicPr>
          <p:cNvPr id="44" name="図 43" descr="\documentclass{jsarticle}&#10;\usepackage{amsmath}&#10;\usepackage[T1]{fontenc}&#10;\usepackage{lmodern}&#10;\pagestyle{empty}&#10;&#10;\begin{document}&#10;%\begin{align*}&#10;%\end{align*}&#10;$s_{2}^{(1)}(t)$&#10;\end{document}" title="IguanaTex Bitmap Display">
            <a:extLst>
              <a:ext uri="{FF2B5EF4-FFF2-40B4-BE49-F238E27FC236}">
                <a16:creationId xmlns:a16="http://schemas.microsoft.com/office/drawing/2014/main" id="{F12C358E-DD07-F8B1-E17F-4BF519294E06}"/>
              </a:ext>
            </a:extLst>
          </p:cNvPr>
          <p:cNvPicPr>
            <a:picLocks noChangeAspect="1"/>
          </p:cNvPicPr>
          <p:nvPr>
            <p:custDataLst>
              <p:tags r:id="rId9"/>
            </p:custDataLst>
          </p:nvPr>
        </p:nvPicPr>
        <p:blipFill>
          <a:blip r:embed="rId21">
            <a:extLst>
              <a:ext uri="{28A0092B-C50C-407E-A947-70E740481C1C}">
                <a14:useLocalDpi xmlns:a14="http://schemas.microsoft.com/office/drawing/2010/main" val="0"/>
              </a:ext>
            </a:extLst>
          </a:blip>
          <a:stretch>
            <a:fillRect/>
          </a:stretch>
        </p:blipFill>
        <p:spPr>
          <a:xfrm>
            <a:off x="6142246" y="1269244"/>
            <a:ext cx="686269" cy="358547"/>
          </a:xfrm>
          <a:prstGeom prst="rect">
            <a:avLst/>
          </a:prstGeom>
        </p:spPr>
      </p:pic>
      <p:pic>
        <p:nvPicPr>
          <p:cNvPr id="45" name="図 44" descr="\documentclass{jsarticle}&#10;\usepackage{amsmath}&#10;\usepackage[T1]{fontenc}&#10;\usepackage{lmodern}&#10;\pagestyle{empty}&#10;&#10;\begin{document}&#10;%\begin{align*}&#10;%\end{align*}&#10;$s_{3}^{(1)}(t)$&#10;\end{document}" title="IguanaTex Bitmap Display">
            <a:extLst>
              <a:ext uri="{FF2B5EF4-FFF2-40B4-BE49-F238E27FC236}">
                <a16:creationId xmlns:a16="http://schemas.microsoft.com/office/drawing/2014/main" id="{13572FE6-5F43-73DA-77B6-681FB95401C9}"/>
              </a:ext>
            </a:extLst>
          </p:cNvPr>
          <p:cNvPicPr>
            <a:picLocks noChangeAspect="1"/>
          </p:cNvPicPr>
          <p:nvPr>
            <p:custDataLst>
              <p:tags r:id="rId10"/>
            </p:custDataLst>
          </p:nvPr>
        </p:nvPicPr>
        <p:blipFill>
          <a:blip r:embed="rId22">
            <a:extLst>
              <a:ext uri="{28A0092B-C50C-407E-A947-70E740481C1C}">
                <a14:useLocalDpi xmlns:a14="http://schemas.microsoft.com/office/drawing/2010/main" val="0"/>
              </a:ext>
            </a:extLst>
          </a:blip>
          <a:stretch>
            <a:fillRect/>
          </a:stretch>
        </p:blipFill>
        <p:spPr>
          <a:xfrm>
            <a:off x="6094698" y="3160677"/>
            <a:ext cx="686269" cy="363414"/>
          </a:xfrm>
          <a:prstGeom prst="rect">
            <a:avLst/>
          </a:prstGeom>
        </p:spPr>
      </p:pic>
      <p:pic>
        <p:nvPicPr>
          <p:cNvPr id="46" name="図 45" descr="\documentclass{jsarticle}&#10;\usepackage{amsmath}&#10;\usepackage[T1]{fontenc}&#10;\usepackage{lmodern}&#10;\pagestyle{empty}&#10;&#10;\begin{document}&#10;%\begin{align*}&#10;%\end{align*}&#10;$s_{1}^{(2)}(t)$&#10;\end{document}" title="IguanaTex Bitmap Display">
            <a:extLst>
              <a:ext uri="{FF2B5EF4-FFF2-40B4-BE49-F238E27FC236}">
                <a16:creationId xmlns:a16="http://schemas.microsoft.com/office/drawing/2014/main" id="{0023695C-D4DB-FD7B-9B8A-91BF2DC81C52}"/>
              </a:ext>
            </a:extLst>
          </p:cNvPr>
          <p:cNvPicPr>
            <a:picLocks noChangeAspect="1"/>
          </p:cNvPicPr>
          <p:nvPr>
            <p:custDataLst>
              <p:tags r:id="rId11"/>
            </p:custDataLst>
          </p:nvPr>
        </p:nvPicPr>
        <p:blipFill>
          <a:blip r:embed="rId23">
            <a:extLst>
              <a:ext uri="{28A0092B-C50C-407E-A947-70E740481C1C}">
                <a14:useLocalDpi xmlns:a14="http://schemas.microsoft.com/office/drawing/2010/main" val="0"/>
              </a:ext>
            </a:extLst>
          </a:blip>
          <a:stretch>
            <a:fillRect/>
          </a:stretch>
        </p:blipFill>
        <p:spPr>
          <a:xfrm>
            <a:off x="6044966" y="4781474"/>
            <a:ext cx="686269" cy="358547"/>
          </a:xfrm>
          <a:prstGeom prst="rect">
            <a:avLst/>
          </a:prstGeom>
        </p:spPr>
      </p:pic>
      <p:pic>
        <p:nvPicPr>
          <p:cNvPr id="47" name="図 46" descr="\documentclass{jsarticle}&#10;\usepackage{amsmath}&#10;\usepackage[T1]{fontenc}&#10;\usepackage{lmodern}&#10;\pagestyle{empty}&#10;&#10;\begin{document}&#10;%\begin{align*}&#10;%\end{align*}&#10;$s_{2}^{(2)}(t)$&#10;\end{document}" title="IguanaTex Bitmap Display">
            <a:extLst>
              <a:ext uri="{FF2B5EF4-FFF2-40B4-BE49-F238E27FC236}">
                <a16:creationId xmlns:a16="http://schemas.microsoft.com/office/drawing/2014/main" id="{73B5D7F0-3FE4-0C6B-A934-18C041DFA692}"/>
              </a:ext>
            </a:extLst>
          </p:cNvPr>
          <p:cNvPicPr>
            <a:picLocks noChangeAspect="1"/>
          </p:cNvPicPr>
          <p:nvPr>
            <p:custDataLst>
              <p:tags r:id="rId12"/>
            </p:custDataLst>
          </p:nvPr>
        </p:nvPicPr>
        <p:blipFill>
          <a:blip r:embed="rId24">
            <a:extLst>
              <a:ext uri="{28A0092B-C50C-407E-A947-70E740481C1C}">
                <a14:useLocalDpi xmlns:a14="http://schemas.microsoft.com/office/drawing/2010/main" val="0"/>
              </a:ext>
            </a:extLst>
          </a:blip>
          <a:stretch>
            <a:fillRect/>
          </a:stretch>
        </p:blipFill>
        <p:spPr>
          <a:xfrm>
            <a:off x="6437832" y="3977698"/>
            <a:ext cx="686269" cy="358547"/>
          </a:xfrm>
          <a:prstGeom prst="rect">
            <a:avLst/>
          </a:prstGeom>
        </p:spPr>
      </p:pic>
      <p:pic>
        <p:nvPicPr>
          <p:cNvPr id="48" name="図 47" descr="\documentclass{jsarticle}&#10;\usepackage{amsmath}&#10;\usepackage[T1]{fontenc}&#10;\usepackage{lmodern}&#10;\pagestyle{empty}&#10;&#10;\begin{document}&#10;%\begin{align*}&#10;%\end{align*}&#10;$s_{3}^{(2)}(t)$&#10;\end{document}" title="IguanaTex Bitmap Display">
            <a:extLst>
              <a:ext uri="{FF2B5EF4-FFF2-40B4-BE49-F238E27FC236}">
                <a16:creationId xmlns:a16="http://schemas.microsoft.com/office/drawing/2014/main" id="{2D8324C4-903E-92EF-9CD7-4E6F6295CEBC}"/>
              </a:ext>
            </a:extLst>
          </p:cNvPr>
          <p:cNvPicPr>
            <a:picLocks noChangeAspect="1"/>
          </p:cNvPicPr>
          <p:nvPr>
            <p:custDataLst>
              <p:tags r:id="rId13"/>
            </p:custDataLst>
          </p:nvPr>
        </p:nvPicPr>
        <p:blipFill>
          <a:blip r:embed="rId25">
            <a:extLst>
              <a:ext uri="{28A0092B-C50C-407E-A947-70E740481C1C}">
                <a14:useLocalDpi xmlns:a14="http://schemas.microsoft.com/office/drawing/2010/main" val="0"/>
              </a:ext>
            </a:extLst>
          </a:blip>
          <a:stretch>
            <a:fillRect/>
          </a:stretch>
        </p:blipFill>
        <p:spPr>
          <a:xfrm>
            <a:off x="6110880" y="5692305"/>
            <a:ext cx="686269" cy="363414"/>
          </a:xfrm>
          <a:prstGeom prst="rect">
            <a:avLst/>
          </a:prstGeom>
        </p:spPr>
      </p:pic>
      <p:sp>
        <p:nvSpPr>
          <p:cNvPr id="49" name="吹き出し: 角を丸めた四角形 48">
            <a:extLst>
              <a:ext uri="{FF2B5EF4-FFF2-40B4-BE49-F238E27FC236}">
                <a16:creationId xmlns:a16="http://schemas.microsoft.com/office/drawing/2014/main" id="{C86D7D09-DA15-881F-7AFF-F92936BEC542}"/>
              </a:ext>
            </a:extLst>
          </p:cNvPr>
          <p:cNvSpPr/>
          <p:nvPr/>
        </p:nvSpPr>
        <p:spPr>
          <a:xfrm rot="10800000">
            <a:off x="2434974" y="6208989"/>
            <a:ext cx="1586914" cy="584775"/>
          </a:xfrm>
          <a:prstGeom prst="wedgeRoundRectCallout">
            <a:avLst>
              <a:gd name="adj1" fmla="val -18132"/>
              <a:gd name="adj2" fmla="val 62500"/>
              <a:gd name="adj3" fmla="val 1666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536055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1169254B-12AB-9E6D-8B48-60F0B052E9FF}"/>
              </a:ext>
            </a:extLst>
          </p:cNvPr>
          <p:cNvSpPr txBox="1"/>
          <p:nvPr/>
        </p:nvSpPr>
        <p:spPr>
          <a:xfrm>
            <a:off x="0" y="127836"/>
            <a:ext cx="13501314" cy="646331"/>
          </a:xfrm>
          <a:prstGeom prst="rect">
            <a:avLst/>
          </a:prstGeom>
          <a:noFill/>
        </p:spPr>
        <p:txBody>
          <a:bodyPr wrap="square" rtlCol="0">
            <a:spAutoFit/>
          </a:bodyPr>
          <a:lstStyle/>
          <a:p>
            <a:r>
              <a:rPr kumimoji="1" lang="en-US" altLang="ja-JP" sz="3500" b="1" dirty="0">
                <a:latin typeface="BIZ UDPゴシック" panose="020B0400000000000000" pitchFamily="50" charset="-128"/>
                <a:ea typeface="BIZ UDPゴシック" panose="020B0400000000000000" pitchFamily="50" charset="-128"/>
              </a:rPr>
              <a:t>MU-MIMO(Multi User</a:t>
            </a:r>
            <a:r>
              <a:rPr lang="en-US" altLang="ja-JP" sz="3500" b="1" dirty="0">
                <a:latin typeface="BIZ UDPゴシック" panose="020B0400000000000000" pitchFamily="50" charset="-128"/>
                <a:ea typeface="BIZ UDPゴシック" panose="020B0400000000000000" pitchFamily="50" charset="-128"/>
              </a:rPr>
              <a:t>-Multi Input Multi Output</a:t>
            </a:r>
            <a:r>
              <a:rPr kumimoji="1" lang="en-US" altLang="ja-JP" sz="3600" b="1" dirty="0">
                <a:latin typeface="BIZ UDPゴシック" panose="020B0400000000000000" pitchFamily="50" charset="-128"/>
                <a:ea typeface="BIZ UDPゴシック" panose="020B0400000000000000" pitchFamily="50" charset="-128"/>
              </a:rPr>
              <a:t>)</a:t>
            </a:r>
            <a:endParaRPr kumimoji="1" lang="ja-JP" altLang="en-US" sz="3600" b="1" dirty="0">
              <a:latin typeface="BIZ UDPゴシック" panose="020B0400000000000000" pitchFamily="50" charset="-128"/>
              <a:ea typeface="BIZ UDPゴシック" panose="020B0400000000000000" pitchFamily="50" charset="-128"/>
            </a:endParaRPr>
          </a:p>
        </p:txBody>
      </p:sp>
      <p:sp>
        <p:nvSpPr>
          <p:cNvPr id="5" name="テキスト ボックス 4">
            <a:extLst>
              <a:ext uri="{FF2B5EF4-FFF2-40B4-BE49-F238E27FC236}">
                <a16:creationId xmlns:a16="http://schemas.microsoft.com/office/drawing/2014/main" id="{A54EFF9B-8182-3E82-D06F-62EF04A8F50D}"/>
              </a:ext>
            </a:extLst>
          </p:cNvPr>
          <p:cNvSpPr txBox="1"/>
          <p:nvPr/>
        </p:nvSpPr>
        <p:spPr>
          <a:xfrm>
            <a:off x="266700" y="873167"/>
            <a:ext cx="13501314" cy="646331"/>
          </a:xfrm>
          <a:prstGeom prst="rect">
            <a:avLst/>
          </a:prstGeom>
          <a:noFill/>
        </p:spPr>
        <p:txBody>
          <a:bodyPr wrap="square" rtlCol="0">
            <a:spAutoFit/>
          </a:bodyPr>
          <a:lstStyle/>
          <a:p>
            <a:r>
              <a:rPr lang="ja-JP" altLang="en-US" sz="3500" b="1" dirty="0">
                <a:latin typeface="BIZ UDPゴシック" panose="020B0400000000000000" pitchFamily="50" charset="-128"/>
                <a:ea typeface="BIZ UDPゴシック" panose="020B0400000000000000" pitchFamily="50" charset="-128"/>
              </a:rPr>
              <a:t>ブロック対角化</a:t>
            </a:r>
            <a:r>
              <a:rPr lang="en-US" altLang="ja-JP" sz="3500" b="1" dirty="0">
                <a:latin typeface="BIZ UDPゴシック" panose="020B0400000000000000" pitchFamily="50" charset="-128"/>
                <a:ea typeface="BIZ UDPゴシック" panose="020B0400000000000000" pitchFamily="50" charset="-128"/>
              </a:rPr>
              <a:t>(Block Diagonalization : BD)法</a:t>
            </a:r>
            <a:endParaRPr kumimoji="1" lang="ja-JP" altLang="en-US" sz="3600" b="1" dirty="0">
              <a:latin typeface="BIZ UDPゴシック" panose="020B0400000000000000" pitchFamily="50" charset="-128"/>
              <a:ea typeface="BIZ UDPゴシック" panose="020B0400000000000000" pitchFamily="50" charset="-128"/>
            </a:endParaRPr>
          </a:p>
        </p:txBody>
      </p:sp>
      <p:sp>
        <p:nvSpPr>
          <p:cNvPr id="6" name="テキスト ボックス 5">
            <a:extLst>
              <a:ext uri="{FF2B5EF4-FFF2-40B4-BE49-F238E27FC236}">
                <a16:creationId xmlns:a16="http://schemas.microsoft.com/office/drawing/2014/main" id="{034FF13B-C852-4085-B778-641F0C7DDE52}"/>
              </a:ext>
            </a:extLst>
          </p:cNvPr>
          <p:cNvSpPr txBox="1"/>
          <p:nvPr/>
        </p:nvSpPr>
        <p:spPr>
          <a:xfrm>
            <a:off x="602712" y="2002318"/>
            <a:ext cx="10986573" cy="2246769"/>
          </a:xfrm>
          <a:prstGeom prst="rect">
            <a:avLst/>
          </a:prstGeom>
          <a:noFill/>
        </p:spPr>
        <p:txBody>
          <a:bodyPr wrap="square" rtlCol="0">
            <a:spAutoFit/>
          </a:bodyPr>
          <a:lstStyle/>
          <a:p>
            <a:r>
              <a:rPr lang="en-US" altLang="ja-JP" sz="2800" dirty="0">
                <a:latin typeface="BIZ UDPゴシック" panose="020B0400000000000000" pitchFamily="50" charset="-128"/>
                <a:ea typeface="BIZ UDPゴシック" panose="020B0400000000000000" pitchFamily="50" charset="-128"/>
              </a:rPr>
              <a:t>MU-MIMO</a:t>
            </a:r>
            <a:r>
              <a:rPr lang="ja-JP" altLang="en-US" sz="2800" dirty="0">
                <a:latin typeface="BIZ UDPゴシック" panose="020B0400000000000000" pitchFamily="50" charset="-128"/>
                <a:ea typeface="BIZ UDPゴシック" panose="020B0400000000000000" pitchFamily="50" charset="-128"/>
              </a:rPr>
              <a:t>の送信指向性制御技術として</a:t>
            </a:r>
            <a:r>
              <a:rPr lang="en-US" altLang="ja-JP" sz="2800" dirty="0">
                <a:latin typeface="BIZ UDPゴシック" panose="020B0400000000000000" pitchFamily="50" charset="-128"/>
                <a:ea typeface="BIZ UDPゴシック" panose="020B0400000000000000" pitchFamily="50" charset="-128"/>
              </a:rPr>
              <a:t>,</a:t>
            </a:r>
            <a:r>
              <a:rPr lang="ja-JP" altLang="en-US" sz="2800" dirty="0">
                <a:latin typeface="BIZ UDPゴシック" panose="020B0400000000000000" pitchFamily="50" charset="-128"/>
                <a:ea typeface="BIZ UDPゴシック" panose="020B0400000000000000" pitchFamily="50" charset="-128"/>
              </a:rPr>
              <a:t>ブロック対角化</a:t>
            </a:r>
            <a:r>
              <a:rPr lang="en-US" altLang="ja-JP" sz="2800" dirty="0">
                <a:latin typeface="BIZ UDPゴシック" panose="020B0400000000000000" pitchFamily="50" charset="-128"/>
                <a:ea typeface="BIZ UDPゴシック" panose="020B0400000000000000" pitchFamily="50" charset="-128"/>
              </a:rPr>
              <a:t>(BD)</a:t>
            </a:r>
            <a:r>
              <a:rPr lang="ja-JP" altLang="en-US" sz="2800" dirty="0">
                <a:latin typeface="BIZ UDPゴシック" panose="020B0400000000000000" pitchFamily="50" charset="-128"/>
                <a:ea typeface="BIZ UDPゴシック" panose="020B0400000000000000" pitchFamily="50" charset="-128"/>
              </a:rPr>
              <a:t>法が広く知られている</a:t>
            </a:r>
            <a:r>
              <a:rPr lang="en-US" altLang="ja-JP" sz="2800" dirty="0">
                <a:latin typeface="BIZ UDPゴシック" panose="020B0400000000000000" pitchFamily="50" charset="-128"/>
                <a:ea typeface="BIZ UDPゴシック" panose="020B0400000000000000" pitchFamily="50" charset="-128"/>
              </a:rPr>
              <a:t>.</a:t>
            </a:r>
          </a:p>
          <a:p>
            <a:endParaRPr lang="en-US" altLang="ja-JP" sz="2800" dirty="0">
              <a:latin typeface="BIZ UDPゴシック" panose="020B0400000000000000" pitchFamily="50" charset="-128"/>
              <a:ea typeface="BIZ UDPゴシック" panose="020B0400000000000000" pitchFamily="50" charset="-128"/>
            </a:endParaRPr>
          </a:p>
          <a:p>
            <a:r>
              <a:rPr lang="ja-JP" altLang="en-US" sz="2800" dirty="0">
                <a:latin typeface="BIZ UDPゴシック" panose="020B0400000000000000" pitchFamily="50" charset="-128"/>
                <a:ea typeface="BIZ UDPゴシック" panose="020B0400000000000000" pitchFamily="50" charset="-128"/>
              </a:rPr>
              <a:t>基地局アンテナ数  　　</a:t>
            </a:r>
            <a:r>
              <a:rPr lang="en-US" altLang="ja-JP" sz="2800" dirty="0">
                <a:latin typeface="BIZ UDPゴシック" panose="020B0400000000000000" pitchFamily="50" charset="-128"/>
                <a:ea typeface="BIZ UDPゴシック" panose="020B0400000000000000" pitchFamily="50" charset="-128"/>
              </a:rPr>
              <a:t>,</a:t>
            </a:r>
            <a:r>
              <a:rPr lang="ja-JP" altLang="en-US" sz="2800" dirty="0">
                <a:latin typeface="BIZ UDPゴシック" panose="020B0400000000000000" pitchFamily="50" charset="-128"/>
                <a:ea typeface="BIZ UDPゴシック" panose="020B0400000000000000" pitchFamily="50" charset="-128"/>
              </a:rPr>
              <a:t>端末側アンテナ数　　　 </a:t>
            </a:r>
            <a:r>
              <a:rPr lang="en-US" altLang="ja-JP" sz="2800" dirty="0">
                <a:latin typeface="BIZ UDPゴシック" panose="020B0400000000000000" pitchFamily="50" charset="-128"/>
                <a:ea typeface="BIZ UDPゴシック" panose="020B0400000000000000" pitchFamily="50" charset="-128"/>
              </a:rPr>
              <a:t>,</a:t>
            </a:r>
            <a:r>
              <a:rPr lang="ja-JP" altLang="en-US" sz="2800" dirty="0">
                <a:latin typeface="BIZ UDPゴシック" panose="020B0400000000000000" pitchFamily="50" charset="-128"/>
                <a:ea typeface="BIZ UDPゴシック" panose="020B0400000000000000" pitchFamily="50" charset="-128"/>
              </a:rPr>
              <a:t>ユーザ数　　　　　　とすると</a:t>
            </a:r>
            <a:r>
              <a:rPr lang="en-US" altLang="ja-JP" sz="2800" dirty="0">
                <a:latin typeface="BIZ UDPゴシック" panose="020B0400000000000000" pitchFamily="50" charset="-128"/>
                <a:ea typeface="BIZ UDPゴシック" panose="020B0400000000000000" pitchFamily="50" charset="-128"/>
              </a:rPr>
              <a:t>,</a:t>
            </a:r>
            <a:r>
              <a:rPr lang="ja-JP" altLang="en-US" sz="2800" dirty="0">
                <a:latin typeface="BIZ UDPゴシック" panose="020B0400000000000000" pitchFamily="50" charset="-128"/>
                <a:ea typeface="BIZ UDPゴシック" panose="020B0400000000000000" pitchFamily="50" charset="-128"/>
              </a:rPr>
              <a:t>以下の式になるようにウエイト　　 を決定する</a:t>
            </a:r>
            <a:r>
              <a:rPr lang="en-US" altLang="ja-JP" sz="2800" dirty="0">
                <a:latin typeface="BIZ UDPゴシック" panose="020B0400000000000000" pitchFamily="50" charset="-128"/>
                <a:ea typeface="BIZ UDPゴシック" panose="020B0400000000000000" pitchFamily="50" charset="-128"/>
              </a:rPr>
              <a:t>.</a:t>
            </a:r>
          </a:p>
        </p:txBody>
      </p:sp>
      <p:pic>
        <p:nvPicPr>
          <p:cNvPr id="7" name="図 6" descr="\documentclass{jsarticle}&#10;\usepackage{amsmath}&#10;\usepackage[T1]{fontenc}&#10;\usepackage{lmodern}&#10;\pagestyle{empty}&#10;&#10;\begin{document}&#10;\begin{align*}&#10;  HW &amp;=&#10;    \begin{bmatrix}&#10;      H^{(1)}W^{(1)} &amp; 0_{N_R \times (N_T - N_R)}\\&#10;      0_{N_R \times (N_T - N_R)} &amp; H^{(2)}W^{(2)}&#10;    \end{bmatrix}&#10;\end{align*}&#10;\end{document}" title="IguanaTex Bitmap Display">
            <a:extLst>
              <a:ext uri="{FF2B5EF4-FFF2-40B4-BE49-F238E27FC236}">
                <a16:creationId xmlns:a16="http://schemas.microsoft.com/office/drawing/2014/main" id="{D9EF9768-B503-43BD-B0D3-1F39240CA0AF}"/>
              </a:ext>
            </a:extLst>
          </p:cNvPr>
          <p:cNvPicPr>
            <a:picLocks noChangeAspect="1"/>
          </p:cNvPicPr>
          <p:nvPr>
            <p:custDataLst>
              <p:tags r:id="rId1"/>
            </p:custDataLst>
          </p:nvPr>
        </p:nvPicPr>
        <p:blipFill>
          <a:blip r:embed="rId8">
            <a:extLst>
              <a:ext uri="{28A0092B-C50C-407E-A947-70E740481C1C}">
                <a14:useLocalDpi xmlns:a14="http://schemas.microsoft.com/office/drawing/2010/main" val="0"/>
              </a:ext>
            </a:extLst>
          </a:blip>
          <a:stretch>
            <a:fillRect/>
          </a:stretch>
        </p:blipFill>
        <p:spPr>
          <a:xfrm>
            <a:off x="2190810" y="4759238"/>
            <a:ext cx="7810378" cy="1144790"/>
          </a:xfrm>
          <a:prstGeom prst="rect">
            <a:avLst/>
          </a:prstGeom>
        </p:spPr>
      </p:pic>
      <p:pic>
        <p:nvPicPr>
          <p:cNvPr id="4" name="図 3" descr="\documentclass{jsarticle}&#10;\usepackage{amsmath}&#10;\usepackage[T1]{fontenc}&#10;\usepackage{lmodern}&#10;\pagestyle{empty}&#10;&#10;\begin{document}&#10;%\begin{align*}&#10;%\end{align*}&#10;$N_T$&#10;\end{document}" title="IguanaTex Bitmap Display">
            <a:extLst>
              <a:ext uri="{FF2B5EF4-FFF2-40B4-BE49-F238E27FC236}">
                <a16:creationId xmlns:a16="http://schemas.microsoft.com/office/drawing/2014/main" id="{8C7AD24F-C70D-EE43-549F-7CC6A3F4E751}"/>
              </a:ext>
            </a:extLst>
          </p:cNvPr>
          <p:cNvPicPr>
            <a:picLocks noChangeAspect="1"/>
          </p:cNvPicPr>
          <p:nvPr>
            <p:custDataLst>
              <p:tags r:id="rId2"/>
            </p:custDataLst>
          </p:nvPr>
        </p:nvPicPr>
        <p:blipFill>
          <a:blip r:embed="rId9">
            <a:extLst>
              <a:ext uri="{28A0092B-C50C-407E-A947-70E740481C1C}">
                <a14:useLocalDpi xmlns:a14="http://schemas.microsoft.com/office/drawing/2010/main" val="0"/>
              </a:ext>
            </a:extLst>
          </a:blip>
          <a:stretch>
            <a:fillRect/>
          </a:stretch>
        </p:blipFill>
        <p:spPr>
          <a:xfrm>
            <a:off x="3507580" y="3429000"/>
            <a:ext cx="540463" cy="345702"/>
          </a:xfrm>
          <a:prstGeom prst="rect">
            <a:avLst/>
          </a:prstGeom>
        </p:spPr>
      </p:pic>
      <p:pic>
        <p:nvPicPr>
          <p:cNvPr id="10" name="図 9" descr="\documentclass{jsarticle}&#10;\usepackage{amsmath}&#10;\usepackage[T1]{fontenc}&#10;\usepackage{lmodern}&#10;\pagestyle{empty}&#10;&#10;\begin{document}&#10;%\begin{align*}&#10;%\end{align*}&#10;$N_R$&#10;\end{document}" title="IguanaTex Bitmap Display">
            <a:extLst>
              <a:ext uri="{FF2B5EF4-FFF2-40B4-BE49-F238E27FC236}">
                <a16:creationId xmlns:a16="http://schemas.microsoft.com/office/drawing/2014/main" id="{E8526AC7-A4A7-96CA-DA17-D14B0E1AC3A4}"/>
              </a:ext>
            </a:extLst>
          </p:cNvPr>
          <p:cNvPicPr>
            <a:picLocks noChangeAspect="1"/>
          </p:cNvPicPr>
          <p:nvPr>
            <p:custDataLst>
              <p:tags r:id="rId3"/>
            </p:custDataLst>
          </p:nvPr>
        </p:nvPicPr>
        <p:blipFill>
          <a:blip r:embed="rId10">
            <a:extLst>
              <a:ext uri="{28A0092B-C50C-407E-A947-70E740481C1C}">
                <a14:useLocalDpi xmlns:a14="http://schemas.microsoft.com/office/drawing/2010/main" val="0"/>
              </a:ext>
            </a:extLst>
          </a:blip>
          <a:stretch>
            <a:fillRect/>
          </a:stretch>
        </p:blipFill>
        <p:spPr>
          <a:xfrm>
            <a:off x="7069557" y="3424131"/>
            <a:ext cx="557505" cy="350571"/>
          </a:xfrm>
          <a:prstGeom prst="rect">
            <a:avLst/>
          </a:prstGeom>
        </p:spPr>
      </p:pic>
      <p:pic>
        <p:nvPicPr>
          <p:cNvPr id="12" name="図 11" descr="\documentclass{jsarticle}&#10;\usepackage{amsmath}&#10;\usepackage[T1]{fontenc}&#10;\usepackage{lmodern}&#10;\pagestyle{empty}&#10;&#10;\begin{document}&#10;%\begin{align*}&#10;%\end{align*}&#10;$N_U = 2$&#10;\end{document}" title="IguanaTex Bitmap Display">
            <a:extLst>
              <a:ext uri="{FF2B5EF4-FFF2-40B4-BE49-F238E27FC236}">
                <a16:creationId xmlns:a16="http://schemas.microsoft.com/office/drawing/2014/main" id="{36B4D79A-5268-93F4-68AD-A0A588E2A2C7}"/>
              </a:ext>
            </a:extLst>
          </p:cNvPr>
          <p:cNvPicPr>
            <a:picLocks noChangeAspect="1"/>
          </p:cNvPicPr>
          <p:nvPr>
            <p:custDataLst>
              <p:tags r:id="rId4"/>
            </p:custDataLst>
          </p:nvPr>
        </p:nvPicPr>
        <p:blipFill>
          <a:blip r:embed="rId11">
            <a:extLst>
              <a:ext uri="{28A0092B-C50C-407E-A947-70E740481C1C}">
                <a14:useLocalDpi xmlns:a14="http://schemas.microsoft.com/office/drawing/2010/main" val="0"/>
              </a:ext>
            </a:extLst>
          </a:blip>
          <a:stretch>
            <a:fillRect/>
          </a:stretch>
        </p:blipFill>
        <p:spPr>
          <a:xfrm>
            <a:off x="9347520" y="3424130"/>
            <a:ext cx="1307336" cy="350571"/>
          </a:xfrm>
          <a:prstGeom prst="rect">
            <a:avLst/>
          </a:prstGeom>
        </p:spPr>
      </p:pic>
      <p:pic>
        <p:nvPicPr>
          <p:cNvPr id="14" name="図 13" descr="\documentclass{jsarticle}&#10;\usepackage{amsmath}&#10;\usepackage[T1]{fontenc}&#10;\usepackage{lmodern}&#10;\pagestyle{empty}&#10;&#10;\begin{document}&#10;%\begin{align*}&#10;%\end{align*}&#10;$W$&#10;\end{document}" title="IguanaTex Bitmap Display">
            <a:extLst>
              <a:ext uri="{FF2B5EF4-FFF2-40B4-BE49-F238E27FC236}">
                <a16:creationId xmlns:a16="http://schemas.microsoft.com/office/drawing/2014/main" id="{4BC8E69A-1D8A-6BA1-1F7B-2C78CE27E935}"/>
              </a:ext>
            </a:extLst>
          </p:cNvPr>
          <p:cNvPicPr>
            <a:picLocks noChangeAspect="1"/>
          </p:cNvPicPr>
          <p:nvPr>
            <p:custDataLst>
              <p:tags r:id="rId5"/>
            </p:custDataLst>
          </p:nvPr>
        </p:nvPicPr>
        <p:blipFill>
          <a:blip r:embed="rId12">
            <a:extLst>
              <a:ext uri="{28A0092B-C50C-407E-A947-70E740481C1C}">
                <a14:useLocalDpi xmlns:a14="http://schemas.microsoft.com/office/drawing/2010/main" val="0"/>
              </a:ext>
            </a:extLst>
          </a:blip>
          <a:stretch>
            <a:fillRect/>
          </a:stretch>
        </p:blipFill>
        <p:spPr>
          <a:xfrm>
            <a:off x="6233318" y="3875881"/>
            <a:ext cx="358495" cy="256068"/>
          </a:xfrm>
          <a:prstGeom prst="rect">
            <a:avLst/>
          </a:prstGeom>
        </p:spPr>
      </p:pic>
    </p:spTree>
    <p:extLst>
      <p:ext uri="{BB962C8B-B14F-4D97-AF65-F5344CB8AC3E}">
        <p14:creationId xmlns:p14="http://schemas.microsoft.com/office/powerpoint/2010/main" val="720827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グループ化 12">
            <a:extLst>
              <a:ext uri="{FF2B5EF4-FFF2-40B4-BE49-F238E27FC236}">
                <a16:creationId xmlns:a16="http://schemas.microsoft.com/office/drawing/2014/main" id="{AD772EBD-CD79-BEDE-565F-C75378D02B08}"/>
              </a:ext>
            </a:extLst>
          </p:cNvPr>
          <p:cNvGrpSpPr/>
          <p:nvPr/>
        </p:nvGrpSpPr>
        <p:grpSpPr>
          <a:xfrm>
            <a:off x="3530337" y="2170068"/>
            <a:ext cx="3986232" cy="3814765"/>
            <a:chOff x="2021662" y="2407444"/>
            <a:chExt cx="3986232" cy="3814765"/>
          </a:xfrm>
        </p:grpSpPr>
        <p:sp>
          <p:nvSpPr>
            <p:cNvPr id="12" name="直角三角形 11">
              <a:extLst>
                <a:ext uri="{FF2B5EF4-FFF2-40B4-BE49-F238E27FC236}">
                  <a16:creationId xmlns:a16="http://schemas.microsoft.com/office/drawing/2014/main" id="{F540F622-3559-C276-FF2C-B2C30386ABC3}"/>
                </a:ext>
              </a:extLst>
            </p:cNvPr>
            <p:cNvSpPr/>
            <p:nvPr/>
          </p:nvSpPr>
          <p:spPr>
            <a:xfrm rot="5400000">
              <a:off x="3927862" y="4142177"/>
              <a:ext cx="2457452" cy="1702612"/>
            </a:xfrm>
            <a:prstGeom prst="rtTriangle">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1" name="グループ化 10">
              <a:extLst>
                <a:ext uri="{FF2B5EF4-FFF2-40B4-BE49-F238E27FC236}">
                  <a16:creationId xmlns:a16="http://schemas.microsoft.com/office/drawing/2014/main" id="{475EE7A7-2E0E-25E6-58BE-18447380467E}"/>
                </a:ext>
              </a:extLst>
            </p:cNvPr>
            <p:cNvGrpSpPr/>
            <p:nvPr/>
          </p:nvGrpSpPr>
          <p:grpSpPr>
            <a:xfrm>
              <a:off x="2021662" y="2407444"/>
              <a:ext cx="3986232" cy="3814765"/>
              <a:chOff x="2021662" y="2407444"/>
              <a:chExt cx="3986232" cy="3814765"/>
            </a:xfrm>
          </p:grpSpPr>
          <p:sp>
            <p:nvSpPr>
              <p:cNvPr id="9" name="正方形/長方形 8">
                <a:extLst>
                  <a:ext uri="{FF2B5EF4-FFF2-40B4-BE49-F238E27FC236}">
                    <a16:creationId xmlns:a16="http://schemas.microsoft.com/office/drawing/2014/main" id="{6B6E565A-E7E5-444C-8447-3A6497EEEB11}"/>
                  </a:ext>
                </a:extLst>
              </p:cNvPr>
              <p:cNvSpPr/>
              <p:nvPr/>
            </p:nvSpPr>
            <p:spPr>
              <a:xfrm>
                <a:off x="2028825" y="2407444"/>
                <a:ext cx="3979069" cy="1357312"/>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B98EC638-D063-C4A5-FE0D-C4F586FAA9BA}"/>
                  </a:ext>
                </a:extLst>
              </p:cNvPr>
              <p:cNvSpPr/>
              <p:nvPr/>
            </p:nvSpPr>
            <p:spPr>
              <a:xfrm>
                <a:off x="2021662" y="3428999"/>
                <a:ext cx="2378888" cy="279321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sp>
        <p:nvSpPr>
          <p:cNvPr id="4" name="テキスト ボックス 3">
            <a:extLst>
              <a:ext uri="{FF2B5EF4-FFF2-40B4-BE49-F238E27FC236}">
                <a16:creationId xmlns:a16="http://schemas.microsoft.com/office/drawing/2014/main" id="{37B613C8-4CBF-3936-89C8-2164CC6C5E36}"/>
              </a:ext>
            </a:extLst>
          </p:cNvPr>
          <p:cNvSpPr txBox="1"/>
          <p:nvPr/>
        </p:nvSpPr>
        <p:spPr>
          <a:xfrm>
            <a:off x="0" y="127836"/>
            <a:ext cx="13501314" cy="646331"/>
          </a:xfrm>
          <a:prstGeom prst="rect">
            <a:avLst/>
          </a:prstGeom>
          <a:noFill/>
        </p:spPr>
        <p:txBody>
          <a:bodyPr wrap="square" rtlCol="0">
            <a:spAutoFit/>
          </a:bodyPr>
          <a:lstStyle/>
          <a:p>
            <a:r>
              <a:rPr kumimoji="1" lang="en-US" altLang="ja-JP" sz="3500" b="1" dirty="0">
                <a:latin typeface="BIZ UDPゴシック" panose="020B0400000000000000" pitchFamily="50" charset="-128"/>
                <a:ea typeface="BIZ UDPゴシック" panose="020B0400000000000000" pitchFamily="50" charset="-128"/>
              </a:rPr>
              <a:t>MU-MIMO(Multi User</a:t>
            </a:r>
            <a:r>
              <a:rPr lang="en-US" altLang="ja-JP" sz="3500" b="1" dirty="0">
                <a:latin typeface="BIZ UDPゴシック" panose="020B0400000000000000" pitchFamily="50" charset="-128"/>
                <a:ea typeface="BIZ UDPゴシック" panose="020B0400000000000000" pitchFamily="50" charset="-128"/>
              </a:rPr>
              <a:t>-Multi Input Multi Output</a:t>
            </a:r>
            <a:r>
              <a:rPr kumimoji="1" lang="en-US" altLang="ja-JP" sz="3600" b="1" dirty="0">
                <a:latin typeface="BIZ UDPゴシック" panose="020B0400000000000000" pitchFamily="50" charset="-128"/>
                <a:ea typeface="BIZ UDPゴシック" panose="020B0400000000000000" pitchFamily="50" charset="-128"/>
              </a:rPr>
              <a:t>)</a:t>
            </a:r>
            <a:endParaRPr kumimoji="1" lang="ja-JP" altLang="en-US" sz="3600" b="1" dirty="0">
              <a:latin typeface="BIZ UDPゴシック" panose="020B0400000000000000" pitchFamily="50" charset="-128"/>
              <a:ea typeface="BIZ UDPゴシック" panose="020B0400000000000000" pitchFamily="50" charset="-128"/>
            </a:endParaRPr>
          </a:p>
        </p:txBody>
      </p:sp>
      <p:sp>
        <p:nvSpPr>
          <p:cNvPr id="2" name="テキスト ボックス 1">
            <a:extLst>
              <a:ext uri="{FF2B5EF4-FFF2-40B4-BE49-F238E27FC236}">
                <a16:creationId xmlns:a16="http://schemas.microsoft.com/office/drawing/2014/main" id="{766238B9-7665-6222-AA9A-1B12BCF25FFD}"/>
              </a:ext>
            </a:extLst>
          </p:cNvPr>
          <p:cNvSpPr txBox="1"/>
          <p:nvPr/>
        </p:nvSpPr>
        <p:spPr>
          <a:xfrm>
            <a:off x="266700" y="873167"/>
            <a:ext cx="13501314" cy="646331"/>
          </a:xfrm>
          <a:prstGeom prst="rect">
            <a:avLst/>
          </a:prstGeom>
          <a:noFill/>
        </p:spPr>
        <p:txBody>
          <a:bodyPr wrap="square" rtlCol="0">
            <a:spAutoFit/>
          </a:bodyPr>
          <a:lstStyle/>
          <a:p>
            <a:r>
              <a:rPr lang="ja-JP" altLang="en-US" sz="3500" b="1" dirty="0">
                <a:latin typeface="BIZ UDPゴシック" panose="020B0400000000000000" pitchFamily="50" charset="-128"/>
                <a:ea typeface="BIZ UDPゴシック" panose="020B0400000000000000" pitchFamily="50" charset="-128"/>
              </a:rPr>
              <a:t>ブロック対角化</a:t>
            </a:r>
            <a:r>
              <a:rPr lang="en-US" altLang="ja-JP" sz="3500" b="1" dirty="0">
                <a:latin typeface="BIZ UDPゴシック" panose="020B0400000000000000" pitchFamily="50" charset="-128"/>
                <a:ea typeface="BIZ UDPゴシック" panose="020B0400000000000000" pitchFamily="50" charset="-128"/>
              </a:rPr>
              <a:t>(Block Diagonalization : BD)法</a:t>
            </a:r>
            <a:endParaRPr kumimoji="1" lang="ja-JP" altLang="en-US" sz="3600" b="1" dirty="0">
              <a:latin typeface="BIZ UDPゴシック" panose="020B0400000000000000" pitchFamily="50" charset="-128"/>
              <a:ea typeface="BIZ UDPゴシック" panose="020B0400000000000000" pitchFamily="50" charset="-128"/>
            </a:endParaRPr>
          </a:p>
        </p:txBody>
      </p:sp>
      <p:grpSp>
        <p:nvGrpSpPr>
          <p:cNvPr id="8" name="グループ化 7">
            <a:extLst>
              <a:ext uri="{FF2B5EF4-FFF2-40B4-BE49-F238E27FC236}">
                <a16:creationId xmlns:a16="http://schemas.microsoft.com/office/drawing/2014/main" id="{D4B811FC-6ACE-E813-CC0F-343AFA2366B8}"/>
              </a:ext>
            </a:extLst>
          </p:cNvPr>
          <p:cNvGrpSpPr/>
          <p:nvPr/>
        </p:nvGrpSpPr>
        <p:grpSpPr>
          <a:xfrm>
            <a:off x="2001412" y="2229587"/>
            <a:ext cx="3174206" cy="3533678"/>
            <a:chOff x="550069" y="2226566"/>
            <a:chExt cx="3174206" cy="3533678"/>
          </a:xfrm>
        </p:grpSpPr>
        <p:pic>
          <p:nvPicPr>
            <p:cNvPr id="6" name="グラフィックス 5">
              <a:extLst>
                <a:ext uri="{FF2B5EF4-FFF2-40B4-BE49-F238E27FC236}">
                  <a16:creationId xmlns:a16="http://schemas.microsoft.com/office/drawing/2014/main" id="{31600330-7156-BF2B-3F7C-9A84B966CC4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50069" y="2226566"/>
              <a:ext cx="3174206" cy="3533678"/>
            </a:xfrm>
            <a:prstGeom prst="rect">
              <a:avLst/>
            </a:prstGeom>
          </p:spPr>
        </p:pic>
        <p:pic>
          <p:nvPicPr>
            <p:cNvPr id="7" name="図 6" descr="\documentclass{jsarticle}&#10;\usepackage{amsmath}&#10;\usepackage[T1]{fontenc}&#10;\usepackage{lmodern}&#10;\pagestyle{empty}&#10;&#10;\begin{document}&#10;%\begin{align*}&#10;%\end{align*}&#10;$\vdots$&#10;\end{document}" title="IguanaTex Bitmap Display">
              <a:extLst>
                <a:ext uri="{FF2B5EF4-FFF2-40B4-BE49-F238E27FC236}">
                  <a16:creationId xmlns:a16="http://schemas.microsoft.com/office/drawing/2014/main" id="{02F9002D-DFEC-AF18-A240-2EB5D46926B2}"/>
                </a:ext>
              </a:extLst>
            </p:cNvPr>
            <p:cNvPicPr>
              <a:picLocks noChangeAspect="1"/>
            </p:cNvPicPr>
            <p:nvPr>
              <p:custDataLst>
                <p:tags r:id="rId10"/>
              </p:custDataLst>
            </p:nvPr>
          </p:nvPicPr>
          <p:blipFill>
            <a:blip r:embed="rId15">
              <a:extLst>
                <a:ext uri="{28A0092B-C50C-407E-A947-70E740481C1C}">
                  <a14:useLocalDpi xmlns:a14="http://schemas.microsoft.com/office/drawing/2010/main" val="0"/>
                </a:ext>
              </a:extLst>
            </a:blip>
            <a:stretch>
              <a:fillRect/>
            </a:stretch>
          </p:blipFill>
          <p:spPr>
            <a:xfrm>
              <a:off x="3518694" y="3993405"/>
              <a:ext cx="96025" cy="704186"/>
            </a:xfrm>
            <a:prstGeom prst="rect">
              <a:avLst/>
            </a:prstGeom>
          </p:spPr>
        </p:pic>
      </p:grpSp>
      <p:sp>
        <p:nvSpPr>
          <p:cNvPr id="14" name="直角三角形 13">
            <a:extLst>
              <a:ext uri="{FF2B5EF4-FFF2-40B4-BE49-F238E27FC236}">
                <a16:creationId xmlns:a16="http://schemas.microsoft.com/office/drawing/2014/main" id="{9D905511-A71A-0575-7A3F-B093DCB6BCE4}"/>
              </a:ext>
            </a:extLst>
          </p:cNvPr>
          <p:cNvSpPr/>
          <p:nvPr/>
        </p:nvSpPr>
        <p:spPr>
          <a:xfrm rot="16200000">
            <a:off x="5630439" y="4136120"/>
            <a:ext cx="2207421" cy="1521619"/>
          </a:xfrm>
          <a:prstGeom prst="rtTriangl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596A2501-03F7-ADA4-ED99-9E3DC29EF754}"/>
              </a:ext>
            </a:extLst>
          </p:cNvPr>
          <p:cNvSpPr/>
          <p:nvPr/>
        </p:nvSpPr>
        <p:spPr>
          <a:xfrm>
            <a:off x="5625505" y="2100151"/>
            <a:ext cx="2038558" cy="3979069"/>
          </a:xfrm>
          <a:prstGeom prst="rect">
            <a:avLst/>
          </a:prstGeom>
          <a:noFill/>
          <a:ln>
            <a:solidFill>
              <a:srgbClr val="002060"/>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7" name="グラフィックス 16">
            <a:extLst>
              <a:ext uri="{FF2B5EF4-FFF2-40B4-BE49-F238E27FC236}">
                <a16:creationId xmlns:a16="http://schemas.microsoft.com/office/drawing/2014/main" id="{594DFFDD-FB01-85D4-1923-3122BF06A82E}"/>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002126" y="2185876"/>
            <a:ext cx="1428748" cy="1481469"/>
          </a:xfrm>
          <a:prstGeom prst="rect">
            <a:avLst/>
          </a:prstGeom>
        </p:spPr>
      </p:pic>
      <p:pic>
        <p:nvPicPr>
          <p:cNvPr id="18" name="図 17" descr="\documentclass{jsarticle}&#10;\usepackage{amsmath}&#10;\usepackage[T1]{fontenc}&#10;\usepackage{lmodern}&#10;\pagestyle{empty}&#10;&#10;\begin{document}&#10;%\begin{align*}&#10;%\end{align*}&#10;$\vdots$&#10;\end{document}" title="IguanaTex Bitmap Display">
            <a:extLst>
              <a:ext uri="{FF2B5EF4-FFF2-40B4-BE49-F238E27FC236}">
                <a16:creationId xmlns:a16="http://schemas.microsoft.com/office/drawing/2014/main" id="{93112DB7-153E-EC0B-9681-3B7B47EE3B24}"/>
              </a:ext>
            </a:extLst>
          </p:cNvPr>
          <p:cNvPicPr>
            <a:picLocks noChangeAspect="1"/>
          </p:cNvPicPr>
          <p:nvPr>
            <p:custDataLst>
              <p:tags r:id="rId1"/>
            </p:custDataLst>
          </p:nvPr>
        </p:nvPicPr>
        <p:blipFill>
          <a:blip r:embed="rId15">
            <a:extLst>
              <a:ext uri="{28A0092B-C50C-407E-A947-70E740481C1C}">
                <a14:useLocalDpi xmlns:a14="http://schemas.microsoft.com/office/drawing/2010/main" val="0"/>
              </a:ext>
            </a:extLst>
          </a:blip>
          <a:stretch>
            <a:fillRect/>
          </a:stretch>
        </p:blipFill>
        <p:spPr>
          <a:xfrm flipH="1">
            <a:off x="8561569" y="2994641"/>
            <a:ext cx="58033" cy="425580"/>
          </a:xfrm>
          <a:prstGeom prst="rect">
            <a:avLst/>
          </a:prstGeom>
        </p:spPr>
      </p:pic>
      <p:pic>
        <p:nvPicPr>
          <p:cNvPr id="19" name="グラフィックス 18">
            <a:extLst>
              <a:ext uri="{FF2B5EF4-FFF2-40B4-BE49-F238E27FC236}">
                <a16:creationId xmlns:a16="http://schemas.microsoft.com/office/drawing/2014/main" id="{390CF7B9-160B-B9CB-9459-582BF9BA4ABD}"/>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002126" y="4476110"/>
            <a:ext cx="1428748" cy="1481469"/>
          </a:xfrm>
          <a:prstGeom prst="rect">
            <a:avLst/>
          </a:prstGeom>
        </p:spPr>
      </p:pic>
      <p:pic>
        <p:nvPicPr>
          <p:cNvPr id="20" name="図 19" descr="\documentclass{jsarticle}&#10;\usepackage{amsmath}&#10;\usepackage[T1]{fontenc}&#10;\usepackage{lmodern}&#10;\pagestyle{empty}&#10;&#10;\begin{document}&#10;%\begin{align*}&#10;%\end{align*}&#10;$\vdots$&#10;\end{document}" title="IguanaTex Bitmap Display">
            <a:extLst>
              <a:ext uri="{FF2B5EF4-FFF2-40B4-BE49-F238E27FC236}">
                <a16:creationId xmlns:a16="http://schemas.microsoft.com/office/drawing/2014/main" id="{224247AC-6159-52F5-F314-D96DAF4357AE}"/>
              </a:ext>
            </a:extLst>
          </p:cNvPr>
          <p:cNvPicPr>
            <a:picLocks noChangeAspect="1"/>
          </p:cNvPicPr>
          <p:nvPr>
            <p:custDataLst>
              <p:tags r:id="rId2"/>
            </p:custDataLst>
          </p:nvPr>
        </p:nvPicPr>
        <p:blipFill>
          <a:blip r:embed="rId15">
            <a:extLst>
              <a:ext uri="{28A0092B-C50C-407E-A947-70E740481C1C}">
                <a14:useLocalDpi xmlns:a14="http://schemas.microsoft.com/office/drawing/2010/main" val="0"/>
              </a:ext>
            </a:extLst>
          </a:blip>
          <a:stretch>
            <a:fillRect/>
          </a:stretch>
        </p:blipFill>
        <p:spPr>
          <a:xfrm flipH="1">
            <a:off x="8561569" y="5284875"/>
            <a:ext cx="58033" cy="425580"/>
          </a:xfrm>
          <a:prstGeom prst="rect">
            <a:avLst/>
          </a:prstGeom>
        </p:spPr>
      </p:pic>
      <p:sp>
        <p:nvSpPr>
          <p:cNvPr id="21" name="テキスト ボックス 20">
            <a:extLst>
              <a:ext uri="{FF2B5EF4-FFF2-40B4-BE49-F238E27FC236}">
                <a16:creationId xmlns:a16="http://schemas.microsoft.com/office/drawing/2014/main" id="{150D9D64-791E-61C4-BAE8-474CBFD6A4D0}"/>
              </a:ext>
            </a:extLst>
          </p:cNvPr>
          <p:cNvSpPr txBox="1"/>
          <p:nvPr/>
        </p:nvSpPr>
        <p:spPr>
          <a:xfrm>
            <a:off x="7903392" y="2622656"/>
            <a:ext cx="2415633" cy="584775"/>
          </a:xfrm>
          <a:prstGeom prst="rect">
            <a:avLst/>
          </a:prstGeom>
          <a:noFill/>
        </p:spPr>
        <p:txBody>
          <a:bodyPr wrap="square" rtlCol="0">
            <a:spAutoFit/>
          </a:bodyPr>
          <a:lstStyle/>
          <a:p>
            <a:pPr algn="ctr"/>
            <a:r>
              <a:rPr lang="en-US" altLang="ja-JP" sz="3200" dirty="0">
                <a:latin typeface="BIZ UDPゴシック" panose="020B0400000000000000" pitchFamily="50" charset="-128"/>
                <a:ea typeface="BIZ UDPゴシック" panose="020B0400000000000000" pitchFamily="50" charset="-128"/>
              </a:rPr>
              <a:t>R</a:t>
            </a:r>
            <a:r>
              <a:rPr kumimoji="1" lang="en-US" altLang="ja-JP" sz="3200" dirty="0">
                <a:latin typeface="BIZ UDPゴシック" panose="020B0400000000000000" pitchFamily="50" charset="-128"/>
                <a:ea typeface="BIZ UDPゴシック" panose="020B0400000000000000" pitchFamily="50" charset="-128"/>
              </a:rPr>
              <a:t>x</a:t>
            </a:r>
            <a:endParaRPr kumimoji="1" lang="ja-JP" altLang="en-US" sz="3200" dirty="0">
              <a:latin typeface="BIZ UDPゴシック" panose="020B0400000000000000" pitchFamily="50" charset="-128"/>
              <a:ea typeface="BIZ UDPゴシック" panose="020B0400000000000000" pitchFamily="50" charset="-128"/>
            </a:endParaRPr>
          </a:p>
        </p:txBody>
      </p:sp>
      <p:sp>
        <p:nvSpPr>
          <p:cNvPr id="22" name="テキスト ボックス 21">
            <a:extLst>
              <a:ext uri="{FF2B5EF4-FFF2-40B4-BE49-F238E27FC236}">
                <a16:creationId xmlns:a16="http://schemas.microsoft.com/office/drawing/2014/main" id="{23500D5C-135D-0C78-58D0-9452046F3C92}"/>
              </a:ext>
            </a:extLst>
          </p:cNvPr>
          <p:cNvSpPr txBox="1"/>
          <p:nvPr/>
        </p:nvSpPr>
        <p:spPr>
          <a:xfrm>
            <a:off x="7903392" y="4925974"/>
            <a:ext cx="2415633" cy="584775"/>
          </a:xfrm>
          <a:prstGeom prst="rect">
            <a:avLst/>
          </a:prstGeom>
          <a:noFill/>
        </p:spPr>
        <p:txBody>
          <a:bodyPr wrap="square" rtlCol="0">
            <a:spAutoFit/>
          </a:bodyPr>
          <a:lstStyle/>
          <a:p>
            <a:pPr algn="ctr"/>
            <a:r>
              <a:rPr lang="en-US" altLang="ja-JP" sz="3200" dirty="0">
                <a:latin typeface="BIZ UDPゴシック" panose="020B0400000000000000" pitchFamily="50" charset="-128"/>
                <a:ea typeface="BIZ UDPゴシック" panose="020B0400000000000000" pitchFamily="50" charset="-128"/>
              </a:rPr>
              <a:t>R</a:t>
            </a:r>
            <a:r>
              <a:rPr kumimoji="1" lang="en-US" altLang="ja-JP" sz="3200" dirty="0">
                <a:latin typeface="BIZ UDPゴシック" panose="020B0400000000000000" pitchFamily="50" charset="-128"/>
                <a:ea typeface="BIZ UDPゴシック" panose="020B0400000000000000" pitchFamily="50" charset="-128"/>
              </a:rPr>
              <a:t>x</a:t>
            </a:r>
            <a:endParaRPr kumimoji="1" lang="ja-JP" altLang="en-US" sz="3200" dirty="0">
              <a:latin typeface="BIZ UDPゴシック" panose="020B0400000000000000" pitchFamily="50" charset="-128"/>
              <a:ea typeface="BIZ UDPゴシック" panose="020B0400000000000000" pitchFamily="50" charset="-128"/>
            </a:endParaRPr>
          </a:p>
        </p:txBody>
      </p:sp>
      <p:grpSp>
        <p:nvGrpSpPr>
          <p:cNvPr id="25" name="グループ化 24">
            <a:extLst>
              <a:ext uri="{FF2B5EF4-FFF2-40B4-BE49-F238E27FC236}">
                <a16:creationId xmlns:a16="http://schemas.microsoft.com/office/drawing/2014/main" id="{39EBD776-5BB7-3F99-4297-B9E683992BFE}"/>
              </a:ext>
            </a:extLst>
          </p:cNvPr>
          <p:cNvGrpSpPr/>
          <p:nvPr/>
        </p:nvGrpSpPr>
        <p:grpSpPr>
          <a:xfrm>
            <a:off x="7910089" y="5786824"/>
            <a:ext cx="709513" cy="369332"/>
            <a:chOff x="7605990" y="5526143"/>
            <a:chExt cx="709513" cy="369332"/>
          </a:xfrm>
        </p:grpSpPr>
        <p:sp>
          <p:nvSpPr>
            <p:cNvPr id="23" name="テキスト ボックス 22">
              <a:extLst>
                <a:ext uri="{FF2B5EF4-FFF2-40B4-BE49-F238E27FC236}">
                  <a16:creationId xmlns:a16="http://schemas.microsoft.com/office/drawing/2014/main" id="{163DE931-F3ED-63D4-3F0B-087C1C3A01C9}"/>
                </a:ext>
              </a:extLst>
            </p:cNvPr>
            <p:cNvSpPr txBox="1"/>
            <p:nvPr/>
          </p:nvSpPr>
          <p:spPr>
            <a:xfrm>
              <a:off x="7605990" y="5526143"/>
              <a:ext cx="709513" cy="369332"/>
            </a:xfrm>
            <a:prstGeom prst="rect">
              <a:avLst/>
            </a:prstGeom>
            <a:noFill/>
          </p:spPr>
          <p:txBody>
            <a:bodyPr wrap="square" rtlCol="0">
              <a:spAutoFit/>
            </a:bodyPr>
            <a:lstStyle/>
            <a:p>
              <a:r>
                <a:rPr kumimoji="1" lang="en-US" altLang="ja-JP" dirty="0">
                  <a:latin typeface="BIZ UDPゴシック" panose="020B0400000000000000" pitchFamily="50" charset="-128"/>
                  <a:ea typeface="BIZ UDPゴシック" panose="020B0400000000000000" pitchFamily="50" charset="-128"/>
                </a:rPr>
                <a:t>#</a:t>
              </a:r>
              <a:endParaRPr kumimoji="1" lang="ja-JP" altLang="en-US" dirty="0">
                <a:latin typeface="BIZ UDPゴシック" panose="020B0400000000000000" pitchFamily="50" charset="-128"/>
                <a:ea typeface="BIZ UDPゴシック" panose="020B0400000000000000" pitchFamily="50" charset="-128"/>
              </a:endParaRPr>
            </a:p>
          </p:txBody>
        </p:sp>
        <p:pic>
          <p:nvPicPr>
            <p:cNvPr id="24" name="図 23" descr="\documentclass{jsarticle}&#10;\usepackage{amsmath}&#10;\usepackage[T1]{fontenc}&#10;\usepackage{lmodern}&#10;\pagestyle{empty}&#10;&#10;\begin{document}&#10;%\begin{align*}&#10;%\end{align*}&#10;$N_R$&#10;\end{document}" title="IguanaTex Bitmap Display">
              <a:extLst>
                <a:ext uri="{FF2B5EF4-FFF2-40B4-BE49-F238E27FC236}">
                  <a16:creationId xmlns:a16="http://schemas.microsoft.com/office/drawing/2014/main" id="{8E6AC434-B74B-E54F-3C89-28A0C1E6C87B}"/>
                </a:ext>
              </a:extLst>
            </p:cNvPr>
            <p:cNvPicPr>
              <a:picLocks noChangeAspect="1"/>
            </p:cNvPicPr>
            <p:nvPr>
              <p:custDataLst>
                <p:tags r:id="rId9"/>
              </p:custDataLst>
            </p:nvPr>
          </p:nvPicPr>
          <p:blipFill>
            <a:blip r:embed="rId18">
              <a:extLst>
                <a:ext uri="{28A0092B-C50C-407E-A947-70E740481C1C}">
                  <a14:useLocalDpi xmlns:a14="http://schemas.microsoft.com/office/drawing/2010/main" val="0"/>
                </a:ext>
              </a:extLst>
            </a:blip>
            <a:stretch>
              <a:fillRect/>
            </a:stretch>
          </p:blipFill>
          <p:spPr>
            <a:xfrm>
              <a:off x="7917718" y="5638624"/>
              <a:ext cx="314140" cy="197538"/>
            </a:xfrm>
            <a:prstGeom prst="rect">
              <a:avLst/>
            </a:prstGeom>
          </p:spPr>
        </p:pic>
      </p:grpSp>
      <p:sp>
        <p:nvSpPr>
          <p:cNvPr id="26" name="テキスト ボックス 25">
            <a:extLst>
              <a:ext uri="{FF2B5EF4-FFF2-40B4-BE49-F238E27FC236}">
                <a16:creationId xmlns:a16="http://schemas.microsoft.com/office/drawing/2014/main" id="{63FE60FA-8D08-B4D8-94A5-681EA21A0DC7}"/>
              </a:ext>
            </a:extLst>
          </p:cNvPr>
          <p:cNvSpPr txBox="1"/>
          <p:nvPr/>
        </p:nvSpPr>
        <p:spPr>
          <a:xfrm>
            <a:off x="7910089" y="4158863"/>
            <a:ext cx="709513" cy="369332"/>
          </a:xfrm>
          <a:prstGeom prst="rect">
            <a:avLst/>
          </a:prstGeom>
          <a:noFill/>
        </p:spPr>
        <p:txBody>
          <a:bodyPr wrap="square" rtlCol="0">
            <a:spAutoFit/>
          </a:bodyPr>
          <a:lstStyle/>
          <a:p>
            <a:r>
              <a:rPr kumimoji="1" lang="en-US" altLang="ja-JP" dirty="0">
                <a:latin typeface="BIZ UDPゴシック" panose="020B0400000000000000" pitchFamily="50" charset="-128"/>
                <a:ea typeface="BIZ UDPゴシック" panose="020B0400000000000000" pitchFamily="50" charset="-128"/>
              </a:rPr>
              <a:t>#1</a:t>
            </a:r>
            <a:endParaRPr kumimoji="1" lang="ja-JP" altLang="en-US" dirty="0">
              <a:latin typeface="BIZ UDPゴシック" panose="020B0400000000000000" pitchFamily="50" charset="-128"/>
              <a:ea typeface="BIZ UDPゴシック" panose="020B0400000000000000" pitchFamily="50" charset="-128"/>
            </a:endParaRPr>
          </a:p>
        </p:txBody>
      </p:sp>
      <p:sp>
        <p:nvSpPr>
          <p:cNvPr id="27" name="テキスト ボックス 26">
            <a:extLst>
              <a:ext uri="{FF2B5EF4-FFF2-40B4-BE49-F238E27FC236}">
                <a16:creationId xmlns:a16="http://schemas.microsoft.com/office/drawing/2014/main" id="{E9C087D2-FB68-62AA-356E-F5D7FA1C3D5B}"/>
              </a:ext>
            </a:extLst>
          </p:cNvPr>
          <p:cNvSpPr txBox="1"/>
          <p:nvPr/>
        </p:nvSpPr>
        <p:spPr>
          <a:xfrm>
            <a:off x="7910089" y="1821683"/>
            <a:ext cx="709513" cy="369332"/>
          </a:xfrm>
          <a:prstGeom prst="rect">
            <a:avLst/>
          </a:prstGeom>
          <a:noFill/>
        </p:spPr>
        <p:txBody>
          <a:bodyPr wrap="square" rtlCol="0">
            <a:spAutoFit/>
          </a:bodyPr>
          <a:lstStyle/>
          <a:p>
            <a:r>
              <a:rPr kumimoji="1" lang="en-US" altLang="ja-JP" dirty="0">
                <a:latin typeface="BIZ UDPゴシック" panose="020B0400000000000000" pitchFamily="50" charset="-128"/>
                <a:ea typeface="BIZ UDPゴシック" panose="020B0400000000000000" pitchFamily="50" charset="-128"/>
              </a:rPr>
              <a:t>#1</a:t>
            </a:r>
            <a:endParaRPr kumimoji="1" lang="ja-JP" altLang="en-US" dirty="0">
              <a:latin typeface="BIZ UDPゴシック" panose="020B0400000000000000" pitchFamily="50" charset="-128"/>
              <a:ea typeface="BIZ UDPゴシック" panose="020B0400000000000000" pitchFamily="50" charset="-128"/>
            </a:endParaRPr>
          </a:p>
        </p:txBody>
      </p:sp>
      <p:grpSp>
        <p:nvGrpSpPr>
          <p:cNvPr id="28" name="グループ化 27">
            <a:extLst>
              <a:ext uri="{FF2B5EF4-FFF2-40B4-BE49-F238E27FC236}">
                <a16:creationId xmlns:a16="http://schemas.microsoft.com/office/drawing/2014/main" id="{CF82FEB4-7CA2-8126-41A2-FFF2D6F23351}"/>
              </a:ext>
            </a:extLst>
          </p:cNvPr>
          <p:cNvGrpSpPr/>
          <p:nvPr/>
        </p:nvGrpSpPr>
        <p:grpSpPr>
          <a:xfrm>
            <a:off x="7833019" y="3543772"/>
            <a:ext cx="709513" cy="369332"/>
            <a:chOff x="7605990" y="5526143"/>
            <a:chExt cx="709513" cy="369332"/>
          </a:xfrm>
        </p:grpSpPr>
        <p:sp>
          <p:nvSpPr>
            <p:cNvPr id="29" name="テキスト ボックス 28">
              <a:extLst>
                <a:ext uri="{FF2B5EF4-FFF2-40B4-BE49-F238E27FC236}">
                  <a16:creationId xmlns:a16="http://schemas.microsoft.com/office/drawing/2014/main" id="{1BD0D52D-B108-A851-E075-4190079B3D98}"/>
                </a:ext>
              </a:extLst>
            </p:cNvPr>
            <p:cNvSpPr txBox="1"/>
            <p:nvPr/>
          </p:nvSpPr>
          <p:spPr>
            <a:xfrm>
              <a:off x="7605990" y="5526143"/>
              <a:ext cx="709513" cy="369332"/>
            </a:xfrm>
            <a:prstGeom prst="rect">
              <a:avLst/>
            </a:prstGeom>
            <a:noFill/>
          </p:spPr>
          <p:txBody>
            <a:bodyPr wrap="square" rtlCol="0">
              <a:spAutoFit/>
            </a:bodyPr>
            <a:lstStyle/>
            <a:p>
              <a:r>
                <a:rPr kumimoji="1" lang="en-US" altLang="ja-JP" dirty="0">
                  <a:latin typeface="BIZ UDPゴシック" panose="020B0400000000000000" pitchFamily="50" charset="-128"/>
                  <a:ea typeface="BIZ UDPゴシック" panose="020B0400000000000000" pitchFamily="50" charset="-128"/>
                </a:rPr>
                <a:t>#</a:t>
              </a:r>
              <a:endParaRPr kumimoji="1" lang="ja-JP" altLang="en-US" dirty="0">
                <a:latin typeface="BIZ UDPゴシック" panose="020B0400000000000000" pitchFamily="50" charset="-128"/>
                <a:ea typeface="BIZ UDPゴシック" panose="020B0400000000000000" pitchFamily="50" charset="-128"/>
              </a:endParaRPr>
            </a:p>
          </p:txBody>
        </p:sp>
        <p:pic>
          <p:nvPicPr>
            <p:cNvPr id="30" name="図 29" descr="\documentclass{jsarticle}&#10;\usepackage{amsmath}&#10;\usepackage[T1]{fontenc}&#10;\usepackage{lmodern}&#10;\pagestyle{empty}&#10;&#10;\begin{document}&#10;%\begin{align*}&#10;%\end{align*}&#10;$N_R$&#10;\end{document}" title="IguanaTex Bitmap Display">
              <a:extLst>
                <a:ext uri="{FF2B5EF4-FFF2-40B4-BE49-F238E27FC236}">
                  <a16:creationId xmlns:a16="http://schemas.microsoft.com/office/drawing/2014/main" id="{E3D091C3-38BA-9AFC-04A5-4EA052015213}"/>
                </a:ext>
              </a:extLst>
            </p:cNvPr>
            <p:cNvPicPr>
              <a:picLocks noChangeAspect="1"/>
            </p:cNvPicPr>
            <p:nvPr>
              <p:custDataLst>
                <p:tags r:id="rId8"/>
              </p:custDataLst>
            </p:nvPr>
          </p:nvPicPr>
          <p:blipFill>
            <a:blip r:embed="rId18">
              <a:extLst>
                <a:ext uri="{28A0092B-C50C-407E-A947-70E740481C1C}">
                  <a14:useLocalDpi xmlns:a14="http://schemas.microsoft.com/office/drawing/2010/main" val="0"/>
                </a:ext>
              </a:extLst>
            </a:blip>
            <a:stretch>
              <a:fillRect/>
            </a:stretch>
          </p:blipFill>
          <p:spPr>
            <a:xfrm>
              <a:off x="7917718" y="5638624"/>
              <a:ext cx="314140" cy="197538"/>
            </a:xfrm>
            <a:prstGeom prst="rect">
              <a:avLst/>
            </a:prstGeom>
          </p:spPr>
        </p:pic>
      </p:grpSp>
      <p:grpSp>
        <p:nvGrpSpPr>
          <p:cNvPr id="37" name="グループ化 36">
            <a:extLst>
              <a:ext uri="{FF2B5EF4-FFF2-40B4-BE49-F238E27FC236}">
                <a16:creationId xmlns:a16="http://schemas.microsoft.com/office/drawing/2014/main" id="{5D20FD9E-1972-E110-6DAF-0A840319FBC2}"/>
              </a:ext>
            </a:extLst>
          </p:cNvPr>
          <p:cNvGrpSpPr/>
          <p:nvPr/>
        </p:nvGrpSpPr>
        <p:grpSpPr>
          <a:xfrm>
            <a:off x="4970037" y="5062299"/>
            <a:ext cx="709513" cy="369332"/>
            <a:chOff x="3168791" y="5615501"/>
            <a:chExt cx="709513" cy="369332"/>
          </a:xfrm>
        </p:grpSpPr>
        <p:sp>
          <p:nvSpPr>
            <p:cNvPr id="32" name="テキスト ボックス 31">
              <a:extLst>
                <a:ext uri="{FF2B5EF4-FFF2-40B4-BE49-F238E27FC236}">
                  <a16:creationId xmlns:a16="http://schemas.microsoft.com/office/drawing/2014/main" id="{40FECA5E-9E0A-E0A7-7E49-0A5C119C444E}"/>
                </a:ext>
              </a:extLst>
            </p:cNvPr>
            <p:cNvSpPr txBox="1"/>
            <p:nvPr/>
          </p:nvSpPr>
          <p:spPr>
            <a:xfrm>
              <a:off x="3168791" y="5615501"/>
              <a:ext cx="709513" cy="369332"/>
            </a:xfrm>
            <a:prstGeom prst="rect">
              <a:avLst/>
            </a:prstGeom>
            <a:noFill/>
          </p:spPr>
          <p:txBody>
            <a:bodyPr wrap="square" rtlCol="0">
              <a:spAutoFit/>
            </a:bodyPr>
            <a:lstStyle/>
            <a:p>
              <a:r>
                <a:rPr kumimoji="1" lang="en-US" altLang="ja-JP" dirty="0">
                  <a:latin typeface="BIZ UDPゴシック" panose="020B0400000000000000" pitchFamily="50" charset="-128"/>
                  <a:ea typeface="BIZ UDPゴシック" panose="020B0400000000000000" pitchFamily="50" charset="-128"/>
                </a:rPr>
                <a:t>#</a:t>
              </a:r>
              <a:endParaRPr kumimoji="1" lang="ja-JP" altLang="en-US" dirty="0">
                <a:latin typeface="BIZ UDPゴシック" panose="020B0400000000000000" pitchFamily="50" charset="-128"/>
                <a:ea typeface="BIZ UDPゴシック" panose="020B0400000000000000" pitchFamily="50" charset="-128"/>
              </a:endParaRPr>
            </a:p>
          </p:txBody>
        </p:sp>
        <p:pic>
          <p:nvPicPr>
            <p:cNvPr id="36" name="図 35" descr="\documentclass{jsarticle}&#10;\usepackage{amsmath}&#10;\usepackage[T1]{fontenc}&#10;\usepackage{lmodern}&#10;\pagestyle{empty}&#10;&#10;\begin{document}&#10;%\begin{align*}&#10;%\end{align*}&#10;$N_T$&#10;\end{document}" title="IguanaTex Bitmap Display">
              <a:extLst>
                <a:ext uri="{FF2B5EF4-FFF2-40B4-BE49-F238E27FC236}">
                  <a16:creationId xmlns:a16="http://schemas.microsoft.com/office/drawing/2014/main" id="{DBC1DE69-4CA1-26C4-018F-CFEEAA15E5B1}"/>
                </a:ext>
              </a:extLst>
            </p:cNvPr>
            <p:cNvPicPr>
              <a:picLocks noChangeAspect="1"/>
            </p:cNvPicPr>
            <p:nvPr>
              <p:custDataLst>
                <p:tags r:id="rId7"/>
              </p:custDataLst>
            </p:nvPr>
          </p:nvPicPr>
          <p:blipFill>
            <a:blip r:embed="rId19">
              <a:extLst>
                <a:ext uri="{28A0092B-C50C-407E-A947-70E740481C1C}">
                  <a14:useLocalDpi xmlns:a14="http://schemas.microsoft.com/office/drawing/2010/main" val="0"/>
                </a:ext>
              </a:extLst>
            </a:blip>
            <a:stretch>
              <a:fillRect/>
            </a:stretch>
          </p:blipFill>
          <p:spPr>
            <a:xfrm>
              <a:off x="3480519" y="5727982"/>
              <a:ext cx="304538" cy="194795"/>
            </a:xfrm>
            <a:prstGeom prst="rect">
              <a:avLst/>
            </a:prstGeom>
          </p:spPr>
        </p:pic>
      </p:grpSp>
      <p:sp>
        <p:nvSpPr>
          <p:cNvPr id="38" name="テキスト ボックス 37">
            <a:extLst>
              <a:ext uri="{FF2B5EF4-FFF2-40B4-BE49-F238E27FC236}">
                <a16:creationId xmlns:a16="http://schemas.microsoft.com/office/drawing/2014/main" id="{D20DA05B-AB84-F791-D14D-639E86029CE0}"/>
              </a:ext>
            </a:extLst>
          </p:cNvPr>
          <p:cNvSpPr txBox="1"/>
          <p:nvPr/>
        </p:nvSpPr>
        <p:spPr>
          <a:xfrm>
            <a:off x="5079277" y="2319485"/>
            <a:ext cx="709513" cy="369332"/>
          </a:xfrm>
          <a:prstGeom prst="rect">
            <a:avLst/>
          </a:prstGeom>
          <a:noFill/>
        </p:spPr>
        <p:txBody>
          <a:bodyPr wrap="square" rtlCol="0">
            <a:spAutoFit/>
          </a:bodyPr>
          <a:lstStyle/>
          <a:p>
            <a:r>
              <a:rPr kumimoji="1" lang="en-US" altLang="ja-JP" dirty="0">
                <a:latin typeface="BIZ UDPゴシック" panose="020B0400000000000000" pitchFamily="50" charset="-128"/>
                <a:ea typeface="BIZ UDPゴシック" panose="020B0400000000000000" pitchFamily="50" charset="-128"/>
              </a:rPr>
              <a:t>#</a:t>
            </a:r>
            <a:r>
              <a:rPr lang="en-US" altLang="ja-JP" dirty="0">
                <a:latin typeface="BIZ UDPゴシック" panose="020B0400000000000000" pitchFamily="50" charset="-128"/>
                <a:ea typeface="BIZ UDPゴシック" panose="020B0400000000000000" pitchFamily="50" charset="-128"/>
              </a:rPr>
              <a:t>1</a:t>
            </a:r>
            <a:endParaRPr kumimoji="1" lang="ja-JP" altLang="en-US" dirty="0">
              <a:latin typeface="BIZ UDPゴシック" panose="020B0400000000000000" pitchFamily="50" charset="-128"/>
              <a:ea typeface="BIZ UDPゴシック" panose="020B0400000000000000" pitchFamily="50" charset="-128"/>
            </a:endParaRPr>
          </a:p>
        </p:txBody>
      </p:sp>
      <p:sp>
        <p:nvSpPr>
          <p:cNvPr id="39" name="テキスト ボックス 38">
            <a:extLst>
              <a:ext uri="{FF2B5EF4-FFF2-40B4-BE49-F238E27FC236}">
                <a16:creationId xmlns:a16="http://schemas.microsoft.com/office/drawing/2014/main" id="{D156C70D-3517-7D48-6D4B-F71C353E7923}"/>
              </a:ext>
            </a:extLst>
          </p:cNvPr>
          <p:cNvSpPr txBox="1"/>
          <p:nvPr/>
        </p:nvSpPr>
        <p:spPr>
          <a:xfrm>
            <a:off x="5079277" y="2848724"/>
            <a:ext cx="709513" cy="369332"/>
          </a:xfrm>
          <a:prstGeom prst="rect">
            <a:avLst/>
          </a:prstGeom>
          <a:noFill/>
        </p:spPr>
        <p:txBody>
          <a:bodyPr wrap="square" rtlCol="0">
            <a:spAutoFit/>
          </a:bodyPr>
          <a:lstStyle/>
          <a:p>
            <a:r>
              <a:rPr kumimoji="1" lang="en-US" altLang="ja-JP" dirty="0">
                <a:latin typeface="BIZ UDPゴシック" panose="020B0400000000000000" pitchFamily="50" charset="-128"/>
                <a:ea typeface="BIZ UDPゴシック" panose="020B0400000000000000" pitchFamily="50" charset="-128"/>
              </a:rPr>
              <a:t>#2</a:t>
            </a:r>
            <a:endParaRPr kumimoji="1" lang="ja-JP" altLang="en-US" dirty="0">
              <a:latin typeface="BIZ UDPゴシック" panose="020B0400000000000000" pitchFamily="50" charset="-128"/>
              <a:ea typeface="BIZ UDPゴシック" panose="020B0400000000000000" pitchFamily="50" charset="-128"/>
            </a:endParaRPr>
          </a:p>
        </p:txBody>
      </p:sp>
      <p:sp>
        <p:nvSpPr>
          <p:cNvPr id="40" name="テキスト ボックス 39">
            <a:extLst>
              <a:ext uri="{FF2B5EF4-FFF2-40B4-BE49-F238E27FC236}">
                <a16:creationId xmlns:a16="http://schemas.microsoft.com/office/drawing/2014/main" id="{1FC311EC-D201-0CDB-162E-E04ADB6BA006}"/>
              </a:ext>
            </a:extLst>
          </p:cNvPr>
          <p:cNvSpPr txBox="1"/>
          <p:nvPr/>
        </p:nvSpPr>
        <p:spPr>
          <a:xfrm>
            <a:off x="5079277" y="3422225"/>
            <a:ext cx="709513" cy="369332"/>
          </a:xfrm>
          <a:prstGeom prst="rect">
            <a:avLst/>
          </a:prstGeom>
          <a:noFill/>
        </p:spPr>
        <p:txBody>
          <a:bodyPr wrap="square" rtlCol="0">
            <a:spAutoFit/>
          </a:bodyPr>
          <a:lstStyle/>
          <a:p>
            <a:r>
              <a:rPr kumimoji="1" lang="en-US" altLang="ja-JP" dirty="0">
                <a:latin typeface="BIZ UDPゴシック" panose="020B0400000000000000" pitchFamily="50" charset="-128"/>
                <a:ea typeface="BIZ UDPゴシック" panose="020B0400000000000000" pitchFamily="50" charset="-128"/>
              </a:rPr>
              <a:t>#</a:t>
            </a:r>
            <a:r>
              <a:rPr lang="en-US" altLang="ja-JP" dirty="0">
                <a:latin typeface="BIZ UDPゴシック" panose="020B0400000000000000" pitchFamily="50" charset="-128"/>
                <a:ea typeface="BIZ UDPゴシック" panose="020B0400000000000000" pitchFamily="50" charset="-128"/>
              </a:rPr>
              <a:t>3</a:t>
            </a:r>
            <a:endParaRPr kumimoji="1" lang="ja-JP" altLang="en-US" dirty="0">
              <a:latin typeface="BIZ UDPゴシック" panose="020B0400000000000000" pitchFamily="50" charset="-128"/>
              <a:ea typeface="BIZ UDPゴシック" panose="020B0400000000000000" pitchFamily="50" charset="-128"/>
            </a:endParaRPr>
          </a:p>
        </p:txBody>
      </p:sp>
      <p:pic>
        <p:nvPicPr>
          <p:cNvPr id="41" name="図 40" descr="\documentclass{jsarticle}&#10;\usepackage{amsmath}&#10;\usepackage[T1]{fontenc}&#10;\usepackage{lmodern}&#10;\pagestyle{empty}&#10;&#10;\begin{document}&#10;%\begin{align*}&#10;%\end{align*}&#10;$s(t)$&#10;\end{document}" title="IguanaTex Bitmap Display">
            <a:extLst>
              <a:ext uri="{FF2B5EF4-FFF2-40B4-BE49-F238E27FC236}">
                <a16:creationId xmlns:a16="http://schemas.microsoft.com/office/drawing/2014/main" id="{BDDC7C35-7DC2-C669-91C3-C1EF51F994CF}"/>
              </a:ext>
            </a:extLst>
          </p:cNvPr>
          <p:cNvPicPr>
            <a:picLocks noChangeAspect="1"/>
          </p:cNvPicPr>
          <p:nvPr>
            <p:custDataLst>
              <p:tags r:id="rId3"/>
            </p:custDataLst>
          </p:nvPr>
        </p:nvPicPr>
        <p:blipFill>
          <a:blip r:embed="rId20">
            <a:extLst>
              <a:ext uri="{28A0092B-C50C-407E-A947-70E740481C1C}">
                <a14:useLocalDpi xmlns:a14="http://schemas.microsoft.com/office/drawing/2010/main" val="0"/>
              </a:ext>
            </a:extLst>
          </a:blip>
          <a:stretch>
            <a:fillRect/>
          </a:stretch>
        </p:blipFill>
        <p:spPr>
          <a:xfrm>
            <a:off x="1338164" y="3772115"/>
            <a:ext cx="650369" cy="448622"/>
          </a:xfrm>
          <a:prstGeom prst="rect">
            <a:avLst/>
          </a:prstGeom>
        </p:spPr>
      </p:pic>
      <p:sp>
        <p:nvSpPr>
          <p:cNvPr id="42" name="テキスト ボックス 41">
            <a:extLst>
              <a:ext uri="{FF2B5EF4-FFF2-40B4-BE49-F238E27FC236}">
                <a16:creationId xmlns:a16="http://schemas.microsoft.com/office/drawing/2014/main" id="{6C00948C-2DB5-7B24-E4AA-4001124CB0D0}"/>
              </a:ext>
            </a:extLst>
          </p:cNvPr>
          <p:cNvSpPr txBox="1"/>
          <p:nvPr/>
        </p:nvSpPr>
        <p:spPr>
          <a:xfrm>
            <a:off x="1790980" y="3559161"/>
            <a:ext cx="2415633" cy="707886"/>
          </a:xfrm>
          <a:prstGeom prst="rect">
            <a:avLst/>
          </a:prstGeom>
          <a:noFill/>
        </p:spPr>
        <p:txBody>
          <a:bodyPr wrap="square" rtlCol="0">
            <a:spAutoFit/>
          </a:bodyPr>
          <a:lstStyle/>
          <a:p>
            <a:pPr algn="ctr"/>
            <a:r>
              <a:rPr kumimoji="1" lang="en-US" altLang="ja-JP" sz="4000" dirty="0">
                <a:latin typeface="BIZ UDPゴシック" panose="020B0400000000000000" pitchFamily="50" charset="-128"/>
                <a:ea typeface="BIZ UDPゴシック" panose="020B0400000000000000" pitchFamily="50" charset="-128"/>
              </a:rPr>
              <a:t>Tx</a:t>
            </a:r>
            <a:endParaRPr kumimoji="1" lang="ja-JP" altLang="en-US" sz="4000" dirty="0">
              <a:latin typeface="BIZ UDPゴシック" panose="020B0400000000000000" pitchFamily="50" charset="-128"/>
              <a:ea typeface="BIZ UDPゴシック" panose="020B0400000000000000" pitchFamily="50" charset="-128"/>
            </a:endParaRPr>
          </a:p>
        </p:txBody>
      </p:sp>
      <p:sp>
        <p:nvSpPr>
          <p:cNvPr id="43" name="テキスト ボックス 42">
            <a:extLst>
              <a:ext uri="{FF2B5EF4-FFF2-40B4-BE49-F238E27FC236}">
                <a16:creationId xmlns:a16="http://schemas.microsoft.com/office/drawing/2014/main" id="{F68B782C-261F-C51E-ACF2-65A9555350EA}"/>
              </a:ext>
            </a:extLst>
          </p:cNvPr>
          <p:cNvSpPr txBox="1"/>
          <p:nvPr/>
        </p:nvSpPr>
        <p:spPr>
          <a:xfrm>
            <a:off x="8561569" y="1793410"/>
            <a:ext cx="1324139" cy="369332"/>
          </a:xfrm>
          <a:prstGeom prst="rect">
            <a:avLst/>
          </a:prstGeom>
          <a:noFill/>
        </p:spPr>
        <p:txBody>
          <a:bodyPr wrap="square" rtlCol="0">
            <a:spAutoFit/>
          </a:bodyPr>
          <a:lstStyle/>
          <a:p>
            <a:r>
              <a:rPr kumimoji="1" lang="en-US" altLang="ja-JP" dirty="0">
                <a:latin typeface="BIZ UDPゴシック" panose="020B0400000000000000" pitchFamily="50" charset="-128"/>
                <a:ea typeface="BIZ UDPゴシック" panose="020B0400000000000000" pitchFamily="50" charset="-128"/>
              </a:rPr>
              <a:t>User #1</a:t>
            </a:r>
            <a:endParaRPr kumimoji="1" lang="ja-JP" altLang="en-US" dirty="0">
              <a:latin typeface="BIZ UDPゴシック" panose="020B0400000000000000" pitchFamily="50" charset="-128"/>
              <a:ea typeface="BIZ UDPゴシック" panose="020B0400000000000000" pitchFamily="50" charset="-128"/>
            </a:endParaRPr>
          </a:p>
        </p:txBody>
      </p:sp>
      <p:sp>
        <p:nvSpPr>
          <p:cNvPr id="44" name="テキスト ボックス 43">
            <a:extLst>
              <a:ext uri="{FF2B5EF4-FFF2-40B4-BE49-F238E27FC236}">
                <a16:creationId xmlns:a16="http://schemas.microsoft.com/office/drawing/2014/main" id="{453A11FF-93CB-F515-2C1A-F5506F617B24}"/>
              </a:ext>
            </a:extLst>
          </p:cNvPr>
          <p:cNvSpPr txBox="1"/>
          <p:nvPr/>
        </p:nvSpPr>
        <p:spPr>
          <a:xfrm>
            <a:off x="8590585" y="4045685"/>
            <a:ext cx="1324139" cy="369332"/>
          </a:xfrm>
          <a:prstGeom prst="rect">
            <a:avLst/>
          </a:prstGeom>
          <a:noFill/>
        </p:spPr>
        <p:txBody>
          <a:bodyPr wrap="square" rtlCol="0">
            <a:spAutoFit/>
          </a:bodyPr>
          <a:lstStyle/>
          <a:p>
            <a:r>
              <a:rPr kumimoji="1" lang="en-US" altLang="ja-JP" dirty="0">
                <a:latin typeface="BIZ UDPゴシック" panose="020B0400000000000000" pitchFamily="50" charset="-128"/>
                <a:ea typeface="BIZ UDPゴシック" panose="020B0400000000000000" pitchFamily="50" charset="-128"/>
              </a:rPr>
              <a:t>User #2</a:t>
            </a:r>
            <a:endParaRPr kumimoji="1" lang="ja-JP" altLang="en-US" dirty="0">
              <a:latin typeface="BIZ UDPゴシック" panose="020B0400000000000000" pitchFamily="50" charset="-128"/>
              <a:ea typeface="BIZ UDPゴシック" panose="020B0400000000000000" pitchFamily="50" charset="-128"/>
            </a:endParaRPr>
          </a:p>
        </p:txBody>
      </p:sp>
      <p:pic>
        <p:nvPicPr>
          <p:cNvPr id="63" name="図 62" descr="\documentclass{jsarticle}&#10;\usepackage{amsmath}&#10;\usepackage[T1]{fontenc}&#10;\usepackage{lmodern}&#10;\pagestyle{empty}&#10;&#10;\begin{document}&#10;\begin{align*}&#10;\tilde{H^{(1)}} &amp;= H^{(1)}W^{(1)}&#10;\end{align*}&#10;&#10;\end{document}" title="IguanaTex Bitmap Display">
            <a:extLst>
              <a:ext uri="{FF2B5EF4-FFF2-40B4-BE49-F238E27FC236}">
                <a16:creationId xmlns:a16="http://schemas.microsoft.com/office/drawing/2014/main" id="{1307954B-87AC-DAF7-7527-B1A16D4E05BA}"/>
              </a:ext>
            </a:extLst>
          </p:cNvPr>
          <p:cNvPicPr>
            <a:picLocks noChangeAspect="1"/>
          </p:cNvPicPr>
          <p:nvPr>
            <p:custDataLst>
              <p:tags r:id="rId4"/>
            </p:custDataLst>
          </p:nvPr>
        </p:nvPicPr>
        <p:blipFill>
          <a:blip r:embed="rId21">
            <a:extLst>
              <a:ext uri="{28A0092B-C50C-407E-A947-70E740481C1C}">
                <a14:useLocalDpi xmlns:a14="http://schemas.microsoft.com/office/drawing/2010/main" val="0"/>
              </a:ext>
            </a:extLst>
          </a:blip>
          <a:stretch>
            <a:fillRect/>
          </a:stretch>
        </p:blipFill>
        <p:spPr>
          <a:xfrm>
            <a:off x="5735061" y="2891315"/>
            <a:ext cx="1714436" cy="252787"/>
          </a:xfrm>
          <a:prstGeom prst="rect">
            <a:avLst/>
          </a:prstGeom>
        </p:spPr>
      </p:pic>
      <p:pic>
        <p:nvPicPr>
          <p:cNvPr id="51" name="図 50" descr="\documentclass{jsarticle}&#10;\usepackage{amsmath}&#10;\usepackage[T1]{fontenc}&#10;\usepackage{lmodern}&#10;\pagestyle{empty}&#10;&#10;\begin{document}&#10;%\begin{align*}&#10;%\end{align*}&#10;$H$&#10;\end{document}" title="IguanaTex Bitmap Display">
            <a:extLst>
              <a:ext uri="{FF2B5EF4-FFF2-40B4-BE49-F238E27FC236}">
                <a16:creationId xmlns:a16="http://schemas.microsoft.com/office/drawing/2014/main" id="{4741067E-11CF-0A68-E9BB-FEDA40CBCF30}"/>
              </a:ext>
            </a:extLst>
          </p:cNvPr>
          <p:cNvPicPr>
            <a:picLocks noChangeAspect="1"/>
          </p:cNvPicPr>
          <p:nvPr>
            <p:custDataLst>
              <p:tags r:id="rId5"/>
            </p:custDataLst>
          </p:nvPr>
        </p:nvPicPr>
        <p:blipFill>
          <a:blip r:embed="rId22">
            <a:extLst>
              <a:ext uri="{28A0092B-C50C-407E-A947-70E740481C1C}">
                <a14:useLocalDpi xmlns:a14="http://schemas.microsoft.com/office/drawing/2010/main" val="0"/>
              </a:ext>
            </a:extLst>
          </a:blip>
          <a:stretch>
            <a:fillRect/>
          </a:stretch>
        </p:blipFill>
        <p:spPr>
          <a:xfrm>
            <a:off x="6456096" y="1730927"/>
            <a:ext cx="418333" cy="342273"/>
          </a:xfrm>
          <a:prstGeom prst="rect">
            <a:avLst/>
          </a:prstGeom>
        </p:spPr>
      </p:pic>
      <p:pic>
        <p:nvPicPr>
          <p:cNvPr id="59" name="図 58" descr="\documentclass{jsarticle}&#10;\usepackage{amsmath}&#10;\usepackage[T1]{fontenc}&#10;\usepackage{lmodern}&#10;\pagestyle{empty}&#10;&#10;\begin{document}&#10;%\begin{align*}&#10;%\end{align*}&#10;$H^{(2)}W^{(1)} = 0_{N_T \times (N_T - N_R)}$&#10;\end{document}" title="IguanaTex Bitmap Display">
            <a:extLst>
              <a:ext uri="{FF2B5EF4-FFF2-40B4-BE49-F238E27FC236}">
                <a16:creationId xmlns:a16="http://schemas.microsoft.com/office/drawing/2014/main" id="{293F5DD2-456E-DFD7-41AA-12FD09735A41}"/>
              </a:ext>
            </a:extLst>
          </p:cNvPr>
          <p:cNvPicPr>
            <a:picLocks noChangeAspect="1"/>
          </p:cNvPicPr>
          <p:nvPr>
            <p:custDataLst>
              <p:tags r:id="rId6"/>
            </p:custDataLst>
          </p:nvPr>
        </p:nvPicPr>
        <p:blipFill>
          <a:blip r:embed="rId23">
            <a:extLst>
              <a:ext uri="{28A0092B-C50C-407E-A947-70E740481C1C}">
                <a14:useLocalDpi xmlns:a14="http://schemas.microsoft.com/office/drawing/2010/main" val="0"/>
              </a:ext>
            </a:extLst>
          </a:blip>
          <a:stretch>
            <a:fillRect/>
          </a:stretch>
        </p:blipFill>
        <p:spPr>
          <a:xfrm>
            <a:off x="6552892" y="6266331"/>
            <a:ext cx="3423906" cy="382458"/>
          </a:xfrm>
          <a:prstGeom prst="rect">
            <a:avLst/>
          </a:prstGeom>
        </p:spPr>
      </p:pic>
      <p:sp>
        <p:nvSpPr>
          <p:cNvPr id="53" name="テキスト ボックス 52">
            <a:extLst>
              <a:ext uri="{FF2B5EF4-FFF2-40B4-BE49-F238E27FC236}">
                <a16:creationId xmlns:a16="http://schemas.microsoft.com/office/drawing/2014/main" id="{E97AA754-6D39-3849-40CF-AF81EA2AABF0}"/>
              </a:ext>
            </a:extLst>
          </p:cNvPr>
          <p:cNvSpPr txBox="1"/>
          <p:nvPr/>
        </p:nvSpPr>
        <p:spPr>
          <a:xfrm rot="5400000">
            <a:off x="2179962" y="3823962"/>
            <a:ext cx="3806753" cy="369332"/>
          </a:xfrm>
          <a:prstGeom prst="rect">
            <a:avLst/>
          </a:prstGeom>
          <a:noFill/>
        </p:spPr>
        <p:txBody>
          <a:bodyPr wrap="square" rtlCol="0">
            <a:spAutoFit/>
          </a:bodyPr>
          <a:lstStyle/>
          <a:p>
            <a:pPr algn="ctr"/>
            <a:r>
              <a:rPr lang="en-US" altLang="ja-JP" dirty="0">
                <a:latin typeface="BIZ UDPゴシック" panose="020B0400000000000000" pitchFamily="50" charset="-128"/>
                <a:ea typeface="BIZ UDPゴシック" panose="020B0400000000000000" pitchFamily="50" charset="-128"/>
              </a:rPr>
              <a:t>Transmit weight for user #1</a:t>
            </a:r>
            <a:endParaRPr kumimoji="1" lang="ja-JP" altLang="en-US" dirty="0">
              <a:latin typeface="BIZ UDPゴシック" panose="020B0400000000000000" pitchFamily="50" charset="-128"/>
              <a:ea typeface="BIZ UDPゴシック" panose="020B0400000000000000" pitchFamily="50" charset="-128"/>
            </a:endParaRPr>
          </a:p>
        </p:txBody>
      </p:sp>
      <p:cxnSp>
        <p:nvCxnSpPr>
          <p:cNvPr id="5" name="直線コネクタ 4">
            <a:extLst>
              <a:ext uri="{FF2B5EF4-FFF2-40B4-BE49-F238E27FC236}">
                <a16:creationId xmlns:a16="http://schemas.microsoft.com/office/drawing/2014/main" id="{D24D0C93-A850-4605-928E-A2475E321385}"/>
              </a:ext>
            </a:extLst>
          </p:cNvPr>
          <p:cNvCxnSpPr/>
          <p:nvPr/>
        </p:nvCxnSpPr>
        <p:spPr>
          <a:xfrm>
            <a:off x="6592279" y="5763265"/>
            <a:ext cx="282150" cy="51404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58334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7545A249-4C76-4642-B8F1-D4F442AF2A5D}"/>
              </a:ext>
            </a:extLst>
          </p:cNvPr>
          <p:cNvSpPr txBox="1"/>
          <p:nvPr/>
        </p:nvSpPr>
        <p:spPr>
          <a:xfrm>
            <a:off x="0" y="95938"/>
            <a:ext cx="13501314" cy="646331"/>
          </a:xfrm>
          <a:prstGeom prst="rect">
            <a:avLst/>
          </a:prstGeom>
          <a:noFill/>
        </p:spPr>
        <p:txBody>
          <a:bodyPr wrap="square" rtlCol="0">
            <a:spAutoFit/>
          </a:bodyPr>
          <a:lstStyle/>
          <a:p>
            <a:r>
              <a:rPr kumimoji="1" lang="en-US" altLang="ja-JP" sz="3500" b="1" dirty="0">
                <a:latin typeface="BIZ UDPゴシック" panose="020B0400000000000000" pitchFamily="50" charset="-128"/>
                <a:ea typeface="BIZ UDPゴシック" panose="020B0400000000000000" pitchFamily="50" charset="-128"/>
              </a:rPr>
              <a:t>MU-MIMO(Multi User</a:t>
            </a:r>
            <a:r>
              <a:rPr lang="en-US" altLang="ja-JP" sz="3500" b="1" dirty="0">
                <a:latin typeface="BIZ UDPゴシック" panose="020B0400000000000000" pitchFamily="50" charset="-128"/>
                <a:ea typeface="BIZ UDPゴシック" panose="020B0400000000000000" pitchFamily="50" charset="-128"/>
              </a:rPr>
              <a:t>-Multi Input Multi Output</a:t>
            </a:r>
            <a:r>
              <a:rPr kumimoji="1" lang="en-US" altLang="ja-JP" sz="3600" b="1" dirty="0">
                <a:latin typeface="BIZ UDPゴシック" panose="020B0400000000000000" pitchFamily="50" charset="-128"/>
                <a:ea typeface="BIZ UDPゴシック" panose="020B0400000000000000" pitchFamily="50" charset="-128"/>
              </a:rPr>
              <a:t>)</a:t>
            </a:r>
            <a:endParaRPr kumimoji="1" lang="ja-JP" altLang="en-US" sz="3600" b="1" dirty="0">
              <a:latin typeface="BIZ UDPゴシック" panose="020B0400000000000000" pitchFamily="50" charset="-128"/>
              <a:ea typeface="BIZ UDPゴシック" panose="020B0400000000000000" pitchFamily="50" charset="-128"/>
            </a:endParaRPr>
          </a:p>
        </p:txBody>
      </p:sp>
      <p:sp>
        <p:nvSpPr>
          <p:cNvPr id="6" name="テキスト ボックス 5">
            <a:extLst>
              <a:ext uri="{FF2B5EF4-FFF2-40B4-BE49-F238E27FC236}">
                <a16:creationId xmlns:a16="http://schemas.microsoft.com/office/drawing/2014/main" id="{9B3D3F33-1A86-463B-9027-207B2D4AA7FB}"/>
              </a:ext>
            </a:extLst>
          </p:cNvPr>
          <p:cNvSpPr txBox="1"/>
          <p:nvPr/>
        </p:nvSpPr>
        <p:spPr>
          <a:xfrm>
            <a:off x="809881" y="1496649"/>
            <a:ext cx="10986573" cy="4401205"/>
          </a:xfrm>
          <a:prstGeom prst="rect">
            <a:avLst/>
          </a:prstGeom>
          <a:noFill/>
        </p:spPr>
        <p:txBody>
          <a:bodyPr wrap="square" rtlCol="0">
            <a:spAutoFit/>
          </a:bodyPr>
          <a:lstStyle/>
          <a:p>
            <a:r>
              <a:rPr lang="ja-JP" altLang="en-US" sz="2800" dirty="0">
                <a:latin typeface="BIZ UDPゴシック" panose="020B0400000000000000" pitchFamily="50" charset="-128"/>
                <a:ea typeface="BIZ UDPゴシック" panose="020B0400000000000000" pitchFamily="50" charset="-128"/>
              </a:rPr>
              <a:t>具体的な　　　　　　　　　 を求めるには</a:t>
            </a:r>
            <a:r>
              <a:rPr lang="en-US" altLang="ja-JP" sz="2800" dirty="0">
                <a:latin typeface="BIZ UDPゴシック" panose="020B0400000000000000" pitchFamily="50" charset="-128"/>
                <a:ea typeface="BIZ UDPゴシック" panose="020B0400000000000000" pitchFamily="50" charset="-128"/>
              </a:rPr>
              <a:t>,</a:t>
            </a:r>
            <a:r>
              <a:rPr lang="ja-JP" altLang="en-US" sz="2800" dirty="0">
                <a:latin typeface="BIZ UDPゴシック" panose="020B0400000000000000" pitchFamily="50" charset="-128"/>
                <a:ea typeface="BIZ UDPゴシック" panose="020B0400000000000000" pitchFamily="50" charset="-128"/>
              </a:rPr>
              <a:t>ユーザ</a:t>
            </a:r>
            <a:r>
              <a:rPr lang="en-US" altLang="ja-JP" sz="2800" dirty="0">
                <a:latin typeface="BIZ UDPゴシック" panose="020B0400000000000000" pitchFamily="50" charset="-128"/>
                <a:ea typeface="BIZ UDPゴシック" panose="020B0400000000000000" pitchFamily="50" charset="-128"/>
              </a:rPr>
              <a:t>1,2</a:t>
            </a:r>
            <a:r>
              <a:rPr lang="ja-JP" altLang="en-US" sz="2800" dirty="0" err="1">
                <a:latin typeface="BIZ UDPゴシック" panose="020B0400000000000000" pitchFamily="50" charset="-128"/>
                <a:ea typeface="BIZ UDPゴシック" panose="020B0400000000000000" pitchFamily="50" charset="-128"/>
              </a:rPr>
              <a:t>の伝搬</a:t>
            </a:r>
            <a:r>
              <a:rPr lang="ja-JP" altLang="en-US" sz="2800" dirty="0">
                <a:latin typeface="BIZ UDPゴシック" panose="020B0400000000000000" pitchFamily="50" charset="-128"/>
                <a:ea typeface="BIZ UDPゴシック" panose="020B0400000000000000" pitchFamily="50" charset="-128"/>
              </a:rPr>
              <a:t>チャネル行列</a:t>
            </a:r>
            <a:endParaRPr lang="en-US" altLang="ja-JP" sz="2800" dirty="0">
              <a:latin typeface="BIZ UDPゴシック" panose="020B0400000000000000" pitchFamily="50" charset="-128"/>
              <a:ea typeface="BIZ UDPゴシック" panose="020B0400000000000000" pitchFamily="50" charset="-128"/>
            </a:endParaRPr>
          </a:p>
          <a:p>
            <a:r>
              <a:rPr lang="ja-JP" altLang="en-US" sz="2800" dirty="0">
                <a:latin typeface="BIZ UDPゴシック" panose="020B0400000000000000" pitchFamily="50" charset="-128"/>
                <a:ea typeface="BIZ UDPゴシック" panose="020B0400000000000000" pitchFamily="50" charset="-128"/>
              </a:rPr>
              <a:t>　　　     　　　に対し特異値分解を適用する</a:t>
            </a:r>
            <a:r>
              <a:rPr lang="en-US" altLang="ja-JP" sz="2800" dirty="0">
                <a:latin typeface="BIZ UDPゴシック" panose="020B0400000000000000" pitchFamily="50" charset="-128"/>
                <a:ea typeface="BIZ UDPゴシック" panose="020B0400000000000000" pitchFamily="50" charset="-128"/>
              </a:rPr>
              <a:t>.</a:t>
            </a:r>
          </a:p>
          <a:p>
            <a:endParaRPr lang="en-US" altLang="ja-JP" sz="2800" dirty="0">
              <a:latin typeface="BIZ UDPゴシック" panose="020B0400000000000000" pitchFamily="50" charset="-128"/>
              <a:ea typeface="BIZ UDPゴシック" panose="020B0400000000000000" pitchFamily="50" charset="-128"/>
            </a:endParaRPr>
          </a:p>
          <a:p>
            <a:r>
              <a:rPr lang="ja-JP" altLang="en-US" sz="2800" dirty="0">
                <a:latin typeface="BIZ UDPゴシック" panose="020B0400000000000000" pitchFamily="50" charset="-128"/>
                <a:ea typeface="BIZ UDPゴシック" panose="020B0400000000000000" pitchFamily="50" charset="-128"/>
              </a:rPr>
              <a:t>ここで</a:t>
            </a:r>
            <a:r>
              <a:rPr lang="en-US" altLang="ja-JP" sz="2800" dirty="0">
                <a:latin typeface="BIZ UDPゴシック" panose="020B0400000000000000" pitchFamily="50" charset="-128"/>
                <a:ea typeface="BIZ UDPゴシック" panose="020B0400000000000000" pitchFamily="50" charset="-128"/>
              </a:rPr>
              <a:t>,                </a:t>
            </a:r>
            <a:r>
              <a:rPr lang="ja-JP" altLang="en-US" sz="2800" dirty="0">
                <a:latin typeface="BIZ UDPゴシック" panose="020B0400000000000000" pitchFamily="50" charset="-128"/>
                <a:ea typeface="BIZ UDPゴシック" panose="020B0400000000000000" pitchFamily="50" charset="-128"/>
              </a:rPr>
              <a:t>の関係が存在すると</a:t>
            </a:r>
            <a:r>
              <a:rPr lang="en-US" altLang="ja-JP" sz="2800" dirty="0">
                <a:latin typeface="BIZ UDPゴシック" panose="020B0400000000000000" pitchFamily="50" charset="-128"/>
                <a:ea typeface="BIZ UDPゴシック" panose="020B0400000000000000" pitchFamily="50" charset="-128"/>
              </a:rPr>
              <a:t>,</a:t>
            </a:r>
            <a:r>
              <a:rPr lang="ja-JP" altLang="en-US" sz="2800" dirty="0">
                <a:latin typeface="BIZ UDPゴシック" panose="020B0400000000000000" pitchFamily="50" charset="-128"/>
                <a:ea typeface="BIZ UDPゴシック" panose="020B0400000000000000" pitchFamily="50" charset="-128"/>
              </a:rPr>
              <a:t>特異値分解においてゼロの値を有する固有値に対応する固有ベクトルで形成される行列</a:t>
            </a:r>
            <a:endParaRPr lang="en-US" altLang="ja-JP" sz="2800" dirty="0">
              <a:latin typeface="BIZ UDPゴシック" panose="020B0400000000000000" pitchFamily="50" charset="-128"/>
              <a:ea typeface="BIZ UDPゴシック" panose="020B0400000000000000" pitchFamily="50" charset="-128"/>
            </a:endParaRPr>
          </a:p>
          <a:p>
            <a:r>
              <a:rPr lang="ja-JP" altLang="en-US" sz="2800" dirty="0">
                <a:latin typeface="BIZ UDPゴシック" panose="020B0400000000000000" pitchFamily="50" charset="-128"/>
                <a:ea typeface="BIZ UDPゴシック" panose="020B0400000000000000" pitchFamily="50" charset="-128"/>
              </a:rPr>
              <a:t>が得られる</a:t>
            </a:r>
            <a:r>
              <a:rPr lang="en-US" altLang="ja-JP" sz="2800" dirty="0">
                <a:latin typeface="BIZ UDPゴシック" panose="020B0400000000000000" pitchFamily="50" charset="-128"/>
                <a:ea typeface="BIZ UDPゴシック" panose="020B0400000000000000" pitchFamily="50" charset="-128"/>
              </a:rPr>
              <a:t>.</a:t>
            </a:r>
            <a:r>
              <a:rPr lang="ja-JP" altLang="en-US" sz="2800" dirty="0">
                <a:latin typeface="BIZ UDPゴシック" panose="020B0400000000000000" pitchFamily="50" charset="-128"/>
                <a:ea typeface="BIZ UDPゴシック" panose="020B0400000000000000" pitchFamily="50" charset="-128"/>
              </a:rPr>
              <a:t>これらの行列は</a:t>
            </a:r>
            <a:r>
              <a:rPr lang="en-US" altLang="ja-JP" sz="2800" dirty="0">
                <a:latin typeface="BIZ UDPゴシック" panose="020B0400000000000000" pitchFamily="50" charset="-128"/>
                <a:ea typeface="BIZ UDPゴシック" panose="020B0400000000000000" pitchFamily="50" charset="-128"/>
              </a:rPr>
              <a:t>,</a:t>
            </a:r>
          </a:p>
          <a:p>
            <a:endParaRPr lang="en-US" altLang="ja-JP" sz="2800" dirty="0">
              <a:latin typeface="BIZ UDPゴシック" panose="020B0400000000000000" pitchFamily="50" charset="-128"/>
              <a:ea typeface="BIZ UDPゴシック" panose="020B0400000000000000" pitchFamily="50" charset="-128"/>
            </a:endParaRPr>
          </a:p>
          <a:p>
            <a:endParaRPr lang="en-US" altLang="ja-JP" sz="2800" dirty="0">
              <a:latin typeface="BIZ UDPゴシック" panose="020B0400000000000000" pitchFamily="50" charset="-128"/>
              <a:ea typeface="BIZ UDPゴシック" panose="020B0400000000000000" pitchFamily="50" charset="-128"/>
            </a:endParaRPr>
          </a:p>
          <a:p>
            <a:r>
              <a:rPr lang="ja-JP" altLang="en-US" sz="2800" dirty="0">
                <a:latin typeface="BIZ UDPゴシック" panose="020B0400000000000000" pitchFamily="50" charset="-128"/>
                <a:ea typeface="BIZ UDPゴシック" panose="020B0400000000000000" pitchFamily="50" charset="-128"/>
              </a:rPr>
              <a:t>の関係を持つ</a:t>
            </a:r>
            <a:r>
              <a:rPr lang="en-US" altLang="ja-JP" sz="2800" dirty="0">
                <a:latin typeface="BIZ UDPゴシック" panose="020B0400000000000000" pitchFamily="50" charset="-128"/>
                <a:ea typeface="BIZ UDPゴシック" panose="020B0400000000000000" pitchFamily="50" charset="-128"/>
              </a:rPr>
              <a:t>.</a:t>
            </a:r>
          </a:p>
          <a:p>
            <a:endParaRPr lang="en-US" altLang="ja-JP" sz="2800" dirty="0">
              <a:latin typeface="BIZ UDPゴシック" panose="020B0400000000000000" pitchFamily="50" charset="-128"/>
              <a:ea typeface="BIZ UDPゴシック" panose="020B0400000000000000" pitchFamily="50" charset="-128"/>
            </a:endParaRPr>
          </a:p>
        </p:txBody>
      </p:sp>
      <p:pic>
        <p:nvPicPr>
          <p:cNvPr id="3" name="図 2" descr="\documentclass{jsarticle}&#10;\usepackage{amsmath}&#10;\usepackage[T1]{fontenc}&#10;\usepackage{lmodern}&#10;\pagestyle{empty}&#10;&#10;\begin{document}&#10;%\begin{align*}&#10;%\end{align*}&#10;$W^{(1)},W^{(2)}$&#10;\end{document}" title="IguanaTex Bitmap Display">
            <a:extLst>
              <a:ext uri="{FF2B5EF4-FFF2-40B4-BE49-F238E27FC236}">
                <a16:creationId xmlns:a16="http://schemas.microsoft.com/office/drawing/2014/main" id="{26214AE1-4575-80C3-4C54-3BECF8CD7DA6}"/>
              </a:ext>
            </a:extLst>
          </p:cNvPr>
          <p:cNvPicPr>
            <a:picLocks noChangeAspect="1"/>
          </p:cNvPicPr>
          <p:nvPr>
            <p:custDataLst>
              <p:tags r:id="rId1"/>
            </p:custDataLst>
          </p:nvPr>
        </p:nvPicPr>
        <p:blipFill>
          <a:blip r:embed="rId9">
            <a:extLst>
              <a:ext uri="{28A0092B-C50C-407E-A947-70E740481C1C}">
                <a14:useLocalDpi xmlns:a14="http://schemas.microsoft.com/office/drawing/2010/main" val="0"/>
              </a:ext>
            </a:extLst>
          </a:blip>
          <a:stretch>
            <a:fillRect/>
          </a:stretch>
        </p:blipFill>
        <p:spPr>
          <a:xfrm>
            <a:off x="2438825" y="1527408"/>
            <a:ext cx="2053265" cy="492461"/>
          </a:xfrm>
          <a:prstGeom prst="rect">
            <a:avLst/>
          </a:prstGeom>
        </p:spPr>
      </p:pic>
      <p:pic>
        <p:nvPicPr>
          <p:cNvPr id="7" name="図 6" descr="\documentclass{jsarticle}&#10;\usepackage{amsmath}&#10;\usepackage[T1]{fontenc}&#10;\usepackage{lmodern}&#10;\pagestyle{empty}&#10;&#10;\begin{document}&#10;%\begin{align*}&#10;%\end{align*}&#10;$H^{(1)},H^{(2)}$&#10;\end{document}" title="IguanaTex Bitmap Display">
            <a:extLst>
              <a:ext uri="{FF2B5EF4-FFF2-40B4-BE49-F238E27FC236}">
                <a16:creationId xmlns:a16="http://schemas.microsoft.com/office/drawing/2014/main" id="{3550C4A7-949B-47C7-A5F6-96670719971A}"/>
              </a:ext>
            </a:extLst>
          </p:cNvPr>
          <p:cNvPicPr>
            <a:picLocks noChangeAspect="1"/>
          </p:cNvPicPr>
          <p:nvPr>
            <p:custDataLst>
              <p:tags r:id="rId2"/>
            </p:custDataLst>
          </p:nvPr>
        </p:nvPicPr>
        <p:blipFill>
          <a:blip r:embed="rId10">
            <a:extLst>
              <a:ext uri="{28A0092B-C50C-407E-A947-70E740481C1C}">
                <a14:useLocalDpi xmlns:a14="http://schemas.microsoft.com/office/drawing/2010/main" val="0"/>
              </a:ext>
            </a:extLst>
          </a:blip>
          <a:stretch>
            <a:fillRect/>
          </a:stretch>
        </p:blipFill>
        <p:spPr>
          <a:xfrm>
            <a:off x="893015" y="2019869"/>
            <a:ext cx="1905262" cy="492461"/>
          </a:xfrm>
          <a:prstGeom prst="rect">
            <a:avLst/>
          </a:prstGeom>
        </p:spPr>
      </p:pic>
      <p:pic>
        <p:nvPicPr>
          <p:cNvPr id="8" name="図 7" descr="\documentclass{jsarticle}&#10;\usepackage{amsmath}&#10;\usepackage[T1]{fontenc}&#10;\usepackage{lmodern}&#10;\pagestyle{empty}&#10;&#10;\begin{document}&#10;%\begin{align*}&#10;%\end{align*}&#10;$H^{(1)}V_{n}^{(2)} = H^{(2)}V_{n}^{(1)} = 0_{N_R \times (N_T - N_R)}$&#10;\end{document}" title="IguanaTex Bitmap Display">
            <a:extLst>
              <a:ext uri="{FF2B5EF4-FFF2-40B4-BE49-F238E27FC236}">
                <a16:creationId xmlns:a16="http://schemas.microsoft.com/office/drawing/2014/main" id="{46BDC218-192F-44EB-98B8-329EFEC4C3DD}"/>
              </a:ext>
            </a:extLst>
          </p:cNvPr>
          <p:cNvPicPr>
            <a:picLocks noChangeAspect="1"/>
          </p:cNvPicPr>
          <p:nvPr>
            <p:custDataLst>
              <p:tags r:id="rId3"/>
            </p:custDataLst>
          </p:nvPr>
        </p:nvPicPr>
        <p:blipFill>
          <a:blip r:embed="rId11">
            <a:extLst>
              <a:ext uri="{28A0092B-C50C-407E-A947-70E740481C1C}">
                <a14:useLocalDpi xmlns:a14="http://schemas.microsoft.com/office/drawing/2010/main" val="0"/>
              </a:ext>
            </a:extLst>
          </a:blip>
          <a:stretch>
            <a:fillRect/>
          </a:stretch>
        </p:blipFill>
        <p:spPr>
          <a:xfrm>
            <a:off x="2111796" y="4142917"/>
            <a:ext cx="7968403" cy="696755"/>
          </a:xfrm>
          <a:prstGeom prst="rect">
            <a:avLst/>
          </a:prstGeom>
        </p:spPr>
      </p:pic>
      <p:sp>
        <p:nvSpPr>
          <p:cNvPr id="10" name="テキスト ボックス 9">
            <a:extLst>
              <a:ext uri="{FF2B5EF4-FFF2-40B4-BE49-F238E27FC236}">
                <a16:creationId xmlns:a16="http://schemas.microsoft.com/office/drawing/2014/main" id="{FC7D48E5-7AC9-4C2F-8243-5771328743A1}"/>
              </a:ext>
            </a:extLst>
          </p:cNvPr>
          <p:cNvSpPr txBox="1"/>
          <p:nvPr/>
        </p:nvSpPr>
        <p:spPr>
          <a:xfrm>
            <a:off x="266700" y="809371"/>
            <a:ext cx="13501314" cy="646331"/>
          </a:xfrm>
          <a:prstGeom prst="rect">
            <a:avLst/>
          </a:prstGeom>
          <a:noFill/>
        </p:spPr>
        <p:txBody>
          <a:bodyPr wrap="square" rtlCol="0">
            <a:spAutoFit/>
          </a:bodyPr>
          <a:lstStyle/>
          <a:p>
            <a:r>
              <a:rPr lang="ja-JP" altLang="en-US" sz="3500" b="1" dirty="0">
                <a:latin typeface="BIZ UDPゴシック" panose="020B0400000000000000" pitchFamily="50" charset="-128"/>
                <a:ea typeface="BIZ UDPゴシック" panose="020B0400000000000000" pitchFamily="50" charset="-128"/>
              </a:rPr>
              <a:t>ブロック対角化</a:t>
            </a:r>
            <a:r>
              <a:rPr lang="en-US" altLang="ja-JP" sz="3500" b="1" dirty="0">
                <a:latin typeface="BIZ UDPゴシック" panose="020B0400000000000000" pitchFamily="50" charset="-128"/>
                <a:ea typeface="BIZ UDPゴシック" panose="020B0400000000000000" pitchFamily="50" charset="-128"/>
              </a:rPr>
              <a:t>(Block Diagonalization : BD)法</a:t>
            </a:r>
            <a:endParaRPr kumimoji="1" lang="ja-JP" altLang="en-US" sz="3600" b="1" dirty="0">
              <a:latin typeface="BIZ UDPゴシック" panose="020B0400000000000000" pitchFamily="50" charset="-128"/>
              <a:ea typeface="BIZ UDPゴシック" panose="020B0400000000000000" pitchFamily="50" charset="-128"/>
            </a:endParaRPr>
          </a:p>
        </p:txBody>
      </p:sp>
      <p:sp>
        <p:nvSpPr>
          <p:cNvPr id="13" name="テキスト ボックス 12">
            <a:extLst>
              <a:ext uri="{FF2B5EF4-FFF2-40B4-BE49-F238E27FC236}">
                <a16:creationId xmlns:a16="http://schemas.microsoft.com/office/drawing/2014/main" id="{6B2F6694-E9E3-4FEF-A907-752C62924A5D}"/>
              </a:ext>
            </a:extLst>
          </p:cNvPr>
          <p:cNvSpPr txBox="1"/>
          <p:nvPr/>
        </p:nvSpPr>
        <p:spPr>
          <a:xfrm>
            <a:off x="661157" y="5699138"/>
            <a:ext cx="10986573" cy="954107"/>
          </a:xfrm>
          <a:prstGeom prst="rect">
            <a:avLst/>
          </a:prstGeom>
          <a:noFill/>
        </p:spPr>
        <p:txBody>
          <a:bodyPr wrap="square" rtlCol="0">
            <a:spAutoFit/>
          </a:bodyPr>
          <a:lstStyle/>
          <a:p>
            <a:r>
              <a:rPr lang="ja-JP" altLang="en-US" sz="2800" dirty="0">
                <a:latin typeface="BIZ UDPゴシック" panose="020B0400000000000000" pitchFamily="50" charset="-128"/>
                <a:ea typeface="BIZ UDPゴシック" panose="020B0400000000000000" pitchFamily="50" charset="-128"/>
              </a:rPr>
              <a:t>したがって</a:t>
            </a:r>
            <a:r>
              <a:rPr lang="en-US" altLang="ja-JP" sz="2800" dirty="0">
                <a:latin typeface="BIZ UDPゴシック" panose="020B0400000000000000" pitchFamily="50" charset="-128"/>
                <a:ea typeface="BIZ UDPゴシック" panose="020B0400000000000000" pitchFamily="50" charset="-128"/>
              </a:rPr>
              <a:t>,                                                  </a:t>
            </a:r>
            <a:r>
              <a:rPr lang="ja-JP" altLang="en-US" sz="2800" dirty="0">
                <a:latin typeface="BIZ UDPゴシック" panose="020B0400000000000000" pitchFamily="50" charset="-128"/>
                <a:ea typeface="BIZ UDPゴシック" panose="020B0400000000000000" pitchFamily="50" charset="-128"/>
              </a:rPr>
              <a:t>とすれば</a:t>
            </a:r>
            <a:r>
              <a:rPr lang="en-US" altLang="ja-JP" sz="2800" dirty="0">
                <a:latin typeface="BIZ UDPゴシック" panose="020B0400000000000000" pitchFamily="50" charset="-128"/>
                <a:ea typeface="BIZ UDPゴシック" panose="020B0400000000000000" pitchFamily="50" charset="-128"/>
              </a:rPr>
              <a:t>,</a:t>
            </a:r>
            <a:r>
              <a:rPr lang="ja-JP" altLang="en-US" sz="2800" dirty="0">
                <a:latin typeface="BIZ UDPゴシック" panose="020B0400000000000000" pitchFamily="50" charset="-128"/>
                <a:ea typeface="BIZ UDPゴシック" panose="020B0400000000000000" pitchFamily="50" charset="-128"/>
              </a:rPr>
              <a:t>他ユーザには干渉を与えずに</a:t>
            </a:r>
            <a:r>
              <a:rPr lang="en-US" altLang="ja-JP" sz="2800" dirty="0">
                <a:latin typeface="BIZ UDPゴシック" panose="020B0400000000000000" pitchFamily="50" charset="-128"/>
                <a:ea typeface="BIZ UDPゴシック" panose="020B0400000000000000" pitchFamily="50" charset="-128"/>
              </a:rPr>
              <a:t>MU-MIMO</a:t>
            </a:r>
            <a:r>
              <a:rPr lang="ja-JP" altLang="en-US" sz="2800" dirty="0">
                <a:latin typeface="BIZ UDPゴシック" panose="020B0400000000000000" pitchFamily="50" charset="-128"/>
                <a:ea typeface="BIZ UDPゴシック" panose="020B0400000000000000" pitchFamily="50" charset="-128"/>
              </a:rPr>
              <a:t>伝送が実現できる</a:t>
            </a:r>
            <a:r>
              <a:rPr lang="en-US" altLang="ja-JP" sz="2800" dirty="0">
                <a:latin typeface="BIZ UDPゴシック" panose="020B0400000000000000" pitchFamily="50" charset="-128"/>
                <a:ea typeface="BIZ UDPゴシック" panose="020B0400000000000000" pitchFamily="50" charset="-128"/>
              </a:rPr>
              <a:t>.</a:t>
            </a:r>
          </a:p>
        </p:txBody>
      </p:sp>
      <p:pic>
        <p:nvPicPr>
          <p:cNvPr id="14" name="図 13" descr="\documentclass{jsarticle}&#10;\usepackage{amsmath}&#10;\usepackage[T1]{fontenc}&#10;\usepackage{lmodern}&#10;\pagestyle{empty}&#10;&#10;\begin{document}&#10;%\begin{align*}&#10;%\end{align*}&#10;$W^{(1)} = V_{n}^{(2)},W^{(2)} = V_{n}^{(1)}$&#10;\end{document}" title="IguanaTex Bitmap Display">
            <a:extLst>
              <a:ext uri="{FF2B5EF4-FFF2-40B4-BE49-F238E27FC236}">
                <a16:creationId xmlns:a16="http://schemas.microsoft.com/office/drawing/2014/main" id="{46221197-DBBF-4799-A59C-0417AEA88656}"/>
              </a:ext>
            </a:extLst>
          </p:cNvPr>
          <p:cNvPicPr>
            <a:picLocks noChangeAspect="1"/>
          </p:cNvPicPr>
          <p:nvPr>
            <p:custDataLst>
              <p:tags r:id="rId4"/>
            </p:custDataLst>
          </p:nvPr>
        </p:nvPicPr>
        <p:blipFill>
          <a:blip r:embed="rId12">
            <a:extLst>
              <a:ext uri="{28A0092B-C50C-407E-A947-70E740481C1C}">
                <a14:useLocalDpi xmlns:a14="http://schemas.microsoft.com/office/drawing/2010/main" val="0"/>
              </a:ext>
            </a:extLst>
          </a:blip>
          <a:stretch>
            <a:fillRect/>
          </a:stretch>
        </p:blipFill>
        <p:spPr>
          <a:xfrm>
            <a:off x="2702463" y="5634924"/>
            <a:ext cx="5702705" cy="651648"/>
          </a:xfrm>
          <a:prstGeom prst="rect">
            <a:avLst/>
          </a:prstGeom>
        </p:spPr>
      </p:pic>
      <p:pic>
        <p:nvPicPr>
          <p:cNvPr id="5" name="図 4" descr="\documentclass{jsarticle}&#10;\usepackage{amsmath}&#10;\usepackage[T1]{fontenc}&#10;\usepackage{lmodern}&#10;\pagestyle{empty}&#10;&#10;\begin{document}&#10;%\begin{align*}&#10;%\end{align*}&#10;$N_T &gt; N_R$&#10;\end{document}" title="IguanaTex Bitmap Display">
            <a:extLst>
              <a:ext uri="{FF2B5EF4-FFF2-40B4-BE49-F238E27FC236}">
                <a16:creationId xmlns:a16="http://schemas.microsoft.com/office/drawing/2014/main" id="{50FDACAF-AE32-FA8F-8F78-E7EF330990F0}"/>
              </a:ext>
            </a:extLst>
          </p:cNvPr>
          <p:cNvPicPr>
            <a:picLocks noChangeAspect="1"/>
          </p:cNvPicPr>
          <p:nvPr>
            <p:custDataLst>
              <p:tags r:id="rId5"/>
            </p:custDataLst>
          </p:nvPr>
        </p:nvPicPr>
        <p:blipFill>
          <a:blip r:embed="rId13">
            <a:extLst>
              <a:ext uri="{28A0092B-C50C-407E-A947-70E740481C1C}">
                <a14:useLocalDpi xmlns:a14="http://schemas.microsoft.com/office/drawing/2010/main" val="0"/>
              </a:ext>
            </a:extLst>
          </a:blip>
          <a:stretch>
            <a:fillRect/>
          </a:stretch>
        </p:blipFill>
        <p:spPr>
          <a:xfrm>
            <a:off x="2111796" y="2895766"/>
            <a:ext cx="1628443" cy="340837"/>
          </a:xfrm>
          <a:prstGeom prst="rect">
            <a:avLst/>
          </a:prstGeom>
        </p:spPr>
      </p:pic>
      <p:pic>
        <p:nvPicPr>
          <p:cNvPr id="12" name="図 11" descr="\documentclass{jsarticle}&#10;\usepackage{amsmath}&#10;\usepackage[T1]{fontenc}&#10;\usepackage{lmodern}&#10;\pagestyle{empty}&#10;&#10;\begin{document}&#10;%\begin{align*}&#10;%\end{align*}&#10;$V_{n}^{(2)},V_{n}^{(1)}$&#10;\end{document}" title="IguanaTex Bitmap Display">
            <a:extLst>
              <a:ext uri="{FF2B5EF4-FFF2-40B4-BE49-F238E27FC236}">
                <a16:creationId xmlns:a16="http://schemas.microsoft.com/office/drawing/2014/main" id="{3F86229F-C27D-A417-0DDF-E4EB70A546F0}"/>
              </a:ext>
            </a:extLst>
          </p:cNvPr>
          <p:cNvPicPr>
            <a:picLocks noChangeAspect="1"/>
          </p:cNvPicPr>
          <p:nvPr>
            <p:custDataLst>
              <p:tags r:id="rId6"/>
            </p:custDataLst>
          </p:nvPr>
        </p:nvPicPr>
        <p:blipFill>
          <a:blip r:embed="rId14">
            <a:extLst>
              <a:ext uri="{28A0092B-C50C-407E-A947-70E740481C1C}">
                <a14:useLocalDpi xmlns:a14="http://schemas.microsoft.com/office/drawing/2010/main" val="0"/>
              </a:ext>
            </a:extLst>
          </a:blip>
          <a:stretch>
            <a:fillRect/>
          </a:stretch>
        </p:blipFill>
        <p:spPr>
          <a:xfrm>
            <a:off x="10252040" y="3282258"/>
            <a:ext cx="1395690" cy="435372"/>
          </a:xfrm>
          <a:prstGeom prst="rect">
            <a:avLst/>
          </a:prstGeom>
        </p:spPr>
      </p:pic>
    </p:spTree>
    <p:extLst>
      <p:ext uri="{BB962C8B-B14F-4D97-AF65-F5344CB8AC3E}">
        <p14:creationId xmlns:p14="http://schemas.microsoft.com/office/powerpoint/2010/main" val="901755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44A2AF0-37FB-2B97-B35A-F6376C2830A8}"/>
              </a:ext>
            </a:extLst>
          </p:cNvPr>
          <p:cNvSpPr txBox="1"/>
          <p:nvPr/>
        </p:nvSpPr>
        <p:spPr>
          <a:xfrm>
            <a:off x="107531" y="665694"/>
            <a:ext cx="10852486" cy="646331"/>
          </a:xfrm>
          <a:prstGeom prst="rect">
            <a:avLst/>
          </a:prstGeom>
          <a:noFill/>
        </p:spPr>
        <p:txBody>
          <a:bodyPr wrap="square" rtlCol="0">
            <a:spAutoFit/>
          </a:bodyPr>
          <a:lstStyle/>
          <a:p>
            <a:r>
              <a:rPr kumimoji="1" lang="ja-JP" altLang="en-US" sz="3600" b="1" dirty="0">
                <a:latin typeface="BIZ UDPゴシック" panose="020B0400000000000000" pitchFamily="50" charset="-128"/>
                <a:ea typeface="BIZ UDPゴシック" panose="020B0400000000000000" pitchFamily="50" charset="-128"/>
              </a:rPr>
              <a:t>前回 </a:t>
            </a:r>
            <a:r>
              <a:rPr kumimoji="1" lang="en-US" altLang="ja-JP" sz="3600" b="1" dirty="0">
                <a:latin typeface="BIZ UDPゴシック" panose="020B0400000000000000" pitchFamily="50" charset="-128"/>
                <a:ea typeface="BIZ UDPゴシック" panose="020B0400000000000000" pitchFamily="50" charset="-128"/>
              </a:rPr>
              <a:t>MIMO(Multi Input Multi Output)</a:t>
            </a:r>
            <a:endParaRPr kumimoji="1" lang="ja-JP" altLang="en-US" sz="3600" b="1" dirty="0">
              <a:latin typeface="BIZ UDPゴシック" panose="020B0400000000000000" pitchFamily="50" charset="-128"/>
              <a:ea typeface="BIZ UDPゴシック" panose="020B0400000000000000" pitchFamily="50" charset="-128"/>
            </a:endParaRPr>
          </a:p>
        </p:txBody>
      </p:sp>
      <p:sp>
        <p:nvSpPr>
          <p:cNvPr id="5" name="テキスト ボックス 4">
            <a:extLst>
              <a:ext uri="{FF2B5EF4-FFF2-40B4-BE49-F238E27FC236}">
                <a16:creationId xmlns:a16="http://schemas.microsoft.com/office/drawing/2014/main" id="{AB61E8A9-611A-D728-0161-156DBA7F3BBA}"/>
              </a:ext>
            </a:extLst>
          </p:cNvPr>
          <p:cNvSpPr txBox="1"/>
          <p:nvPr/>
        </p:nvSpPr>
        <p:spPr>
          <a:xfrm>
            <a:off x="280532" y="1276754"/>
            <a:ext cx="4937367" cy="646331"/>
          </a:xfrm>
          <a:prstGeom prst="rect">
            <a:avLst/>
          </a:prstGeom>
          <a:noFill/>
        </p:spPr>
        <p:txBody>
          <a:bodyPr wrap="square" rtlCol="0">
            <a:spAutoFit/>
          </a:bodyPr>
          <a:lstStyle/>
          <a:p>
            <a:r>
              <a:rPr kumimoji="1" lang="en-US" altLang="ja-JP" dirty="0">
                <a:latin typeface="BIZ UDPゴシック" panose="020B0400000000000000" pitchFamily="50" charset="-128"/>
                <a:ea typeface="BIZ UDPゴシック" panose="020B0400000000000000" pitchFamily="50" charset="-128"/>
              </a:rPr>
              <a:t>802.11n</a:t>
            </a:r>
            <a:r>
              <a:rPr kumimoji="1" lang="ja-JP" altLang="en-US" dirty="0">
                <a:latin typeface="BIZ UDPゴシック" panose="020B0400000000000000" pitchFamily="50" charset="-128"/>
                <a:ea typeface="BIZ UDPゴシック" panose="020B0400000000000000" pitchFamily="50" charset="-128"/>
              </a:rPr>
              <a:t>では</a:t>
            </a:r>
            <a:r>
              <a:rPr kumimoji="1" lang="en-US" altLang="ja-JP" dirty="0">
                <a:latin typeface="BIZ UDPゴシック" panose="020B0400000000000000" pitchFamily="50" charset="-128"/>
                <a:ea typeface="BIZ UDPゴシック" panose="020B0400000000000000" pitchFamily="50" charset="-128"/>
              </a:rPr>
              <a:t>:</a:t>
            </a:r>
          </a:p>
          <a:p>
            <a:pPr lvl="1"/>
            <a:r>
              <a:rPr kumimoji="1" lang="en-US" altLang="ja-JP" dirty="0">
                <a:latin typeface="BIZ UDPゴシック" panose="020B0400000000000000" pitchFamily="50" charset="-128"/>
                <a:ea typeface="BIZ UDPゴシック" panose="020B0400000000000000" pitchFamily="50" charset="-128"/>
              </a:rPr>
              <a:t>1</a:t>
            </a:r>
            <a:r>
              <a:rPr kumimoji="1" lang="ja-JP" altLang="en-US" dirty="0">
                <a:latin typeface="BIZ UDPゴシック" panose="020B0400000000000000" pitchFamily="50" charset="-128"/>
                <a:ea typeface="BIZ UDPゴシック" panose="020B0400000000000000" pitchFamily="50" charset="-128"/>
              </a:rPr>
              <a:t>つの送信デバイスと</a:t>
            </a:r>
            <a:r>
              <a:rPr kumimoji="1" lang="en-US" altLang="ja-JP" dirty="0">
                <a:latin typeface="BIZ UDPゴシック" panose="020B0400000000000000" pitchFamily="50" charset="-128"/>
                <a:ea typeface="BIZ UDPゴシック" panose="020B0400000000000000" pitchFamily="50" charset="-128"/>
              </a:rPr>
              <a:t>1</a:t>
            </a:r>
            <a:r>
              <a:rPr kumimoji="1" lang="ja-JP" altLang="en-US" dirty="0">
                <a:latin typeface="BIZ UDPゴシック" panose="020B0400000000000000" pitchFamily="50" charset="-128"/>
                <a:ea typeface="BIZ UDPゴシック" panose="020B0400000000000000" pitchFamily="50" charset="-128"/>
              </a:rPr>
              <a:t>つの受信デバイス</a:t>
            </a:r>
          </a:p>
        </p:txBody>
      </p:sp>
      <p:sp>
        <p:nvSpPr>
          <p:cNvPr id="3" name="テキスト ボックス 2">
            <a:extLst>
              <a:ext uri="{FF2B5EF4-FFF2-40B4-BE49-F238E27FC236}">
                <a16:creationId xmlns:a16="http://schemas.microsoft.com/office/drawing/2014/main" id="{4E792143-49FE-FE62-15E7-27428F177AE4}"/>
              </a:ext>
            </a:extLst>
          </p:cNvPr>
          <p:cNvSpPr txBox="1"/>
          <p:nvPr/>
        </p:nvSpPr>
        <p:spPr>
          <a:xfrm>
            <a:off x="107531" y="-15908"/>
            <a:ext cx="10852486" cy="769441"/>
          </a:xfrm>
          <a:prstGeom prst="rect">
            <a:avLst/>
          </a:prstGeom>
          <a:noFill/>
        </p:spPr>
        <p:txBody>
          <a:bodyPr wrap="square" rtlCol="0">
            <a:spAutoFit/>
          </a:bodyPr>
          <a:lstStyle/>
          <a:p>
            <a:r>
              <a:rPr lang="ja-JP" altLang="en-US" sz="4400" b="1" dirty="0">
                <a:latin typeface="BIZ UDPゴシック" panose="020B0400000000000000" pitchFamily="50" charset="-128"/>
                <a:ea typeface="BIZ UDPゴシック" panose="020B0400000000000000" pitchFamily="50" charset="-128"/>
              </a:rPr>
              <a:t>導入</a:t>
            </a:r>
            <a:endParaRPr kumimoji="1" lang="ja-JP" altLang="en-US" sz="4400" b="1" dirty="0">
              <a:latin typeface="BIZ UDPゴシック" panose="020B0400000000000000" pitchFamily="50" charset="-128"/>
              <a:ea typeface="BIZ UDPゴシック" panose="020B0400000000000000" pitchFamily="50" charset="-128"/>
            </a:endParaRPr>
          </a:p>
        </p:txBody>
      </p:sp>
      <p:pic>
        <p:nvPicPr>
          <p:cNvPr id="7" name="図 6" descr="テキスト&#10;&#10;自動的に生成された説明">
            <a:extLst>
              <a:ext uri="{FF2B5EF4-FFF2-40B4-BE49-F238E27FC236}">
                <a16:creationId xmlns:a16="http://schemas.microsoft.com/office/drawing/2014/main" id="{739DD394-2737-EB06-1E9A-89670595DD4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77315" y="2459279"/>
            <a:ext cx="3972166" cy="3149279"/>
          </a:xfrm>
          <a:prstGeom prst="rect">
            <a:avLst/>
          </a:prstGeom>
        </p:spPr>
      </p:pic>
      <p:pic>
        <p:nvPicPr>
          <p:cNvPr id="10" name="図 9" descr="\documentclass{jsarticle}&#10;\usepackage{amsmath}&#10;\usepackage[T1]{fontenc}&#10;\usepackage{lmodern}&#10;\pagestyle{empty}&#10;&#10;\begin{document}&#10;%\begin{align*}&#10;%\end{align*}&#10;\begin{equation*}&#10;  \begin{bmatrix}&#10;    S_1 \\&#10;    S_2&#10;    \end{bmatrix}&#10;    =&#10;    \begin{bmatrix}&#10;    h_{11} &amp; h_{12} \\&#10;    h_{21} &amp; h_{22}&#10;    \end{bmatrix}^{-1}&#10;    \cdot&#10;    \begin{bmatrix}&#10;    y_1 \\&#10;    y_2&#10;    \end{bmatrix}&#10;\end{equation*}&#10;\end{document}" title="IguanaTex Bitmap Display">
            <a:extLst>
              <a:ext uri="{FF2B5EF4-FFF2-40B4-BE49-F238E27FC236}">
                <a16:creationId xmlns:a16="http://schemas.microsoft.com/office/drawing/2014/main" id="{F83E0CA4-6BDB-1EC5-4A22-4458B8E6D1B3}"/>
              </a:ext>
            </a:extLst>
          </p:cNvPr>
          <p:cNvPicPr>
            <a:picLocks noChangeAspect="1"/>
          </p:cNvPicPr>
          <p:nvPr>
            <p:custDataLst>
              <p:tags r:id="rId1"/>
            </p:custDataLst>
          </p:nvPr>
        </p:nvPicPr>
        <p:blipFill>
          <a:blip r:embed="rId11">
            <a:extLst>
              <a:ext uri="{28A0092B-C50C-407E-A947-70E740481C1C}">
                <a14:useLocalDpi xmlns:a14="http://schemas.microsoft.com/office/drawing/2010/main" val="0"/>
              </a:ext>
            </a:extLst>
          </a:blip>
          <a:stretch>
            <a:fillRect/>
          </a:stretch>
        </p:blipFill>
        <p:spPr>
          <a:xfrm>
            <a:off x="6160275" y="5194909"/>
            <a:ext cx="4625758" cy="1045989"/>
          </a:xfrm>
          <a:prstGeom prst="rect">
            <a:avLst/>
          </a:prstGeom>
        </p:spPr>
      </p:pic>
      <p:grpSp>
        <p:nvGrpSpPr>
          <p:cNvPr id="35" name="グループ化 34">
            <a:extLst>
              <a:ext uri="{FF2B5EF4-FFF2-40B4-BE49-F238E27FC236}">
                <a16:creationId xmlns:a16="http://schemas.microsoft.com/office/drawing/2014/main" id="{53CD0CDC-7271-F7E5-DD80-63BC7DCA1CB5}"/>
              </a:ext>
            </a:extLst>
          </p:cNvPr>
          <p:cNvGrpSpPr/>
          <p:nvPr/>
        </p:nvGrpSpPr>
        <p:grpSpPr>
          <a:xfrm>
            <a:off x="6688325" y="1703304"/>
            <a:ext cx="3569657" cy="3132421"/>
            <a:chOff x="6448521" y="1993627"/>
            <a:chExt cx="3569657" cy="3132421"/>
          </a:xfrm>
        </p:grpSpPr>
        <p:pic>
          <p:nvPicPr>
            <p:cNvPr id="4" name="グラフィックス 3">
              <a:extLst>
                <a:ext uri="{FF2B5EF4-FFF2-40B4-BE49-F238E27FC236}">
                  <a16:creationId xmlns:a16="http://schemas.microsoft.com/office/drawing/2014/main" id="{4D8A60C6-9D19-5DC1-B9CE-3F8F8EE1542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p:blipFill>
          <p:spPr>
            <a:xfrm>
              <a:off x="6448521" y="1993627"/>
              <a:ext cx="1158664" cy="2660636"/>
            </a:xfrm>
            <a:prstGeom prst="rect">
              <a:avLst/>
            </a:prstGeom>
          </p:spPr>
        </p:pic>
        <p:sp>
          <p:nvSpPr>
            <p:cNvPr id="21" name="正方形/長方形 20">
              <a:extLst>
                <a:ext uri="{FF2B5EF4-FFF2-40B4-BE49-F238E27FC236}">
                  <a16:creationId xmlns:a16="http://schemas.microsoft.com/office/drawing/2014/main" id="{EBA0D94A-00F5-6D69-0D81-ECB1BF402B7B}"/>
                </a:ext>
              </a:extLst>
            </p:cNvPr>
            <p:cNvSpPr/>
            <p:nvPr/>
          </p:nvSpPr>
          <p:spPr>
            <a:xfrm>
              <a:off x="9035936" y="4338897"/>
              <a:ext cx="751002" cy="393575"/>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平行四辺形 21">
              <a:extLst>
                <a:ext uri="{FF2B5EF4-FFF2-40B4-BE49-F238E27FC236}">
                  <a16:creationId xmlns:a16="http://schemas.microsoft.com/office/drawing/2014/main" id="{1E35393F-BFC2-38E2-4CD2-15B234A921D3}"/>
                </a:ext>
              </a:extLst>
            </p:cNvPr>
            <p:cNvSpPr/>
            <p:nvPr/>
          </p:nvSpPr>
          <p:spPr>
            <a:xfrm>
              <a:off x="8936747" y="4732473"/>
              <a:ext cx="850191" cy="393575"/>
            </a:xfrm>
            <a:prstGeom prst="parallelogram">
              <a:avLst>
                <a:gd name="adj" fmla="val 28572"/>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4" name="グラフィックス 23">
              <a:extLst>
                <a:ext uri="{FF2B5EF4-FFF2-40B4-BE49-F238E27FC236}">
                  <a16:creationId xmlns:a16="http://schemas.microsoft.com/office/drawing/2014/main" id="{27F07431-913A-BDD8-24D2-6CD8848E1BA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t="8977" b="8977"/>
            <a:stretch/>
          </p:blipFill>
          <p:spPr>
            <a:xfrm flipH="1">
              <a:off x="9182399" y="3654892"/>
              <a:ext cx="458074" cy="684005"/>
            </a:xfrm>
            <a:prstGeom prst="rect">
              <a:avLst/>
            </a:prstGeom>
          </p:spPr>
        </p:pic>
        <p:cxnSp>
          <p:nvCxnSpPr>
            <p:cNvPr id="26" name="直線コネクタ 25">
              <a:extLst>
                <a:ext uri="{FF2B5EF4-FFF2-40B4-BE49-F238E27FC236}">
                  <a16:creationId xmlns:a16="http://schemas.microsoft.com/office/drawing/2014/main" id="{C5B7890D-6C9D-E7BC-FE62-E8E8AB91CCE8}"/>
                </a:ext>
              </a:extLst>
            </p:cNvPr>
            <p:cNvCxnSpPr/>
            <p:nvPr/>
          </p:nvCxnSpPr>
          <p:spPr>
            <a:xfrm>
              <a:off x="7428963" y="2631936"/>
              <a:ext cx="1202558" cy="29518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E836F4E5-05D9-E4C8-5B01-88167D0D9BF9}"/>
                </a:ext>
              </a:extLst>
            </p:cNvPr>
            <p:cNvCxnSpPr/>
            <p:nvPr/>
          </p:nvCxnSpPr>
          <p:spPr>
            <a:xfrm>
              <a:off x="8631521" y="2925309"/>
              <a:ext cx="510114" cy="857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4C3899A9-87F6-5452-7EB9-68B4399FBEA6}"/>
                </a:ext>
              </a:extLst>
            </p:cNvPr>
            <p:cNvCxnSpPr>
              <a:cxnSpLocks/>
            </p:cNvCxnSpPr>
            <p:nvPr/>
          </p:nvCxnSpPr>
          <p:spPr>
            <a:xfrm>
              <a:off x="6858000" y="2925309"/>
              <a:ext cx="2259979" cy="11508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2" name="図 41" descr="\documentclass{jsarticle}&#10;\usepackage{amsmath}&#10;\usepackage[T1]{fontenc}&#10;\usepackage{lmodern}&#10;\pagestyle{empty}&#10;&#10;\begin{document}&#10;%\begin{align*}&#10;%\end{align*}&#10;$S_1$&#10;\end{document}" title="IguanaTex Bitmap Display">
              <a:extLst>
                <a:ext uri="{FF2B5EF4-FFF2-40B4-BE49-F238E27FC236}">
                  <a16:creationId xmlns:a16="http://schemas.microsoft.com/office/drawing/2014/main" id="{141452A1-A091-DCCC-93ED-710A11265200}"/>
                </a:ext>
              </a:extLst>
            </p:cNvPr>
            <p:cNvPicPr>
              <a:picLocks noChangeAspect="1"/>
            </p:cNvPicPr>
            <p:nvPr>
              <p:custDataLst>
                <p:tags r:id="rId3"/>
              </p:custDataLst>
            </p:nvPr>
          </p:nvPicPr>
          <p:blipFill>
            <a:blip r:embed="rId16">
              <a:extLst>
                <a:ext uri="{28A0092B-C50C-407E-A947-70E740481C1C}">
                  <a14:useLocalDpi xmlns:a14="http://schemas.microsoft.com/office/drawing/2010/main" val="0"/>
                </a:ext>
              </a:extLst>
            </a:blip>
            <a:stretch>
              <a:fillRect/>
            </a:stretch>
          </p:blipFill>
          <p:spPr>
            <a:xfrm>
              <a:off x="8266748" y="2459279"/>
              <a:ext cx="337464" cy="319343"/>
            </a:xfrm>
            <a:prstGeom prst="rect">
              <a:avLst/>
            </a:prstGeom>
          </p:spPr>
        </p:pic>
        <p:pic>
          <p:nvPicPr>
            <p:cNvPr id="45" name="図 44" descr="\documentclass{jsarticle}&#10;\usepackage{amsmath}&#10;\usepackage[T1]{fontenc}&#10;\usepackage{lmodern}&#10;\pagestyle{empty}&#10;&#10;\begin{document}&#10;%\begin{align*}&#10;%\end{align*}&#10;$S_2$&#10;\end{document}" title="IguanaTex Bitmap Display">
              <a:extLst>
                <a:ext uri="{FF2B5EF4-FFF2-40B4-BE49-F238E27FC236}">
                  <a16:creationId xmlns:a16="http://schemas.microsoft.com/office/drawing/2014/main" id="{A1215AE7-AA09-EADD-CBAB-F07B4B9FEF51}"/>
                </a:ext>
              </a:extLst>
            </p:cNvPr>
            <p:cNvPicPr>
              <a:picLocks noChangeAspect="1"/>
            </p:cNvPicPr>
            <p:nvPr>
              <p:custDataLst>
                <p:tags r:id="rId4"/>
              </p:custDataLst>
            </p:nvPr>
          </p:nvPicPr>
          <p:blipFill>
            <a:blip r:embed="rId17">
              <a:extLst>
                <a:ext uri="{28A0092B-C50C-407E-A947-70E740481C1C}">
                  <a14:useLocalDpi xmlns:a14="http://schemas.microsoft.com/office/drawing/2010/main" val="0"/>
                </a:ext>
              </a:extLst>
            </a:blip>
            <a:stretch>
              <a:fillRect/>
            </a:stretch>
          </p:blipFill>
          <p:spPr>
            <a:xfrm>
              <a:off x="8129030" y="3236041"/>
              <a:ext cx="344124" cy="319343"/>
            </a:xfrm>
            <a:prstGeom prst="rect">
              <a:avLst/>
            </a:prstGeom>
          </p:spPr>
        </p:pic>
        <p:sp>
          <p:nvSpPr>
            <p:cNvPr id="8" name="テキスト ボックス 7">
              <a:extLst>
                <a:ext uri="{FF2B5EF4-FFF2-40B4-BE49-F238E27FC236}">
                  <a16:creationId xmlns:a16="http://schemas.microsoft.com/office/drawing/2014/main" id="{52A70FD2-FA6E-BBFF-A3FD-65D43F3A6702}"/>
                </a:ext>
              </a:extLst>
            </p:cNvPr>
            <p:cNvSpPr txBox="1"/>
            <p:nvPr/>
          </p:nvSpPr>
          <p:spPr>
            <a:xfrm>
              <a:off x="8804694" y="2767276"/>
              <a:ext cx="1213484" cy="369332"/>
            </a:xfrm>
            <a:prstGeom prst="rect">
              <a:avLst/>
            </a:prstGeom>
            <a:noFill/>
          </p:spPr>
          <p:txBody>
            <a:bodyPr wrap="square" rtlCol="0">
              <a:spAutoFit/>
            </a:bodyPr>
            <a:lstStyle/>
            <a:p>
              <a:r>
                <a:rPr kumimoji="1" lang="ja-JP" altLang="en-US" dirty="0">
                  <a:latin typeface="BIZ UDPゴシック" panose="020B0400000000000000" pitchFamily="50" charset="-128"/>
                  <a:ea typeface="BIZ UDPゴシック" panose="020B0400000000000000" pitchFamily="50" charset="-128"/>
                </a:rPr>
                <a:t>反射波</a:t>
              </a:r>
            </a:p>
          </p:txBody>
        </p:sp>
        <p:pic>
          <p:nvPicPr>
            <p:cNvPr id="14" name="図 13" descr="\documentclass{jsarticle}&#10;\usepackage{amsmath}&#10;\usepackage[T1]{fontenc}&#10;\usepackage{lmodern}&#10;\pagestyle{empty}&#10;&#10;\begin{document}&#10;%\begin{align*}&#10;%\end{align*}&#10;$y_1$&#10;\end{document}" title="IguanaTex Bitmap Display">
              <a:extLst>
                <a:ext uri="{FF2B5EF4-FFF2-40B4-BE49-F238E27FC236}">
                  <a16:creationId xmlns:a16="http://schemas.microsoft.com/office/drawing/2014/main" id="{B6355B7B-FAF5-6F76-70D1-EDBBEF6EF8D1}"/>
                </a:ext>
              </a:extLst>
            </p:cNvPr>
            <p:cNvPicPr>
              <a:picLocks noChangeAspect="1"/>
            </p:cNvPicPr>
            <p:nvPr>
              <p:custDataLst>
                <p:tags r:id="rId5"/>
              </p:custDataLst>
            </p:nvPr>
          </p:nvPicPr>
          <p:blipFill>
            <a:blip r:embed="rId18">
              <a:extLst>
                <a:ext uri="{28A0092B-C50C-407E-A947-70E740481C1C}">
                  <a14:useLocalDpi xmlns:a14="http://schemas.microsoft.com/office/drawing/2010/main" val="0"/>
                </a:ext>
              </a:extLst>
            </a:blip>
            <a:stretch>
              <a:fillRect/>
            </a:stretch>
          </p:blipFill>
          <p:spPr>
            <a:xfrm>
              <a:off x="9117979" y="3485299"/>
              <a:ext cx="299721" cy="244463"/>
            </a:xfrm>
            <a:prstGeom prst="rect">
              <a:avLst/>
            </a:prstGeom>
          </p:spPr>
        </p:pic>
        <p:pic>
          <p:nvPicPr>
            <p:cNvPr id="20" name="図 19" descr="\documentclass{jsarticle}&#10;\usepackage{amsmath}&#10;\usepackage[T1]{fontenc}&#10;\usepackage{lmodern}&#10;\pagestyle{empty}&#10;&#10;\begin{document}&#10;%\begin{align*}&#10;%\end{align*}&#10;$y_2$&#10;\end{document}" title="IguanaTex Bitmap Display">
              <a:extLst>
                <a:ext uri="{FF2B5EF4-FFF2-40B4-BE49-F238E27FC236}">
                  <a16:creationId xmlns:a16="http://schemas.microsoft.com/office/drawing/2014/main" id="{1C954D9C-82BE-38E8-9F3A-684261BA287B}"/>
                </a:ext>
              </a:extLst>
            </p:cNvPr>
            <p:cNvPicPr>
              <a:picLocks noChangeAspect="1"/>
            </p:cNvPicPr>
            <p:nvPr>
              <p:custDataLst>
                <p:tags r:id="rId6"/>
              </p:custDataLst>
            </p:nvPr>
          </p:nvPicPr>
          <p:blipFill>
            <a:blip r:embed="rId19">
              <a:extLst>
                <a:ext uri="{28A0092B-C50C-407E-A947-70E740481C1C}">
                  <a14:useLocalDpi xmlns:a14="http://schemas.microsoft.com/office/drawing/2010/main" val="0"/>
                </a:ext>
              </a:extLst>
            </a:blip>
            <a:stretch>
              <a:fillRect/>
            </a:stretch>
          </p:blipFill>
          <p:spPr>
            <a:xfrm>
              <a:off x="9526936" y="3538278"/>
              <a:ext cx="308602" cy="244463"/>
            </a:xfrm>
            <a:prstGeom prst="rect">
              <a:avLst/>
            </a:prstGeom>
          </p:spPr>
        </p:pic>
        <p:pic>
          <p:nvPicPr>
            <p:cNvPr id="25" name="図 24" descr="\documentclass{jsarticle}&#10;\usepackage{amsmath}&#10;\usepackage[T1]{fontenc}&#10;\usepackage{lmodern}&#10;\pagestyle{empty}&#10;&#10;\begin{document}&#10;%\begin{align*}&#10;%\end{align*}&#10;$H$&#10;\end{document}" title="IguanaTex Bitmap Display">
              <a:extLst>
                <a:ext uri="{FF2B5EF4-FFF2-40B4-BE49-F238E27FC236}">
                  <a16:creationId xmlns:a16="http://schemas.microsoft.com/office/drawing/2014/main" id="{78B7F9D1-5595-252A-90DC-D87DFEF97D14}"/>
                </a:ext>
              </a:extLst>
            </p:cNvPr>
            <p:cNvPicPr>
              <a:picLocks noChangeAspect="1"/>
            </p:cNvPicPr>
            <p:nvPr>
              <p:custDataLst>
                <p:tags r:id="rId7"/>
              </p:custDataLst>
            </p:nvPr>
          </p:nvPicPr>
          <p:blipFill>
            <a:blip r:embed="rId20">
              <a:extLst>
                <a:ext uri="{28A0092B-C50C-407E-A947-70E740481C1C}">
                  <a14:useLocalDpi xmlns:a14="http://schemas.microsoft.com/office/drawing/2010/main" val="0"/>
                </a:ext>
              </a:extLst>
            </a:blip>
            <a:stretch>
              <a:fillRect/>
            </a:stretch>
          </p:blipFill>
          <p:spPr>
            <a:xfrm>
              <a:off x="7951373" y="3809500"/>
              <a:ext cx="458074" cy="374788"/>
            </a:xfrm>
            <a:prstGeom prst="rect">
              <a:avLst/>
            </a:prstGeom>
          </p:spPr>
        </p:pic>
      </p:grpSp>
      <p:pic>
        <p:nvPicPr>
          <p:cNvPr id="32" name="図 31" descr="\documentclass{jsarticle}&#10;\usepackage{amsmath}&#10;\usepackage[T1]{fontenc}&#10;\usepackage{lmodern}&#10;\pagestyle{empty}&#10;&#10;\begin{document}&#10;%\begin{align*}&#10;%\end{align*}&#10;$H^{-1}$&#10;\end{document}" title="IguanaTex Bitmap Display">
            <a:extLst>
              <a:ext uri="{FF2B5EF4-FFF2-40B4-BE49-F238E27FC236}">
                <a16:creationId xmlns:a16="http://schemas.microsoft.com/office/drawing/2014/main" id="{EE5D4C69-6BB6-BEC3-AA05-2F8C7609F13D}"/>
              </a:ext>
            </a:extLst>
          </p:cNvPr>
          <p:cNvPicPr>
            <a:picLocks noChangeAspect="1"/>
          </p:cNvPicPr>
          <p:nvPr>
            <p:custDataLst>
              <p:tags r:id="rId2"/>
            </p:custDataLst>
          </p:nvPr>
        </p:nvPicPr>
        <p:blipFill>
          <a:blip r:embed="rId21">
            <a:extLst>
              <a:ext uri="{28A0092B-C50C-407E-A947-70E740481C1C}">
                <a14:useLocalDpi xmlns:a14="http://schemas.microsoft.com/office/drawing/2010/main" val="0"/>
              </a:ext>
            </a:extLst>
          </a:blip>
          <a:stretch>
            <a:fillRect/>
          </a:stretch>
        </p:blipFill>
        <p:spPr>
          <a:xfrm>
            <a:off x="7922871" y="6192306"/>
            <a:ext cx="895861" cy="411454"/>
          </a:xfrm>
          <a:prstGeom prst="rect">
            <a:avLst/>
          </a:prstGeom>
        </p:spPr>
      </p:pic>
      <p:sp>
        <p:nvSpPr>
          <p:cNvPr id="34" name="テキスト ボックス 33">
            <a:extLst>
              <a:ext uri="{FF2B5EF4-FFF2-40B4-BE49-F238E27FC236}">
                <a16:creationId xmlns:a16="http://schemas.microsoft.com/office/drawing/2014/main" id="{976F970C-38A8-ABF2-8715-FF4886DFF669}"/>
              </a:ext>
            </a:extLst>
          </p:cNvPr>
          <p:cNvSpPr txBox="1"/>
          <p:nvPr/>
        </p:nvSpPr>
        <p:spPr>
          <a:xfrm>
            <a:off x="5152251" y="4816142"/>
            <a:ext cx="4223565" cy="338554"/>
          </a:xfrm>
          <a:prstGeom prst="rect">
            <a:avLst/>
          </a:prstGeom>
          <a:noFill/>
        </p:spPr>
        <p:txBody>
          <a:bodyPr wrap="square" rtlCol="0">
            <a:spAutoFit/>
          </a:bodyPr>
          <a:lstStyle/>
          <a:p>
            <a:r>
              <a:rPr kumimoji="1" lang="en-US" altLang="ja-JP" sz="1600" dirty="0">
                <a:latin typeface="BIZ UDPゴシック" panose="020B0400000000000000" pitchFamily="50" charset="-128"/>
                <a:ea typeface="BIZ UDPゴシック" panose="020B0400000000000000" pitchFamily="50" charset="-128"/>
              </a:rPr>
              <a:t>Zero Forcing (ZF(</a:t>
            </a:r>
            <a:r>
              <a:rPr lang="ja-JP" altLang="en-US" sz="1600" dirty="0">
                <a:latin typeface="BIZ UDPゴシック" panose="020B0400000000000000" pitchFamily="50" charset="-128"/>
                <a:ea typeface="BIZ UDPゴシック" panose="020B0400000000000000" pitchFamily="50" charset="-128"/>
              </a:rPr>
              <a:t>干渉キャンセル</a:t>
            </a:r>
            <a:r>
              <a:rPr kumimoji="1" lang="en-US" altLang="ja-JP" sz="1600" dirty="0">
                <a:latin typeface="BIZ UDPゴシック" panose="020B0400000000000000" pitchFamily="50" charset="-128"/>
                <a:ea typeface="BIZ UDPゴシック" panose="020B0400000000000000" pitchFamily="50" charset="-128"/>
              </a:rPr>
              <a:t>)</a:t>
            </a:r>
            <a:r>
              <a:rPr kumimoji="1" lang="ja-JP" altLang="en-US" sz="1600" dirty="0">
                <a:latin typeface="BIZ UDPゴシック" panose="020B0400000000000000" pitchFamily="50" charset="-128"/>
                <a:ea typeface="BIZ UDPゴシック" panose="020B0400000000000000" pitchFamily="50" charset="-128"/>
              </a:rPr>
              <a:t>方式</a:t>
            </a:r>
            <a:r>
              <a:rPr kumimoji="1" lang="en-US" altLang="ja-JP" sz="1600" dirty="0">
                <a:latin typeface="BIZ UDPゴシック" panose="020B0400000000000000" pitchFamily="50" charset="-128"/>
                <a:ea typeface="BIZ UDPゴシック" panose="020B0400000000000000" pitchFamily="50" charset="-128"/>
              </a:rPr>
              <a:t>)</a:t>
            </a:r>
            <a:endParaRPr kumimoji="1" lang="ja-JP" altLang="en-US" sz="16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3779144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957E6288-DEE7-418F-81EE-8CA1745C121D}"/>
              </a:ext>
            </a:extLst>
          </p:cNvPr>
          <p:cNvSpPr txBox="1"/>
          <p:nvPr/>
        </p:nvSpPr>
        <p:spPr>
          <a:xfrm>
            <a:off x="0" y="64040"/>
            <a:ext cx="13501314" cy="646331"/>
          </a:xfrm>
          <a:prstGeom prst="rect">
            <a:avLst/>
          </a:prstGeom>
          <a:noFill/>
        </p:spPr>
        <p:txBody>
          <a:bodyPr wrap="square" rtlCol="0">
            <a:spAutoFit/>
          </a:bodyPr>
          <a:lstStyle/>
          <a:p>
            <a:r>
              <a:rPr kumimoji="1" lang="en-US" altLang="ja-JP" sz="3500" b="1" dirty="0">
                <a:latin typeface="BIZ UDPゴシック" panose="020B0400000000000000" pitchFamily="50" charset="-128"/>
                <a:ea typeface="BIZ UDPゴシック" panose="020B0400000000000000" pitchFamily="50" charset="-128"/>
              </a:rPr>
              <a:t>MU-MIMO(Multi User</a:t>
            </a:r>
            <a:r>
              <a:rPr lang="en-US" altLang="ja-JP" sz="3500" b="1" dirty="0">
                <a:latin typeface="BIZ UDPゴシック" panose="020B0400000000000000" pitchFamily="50" charset="-128"/>
                <a:ea typeface="BIZ UDPゴシック" panose="020B0400000000000000" pitchFamily="50" charset="-128"/>
              </a:rPr>
              <a:t>-Multi Input Multi Output</a:t>
            </a:r>
            <a:r>
              <a:rPr kumimoji="1" lang="en-US" altLang="ja-JP" sz="3600" b="1" dirty="0">
                <a:latin typeface="BIZ UDPゴシック" panose="020B0400000000000000" pitchFamily="50" charset="-128"/>
                <a:ea typeface="BIZ UDPゴシック" panose="020B0400000000000000" pitchFamily="50" charset="-128"/>
              </a:rPr>
              <a:t>)</a:t>
            </a:r>
            <a:endParaRPr kumimoji="1" lang="ja-JP" altLang="en-US" sz="3600" b="1" dirty="0">
              <a:latin typeface="BIZ UDPゴシック" panose="020B0400000000000000" pitchFamily="50" charset="-128"/>
              <a:ea typeface="BIZ UDPゴシック" panose="020B0400000000000000" pitchFamily="50" charset="-128"/>
            </a:endParaRPr>
          </a:p>
        </p:txBody>
      </p:sp>
      <p:sp>
        <p:nvSpPr>
          <p:cNvPr id="5" name="テキスト ボックス 4">
            <a:extLst>
              <a:ext uri="{FF2B5EF4-FFF2-40B4-BE49-F238E27FC236}">
                <a16:creationId xmlns:a16="http://schemas.microsoft.com/office/drawing/2014/main" id="{FB6690E7-9204-454D-92AB-BFBF233E92FA}"/>
              </a:ext>
            </a:extLst>
          </p:cNvPr>
          <p:cNvSpPr txBox="1"/>
          <p:nvPr/>
        </p:nvSpPr>
        <p:spPr>
          <a:xfrm>
            <a:off x="266700" y="809371"/>
            <a:ext cx="13501314" cy="646331"/>
          </a:xfrm>
          <a:prstGeom prst="rect">
            <a:avLst/>
          </a:prstGeom>
          <a:noFill/>
        </p:spPr>
        <p:txBody>
          <a:bodyPr wrap="square" rtlCol="0">
            <a:spAutoFit/>
          </a:bodyPr>
          <a:lstStyle/>
          <a:p>
            <a:r>
              <a:rPr lang="ja-JP" altLang="en-US" sz="3500" b="1" dirty="0">
                <a:latin typeface="BIZ UDPゴシック" panose="020B0400000000000000" pitchFamily="50" charset="-128"/>
                <a:ea typeface="BIZ UDPゴシック" panose="020B0400000000000000" pitchFamily="50" charset="-128"/>
              </a:rPr>
              <a:t>ブロック対角化</a:t>
            </a:r>
            <a:r>
              <a:rPr lang="en-US" altLang="ja-JP" sz="3500" b="1" dirty="0">
                <a:latin typeface="BIZ UDPゴシック" panose="020B0400000000000000" pitchFamily="50" charset="-128"/>
                <a:ea typeface="BIZ UDPゴシック" panose="020B0400000000000000" pitchFamily="50" charset="-128"/>
              </a:rPr>
              <a:t>(Block Diagonalization : BD)法</a:t>
            </a:r>
            <a:endParaRPr kumimoji="1" lang="ja-JP" altLang="en-US" sz="3600" b="1"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23619022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documentclass{jsarticle}&#10;\usepackage{amsmath}&#10;\usepackage[T1]{fontenc}&#10;\usepackage{lmodern}&#10;\pagestyle{empty}&#10;&#10;\begin{document}&#10;%\begin{align*}&#10;%\end{align*}&#10;\begin{align*}&#10;  G = HH^H&#10;\end{align*}&#10;&#10;\end{document}" title="IguanaTex Bitmap Display">
            <a:extLst>
              <a:ext uri="{FF2B5EF4-FFF2-40B4-BE49-F238E27FC236}">
                <a16:creationId xmlns:a16="http://schemas.microsoft.com/office/drawing/2014/main" id="{C6321B49-4C5C-2D57-1097-DC26D6F3C221}"/>
              </a:ext>
            </a:extLst>
          </p:cNvPr>
          <p:cNvPicPr>
            <a:picLocks noChangeAspect="1"/>
          </p:cNvPicPr>
          <p:nvPr>
            <p:custDataLst>
              <p:tags r:id="rId1"/>
            </p:custDataLst>
          </p:nvPr>
        </p:nvPicPr>
        <p:blipFill>
          <a:blip r:embed="rId17">
            <a:extLst>
              <a:ext uri="{28A0092B-C50C-407E-A947-70E740481C1C}">
                <a14:useLocalDpi xmlns:a14="http://schemas.microsoft.com/office/drawing/2010/main" val="0"/>
              </a:ext>
            </a:extLst>
          </a:blip>
          <a:stretch>
            <a:fillRect/>
          </a:stretch>
        </p:blipFill>
        <p:spPr>
          <a:xfrm>
            <a:off x="225247" y="124807"/>
            <a:ext cx="3479778" cy="708759"/>
          </a:xfrm>
          <a:prstGeom prst="rect">
            <a:avLst/>
          </a:prstGeom>
        </p:spPr>
      </p:pic>
      <p:grpSp>
        <p:nvGrpSpPr>
          <p:cNvPr id="3" name="グループ化 2">
            <a:extLst>
              <a:ext uri="{FF2B5EF4-FFF2-40B4-BE49-F238E27FC236}">
                <a16:creationId xmlns:a16="http://schemas.microsoft.com/office/drawing/2014/main" id="{4A9FB09C-1EA0-4FAD-8A50-FB0F971A4587}"/>
              </a:ext>
            </a:extLst>
          </p:cNvPr>
          <p:cNvGrpSpPr/>
          <p:nvPr/>
        </p:nvGrpSpPr>
        <p:grpSpPr>
          <a:xfrm>
            <a:off x="7710040" y="5170620"/>
            <a:ext cx="4652156" cy="1687380"/>
            <a:chOff x="2363007" y="3609085"/>
            <a:chExt cx="7890653" cy="2936045"/>
          </a:xfrm>
        </p:grpSpPr>
        <p:grpSp>
          <p:nvGrpSpPr>
            <p:cNvPr id="5" name="グループ化 4">
              <a:extLst>
                <a:ext uri="{FF2B5EF4-FFF2-40B4-BE49-F238E27FC236}">
                  <a16:creationId xmlns:a16="http://schemas.microsoft.com/office/drawing/2014/main" id="{C40D732A-2D6E-497B-8584-AC1950849FC8}"/>
                </a:ext>
              </a:extLst>
            </p:cNvPr>
            <p:cNvGrpSpPr/>
            <p:nvPr/>
          </p:nvGrpSpPr>
          <p:grpSpPr>
            <a:xfrm>
              <a:off x="2363007" y="3795440"/>
              <a:ext cx="2308198" cy="2130986"/>
              <a:chOff x="2620183" y="4236243"/>
              <a:chExt cx="2308198" cy="2130986"/>
            </a:xfrm>
          </p:grpSpPr>
          <p:pic>
            <p:nvPicPr>
              <p:cNvPr id="26" name="グラフィックス 25">
                <a:extLst>
                  <a:ext uri="{FF2B5EF4-FFF2-40B4-BE49-F238E27FC236}">
                    <a16:creationId xmlns:a16="http://schemas.microsoft.com/office/drawing/2014/main" id="{3666C4FE-4BBA-4F13-B240-9C81AA476C1B}"/>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2620183" y="4236243"/>
                <a:ext cx="2308198" cy="2130986"/>
              </a:xfrm>
              <a:prstGeom prst="rect">
                <a:avLst/>
              </a:prstGeom>
            </p:spPr>
          </p:pic>
          <p:sp>
            <p:nvSpPr>
              <p:cNvPr id="27" name="テキスト ボックス 26">
                <a:extLst>
                  <a:ext uri="{FF2B5EF4-FFF2-40B4-BE49-F238E27FC236}">
                    <a16:creationId xmlns:a16="http://schemas.microsoft.com/office/drawing/2014/main" id="{3B0EF945-2CE6-410D-9796-A063E7459535}"/>
                  </a:ext>
                </a:extLst>
              </p:cNvPr>
              <p:cNvSpPr txBox="1"/>
              <p:nvPr/>
            </p:nvSpPr>
            <p:spPr>
              <a:xfrm>
                <a:off x="3705552" y="4609238"/>
                <a:ext cx="492443" cy="1384995"/>
              </a:xfrm>
              <a:prstGeom prst="rect">
                <a:avLst/>
              </a:prstGeom>
              <a:noFill/>
            </p:spPr>
            <p:txBody>
              <a:bodyPr vert="eaVert" wrap="square" rtlCol="0">
                <a:spAutoFit/>
              </a:bodyPr>
              <a:lstStyle/>
              <a:p>
                <a:pPr algn="ctr"/>
                <a:r>
                  <a:rPr lang="ja-JP" altLang="en-US" sz="2000" dirty="0">
                    <a:latin typeface="BIZ UDPゴシック" panose="020B0400000000000000" pitchFamily="50" charset="-128"/>
                    <a:ea typeface="BIZ UDPゴシック" panose="020B0400000000000000" pitchFamily="50" charset="-128"/>
                  </a:rPr>
                  <a:t>指向性制御</a:t>
                </a:r>
                <a:endParaRPr kumimoji="1" lang="ja-JP" altLang="en-US" sz="2000" dirty="0">
                  <a:latin typeface="BIZ UDPゴシック" panose="020B0400000000000000" pitchFamily="50" charset="-128"/>
                  <a:ea typeface="BIZ UDPゴシック" panose="020B0400000000000000" pitchFamily="50" charset="-128"/>
                </a:endParaRPr>
              </a:p>
            </p:txBody>
          </p:sp>
          <p:sp>
            <p:nvSpPr>
              <p:cNvPr id="28" name="テキスト ボックス 27">
                <a:extLst>
                  <a:ext uri="{FF2B5EF4-FFF2-40B4-BE49-F238E27FC236}">
                    <a16:creationId xmlns:a16="http://schemas.microsoft.com/office/drawing/2014/main" id="{528BB4A8-266E-4C50-A200-75C0862CAC20}"/>
                  </a:ext>
                </a:extLst>
              </p:cNvPr>
              <p:cNvSpPr txBox="1"/>
              <p:nvPr/>
            </p:nvSpPr>
            <p:spPr>
              <a:xfrm>
                <a:off x="2620206" y="4609238"/>
                <a:ext cx="492443" cy="1384995"/>
              </a:xfrm>
              <a:prstGeom prst="rect">
                <a:avLst/>
              </a:prstGeom>
              <a:noFill/>
            </p:spPr>
            <p:txBody>
              <a:bodyPr vert="eaVert" wrap="square" rtlCol="0">
                <a:spAutoFit/>
              </a:bodyPr>
              <a:lstStyle/>
              <a:p>
                <a:pPr algn="ctr"/>
                <a:r>
                  <a:rPr kumimoji="1" lang="ja-JP" altLang="en-US" sz="2000" dirty="0">
                    <a:latin typeface="BIZ UDPゴシック" panose="020B0400000000000000" pitchFamily="50" charset="-128"/>
                    <a:ea typeface="BIZ UDPゴシック" panose="020B0400000000000000" pitchFamily="50" charset="-128"/>
                  </a:rPr>
                  <a:t>送信</a:t>
                </a:r>
              </a:p>
            </p:txBody>
          </p:sp>
        </p:grpSp>
        <p:grpSp>
          <p:nvGrpSpPr>
            <p:cNvPr id="6" name="グループ化 5">
              <a:extLst>
                <a:ext uri="{FF2B5EF4-FFF2-40B4-BE49-F238E27FC236}">
                  <a16:creationId xmlns:a16="http://schemas.microsoft.com/office/drawing/2014/main" id="{3F7B6FBC-B4E7-450F-91EB-6B356C44C551}"/>
                </a:ext>
              </a:extLst>
            </p:cNvPr>
            <p:cNvGrpSpPr/>
            <p:nvPr/>
          </p:nvGrpSpPr>
          <p:grpSpPr>
            <a:xfrm>
              <a:off x="8723305" y="4443401"/>
              <a:ext cx="1530355" cy="1483025"/>
              <a:chOff x="8280393" y="4829174"/>
              <a:chExt cx="1530355" cy="1483025"/>
            </a:xfrm>
          </p:grpSpPr>
          <p:pic>
            <p:nvPicPr>
              <p:cNvPr id="24" name="グラフィックス 23">
                <a:extLst>
                  <a:ext uri="{FF2B5EF4-FFF2-40B4-BE49-F238E27FC236}">
                    <a16:creationId xmlns:a16="http://schemas.microsoft.com/office/drawing/2014/main" id="{D3A22500-3485-418A-9DDB-3D8B44670935}"/>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8280393" y="4829174"/>
                <a:ext cx="1530355" cy="1483025"/>
              </a:xfrm>
              <a:prstGeom prst="rect">
                <a:avLst/>
              </a:prstGeom>
            </p:spPr>
          </p:pic>
          <p:sp>
            <p:nvSpPr>
              <p:cNvPr id="25" name="テキスト ボックス 24">
                <a:extLst>
                  <a:ext uri="{FF2B5EF4-FFF2-40B4-BE49-F238E27FC236}">
                    <a16:creationId xmlns:a16="http://schemas.microsoft.com/office/drawing/2014/main" id="{E1163A13-AE2C-4AAA-9B60-44D4E8BD061D}"/>
                  </a:ext>
                </a:extLst>
              </p:cNvPr>
              <p:cNvSpPr txBox="1"/>
              <p:nvPr/>
            </p:nvSpPr>
            <p:spPr>
              <a:xfrm>
                <a:off x="9216287" y="4884340"/>
                <a:ext cx="492443" cy="1384995"/>
              </a:xfrm>
              <a:prstGeom prst="rect">
                <a:avLst/>
              </a:prstGeom>
              <a:noFill/>
            </p:spPr>
            <p:txBody>
              <a:bodyPr vert="eaVert" wrap="square" rtlCol="0">
                <a:spAutoFit/>
              </a:bodyPr>
              <a:lstStyle/>
              <a:p>
                <a:pPr algn="ctr"/>
                <a:r>
                  <a:rPr lang="ja-JP" altLang="en-US" sz="2000" dirty="0">
                    <a:latin typeface="BIZ UDPゴシック" panose="020B0400000000000000" pitchFamily="50" charset="-128"/>
                    <a:ea typeface="BIZ UDPゴシック" panose="020B0400000000000000" pitchFamily="50" charset="-128"/>
                  </a:rPr>
                  <a:t>受信</a:t>
                </a:r>
                <a:endParaRPr kumimoji="1" lang="ja-JP" altLang="en-US" sz="2000" dirty="0">
                  <a:latin typeface="BIZ UDPゴシック" panose="020B0400000000000000" pitchFamily="50" charset="-128"/>
                  <a:ea typeface="BIZ UDPゴシック" panose="020B0400000000000000" pitchFamily="50" charset="-128"/>
                </a:endParaRPr>
              </a:p>
            </p:txBody>
          </p:sp>
        </p:grpSp>
        <p:cxnSp>
          <p:nvCxnSpPr>
            <p:cNvPr id="7" name="直線コネクタ 6">
              <a:extLst>
                <a:ext uri="{FF2B5EF4-FFF2-40B4-BE49-F238E27FC236}">
                  <a16:creationId xmlns:a16="http://schemas.microsoft.com/office/drawing/2014/main" id="{D172BF49-52BD-489E-B44C-816EBCEC0EDF}"/>
                </a:ext>
              </a:extLst>
            </p:cNvPr>
            <p:cNvCxnSpPr>
              <a:cxnSpLocks/>
            </p:cNvCxnSpPr>
            <p:nvPr/>
          </p:nvCxnSpPr>
          <p:spPr>
            <a:xfrm flipV="1">
              <a:off x="5106086" y="3609085"/>
              <a:ext cx="1762120" cy="316649"/>
            </a:xfrm>
            <a:prstGeom prst="line">
              <a:avLst/>
            </a:prstGeom>
            <a:ln w="12700">
              <a:prstDash val="lgDashDot"/>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20628C72-026E-4206-AA22-A12B90A42556}"/>
                </a:ext>
              </a:extLst>
            </p:cNvPr>
            <p:cNvCxnSpPr>
              <a:cxnSpLocks/>
            </p:cNvCxnSpPr>
            <p:nvPr/>
          </p:nvCxnSpPr>
          <p:spPr>
            <a:xfrm>
              <a:off x="6892772" y="3609086"/>
              <a:ext cx="1765578" cy="787065"/>
            </a:xfrm>
            <a:prstGeom prst="straightConnector1">
              <a:avLst/>
            </a:prstGeom>
            <a:ln w="12700">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DB001F52-92C6-4744-B5DF-26E885A3E88A}"/>
                </a:ext>
              </a:extLst>
            </p:cNvPr>
            <p:cNvCxnSpPr>
              <a:cxnSpLocks/>
            </p:cNvCxnSpPr>
            <p:nvPr/>
          </p:nvCxnSpPr>
          <p:spPr>
            <a:xfrm>
              <a:off x="5061931" y="5439374"/>
              <a:ext cx="1917512" cy="471697"/>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728D04AD-01C0-4F11-87E8-D6A41F6D7517}"/>
                </a:ext>
              </a:extLst>
            </p:cNvPr>
            <p:cNvCxnSpPr>
              <a:cxnSpLocks/>
            </p:cNvCxnSpPr>
            <p:nvPr/>
          </p:nvCxnSpPr>
          <p:spPr>
            <a:xfrm>
              <a:off x="5229341" y="4647394"/>
              <a:ext cx="3070360" cy="21353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1" name="楕円 10">
              <a:extLst>
                <a:ext uri="{FF2B5EF4-FFF2-40B4-BE49-F238E27FC236}">
                  <a16:creationId xmlns:a16="http://schemas.microsoft.com/office/drawing/2014/main" id="{ED36B9A5-B1EA-4C5E-90BD-25B956B774CC}"/>
                </a:ext>
              </a:extLst>
            </p:cNvPr>
            <p:cNvSpPr/>
            <p:nvPr/>
          </p:nvSpPr>
          <p:spPr>
            <a:xfrm rot="16446304">
              <a:off x="5077920" y="4192282"/>
              <a:ext cx="263574" cy="875267"/>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DD8DC2BD-70AA-4814-A0E5-F7D1019D4CCA}"/>
                </a:ext>
              </a:extLst>
            </p:cNvPr>
            <p:cNvSpPr/>
            <p:nvPr/>
          </p:nvSpPr>
          <p:spPr>
            <a:xfrm rot="16553957">
              <a:off x="8005488" y="4420154"/>
              <a:ext cx="237512" cy="868867"/>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D1371026-ABFD-459C-A49B-8781F5D7010E}"/>
                </a:ext>
              </a:extLst>
            </p:cNvPr>
            <p:cNvSpPr/>
            <p:nvPr/>
          </p:nvSpPr>
          <p:spPr>
            <a:xfrm rot="15569531">
              <a:off x="5085063" y="3585396"/>
              <a:ext cx="224880" cy="661645"/>
            </a:xfrm>
            <a:prstGeom prst="ellipse">
              <a:avLst/>
            </a:prstGeom>
            <a:noFill/>
            <a:ln w="12700">
              <a:solidFill>
                <a:schemeClr val="accent1"/>
              </a:solidFill>
              <a:prstDash val="lg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E652D258-7E14-48C8-A117-3F75B4E60D11}"/>
                </a:ext>
              </a:extLst>
            </p:cNvPr>
            <p:cNvSpPr/>
            <p:nvPr/>
          </p:nvSpPr>
          <p:spPr>
            <a:xfrm rot="18038143">
              <a:off x="8461825" y="4060576"/>
              <a:ext cx="256963" cy="579037"/>
            </a:xfrm>
            <a:prstGeom prst="ellipse">
              <a:avLst/>
            </a:prstGeom>
            <a:noFill/>
            <a:ln w="12700">
              <a:solidFill>
                <a:schemeClr val="accent1"/>
              </a:solidFill>
              <a:prstDash val="lg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92734FAE-B9D1-496C-8D21-96356CCA1FEF}"/>
                </a:ext>
              </a:extLst>
            </p:cNvPr>
            <p:cNvSpPr/>
            <p:nvPr/>
          </p:nvSpPr>
          <p:spPr>
            <a:xfrm rot="16951928">
              <a:off x="4973964" y="5089647"/>
              <a:ext cx="264245" cy="684724"/>
            </a:xfrm>
            <a:prstGeom prst="ellipse">
              <a:avLst/>
            </a:prstGeom>
            <a:noFill/>
            <a:ln w="12700">
              <a:solidFill>
                <a:schemeClr val="accent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460B96F5-8B6B-4E76-B608-C3C431F9AB01}"/>
                </a:ext>
              </a:extLst>
            </p:cNvPr>
            <p:cNvSpPr/>
            <p:nvPr/>
          </p:nvSpPr>
          <p:spPr>
            <a:xfrm rot="15102959">
              <a:off x="8334228" y="5167686"/>
              <a:ext cx="273234" cy="676569"/>
            </a:xfrm>
            <a:prstGeom prst="ellipse">
              <a:avLst/>
            </a:prstGeom>
            <a:noFill/>
            <a:ln w="12700">
              <a:solidFill>
                <a:schemeClr val="accent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矢印コネクタ 16">
              <a:extLst>
                <a:ext uri="{FF2B5EF4-FFF2-40B4-BE49-F238E27FC236}">
                  <a16:creationId xmlns:a16="http://schemas.microsoft.com/office/drawing/2014/main" id="{6711819C-24B2-4E61-AAE7-E06BE333A614}"/>
                </a:ext>
              </a:extLst>
            </p:cNvPr>
            <p:cNvCxnSpPr>
              <a:cxnSpLocks/>
            </p:cNvCxnSpPr>
            <p:nvPr/>
          </p:nvCxnSpPr>
          <p:spPr>
            <a:xfrm flipV="1">
              <a:off x="6979444" y="5439374"/>
              <a:ext cx="1610862" cy="471697"/>
            </a:xfrm>
            <a:prstGeom prst="straightConnector1">
              <a:avLst/>
            </a:prstGeom>
            <a:ln w="12700">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18" name="グループ化 17">
              <a:extLst>
                <a:ext uri="{FF2B5EF4-FFF2-40B4-BE49-F238E27FC236}">
                  <a16:creationId xmlns:a16="http://schemas.microsoft.com/office/drawing/2014/main" id="{0EC50730-C4FB-4151-A2D6-5EDFA55014FE}"/>
                </a:ext>
              </a:extLst>
            </p:cNvPr>
            <p:cNvGrpSpPr/>
            <p:nvPr/>
          </p:nvGrpSpPr>
          <p:grpSpPr>
            <a:xfrm>
              <a:off x="3196915" y="6101054"/>
              <a:ext cx="743904" cy="442767"/>
              <a:chOff x="3268353" y="5729579"/>
              <a:chExt cx="743904" cy="442767"/>
            </a:xfrm>
          </p:grpSpPr>
          <p:pic>
            <p:nvPicPr>
              <p:cNvPr id="22" name="図 21" descr="\documentclass{jsarticle}&#10;\usepackage{amsmath}&#10;\usepackage[T1]{fontenc}&#10;\usepackage{lmodern}&#10;\pagestyle{empty}&#10;&#10;\begin{document}&#10;%\begin{align*}&#10;%\end{align*}&#10;$H$&#10;\end{document}" title="IguanaTex Bitmap Display">
                <a:extLst>
                  <a:ext uri="{FF2B5EF4-FFF2-40B4-BE49-F238E27FC236}">
                    <a16:creationId xmlns:a16="http://schemas.microsoft.com/office/drawing/2014/main" id="{A98F393C-4410-4558-8771-F542076577BF}"/>
                  </a:ext>
                </a:extLst>
              </p:cNvPr>
              <p:cNvPicPr>
                <a:picLocks noChangeAspect="1"/>
              </p:cNvPicPr>
              <p:nvPr>
                <p:custDataLst>
                  <p:tags r:id="rId15"/>
                </p:custDataLst>
              </p:nvPr>
            </p:nvPicPr>
            <p:blipFill>
              <a:blip r:embed="rId22">
                <a:extLst>
                  <a:ext uri="{28A0092B-C50C-407E-A947-70E740481C1C}">
                    <a14:useLocalDpi xmlns:a14="http://schemas.microsoft.com/office/drawing/2010/main" val="0"/>
                  </a:ext>
                </a:extLst>
              </a:blip>
              <a:stretch>
                <a:fillRect/>
              </a:stretch>
            </p:blipFill>
            <p:spPr>
              <a:xfrm>
                <a:off x="3447424" y="5787463"/>
                <a:ext cx="385762" cy="315624"/>
              </a:xfrm>
              <a:prstGeom prst="rect">
                <a:avLst/>
              </a:prstGeom>
            </p:spPr>
          </p:pic>
          <p:sp>
            <p:nvSpPr>
              <p:cNvPr id="23" name="吹き出し: 四角形 22">
                <a:extLst>
                  <a:ext uri="{FF2B5EF4-FFF2-40B4-BE49-F238E27FC236}">
                    <a16:creationId xmlns:a16="http://schemas.microsoft.com/office/drawing/2014/main" id="{231F0589-F5F3-4569-96D3-3E2E8C1CC326}"/>
                  </a:ext>
                </a:extLst>
              </p:cNvPr>
              <p:cNvSpPr/>
              <p:nvPr/>
            </p:nvSpPr>
            <p:spPr>
              <a:xfrm rot="10800000">
                <a:off x="3268353" y="5729579"/>
                <a:ext cx="743904" cy="442767"/>
              </a:xfrm>
              <a:prstGeom prst="wedgeRectCallout">
                <a:avLst>
                  <a:gd name="adj1" fmla="val -23509"/>
                  <a:gd name="adj2" fmla="val 78634"/>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 name="グループ化 18">
              <a:extLst>
                <a:ext uri="{FF2B5EF4-FFF2-40B4-BE49-F238E27FC236}">
                  <a16:creationId xmlns:a16="http://schemas.microsoft.com/office/drawing/2014/main" id="{FBCF6FAF-0125-467F-BF09-3B98CC645B13}"/>
                </a:ext>
              </a:extLst>
            </p:cNvPr>
            <p:cNvGrpSpPr/>
            <p:nvPr/>
          </p:nvGrpSpPr>
          <p:grpSpPr>
            <a:xfrm>
              <a:off x="9407738" y="6102363"/>
              <a:ext cx="743904" cy="442767"/>
              <a:chOff x="3268353" y="5729579"/>
              <a:chExt cx="743904" cy="442767"/>
            </a:xfrm>
          </p:grpSpPr>
          <p:pic>
            <p:nvPicPr>
              <p:cNvPr id="20" name="図 19" descr="\documentclass{jsarticle}&#10;\usepackage{amsmath}&#10;\usepackage[T1]{fontenc}&#10;\usepackage{lmodern}&#10;\pagestyle{empty}&#10;&#10;\begin{document}&#10;%\begin{align*}&#10;%\end{align*}&#10;$H$&#10;\end{document}" title="IguanaTex Bitmap Display">
                <a:extLst>
                  <a:ext uri="{FF2B5EF4-FFF2-40B4-BE49-F238E27FC236}">
                    <a16:creationId xmlns:a16="http://schemas.microsoft.com/office/drawing/2014/main" id="{91404D65-8CF7-46C3-A9C8-C0BA826E6B66}"/>
                  </a:ext>
                </a:extLst>
              </p:cNvPr>
              <p:cNvPicPr>
                <a:picLocks noChangeAspect="1"/>
              </p:cNvPicPr>
              <p:nvPr>
                <p:custDataLst>
                  <p:tags r:id="rId14"/>
                </p:custDataLst>
              </p:nvPr>
            </p:nvPicPr>
            <p:blipFill>
              <a:blip r:embed="rId22">
                <a:extLst>
                  <a:ext uri="{28A0092B-C50C-407E-A947-70E740481C1C}">
                    <a14:useLocalDpi xmlns:a14="http://schemas.microsoft.com/office/drawing/2010/main" val="0"/>
                  </a:ext>
                </a:extLst>
              </a:blip>
              <a:stretch>
                <a:fillRect/>
              </a:stretch>
            </p:blipFill>
            <p:spPr>
              <a:xfrm>
                <a:off x="3447424" y="5787463"/>
                <a:ext cx="385762" cy="315624"/>
              </a:xfrm>
              <a:prstGeom prst="rect">
                <a:avLst/>
              </a:prstGeom>
            </p:spPr>
          </p:pic>
          <p:sp>
            <p:nvSpPr>
              <p:cNvPr id="21" name="吹き出し: 四角形 20">
                <a:extLst>
                  <a:ext uri="{FF2B5EF4-FFF2-40B4-BE49-F238E27FC236}">
                    <a16:creationId xmlns:a16="http://schemas.microsoft.com/office/drawing/2014/main" id="{453BAE32-6ED5-459F-9CB8-3BA218DD8479}"/>
                  </a:ext>
                </a:extLst>
              </p:cNvPr>
              <p:cNvSpPr/>
              <p:nvPr/>
            </p:nvSpPr>
            <p:spPr>
              <a:xfrm rot="10800000">
                <a:off x="3268353" y="5729579"/>
                <a:ext cx="743904" cy="442767"/>
              </a:xfrm>
              <a:prstGeom prst="wedgeRectCallout">
                <a:avLst>
                  <a:gd name="adj1" fmla="val -23509"/>
                  <a:gd name="adj2" fmla="val 78634"/>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pic>
        <p:nvPicPr>
          <p:cNvPr id="2" name="グラフィックス 1">
            <a:extLst>
              <a:ext uri="{FF2B5EF4-FFF2-40B4-BE49-F238E27FC236}">
                <a16:creationId xmlns:a16="http://schemas.microsoft.com/office/drawing/2014/main" id="{0273659C-0B2C-18A4-4870-2780144EA7C5}"/>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636295" y="1139309"/>
            <a:ext cx="771443" cy="1749199"/>
          </a:xfrm>
          <a:prstGeom prst="rect">
            <a:avLst/>
          </a:prstGeom>
        </p:spPr>
      </p:pic>
      <p:sp>
        <p:nvSpPr>
          <p:cNvPr id="29" name="正方形/長方形 28">
            <a:extLst>
              <a:ext uri="{FF2B5EF4-FFF2-40B4-BE49-F238E27FC236}">
                <a16:creationId xmlns:a16="http://schemas.microsoft.com/office/drawing/2014/main" id="{650E3435-DF13-9FBE-5F30-1FA45EB71FFE}"/>
              </a:ext>
            </a:extLst>
          </p:cNvPr>
          <p:cNvSpPr/>
          <p:nvPr/>
        </p:nvSpPr>
        <p:spPr>
          <a:xfrm>
            <a:off x="10348288" y="2681175"/>
            <a:ext cx="496012" cy="258751"/>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平行四辺形 29">
            <a:extLst>
              <a:ext uri="{FF2B5EF4-FFF2-40B4-BE49-F238E27FC236}">
                <a16:creationId xmlns:a16="http://schemas.microsoft.com/office/drawing/2014/main" id="{A45ABBC3-5381-CC02-442A-DA54726F30EB}"/>
              </a:ext>
            </a:extLst>
          </p:cNvPr>
          <p:cNvSpPr/>
          <p:nvPr/>
        </p:nvSpPr>
        <p:spPr>
          <a:xfrm>
            <a:off x="10282777" y="2939925"/>
            <a:ext cx="561523" cy="258751"/>
          </a:xfrm>
          <a:prstGeom prst="parallelogram">
            <a:avLst>
              <a:gd name="adj" fmla="val 28572"/>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1" name="グラフィックス 30">
            <a:extLst>
              <a:ext uri="{FF2B5EF4-FFF2-40B4-BE49-F238E27FC236}">
                <a16:creationId xmlns:a16="http://schemas.microsoft.com/office/drawing/2014/main" id="{C224FF82-4342-FE62-EB39-42A140FE32BA}"/>
              </a:ext>
            </a:extLst>
          </p:cNvPr>
          <p:cNvPicPr>
            <a:picLocks noChangeAspect="1"/>
          </p:cNvPicPr>
          <p:nvPr/>
        </p:nvPicPr>
        <p:blipFill rotWithShape="1">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rcRect l="1" r="-1" b="17291"/>
          <a:stretch/>
        </p:blipFill>
        <p:spPr>
          <a:xfrm flipH="1">
            <a:off x="10445022" y="2231485"/>
            <a:ext cx="302542" cy="449690"/>
          </a:xfrm>
          <a:prstGeom prst="rect">
            <a:avLst/>
          </a:prstGeom>
        </p:spPr>
      </p:pic>
      <p:cxnSp>
        <p:nvCxnSpPr>
          <p:cNvPr id="32" name="直線コネクタ 31">
            <a:extLst>
              <a:ext uri="{FF2B5EF4-FFF2-40B4-BE49-F238E27FC236}">
                <a16:creationId xmlns:a16="http://schemas.microsoft.com/office/drawing/2014/main" id="{71FAC655-C67C-701B-50CC-40317929E488}"/>
              </a:ext>
            </a:extLst>
          </p:cNvPr>
          <p:cNvCxnSpPr/>
          <p:nvPr/>
        </p:nvCxnSpPr>
        <p:spPr>
          <a:xfrm>
            <a:off x="9407738" y="1348850"/>
            <a:ext cx="794250" cy="194063"/>
          </a:xfrm>
          <a:prstGeom prst="line">
            <a:avLst/>
          </a:prstGeom>
          <a:ln w="12700">
            <a:prstDash val="lgDashDot"/>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06D00F33-9DFA-0895-8AF3-A60570CEE698}"/>
              </a:ext>
            </a:extLst>
          </p:cNvPr>
          <p:cNvCxnSpPr/>
          <p:nvPr/>
        </p:nvCxnSpPr>
        <p:spPr>
          <a:xfrm>
            <a:off x="10201988" y="1542913"/>
            <a:ext cx="336913" cy="563707"/>
          </a:xfrm>
          <a:prstGeom prst="straightConnector1">
            <a:avLst/>
          </a:prstGeom>
          <a:ln w="12700">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122E88BA-5C7E-8EC1-FF8A-E8AAD011DA9D}"/>
              </a:ext>
            </a:extLst>
          </p:cNvPr>
          <p:cNvCxnSpPr>
            <a:cxnSpLocks/>
          </p:cNvCxnSpPr>
          <p:nvPr/>
        </p:nvCxnSpPr>
        <p:spPr>
          <a:xfrm>
            <a:off x="8860028" y="1794039"/>
            <a:ext cx="323975" cy="672984"/>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232C94CF-D843-B016-0A14-C001024527D5}"/>
              </a:ext>
            </a:extLst>
          </p:cNvPr>
          <p:cNvCxnSpPr>
            <a:cxnSpLocks/>
          </p:cNvCxnSpPr>
          <p:nvPr/>
        </p:nvCxnSpPr>
        <p:spPr>
          <a:xfrm>
            <a:off x="9184004" y="2467023"/>
            <a:ext cx="868244" cy="214151"/>
          </a:xfrm>
          <a:prstGeom prst="straightConnector1">
            <a:avLst/>
          </a:prstGeom>
          <a:ln w="127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57941C30-D5E8-7590-C7BD-7BE82FA98302}"/>
              </a:ext>
            </a:extLst>
          </p:cNvPr>
          <p:cNvCxnSpPr>
            <a:cxnSpLocks/>
          </p:cNvCxnSpPr>
          <p:nvPr/>
        </p:nvCxnSpPr>
        <p:spPr>
          <a:xfrm>
            <a:off x="9294813" y="1728750"/>
            <a:ext cx="987964" cy="57193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37" name="図 36" descr="\documentclass{jsarticle}&#10;\usepackage{amsmath}&#10;\usepackage[T1]{fontenc}&#10;\usepackage{lmodern}&#10;\pagestyle{empty}&#10;&#10;\begin{document}&#10;%\begin{align*}&#10;%\end{align*}&#10;$S_1$&#10;\end{document}" title="IguanaTex Bitmap Display">
            <a:extLst>
              <a:ext uri="{FF2B5EF4-FFF2-40B4-BE49-F238E27FC236}">
                <a16:creationId xmlns:a16="http://schemas.microsoft.com/office/drawing/2014/main" id="{D3516427-2A39-EFD3-4F47-07B8BFFD2309}"/>
              </a:ext>
            </a:extLst>
          </p:cNvPr>
          <p:cNvPicPr>
            <a:picLocks noChangeAspect="1"/>
          </p:cNvPicPr>
          <p:nvPr>
            <p:custDataLst>
              <p:tags r:id="rId2"/>
            </p:custDataLst>
          </p:nvPr>
        </p:nvPicPr>
        <p:blipFill>
          <a:blip r:embed="rId27">
            <a:extLst>
              <a:ext uri="{28A0092B-C50C-407E-A947-70E740481C1C}">
                <a14:useLocalDpi xmlns:a14="http://schemas.microsoft.com/office/drawing/2010/main" val="0"/>
              </a:ext>
            </a:extLst>
          </a:blip>
          <a:stretch>
            <a:fillRect/>
          </a:stretch>
        </p:blipFill>
        <p:spPr>
          <a:xfrm>
            <a:off x="10036118" y="1247198"/>
            <a:ext cx="222884" cy="209947"/>
          </a:xfrm>
          <a:prstGeom prst="rect">
            <a:avLst/>
          </a:prstGeom>
        </p:spPr>
      </p:pic>
      <p:pic>
        <p:nvPicPr>
          <p:cNvPr id="38" name="図 37" descr="\documentclass{jsarticle}&#10;\usepackage{amsmath}&#10;\usepackage[T1]{fontenc}&#10;\usepackage{lmodern}&#10;\pagestyle{empty}&#10;&#10;\begin{document}&#10;%\begin{align*}&#10;%\end{align*}&#10;$S_2$&#10;\end{document}" title="IguanaTex Bitmap Display">
            <a:extLst>
              <a:ext uri="{FF2B5EF4-FFF2-40B4-BE49-F238E27FC236}">
                <a16:creationId xmlns:a16="http://schemas.microsoft.com/office/drawing/2014/main" id="{D8BCB670-E7AC-300C-8371-877D0BDDC08E}"/>
              </a:ext>
            </a:extLst>
          </p:cNvPr>
          <p:cNvPicPr>
            <a:picLocks noChangeAspect="1"/>
          </p:cNvPicPr>
          <p:nvPr>
            <p:custDataLst>
              <p:tags r:id="rId3"/>
            </p:custDataLst>
          </p:nvPr>
        </p:nvPicPr>
        <p:blipFill>
          <a:blip r:embed="rId28">
            <a:extLst>
              <a:ext uri="{28A0092B-C50C-407E-A947-70E740481C1C}">
                <a14:useLocalDpi xmlns:a14="http://schemas.microsoft.com/office/drawing/2010/main" val="0"/>
              </a:ext>
            </a:extLst>
          </a:blip>
          <a:stretch>
            <a:fillRect/>
          </a:stretch>
        </p:blipFill>
        <p:spPr>
          <a:xfrm>
            <a:off x="9655128" y="1749857"/>
            <a:ext cx="227283" cy="209947"/>
          </a:xfrm>
          <a:prstGeom prst="rect">
            <a:avLst/>
          </a:prstGeom>
        </p:spPr>
      </p:pic>
      <p:pic>
        <p:nvPicPr>
          <p:cNvPr id="39" name="図 38" descr="\documentclass{jsarticle}&#10;\usepackage{amsmath}&#10;\usepackage[T1]{fontenc}&#10;\usepackage{lmodern}&#10;\pagestyle{empty}&#10;&#10;\begin{document}&#10;%\begin{align*}&#10;%\end{align*}&#10;$S_3$&#10;\end{document}" title="IguanaTex Bitmap Display">
            <a:extLst>
              <a:ext uri="{FF2B5EF4-FFF2-40B4-BE49-F238E27FC236}">
                <a16:creationId xmlns:a16="http://schemas.microsoft.com/office/drawing/2014/main" id="{8A6D0553-0E17-B6F3-E6D7-FCD193D5CD98}"/>
              </a:ext>
            </a:extLst>
          </p:cNvPr>
          <p:cNvPicPr>
            <a:picLocks noChangeAspect="1"/>
          </p:cNvPicPr>
          <p:nvPr>
            <p:custDataLst>
              <p:tags r:id="rId4"/>
            </p:custDataLst>
          </p:nvPr>
        </p:nvPicPr>
        <p:blipFill>
          <a:blip r:embed="rId29">
            <a:extLst>
              <a:ext uri="{28A0092B-C50C-407E-A947-70E740481C1C}">
                <a14:useLocalDpi xmlns:a14="http://schemas.microsoft.com/office/drawing/2010/main" val="0"/>
              </a:ext>
            </a:extLst>
          </a:blip>
          <a:stretch>
            <a:fillRect/>
          </a:stretch>
        </p:blipFill>
        <p:spPr>
          <a:xfrm>
            <a:off x="9436802" y="2276600"/>
            <a:ext cx="228749" cy="214291"/>
          </a:xfrm>
          <a:prstGeom prst="rect">
            <a:avLst/>
          </a:prstGeom>
        </p:spPr>
      </p:pic>
      <p:sp>
        <p:nvSpPr>
          <p:cNvPr id="40" name="楕円 39">
            <a:extLst>
              <a:ext uri="{FF2B5EF4-FFF2-40B4-BE49-F238E27FC236}">
                <a16:creationId xmlns:a16="http://schemas.microsoft.com/office/drawing/2014/main" id="{C623FDB4-08DE-3A5E-FB81-D7CF8C19400D}"/>
              </a:ext>
            </a:extLst>
          </p:cNvPr>
          <p:cNvSpPr/>
          <p:nvPr/>
        </p:nvSpPr>
        <p:spPr>
          <a:xfrm rot="18060243">
            <a:off x="9263254" y="1506379"/>
            <a:ext cx="158963" cy="505256"/>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BCE319D5-3556-42EF-226C-506DFFFAB09F}"/>
              </a:ext>
            </a:extLst>
          </p:cNvPr>
          <p:cNvSpPr/>
          <p:nvPr/>
        </p:nvSpPr>
        <p:spPr>
          <a:xfrm rot="18060243">
            <a:off x="10070485" y="1951199"/>
            <a:ext cx="238219" cy="573558"/>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7247145E-CE93-4B91-E6D6-9EE7D8437EC5}"/>
              </a:ext>
            </a:extLst>
          </p:cNvPr>
          <p:cNvSpPr/>
          <p:nvPr/>
        </p:nvSpPr>
        <p:spPr>
          <a:xfrm rot="17075817">
            <a:off x="9420552" y="1153809"/>
            <a:ext cx="196226" cy="505256"/>
          </a:xfrm>
          <a:prstGeom prst="ellipse">
            <a:avLst/>
          </a:prstGeom>
          <a:noFill/>
          <a:ln w="12700">
            <a:solidFill>
              <a:schemeClr val="accent1"/>
            </a:solidFill>
            <a:prstDash val="lg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楕円 42">
            <a:extLst>
              <a:ext uri="{FF2B5EF4-FFF2-40B4-BE49-F238E27FC236}">
                <a16:creationId xmlns:a16="http://schemas.microsoft.com/office/drawing/2014/main" id="{52AB45F3-330B-9BA9-4B48-353B61976309}"/>
              </a:ext>
            </a:extLst>
          </p:cNvPr>
          <p:cNvSpPr/>
          <p:nvPr/>
        </p:nvSpPr>
        <p:spPr>
          <a:xfrm rot="19544429">
            <a:off x="10408657" y="1792410"/>
            <a:ext cx="196226" cy="505256"/>
          </a:xfrm>
          <a:prstGeom prst="ellipse">
            <a:avLst/>
          </a:prstGeom>
          <a:noFill/>
          <a:ln w="12700">
            <a:solidFill>
              <a:schemeClr val="accent1"/>
            </a:solidFill>
            <a:prstDash val="lg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a:extLst>
              <a:ext uri="{FF2B5EF4-FFF2-40B4-BE49-F238E27FC236}">
                <a16:creationId xmlns:a16="http://schemas.microsoft.com/office/drawing/2014/main" id="{20889F07-E24E-548F-3222-950072000C6B}"/>
              </a:ext>
            </a:extLst>
          </p:cNvPr>
          <p:cNvSpPr/>
          <p:nvPr/>
        </p:nvSpPr>
        <p:spPr>
          <a:xfrm rot="20207455">
            <a:off x="8773551" y="1588849"/>
            <a:ext cx="196226" cy="505256"/>
          </a:xfrm>
          <a:prstGeom prst="ellipse">
            <a:avLst/>
          </a:prstGeom>
          <a:noFill/>
          <a:ln w="12700">
            <a:solidFill>
              <a:schemeClr val="accent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楕円 44">
            <a:extLst>
              <a:ext uri="{FF2B5EF4-FFF2-40B4-BE49-F238E27FC236}">
                <a16:creationId xmlns:a16="http://schemas.microsoft.com/office/drawing/2014/main" id="{2D07C63F-D8D6-41A1-8CCC-36A444CC3D8A}"/>
              </a:ext>
            </a:extLst>
          </p:cNvPr>
          <p:cNvSpPr/>
          <p:nvPr/>
        </p:nvSpPr>
        <p:spPr>
          <a:xfrm rot="17249612">
            <a:off x="9912424" y="2428058"/>
            <a:ext cx="196226" cy="505256"/>
          </a:xfrm>
          <a:prstGeom prst="ellipse">
            <a:avLst/>
          </a:prstGeom>
          <a:noFill/>
          <a:ln w="12700">
            <a:solidFill>
              <a:schemeClr val="accent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7" name="図 46" descr="\documentclass{jsarticle}&#10;\usepackage{amsmath}&#10;\usepackage[T1]{fontenc}&#10;\usepackage{lmodern}&#10;\pagestyle{empty}&#10;&#10;\begin{document}&#10;\begin{align*}&#10;  H &amp;= UDV^H\\&#10;    &amp;=&#10;    \begin{bmatrix}&#10;      u_1 &amp; \cdots &amp; u_n&#10;    \end{bmatrix}&#10;    \begin{bmatrix}&#10;      \sqrt{\lambda_1} &amp; \cdots &amp; 0\\&#10;      \vdots &amp; \ddots &amp; \vdots \\&#10;      0 &amp; \cdots &amp; \sqrt{\lambda_2}&#10;    \end{bmatrix}&#10;    \begin{bmatrix}&#10;      v_1 &amp; \cdots &amp; v_n&#10;    \end{bmatrix}^H&#10;\end{align*}&#10;&#10;\end{document}" title="IguanaTex Bitmap Display">
            <a:extLst>
              <a:ext uri="{FF2B5EF4-FFF2-40B4-BE49-F238E27FC236}">
                <a16:creationId xmlns:a16="http://schemas.microsoft.com/office/drawing/2014/main" id="{56635182-F6E3-6A92-F15D-E0FF53D28B58}"/>
              </a:ext>
            </a:extLst>
          </p:cNvPr>
          <p:cNvPicPr>
            <a:picLocks noChangeAspect="1"/>
          </p:cNvPicPr>
          <p:nvPr>
            <p:custDataLst>
              <p:tags r:id="rId5"/>
            </p:custDataLst>
          </p:nvPr>
        </p:nvPicPr>
        <p:blipFill>
          <a:blip r:embed="rId30">
            <a:extLst>
              <a:ext uri="{28A0092B-C50C-407E-A947-70E740481C1C}">
                <a14:useLocalDpi xmlns:a14="http://schemas.microsoft.com/office/drawing/2010/main" val="0"/>
              </a:ext>
            </a:extLst>
          </a:blip>
          <a:stretch>
            <a:fillRect/>
          </a:stretch>
        </p:blipFill>
        <p:spPr>
          <a:xfrm>
            <a:off x="701098" y="1555054"/>
            <a:ext cx="6239930" cy="1549440"/>
          </a:xfrm>
          <a:prstGeom prst="rect">
            <a:avLst/>
          </a:prstGeom>
        </p:spPr>
      </p:pic>
      <p:pic>
        <p:nvPicPr>
          <p:cNvPr id="49" name="図 48" descr="\documentclass{jsarticle}&#10;\usepackage{amsmath}&#10;\usepackage[T1]{fontenc}&#10;\usepackage{lmodern}&#10;\pagestyle{empty}&#10;&#10;\begin{document}&#10;\begin{equation*}&#10;  U^H =&#10;  \begin{bmatrix}&#10;    u_1 &amp; \cdots &amp; u_n&#10;  \end{bmatrix}^H&#10;\end{equation*}&#10;\end{document}" title="IguanaTex Bitmap Display">
            <a:extLst>
              <a:ext uri="{FF2B5EF4-FFF2-40B4-BE49-F238E27FC236}">
                <a16:creationId xmlns:a16="http://schemas.microsoft.com/office/drawing/2014/main" id="{B87D21BF-3CA9-7E6A-5380-746236C46579}"/>
              </a:ext>
            </a:extLst>
          </p:cNvPr>
          <p:cNvPicPr>
            <a:picLocks noChangeAspect="1"/>
          </p:cNvPicPr>
          <p:nvPr>
            <p:custDataLst>
              <p:tags r:id="rId6"/>
            </p:custDataLst>
          </p:nvPr>
        </p:nvPicPr>
        <p:blipFill>
          <a:blip r:embed="rId31">
            <a:extLst>
              <a:ext uri="{28A0092B-C50C-407E-A947-70E740481C1C}">
                <a14:useLocalDpi xmlns:a14="http://schemas.microsoft.com/office/drawing/2010/main" val="0"/>
              </a:ext>
            </a:extLst>
          </a:blip>
          <a:stretch>
            <a:fillRect/>
          </a:stretch>
        </p:blipFill>
        <p:spPr>
          <a:xfrm>
            <a:off x="585721" y="3172797"/>
            <a:ext cx="4273828" cy="632285"/>
          </a:xfrm>
          <a:prstGeom prst="rect">
            <a:avLst/>
          </a:prstGeom>
        </p:spPr>
      </p:pic>
      <p:pic>
        <p:nvPicPr>
          <p:cNvPr id="51" name="図 50" descr="\documentclass{jsarticle}&#10;\usepackage{amsmath}&#10;\usepackage[T1]{fontenc}&#10;\usepackage{lmodern}&#10;\pagestyle{empty}&#10;&#10;\begin{document}&#10;\begin{equation*}&#10;  V =&#10;  \begin{bmatrix}&#10;    v_1 &amp; \cdots &amp; v_n&#10;  \end{bmatrix}&#10;\end{equation*}&#10;\end{document}" title="IguanaTex Bitmap Display">
            <a:extLst>
              <a:ext uri="{FF2B5EF4-FFF2-40B4-BE49-F238E27FC236}">
                <a16:creationId xmlns:a16="http://schemas.microsoft.com/office/drawing/2014/main" id="{B965B37C-3813-8D74-CD87-428112A3BBF0}"/>
              </a:ext>
            </a:extLst>
          </p:cNvPr>
          <p:cNvPicPr>
            <a:picLocks noChangeAspect="1"/>
          </p:cNvPicPr>
          <p:nvPr>
            <p:custDataLst>
              <p:tags r:id="rId7"/>
            </p:custDataLst>
          </p:nvPr>
        </p:nvPicPr>
        <p:blipFill>
          <a:blip r:embed="rId32">
            <a:extLst>
              <a:ext uri="{28A0092B-C50C-407E-A947-70E740481C1C}">
                <a14:useLocalDpi xmlns:a14="http://schemas.microsoft.com/office/drawing/2010/main" val="0"/>
              </a:ext>
            </a:extLst>
          </a:blip>
          <a:stretch>
            <a:fillRect/>
          </a:stretch>
        </p:blipFill>
        <p:spPr>
          <a:xfrm>
            <a:off x="585721" y="4005529"/>
            <a:ext cx="3520529" cy="536135"/>
          </a:xfrm>
          <a:prstGeom prst="rect">
            <a:avLst/>
          </a:prstGeom>
        </p:spPr>
      </p:pic>
      <p:pic>
        <p:nvPicPr>
          <p:cNvPr id="53" name="図 52" descr="\documentclass{jsarticle}&#10;\usepackage{amsmath}&#10;\usepackage[T1]{fontenc}&#10;\usepackage{lmodern}&#10;\pagestyle{empty}&#10;&#10;\begin{document}&#10;\begin{align*}&#10;  D &amp;=&#10;  \begin{bmatrix}&#10;    \sqrt{\lambda_1} &amp; 0\\&#10;    0 &amp; \sqrt{\lambda_2}&#10;  \end{bmatrix}&#10;\end{align*}&#10;&#10;\end{document}" title="IguanaTex Bitmap Display">
            <a:extLst>
              <a:ext uri="{FF2B5EF4-FFF2-40B4-BE49-F238E27FC236}">
                <a16:creationId xmlns:a16="http://schemas.microsoft.com/office/drawing/2014/main" id="{D2012830-5344-6FA5-AE93-60DE7F67E53A}"/>
              </a:ext>
            </a:extLst>
          </p:cNvPr>
          <p:cNvPicPr>
            <a:picLocks noChangeAspect="1"/>
          </p:cNvPicPr>
          <p:nvPr>
            <p:custDataLst>
              <p:tags r:id="rId8"/>
            </p:custDataLst>
          </p:nvPr>
        </p:nvPicPr>
        <p:blipFill>
          <a:blip r:embed="rId33">
            <a:extLst>
              <a:ext uri="{28A0092B-C50C-407E-A947-70E740481C1C}">
                <a14:useLocalDpi xmlns:a14="http://schemas.microsoft.com/office/drawing/2010/main" val="0"/>
              </a:ext>
            </a:extLst>
          </a:blip>
          <a:stretch>
            <a:fillRect/>
          </a:stretch>
        </p:blipFill>
        <p:spPr>
          <a:xfrm>
            <a:off x="590107" y="4671033"/>
            <a:ext cx="3915401" cy="1230642"/>
          </a:xfrm>
          <a:prstGeom prst="rect">
            <a:avLst/>
          </a:prstGeom>
        </p:spPr>
      </p:pic>
      <p:pic>
        <p:nvPicPr>
          <p:cNvPr id="54" name="図 53" descr="\documentclass{jsarticle}&#10;\usepackage{amsmath}&#10;\usepackage[T1]{fontenc}&#10;\usepackage{lmodern}&#10;\pagestyle{empty}&#10;&#10;\begin{document}&#10;%\begin{align*}&#10;%\end{align*}&#10;$\sqrt{\lambda_1},\sqrt{\lambda_2}$&#10;\end{document}" title="IguanaTex Bitmap Display">
            <a:extLst>
              <a:ext uri="{FF2B5EF4-FFF2-40B4-BE49-F238E27FC236}">
                <a16:creationId xmlns:a16="http://schemas.microsoft.com/office/drawing/2014/main" id="{F767BCEE-F87E-76D6-85D4-36304B244E68}"/>
              </a:ext>
            </a:extLst>
          </p:cNvPr>
          <p:cNvPicPr>
            <a:picLocks noChangeAspect="1"/>
          </p:cNvPicPr>
          <p:nvPr>
            <p:custDataLst>
              <p:tags r:id="rId9"/>
            </p:custDataLst>
          </p:nvPr>
        </p:nvPicPr>
        <p:blipFill>
          <a:blip r:embed="rId34">
            <a:extLst>
              <a:ext uri="{28A0092B-C50C-407E-A947-70E740481C1C}">
                <a14:useLocalDpi xmlns:a14="http://schemas.microsoft.com/office/drawing/2010/main" val="0"/>
              </a:ext>
            </a:extLst>
          </a:blip>
          <a:stretch>
            <a:fillRect/>
          </a:stretch>
        </p:blipFill>
        <p:spPr>
          <a:xfrm>
            <a:off x="7028283" y="3916902"/>
            <a:ext cx="3701792" cy="924097"/>
          </a:xfrm>
          <a:prstGeom prst="rect">
            <a:avLst/>
          </a:prstGeom>
        </p:spPr>
      </p:pic>
      <p:pic>
        <p:nvPicPr>
          <p:cNvPr id="55" name="図 54" descr="\documentclass{jsarticle}&#10;\usepackage{amsmath}&#10;\usepackage[T1]{fontenc}&#10;\usepackage{lmodern}&#10;\pagestyle{empty}&#10;&#10;\begin{document}&#10;%\begin{align*}&#10;%\end{align*}&#10;$\sqrt{\lambda_1},\sqrt{\lambda_2},\sqrt{\lambda_j}$&#10;\end{document}" title="IguanaTex Bitmap Display">
            <a:extLst>
              <a:ext uri="{FF2B5EF4-FFF2-40B4-BE49-F238E27FC236}">
                <a16:creationId xmlns:a16="http://schemas.microsoft.com/office/drawing/2014/main" id="{55B25B82-5961-0CA0-70E9-7F2401AABDEC}"/>
              </a:ext>
            </a:extLst>
          </p:cNvPr>
          <p:cNvPicPr>
            <a:picLocks noChangeAspect="1"/>
          </p:cNvPicPr>
          <p:nvPr>
            <p:custDataLst>
              <p:tags r:id="rId10"/>
            </p:custDataLst>
          </p:nvPr>
        </p:nvPicPr>
        <p:blipFill>
          <a:blip r:embed="rId35">
            <a:extLst>
              <a:ext uri="{28A0092B-C50C-407E-A947-70E740481C1C}">
                <a14:useLocalDpi xmlns:a14="http://schemas.microsoft.com/office/drawing/2010/main" val="0"/>
              </a:ext>
            </a:extLst>
          </a:blip>
          <a:stretch>
            <a:fillRect/>
          </a:stretch>
        </p:blipFill>
        <p:spPr>
          <a:xfrm>
            <a:off x="6957652" y="1264846"/>
            <a:ext cx="2408849" cy="448210"/>
          </a:xfrm>
          <a:prstGeom prst="rect">
            <a:avLst/>
          </a:prstGeom>
        </p:spPr>
      </p:pic>
      <p:pic>
        <p:nvPicPr>
          <p:cNvPr id="56" name="図 55" descr="\documentclass{jsarticle}&#10;\usepackage{amsmath}&#10;\usepackage[T1]{fontenc}&#10;\usepackage{lmodern}&#10;\pagestyle{empty}&#10;&#10;\begin{document}&#10;%\begin{align*}&#10;%\end{align*}&#10;\begin{equation*}&#10;  \begin{bmatrix}&#10;    s_1(t)\\&#10;    s_2(t)\\&#10;    \vdots\\&#10;    s_J(t)\\&#10;  \end{bmatrix}&#10;\end{equation*}&#10;\end{document}" title="IguanaTex Bitmap Display">
            <a:extLst>
              <a:ext uri="{FF2B5EF4-FFF2-40B4-BE49-F238E27FC236}">
                <a16:creationId xmlns:a16="http://schemas.microsoft.com/office/drawing/2014/main" id="{A8E48758-674A-B514-0492-9FCC4EB5B465}"/>
              </a:ext>
            </a:extLst>
          </p:cNvPr>
          <p:cNvPicPr>
            <a:picLocks noChangeAspect="1"/>
          </p:cNvPicPr>
          <p:nvPr>
            <p:custDataLst>
              <p:tags r:id="rId11"/>
            </p:custDataLst>
          </p:nvPr>
        </p:nvPicPr>
        <p:blipFill>
          <a:blip r:embed="rId36">
            <a:extLst>
              <a:ext uri="{28A0092B-C50C-407E-A947-70E740481C1C}">
                <a14:useLocalDpi xmlns:a14="http://schemas.microsoft.com/office/drawing/2010/main" val="0"/>
              </a:ext>
            </a:extLst>
          </a:blip>
          <a:stretch>
            <a:fillRect/>
          </a:stretch>
        </p:blipFill>
        <p:spPr>
          <a:xfrm>
            <a:off x="5836827" y="568176"/>
            <a:ext cx="764632" cy="1445732"/>
          </a:xfrm>
          <a:prstGeom prst="rect">
            <a:avLst/>
          </a:prstGeom>
        </p:spPr>
      </p:pic>
      <p:pic>
        <p:nvPicPr>
          <p:cNvPr id="57" name="図 56" descr="\documentclass{jsarticle}&#10;\usepackage{amsmath}&#10;\usepackage[T1]{fontenc}&#10;\usepackage{lmodern}&#10;\pagestyle{empty}&#10;&#10;\begin{document}&#10;%\begin{align*}&#10;%\end{align*}&#10;&#10;\begin{equation*}&#10;  \begin{bmatrix}&#10;    \sqrt{\lambda_1}s_1(t)\\&#10;    \sqrt{\lambda_2}s_2(t)\\&#10;    \vdots\\&#10;    \sqrt{\lambda_J}s_j(t)\\&#10;  \end{bmatrix}&#10;\end{equation*}&#10;\end{document}" title="IguanaTex Bitmap Display">
            <a:extLst>
              <a:ext uri="{FF2B5EF4-FFF2-40B4-BE49-F238E27FC236}">
                <a16:creationId xmlns:a16="http://schemas.microsoft.com/office/drawing/2014/main" id="{5C395F2A-EFC2-C443-1F71-2A8631DADC40}"/>
              </a:ext>
            </a:extLst>
          </p:cNvPr>
          <p:cNvPicPr>
            <a:picLocks noChangeAspect="1"/>
          </p:cNvPicPr>
          <p:nvPr>
            <p:custDataLst>
              <p:tags r:id="rId12"/>
            </p:custDataLst>
          </p:nvPr>
        </p:nvPicPr>
        <p:blipFill>
          <a:blip r:embed="rId37">
            <a:extLst>
              <a:ext uri="{28A0092B-C50C-407E-A947-70E740481C1C}">
                <a14:useLocalDpi xmlns:a14="http://schemas.microsoft.com/office/drawing/2010/main" val="0"/>
              </a:ext>
            </a:extLst>
          </a:blip>
          <a:stretch>
            <a:fillRect/>
          </a:stretch>
        </p:blipFill>
        <p:spPr>
          <a:xfrm>
            <a:off x="4356967" y="568056"/>
            <a:ext cx="1005164" cy="1160694"/>
          </a:xfrm>
          <a:prstGeom prst="rect">
            <a:avLst/>
          </a:prstGeom>
        </p:spPr>
      </p:pic>
      <p:pic>
        <p:nvPicPr>
          <p:cNvPr id="59" name="図 58" descr="\documentclass{jsarticle}&#10;\usepackage{amsmath}&#10;\usepackage[T1]{fontenc}&#10;\usepackage{lmodern}&#10;\pagestyle{empty}&#10;&#10;\begin{document}&#10;%\begin{align*}&#10;%\end{align*}&#10;$J = \mathrm{min}(N_T,N_R)$&#10;\end{document}" title="IguanaTex Bitmap Display">
            <a:extLst>
              <a:ext uri="{FF2B5EF4-FFF2-40B4-BE49-F238E27FC236}">
                <a16:creationId xmlns:a16="http://schemas.microsoft.com/office/drawing/2014/main" id="{AF6FB085-A532-0B06-9262-4060EE0E7FBF}"/>
              </a:ext>
            </a:extLst>
          </p:cNvPr>
          <p:cNvPicPr>
            <a:picLocks noChangeAspect="1"/>
          </p:cNvPicPr>
          <p:nvPr>
            <p:custDataLst>
              <p:tags r:id="rId13"/>
            </p:custDataLst>
          </p:nvPr>
        </p:nvPicPr>
        <p:blipFill>
          <a:blip r:embed="rId38">
            <a:extLst>
              <a:ext uri="{28A0092B-C50C-407E-A947-70E740481C1C}">
                <a14:useLocalDpi xmlns:a14="http://schemas.microsoft.com/office/drawing/2010/main" val="0"/>
              </a:ext>
            </a:extLst>
          </a:blip>
          <a:stretch>
            <a:fillRect/>
          </a:stretch>
        </p:blipFill>
        <p:spPr>
          <a:xfrm>
            <a:off x="5577163" y="3353500"/>
            <a:ext cx="3724103" cy="497135"/>
          </a:xfrm>
          <a:prstGeom prst="rect">
            <a:avLst/>
          </a:prstGeom>
        </p:spPr>
      </p:pic>
    </p:spTree>
    <p:extLst>
      <p:ext uri="{BB962C8B-B14F-4D97-AF65-F5344CB8AC3E}">
        <p14:creationId xmlns:p14="http://schemas.microsoft.com/office/powerpoint/2010/main" val="30836059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documentclass{jsarticle}&#10;\usepackage{amsmath}&#10;\usepackage[T1]{fontenc}&#10;\usepackage{lmodern}&#10;\pagestyle{empty}&#10;&#10;\begin{document}&#10;\begin{align*}&#10;  HW &amp;=&#10;    \begin{bmatrix}&#10;      H^{(1)}W^{(1)} &amp; 0_{N_R \times (N_T - N_R)}\\&#10;      0_{N_R \times (N_T - N_R)} &amp; H^{(2)}W^{(2)}&#10;    \end{bmatrix}&#10;\end{align*}&#10;\end{document}" title="IguanaTex Bitmap Display">
            <a:extLst>
              <a:ext uri="{FF2B5EF4-FFF2-40B4-BE49-F238E27FC236}">
                <a16:creationId xmlns:a16="http://schemas.microsoft.com/office/drawing/2014/main" id="{BA99CA62-06D6-BDA9-883E-D6B3B35C3029}"/>
              </a:ext>
            </a:extLst>
          </p:cNvPr>
          <p:cNvPicPr>
            <a:picLocks noChangeAspect="1"/>
          </p:cNvPicPr>
          <p:nvPr>
            <p:custDataLst>
              <p:tags r:id="rId1"/>
            </p:custDataLst>
          </p:nvPr>
        </p:nvPicPr>
        <p:blipFill>
          <a:blip r:embed="rId8">
            <a:extLst>
              <a:ext uri="{28A0092B-C50C-407E-A947-70E740481C1C}">
                <a14:useLocalDpi xmlns:a14="http://schemas.microsoft.com/office/drawing/2010/main" val="0"/>
              </a:ext>
            </a:extLst>
          </a:blip>
          <a:stretch>
            <a:fillRect/>
          </a:stretch>
        </p:blipFill>
        <p:spPr>
          <a:xfrm>
            <a:off x="2346124" y="5248335"/>
            <a:ext cx="7810378" cy="1144790"/>
          </a:xfrm>
          <a:prstGeom prst="rect">
            <a:avLst/>
          </a:prstGeom>
        </p:spPr>
      </p:pic>
      <p:pic>
        <p:nvPicPr>
          <p:cNvPr id="3" name="図 2" descr="\documentclass{jsarticle}&#10;\usepackage{amsmath}&#10;\usepackage[T1]{fontenc}&#10;\usepackage{lmodern}&#10;\pagestyle{empty}&#10;&#10;\begin{document}&#10;%\begin{align*}&#10;%\end{align*}&#10;$\vdots$&#10;\end{document}" title="IguanaTex Bitmap Display">
            <a:extLst>
              <a:ext uri="{FF2B5EF4-FFF2-40B4-BE49-F238E27FC236}">
                <a16:creationId xmlns:a16="http://schemas.microsoft.com/office/drawing/2014/main" id="{6F077257-CAC5-848E-B209-34718AA54BC9}"/>
              </a:ext>
            </a:extLst>
          </p:cNvPr>
          <p:cNvPicPr>
            <a:picLocks noChangeAspect="1"/>
          </p:cNvPicPr>
          <p:nvPr>
            <p:custDataLst>
              <p:tags r:id="rId2"/>
            </p:custDataLst>
          </p:nvPr>
        </p:nvPicPr>
        <p:blipFill>
          <a:blip r:embed="rId9">
            <a:extLst>
              <a:ext uri="{28A0092B-C50C-407E-A947-70E740481C1C}">
                <a14:useLocalDpi xmlns:a14="http://schemas.microsoft.com/office/drawing/2010/main" val="0"/>
              </a:ext>
            </a:extLst>
          </a:blip>
          <a:stretch>
            <a:fillRect/>
          </a:stretch>
        </p:blipFill>
        <p:spPr>
          <a:xfrm>
            <a:off x="2540000" y="2540000"/>
            <a:ext cx="96025" cy="704186"/>
          </a:xfrm>
          <a:prstGeom prst="rect">
            <a:avLst/>
          </a:prstGeom>
        </p:spPr>
      </p:pic>
      <p:pic>
        <p:nvPicPr>
          <p:cNvPr id="6" name="図 5" descr="\documentclass{jsarticle}&#10;\usepackage{amsmath}&#10;\usepackage[T1]{fontenc}&#10;\usepackage{lmodern}&#10;\pagestyle{empty}&#10;&#10;\begin{document}&#10;%\begin{align*}&#10;%\end{align*}&#10;$s(t)$&#10;\end{document}" title="IguanaTex Bitmap Display">
            <a:extLst>
              <a:ext uri="{FF2B5EF4-FFF2-40B4-BE49-F238E27FC236}">
                <a16:creationId xmlns:a16="http://schemas.microsoft.com/office/drawing/2014/main" id="{BAA54B82-4529-6F25-69C4-DECB0F2904AA}"/>
              </a:ext>
            </a:extLst>
          </p:cNvPr>
          <p:cNvPicPr>
            <a:picLocks noChangeAspect="1"/>
          </p:cNvPicPr>
          <p:nvPr>
            <p:custDataLst>
              <p:tags r:id="rId3"/>
            </p:custDataLst>
          </p:nvPr>
        </p:nvPicPr>
        <p:blipFill>
          <a:blip r:embed="rId10">
            <a:extLst>
              <a:ext uri="{28A0092B-C50C-407E-A947-70E740481C1C}">
                <a14:useLocalDpi xmlns:a14="http://schemas.microsoft.com/office/drawing/2010/main" val="0"/>
              </a:ext>
            </a:extLst>
          </a:blip>
          <a:stretch>
            <a:fillRect/>
          </a:stretch>
        </p:blipFill>
        <p:spPr>
          <a:xfrm>
            <a:off x="2540000" y="2540000"/>
            <a:ext cx="1120296" cy="772776"/>
          </a:xfrm>
          <a:prstGeom prst="rect">
            <a:avLst/>
          </a:prstGeom>
        </p:spPr>
      </p:pic>
      <p:pic>
        <p:nvPicPr>
          <p:cNvPr id="8" name="図 7" descr="\documentclass{jsarticle}&#10;\usepackage{amsmath}&#10;\usepackage[T1]{fontenc}&#10;\usepackage{lmodern}&#10;\pagestyle{empty}&#10;&#10;\begin{document}&#10;%\begin{align*}&#10;%\end{align*}&#10;$H^{(2)}W^{(1)} = 0_{N_T \times (N_T N_R)}$&#10;\end{document}" title="IguanaTex Bitmap Display">
            <a:extLst>
              <a:ext uri="{FF2B5EF4-FFF2-40B4-BE49-F238E27FC236}">
                <a16:creationId xmlns:a16="http://schemas.microsoft.com/office/drawing/2014/main" id="{4B500A8B-0438-956C-783F-57707FF825D0}"/>
              </a:ext>
            </a:extLst>
          </p:cNvPr>
          <p:cNvPicPr>
            <a:picLocks noChangeAspect="1"/>
          </p:cNvPicPr>
          <p:nvPr>
            <p:custDataLst>
              <p:tags r:id="rId4"/>
            </p:custDataLst>
          </p:nvPr>
        </p:nvPicPr>
        <p:blipFill>
          <a:blip r:embed="rId11">
            <a:extLst>
              <a:ext uri="{28A0092B-C50C-407E-A947-70E740481C1C}">
                <a14:useLocalDpi xmlns:a14="http://schemas.microsoft.com/office/drawing/2010/main" val="0"/>
              </a:ext>
            </a:extLst>
          </a:blip>
          <a:stretch>
            <a:fillRect/>
          </a:stretch>
        </p:blipFill>
        <p:spPr>
          <a:xfrm>
            <a:off x="2035497" y="1204119"/>
            <a:ext cx="8121005" cy="960254"/>
          </a:xfrm>
          <a:prstGeom prst="rect">
            <a:avLst/>
          </a:prstGeom>
        </p:spPr>
      </p:pic>
      <p:pic>
        <p:nvPicPr>
          <p:cNvPr id="10" name="図 9" descr="\documentclass{jsarticle}&#10;\usepackage{amsmath}&#10;\usepackage[T1]{fontenc}&#10;\usepackage{lmodern}&#10;\pagestyle{empty}&#10;&#10;\begin{document}&#10;%\begin{align*}&#10;%\end{align*}&#10;$H^{(1)}V_{n}^{(2)} = H^{(2)}V_{n}^{(1)} = 0_{N_R \times (N_T - N_R)}$&#10;\end{document}" title="IguanaTex Bitmap Display">
            <a:extLst>
              <a:ext uri="{FF2B5EF4-FFF2-40B4-BE49-F238E27FC236}">
                <a16:creationId xmlns:a16="http://schemas.microsoft.com/office/drawing/2014/main" id="{19342980-F35F-3218-46CE-641A60D3C436}"/>
              </a:ext>
            </a:extLst>
          </p:cNvPr>
          <p:cNvPicPr>
            <a:picLocks noChangeAspect="1"/>
          </p:cNvPicPr>
          <p:nvPr>
            <p:custDataLst>
              <p:tags r:id="rId5"/>
            </p:custDataLst>
          </p:nvPr>
        </p:nvPicPr>
        <p:blipFill>
          <a:blip r:embed="rId12">
            <a:extLst>
              <a:ext uri="{28A0092B-C50C-407E-A947-70E740481C1C}">
                <a14:useLocalDpi xmlns:a14="http://schemas.microsoft.com/office/drawing/2010/main" val="0"/>
              </a:ext>
            </a:extLst>
          </a:blip>
          <a:stretch>
            <a:fillRect/>
          </a:stretch>
        </p:blipFill>
        <p:spPr>
          <a:xfrm>
            <a:off x="2346124" y="3926302"/>
            <a:ext cx="7318375" cy="639917"/>
          </a:xfrm>
          <a:prstGeom prst="rect">
            <a:avLst/>
          </a:prstGeom>
        </p:spPr>
      </p:pic>
      <p:pic>
        <p:nvPicPr>
          <p:cNvPr id="13" name="図 12" descr="\documentclass{jsarticle}&#10;\usepackage{amsmath}&#10;\usepackage[T1]{fontenc}&#10;\usepackage{lmodern}&#10;\pagestyle{empty}&#10;&#10;\begin{document}&#10;%\begin{align*}&#10;%\end{align*}&#10;$W^{(1)} = V_{n}^{(2)},W^{(2)} = V_{n}^{(1)}$&#10;\end{document}" title="IguanaTex Bitmap Display">
            <a:extLst>
              <a:ext uri="{FF2B5EF4-FFF2-40B4-BE49-F238E27FC236}">
                <a16:creationId xmlns:a16="http://schemas.microsoft.com/office/drawing/2014/main" id="{3BACF51C-6B54-FB99-06B4-7EC1ED65DD49}"/>
              </a:ext>
            </a:extLst>
          </p:cNvPr>
          <p:cNvPicPr>
            <a:picLocks noChangeAspect="1"/>
          </p:cNvPicPr>
          <p:nvPr>
            <p:custDataLst>
              <p:tags r:id="rId6"/>
            </p:custDataLst>
          </p:nvPr>
        </p:nvPicPr>
        <p:blipFill>
          <a:blip r:embed="rId13">
            <a:extLst>
              <a:ext uri="{28A0092B-C50C-407E-A947-70E740481C1C}">
                <a14:useLocalDpi xmlns:a14="http://schemas.microsoft.com/office/drawing/2010/main" val="0"/>
              </a:ext>
            </a:extLst>
          </a:blip>
          <a:stretch>
            <a:fillRect/>
          </a:stretch>
        </p:blipFill>
        <p:spPr>
          <a:xfrm>
            <a:off x="5461646" y="2728882"/>
            <a:ext cx="5702705" cy="651648"/>
          </a:xfrm>
          <a:prstGeom prst="rect">
            <a:avLst/>
          </a:prstGeom>
        </p:spPr>
      </p:pic>
    </p:spTree>
    <p:extLst>
      <p:ext uri="{BB962C8B-B14F-4D97-AF65-F5344CB8AC3E}">
        <p14:creationId xmlns:p14="http://schemas.microsoft.com/office/powerpoint/2010/main" val="2346488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グラフィックス 17">
            <a:extLst>
              <a:ext uri="{FF2B5EF4-FFF2-40B4-BE49-F238E27FC236}">
                <a16:creationId xmlns:a16="http://schemas.microsoft.com/office/drawing/2014/main" id="{1F80902E-0ED3-80FD-5EBD-5A93A20743F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7128966" y="2843334"/>
            <a:ext cx="1139142" cy="1991021"/>
          </a:xfrm>
          <a:prstGeom prst="rect">
            <a:avLst/>
          </a:prstGeom>
        </p:spPr>
      </p:pic>
      <p:grpSp>
        <p:nvGrpSpPr>
          <p:cNvPr id="19" name="グループ化 18">
            <a:extLst>
              <a:ext uri="{FF2B5EF4-FFF2-40B4-BE49-F238E27FC236}">
                <a16:creationId xmlns:a16="http://schemas.microsoft.com/office/drawing/2014/main" id="{57A033F0-F911-7674-0DBE-2F01131B39BA}"/>
              </a:ext>
            </a:extLst>
          </p:cNvPr>
          <p:cNvGrpSpPr/>
          <p:nvPr/>
        </p:nvGrpSpPr>
        <p:grpSpPr>
          <a:xfrm>
            <a:off x="10088970" y="3315351"/>
            <a:ext cx="521817" cy="812980"/>
            <a:chOff x="8104042" y="3363386"/>
            <a:chExt cx="529590" cy="927458"/>
          </a:xfrm>
        </p:grpSpPr>
        <p:sp>
          <p:nvSpPr>
            <p:cNvPr id="40" name="正方形/長方形 39">
              <a:extLst>
                <a:ext uri="{FF2B5EF4-FFF2-40B4-BE49-F238E27FC236}">
                  <a16:creationId xmlns:a16="http://schemas.microsoft.com/office/drawing/2014/main" id="{1117A97E-F77D-CE86-0749-E0833466DF5F}"/>
                </a:ext>
              </a:extLst>
            </p:cNvPr>
            <p:cNvSpPr/>
            <p:nvPr/>
          </p:nvSpPr>
          <p:spPr>
            <a:xfrm>
              <a:off x="8165828" y="3794602"/>
              <a:ext cx="467804" cy="248121"/>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平行四辺形 40">
              <a:extLst>
                <a:ext uri="{FF2B5EF4-FFF2-40B4-BE49-F238E27FC236}">
                  <a16:creationId xmlns:a16="http://schemas.microsoft.com/office/drawing/2014/main" id="{CB42D48A-08CD-E2FD-0D18-B1FA584C3DC7}"/>
                </a:ext>
              </a:extLst>
            </p:cNvPr>
            <p:cNvSpPr/>
            <p:nvPr/>
          </p:nvSpPr>
          <p:spPr>
            <a:xfrm>
              <a:off x="8104042" y="4042723"/>
              <a:ext cx="529590" cy="248121"/>
            </a:xfrm>
            <a:prstGeom prst="parallelogram">
              <a:avLst>
                <a:gd name="adj" fmla="val 28572"/>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2" name="グラフィックス 41">
              <a:extLst>
                <a:ext uri="{FF2B5EF4-FFF2-40B4-BE49-F238E27FC236}">
                  <a16:creationId xmlns:a16="http://schemas.microsoft.com/office/drawing/2014/main" id="{155226DD-590F-88AA-DCD9-14839C6167D2}"/>
                </a:ext>
              </a:extLst>
            </p:cNvPr>
            <p:cNvPicPr>
              <a:picLocks noChangeAspect="1"/>
            </p:cNvPicPr>
            <p:nvPr/>
          </p:nvPicPr>
          <p:blipFill rotWithShape="1">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l="1" r="-1" b="17291"/>
            <a:stretch/>
          </p:blipFill>
          <p:spPr>
            <a:xfrm flipH="1">
              <a:off x="8257061" y="3363386"/>
              <a:ext cx="285337" cy="431216"/>
            </a:xfrm>
            <a:prstGeom prst="rect">
              <a:avLst/>
            </a:prstGeom>
          </p:spPr>
        </p:pic>
      </p:grpSp>
      <p:pic>
        <p:nvPicPr>
          <p:cNvPr id="20" name="図 19" descr="\documentclass{jsarticle}&#10;\usepackage{amsmath}&#10;\usepackage[T1]{fontenc}&#10;\usepackage{lmodern}&#10;\pagestyle{empty}&#10;&#10;\begin{document}&#10;%\begin{align*}&#10;%\end{align*}&#10;$f_1$&#10;\end{document}" title="IguanaTex Bitmap Display">
            <a:extLst>
              <a:ext uri="{FF2B5EF4-FFF2-40B4-BE49-F238E27FC236}">
                <a16:creationId xmlns:a16="http://schemas.microsoft.com/office/drawing/2014/main" id="{5B210EDC-B1AF-D03E-4B6C-B354B6676080}"/>
              </a:ext>
            </a:extLst>
          </p:cNvPr>
          <p:cNvPicPr>
            <a:picLocks noChangeAspect="1"/>
          </p:cNvPicPr>
          <p:nvPr>
            <p:custDataLst>
              <p:tags r:id="rId1"/>
            </p:custDataLst>
          </p:nvPr>
        </p:nvPicPr>
        <p:blipFill>
          <a:blip r:embed="rId17">
            <a:extLst>
              <a:ext uri="{28A0092B-C50C-407E-A947-70E740481C1C}">
                <a14:useLocalDpi xmlns:a14="http://schemas.microsoft.com/office/drawing/2010/main" val="0"/>
              </a:ext>
            </a:extLst>
          </a:blip>
          <a:stretch>
            <a:fillRect/>
          </a:stretch>
        </p:blipFill>
        <p:spPr>
          <a:xfrm>
            <a:off x="8754522" y="3383466"/>
            <a:ext cx="218260" cy="236339"/>
          </a:xfrm>
          <a:prstGeom prst="rect">
            <a:avLst/>
          </a:prstGeom>
        </p:spPr>
      </p:pic>
      <p:pic>
        <p:nvPicPr>
          <p:cNvPr id="21" name="図 20" descr="\documentclass{jsarticle}&#10;\usepackage{amsmath}&#10;\usepackage[T1]{fontenc}&#10;\usepackage{lmodern}&#10;\pagestyle{empty}&#10;&#10;\begin{document}&#10;%\begin{align*}&#10;%\end{align*}&#10;$t_1$&#10;\end{document}" title="IguanaTex Bitmap Display">
            <a:extLst>
              <a:ext uri="{FF2B5EF4-FFF2-40B4-BE49-F238E27FC236}">
                <a16:creationId xmlns:a16="http://schemas.microsoft.com/office/drawing/2014/main" id="{1B6AD43A-EE35-C1F0-C0EA-3A957618AE8F}"/>
              </a:ext>
            </a:extLst>
          </p:cNvPr>
          <p:cNvPicPr>
            <a:picLocks noChangeAspect="1"/>
          </p:cNvPicPr>
          <p:nvPr>
            <p:custDataLst>
              <p:tags r:id="rId2"/>
            </p:custDataLst>
          </p:nvPr>
        </p:nvPicPr>
        <p:blipFill>
          <a:blip r:embed="rId18">
            <a:extLst>
              <a:ext uri="{28A0092B-C50C-407E-A947-70E740481C1C}">
                <a14:useLocalDpi xmlns:a14="http://schemas.microsoft.com/office/drawing/2010/main" val="0"/>
              </a:ext>
            </a:extLst>
          </a:blip>
          <a:stretch>
            <a:fillRect/>
          </a:stretch>
        </p:blipFill>
        <p:spPr>
          <a:xfrm>
            <a:off x="9167380" y="3464110"/>
            <a:ext cx="189935" cy="202576"/>
          </a:xfrm>
          <a:prstGeom prst="rect">
            <a:avLst/>
          </a:prstGeom>
        </p:spPr>
      </p:pic>
      <p:grpSp>
        <p:nvGrpSpPr>
          <p:cNvPr id="22" name="グループ化 21">
            <a:extLst>
              <a:ext uri="{FF2B5EF4-FFF2-40B4-BE49-F238E27FC236}">
                <a16:creationId xmlns:a16="http://schemas.microsoft.com/office/drawing/2014/main" id="{3CC3D47D-9818-98DD-99A3-FFBC72980A73}"/>
              </a:ext>
            </a:extLst>
          </p:cNvPr>
          <p:cNvGrpSpPr/>
          <p:nvPr/>
        </p:nvGrpSpPr>
        <p:grpSpPr>
          <a:xfrm>
            <a:off x="9595292" y="4632504"/>
            <a:ext cx="521817" cy="812980"/>
            <a:chOff x="8104042" y="3363386"/>
            <a:chExt cx="529590" cy="927458"/>
          </a:xfrm>
        </p:grpSpPr>
        <p:sp>
          <p:nvSpPr>
            <p:cNvPr id="37" name="正方形/長方形 36">
              <a:extLst>
                <a:ext uri="{FF2B5EF4-FFF2-40B4-BE49-F238E27FC236}">
                  <a16:creationId xmlns:a16="http://schemas.microsoft.com/office/drawing/2014/main" id="{79B31857-932E-8F4C-20B9-2537590367EE}"/>
                </a:ext>
              </a:extLst>
            </p:cNvPr>
            <p:cNvSpPr/>
            <p:nvPr/>
          </p:nvSpPr>
          <p:spPr>
            <a:xfrm>
              <a:off x="8165828" y="3794602"/>
              <a:ext cx="467804" cy="248121"/>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平行四辺形 37">
              <a:extLst>
                <a:ext uri="{FF2B5EF4-FFF2-40B4-BE49-F238E27FC236}">
                  <a16:creationId xmlns:a16="http://schemas.microsoft.com/office/drawing/2014/main" id="{2209EEB3-DDB8-7722-3EE7-5C3AA6E05378}"/>
                </a:ext>
              </a:extLst>
            </p:cNvPr>
            <p:cNvSpPr/>
            <p:nvPr/>
          </p:nvSpPr>
          <p:spPr>
            <a:xfrm>
              <a:off x="8104042" y="4042723"/>
              <a:ext cx="529590" cy="248121"/>
            </a:xfrm>
            <a:prstGeom prst="parallelogram">
              <a:avLst>
                <a:gd name="adj" fmla="val 28572"/>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9" name="グラフィックス 38">
              <a:extLst>
                <a:ext uri="{FF2B5EF4-FFF2-40B4-BE49-F238E27FC236}">
                  <a16:creationId xmlns:a16="http://schemas.microsoft.com/office/drawing/2014/main" id="{D27C05E0-3463-9D26-3238-C3C31FFB99CB}"/>
                </a:ext>
              </a:extLst>
            </p:cNvPr>
            <p:cNvPicPr>
              <a:picLocks noChangeAspect="1"/>
            </p:cNvPicPr>
            <p:nvPr/>
          </p:nvPicPr>
          <p:blipFill rotWithShape="1">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l="1" r="-1" b="17291"/>
            <a:stretch/>
          </p:blipFill>
          <p:spPr>
            <a:xfrm flipH="1">
              <a:off x="8257061" y="3363386"/>
              <a:ext cx="285337" cy="431216"/>
            </a:xfrm>
            <a:prstGeom prst="rect">
              <a:avLst/>
            </a:prstGeom>
          </p:spPr>
        </p:pic>
      </p:grpSp>
      <p:grpSp>
        <p:nvGrpSpPr>
          <p:cNvPr id="23" name="グループ化 22">
            <a:extLst>
              <a:ext uri="{FF2B5EF4-FFF2-40B4-BE49-F238E27FC236}">
                <a16:creationId xmlns:a16="http://schemas.microsoft.com/office/drawing/2014/main" id="{21A58E0D-C348-2844-CC45-33F0C297ACEB}"/>
              </a:ext>
            </a:extLst>
          </p:cNvPr>
          <p:cNvGrpSpPr/>
          <p:nvPr/>
        </p:nvGrpSpPr>
        <p:grpSpPr>
          <a:xfrm>
            <a:off x="7955834" y="4985697"/>
            <a:ext cx="521817" cy="812980"/>
            <a:chOff x="8104042" y="3363386"/>
            <a:chExt cx="529590" cy="927458"/>
          </a:xfrm>
        </p:grpSpPr>
        <p:sp>
          <p:nvSpPr>
            <p:cNvPr id="34" name="正方形/長方形 33">
              <a:extLst>
                <a:ext uri="{FF2B5EF4-FFF2-40B4-BE49-F238E27FC236}">
                  <a16:creationId xmlns:a16="http://schemas.microsoft.com/office/drawing/2014/main" id="{8B151C47-4A9E-284C-703C-65C9D4FB4BBB}"/>
                </a:ext>
              </a:extLst>
            </p:cNvPr>
            <p:cNvSpPr/>
            <p:nvPr/>
          </p:nvSpPr>
          <p:spPr>
            <a:xfrm>
              <a:off x="8165828" y="3794602"/>
              <a:ext cx="467804" cy="248121"/>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平行四辺形 34">
              <a:extLst>
                <a:ext uri="{FF2B5EF4-FFF2-40B4-BE49-F238E27FC236}">
                  <a16:creationId xmlns:a16="http://schemas.microsoft.com/office/drawing/2014/main" id="{48C45CD6-53CF-09DA-DE33-DAB0B89DB0DE}"/>
                </a:ext>
              </a:extLst>
            </p:cNvPr>
            <p:cNvSpPr/>
            <p:nvPr/>
          </p:nvSpPr>
          <p:spPr>
            <a:xfrm>
              <a:off x="8104042" y="4042723"/>
              <a:ext cx="529590" cy="248121"/>
            </a:xfrm>
            <a:prstGeom prst="parallelogram">
              <a:avLst>
                <a:gd name="adj" fmla="val 28572"/>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6" name="グラフィックス 35">
              <a:extLst>
                <a:ext uri="{FF2B5EF4-FFF2-40B4-BE49-F238E27FC236}">
                  <a16:creationId xmlns:a16="http://schemas.microsoft.com/office/drawing/2014/main" id="{DD67FB5E-C21B-5831-6814-A3CDD9705BE7}"/>
                </a:ext>
              </a:extLst>
            </p:cNvPr>
            <p:cNvPicPr>
              <a:picLocks noChangeAspect="1"/>
            </p:cNvPicPr>
            <p:nvPr/>
          </p:nvPicPr>
          <p:blipFill rotWithShape="1">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l="1" r="-1" b="17291"/>
            <a:stretch/>
          </p:blipFill>
          <p:spPr>
            <a:xfrm flipH="1">
              <a:off x="8257061" y="3363386"/>
              <a:ext cx="285337" cy="431216"/>
            </a:xfrm>
            <a:prstGeom prst="rect">
              <a:avLst/>
            </a:prstGeom>
          </p:spPr>
        </p:pic>
      </p:grpSp>
      <p:sp>
        <p:nvSpPr>
          <p:cNvPr id="24" name="楕円 23">
            <a:extLst>
              <a:ext uri="{FF2B5EF4-FFF2-40B4-BE49-F238E27FC236}">
                <a16:creationId xmlns:a16="http://schemas.microsoft.com/office/drawing/2014/main" id="{A15EED3C-283E-4E7A-CC68-4F40BEC909CD}"/>
              </a:ext>
            </a:extLst>
          </p:cNvPr>
          <p:cNvSpPr/>
          <p:nvPr/>
        </p:nvSpPr>
        <p:spPr>
          <a:xfrm rot="687019">
            <a:off x="7991383" y="3304450"/>
            <a:ext cx="2083879" cy="415096"/>
          </a:xfrm>
          <a:prstGeom prst="ellipse">
            <a:avLst/>
          </a:prstGeom>
          <a:noFill/>
          <a:ln w="190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楕円 24">
            <a:extLst>
              <a:ext uri="{FF2B5EF4-FFF2-40B4-BE49-F238E27FC236}">
                <a16:creationId xmlns:a16="http://schemas.microsoft.com/office/drawing/2014/main" id="{5A947894-47AA-69E9-466E-BF2B8EA4D9DF}"/>
              </a:ext>
            </a:extLst>
          </p:cNvPr>
          <p:cNvSpPr/>
          <p:nvPr/>
        </p:nvSpPr>
        <p:spPr>
          <a:xfrm rot="2331826">
            <a:off x="7692074" y="3937063"/>
            <a:ext cx="2083879" cy="468776"/>
          </a:xfrm>
          <a:prstGeom prst="ellipse">
            <a:avLst/>
          </a:prstGeom>
          <a:noFill/>
          <a:ln w="190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楕円 25">
            <a:extLst>
              <a:ext uri="{FF2B5EF4-FFF2-40B4-BE49-F238E27FC236}">
                <a16:creationId xmlns:a16="http://schemas.microsoft.com/office/drawing/2014/main" id="{8ACDA772-D72D-1E46-7A8B-3853AAAC6C69}"/>
              </a:ext>
            </a:extLst>
          </p:cNvPr>
          <p:cNvSpPr/>
          <p:nvPr/>
        </p:nvSpPr>
        <p:spPr>
          <a:xfrm rot="4232888">
            <a:off x="7195903" y="4151559"/>
            <a:ext cx="1337028" cy="332775"/>
          </a:xfrm>
          <a:prstGeom prst="ellipse">
            <a:avLst/>
          </a:prstGeom>
          <a:noFill/>
          <a:ln w="190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27" name="図 26" descr="\documentclass{jsarticle}&#10;\usepackage{amsmath}&#10;\usepackage[T1]{fontenc}&#10;\usepackage{lmodern}&#10;\pagestyle{empty}&#10;&#10;\begin{document}&#10;%\begin{align*}&#10;%\end{align*}&#10;$f_1$&#10;\end{document}" title="IguanaTex Bitmap Display">
            <a:extLst>
              <a:ext uri="{FF2B5EF4-FFF2-40B4-BE49-F238E27FC236}">
                <a16:creationId xmlns:a16="http://schemas.microsoft.com/office/drawing/2014/main" id="{CDE78A2C-A583-12A2-B94C-D1488E5FF130}"/>
              </a:ext>
            </a:extLst>
          </p:cNvPr>
          <p:cNvPicPr>
            <a:picLocks noChangeAspect="1"/>
          </p:cNvPicPr>
          <p:nvPr>
            <p:custDataLst>
              <p:tags r:id="rId3"/>
            </p:custDataLst>
          </p:nvPr>
        </p:nvPicPr>
        <p:blipFill>
          <a:blip r:embed="rId17">
            <a:extLst>
              <a:ext uri="{28A0092B-C50C-407E-A947-70E740481C1C}">
                <a14:useLocalDpi xmlns:a14="http://schemas.microsoft.com/office/drawing/2010/main" val="0"/>
              </a:ext>
            </a:extLst>
          </a:blip>
          <a:stretch>
            <a:fillRect/>
          </a:stretch>
        </p:blipFill>
        <p:spPr>
          <a:xfrm>
            <a:off x="8464957" y="3920778"/>
            <a:ext cx="218260" cy="236339"/>
          </a:xfrm>
          <a:prstGeom prst="rect">
            <a:avLst/>
          </a:prstGeom>
        </p:spPr>
      </p:pic>
      <p:pic>
        <p:nvPicPr>
          <p:cNvPr id="28" name="図 27" descr="\documentclass{jsarticle}&#10;\usepackage{amsmath}&#10;\usepackage[T1]{fontenc}&#10;\usepackage{lmodern}&#10;\pagestyle{empty}&#10;&#10;\begin{document}&#10;%\begin{align*}&#10;%\end{align*}&#10;$t_1$&#10;\end{document}" title="IguanaTex Bitmap Display">
            <a:extLst>
              <a:ext uri="{FF2B5EF4-FFF2-40B4-BE49-F238E27FC236}">
                <a16:creationId xmlns:a16="http://schemas.microsoft.com/office/drawing/2014/main" id="{25089E9C-3ACE-2B59-A501-82030DBF7AA6}"/>
              </a:ext>
            </a:extLst>
          </p:cNvPr>
          <p:cNvPicPr>
            <a:picLocks noChangeAspect="1"/>
          </p:cNvPicPr>
          <p:nvPr>
            <p:custDataLst>
              <p:tags r:id="rId4"/>
            </p:custDataLst>
          </p:nvPr>
        </p:nvPicPr>
        <p:blipFill>
          <a:blip r:embed="rId18">
            <a:extLst>
              <a:ext uri="{28A0092B-C50C-407E-A947-70E740481C1C}">
                <a14:useLocalDpi xmlns:a14="http://schemas.microsoft.com/office/drawing/2010/main" val="0"/>
              </a:ext>
            </a:extLst>
          </a:blip>
          <a:stretch>
            <a:fillRect/>
          </a:stretch>
        </p:blipFill>
        <p:spPr>
          <a:xfrm>
            <a:off x="8863559" y="4216657"/>
            <a:ext cx="189935" cy="202576"/>
          </a:xfrm>
          <a:prstGeom prst="rect">
            <a:avLst/>
          </a:prstGeom>
        </p:spPr>
      </p:pic>
      <p:pic>
        <p:nvPicPr>
          <p:cNvPr id="29" name="図 28" descr="\documentclass{jsarticle}&#10;\usepackage{amsmath}&#10;\usepackage[T1]{fontenc}&#10;\usepackage{lmodern}&#10;\pagestyle{empty}&#10;&#10;\begin{document}&#10;%\begin{align*}&#10;%\end{align*}&#10;$f_1$&#10;\end{document}" title="IguanaTex Bitmap Display">
            <a:extLst>
              <a:ext uri="{FF2B5EF4-FFF2-40B4-BE49-F238E27FC236}">
                <a16:creationId xmlns:a16="http://schemas.microsoft.com/office/drawing/2014/main" id="{2C516A3C-3FFE-5218-E333-2FB3E4E0ADA6}"/>
              </a:ext>
            </a:extLst>
          </p:cNvPr>
          <p:cNvPicPr>
            <a:picLocks noChangeAspect="1"/>
          </p:cNvPicPr>
          <p:nvPr>
            <p:custDataLst>
              <p:tags r:id="rId5"/>
            </p:custDataLst>
          </p:nvPr>
        </p:nvPicPr>
        <p:blipFill>
          <a:blip r:embed="rId17">
            <a:extLst>
              <a:ext uri="{28A0092B-C50C-407E-A947-70E740481C1C}">
                <a14:useLocalDpi xmlns:a14="http://schemas.microsoft.com/office/drawing/2010/main" val="0"/>
              </a:ext>
            </a:extLst>
          </a:blip>
          <a:stretch>
            <a:fillRect/>
          </a:stretch>
        </p:blipFill>
        <p:spPr>
          <a:xfrm>
            <a:off x="7735285" y="4049871"/>
            <a:ext cx="218260" cy="236339"/>
          </a:xfrm>
          <a:prstGeom prst="rect">
            <a:avLst/>
          </a:prstGeom>
        </p:spPr>
      </p:pic>
      <p:pic>
        <p:nvPicPr>
          <p:cNvPr id="30" name="図 29" descr="\documentclass{jsarticle}&#10;\usepackage{amsmath}&#10;\usepackage[T1]{fontenc}&#10;\usepackage{lmodern}&#10;\pagestyle{empty}&#10;&#10;\begin{document}&#10;%\begin{align*}&#10;%\end{align*}&#10;$t_1$&#10;\end{document}" title="IguanaTex Bitmap Display">
            <a:extLst>
              <a:ext uri="{FF2B5EF4-FFF2-40B4-BE49-F238E27FC236}">
                <a16:creationId xmlns:a16="http://schemas.microsoft.com/office/drawing/2014/main" id="{2C4BF09A-E0B5-EA2C-0694-436860B24D04}"/>
              </a:ext>
            </a:extLst>
          </p:cNvPr>
          <p:cNvPicPr>
            <a:picLocks noChangeAspect="1"/>
          </p:cNvPicPr>
          <p:nvPr>
            <p:custDataLst>
              <p:tags r:id="rId6"/>
            </p:custDataLst>
          </p:nvPr>
        </p:nvPicPr>
        <p:blipFill>
          <a:blip r:embed="rId18">
            <a:extLst>
              <a:ext uri="{28A0092B-C50C-407E-A947-70E740481C1C}">
                <a14:useLocalDpi xmlns:a14="http://schemas.microsoft.com/office/drawing/2010/main" val="0"/>
              </a:ext>
            </a:extLst>
          </a:blip>
          <a:stretch>
            <a:fillRect/>
          </a:stretch>
        </p:blipFill>
        <p:spPr>
          <a:xfrm>
            <a:off x="7896167" y="4465439"/>
            <a:ext cx="189935" cy="202576"/>
          </a:xfrm>
          <a:prstGeom prst="rect">
            <a:avLst/>
          </a:prstGeom>
        </p:spPr>
      </p:pic>
      <p:sp>
        <p:nvSpPr>
          <p:cNvPr id="31" name="テキスト ボックス 30">
            <a:extLst>
              <a:ext uri="{FF2B5EF4-FFF2-40B4-BE49-F238E27FC236}">
                <a16:creationId xmlns:a16="http://schemas.microsoft.com/office/drawing/2014/main" id="{54C77ACF-A719-2C77-2473-648CD68185A0}"/>
              </a:ext>
            </a:extLst>
          </p:cNvPr>
          <p:cNvSpPr txBox="1"/>
          <p:nvPr/>
        </p:nvSpPr>
        <p:spPr>
          <a:xfrm>
            <a:off x="9800617" y="4116489"/>
            <a:ext cx="1159400" cy="340193"/>
          </a:xfrm>
          <a:prstGeom prst="rect">
            <a:avLst/>
          </a:prstGeom>
          <a:noFill/>
        </p:spPr>
        <p:txBody>
          <a:bodyPr wrap="square" rtlCol="0">
            <a:spAutoFit/>
          </a:bodyPr>
          <a:lstStyle/>
          <a:p>
            <a:pPr algn="ctr"/>
            <a:r>
              <a:rPr kumimoji="1" lang="en-US" altLang="ja-JP" sz="1400" dirty="0">
                <a:latin typeface="BIZ UDPゴシック" panose="020B0400000000000000" pitchFamily="50" charset="-128"/>
                <a:ea typeface="BIZ UDPゴシック" panose="020B0400000000000000" pitchFamily="50" charset="-128"/>
                <a:cs typeface="Biome Light" panose="020B0502040204020203" pitchFamily="34" charset="0"/>
              </a:rPr>
              <a:t>user1</a:t>
            </a:r>
            <a:endParaRPr kumimoji="1" lang="ja-JP" altLang="en-US" sz="1400" dirty="0">
              <a:latin typeface="BIZ UDPゴシック" panose="020B0400000000000000" pitchFamily="50" charset="-128"/>
              <a:ea typeface="BIZ UDPゴシック" panose="020B0400000000000000" pitchFamily="50" charset="-128"/>
              <a:cs typeface="Biome Light" panose="020B0502040204020203" pitchFamily="34" charset="0"/>
            </a:endParaRPr>
          </a:p>
        </p:txBody>
      </p:sp>
      <p:sp>
        <p:nvSpPr>
          <p:cNvPr id="32" name="テキスト ボックス 31">
            <a:extLst>
              <a:ext uri="{FF2B5EF4-FFF2-40B4-BE49-F238E27FC236}">
                <a16:creationId xmlns:a16="http://schemas.microsoft.com/office/drawing/2014/main" id="{C412633B-581E-2824-2525-BE3F6B6BFEB8}"/>
              </a:ext>
            </a:extLst>
          </p:cNvPr>
          <p:cNvSpPr txBox="1"/>
          <p:nvPr/>
        </p:nvSpPr>
        <p:spPr>
          <a:xfrm>
            <a:off x="9306939" y="5405696"/>
            <a:ext cx="1159400" cy="340193"/>
          </a:xfrm>
          <a:prstGeom prst="rect">
            <a:avLst/>
          </a:prstGeom>
          <a:noFill/>
        </p:spPr>
        <p:txBody>
          <a:bodyPr wrap="square" rtlCol="0">
            <a:spAutoFit/>
          </a:bodyPr>
          <a:lstStyle/>
          <a:p>
            <a:pPr algn="ctr"/>
            <a:r>
              <a:rPr kumimoji="1" lang="en-US" altLang="ja-JP" sz="1400" dirty="0">
                <a:latin typeface="BIZ UDPゴシック" panose="020B0400000000000000" pitchFamily="50" charset="-128"/>
                <a:ea typeface="BIZ UDPゴシック" panose="020B0400000000000000" pitchFamily="50" charset="-128"/>
                <a:cs typeface="Biome Light" panose="020B0502040204020203" pitchFamily="34" charset="0"/>
              </a:rPr>
              <a:t>user2</a:t>
            </a:r>
            <a:endParaRPr kumimoji="1" lang="ja-JP" altLang="en-US" sz="1400" dirty="0">
              <a:latin typeface="BIZ UDPゴシック" panose="020B0400000000000000" pitchFamily="50" charset="-128"/>
              <a:ea typeface="BIZ UDPゴシック" panose="020B0400000000000000" pitchFamily="50" charset="-128"/>
              <a:cs typeface="Biome Light" panose="020B0502040204020203" pitchFamily="34" charset="0"/>
            </a:endParaRPr>
          </a:p>
        </p:txBody>
      </p:sp>
      <p:sp>
        <p:nvSpPr>
          <p:cNvPr id="33" name="テキスト ボックス 32">
            <a:extLst>
              <a:ext uri="{FF2B5EF4-FFF2-40B4-BE49-F238E27FC236}">
                <a16:creationId xmlns:a16="http://schemas.microsoft.com/office/drawing/2014/main" id="{2A49B05F-3220-8FE3-FDD9-17E762A3B09E}"/>
              </a:ext>
            </a:extLst>
          </p:cNvPr>
          <p:cNvSpPr txBox="1"/>
          <p:nvPr/>
        </p:nvSpPr>
        <p:spPr>
          <a:xfrm>
            <a:off x="7647754" y="5785142"/>
            <a:ext cx="1159400" cy="340193"/>
          </a:xfrm>
          <a:prstGeom prst="rect">
            <a:avLst/>
          </a:prstGeom>
          <a:noFill/>
        </p:spPr>
        <p:txBody>
          <a:bodyPr wrap="square" rtlCol="0">
            <a:spAutoFit/>
          </a:bodyPr>
          <a:lstStyle/>
          <a:p>
            <a:pPr algn="ctr"/>
            <a:r>
              <a:rPr kumimoji="1" lang="en-US" altLang="ja-JP" sz="1400" dirty="0">
                <a:latin typeface="BIZ UDPゴシック" panose="020B0400000000000000" pitchFamily="50" charset="-128"/>
                <a:ea typeface="BIZ UDPゴシック" panose="020B0400000000000000" pitchFamily="50" charset="-128"/>
                <a:cs typeface="Biome Light" panose="020B0502040204020203" pitchFamily="34" charset="0"/>
              </a:rPr>
              <a:t>user3</a:t>
            </a:r>
            <a:endParaRPr kumimoji="1" lang="ja-JP" altLang="en-US" sz="1400" dirty="0">
              <a:latin typeface="BIZ UDPゴシック" panose="020B0400000000000000" pitchFamily="50" charset="-128"/>
              <a:ea typeface="BIZ UDPゴシック" panose="020B0400000000000000" pitchFamily="50" charset="-128"/>
              <a:cs typeface="Biome Light" panose="020B0502040204020203" pitchFamily="34" charset="0"/>
            </a:endParaRPr>
          </a:p>
        </p:txBody>
      </p:sp>
      <p:sp>
        <p:nvSpPr>
          <p:cNvPr id="43" name="テキスト ボックス 42">
            <a:extLst>
              <a:ext uri="{FF2B5EF4-FFF2-40B4-BE49-F238E27FC236}">
                <a16:creationId xmlns:a16="http://schemas.microsoft.com/office/drawing/2014/main" id="{A0F8B35C-1E74-7A9F-49DA-F8289EFA44AA}"/>
              </a:ext>
            </a:extLst>
          </p:cNvPr>
          <p:cNvSpPr txBox="1"/>
          <p:nvPr/>
        </p:nvSpPr>
        <p:spPr>
          <a:xfrm>
            <a:off x="7159529" y="1740636"/>
            <a:ext cx="3188369" cy="646331"/>
          </a:xfrm>
          <a:prstGeom prst="rect">
            <a:avLst/>
          </a:prstGeom>
          <a:noFill/>
        </p:spPr>
        <p:txBody>
          <a:bodyPr wrap="square" rtlCol="0">
            <a:spAutoFit/>
          </a:bodyPr>
          <a:lstStyle/>
          <a:p>
            <a:r>
              <a:rPr kumimoji="1" lang="en-US" altLang="ja-JP" dirty="0">
                <a:latin typeface="BIZ UDPゴシック" panose="020B0400000000000000" pitchFamily="50" charset="-128"/>
                <a:ea typeface="BIZ UDPゴシック" panose="020B0400000000000000" pitchFamily="50" charset="-128"/>
              </a:rPr>
              <a:t>MU-MIMO</a:t>
            </a:r>
          </a:p>
          <a:p>
            <a:pPr lvl="1"/>
            <a:r>
              <a:rPr lang="en-US" altLang="ja-JP" dirty="0">
                <a:latin typeface="BIZ UDPゴシック" panose="020B0400000000000000" pitchFamily="50" charset="-128"/>
                <a:ea typeface="BIZ UDPゴシック" panose="020B0400000000000000" pitchFamily="50" charset="-128"/>
              </a:rPr>
              <a:t>(Multi User–MIMO)</a:t>
            </a:r>
            <a:endParaRPr kumimoji="1" lang="en-US" altLang="ja-JP" dirty="0">
              <a:latin typeface="BIZ UDPゴシック" panose="020B0400000000000000" pitchFamily="50" charset="-128"/>
              <a:ea typeface="BIZ UDPゴシック" panose="020B0400000000000000" pitchFamily="50" charset="-128"/>
            </a:endParaRPr>
          </a:p>
        </p:txBody>
      </p:sp>
      <p:sp>
        <p:nvSpPr>
          <p:cNvPr id="44" name="テキスト ボックス 43">
            <a:extLst>
              <a:ext uri="{FF2B5EF4-FFF2-40B4-BE49-F238E27FC236}">
                <a16:creationId xmlns:a16="http://schemas.microsoft.com/office/drawing/2014/main" id="{83A1CE86-6094-F535-05FB-5F0B007A72B4}"/>
              </a:ext>
            </a:extLst>
          </p:cNvPr>
          <p:cNvSpPr txBox="1"/>
          <p:nvPr/>
        </p:nvSpPr>
        <p:spPr>
          <a:xfrm>
            <a:off x="392457" y="1664316"/>
            <a:ext cx="6668543" cy="1200329"/>
          </a:xfrm>
          <a:prstGeom prst="rect">
            <a:avLst/>
          </a:prstGeom>
          <a:noFill/>
        </p:spPr>
        <p:txBody>
          <a:bodyPr wrap="square" rtlCol="0">
            <a:spAutoFit/>
          </a:bodyPr>
          <a:lstStyle/>
          <a:p>
            <a:r>
              <a:rPr lang="ja-JP" altLang="en-US" dirty="0">
                <a:latin typeface="BIZ UDPゴシック" panose="020B0400000000000000" pitchFamily="50" charset="-128"/>
                <a:ea typeface="BIZ UDPゴシック" panose="020B0400000000000000" pitchFamily="50" charset="-128"/>
              </a:rPr>
              <a:t>固有モード伝送</a:t>
            </a:r>
            <a:endParaRPr lang="en-US" altLang="ja-JP" dirty="0">
              <a:latin typeface="BIZ UDPゴシック" panose="020B0400000000000000" pitchFamily="50" charset="-128"/>
              <a:ea typeface="BIZ UDPゴシック" panose="020B0400000000000000" pitchFamily="50" charset="-128"/>
            </a:endParaRPr>
          </a:p>
          <a:p>
            <a:pPr lvl="1"/>
            <a:r>
              <a:rPr lang="en-US" altLang="ja-JP" dirty="0">
                <a:latin typeface="BIZ UDPゴシック" panose="020B0400000000000000" pitchFamily="50" charset="-128"/>
                <a:ea typeface="BIZ UDPゴシック" panose="020B0400000000000000" pitchFamily="50" charset="-128"/>
              </a:rPr>
              <a:t>Eigen-mode SDM(</a:t>
            </a:r>
            <a:r>
              <a:rPr lang="en-US" altLang="ja-JP" sz="1600" dirty="0">
                <a:latin typeface="BIZ UDPゴシック" panose="020B0400000000000000" pitchFamily="50" charset="-128"/>
                <a:ea typeface="BIZ UDPゴシック" panose="020B0400000000000000" pitchFamily="50" charset="-128"/>
              </a:rPr>
              <a:t>Space Division Multiplexing</a:t>
            </a:r>
            <a:r>
              <a:rPr lang="en-US" altLang="ja-JP" dirty="0">
                <a:latin typeface="BIZ UDPゴシック" panose="020B0400000000000000" pitchFamily="50" charset="-128"/>
                <a:ea typeface="BIZ UDPゴシック" panose="020B0400000000000000" pitchFamily="50" charset="-128"/>
              </a:rPr>
              <a:t>)</a:t>
            </a:r>
          </a:p>
          <a:p>
            <a:r>
              <a:rPr lang="en-US" altLang="ja-JP" dirty="0">
                <a:latin typeface="BIZ UDPゴシック" panose="020B0400000000000000" pitchFamily="50" charset="-128"/>
                <a:ea typeface="BIZ UDPゴシック" panose="020B0400000000000000" pitchFamily="50" charset="-128"/>
              </a:rPr>
              <a:t>SU</a:t>
            </a:r>
            <a:r>
              <a:rPr kumimoji="1" lang="en-US" altLang="ja-JP" dirty="0">
                <a:latin typeface="BIZ UDPゴシック" panose="020B0400000000000000" pitchFamily="50" charset="-128"/>
                <a:ea typeface="BIZ UDPゴシック" panose="020B0400000000000000" pitchFamily="50" charset="-128"/>
              </a:rPr>
              <a:t>-MIMO</a:t>
            </a:r>
          </a:p>
          <a:p>
            <a:pPr lvl="1"/>
            <a:r>
              <a:rPr lang="en-US" altLang="ja-JP" dirty="0">
                <a:latin typeface="BIZ UDPゴシック" panose="020B0400000000000000" pitchFamily="50" charset="-128"/>
                <a:ea typeface="BIZ UDPゴシック" panose="020B0400000000000000" pitchFamily="50" charset="-128"/>
              </a:rPr>
              <a:t>(Single User–MIMO)</a:t>
            </a:r>
          </a:p>
        </p:txBody>
      </p:sp>
      <p:sp>
        <p:nvSpPr>
          <p:cNvPr id="51" name="テキスト ボックス 50">
            <a:extLst>
              <a:ext uri="{FF2B5EF4-FFF2-40B4-BE49-F238E27FC236}">
                <a16:creationId xmlns:a16="http://schemas.microsoft.com/office/drawing/2014/main" id="{DAF392AC-2558-E179-8FD1-D7090F35A47E}"/>
              </a:ext>
            </a:extLst>
          </p:cNvPr>
          <p:cNvSpPr txBox="1"/>
          <p:nvPr/>
        </p:nvSpPr>
        <p:spPr>
          <a:xfrm>
            <a:off x="107531" y="665694"/>
            <a:ext cx="10852486" cy="646331"/>
          </a:xfrm>
          <a:prstGeom prst="rect">
            <a:avLst/>
          </a:prstGeom>
          <a:noFill/>
        </p:spPr>
        <p:txBody>
          <a:bodyPr wrap="square" rtlCol="0">
            <a:spAutoFit/>
          </a:bodyPr>
          <a:lstStyle/>
          <a:p>
            <a:r>
              <a:rPr kumimoji="1" lang="ja-JP" altLang="en-US" sz="3600" b="1" dirty="0">
                <a:latin typeface="BIZ UDPゴシック" panose="020B0400000000000000" pitchFamily="50" charset="-128"/>
                <a:ea typeface="BIZ UDPゴシック" panose="020B0400000000000000" pitchFamily="50" charset="-128"/>
              </a:rPr>
              <a:t>今回 </a:t>
            </a:r>
            <a:r>
              <a:rPr kumimoji="1" lang="en-US" altLang="ja-JP" sz="3600" b="1" dirty="0">
                <a:latin typeface="BIZ UDPゴシック" panose="020B0400000000000000" pitchFamily="50" charset="-128"/>
                <a:ea typeface="BIZ UDPゴシック" panose="020B0400000000000000" pitchFamily="50" charset="-128"/>
              </a:rPr>
              <a:t>802.11ac </a:t>
            </a:r>
            <a:r>
              <a:rPr kumimoji="1" lang="ja-JP" altLang="en-US" sz="3600" b="1" dirty="0">
                <a:latin typeface="BIZ UDPゴシック" panose="020B0400000000000000" pitchFamily="50" charset="-128"/>
                <a:ea typeface="BIZ UDPゴシック" panose="020B0400000000000000" pitchFamily="50" charset="-128"/>
              </a:rPr>
              <a:t>では</a:t>
            </a:r>
            <a:r>
              <a:rPr kumimoji="1" lang="en-US" altLang="ja-JP" sz="3600" b="1" dirty="0">
                <a:latin typeface="BIZ UDPゴシック" panose="020B0400000000000000" pitchFamily="50" charset="-128"/>
                <a:ea typeface="BIZ UDPゴシック" panose="020B0400000000000000" pitchFamily="50" charset="-128"/>
              </a:rPr>
              <a:t>:</a:t>
            </a:r>
            <a:endParaRPr kumimoji="1" lang="ja-JP" altLang="en-US" sz="3600" b="1" dirty="0">
              <a:latin typeface="BIZ UDPゴシック" panose="020B0400000000000000" pitchFamily="50" charset="-128"/>
              <a:ea typeface="BIZ UDPゴシック" panose="020B0400000000000000" pitchFamily="50" charset="-128"/>
            </a:endParaRPr>
          </a:p>
        </p:txBody>
      </p:sp>
      <p:sp>
        <p:nvSpPr>
          <p:cNvPr id="52" name="テキスト ボックス 51">
            <a:extLst>
              <a:ext uri="{FF2B5EF4-FFF2-40B4-BE49-F238E27FC236}">
                <a16:creationId xmlns:a16="http://schemas.microsoft.com/office/drawing/2014/main" id="{CE7BA902-D7DD-F245-9EEF-B27F1E5485D4}"/>
              </a:ext>
            </a:extLst>
          </p:cNvPr>
          <p:cNvSpPr txBox="1"/>
          <p:nvPr/>
        </p:nvSpPr>
        <p:spPr>
          <a:xfrm>
            <a:off x="107531" y="-15908"/>
            <a:ext cx="10852486" cy="769441"/>
          </a:xfrm>
          <a:prstGeom prst="rect">
            <a:avLst/>
          </a:prstGeom>
          <a:noFill/>
        </p:spPr>
        <p:txBody>
          <a:bodyPr wrap="square" rtlCol="0">
            <a:spAutoFit/>
          </a:bodyPr>
          <a:lstStyle/>
          <a:p>
            <a:r>
              <a:rPr lang="ja-JP" altLang="en-US" sz="4400" b="1" dirty="0">
                <a:latin typeface="BIZ UDPゴシック" panose="020B0400000000000000" pitchFamily="50" charset="-128"/>
                <a:ea typeface="BIZ UDPゴシック" panose="020B0400000000000000" pitchFamily="50" charset="-128"/>
              </a:rPr>
              <a:t>導入</a:t>
            </a:r>
            <a:endParaRPr kumimoji="1" lang="ja-JP" altLang="en-US" sz="4400" b="1" dirty="0">
              <a:latin typeface="BIZ UDPゴシック" panose="020B0400000000000000" pitchFamily="50" charset="-128"/>
              <a:ea typeface="BIZ UDPゴシック" panose="020B0400000000000000" pitchFamily="50" charset="-128"/>
            </a:endParaRPr>
          </a:p>
        </p:txBody>
      </p:sp>
      <p:pic>
        <p:nvPicPr>
          <p:cNvPr id="55" name="図 54" descr="図形, 矢印&#10;&#10;自動的に生成された説明">
            <a:extLst>
              <a:ext uri="{FF2B5EF4-FFF2-40B4-BE49-F238E27FC236}">
                <a16:creationId xmlns:a16="http://schemas.microsoft.com/office/drawing/2014/main" id="{324F6E32-B039-B9C7-9706-90060541BF70}"/>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993986" y="3129424"/>
            <a:ext cx="3315224" cy="3084313"/>
          </a:xfrm>
          <a:prstGeom prst="rect">
            <a:avLst/>
          </a:prstGeom>
        </p:spPr>
      </p:pic>
      <p:pic>
        <p:nvPicPr>
          <p:cNvPr id="56" name="図 55" descr="\documentclass{jsarticle}&#10;\usepackage{amsmath}&#10;\usepackage[T1]{fontenc}&#10;\usepackage{lmodern}&#10;\pagestyle{empty}&#10;&#10;\begin{document}&#10;%\begin{align*}&#10;%\end{align*}&#10;$H$&#10;\end{document}" title="IguanaTex Bitmap Display">
            <a:extLst>
              <a:ext uri="{FF2B5EF4-FFF2-40B4-BE49-F238E27FC236}">
                <a16:creationId xmlns:a16="http://schemas.microsoft.com/office/drawing/2014/main" id="{F18E1EEB-457D-1E0B-FDEB-996196672FC2}"/>
              </a:ext>
            </a:extLst>
          </p:cNvPr>
          <p:cNvPicPr>
            <a:picLocks noChangeAspect="1"/>
          </p:cNvPicPr>
          <p:nvPr>
            <p:custDataLst>
              <p:tags r:id="rId7"/>
            </p:custDataLst>
          </p:nvPr>
        </p:nvPicPr>
        <p:blipFill>
          <a:blip r:embed="rId20">
            <a:extLst>
              <a:ext uri="{28A0092B-C50C-407E-A947-70E740481C1C}">
                <a14:useLocalDpi xmlns:a14="http://schemas.microsoft.com/office/drawing/2010/main" val="0"/>
              </a:ext>
            </a:extLst>
          </a:blip>
          <a:stretch>
            <a:fillRect/>
          </a:stretch>
        </p:blipFill>
        <p:spPr>
          <a:xfrm>
            <a:off x="3132565" y="5469104"/>
            <a:ext cx="594163" cy="486134"/>
          </a:xfrm>
          <a:prstGeom prst="rect">
            <a:avLst/>
          </a:prstGeom>
        </p:spPr>
      </p:pic>
      <p:pic>
        <p:nvPicPr>
          <p:cNvPr id="61" name="図 60" descr="\documentclass{jsarticle}&#10;\usepackage{amsmath}&#10;\usepackage[T1]{fontenc}&#10;\usepackage{lmodern}&#10;\pagestyle{empty}&#10;&#10;\begin{document}&#10;%\begin{align*}&#10;%\end{align*}&#10;$H^{(1)}$&#10;\end{document}" title="IguanaTex Bitmap Display">
            <a:extLst>
              <a:ext uri="{FF2B5EF4-FFF2-40B4-BE49-F238E27FC236}">
                <a16:creationId xmlns:a16="http://schemas.microsoft.com/office/drawing/2014/main" id="{73459B99-A67F-34B7-2D20-905E7E3ADCB9}"/>
              </a:ext>
            </a:extLst>
          </p:cNvPr>
          <p:cNvPicPr>
            <a:picLocks noChangeAspect="1"/>
          </p:cNvPicPr>
          <p:nvPr>
            <p:custDataLst>
              <p:tags r:id="rId8"/>
            </p:custDataLst>
          </p:nvPr>
        </p:nvPicPr>
        <p:blipFill>
          <a:blip r:embed="rId21">
            <a:extLst>
              <a:ext uri="{28A0092B-C50C-407E-A947-70E740481C1C}">
                <a14:useLocalDpi xmlns:a14="http://schemas.microsoft.com/office/drawing/2010/main" val="0"/>
              </a:ext>
            </a:extLst>
          </a:blip>
          <a:stretch>
            <a:fillRect/>
          </a:stretch>
        </p:blipFill>
        <p:spPr>
          <a:xfrm>
            <a:off x="9403039" y="3195841"/>
            <a:ext cx="578685" cy="286496"/>
          </a:xfrm>
          <a:prstGeom prst="rect">
            <a:avLst/>
          </a:prstGeom>
        </p:spPr>
      </p:pic>
      <p:pic>
        <p:nvPicPr>
          <p:cNvPr id="64" name="図 63" descr="\documentclass{jsarticle}&#10;\usepackage{amsmath}&#10;\usepackage[T1]{fontenc}&#10;\usepackage{lmodern}&#10;\pagestyle{empty}&#10;&#10;\begin{document}&#10;%\begin{align*}&#10;%\end{align*}&#10;$H^{(2)}$&#10;\end{document}" title="IguanaTex Bitmap Display">
            <a:extLst>
              <a:ext uri="{FF2B5EF4-FFF2-40B4-BE49-F238E27FC236}">
                <a16:creationId xmlns:a16="http://schemas.microsoft.com/office/drawing/2014/main" id="{28BB4CFF-4456-A6E5-D9EC-9B2BE3DE096E}"/>
              </a:ext>
            </a:extLst>
          </p:cNvPr>
          <p:cNvPicPr>
            <a:picLocks noChangeAspect="1"/>
          </p:cNvPicPr>
          <p:nvPr>
            <p:custDataLst>
              <p:tags r:id="rId9"/>
            </p:custDataLst>
          </p:nvPr>
        </p:nvPicPr>
        <p:blipFill>
          <a:blip r:embed="rId22">
            <a:extLst>
              <a:ext uri="{28A0092B-C50C-407E-A947-70E740481C1C}">
                <a14:useLocalDpi xmlns:a14="http://schemas.microsoft.com/office/drawing/2010/main" val="0"/>
              </a:ext>
            </a:extLst>
          </a:blip>
          <a:stretch>
            <a:fillRect/>
          </a:stretch>
        </p:blipFill>
        <p:spPr>
          <a:xfrm>
            <a:off x="8895031" y="4658518"/>
            <a:ext cx="578685" cy="286496"/>
          </a:xfrm>
          <a:prstGeom prst="rect">
            <a:avLst/>
          </a:prstGeom>
        </p:spPr>
      </p:pic>
      <p:pic>
        <p:nvPicPr>
          <p:cNvPr id="67" name="図 66" descr="\documentclass{jsarticle}&#10;\usepackage{amsmath}&#10;\usepackage[T1]{fontenc}&#10;\usepackage{lmodern}&#10;\pagestyle{empty}&#10;&#10;\begin{document}&#10;%\begin{align*}&#10;%\end{align*}&#10;$H^{(3)}$&#10;\end{document}" title="IguanaTex Bitmap Display">
            <a:extLst>
              <a:ext uri="{FF2B5EF4-FFF2-40B4-BE49-F238E27FC236}">
                <a16:creationId xmlns:a16="http://schemas.microsoft.com/office/drawing/2014/main" id="{9E106D18-9613-17CB-23F6-B87992C2E1D1}"/>
              </a:ext>
            </a:extLst>
          </p:cNvPr>
          <p:cNvPicPr>
            <a:picLocks noChangeAspect="1"/>
          </p:cNvPicPr>
          <p:nvPr>
            <p:custDataLst>
              <p:tags r:id="rId10"/>
            </p:custDataLst>
          </p:nvPr>
        </p:nvPicPr>
        <p:blipFill>
          <a:blip r:embed="rId23">
            <a:extLst>
              <a:ext uri="{28A0092B-C50C-407E-A947-70E740481C1C}">
                <a14:useLocalDpi xmlns:a14="http://schemas.microsoft.com/office/drawing/2010/main" val="0"/>
              </a:ext>
            </a:extLst>
          </a:blip>
          <a:stretch>
            <a:fillRect/>
          </a:stretch>
        </p:blipFill>
        <p:spPr>
          <a:xfrm>
            <a:off x="7578616" y="4785662"/>
            <a:ext cx="556155" cy="275342"/>
          </a:xfrm>
          <a:prstGeom prst="rect">
            <a:avLst/>
          </a:prstGeom>
        </p:spPr>
      </p:pic>
    </p:spTree>
    <p:extLst>
      <p:ext uri="{BB962C8B-B14F-4D97-AF65-F5344CB8AC3E}">
        <p14:creationId xmlns:p14="http://schemas.microsoft.com/office/powerpoint/2010/main" val="3855358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F41D5E34-65A8-598A-6399-FEC1DFBB018D}"/>
              </a:ext>
            </a:extLst>
          </p:cNvPr>
          <p:cNvSpPr txBox="1"/>
          <p:nvPr/>
        </p:nvSpPr>
        <p:spPr>
          <a:xfrm>
            <a:off x="14245" y="213451"/>
            <a:ext cx="12615488" cy="646331"/>
          </a:xfrm>
          <a:prstGeom prst="rect">
            <a:avLst/>
          </a:prstGeom>
          <a:noFill/>
        </p:spPr>
        <p:txBody>
          <a:bodyPr wrap="square" rtlCol="0">
            <a:spAutoFit/>
          </a:bodyPr>
          <a:lstStyle/>
          <a:p>
            <a:r>
              <a:rPr kumimoji="1" lang="en-US" altLang="ja-JP" sz="3600" b="1" dirty="0">
                <a:latin typeface="BIZ UDPゴシック" panose="020B0400000000000000" pitchFamily="50" charset="-128"/>
                <a:ea typeface="BIZ UDPゴシック" panose="020B0400000000000000" pitchFamily="50" charset="-128"/>
              </a:rPr>
              <a:t>CSI (Channel State Information) Feedback</a:t>
            </a:r>
            <a:endParaRPr kumimoji="1" lang="ja-JP" altLang="en-US" sz="3600" b="1" dirty="0">
              <a:latin typeface="BIZ UDPゴシック" panose="020B0400000000000000" pitchFamily="50" charset="-128"/>
              <a:ea typeface="BIZ UDPゴシック" panose="020B0400000000000000" pitchFamily="50" charset="-128"/>
            </a:endParaRPr>
          </a:p>
        </p:txBody>
      </p:sp>
      <p:sp>
        <p:nvSpPr>
          <p:cNvPr id="5" name="テキスト ボックス 4">
            <a:extLst>
              <a:ext uri="{FF2B5EF4-FFF2-40B4-BE49-F238E27FC236}">
                <a16:creationId xmlns:a16="http://schemas.microsoft.com/office/drawing/2014/main" id="{B0A2A239-4ADE-314F-AC92-5EC59405F1C9}"/>
              </a:ext>
            </a:extLst>
          </p:cNvPr>
          <p:cNvSpPr txBox="1"/>
          <p:nvPr/>
        </p:nvSpPr>
        <p:spPr>
          <a:xfrm>
            <a:off x="1188243" y="1757944"/>
            <a:ext cx="9815513" cy="3539430"/>
          </a:xfrm>
          <a:prstGeom prst="rect">
            <a:avLst/>
          </a:prstGeom>
          <a:noFill/>
        </p:spPr>
        <p:txBody>
          <a:bodyPr wrap="square" rtlCol="0">
            <a:spAutoFit/>
          </a:bodyPr>
          <a:lstStyle/>
          <a:p>
            <a:pPr marL="457200" indent="-457200">
              <a:buFont typeface="Arial" panose="020B0604020202020204" pitchFamily="34" charset="0"/>
              <a:buChar char="•"/>
            </a:pPr>
            <a:r>
              <a:rPr kumimoji="1" lang="en-US" altLang="ja-JP" sz="2800" dirty="0">
                <a:latin typeface="BIZ UDPゴシック" panose="020B0400000000000000" pitchFamily="50" charset="-128"/>
                <a:ea typeface="BIZ UDPゴシック" panose="020B0400000000000000" pitchFamily="50" charset="-128"/>
              </a:rPr>
              <a:t>MU-</a:t>
            </a:r>
            <a:r>
              <a:rPr lang="en-US" altLang="ja-JP" sz="2800" dirty="0">
                <a:latin typeface="BIZ UDPゴシック" panose="020B0400000000000000" pitchFamily="50" charset="-128"/>
                <a:ea typeface="BIZ UDPゴシック" panose="020B0400000000000000" pitchFamily="50" charset="-128"/>
              </a:rPr>
              <a:t>MIMO</a:t>
            </a:r>
            <a:r>
              <a:rPr lang="ja-JP" altLang="en-US" sz="2800" dirty="0">
                <a:latin typeface="BIZ UDPゴシック" panose="020B0400000000000000" pitchFamily="50" charset="-128"/>
                <a:ea typeface="BIZ UDPゴシック" panose="020B0400000000000000" pitchFamily="50" charset="-128"/>
              </a:rPr>
              <a:t>において異なる端末にビームを向ける</a:t>
            </a:r>
            <a:r>
              <a:rPr lang="en-US" altLang="ja-JP" sz="2800" dirty="0">
                <a:latin typeface="BIZ UDPゴシック" panose="020B0400000000000000" pitchFamily="50" charset="-128"/>
                <a:ea typeface="BIZ UDPゴシック" panose="020B0400000000000000" pitchFamily="50" charset="-128"/>
              </a:rPr>
              <a:t>(</a:t>
            </a:r>
            <a:r>
              <a:rPr lang="ja-JP" altLang="en-US" sz="2800" dirty="0">
                <a:latin typeface="BIZ UDPゴシック" panose="020B0400000000000000" pitchFamily="50" charset="-128"/>
                <a:ea typeface="BIZ UDPゴシック" panose="020B0400000000000000" pitchFamily="50" charset="-128"/>
              </a:rPr>
              <a:t>ビームフォーミング</a:t>
            </a:r>
            <a:r>
              <a:rPr lang="en-US" altLang="ja-JP" sz="2800" dirty="0">
                <a:latin typeface="BIZ UDPゴシック" panose="020B0400000000000000" pitchFamily="50" charset="-128"/>
                <a:ea typeface="BIZ UDPゴシック" panose="020B0400000000000000" pitchFamily="50" charset="-128"/>
              </a:rPr>
              <a:t>)</a:t>
            </a:r>
            <a:r>
              <a:rPr lang="ja-JP" altLang="en-US" sz="2800" dirty="0">
                <a:latin typeface="BIZ UDPゴシック" panose="020B0400000000000000" pitchFamily="50" charset="-128"/>
                <a:ea typeface="BIZ UDPゴシック" panose="020B0400000000000000" pitchFamily="50" charset="-128"/>
              </a:rPr>
              <a:t>ために</a:t>
            </a:r>
            <a:r>
              <a:rPr lang="en-US" altLang="ja-JP" sz="2800" dirty="0">
                <a:latin typeface="BIZ UDPゴシック" panose="020B0400000000000000" pitchFamily="50" charset="-128"/>
                <a:ea typeface="BIZ UDPゴシック" panose="020B0400000000000000" pitchFamily="50" charset="-128"/>
              </a:rPr>
              <a:t>CSI</a:t>
            </a:r>
            <a:r>
              <a:rPr lang="ja-JP" altLang="en-US" sz="2800" dirty="0">
                <a:latin typeface="BIZ UDPゴシック" panose="020B0400000000000000" pitchFamily="50" charset="-128"/>
                <a:ea typeface="BIZ UDPゴシック" panose="020B0400000000000000" pitchFamily="50" charset="-128"/>
              </a:rPr>
              <a:t>フィードバックを用いてチャネル推定を行うことで空間分割多元接続を実現する</a:t>
            </a:r>
            <a:r>
              <a:rPr lang="en-US" altLang="ja-JP" sz="2800" dirty="0">
                <a:latin typeface="BIZ UDPゴシック" panose="020B0400000000000000" pitchFamily="50" charset="-128"/>
                <a:ea typeface="BIZ UDPゴシック" panose="020B0400000000000000" pitchFamily="50" charset="-128"/>
              </a:rPr>
              <a:t>.</a:t>
            </a:r>
          </a:p>
          <a:p>
            <a:pPr marL="457200" indent="-457200">
              <a:buFont typeface="Arial" panose="020B0604020202020204" pitchFamily="34" charset="0"/>
              <a:buChar char="•"/>
            </a:pPr>
            <a:endParaRPr lang="en-US" altLang="ja-JP" sz="2800" dirty="0">
              <a:latin typeface="BIZ UDPゴシック" panose="020B0400000000000000" pitchFamily="50" charset="-128"/>
              <a:ea typeface="BIZ UDPゴシック" panose="020B0400000000000000" pitchFamily="50" charset="-128"/>
            </a:endParaRPr>
          </a:p>
          <a:p>
            <a:pPr marL="457200" indent="-457200">
              <a:buFont typeface="Arial" panose="020B0604020202020204" pitchFamily="34" charset="0"/>
              <a:buChar char="•"/>
            </a:pPr>
            <a:r>
              <a:rPr lang="en-US" altLang="ja-JP" sz="2800" dirty="0">
                <a:latin typeface="BIZ UDPゴシック" panose="020B0400000000000000" pitchFamily="50" charset="-128"/>
                <a:ea typeface="BIZ UDPゴシック" panose="020B0400000000000000" pitchFamily="50" charset="-128"/>
              </a:rPr>
              <a:t>1</a:t>
            </a:r>
            <a:r>
              <a:rPr lang="ja-JP" altLang="en-US" sz="2800" dirty="0">
                <a:latin typeface="BIZ UDPゴシック" panose="020B0400000000000000" pitchFamily="50" charset="-128"/>
                <a:ea typeface="BIZ UDPゴシック" panose="020B0400000000000000" pitchFamily="50" charset="-128"/>
              </a:rPr>
              <a:t>対</a:t>
            </a:r>
            <a:r>
              <a:rPr lang="en-US" altLang="ja-JP" sz="2800" dirty="0">
                <a:latin typeface="BIZ UDPゴシック" panose="020B0400000000000000" pitchFamily="50" charset="-128"/>
                <a:ea typeface="BIZ UDPゴシック" panose="020B0400000000000000" pitchFamily="50" charset="-128"/>
              </a:rPr>
              <a:t>1</a:t>
            </a:r>
            <a:r>
              <a:rPr lang="ja-JP" altLang="en-US" sz="2800" dirty="0">
                <a:latin typeface="BIZ UDPゴシック" panose="020B0400000000000000" pitchFamily="50" charset="-128"/>
                <a:ea typeface="BIZ UDPゴシック" panose="020B0400000000000000" pitchFamily="50" charset="-128"/>
              </a:rPr>
              <a:t>の伝送でも</a:t>
            </a:r>
            <a:r>
              <a:rPr lang="en-US" altLang="ja-JP" sz="2800" dirty="0">
                <a:latin typeface="BIZ UDPゴシック" panose="020B0400000000000000" pitchFamily="50" charset="-128"/>
                <a:ea typeface="BIZ UDPゴシック" panose="020B0400000000000000" pitchFamily="50" charset="-128"/>
              </a:rPr>
              <a:t>CSI</a:t>
            </a:r>
            <a:r>
              <a:rPr lang="ja-JP" altLang="en-US" sz="2800" dirty="0">
                <a:latin typeface="BIZ UDPゴシック" panose="020B0400000000000000" pitchFamily="50" charset="-128"/>
                <a:ea typeface="BIZ UDPゴシック" panose="020B0400000000000000" pitchFamily="50" charset="-128"/>
              </a:rPr>
              <a:t>フィードバック手順を用いたチャネル推定を行うことにより</a:t>
            </a:r>
            <a:r>
              <a:rPr lang="en-US" altLang="ja-JP" sz="2800" dirty="0">
                <a:latin typeface="BIZ UDPゴシック" panose="020B0400000000000000" pitchFamily="50" charset="-128"/>
                <a:ea typeface="BIZ UDPゴシック" panose="020B0400000000000000" pitchFamily="50" charset="-128"/>
              </a:rPr>
              <a:t>,</a:t>
            </a:r>
            <a:r>
              <a:rPr lang="ja-JP" altLang="en-US" sz="2800" dirty="0">
                <a:latin typeface="BIZ UDPゴシック" panose="020B0400000000000000" pitchFamily="50" charset="-128"/>
                <a:ea typeface="BIZ UDPゴシック" panose="020B0400000000000000" pitchFamily="50" charset="-128"/>
              </a:rPr>
              <a:t>最適な伝搬経路を推定することにより</a:t>
            </a:r>
            <a:r>
              <a:rPr lang="en-US" altLang="ja-JP" sz="2800" dirty="0">
                <a:latin typeface="BIZ UDPゴシック" panose="020B0400000000000000" pitchFamily="50" charset="-128"/>
                <a:ea typeface="BIZ UDPゴシック" panose="020B0400000000000000" pitchFamily="50" charset="-128"/>
              </a:rPr>
              <a:t>,</a:t>
            </a:r>
            <a:r>
              <a:rPr lang="ja-JP" altLang="en-US" sz="2800" dirty="0">
                <a:latin typeface="BIZ UDPゴシック" panose="020B0400000000000000" pitchFamily="50" charset="-128"/>
                <a:ea typeface="BIZ UDPゴシック" panose="020B0400000000000000" pitchFamily="50" charset="-128"/>
              </a:rPr>
              <a:t>最適な伝搬経路を推定することによって固有モード伝送がある</a:t>
            </a:r>
            <a:r>
              <a:rPr lang="en-US" altLang="ja-JP" sz="2800" dirty="0">
                <a:latin typeface="BIZ UDPゴシック" panose="020B0400000000000000" pitchFamily="50" charset="-128"/>
                <a:ea typeface="BIZ UDPゴシック" panose="020B0400000000000000" pitchFamily="50" charset="-128"/>
              </a:rPr>
              <a:t>.</a:t>
            </a:r>
          </a:p>
        </p:txBody>
      </p:sp>
    </p:spTree>
    <p:extLst>
      <p:ext uri="{BB962C8B-B14F-4D97-AF65-F5344CB8AC3E}">
        <p14:creationId xmlns:p14="http://schemas.microsoft.com/office/powerpoint/2010/main" val="2616035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C43B7E9A-CE2C-020D-F3CC-D6C88A4F2E58}"/>
              </a:ext>
            </a:extLst>
          </p:cNvPr>
          <p:cNvSpPr txBox="1"/>
          <p:nvPr/>
        </p:nvSpPr>
        <p:spPr>
          <a:xfrm>
            <a:off x="702353" y="1504166"/>
            <a:ext cx="10787293" cy="2906693"/>
          </a:xfrm>
          <a:prstGeom prst="rect">
            <a:avLst/>
          </a:prstGeom>
          <a:noFill/>
        </p:spPr>
        <p:txBody>
          <a:bodyPr wrap="square" rtlCol="0">
            <a:spAutoFit/>
          </a:bodyPr>
          <a:lstStyle/>
          <a:p>
            <a:pPr marL="514350" indent="-514350">
              <a:lnSpc>
                <a:spcPct val="200000"/>
              </a:lnSpc>
              <a:buFont typeface="+mj-lt"/>
              <a:buAutoNum type="arabicPeriod"/>
            </a:pPr>
            <a:r>
              <a:rPr kumimoji="1" lang="en-US" altLang="ja-JP" sz="2400" dirty="0">
                <a:latin typeface="BIZ UDPゴシック" panose="020B0400000000000000" pitchFamily="50" charset="-128"/>
                <a:ea typeface="BIZ UDPゴシック" panose="020B0400000000000000" pitchFamily="50" charset="-128"/>
              </a:rPr>
              <a:t>CSI</a:t>
            </a:r>
            <a:r>
              <a:rPr kumimoji="1" lang="ja-JP" altLang="en-US" sz="2400" dirty="0">
                <a:latin typeface="BIZ UDPゴシック" panose="020B0400000000000000" pitchFamily="50" charset="-128"/>
                <a:ea typeface="BIZ UDPゴシック" panose="020B0400000000000000" pitchFamily="50" charset="-128"/>
              </a:rPr>
              <a:t>推定用の制御信号</a:t>
            </a:r>
            <a:r>
              <a:rPr kumimoji="1" lang="en-US" altLang="ja-JP" sz="2400" dirty="0">
                <a:latin typeface="BIZ UDPゴシック" panose="020B0400000000000000" pitchFamily="50" charset="-128"/>
                <a:ea typeface="BIZ UDPゴシック" panose="020B0400000000000000" pitchFamily="50" charset="-128"/>
              </a:rPr>
              <a:t>(NDPA)</a:t>
            </a:r>
            <a:r>
              <a:rPr kumimoji="1" lang="ja-JP" altLang="en-US" sz="2400" dirty="0">
                <a:latin typeface="BIZ UDPゴシック" panose="020B0400000000000000" pitchFamily="50" charset="-128"/>
                <a:ea typeface="BIZ UDPゴシック" panose="020B0400000000000000" pitchFamily="50" charset="-128"/>
              </a:rPr>
              <a:t>を基地局</a:t>
            </a:r>
            <a:r>
              <a:rPr kumimoji="1" lang="en-US" altLang="ja-JP" sz="2400" dirty="0">
                <a:latin typeface="BIZ UDPゴシック" panose="020B0400000000000000" pitchFamily="50" charset="-128"/>
                <a:ea typeface="BIZ UDPゴシック" panose="020B0400000000000000" pitchFamily="50" charset="-128"/>
              </a:rPr>
              <a:t>(AP)</a:t>
            </a:r>
            <a:r>
              <a:rPr kumimoji="1" lang="ja-JP" altLang="en-US" sz="2400" dirty="0">
                <a:latin typeface="BIZ UDPゴシック" panose="020B0400000000000000" pitchFamily="50" charset="-128"/>
                <a:ea typeface="BIZ UDPゴシック" panose="020B0400000000000000" pitchFamily="50" charset="-128"/>
              </a:rPr>
              <a:t>から端末</a:t>
            </a:r>
            <a:r>
              <a:rPr lang="ja-JP" altLang="en-US" sz="2400" dirty="0">
                <a:latin typeface="BIZ UDPゴシック" panose="020B0400000000000000" pitchFamily="50" charset="-128"/>
                <a:ea typeface="BIZ UDPゴシック" panose="020B0400000000000000" pitchFamily="50" charset="-128"/>
              </a:rPr>
              <a:t>（</a:t>
            </a:r>
            <a:r>
              <a:rPr lang="en-US" altLang="ja-JP" sz="2400" dirty="0">
                <a:latin typeface="BIZ UDPゴシック" panose="020B0400000000000000" pitchFamily="50" charset="-128"/>
                <a:ea typeface="BIZ UDPゴシック" panose="020B0400000000000000" pitchFamily="50" charset="-128"/>
              </a:rPr>
              <a:t>STA</a:t>
            </a:r>
            <a:r>
              <a:rPr lang="ja-JP" altLang="en-US" sz="2400" dirty="0">
                <a:latin typeface="BIZ UDPゴシック" panose="020B0400000000000000" pitchFamily="50" charset="-128"/>
                <a:ea typeface="BIZ UDPゴシック" panose="020B0400000000000000" pitchFamily="50" charset="-128"/>
              </a:rPr>
              <a:t>）に送信する</a:t>
            </a:r>
            <a:r>
              <a:rPr lang="en-US" altLang="ja-JP" sz="2400" dirty="0">
                <a:latin typeface="BIZ UDPゴシック" panose="020B0400000000000000" pitchFamily="50" charset="-128"/>
                <a:ea typeface="BIZ UDPゴシック" panose="020B0400000000000000" pitchFamily="50" charset="-128"/>
              </a:rPr>
              <a:t>.</a:t>
            </a:r>
          </a:p>
          <a:p>
            <a:pPr marL="514350" indent="-514350">
              <a:lnSpc>
                <a:spcPct val="200000"/>
              </a:lnSpc>
              <a:buFont typeface="+mj-lt"/>
              <a:buAutoNum type="arabicPeriod"/>
            </a:pPr>
            <a:r>
              <a:rPr lang="ja-JP" altLang="en-US" sz="2400" dirty="0">
                <a:latin typeface="BIZ UDPゴシック" panose="020B0400000000000000" pitchFamily="50" charset="-128"/>
                <a:ea typeface="BIZ UDPゴシック" panose="020B0400000000000000" pitchFamily="50" charset="-128"/>
              </a:rPr>
              <a:t>端末側で</a:t>
            </a:r>
            <a:r>
              <a:rPr lang="en-US" altLang="ja-JP" sz="2400" dirty="0">
                <a:latin typeface="BIZ UDPゴシック" panose="020B0400000000000000" pitchFamily="50" charset="-128"/>
                <a:ea typeface="BIZ UDPゴシック" panose="020B0400000000000000" pitchFamily="50" charset="-128"/>
              </a:rPr>
              <a:t>CSI</a:t>
            </a:r>
            <a:r>
              <a:rPr lang="ja-JP" altLang="en-US" sz="2400" dirty="0">
                <a:latin typeface="BIZ UDPゴシック" panose="020B0400000000000000" pitchFamily="50" charset="-128"/>
                <a:ea typeface="BIZ UDPゴシック" panose="020B0400000000000000" pitchFamily="50" charset="-128"/>
              </a:rPr>
              <a:t>を推定する</a:t>
            </a:r>
            <a:r>
              <a:rPr lang="en-US" altLang="ja-JP" sz="2400" dirty="0">
                <a:latin typeface="BIZ UDPゴシック" panose="020B0400000000000000" pitchFamily="50" charset="-128"/>
                <a:ea typeface="BIZ UDPゴシック" panose="020B0400000000000000" pitchFamily="50" charset="-128"/>
              </a:rPr>
              <a:t>(NDP</a:t>
            </a:r>
            <a:r>
              <a:rPr lang="ja-JP" altLang="en-US" sz="2400" dirty="0">
                <a:latin typeface="BIZ UDPゴシック" panose="020B0400000000000000" pitchFamily="50" charset="-128"/>
                <a:ea typeface="BIZ UDPゴシック" panose="020B0400000000000000" pitchFamily="50" charset="-128"/>
              </a:rPr>
              <a:t>を</a:t>
            </a:r>
            <a:r>
              <a:rPr lang="en-US" altLang="ja-JP" sz="2400" dirty="0">
                <a:latin typeface="BIZ UDPゴシック" panose="020B0400000000000000" pitchFamily="50" charset="-128"/>
                <a:ea typeface="BIZ UDPゴシック" panose="020B0400000000000000" pitchFamily="50" charset="-128"/>
              </a:rPr>
              <a:t>STA</a:t>
            </a:r>
            <a:r>
              <a:rPr lang="ja-JP" altLang="en-US" sz="2400" dirty="0">
                <a:latin typeface="BIZ UDPゴシック" panose="020B0400000000000000" pitchFamily="50" charset="-128"/>
                <a:ea typeface="BIZ UDPゴシック" panose="020B0400000000000000" pitchFamily="50" charset="-128"/>
              </a:rPr>
              <a:t>に送信</a:t>
            </a:r>
            <a:r>
              <a:rPr lang="en-US" altLang="ja-JP" sz="2400" dirty="0">
                <a:latin typeface="BIZ UDPゴシック" panose="020B0400000000000000" pitchFamily="50" charset="-128"/>
                <a:ea typeface="BIZ UDPゴシック" panose="020B0400000000000000" pitchFamily="50" charset="-128"/>
              </a:rPr>
              <a:t>).</a:t>
            </a:r>
            <a:r>
              <a:rPr lang="ja-JP" altLang="en-US" sz="2400" dirty="0">
                <a:latin typeface="BIZ UDPゴシック" panose="020B0400000000000000" pitchFamily="50" charset="-128"/>
                <a:ea typeface="BIZ UDPゴシック" panose="020B0400000000000000" pitchFamily="50" charset="-128"/>
              </a:rPr>
              <a:t>　</a:t>
            </a:r>
            <a:endParaRPr lang="en-US" altLang="ja-JP" sz="2400" dirty="0">
              <a:latin typeface="BIZ UDPゴシック" panose="020B0400000000000000" pitchFamily="50" charset="-128"/>
              <a:ea typeface="BIZ UDPゴシック" panose="020B0400000000000000" pitchFamily="50" charset="-128"/>
            </a:endParaRPr>
          </a:p>
          <a:p>
            <a:pPr marL="514350" indent="-514350">
              <a:lnSpc>
                <a:spcPct val="200000"/>
              </a:lnSpc>
              <a:buFont typeface="+mj-lt"/>
              <a:buAutoNum type="arabicPeriod"/>
            </a:pPr>
            <a:r>
              <a:rPr lang="ja-JP" altLang="en-US" sz="2400" dirty="0">
                <a:latin typeface="BIZ UDPゴシック" panose="020B0400000000000000" pitchFamily="50" charset="-128"/>
                <a:ea typeface="BIZ UDPゴシック" panose="020B0400000000000000" pitchFamily="50" charset="-128"/>
              </a:rPr>
              <a:t>推定されたチャネル特性</a:t>
            </a:r>
            <a:r>
              <a:rPr lang="en-US" altLang="ja-JP" sz="2400" dirty="0">
                <a:latin typeface="BIZ UDPゴシック" panose="020B0400000000000000" pitchFamily="50" charset="-128"/>
                <a:ea typeface="BIZ UDPゴシック" panose="020B0400000000000000" pitchFamily="50" charset="-128"/>
              </a:rPr>
              <a:t>(CSI)</a:t>
            </a:r>
            <a:r>
              <a:rPr lang="ja-JP" altLang="en-US" sz="2400" dirty="0">
                <a:latin typeface="BIZ UDPゴシック" panose="020B0400000000000000" pitchFamily="50" charset="-128"/>
                <a:ea typeface="BIZ UDPゴシック" panose="020B0400000000000000" pitchFamily="50" charset="-128"/>
              </a:rPr>
              <a:t>を端末から基地局に返信する</a:t>
            </a:r>
            <a:r>
              <a:rPr lang="en-US" altLang="ja-JP" sz="2400" dirty="0">
                <a:latin typeface="BIZ UDPゴシック" panose="020B0400000000000000" pitchFamily="50" charset="-128"/>
                <a:ea typeface="BIZ UDPゴシック" panose="020B0400000000000000" pitchFamily="50" charset="-128"/>
              </a:rPr>
              <a:t>(BR).</a:t>
            </a:r>
          </a:p>
          <a:p>
            <a:pPr marL="514350" indent="-514350">
              <a:lnSpc>
                <a:spcPct val="200000"/>
              </a:lnSpc>
              <a:buFont typeface="+mj-lt"/>
              <a:buAutoNum type="arabicPeriod"/>
            </a:pPr>
            <a:r>
              <a:rPr kumimoji="1" lang="ja-JP" altLang="en-US" sz="2400" dirty="0">
                <a:latin typeface="BIZ UDPゴシック" panose="020B0400000000000000" pitchFamily="50" charset="-128"/>
                <a:ea typeface="BIZ UDPゴシック" panose="020B0400000000000000" pitchFamily="50" charset="-128"/>
              </a:rPr>
              <a:t>ビームが形成できた場合はデータパケットを</a:t>
            </a:r>
            <a:r>
              <a:rPr lang="ja-JP" altLang="en-US" sz="2400" dirty="0">
                <a:latin typeface="BIZ UDPゴシック" panose="020B0400000000000000" pitchFamily="50" charset="-128"/>
                <a:ea typeface="BIZ UDPゴシック" panose="020B0400000000000000" pitchFamily="50" charset="-128"/>
              </a:rPr>
              <a:t>端末</a:t>
            </a:r>
            <a:r>
              <a:rPr kumimoji="1" lang="ja-JP" altLang="en-US" sz="2400" dirty="0">
                <a:latin typeface="BIZ UDPゴシック" panose="020B0400000000000000" pitchFamily="50" charset="-128"/>
                <a:ea typeface="BIZ UDPゴシック" panose="020B0400000000000000" pitchFamily="50" charset="-128"/>
              </a:rPr>
              <a:t>宛に多重で同時に送信する</a:t>
            </a:r>
            <a:r>
              <a:rPr kumimoji="1" lang="en-US" altLang="ja-JP" sz="2400" dirty="0">
                <a:latin typeface="BIZ UDPゴシック" panose="020B0400000000000000" pitchFamily="50" charset="-128"/>
                <a:ea typeface="BIZ UDPゴシック" panose="020B0400000000000000" pitchFamily="50" charset="-128"/>
              </a:rPr>
              <a:t>.</a:t>
            </a:r>
          </a:p>
        </p:txBody>
      </p:sp>
      <p:sp>
        <p:nvSpPr>
          <p:cNvPr id="5" name="テキスト ボックス 4">
            <a:extLst>
              <a:ext uri="{FF2B5EF4-FFF2-40B4-BE49-F238E27FC236}">
                <a16:creationId xmlns:a16="http://schemas.microsoft.com/office/drawing/2014/main" id="{D4576446-408A-A65E-90B8-51F1FEB6DDF8}"/>
              </a:ext>
            </a:extLst>
          </p:cNvPr>
          <p:cNvSpPr txBox="1"/>
          <p:nvPr/>
        </p:nvSpPr>
        <p:spPr>
          <a:xfrm>
            <a:off x="14245" y="213451"/>
            <a:ext cx="12615488" cy="646331"/>
          </a:xfrm>
          <a:prstGeom prst="rect">
            <a:avLst/>
          </a:prstGeom>
          <a:noFill/>
        </p:spPr>
        <p:txBody>
          <a:bodyPr wrap="square" rtlCol="0">
            <a:spAutoFit/>
          </a:bodyPr>
          <a:lstStyle/>
          <a:p>
            <a:r>
              <a:rPr kumimoji="1" lang="en-US" altLang="ja-JP" sz="3600" b="1" dirty="0">
                <a:latin typeface="BIZ UDPゴシック" panose="020B0400000000000000" pitchFamily="50" charset="-128"/>
                <a:ea typeface="BIZ UDPゴシック" panose="020B0400000000000000" pitchFamily="50" charset="-128"/>
              </a:rPr>
              <a:t>CSI (Channel State Information) Feedback</a:t>
            </a:r>
            <a:endParaRPr kumimoji="1" lang="ja-JP" altLang="en-US" sz="3600" b="1" dirty="0">
              <a:latin typeface="BIZ UDPゴシック" panose="020B0400000000000000" pitchFamily="50" charset="-128"/>
              <a:ea typeface="BIZ UDPゴシック" panose="020B0400000000000000" pitchFamily="50" charset="-128"/>
            </a:endParaRPr>
          </a:p>
        </p:txBody>
      </p:sp>
      <p:sp>
        <p:nvSpPr>
          <p:cNvPr id="6" name="テキスト ボックス 5">
            <a:extLst>
              <a:ext uri="{FF2B5EF4-FFF2-40B4-BE49-F238E27FC236}">
                <a16:creationId xmlns:a16="http://schemas.microsoft.com/office/drawing/2014/main" id="{53FAA579-86C6-8F7D-BC4E-614E917E9A4F}"/>
              </a:ext>
            </a:extLst>
          </p:cNvPr>
          <p:cNvSpPr txBox="1"/>
          <p:nvPr/>
        </p:nvSpPr>
        <p:spPr>
          <a:xfrm>
            <a:off x="702353" y="5563381"/>
            <a:ext cx="3776018" cy="584775"/>
          </a:xfrm>
          <a:prstGeom prst="rect">
            <a:avLst/>
          </a:prstGeom>
          <a:noFill/>
        </p:spPr>
        <p:txBody>
          <a:bodyPr wrap="square" rtlCol="0">
            <a:spAutoFit/>
          </a:bodyPr>
          <a:lstStyle/>
          <a:p>
            <a:r>
              <a:rPr lang="en-US" altLang="ja-JP" sz="1600" dirty="0">
                <a:latin typeface="BIZ UDPゴシック" panose="020B0400000000000000" pitchFamily="50" charset="-128"/>
                <a:ea typeface="BIZ UDPゴシック" panose="020B0400000000000000" pitchFamily="50" charset="-128"/>
              </a:rPr>
              <a:t>NDP : Null Data Packet</a:t>
            </a:r>
            <a:endParaRPr kumimoji="1" lang="en-US" altLang="ja-JP" sz="1600" dirty="0">
              <a:latin typeface="BIZ UDPゴシック" panose="020B0400000000000000" pitchFamily="50" charset="-128"/>
              <a:ea typeface="BIZ UDPゴシック" panose="020B0400000000000000" pitchFamily="50" charset="-128"/>
            </a:endParaRPr>
          </a:p>
          <a:p>
            <a:r>
              <a:rPr kumimoji="1" lang="en-US" altLang="ja-JP" sz="1600" dirty="0">
                <a:latin typeface="BIZ UDPゴシック" panose="020B0400000000000000" pitchFamily="50" charset="-128"/>
                <a:ea typeface="BIZ UDPゴシック" panose="020B0400000000000000" pitchFamily="50" charset="-128"/>
              </a:rPr>
              <a:t>NDPA : </a:t>
            </a:r>
            <a:r>
              <a:rPr lang="en-US" altLang="ja-JP" sz="1600" dirty="0">
                <a:latin typeface="BIZ UDPゴシック" panose="020B0400000000000000" pitchFamily="50" charset="-128"/>
                <a:ea typeface="BIZ UDPゴシック" panose="020B0400000000000000" pitchFamily="50" charset="-128"/>
              </a:rPr>
              <a:t>NDP Announcement</a:t>
            </a:r>
          </a:p>
        </p:txBody>
      </p:sp>
      <p:sp>
        <p:nvSpPr>
          <p:cNvPr id="7" name="テキスト ボックス 6">
            <a:extLst>
              <a:ext uri="{FF2B5EF4-FFF2-40B4-BE49-F238E27FC236}">
                <a16:creationId xmlns:a16="http://schemas.microsoft.com/office/drawing/2014/main" id="{95048101-EC7E-C012-A394-9AEC1EBE0CF8}"/>
              </a:ext>
            </a:extLst>
          </p:cNvPr>
          <p:cNvSpPr txBox="1"/>
          <p:nvPr/>
        </p:nvSpPr>
        <p:spPr>
          <a:xfrm>
            <a:off x="4686833" y="5563381"/>
            <a:ext cx="3776018" cy="584775"/>
          </a:xfrm>
          <a:prstGeom prst="rect">
            <a:avLst/>
          </a:prstGeom>
          <a:noFill/>
        </p:spPr>
        <p:txBody>
          <a:bodyPr wrap="square" rtlCol="0">
            <a:spAutoFit/>
          </a:bodyPr>
          <a:lstStyle/>
          <a:p>
            <a:r>
              <a:rPr lang="en-US" altLang="ja-JP" sz="1600" dirty="0">
                <a:latin typeface="BIZ UDPゴシック" panose="020B0400000000000000" pitchFamily="50" charset="-128"/>
                <a:ea typeface="BIZ UDPゴシック" panose="020B0400000000000000" pitchFamily="50" charset="-128"/>
              </a:rPr>
              <a:t>BR : Beamforming Report</a:t>
            </a:r>
          </a:p>
          <a:p>
            <a:r>
              <a:rPr lang="en-US" altLang="ja-JP" sz="1600" dirty="0">
                <a:latin typeface="BIZ UDPゴシック" panose="020B0400000000000000" pitchFamily="50" charset="-128"/>
                <a:ea typeface="BIZ UDPゴシック" panose="020B0400000000000000" pitchFamily="50" charset="-128"/>
              </a:rPr>
              <a:t>BRP : BR Polling</a:t>
            </a:r>
            <a:endParaRPr kumimoji="1" lang="ja-JP" altLang="en-US" sz="16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3628713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81C4D86E-650F-FAF4-76BA-8BA9C8F1DF2B}"/>
              </a:ext>
            </a:extLst>
          </p:cNvPr>
          <p:cNvSpPr txBox="1"/>
          <p:nvPr/>
        </p:nvSpPr>
        <p:spPr>
          <a:xfrm>
            <a:off x="14245" y="213451"/>
            <a:ext cx="12615488" cy="646331"/>
          </a:xfrm>
          <a:prstGeom prst="rect">
            <a:avLst/>
          </a:prstGeom>
          <a:noFill/>
        </p:spPr>
        <p:txBody>
          <a:bodyPr wrap="square" rtlCol="0">
            <a:spAutoFit/>
          </a:bodyPr>
          <a:lstStyle/>
          <a:p>
            <a:r>
              <a:rPr kumimoji="1" lang="en-US" altLang="ja-JP" sz="3600" b="1" dirty="0">
                <a:latin typeface="BIZ UDPゴシック" panose="020B0400000000000000" pitchFamily="50" charset="-128"/>
                <a:ea typeface="BIZ UDPゴシック" panose="020B0400000000000000" pitchFamily="50" charset="-128"/>
              </a:rPr>
              <a:t>CSI (Channel State Information) Feedback</a:t>
            </a:r>
            <a:endParaRPr kumimoji="1" lang="ja-JP" altLang="en-US" sz="3600" b="1" dirty="0">
              <a:latin typeface="BIZ UDPゴシック" panose="020B0400000000000000" pitchFamily="50" charset="-128"/>
              <a:ea typeface="BIZ UDPゴシック" panose="020B0400000000000000" pitchFamily="50" charset="-128"/>
            </a:endParaRPr>
          </a:p>
        </p:txBody>
      </p:sp>
      <p:pic>
        <p:nvPicPr>
          <p:cNvPr id="6" name="グラフィックス 5">
            <a:extLst>
              <a:ext uri="{FF2B5EF4-FFF2-40B4-BE49-F238E27FC236}">
                <a16:creationId xmlns:a16="http://schemas.microsoft.com/office/drawing/2014/main" id="{12A619E8-682C-71F5-145C-F3E2A024FCD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7781" y="1671638"/>
            <a:ext cx="11398355" cy="3219959"/>
          </a:xfrm>
          <a:prstGeom prst="rect">
            <a:avLst/>
          </a:prstGeom>
        </p:spPr>
      </p:pic>
      <p:sp>
        <p:nvSpPr>
          <p:cNvPr id="7" name="テキスト ボックス 6">
            <a:extLst>
              <a:ext uri="{FF2B5EF4-FFF2-40B4-BE49-F238E27FC236}">
                <a16:creationId xmlns:a16="http://schemas.microsoft.com/office/drawing/2014/main" id="{2388829A-20B8-6B2C-61E1-65EA718070F2}"/>
              </a:ext>
            </a:extLst>
          </p:cNvPr>
          <p:cNvSpPr txBox="1"/>
          <p:nvPr/>
        </p:nvSpPr>
        <p:spPr>
          <a:xfrm>
            <a:off x="27706" y="2372611"/>
            <a:ext cx="600075" cy="338554"/>
          </a:xfrm>
          <a:prstGeom prst="rect">
            <a:avLst/>
          </a:prstGeom>
          <a:noFill/>
        </p:spPr>
        <p:txBody>
          <a:bodyPr wrap="square" rtlCol="0">
            <a:spAutoFit/>
          </a:bodyPr>
          <a:lstStyle/>
          <a:p>
            <a:pPr algn="ctr"/>
            <a:r>
              <a:rPr kumimoji="1" lang="en-US" altLang="ja-JP" sz="1600" dirty="0">
                <a:latin typeface="BIZ UDPゴシック" panose="020B0400000000000000" pitchFamily="50" charset="-128"/>
                <a:ea typeface="BIZ UDPゴシック" panose="020B0400000000000000" pitchFamily="50" charset="-128"/>
              </a:rPr>
              <a:t>AP</a:t>
            </a:r>
            <a:endParaRPr kumimoji="1" lang="ja-JP" altLang="en-US" sz="1600" dirty="0">
              <a:latin typeface="BIZ UDPゴシック" panose="020B0400000000000000" pitchFamily="50" charset="-128"/>
              <a:ea typeface="BIZ UDPゴシック" panose="020B0400000000000000" pitchFamily="50" charset="-128"/>
            </a:endParaRPr>
          </a:p>
        </p:txBody>
      </p:sp>
      <p:sp>
        <p:nvSpPr>
          <p:cNvPr id="168" name="テキスト ボックス 167">
            <a:extLst>
              <a:ext uri="{FF2B5EF4-FFF2-40B4-BE49-F238E27FC236}">
                <a16:creationId xmlns:a16="http://schemas.microsoft.com/office/drawing/2014/main" id="{088B0BC2-448D-E815-74D2-B1CA14E9ADBD}"/>
              </a:ext>
            </a:extLst>
          </p:cNvPr>
          <p:cNvSpPr txBox="1"/>
          <p:nvPr/>
        </p:nvSpPr>
        <p:spPr>
          <a:xfrm>
            <a:off x="0" y="3002518"/>
            <a:ext cx="985838" cy="338554"/>
          </a:xfrm>
          <a:prstGeom prst="rect">
            <a:avLst/>
          </a:prstGeom>
          <a:noFill/>
        </p:spPr>
        <p:txBody>
          <a:bodyPr wrap="square" rtlCol="0">
            <a:spAutoFit/>
          </a:bodyPr>
          <a:lstStyle/>
          <a:p>
            <a:pPr algn="ctr"/>
            <a:r>
              <a:rPr lang="en-US" altLang="ja-JP" sz="1600" dirty="0">
                <a:latin typeface="BIZ UDPゴシック" panose="020B0400000000000000" pitchFamily="50" charset="-128"/>
                <a:ea typeface="BIZ UDPゴシック" panose="020B0400000000000000" pitchFamily="50" charset="-128"/>
              </a:rPr>
              <a:t>STA#1</a:t>
            </a:r>
            <a:endParaRPr kumimoji="1" lang="ja-JP" altLang="en-US" sz="1600" dirty="0">
              <a:latin typeface="BIZ UDPゴシック" panose="020B0400000000000000" pitchFamily="50" charset="-128"/>
              <a:ea typeface="BIZ UDPゴシック" panose="020B0400000000000000" pitchFamily="50" charset="-128"/>
            </a:endParaRPr>
          </a:p>
        </p:txBody>
      </p:sp>
      <p:sp>
        <p:nvSpPr>
          <p:cNvPr id="169" name="テキスト ボックス 168">
            <a:extLst>
              <a:ext uri="{FF2B5EF4-FFF2-40B4-BE49-F238E27FC236}">
                <a16:creationId xmlns:a16="http://schemas.microsoft.com/office/drawing/2014/main" id="{112CBA20-874B-5C26-ECB3-F482F9D4BDBB}"/>
              </a:ext>
            </a:extLst>
          </p:cNvPr>
          <p:cNvSpPr txBox="1"/>
          <p:nvPr/>
        </p:nvSpPr>
        <p:spPr>
          <a:xfrm>
            <a:off x="0" y="3707704"/>
            <a:ext cx="985838" cy="338554"/>
          </a:xfrm>
          <a:prstGeom prst="rect">
            <a:avLst/>
          </a:prstGeom>
          <a:noFill/>
        </p:spPr>
        <p:txBody>
          <a:bodyPr wrap="square" rtlCol="0">
            <a:spAutoFit/>
          </a:bodyPr>
          <a:lstStyle/>
          <a:p>
            <a:pPr algn="ctr"/>
            <a:r>
              <a:rPr lang="en-US" altLang="ja-JP" sz="1600" dirty="0">
                <a:latin typeface="BIZ UDPゴシック" panose="020B0400000000000000" pitchFamily="50" charset="-128"/>
                <a:ea typeface="BIZ UDPゴシック" panose="020B0400000000000000" pitchFamily="50" charset="-128"/>
              </a:rPr>
              <a:t>STA#2</a:t>
            </a:r>
            <a:endParaRPr kumimoji="1" lang="ja-JP" altLang="en-US" sz="1600" dirty="0">
              <a:latin typeface="BIZ UDPゴシック" panose="020B0400000000000000" pitchFamily="50" charset="-128"/>
              <a:ea typeface="BIZ UDPゴシック" panose="020B0400000000000000" pitchFamily="50" charset="-128"/>
            </a:endParaRPr>
          </a:p>
        </p:txBody>
      </p:sp>
      <p:sp>
        <p:nvSpPr>
          <p:cNvPr id="170" name="テキスト ボックス 169">
            <a:extLst>
              <a:ext uri="{FF2B5EF4-FFF2-40B4-BE49-F238E27FC236}">
                <a16:creationId xmlns:a16="http://schemas.microsoft.com/office/drawing/2014/main" id="{15026D28-7045-5263-8518-70D6E68BCEF1}"/>
              </a:ext>
            </a:extLst>
          </p:cNvPr>
          <p:cNvSpPr txBox="1"/>
          <p:nvPr/>
        </p:nvSpPr>
        <p:spPr>
          <a:xfrm>
            <a:off x="0" y="4434419"/>
            <a:ext cx="985838" cy="338554"/>
          </a:xfrm>
          <a:prstGeom prst="rect">
            <a:avLst/>
          </a:prstGeom>
          <a:noFill/>
        </p:spPr>
        <p:txBody>
          <a:bodyPr wrap="square" rtlCol="0">
            <a:spAutoFit/>
          </a:bodyPr>
          <a:lstStyle/>
          <a:p>
            <a:pPr algn="ctr"/>
            <a:r>
              <a:rPr lang="en-US" altLang="ja-JP" sz="1600" dirty="0">
                <a:latin typeface="BIZ UDPゴシック" panose="020B0400000000000000" pitchFamily="50" charset="-128"/>
                <a:ea typeface="BIZ UDPゴシック" panose="020B0400000000000000" pitchFamily="50" charset="-128"/>
              </a:rPr>
              <a:t>STA#3</a:t>
            </a:r>
            <a:endParaRPr kumimoji="1" lang="ja-JP" altLang="en-US" sz="1600" dirty="0">
              <a:latin typeface="BIZ UDPゴシック" panose="020B0400000000000000" pitchFamily="50" charset="-128"/>
              <a:ea typeface="BIZ UDPゴシック" panose="020B0400000000000000" pitchFamily="50" charset="-128"/>
            </a:endParaRPr>
          </a:p>
        </p:txBody>
      </p:sp>
      <p:sp>
        <p:nvSpPr>
          <p:cNvPr id="171" name="テキスト ボックス 170">
            <a:extLst>
              <a:ext uri="{FF2B5EF4-FFF2-40B4-BE49-F238E27FC236}">
                <a16:creationId xmlns:a16="http://schemas.microsoft.com/office/drawing/2014/main" id="{9403DECD-D9A2-B926-2932-13A7155072CB}"/>
              </a:ext>
            </a:extLst>
          </p:cNvPr>
          <p:cNvSpPr txBox="1"/>
          <p:nvPr/>
        </p:nvSpPr>
        <p:spPr>
          <a:xfrm>
            <a:off x="327743" y="2021152"/>
            <a:ext cx="1000125" cy="430887"/>
          </a:xfrm>
          <a:prstGeom prst="rect">
            <a:avLst/>
          </a:prstGeom>
          <a:noFill/>
        </p:spPr>
        <p:txBody>
          <a:bodyPr wrap="square" rtlCol="0">
            <a:spAutoFit/>
          </a:bodyPr>
          <a:lstStyle/>
          <a:p>
            <a:r>
              <a:rPr kumimoji="1" lang="en-US" altLang="ja-JP" sz="1050" dirty="0">
                <a:latin typeface="BIZ UDPゴシック" panose="020B0400000000000000" pitchFamily="50" charset="-128"/>
                <a:ea typeface="BIZ UDPゴシック" panose="020B0400000000000000" pitchFamily="50" charset="-128"/>
              </a:rPr>
              <a:t>DIFS</a:t>
            </a:r>
          </a:p>
          <a:p>
            <a:r>
              <a:rPr lang="en-US" altLang="ja-JP" sz="1050" dirty="0">
                <a:latin typeface="BIZ UDPゴシック" panose="020B0400000000000000" pitchFamily="50" charset="-128"/>
                <a:ea typeface="BIZ UDPゴシック" panose="020B0400000000000000" pitchFamily="50" charset="-128"/>
              </a:rPr>
              <a:t>+Backoff</a:t>
            </a:r>
            <a:endParaRPr kumimoji="1" lang="ja-JP" altLang="en-US" sz="1050" dirty="0">
              <a:latin typeface="BIZ UDPゴシック" panose="020B0400000000000000" pitchFamily="50" charset="-128"/>
              <a:ea typeface="BIZ UDPゴシック" panose="020B0400000000000000" pitchFamily="50" charset="-128"/>
            </a:endParaRPr>
          </a:p>
        </p:txBody>
      </p:sp>
      <p:sp>
        <p:nvSpPr>
          <p:cNvPr id="172" name="テキスト ボックス 171">
            <a:extLst>
              <a:ext uri="{FF2B5EF4-FFF2-40B4-BE49-F238E27FC236}">
                <a16:creationId xmlns:a16="http://schemas.microsoft.com/office/drawing/2014/main" id="{3705F5EA-19C3-7D91-FBBE-7EA9C69BBB1D}"/>
              </a:ext>
            </a:extLst>
          </p:cNvPr>
          <p:cNvSpPr txBox="1"/>
          <p:nvPr/>
        </p:nvSpPr>
        <p:spPr>
          <a:xfrm>
            <a:off x="1198410" y="1071474"/>
            <a:ext cx="1144740" cy="600164"/>
          </a:xfrm>
          <a:prstGeom prst="rect">
            <a:avLst/>
          </a:prstGeom>
          <a:noFill/>
        </p:spPr>
        <p:txBody>
          <a:bodyPr wrap="square" rtlCol="0">
            <a:spAutoFit/>
          </a:bodyPr>
          <a:lstStyle/>
          <a:p>
            <a:pPr algn="ctr"/>
            <a:r>
              <a:rPr kumimoji="1" lang="en-US" altLang="ja-JP" sz="1100" dirty="0">
                <a:latin typeface="BIZ UDPゴシック" panose="020B0400000000000000" pitchFamily="50" charset="-128"/>
                <a:ea typeface="BIZ UDPゴシック" panose="020B0400000000000000" pitchFamily="50" charset="-128"/>
              </a:rPr>
              <a:t>Request</a:t>
            </a:r>
          </a:p>
          <a:p>
            <a:pPr algn="ctr"/>
            <a:r>
              <a:rPr lang="en-US" altLang="ja-JP" sz="1100" dirty="0">
                <a:latin typeface="BIZ UDPゴシック" panose="020B0400000000000000" pitchFamily="50" charset="-128"/>
                <a:ea typeface="BIZ UDPゴシック" panose="020B0400000000000000" pitchFamily="50" charset="-128"/>
              </a:rPr>
              <a:t>of channel</a:t>
            </a:r>
          </a:p>
          <a:p>
            <a:pPr algn="ctr"/>
            <a:r>
              <a:rPr lang="en-US" altLang="ja-JP" sz="1100" dirty="0">
                <a:latin typeface="BIZ UDPゴシック" panose="020B0400000000000000" pitchFamily="50" charset="-128"/>
                <a:ea typeface="BIZ UDPゴシック" panose="020B0400000000000000" pitchFamily="50" charset="-128"/>
              </a:rPr>
              <a:t>estimate </a:t>
            </a:r>
            <a:endParaRPr kumimoji="1" lang="ja-JP" altLang="en-US" sz="1100" dirty="0">
              <a:latin typeface="BIZ UDPゴシック" panose="020B0400000000000000" pitchFamily="50" charset="-128"/>
              <a:ea typeface="BIZ UDPゴシック" panose="020B0400000000000000" pitchFamily="50" charset="-128"/>
            </a:endParaRPr>
          </a:p>
        </p:txBody>
      </p:sp>
      <p:sp>
        <p:nvSpPr>
          <p:cNvPr id="173" name="テキスト ボックス 172">
            <a:extLst>
              <a:ext uri="{FF2B5EF4-FFF2-40B4-BE49-F238E27FC236}">
                <a16:creationId xmlns:a16="http://schemas.microsoft.com/office/drawing/2014/main" id="{7E35AB74-2888-904E-5658-D3DB76F5333B}"/>
              </a:ext>
            </a:extLst>
          </p:cNvPr>
          <p:cNvSpPr txBox="1"/>
          <p:nvPr/>
        </p:nvSpPr>
        <p:spPr>
          <a:xfrm>
            <a:off x="3465359" y="1186890"/>
            <a:ext cx="2221066" cy="369332"/>
          </a:xfrm>
          <a:prstGeom prst="rect">
            <a:avLst/>
          </a:prstGeom>
          <a:noFill/>
        </p:spPr>
        <p:txBody>
          <a:bodyPr wrap="square" rtlCol="0">
            <a:spAutoFit/>
          </a:bodyPr>
          <a:lstStyle/>
          <a:p>
            <a:pPr algn="ctr"/>
            <a:r>
              <a:rPr kumimoji="1" lang="en-US" altLang="ja-JP" dirty="0">
                <a:latin typeface="BIZ UDPゴシック" panose="020B0400000000000000" pitchFamily="50" charset="-128"/>
                <a:ea typeface="BIZ UDPゴシック" panose="020B0400000000000000" pitchFamily="50" charset="-128"/>
              </a:rPr>
              <a:t>CSI feedback</a:t>
            </a:r>
            <a:endParaRPr kumimoji="1" lang="ja-JP" altLang="en-US" dirty="0">
              <a:latin typeface="BIZ UDPゴシック" panose="020B0400000000000000" pitchFamily="50" charset="-128"/>
              <a:ea typeface="BIZ UDPゴシック" panose="020B0400000000000000" pitchFamily="50" charset="-128"/>
            </a:endParaRPr>
          </a:p>
        </p:txBody>
      </p:sp>
      <p:sp>
        <p:nvSpPr>
          <p:cNvPr id="174" name="テキスト ボックス 173">
            <a:extLst>
              <a:ext uri="{FF2B5EF4-FFF2-40B4-BE49-F238E27FC236}">
                <a16:creationId xmlns:a16="http://schemas.microsoft.com/office/drawing/2014/main" id="{FAEB38AC-355A-0B2F-60D9-29ACF79E424A}"/>
              </a:ext>
            </a:extLst>
          </p:cNvPr>
          <p:cNvSpPr txBox="1"/>
          <p:nvPr/>
        </p:nvSpPr>
        <p:spPr>
          <a:xfrm>
            <a:off x="6618133" y="1140724"/>
            <a:ext cx="1411441" cy="461665"/>
          </a:xfrm>
          <a:prstGeom prst="rect">
            <a:avLst/>
          </a:prstGeom>
          <a:noFill/>
        </p:spPr>
        <p:txBody>
          <a:bodyPr wrap="square" rtlCol="0">
            <a:spAutoFit/>
          </a:bodyPr>
          <a:lstStyle/>
          <a:p>
            <a:pPr algn="ctr"/>
            <a:r>
              <a:rPr kumimoji="1" lang="en-US" altLang="ja-JP" sz="1200" dirty="0">
                <a:latin typeface="BIZ UDPゴシック" panose="020B0400000000000000" pitchFamily="50" charset="-128"/>
                <a:ea typeface="BIZ UDPゴシック" panose="020B0400000000000000" pitchFamily="50" charset="-128"/>
              </a:rPr>
              <a:t>Data</a:t>
            </a:r>
          </a:p>
          <a:p>
            <a:pPr algn="ctr"/>
            <a:r>
              <a:rPr lang="en-US" altLang="ja-JP" sz="1200" dirty="0">
                <a:latin typeface="BIZ UDPゴシック" panose="020B0400000000000000" pitchFamily="50" charset="-128"/>
                <a:ea typeface="BIZ UDPゴシック" panose="020B0400000000000000" pitchFamily="50" charset="-128"/>
              </a:rPr>
              <a:t>transmission</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175" name="テキスト ボックス 174">
            <a:extLst>
              <a:ext uri="{FF2B5EF4-FFF2-40B4-BE49-F238E27FC236}">
                <a16:creationId xmlns:a16="http://schemas.microsoft.com/office/drawing/2014/main" id="{1FD25F08-AFC6-02A4-08EB-7801AD199CCC}"/>
              </a:ext>
            </a:extLst>
          </p:cNvPr>
          <p:cNvSpPr txBox="1"/>
          <p:nvPr/>
        </p:nvSpPr>
        <p:spPr>
          <a:xfrm>
            <a:off x="8757999" y="1217668"/>
            <a:ext cx="2244880" cy="338554"/>
          </a:xfrm>
          <a:prstGeom prst="rect">
            <a:avLst/>
          </a:prstGeom>
          <a:noFill/>
        </p:spPr>
        <p:txBody>
          <a:bodyPr wrap="square" rtlCol="0">
            <a:spAutoFit/>
          </a:bodyPr>
          <a:lstStyle/>
          <a:p>
            <a:pPr algn="ctr"/>
            <a:r>
              <a:rPr kumimoji="1" lang="en-US" altLang="ja-JP" sz="1600" dirty="0">
                <a:latin typeface="BIZ UDPゴシック" panose="020B0400000000000000" pitchFamily="50" charset="-128"/>
                <a:ea typeface="BIZ UDPゴシック" panose="020B0400000000000000" pitchFamily="50" charset="-128"/>
              </a:rPr>
              <a:t>Acknowl</a:t>
            </a:r>
            <a:r>
              <a:rPr lang="en-US" altLang="ja-JP" sz="1600" dirty="0">
                <a:latin typeface="BIZ UDPゴシック" panose="020B0400000000000000" pitchFamily="50" charset="-128"/>
                <a:ea typeface="BIZ UDPゴシック" panose="020B0400000000000000" pitchFamily="50" charset="-128"/>
              </a:rPr>
              <a:t>edgment</a:t>
            </a:r>
            <a:endParaRPr kumimoji="1" lang="ja-JP" altLang="en-US" sz="1600" dirty="0">
              <a:latin typeface="BIZ UDPゴシック" panose="020B0400000000000000" pitchFamily="50" charset="-128"/>
              <a:ea typeface="BIZ UDPゴシック" panose="020B0400000000000000" pitchFamily="50" charset="-128"/>
            </a:endParaRPr>
          </a:p>
        </p:txBody>
      </p:sp>
      <p:sp>
        <p:nvSpPr>
          <p:cNvPr id="176" name="テキスト ボックス 175">
            <a:extLst>
              <a:ext uri="{FF2B5EF4-FFF2-40B4-BE49-F238E27FC236}">
                <a16:creationId xmlns:a16="http://schemas.microsoft.com/office/drawing/2014/main" id="{144B6EFB-A490-7C69-DF14-F9E6B3E4F1A7}"/>
              </a:ext>
            </a:extLst>
          </p:cNvPr>
          <p:cNvSpPr txBox="1"/>
          <p:nvPr/>
        </p:nvSpPr>
        <p:spPr>
          <a:xfrm>
            <a:off x="1103163" y="2299251"/>
            <a:ext cx="600076" cy="276999"/>
          </a:xfrm>
          <a:prstGeom prst="rect">
            <a:avLst/>
          </a:prstGeom>
          <a:noFill/>
        </p:spPr>
        <p:txBody>
          <a:bodyPr wrap="square" rtlCol="0">
            <a:spAutoFit/>
          </a:bodyPr>
          <a:lstStyle/>
          <a:p>
            <a:pPr algn="ctr"/>
            <a:r>
              <a:rPr kumimoji="1" lang="en-US" altLang="ja-JP" sz="1200" spc="-150" dirty="0">
                <a:latin typeface="BIZ UDPゴシック" panose="020B0400000000000000" pitchFamily="50" charset="-128"/>
                <a:ea typeface="BIZ UDPゴシック" panose="020B0400000000000000" pitchFamily="50" charset="-128"/>
              </a:rPr>
              <a:t>NDPA</a:t>
            </a:r>
            <a:endParaRPr kumimoji="1" lang="ja-JP" altLang="en-US" sz="1200" spc="-150" dirty="0">
              <a:latin typeface="BIZ UDPゴシック" panose="020B0400000000000000" pitchFamily="50" charset="-128"/>
              <a:ea typeface="BIZ UDPゴシック" panose="020B0400000000000000" pitchFamily="50" charset="-128"/>
            </a:endParaRPr>
          </a:p>
        </p:txBody>
      </p:sp>
      <p:sp>
        <p:nvSpPr>
          <p:cNvPr id="177" name="テキスト ボックス 176">
            <a:extLst>
              <a:ext uri="{FF2B5EF4-FFF2-40B4-BE49-F238E27FC236}">
                <a16:creationId xmlns:a16="http://schemas.microsoft.com/office/drawing/2014/main" id="{6A0A1455-1BB4-2ADD-BA25-433691DAE06A}"/>
              </a:ext>
            </a:extLst>
          </p:cNvPr>
          <p:cNvSpPr txBox="1"/>
          <p:nvPr/>
        </p:nvSpPr>
        <p:spPr>
          <a:xfrm>
            <a:off x="1770780" y="2292107"/>
            <a:ext cx="600076" cy="276999"/>
          </a:xfrm>
          <a:prstGeom prst="rect">
            <a:avLst/>
          </a:prstGeom>
          <a:noFill/>
        </p:spPr>
        <p:txBody>
          <a:bodyPr wrap="square" rtlCol="0">
            <a:spAutoFit/>
          </a:bodyPr>
          <a:lstStyle/>
          <a:p>
            <a:pPr algn="ctr"/>
            <a:r>
              <a:rPr kumimoji="1" lang="en-US" altLang="ja-JP" sz="1200" spc="-150" dirty="0">
                <a:latin typeface="BIZ UDPゴシック" panose="020B0400000000000000" pitchFamily="50" charset="-128"/>
                <a:ea typeface="BIZ UDPゴシック" panose="020B0400000000000000" pitchFamily="50" charset="-128"/>
              </a:rPr>
              <a:t>NDP</a:t>
            </a:r>
            <a:endParaRPr kumimoji="1" lang="ja-JP" altLang="en-US" sz="1200" spc="-150" dirty="0">
              <a:latin typeface="BIZ UDPゴシック" panose="020B0400000000000000" pitchFamily="50" charset="-128"/>
              <a:ea typeface="BIZ UDPゴシック" panose="020B0400000000000000" pitchFamily="50" charset="-128"/>
            </a:endParaRPr>
          </a:p>
        </p:txBody>
      </p:sp>
      <p:sp>
        <p:nvSpPr>
          <p:cNvPr id="178" name="テキスト ボックス 177">
            <a:extLst>
              <a:ext uri="{FF2B5EF4-FFF2-40B4-BE49-F238E27FC236}">
                <a16:creationId xmlns:a16="http://schemas.microsoft.com/office/drawing/2014/main" id="{62779FE2-BEE1-B490-3063-346B07F88716}"/>
              </a:ext>
            </a:extLst>
          </p:cNvPr>
          <p:cNvSpPr txBox="1"/>
          <p:nvPr/>
        </p:nvSpPr>
        <p:spPr>
          <a:xfrm>
            <a:off x="3266205" y="2292107"/>
            <a:ext cx="600076" cy="276999"/>
          </a:xfrm>
          <a:prstGeom prst="rect">
            <a:avLst/>
          </a:prstGeom>
          <a:noFill/>
        </p:spPr>
        <p:txBody>
          <a:bodyPr wrap="square" rtlCol="0">
            <a:spAutoFit/>
          </a:bodyPr>
          <a:lstStyle/>
          <a:p>
            <a:pPr algn="ctr"/>
            <a:r>
              <a:rPr lang="en-US" altLang="ja-JP" sz="1200" spc="-150" dirty="0">
                <a:latin typeface="BIZ UDPゴシック" panose="020B0400000000000000" pitchFamily="50" charset="-128"/>
                <a:ea typeface="BIZ UDPゴシック" panose="020B0400000000000000" pitchFamily="50" charset="-128"/>
              </a:rPr>
              <a:t>BRP</a:t>
            </a:r>
            <a:endParaRPr kumimoji="1" lang="ja-JP" altLang="en-US" sz="1200" spc="-150" dirty="0">
              <a:latin typeface="BIZ UDPゴシック" panose="020B0400000000000000" pitchFamily="50" charset="-128"/>
              <a:ea typeface="BIZ UDPゴシック" panose="020B0400000000000000" pitchFamily="50" charset="-128"/>
            </a:endParaRPr>
          </a:p>
        </p:txBody>
      </p:sp>
      <p:sp>
        <p:nvSpPr>
          <p:cNvPr id="179" name="テキスト ボックス 178">
            <a:extLst>
              <a:ext uri="{FF2B5EF4-FFF2-40B4-BE49-F238E27FC236}">
                <a16:creationId xmlns:a16="http://schemas.microsoft.com/office/drawing/2014/main" id="{82E3EC7C-7BBF-CB28-CD85-2CEC9A143DED}"/>
              </a:ext>
            </a:extLst>
          </p:cNvPr>
          <p:cNvSpPr txBox="1"/>
          <p:nvPr/>
        </p:nvSpPr>
        <p:spPr>
          <a:xfrm>
            <a:off x="5276598" y="2300982"/>
            <a:ext cx="600076" cy="276999"/>
          </a:xfrm>
          <a:prstGeom prst="rect">
            <a:avLst/>
          </a:prstGeom>
          <a:noFill/>
        </p:spPr>
        <p:txBody>
          <a:bodyPr wrap="square" rtlCol="0">
            <a:spAutoFit/>
          </a:bodyPr>
          <a:lstStyle/>
          <a:p>
            <a:pPr algn="ctr"/>
            <a:r>
              <a:rPr lang="en-US" altLang="ja-JP" sz="1200" spc="-150" dirty="0">
                <a:latin typeface="BIZ UDPゴシック" panose="020B0400000000000000" pitchFamily="50" charset="-128"/>
                <a:ea typeface="BIZ UDPゴシック" panose="020B0400000000000000" pitchFamily="50" charset="-128"/>
              </a:rPr>
              <a:t>BRP</a:t>
            </a:r>
            <a:endParaRPr kumimoji="1" lang="ja-JP" altLang="en-US" sz="1200" spc="-150" dirty="0">
              <a:latin typeface="BIZ UDPゴシック" panose="020B0400000000000000" pitchFamily="50" charset="-128"/>
              <a:ea typeface="BIZ UDPゴシック" panose="020B0400000000000000" pitchFamily="50" charset="-128"/>
            </a:endParaRPr>
          </a:p>
        </p:txBody>
      </p:sp>
      <p:sp>
        <p:nvSpPr>
          <p:cNvPr id="180" name="テキスト ボックス 179">
            <a:extLst>
              <a:ext uri="{FF2B5EF4-FFF2-40B4-BE49-F238E27FC236}">
                <a16:creationId xmlns:a16="http://schemas.microsoft.com/office/drawing/2014/main" id="{64909182-4C68-8BA6-7D2D-E3E47B87059E}"/>
              </a:ext>
            </a:extLst>
          </p:cNvPr>
          <p:cNvSpPr txBox="1"/>
          <p:nvPr/>
        </p:nvSpPr>
        <p:spPr>
          <a:xfrm>
            <a:off x="2518493" y="2952350"/>
            <a:ext cx="600076" cy="338554"/>
          </a:xfrm>
          <a:prstGeom prst="rect">
            <a:avLst/>
          </a:prstGeom>
          <a:noFill/>
        </p:spPr>
        <p:txBody>
          <a:bodyPr wrap="square" rtlCol="0">
            <a:spAutoFit/>
          </a:bodyPr>
          <a:lstStyle/>
          <a:p>
            <a:pPr algn="ctr"/>
            <a:r>
              <a:rPr lang="en-US" altLang="ja-JP" sz="1600" spc="-150" dirty="0">
                <a:latin typeface="BIZ UDPゴシック" panose="020B0400000000000000" pitchFamily="50" charset="-128"/>
                <a:ea typeface="BIZ UDPゴシック" panose="020B0400000000000000" pitchFamily="50" charset="-128"/>
              </a:rPr>
              <a:t>BR</a:t>
            </a:r>
            <a:endParaRPr kumimoji="1" lang="ja-JP" altLang="en-US" sz="1600" spc="-150" dirty="0">
              <a:latin typeface="BIZ UDPゴシック" panose="020B0400000000000000" pitchFamily="50" charset="-128"/>
              <a:ea typeface="BIZ UDPゴシック" panose="020B0400000000000000" pitchFamily="50" charset="-128"/>
            </a:endParaRPr>
          </a:p>
        </p:txBody>
      </p:sp>
      <p:sp>
        <p:nvSpPr>
          <p:cNvPr id="181" name="テキスト ボックス 180">
            <a:extLst>
              <a:ext uri="{FF2B5EF4-FFF2-40B4-BE49-F238E27FC236}">
                <a16:creationId xmlns:a16="http://schemas.microsoft.com/office/drawing/2014/main" id="{3E7CE7B3-B25B-52A8-E343-AF24ECD86C52}"/>
              </a:ext>
            </a:extLst>
          </p:cNvPr>
          <p:cNvSpPr txBox="1"/>
          <p:nvPr/>
        </p:nvSpPr>
        <p:spPr>
          <a:xfrm>
            <a:off x="4018680" y="3686272"/>
            <a:ext cx="600076" cy="338554"/>
          </a:xfrm>
          <a:prstGeom prst="rect">
            <a:avLst/>
          </a:prstGeom>
          <a:noFill/>
        </p:spPr>
        <p:txBody>
          <a:bodyPr wrap="square" rtlCol="0">
            <a:spAutoFit/>
          </a:bodyPr>
          <a:lstStyle/>
          <a:p>
            <a:pPr algn="ctr"/>
            <a:r>
              <a:rPr lang="en-US" altLang="ja-JP" sz="1600" spc="-150" dirty="0">
                <a:latin typeface="BIZ UDPゴシック" panose="020B0400000000000000" pitchFamily="50" charset="-128"/>
                <a:ea typeface="BIZ UDPゴシック" panose="020B0400000000000000" pitchFamily="50" charset="-128"/>
              </a:rPr>
              <a:t>BR</a:t>
            </a:r>
            <a:endParaRPr kumimoji="1" lang="ja-JP" altLang="en-US" sz="1600" spc="-150" dirty="0">
              <a:latin typeface="BIZ UDPゴシック" panose="020B0400000000000000" pitchFamily="50" charset="-128"/>
              <a:ea typeface="BIZ UDPゴシック" panose="020B0400000000000000" pitchFamily="50" charset="-128"/>
            </a:endParaRPr>
          </a:p>
        </p:txBody>
      </p:sp>
      <p:sp>
        <p:nvSpPr>
          <p:cNvPr id="182" name="テキスト ボックス 181">
            <a:extLst>
              <a:ext uri="{FF2B5EF4-FFF2-40B4-BE49-F238E27FC236}">
                <a16:creationId xmlns:a16="http://schemas.microsoft.com/office/drawing/2014/main" id="{CDEE1ED0-235C-E210-2BFB-697408945A1F}"/>
              </a:ext>
            </a:extLst>
          </p:cNvPr>
          <p:cNvSpPr txBox="1"/>
          <p:nvPr/>
        </p:nvSpPr>
        <p:spPr>
          <a:xfrm>
            <a:off x="6021951" y="4390810"/>
            <a:ext cx="600076" cy="338554"/>
          </a:xfrm>
          <a:prstGeom prst="rect">
            <a:avLst/>
          </a:prstGeom>
          <a:noFill/>
        </p:spPr>
        <p:txBody>
          <a:bodyPr wrap="square" rtlCol="0">
            <a:spAutoFit/>
          </a:bodyPr>
          <a:lstStyle/>
          <a:p>
            <a:pPr algn="ctr"/>
            <a:r>
              <a:rPr lang="en-US" altLang="ja-JP" sz="1600" spc="-150" dirty="0">
                <a:latin typeface="BIZ UDPゴシック" panose="020B0400000000000000" pitchFamily="50" charset="-128"/>
                <a:ea typeface="BIZ UDPゴシック" panose="020B0400000000000000" pitchFamily="50" charset="-128"/>
              </a:rPr>
              <a:t>BR</a:t>
            </a:r>
            <a:endParaRPr kumimoji="1" lang="ja-JP" altLang="en-US" sz="1600" spc="-150" dirty="0">
              <a:latin typeface="BIZ UDPゴシック" panose="020B0400000000000000" pitchFamily="50" charset="-128"/>
              <a:ea typeface="BIZ UDPゴシック" panose="020B0400000000000000" pitchFamily="50" charset="-128"/>
            </a:endParaRPr>
          </a:p>
        </p:txBody>
      </p:sp>
      <p:sp>
        <p:nvSpPr>
          <p:cNvPr id="183" name="テキスト ボックス 182">
            <a:extLst>
              <a:ext uri="{FF2B5EF4-FFF2-40B4-BE49-F238E27FC236}">
                <a16:creationId xmlns:a16="http://schemas.microsoft.com/office/drawing/2014/main" id="{5AAE0DD0-F877-A3EE-86BC-85EB3130C3C5}"/>
              </a:ext>
            </a:extLst>
          </p:cNvPr>
          <p:cNvSpPr txBox="1"/>
          <p:nvPr/>
        </p:nvSpPr>
        <p:spPr>
          <a:xfrm>
            <a:off x="7063376" y="2298150"/>
            <a:ext cx="818536" cy="307777"/>
          </a:xfrm>
          <a:prstGeom prst="rect">
            <a:avLst/>
          </a:prstGeom>
          <a:noFill/>
        </p:spPr>
        <p:txBody>
          <a:bodyPr wrap="square" rtlCol="0">
            <a:spAutoFit/>
          </a:bodyPr>
          <a:lstStyle/>
          <a:p>
            <a:pPr algn="ctr"/>
            <a:r>
              <a:rPr kumimoji="1" lang="en-US" altLang="ja-JP" sz="1400" spc="-150" dirty="0">
                <a:latin typeface="BIZ UDPゴシック" panose="020B0400000000000000" pitchFamily="50" charset="-128"/>
                <a:ea typeface="BIZ UDPゴシック" panose="020B0400000000000000" pitchFamily="50" charset="-128"/>
              </a:rPr>
              <a:t>DATA</a:t>
            </a:r>
            <a:endParaRPr kumimoji="1" lang="ja-JP" altLang="en-US" sz="1400" spc="-150" dirty="0">
              <a:latin typeface="BIZ UDPゴシック" panose="020B0400000000000000" pitchFamily="50" charset="-128"/>
              <a:ea typeface="BIZ UDPゴシック" panose="020B0400000000000000" pitchFamily="50" charset="-128"/>
            </a:endParaRPr>
          </a:p>
        </p:txBody>
      </p:sp>
      <p:sp>
        <p:nvSpPr>
          <p:cNvPr id="184" name="テキスト ボックス 183">
            <a:extLst>
              <a:ext uri="{FF2B5EF4-FFF2-40B4-BE49-F238E27FC236}">
                <a16:creationId xmlns:a16="http://schemas.microsoft.com/office/drawing/2014/main" id="{DF0E4591-26D7-6904-9FE3-CCDDBA2A9A8D}"/>
              </a:ext>
            </a:extLst>
          </p:cNvPr>
          <p:cNvSpPr txBox="1"/>
          <p:nvPr/>
        </p:nvSpPr>
        <p:spPr>
          <a:xfrm>
            <a:off x="8952252" y="2285849"/>
            <a:ext cx="548332" cy="307777"/>
          </a:xfrm>
          <a:prstGeom prst="rect">
            <a:avLst/>
          </a:prstGeom>
          <a:noFill/>
        </p:spPr>
        <p:txBody>
          <a:bodyPr wrap="square" rtlCol="0">
            <a:spAutoFit/>
          </a:bodyPr>
          <a:lstStyle/>
          <a:p>
            <a:pPr algn="ctr"/>
            <a:r>
              <a:rPr lang="en-US" altLang="ja-JP" sz="1400" spc="-150" dirty="0">
                <a:latin typeface="BIZ UDPゴシック" panose="020B0400000000000000" pitchFamily="50" charset="-128"/>
                <a:ea typeface="BIZ UDPゴシック" panose="020B0400000000000000" pitchFamily="50" charset="-128"/>
              </a:rPr>
              <a:t>BAR</a:t>
            </a:r>
            <a:endParaRPr kumimoji="1" lang="ja-JP" altLang="en-US" sz="1400" spc="-150" dirty="0">
              <a:latin typeface="BIZ UDPゴシック" panose="020B0400000000000000" pitchFamily="50" charset="-128"/>
              <a:ea typeface="BIZ UDPゴシック" panose="020B0400000000000000" pitchFamily="50" charset="-128"/>
            </a:endParaRPr>
          </a:p>
        </p:txBody>
      </p:sp>
      <p:sp>
        <p:nvSpPr>
          <p:cNvPr id="185" name="テキスト ボックス 184">
            <a:extLst>
              <a:ext uri="{FF2B5EF4-FFF2-40B4-BE49-F238E27FC236}">
                <a16:creationId xmlns:a16="http://schemas.microsoft.com/office/drawing/2014/main" id="{D7E63310-3E91-CCA4-78E2-27DB1EEAF637}"/>
              </a:ext>
            </a:extLst>
          </p:cNvPr>
          <p:cNvSpPr txBox="1"/>
          <p:nvPr/>
        </p:nvSpPr>
        <p:spPr>
          <a:xfrm>
            <a:off x="10628076" y="2282761"/>
            <a:ext cx="548332" cy="307777"/>
          </a:xfrm>
          <a:prstGeom prst="rect">
            <a:avLst/>
          </a:prstGeom>
          <a:noFill/>
        </p:spPr>
        <p:txBody>
          <a:bodyPr wrap="square" rtlCol="0">
            <a:spAutoFit/>
          </a:bodyPr>
          <a:lstStyle/>
          <a:p>
            <a:pPr algn="ctr"/>
            <a:r>
              <a:rPr lang="en-US" altLang="ja-JP" sz="1400" spc="-150" dirty="0">
                <a:latin typeface="BIZ UDPゴシック" panose="020B0400000000000000" pitchFamily="50" charset="-128"/>
                <a:ea typeface="BIZ UDPゴシック" panose="020B0400000000000000" pitchFamily="50" charset="-128"/>
              </a:rPr>
              <a:t>BAR</a:t>
            </a:r>
            <a:endParaRPr kumimoji="1" lang="ja-JP" altLang="en-US" sz="1400" spc="-150" dirty="0">
              <a:latin typeface="BIZ UDPゴシック" panose="020B0400000000000000" pitchFamily="50" charset="-128"/>
              <a:ea typeface="BIZ UDPゴシック" panose="020B0400000000000000" pitchFamily="50" charset="-128"/>
            </a:endParaRPr>
          </a:p>
        </p:txBody>
      </p:sp>
      <p:sp>
        <p:nvSpPr>
          <p:cNvPr id="186" name="テキスト ボックス 185">
            <a:extLst>
              <a:ext uri="{FF2B5EF4-FFF2-40B4-BE49-F238E27FC236}">
                <a16:creationId xmlns:a16="http://schemas.microsoft.com/office/drawing/2014/main" id="{27235142-674D-56F2-D0A6-50A8862C79AB}"/>
              </a:ext>
            </a:extLst>
          </p:cNvPr>
          <p:cNvSpPr txBox="1"/>
          <p:nvPr/>
        </p:nvSpPr>
        <p:spPr>
          <a:xfrm>
            <a:off x="8209667" y="3002518"/>
            <a:ext cx="548332" cy="307777"/>
          </a:xfrm>
          <a:prstGeom prst="rect">
            <a:avLst/>
          </a:prstGeom>
          <a:noFill/>
        </p:spPr>
        <p:txBody>
          <a:bodyPr wrap="square" rtlCol="0">
            <a:spAutoFit/>
          </a:bodyPr>
          <a:lstStyle/>
          <a:p>
            <a:pPr algn="ctr"/>
            <a:r>
              <a:rPr lang="en-US" altLang="ja-JP" sz="1400" spc="-150" dirty="0">
                <a:latin typeface="BIZ UDPゴシック" panose="020B0400000000000000" pitchFamily="50" charset="-128"/>
                <a:ea typeface="BIZ UDPゴシック" panose="020B0400000000000000" pitchFamily="50" charset="-128"/>
              </a:rPr>
              <a:t>BA</a:t>
            </a:r>
            <a:endParaRPr kumimoji="1" lang="ja-JP" altLang="en-US" sz="1400" spc="-150" dirty="0">
              <a:latin typeface="BIZ UDPゴシック" panose="020B0400000000000000" pitchFamily="50" charset="-128"/>
              <a:ea typeface="BIZ UDPゴシック" panose="020B0400000000000000" pitchFamily="50" charset="-128"/>
            </a:endParaRPr>
          </a:p>
        </p:txBody>
      </p:sp>
      <p:sp>
        <p:nvSpPr>
          <p:cNvPr id="187" name="テキスト ボックス 186">
            <a:extLst>
              <a:ext uri="{FF2B5EF4-FFF2-40B4-BE49-F238E27FC236}">
                <a16:creationId xmlns:a16="http://schemas.microsoft.com/office/drawing/2014/main" id="{2503E611-F636-8375-E4A2-A8915994155A}"/>
              </a:ext>
            </a:extLst>
          </p:cNvPr>
          <p:cNvSpPr txBox="1"/>
          <p:nvPr/>
        </p:nvSpPr>
        <p:spPr>
          <a:xfrm>
            <a:off x="9627705" y="3738481"/>
            <a:ext cx="548332" cy="307777"/>
          </a:xfrm>
          <a:prstGeom prst="rect">
            <a:avLst/>
          </a:prstGeom>
          <a:noFill/>
        </p:spPr>
        <p:txBody>
          <a:bodyPr wrap="square" rtlCol="0">
            <a:spAutoFit/>
          </a:bodyPr>
          <a:lstStyle/>
          <a:p>
            <a:pPr algn="ctr"/>
            <a:r>
              <a:rPr lang="en-US" altLang="ja-JP" sz="1400" spc="-150" dirty="0">
                <a:latin typeface="BIZ UDPゴシック" panose="020B0400000000000000" pitchFamily="50" charset="-128"/>
                <a:ea typeface="BIZ UDPゴシック" panose="020B0400000000000000" pitchFamily="50" charset="-128"/>
              </a:rPr>
              <a:t>BA</a:t>
            </a:r>
            <a:endParaRPr kumimoji="1" lang="ja-JP" altLang="en-US" sz="1400" spc="-150" dirty="0">
              <a:latin typeface="BIZ UDPゴシック" panose="020B0400000000000000" pitchFamily="50" charset="-128"/>
              <a:ea typeface="BIZ UDPゴシック" panose="020B0400000000000000" pitchFamily="50" charset="-128"/>
            </a:endParaRPr>
          </a:p>
        </p:txBody>
      </p:sp>
      <p:sp>
        <p:nvSpPr>
          <p:cNvPr id="188" name="テキスト ボックス 187">
            <a:extLst>
              <a:ext uri="{FF2B5EF4-FFF2-40B4-BE49-F238E27FC236}">
                <a16:creationId xmlns:a16="http://schemas.microsoft.com/office/drawing/2014/main" id="{5D807CA8-141E-1863-7997-C058394371C6}"/>
              </a:ext>
            </a:extLst>
          </p:cNvPr>
          <p:cNvSpPr txBox="1"/>
          <p:nvPr/>
        </p:nvSpPr>
        <p:spPr>
          <a:xfrm>
            <a:off x="11290053" y="4449807"/>
            <a:ext cx="548332" cy="307777"/>
          </a:xfrm>
          <a:prstGeom prst="rect">
            <a:avLst/>
          </a:prstGeom>
          <a:noFill/>
        </p:spPr>
        <p:txBody>
          <a:bodyPr wrap="square" rtlCol="0">
            <a:spAutoFit/>
          </a:bodyPr>
          <a:lstStyle/>
          <a:p>
            <a:pPr algn="ctr"/>
            <a:r>
              <a:rPr lang="en-US" altLang="ja-JP" sz="1400" spc="-150" dirty="0">
                <a:latin typeface="BIZ UDPゴシック" panose="020B0400000000000000" pitchFamily="50" charset="-128"/>
                <a:ea typeface="BIZ UDPゴシック" panose="020B0400000000000000" pitchFamily="50" charset="-128"/>
              </a:rPr>
              <a:t>BA</a:t>
            </a:r>
            <a:endParaRPr kumimoji="1" lang="ja-JP" altLang="en-US" sz="1400" spc="-150" dirty="0">
              <a:latin typeface="BIZ UDPゴシック" panose="020B0400000000000000" pitchFamily="50" charset="-128"/>
              <a:ea typeface="BIZ UDPゴシック" panose="020B0400000000000000" pitchFamily="50" charset="-128"/>
            </a:endParaRPr>
          </a:p>
        </p:txBody>
      </p:sp>
      <p:sp>
        <p:nvSpPr>
          <p:cNvPr id="189" name="テキスト ボックス 188">
            <a:extLst>
              <a:ext uri="{FF2B5EF4-FFF2-40B4-BE49-F238E27FC236}">
                <a16:creationId xmlns:a16="http://schemas.microsoft.com/office/drawing/2014/main" id="{EC81809D-DDF9-9754-95D5-34AB158D0CA7}"/>
              </a:ext>
            </a:extLst>
          </p:cNvPr>
          <p:cNvSpPr txBox="1"/>
          <p:nvPr/>
        </p:nvSpPr>
        <p:spPr>
          <a:xfrm>
            <a:off x="327743" y="5063318"/>
            <a:ext cx="3776018" cy="584775"/>
          </a:xfrm>
          <a:prstGeom prst="rect">
            <a:avLst/>
          </a:prstGeom>
          <a:noFill/>
        </p:spPr>
        <p:txBody>
          <a:bodyPr wrap="square" rtlCol="0">
            <a:spAutoFit/>
          </a:bodyPr>
          <a:lstStyle/>
          <a:p>
            <a:r>
              <a:rPr lang="en-US" altLang="ja-JP" sz="1600" dirty="0">
                <a:latin typeface="BIZ UDPゴシック" panose="020B0400000000000000" pitchFamily="50" charset="-128"/>
                <a:ea typeface="BIZ UDPゴシック" panose="020B0400000000000000" pitchFamily="50" charset="-128"/>
              </a:rPr>
              <a:t>NDP : Null Data Packet</a:t>
            </a:r>
            <a:endParaRPr kumimoji="1" lang="en-US" altLang="ja-JP" sz="1600" dirty="0">
              <a:latin typeface="BIZ UDPゴシック" panose="020B0400000000000000" pitchFamily="50" charset="-128"/>
              <a:ea typeface="BIZ UDPゴシック" panose="020B0400000000000000" pitchFamily="50" charset="-128"/>
            </a:endParaRPr>
          </a:p>
          <a:p>
            <a:r>
              <a:rPr kumimoji="1" lang="en-US" altLang="ja-JP" sz="1600" dirty="0">
                <a:latin typeface="BIZ UDPゴシック" panose="020B0400000000000000" pitchFamily="50" charset="-128"/>
                <a:ea typeface="BIZ UDPゴシック" panose="020B0400000000000000" pitchFamily="50" charset="-128"/>
              </a:rPr>
              <a:t>NDPA : </a:t>
            </a:r>
            <a:r>
              <a:rPr lang="en-US" altLang="ja-JP" sz="1600" dirty="0">
                <a:latin typeface="BIZ UDPゴシック" panose="020B0400000000000000" pitchFamily="50" charset="-128"/>
                <a:ea typeface="BIZ UDPゴシック" panose="020B0400000000000000" pitchFamily="50" charset="-128"/>
              </a:rPr>
              <a:t>NDP Announcement</a:t>
            </a:r>
          </a:p>
        </p:txBody>
      </p:sp>
      <p:sp>
        <p:nvSpPr>
          <p:cNvPr id="190" name="テキスト ボックス 189">
            <a:extLst>
              <a:ext uri="{FF2B5EF4-FFF2-40B4-BE49-F238E27FC236}">
                <a16:creationId xmlns:a16="http://schemas.microsoft.com/office/drawing/2014/main" id="{B72C3E15-BEAF-BA79-983D-76CFE01B5865}"/>
              </a:ext>
            </a:extLst>
          </p:cNvPr>
          <p:cNvSpPr txBox="1"/>
          <p:nvPr/>
        </p:nvSpPr>
        <p:spPr>
          <a:xfrm>
            <a:off x="4312223" y="5063318"/>
            <a:ext cx="3776018" cy="584775"/>
          </a:xfrm>
          <a:prstGeom prst="rect">
            <a:avLst/>
          </a:prstGeom>
          <a:noFill/>
        </p:spPr>
        <p:txBody>
          <a:bodyPr wrap="square" rtlCol="0">
            <a:spAutoFit/>
          </a:bodyPr>
          <a:lstStyle/>
          <a:p>
            <a:r>
              <a:rPr lang="en-US" altLang="ja-JP" sz="1600" dirty="0">
                <a:latin typeface="BIZ UDPゴシック" panose="020B0400000000000000" pitchFamily="50" charset="-128"/>
                <a:ea typeface="BIZ UDPゴシック" panose="020B0400000000000000" pitchFamily="50" charset="-128"/>
              </a:rPr>
              <a:t>BR : Beamforming Report</a:t>
            </a:r>
          </a:p>
          <a:p>
            <a:r>
              <a:rPr lang="en-US" altLang="ja-JP" sz="1600" dirty="0">
                <a:latin typeface="BIZ UDPゴシック" panose="020B0400000000000000" pitchFamily="50" charset="-128"/>
                <a:ea typeface="BIZ UDPゴシック" panose="020B0400000000000000" pitchFamily="50" charset="-128"/>
              </a:rPr>
              <a:t>BRP : BR Polling</a:t>
            </a:r>
            <a:endParaRPr kumimoji="1" lang="ja-JP" altLang="en-US" sz="1600" dirty="0">
              <a:latin typeface="BIZ UDPゴシック" panose="020B0400000000000000" pitchFamily="50" charset="-128"/>
              <a:ea typeface="BIZ UDPゴシック" panose="020B0400000000000000" pitchFamily="50" charset="-128"/>
            </a:endParaRPr>
          </a:p>
        </p:txBody>
      </p:sp>
      <p:sp>
        <p:nvSpPr>
          <p:cNvPr id="191" name="テキスト ボックス 190">
            <a:extLst>
              <a:ext uri="{FF2B5EF4-FFF2-40B4-BE49-F238E27FC236}">
                <a16:creationId xmlns:a16="http://schemas.microsoft.com/office/drawing/2014/main" id="{B48D9C16-ABB4-E7BC-A2C2-09D7BA0395DC}"/>
              </a:ext>
            </a:extLst>
          </p:cNvPr>
          <p:cNvSpPr txBox="1"/>
          <p:nvPr/>
        </p:nvSpPr>
        <p:spPr>
          <a:xfrm>
            <a:off x="8304128" y="5032897"/>
            <a:ext cx="2611522" cy="584775"/>
          </a:xfrm>
          <a:prstGeom prst="rect">
            <a:avLst/>
          </a:prstGeom>
          <a:noFill/>
        </p:spPr>
        <p:txBody>
          <a:bodyPr wrap="square" rtlCol="0">
            <a:spAutoFit/>
          </a:bodyPr>
          <a:lstStyle/>
          <a:p>
            <a:r>
              <a:rPr lang="en-US" altLang="ja-JP" sz="1600" dirty="0">
                <a:latin typeface="BIZ UDPゴシック" panose="020B0400000000000000" pitchFamily="50" charset="-128"/>
                <a:ea typeface="BIZ UDPゴシック" panose="020B0400000000000000" pitchFamily="50" charset="-128"/>
              </a:rPr>
              <a:t>BA : Block ACK</a:t>
            </a:r>
          </a:p>
          <a:p>
            <a:r>
              <a:rPr kumimoji="1" lang="en-US" altLang="ja-JP" sz="1600" dirty="0">
                <a:latin typeface="BIZ UDPゴシック" panose="020B0400000000000000" pitchFamily="50" charset="-128"/>
                <a:ea typeface="BIZ UDPゴシック" panose="020B0400000000000000" pitchFamily="50" charset="-128"/>
              </a:rPr>
              <a:t>BAR : BA R</a:t>
            </a:r>
            <a:r>
              <a:rPr lang="en-US" altLang="ja-JP" sz="1600" dirty="0">
                <a:latin typeface="BIZ UDPゴシック" panose="020B0400000000000000" pitchFamily="50" charset="-128"/>
                <a:ea typeface="BIZ UDPゴシック" panose="020B0400000000000000" pitchFamily="50" charset="-128"/>
              </a:rPr>
              <a:t>equest</a:t>
            </a:r>
            <a:endParaRPr kumimoji="1" lang="ja-JP" altLang="en-US" sz="16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428280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EC1B87F1-9C1C-5F33-C890-DF44359298D6}"/>
              </a:ext>
            </a:extLst>
          </p:cNvPr>
          <p:cNvSpPr txBox="1"/>
          <p:nvPr/>
        </p:nvSpPr>
        <p:spPr>
          <a:xfrm>
            <a:off x="14245" y="213451"/>
            <a:ext cx="12615488" cy="646331"/>
          </a:xfrm>
          <a:prstGeom prst="rect">
            <a:avLst/>
          </a:prstGeom>
          <a:noFill/>
        </p:spPr>
        <p:txBody>
          <a:bodyPr wrap="square" rtlCol="0">
            <a:spAutoFit/>
          </a:bodyPr>
          <a:lstStyle/>
          <a:p>
            <a:r>
              <a:rPr kumimoji="1" lang="en-US" altLang="ja-JP" sz="3600" b="1" dirty="0">
                <a:latin typeface="BIZ UDPゴシック" panose="020B0400000000000000" pitchFamily="50" charset="-128"/>
                <a:ea typeface="BIZ UDPゴシック" panose="020B0400000000000000" pitchFamily="50" charset="-128"/>
              </a:rPr>
              <a:t>CSI (Channel State Information) Feedback</a:t>
            </a:r>
            <a:endParaRPr kumimoji="1" lang="ja-JP" altLang="en-US" sz="3600" b="1" dirty="0">
              <a:latin typeface="BIZ UDPゴシック" panose="020B0400000000000000" pitchFamily="50" charset="-128"/>
              <a:ea typeface="BIZ UDPゴシック" panose="020B0400000000000000" pitchFamily="50" charset="-128"/>
            </a:endParaRPr>
          </a:p>
        </p:txBody>
      </p:sp>
      <p:sp>
        <p:nvSpPr>
          <p:cNvPr id="5" name="テキスト ボックス 4">
            <a:extLst>
              <a:ext uri="{FF2B5EF4-FFF2-40B4-BE49-F238E27FC236}">
                <a16:creationId xmlns:a16="http://schemas.microsoft.com/office/drawing/2014/main" id="{FB223AAB-1D89-B214-7555-3FF6808DA4C8}"/>
              </a:ext>
            </a:extLst>
          </p:cNvPr>
          <p:cNvSpPr txBox="1"/>
          <p:nvPr/>
        </p:nvSpPr>
        <p:spPr>
          <a:xfrm>
            <a:off x="1085617" y="1874937"/>
            <a:ext cx="10208652" cy="2677656"/>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800" dirty="0">
                <a:latin typeface="BIZ UDPゴシック" panose="020B0400000000000000" pitchFamily="50" charset="-128"/>
                <a:ea typeface="BIZ UDPゴシック" panose="020B0400000000000000" pitchFamily="50" charset="-128"/>
              </a:rPr>
              <a:t>データパケットは</a:t>
            </a:r>
            <a:r>
              <a:rPr kumimoji="1" lang="en-US" altLang="ja-JP" sz="2800" dirty="0">
                <a:latin typeface="BIZ UDPゴシック" panose="020B0400000000000000" pitchFamily="50" charset="-128"/>
                <a:ea typeface="BIZ UDPゴシック" panose="020B0400000000000000" pitchFamily="50" charset="-128"/>
              </a:rPr>
              <a:t>CSI</a:t>
            </a:r>
            <a:r>
              <a:rPr lang="ja-JP" altLang="en-US" sz="2800" dirty="0">
                <a:latin typeface="BIZ UDPゴシック" panose="020B0400000000000000" pitchFamily="50" charset="-128"/>
                <a:ea typeface="BIZ UDPゴシック" panose="020B0400000000000000" pitchFamily="50" charset="-128"/>
              </a:rPr>
              <a:t> </a:t>
            </a:r>
            <a:r>
              <a:rPr lang="en-US" altLang="ja-JP" sz="2800" dirty="0">
                <a:latin typeface="BIZ UDPゴシック" panose="020B0400000000000000" pitchFamily="50" charset="-128"/>
                <a:ea typeface="BIZ UDPゴシック" panose="020B0400000000000000" pitchFamily="50" charset="-128"/>
              </a:rPr>
              <a:t>Feedback</a:t>
            </a:r>
            <a:r>
              <a:rPr lang="ja-JP" altLang="en-US" sz="2800" dirty="0">
                <a:latin typeface="BIZ UDPゴシック" panose="020B0400000000000000" pitchFamily="50" charset="-128"/>
                <a:ea typeface="BIZ UDPゴシック" panose="020B0400000000000000" pitchFamily="50" charset="-128"/>
              </a:rPr>
              <a:t>によるチャネル推定が完了したところで送信状態へ移行し</a:t>
            </a:r>
            <a:r>
              <a:rPr lang="en-US" altLang="ja-JP" sz="2800" dirty="0">
                <a:latin typeface="BIZ UDPゴシック" panose="020B0400000000000000" pitchFamily="50" charset="-128"/>
                <a:ea typeface="BIZ UDPゴシック" panose="020B0400000000000000" pitchFamily="50" charset="-128"/>
              </a:rPr>
              <a:t>,</a:t>
            </a:r>
            <a:r>
              <a:rPr lang="ja-JP" altLang="en-US" sz="2800" dirty="0">
                <a:latin typeface="BIZ UDPゴシック" panose="020B0400000000000000" pitchFamily="50" charset="-128"/>
                <a:ea typeface="BIZ UDPゴシック" panose="020B0400000000000000" pitchFamily="50" charset="-128"/>
              </a:rPr>
              <a:t>同期して送信する必要がある</a:t>
            </a:r>
            <a:r>
              <a:rPr lang="en-US" altLang="ja-JP" sz="2800" dirty="0">
                <a:latin typeface="BIZ UDPゴシック" panose="020B0400000000000000" pitchFamily="50" charset="-128"/>
                <a:ea typeface="BIZ UDPゴシック" panose="020B0400000000000000" pitchFamily="50" charset="-128"/>
              </a:rPr>
              <a:t>.</a:t>
            </a:r>
          </a:p>
          <a:p>
            <a:endParaRPr lang="en-US" altLang="ja-JP" sz="2800" dirty="0">
              <a:latin typeface="BIZ UDPゴシック" panose="020B0400000000000000" pitchFamily="50" charset="-128"/>
              <a:ea typeface="BIZ UDPゴシック" panose="020B0400000000000000" pitchFamily="50" charset="-128"/>
            </a:endParaRPr>
          </a:p>
          <a:p>
            <a:pPr marL="457200" indent="-457200">
              <a:buFont typeface="Arial" panose="020B0604020202020204" pitchFamily="34" charset="0"/>
              <a:buChar char="•"/>
            </a:pPr>
            <a:r>
              <a:rPr kumimoji="1" lang="ja-JP" altLang="en-US" sz="2800" dirty="0">
                <a:latin typeface="BIZ UDPゴシック" panose="020B0400000000000000" pitchFamily="50" charset="-128"/>
                <a:ea typeface="BIZ UDPゴシック" panose="020B0400000000000000" pitchFamily="50" charset="-128"/>
              </a:rPr>
              <a:t>ユーザが増えるとすべてのユーザに対してチャネル推定の手順を繰り返し実施し</a:t>
            </a:r>
            <a:r>
              <a:rPr kumimoji="1" lang="en-US" altLang="ja-JP" sz="2800" dirty="0">
                <a:latin typeface="BIZ UDPゴシック" panose="020B0400000000000000" pitchFamily="50" charset="-128"/>
                <a:ea typeface="BIZ UDPゴシック" panose="020B0400000000000000" pitchFamily="50" charset="-128"/>
              </a:rPr>
              <a:t>,</a:t>
            </a:r>
            <a:r>
              <a:rPr kumimoji="1" lang="ja-JP" altLang="en-US" sz="2800" dirty="0">
                <a:latin typeface="BIZ UDPゴシック" panose="020B0400000000000000" pitchFamily="50" charset="-128"/>
                <a:ea typeface="BIZ UDPゴシック" panose="020B0400000000000000" pitchFamily="50" charset="-128"/>
              </a:rPr>
              <a:t>多重伝送可能なユーザを選定や</a:t>
            </a:r>
            <a:r>
              <a:rPr kumimoji="1" lang="en-US" altLang="ja-JP" sz="2800" dirty="0">
                <a:latin typeface="BIZ UDPゴシック" panose="020B0400000000000000" pitchFamily="50" charset="-128"/>
                <a:ea typeface="BIZ UDPゴシック" panose="020B0400000000000000" pitchFamily="50" charset="-128"/>
              </a:rPr>
              <a:t>,</a:t>
            </a:r>
            <a:r>
              <a:rPr kumimoji="1" lang="ja-JP" altLang="en-US" sz="2800" dirty="0">
                <a:latin typeface="BIZ UDPゴシック" panose="020B0400000000000000" pitchFamily="50" charset="-128"/>
                <a:ea typeface="BIZ UDPゴシック" panose="020B0400000000000000" pitchFamily="50" charset="-128"/>
              </a:rPr>
              <a:t>タイミングのスケジューリングを</a:t>
            </a:r>
            <a:r>
              <a:rPr lang="ja-JP" altLang="en-US" sz="2800" dirty="0">
                <a:latin typeface="BIZ UDPゴシック" panose="020B0400000000000000" pitchFamily="50" charset="-128"/>
                <a:ea typeface="BIZ UDPゴシック" panose="020B0400000000000000" pitchFamily="50" charset="-128"/>
              </a:rPr>
              <a:t>しなければならない</a:t>
            </a:r>
            <a:r>
              <a:rPr lang="en-US" altLang="ja-JP" sz="2800" dirty="0">
                <a:latin typeface="BIZ UDPゴシック" panose="020B0400000000000000" pitchFamily="50" charset="-128"/>
                <a:ea typeface="BIZ UDPゴシック" panose="020B0400000000000000" pitchFamily="50" charset="-128"/>
              </a:rPr>
              <a:t>.</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7" name="テキスト ボックス 6">
            <a:extLst>
              <a:ext uri="{FF2B5EF4-FFF2-40B4-BE49-F238E27FC236}">
                <a16:creationId xmlns:a16="http://schemas.microsoft.com/office/drawing/2014/main" id="{708DC01C-0E7E-9586-9518-8051754A0E16}"/>
              </a:ext>
            </a:extLst>
          </p:cNvPr>
          <p:cNvSpPr txBox="1"/>
          <p:nvPr/>
        </p:nvSpPr>
        <p:spPr>
          <a:xfrm>
            <a:off x="1587598" y="5244582"/>
            <a:ext cx="9599281" cy="646331"/>
          </a:xfrm>
          <a:prstGeom prst="rect">
            <a:avLst/>
          </a:prstGeom>
          <a:noFill/>
        </p:spPr>
        <p:txBody>
          <a:bodyPr wrap="square" rtlCol="0">
            <a:spAutoFit/>
          </a:bodyPr>
          <a:lstStyle/>
          <a:p>
            <a:r>
              <a:rPr lang="ja-JP" altLang="en-US" sz="3200" dirty="0">
                <a:latin typeface="BIZ UDPゴシック" panose="020B0400000000000000" pitchFamily="50" charset="-128"/>
                <a:ea typeface="BIZ UDPゴシック" panose="020B0400000000000000" pitchFamily="50" charset="-128"/>
              </a:rPr>
              <a:t>大きなオーバーヘッドとなり</a:t>
            </a:r>
            <a:r>
              <a:rPr lang="en-US" altLang="ja-JP" sz="3200" dirty="0">
                <a:latin typeface="BIZ UDPゴシック" panose="020B0400000000000000" pitchFamily="50" charset="-128"/>
                <a:ea typeface="BIZ UDPゴシック" panose="020B0400000000000000" pitchFamily="50" charset="-128"/>
              </a:rPr>
              <a:t>,</a:t>
            </a:r>
            <a:r>
              <a:rPr lang="ja-JP" altLang="en-US" sz="3200" dirty="0">
                <a:latin typeface="BIZ UDPゴシック" panose="020B0400000000000000" pitchFamily="50" charset="-128"/>
                <a:ea typeface="BIZ UDPゴシック" panose="020B0400000000000000" pitchFamily="50" charset="-128"/>
              </a:rPr>
              <a:t>伝送効率を低下させる</a:t>
            </a:r>
            <a:r>
              <a:rPr lang="en-US" altLang="ja-JP" sz="3600" dirty="0">
                <a:latin typeface="BIZ UDPゴシック" panose="020B0400000000000000" pitchFamily="50" charset="-128"/>
                <a:ea typeface="BIZ UDPゴシック" panose="020B0400000000000000" pitchFamily="50" charset="-128"/>
              </a:rPr>
              <a:t>.</a:t>
            </a:r>
            <a:endParaRPr kumimoji="1" lang="ja-JP" altLang="en-US" sz="3600" dirty="0">
              <a:latin typeface="BIZ UDPゴシック" panose="020B0400000000000000" pitchFamily="50" charset="-128"/>
              <a:ea typeface="BIZ UDPゴシック" panose="020B0400000000000000" pitchFamily="50" charset="-128"/>
            </a:endParaRPr>
          </a:p>
        </p:txBody>
      </p:sp>
      <p:sp>
        <p:nvSpPr>
          <p:cNvPr id="8" name="テキスト ボックス 7">
            <a:extLst>
              <a:ext uri="{FF2B5EF4-FFF2-40B4-BE49-F238E27FC236}">
                <a16:creationId xmlns:a16="http://schemas.microsoft.com/office/drawing/2014/main" id="{EE806ECE-119D-E56E-856F-CDC63ED5EA8B}"/>
              </a:ext>
            </a:extLst>
          </p:cNvPr>
          <p:cNvSpPr txBox="1"/>
          <p:nvPr/>
        </p:nvSpPr>
        <p:spPr>
          <a:xfrm>
            <a:off x="1085617" y="5269763"/>
            <a:ext cx="573418" cy="646331"/>
          </a:xfrm>
          <a:prstGeom prst="rect">
            <a:avLst/>
          </a:prstGeom>
          <a:noFill/>
        </p:spPr>
        <p:txBody>
          <a:bodyPr wrap="square" rtlCol="0">
            <a:spAutoFit/>
          </a:bodyPr>
          <a:lstStyle/>
          <a:p>
            <a:r>
              <a:rPr kumimoji="1" lang="ja-JP" altLang="en-US" sz="3600" dirty="0">
                <a:latin typeface="BIZ UDPゴシック" panose="020B0400000000000000" pitchFamily="50" charset="-128"/>
                <a:ea typeface="BIZ UDPゴシック" panose="020B0400000000000000" pitchFamily="50" charset="-128"/>
              </a:rPr>
              <a:t>⇒</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11" name="テキスト ボックス 10">
            <a:extLst>
              <a:ext uri="{FF2B5EF4-FFF2-40B4-BE49-F238E27FC236}">
                <a16:creationId xmlns:a16="http://schemas.microsoft.com/office/drawing/2014/main" id="{FB98A88C-F9F2-08E8-6FA3-9C33C730FBBF}"/>
              </a:ext>
            </a:extLst>
          </p:cNvPr>
          <p:cNvSpPr txBox="1"/>
          <p:nvPr/>
        </p:nvSpPr>
        <p:spPr>
          <a:xfrm>
            <a:off x="466683" y="1088976"/>
            <a:ext cx="2312236" cy="646331"/>
          </a:xfrm>
          <a:prstGeom prst="rect">
            <a:avLst/>
          </a:prstGeom>
          <a:noFill/>
        </p:spPr>
        <p:txBody>
          <a:bodyPr wrap="square" rtlCol="0">
            <a:spAutoFit/>
          </a:bodyPr>
          <a:lstStyle/>
          <a:p>
            <a:r>
              <a:rPr lang="ja-JP" altLang="en-US" sz="3600" b="1" dirty="0">
                <a:latin typeface="BIZ UDPゴシック" panose="020B0400000000000000" pitchFamily="50" charset="-128"/>
                <a:ea typeface="BIZ UDPゴシック" panose="020B0400000000000000" pitchFamily="50" charset="-128"/>
              </a:rPr>
              <a:t>デメリット</a:t>
            </a:r>
            <a:endParaRPr kumimoji="1" lang="ja-JP" altLang="en-US" sz="3600" b="1"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3037100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EBB340E6-4AED-CB3C-4DB0-0383FFA20E24}"/>
              </a:ext>
            </a:extLst>
          </p:cNvPr>
          <p:cNvSpPr txBox="1"/>
          <p:nvPr/>
        </p:nvSpPr>
        <p:spPr>
          <a:xfrm>
            <a:off x="509545" y="1174701"/>
            <a:ext cx="2312236" cy="646331"/>
          </a:xfrm>
          <a:prstGeom prst="rect">
            <a:avLst/>
          </a:prstGeom>
          <a:noFill/>
        </p:spPr>
        <p:txBody>
          <a:bodyPr wrap="square" rtlCol="0">
            <a:spAutoFit/>
          </a:bodyPr>
          <a:lstStyle/>
          <a:p>
            <a:r>
              <a:rPr lang="ja-JP" altLang="en-US" sz="3600" b="1" dirty="0">
                <a:latin typeface="BIZ UDPゴシック" panose="020B0400000000000000" pitchFamily="50" charset="-128"/>
                <a:ea typeface="BIZ UDPゴシック" panose="020B0400000000000000" pitchFamily="50" charset="-128"/>
              </a:rPr>
              <a:t>デメリット</a:t>
            </a:r>
            <a:endParaRPr kumimoji="1" lang="ja-JP" altLang="en-US" sz="3600" b="1" dirty="0">
              <a:latin typeface="BIZ UDPゴシック" panose="020B0400000000000000" pitchFamily="50" charset="-128"/>
              <a:ea typeface="BIZ UDPゴシック" panose="020B0400000000000000" pitchFamily="50" charset="-128"/>
            </a:endParaRPr>
          </a:p>
        </p:txBody>
      </p:sp>
      <p:sp>
        <p:nvSpPr>
          <p:cNvPr id="2" name="テキスト ボックス 1">
            <a:extLst>
              <a:ext uri="{FF2B5EF4-FFF2-40B4-BE49-F238E27FC236}">
                <a16:creationId xmlns:a16="http://schemas.microsoft.com/office/drawing/2014/main" id="{F27CA28B-6209-97D7-9437-3FEA7FF49FDF}"/>
              </a:ext>
            </a:extLst>
          </p:cNvPr>
          <p:cNvSpPr txBox="1"/>
          <p:nvPr/>
        </p:nvSpPr>
        <p:spPr>
          <a:xfrm>
            <a:off x="14245" y="213451"/>
            <a:ext cx="12615488" cy="646331"/>
          </a:xfrm>
          <a:prstGeom prst="rect">
            <a:avLst/>
          </a:prstGeom>
          <a:noFill/>
        </p:spPr>
        <p:txBody>
          <a:bodyPr wrap="square" rtlCol="0">
            <a:spAutoFit/>
          </a:bodyPr>
          <a:lstStyle/>
          <a:p>
            <a:r>
              <a:rPr kumimoji="1" lang="en-US" altLang="ja-JP" sz="3600" b="1" dirty="0">
                <a:latin typeface="BIZ UDPゴシック" panose="020B0400000000000000" pitchFamily="50" charset="-128"/>
                <a:ea typeface="BIZ UDPゴシック" panose="020B0400000000000000" pitchFamily="50" charset="-128"/>
              </a:rPr>
              <a:t>CSI (Channel State Information) Feedback</a:t>
            </a:r>
            <a:endParaRPr kumimoji="1" lang="ja-JP" altLang="en-US" sz="3600" b="1" dirty="0">
              <a:latin typeface="BIZ UDPゴシック" panose="020B0400000000000000" pitchFamily="50" charset="-128"/>
              <a:ea typeface="BIZ UDPゴシック" panose="020B0400000000000000" pitchFamily="50" charset="-128"/>
            </a:endParaRPr>
          </a:p>
        </p:txBody>
      </p:sp>
      <p:sp>
        <p:nvSpPr>
          <p:cNvPr id="3" name="テキスト ボックス 2">
            <a:extLst>
              <a:ext uri="{FF2B5EF4-FFF2-40B4-BE49-F238E27FC236}">
                <a16:creationId xmlns:a16="http://schemas.microsoft.com/office/drawing/2014/main" id="{C08FBEDB-8BCF-6C07-3726-92F96A772B34}"/>
              </a:ext>
            </a:extLst>
          </p:cNvPr>
          <p:cNvSpPr txBox="1"/>
          <p:nvPr/>
        </p:nvSpPr>
        <p:spPr>
          <a:xfrm>
            <a:off x="1242782" y="2951947"/>
            <a:ext cx="9815513" cy="1384995"/>
          </a:xfrm>
          <a:prstGeom prst="rect">
            <a:avLst/>
          </a:prstGeom>
          <a:noFill/>
        </p:spPr>
        <p:txBody>
          <a:bodyPr wrap="square" rtlCol="0">
            <a:spAutoFit/>
          </a:bodyPr>
          <a:lstStyle/>
          <a:p>
            <a:pPr marL="457200" indent="-457200">
              <a:buFont typeface="Arial" panose="020B0604020202020204" pitchFamily="34" charset="0"/>
              <a:buChar char="•"/>
            </a:pPr>
            <a:r>
              <a:rPr kumimoji="1" lang="en-US" altLang="ja-JP" sz="2800" dirty="0">
                <a:latin typeface="BIZ UDPゴシック" panose="020B0400000000000000" pitchFamily="50" charset="-128"/>
                <a:ea typeface="BIZ UDPゴシック" panose="020B0400000000000000" pitchFamily="50" charset="-128"/>
              </a:rPr>
              <a:t>MU-MIMO</a:t>
            </a:r>
            <a:r>
              <a:rPr kumimoji="1" lang="ja-JP" altLang="en-US" sz="2800" dirty="0">
                <a:latin typeface="BIZ UDPゴシック" panose="020B0400000000000000" pitchFamily="50" charset="-128"/>
                <a:ea typeface="BIZ UDPゴシック" panose="020B0400000000000000" pitchFamily="50" charset="-128"/>
              </a:rPr>
              <a:t>では</a:t>
            </a:r>
            <a:r>
              <a:rPr kumimoji="1" lang="en-US" altLang="ja-JP" sz="2800" dirty="0">
                <a:latin typeface="BIZ UDPゴシック" panose="020B0400000000000000" pitchFamily="50" charset="-128"/>
                <a:ea typeface="BIZ UDPゴシック" panose="020B0400000000000000" pitchFamily="50" charset="-128"/>
              </a:rPr>
              <a:t>,</a:t>
            </a:r>
            <a:r>
              <a:rPr kumimoji="1" lang="ja-JP" altLang="en-US" sz="2800" dirty="0">
                <a:latin typeface="BIZ UDPゴシック" panose="020B0400000000000000" pitchFamily="50" charset="-128"/>
                <a:ea typeface="BIZ UDPゴシック" panose="020B0400000000000000" pitchFamily="50" charset="-128"/>
              </a:rPr>
              <a:t>チャネル推定で最適なアンテナ</a:t>
            </a:r>
            <a:r>
              <a:rPr kumimoji="1" lang="en-US" altLang="ja-JP" sz="2800" dirty="0">
                <a:latin typeface="BIZ UDPゴシック" panose="020B0400000000000000" pitchFamily="50" charset="-128"/>
                <a:ea typeface="BIZ UDPゴシック" panose="020B0400000000000000" pitchFamily="50" charset="-128"/>
              </a:rPr>
              <a:t>/</a:t>
            </a:r>
            <a:r>
              <a:rPr kumimoji="1" lang="ja-JP" altLang="en-US" sz="2800" dirty="0">
                <a:latin typeface="BIZ UDPゴシック" panose="020B0400000000000000" pitchFamily="50" charset="-128"/>
                <a:ea typeface="BIZ UDPゴシック" panose="020B0400000000000000" pitchFamily="50" charset="-128"/>
              </a:rPr>
              <a:t>端末の組み合わせを行った際に</a:t>
            </a:r>
            <a:r>
              <a:rPr kumimoji="1" lang="en-US" altLang="ja-JP" sz="2800" dirty="0">
                <a:latin typeface="BIZ UDPゴシック" panose="020B0400000000000000" pitchFamily="50" charset="-128"/>
                <a:ea typeface="BIZ UDPゴシック" panose="020B0400000000000000" pitchFamily="50" charset="-128"/>
              </a:rPr>
              <a:t>,</a:t>
            </a:r>
            <a:r>
              <a:rPr kumimoji="1" lang="ja-JP" altLang="en-US" sz="2800" dirty="0">
                <a:latin typeface="BIZ UDPゴシック" panose="020B0400000000000000" pitchFamily="50" charset="-128"/>
                <a:ea typeface="BIZ UDPゴシック" panose="020B0400000000000000" pitchFamily="50" charset="-128"/>
              </a:rPr>
              <a:t>利用されないアンテナや多重伝送のできない端末が生じることがある</a:t>
            </a:r>
            <a:r>
              <a:rPr kumimoji="1" lang="en-US" altLang="ja-JP" sz="2800" dirty="0">
                <a:latin typeface="BIZ UDPゴシック" panose="020B0400000000000000" pitchFamily="50" charset="-128"/>
                <a:ea typeface="BIZ UDPゴシック" panose="020B0400000000000000" pitchFamily="50" charset="-128"/>
              </a:rPr>
              <a:t>.</a:t>
            </a:r>
            <a:endParaRPr kumimoji="1" lang="ja-JP" altLang="en-US" sz="28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3975280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73B5B8E4-C4C3-C62B-0EB1-67A0A82A39A7}"/>
              </a:ext>
            </a:extLst>
          </p:cNvPr>
          <p:cNvSpPr txBox="1"/>
          <p:nvPr/>
        </p:nvSpPr>
        <p:spPr>
          <a:xfrm>
            <a:off x="0" y="70686"/>
            <a:ext cx="13501314" cy="646331"/>
          </a:xfrm>
          <a:prstGeom prst="rect">
            <a:avLst/>
          </a:prstGeom>
          <a:noFill/>
        </p:spPr>
        <p:txBody>
          <a:bodyPr wrap="square" rtlCol="0">
            <a:spAutoFit/>
          </a:bodyPr>
          <a:lstStyle/>
          <a:p>
            <a:r>
              <a:rPr lang="ja-JP" altLang="en-US" sz="3600" b="1" dirty="0">
                <a:latin typeface="BIZ UDPゴシック" panose="020B0400000000000000" pitchFamily="50" charset="-128"/>
                <a:ea typeface="BIZ UDPゴシック" panose="020B0400000000000000" pitchFamily="50" charset="-128"/>
              </a:rPr>
              <a:t>固有モード伝送</a:t>
            </a:r>
            <a:r>
              <a:rPr lang="en-US" altLang="ja-JP" sz="3600" b="1" dirty="0">
                <a:latin typeface="BIZ UDPゴシック" panose="020B0400000000000000" pitchFamily="50" charset="-128"/>
                <a:ea typeface="BIZ UDPゴシック" panose="020B0400000000000000" pitchFamily="50" charset="-128"/>
              </a:rPr>
              <a:t>(EM-BF : Eigenmode Beamforming)</a:t>
            </a:r>
            <a:endParaRPr kumimoji="1" lang="ja-JP" altLang="en-US" sz="3600" b="1" dirty="0">
              <a:latin typeface="BIZ UDPゴシック" panose="020B0400000000000000" pitchFamily="50" charset="-128"/>
              <a:ea typeface="BIZ UDPゴシック" panose="020B0400000000000000" pitchFamily="50" charset="-128"/>
            </a:endParaRPr>
          </a:p>
        </p:txBody>
      </p:sp>
      <p:grpSp>
        <p:nvGrpSpPr>
          <p:cNvPr id="47" name="グループ化 46">
            <a:extLst>
              <a:ext uri="{FF2B5EF4-FFF2-40B4-BE49-F238E27FC236}">
                <a16:creationId xmlns:a16="http://schemas.microsoft.com/office/drawing/2014/main" id="{7E500382-E91E-98FE-F72F-0CC5A9A0248F}"/>
              </a:ext>
            </a:extLst>
          </p:cNvPr>
          <p:cNvGrpSpPr/>
          <p:nvPr/>
        </p:nvGrpSpPr>
        <p:grpSpPr>
          <a:xfrm>
            <a:off x="873323" y="997759"/>
            <a:ext cx="10445353" cy="2308324"/>
            <a:chOff x="1259085" y="940590"/>
            <a:chExt cx="10445353" cy="2308324"/>
          </a:xfrm>
        </p:grpSpPr>
        <p:sp>
          <p:nvSpPr>
            <p:cNvPr id="6" name="テキスト ボックス 5">
              <a:extLst>
                <a:ext uri="{FF2B5EF4-FFF2-40B4-BE49-F238E27FC236}">
                  <a16:creationId xmlns:a16="http://schemas.microsoft.com/office/drawing/2014/main" id="{E881AD4B-C83D-5980-6E1D-963DF60CD3E0}"/>
                </a:ext>
              </a:extLst>
            </p:cNvPr>
            <p:cNvSpPr txBox="1"/>
            <p:nvPr/>
          </p:nvSpPr>
          <p:spPr>
            <a:xfrm>
              <a:off x="1259085" y="940590"/>
              <a:ext cx="10445353" cy="2308324"/>
            </a:xfrm>
            <a:prstGeom prst="rect">
              <a:avLst/>
            </a:prstGeom>
            <a:noFill/>
          </p:spPr>
          <p:txBody>
            <a:bodyPr wrap="square" rtlCol="0">
              <a:spAutoFit/>
            </a:bodyPr>
            <a:lstStyle/>
            <a:p>
              <a:r>
                <a:rPr kumimoji="1" lang="ja-JP" altLang="en-US" sz="2400" dirty="0">
                  <a:latin typeface="BIZ UDPゴシック" panose="020B0400000000000000" pitchFamily="50" charset="-128"/>
                  <a:ea typeface="BIZ UDPゴシック" panose="020B0400000000000000" pitchFamily="50" charset="-128"/>
                </a:rPr>
                <a:t>あらかじめ推定されている伝搬チャネル行列　　を用いて基地局でそれぞれ送信するデータ数に対応した指向性を形成する</a:t>
              </a:r>
              <a:r>
                <a:rPr kumimoji="1" lang="en-US" altLang="ja-JP" sz="2400" dirty="0">
                  <a:latin typeface="BIZ UDPゴシック" panose="020B0400000000000000" pitchFamily="50" charset="-128"/>
                  <a:ea typeface="BIZ UDPゴシック" panose="020B0400000000000000" pitchFamily="50" charset="-128"/>
                </a:rPr>
                <a:t>.</a:t>
              </a:r>
            </a:p>
            <a:p>
              <a:endParaRPr lang="en-US" altLang="ja-JP" sz="2400" dirty="0">
                <a:latin typeface="BIZ UDPゴシック" panose="020B0400000000000000" pitchFamily="50" charset="-128"/>
                <a:ea typeface="BIZ UDPゴシック" panose="020B0400000000000000" pitchFamily="50" charset="-128"/>
              </a:endParaRPr>
            </a:p>
            <a:p>
              <a:r>
                <a:rPr kumimoji="1" lang="ja-JP" altLang="en-US" sz="2400" dirty="0">
                  <a:latin typeface="BIZ UDPゴシック" panose="020B0400000000000000" pitchFamily="50" charset="-128"/>
                  <a:ea typeface="BIZ UDPゴシック" panose="020B0400000000000000" pitchFamily="50" charset="-128"/>
                </a:rPr>
                <a:t>このような指向性を基地局と端末局で形成することで</a:t>
              </a:r>
              <a:r>
                <a:rPr kumimoji="1" lang="en-US" altLang="ja-JP" sz="2400" dirty="0">
                  <a:latin typeface="BIZ UDPゴシック" panose="020B0400000000000000" pitchFamily="50" charset="-128"/>
                  <a:ea typeface="BIZ UDPゴシック" panose="020B0400000000000000" pitchFamily="50" charset="-128"/>
                </a:rPr>
                <a:t>,</a:t>
              </a:r>
              <a:r>
                <a:rPr kumimoji="1" lang="ja-JP" altLang="en-US" sz="2400" dirty="0">
                  <a:latin typeface="BIZ UDPゴシック" panose="020B0400000000000000" pitchFamily="50" charset="-128"/>
                  <a:ea typeface="BIZ UDPゴシック" panose="020B0400000000000000" pitchFamily="50" charset="-128"/>
                </a:rPr>
                <a:t>受信側では信号分離技術を用いずに</a:t>
              </a:r>
              <a:r>
                <a:rPr kumimoji="1" lang="en-US" altLang="ja-JP" sz="2400" dirty="0">
                  <a:latin typeface="BIZ UDPゴシック" panose="020B0400000000000000" pitchFamily="50" charset="-128"/>
                  <a:ea typeface="BIZ UDPゴシック" panose="020B0400000000000000" pitchFamily="50" charset="-128"/>
                </a:rPr>
                <a:t>MIMO</a:t>
              </a:r>
              <a:r>
                <a:rPr kumimoji="1" lang="ja-JP" altLang="en-US" sz="2400" dirty="0">
                  <a:latin typeface="BIZ UDPゴシック" panose="020B0400000000000000" pitchFamily="50" charset="-128"/>
                  <a:ea typeface="BIZ UDPゴシック" panose="020B0400000000000000" pitchFamily="50" charset="-128"/>
                </a:rPr>
                <a:t>による通信が実現でき</a:t>
              </a:r>
              <a:r>
                <a:rPr kumimoji="1" lang="en-US" altLang="ja-JP" sz="2400" dirty="0">
                  <a:latin typeface="BIZ UDPゴシック" panose="020B0400000000000000" pitchFamily="50" charset="-128"/>
                  <a:ea typeface="BIZ UDPゴシック" panose="020B0400000000000000" pitchFamily="50" charset="-128"/>
                </a:rPr>
                <a:t>,</a:t>
              </a:r>
              <a:r>
                <a:rPr kumimoji="1" lang="ja-JP" altLang="en-US" sz="2400" dirty="0">
                  <a:latin typeface="BIZ UDPゴシック" panose="020B0400000000000000" pitchFamily="50" charset="-128"/>
                  <a:ea typeface="BIZ UDPゴシック" panose="020B0400000000000000" pitchFamily="50" charset="-128"/>
                </a:rPr>
                <a:t>端末側の負荷が軽減されるが</a:t>
              </a:r>
              <a:r>
                <a:rPr kumimoji="1" lang="en-US" altLang="ja-JP" sz="2400" dirty="0">
                  <a:latin typeface="BIZ UDPゴシック" panose="020B0400000000000000" pitchFamily="50" charset="-128"/>
                  <a:ea typeface="BIZ UDPゴシック" panose="020B0400000000000000" pitchFamily="50" charset="-128"/>
                </a:rPr>
                <a:t>,</a:t>
              </a:r>
              <a:r>
                <a:rPr kumimoji="1" lang="ja-JP" altLang="en-US" sz="2400" dirty="0">
                  <a:latin typeface="BIZ UDPゴシック" panose="020B0400000000000000" pitchFamily="50" charset="-128"/>
                  <a:ea typeface="BIZ UDPゴシック" panose="020B0400000000000000" pitchFamily="50" charset="-128"/>
                </a:rPr>
                <a:t>基地局側の負荷が大きくなる</a:t>
              </a:r>
              <a:r>
                <a:rPr kumimoji="1" lang="en-US" altLang="ja-JP" sz="2400" dirty="0">
                  <a:latin typeface="BIZ UDPゴシック" panose="020B0400000000000000" pitchFamily="50" charset="-128"/>
                  <a:ea typeface="BIZ UDPゴシック" panose="020B0400000000000000" pitchFamily="50" charset="-128"/>
                </a:rPr>
                <a:t>.</a:t>
              </a:r>
              <a:endParaRPr kumimoji="1" lang="ja-JP" altLang="en-US" sz="2400" dirty="0">
                <a:latin typeface="BIZ UDPゴシック" panose="020B0400000000000000" pitchFamily="50" charset="-128"/>
                <a:ea typeface="BIZ UDPゴシック" panose="020B0400000000000000" pitchFamily="50" charset="-128"/>
              </a:endParaRPr>
            </a:p>
          </p:txBody>
        </p:sp>
        <p:pic>
          <p:nvPicPr>
            <p:cNvPr id="7" name="図 6" descr="\documentclass{jsarticle}&#10;\usepackage{amsmath}&#10;\usepackage[T1]{fontenc}&#10;\usepackage{lmodern}&#10;\pagestyle{empty}&#10;&#10;\begin{document}&#10;%\begin{align*}&#10;%\end{align*}&#10;$H$&#10;\end{document}" title="IguanaTex Bitmap Display">
              <a:extLst>
                <a:ext uri="{FF2B5EF4-FFF2-40B4-BE49-F238E27FC236}">
                  <a16:creationId xmlns:a16="http://schemas.microsoft.com/office/drawing/2014/main" id="{92B810F1-3F76-34B2-5262-B08532D41925}"/>
                </a:ext>
              </a:extLst>
            </p:cNvPr>
            <p:cNvPicPr>
              <a:picLocks noChangeAspect="1"/>
            </p:cNvPicPr>
            <p:nvPr>
              <p:custDataLst>
                <p:tags r:id="rId3"/>
              </p:custDataLst>
            </p:nvPr>
          </p:nvPicPr>
          <p:blipFill>
            <a:blip r:embed="rId6">
              <a:extLst>
                <a:ext uri="{28A0092B-C50C-407E-A947-70E740481C1C}">
                  <a14:useLocalDpi xmlns:a14="http://schemas.microsoft.com/office/drawing/2010/main" val="0"/>
                </a:ext>
              </a:extLst>
            </a:blip>
            <a:stretch>
              <a:fillRect/>
            </a:stretch>
          </p:blipFill>
          <p:spPr>
            <a:xfrm>
              <a:off x="7272339" y="1047801"/>
              <a:ext cx="356166" cy="291409"/>
            </a:xfrm>
            <a:prstGeom prst="rect">
              <a:avLst/>
            </a:prstGeom>
          </p:spPr>
        </p:pic>
      </p:grpSp>
      <p:grpSp>
        <p:nvGrpSpPr>
          <p:cNvPr id="2" name="グループ化 1">
            <a:extLst>
              <a:ext uri="{FF2B5EF4-FFF2-40B4-BE49-F238E27FC236}">
                <a16:creationId xmlns:a16="http://schemas.microsoft.com/office/drawing/2014/main" id="{5A3471B4-D95C-4AC4-BD6F-BBC8C4321AA5}"/>
              </a:ext>
            </a:extLst>
          </p:cNvPr>
          <p:cNvGrpSpPr/>
          <p:nvPr/>
        </p:nvGrpSpPr>
        <p:grpSpPr>
          <a:xfrm>
            <a:off x="2363007" y="3609085"/>
            <a:ext cx="7890653" cy="2936045"/>
            <a:chOff x="2363007" y="3609085"/>
            <a:chExt cx="7890653" cy="2936045"/>
          </a:xfrm>
        </p:grpSpPr>
        <p:grpSp>
          <p:nvGrpSpPr>
            <p:cNvPr id="18" name="グループ化 17">
              <a:extLst>
                <a:ext uri="{FF2B5EF4-FFF2-40B4-BE49-F238E27FC236}">
                  <a16:creationId xmlns:a16="http://schemas.microsoft.com/office/drawing/2014/main" id="{D17FDEFF-73C1-9D5E-7FC3-A2A1C6D7370C}"/>
                </a:ext>
              </a:extLst>
            </p:cNvPr>
            <p:cNvGrpSpPr/>
            <p:nvPr/>
          </p:nvGrpSpPr>
          <p:grpSpPr>
            <a:xfrm>
              <a:off x="2363007" y="3795440"/>
              <a:ext cx="2308198" cy="2130986"/>
              <a:chOff x="2620183" y="4236243"/>
              <a:chExt cx="2308198" cy="2130986"/>
            </a:xfrm>
          </p:grpSpPr>
          <p:pic>
            <p:nvPicPr>
              <p:cNvPr id="10" name="グラフィックス 9">
                <a:extLst>
                  <a:ext uri="{FF2B5EF4-FFF2-40B4-BE49-F238E27FC236}">
                    <a16:creationId xmlns:a16="http://schemas.microsoft.com/office/drawing/2014/main" id="{CE50F8F2-D80F-72AB-D909-450AF4F45B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620183" y="4236243"/>
                <a:ext cx="2308198" cy="2130986"/>
              </a:xfrm>
              <a:prstGeom prst="rect">
                <a:avLst/>
              </a:prstGeom>
            </p:spPr>
          </p:pic>
          <p:sp>
            <p:nvSpPr>
              <p:cNvPr id="13" name="テキスト ボックス 12">
                <a:extLst>
                  <a:ext uri="{FF2B5EF4-FFF2-40B4-BE49-F238E27FC236}">
                    <a16:creationId xmlns:a16="http://schemas.microsoft.com/office/drawing/2014/main" id="{CE40106C-D6CF-32A5-DFB7-02FC9B3CEDE8}"/>
                  </a:ext>
                </a:extLst>
              </p:cNvPr>
              <p:cNvSpPr txBox="1"/>
              <p:nvPr/>
            </p:nvSpPr>
            <p:spPr>
              <a:xfrm>
                <a:off x="3705552" y="4609238"/>
                <a:ext cx="492443" cy="1384995"/>
              </a:xfrm>
              <a:prstGeom prst="rect">
                <a:avLst/>
              </a:prstGeom>
              <a:noFill/>
            </p:spPr>
            <p:txBody>
              <a:bodyPr vert="eaVert" wrap="square" rtlCol="0">
                <a:spAutoFit/>
              </a:bodyPr>
              <a:lstStyle/>
              <a:p>
                <a:pPr algn="ctr"/>
                <a:r>
                  <a:rPr lang="ja-JP" altLang="en-US" sz="2000" dirty="0">
                    <a:latin typeface="BIZ UDPゴシック" panose="020B0400000000000000" pitchFamily="50" charset="-128"/>
                    <a:ea typeface="BIZ UDPゴシック" panose="020B0400000000000000" pitchFamily="50" charset="-128"/>
                  </a:rPr>
                  <a:t>指向性制御</a:t>
                </a:r>
                <a:endParaRPr kumimoji="1" lang="ja-JP" altLang="en-US" sz="2000" dirty="0">
                  <a:latin typeface="BIZ UDPゴシック" panose="020B0400000000000000" pitchFamily="50" charset="-128"/>
                  <a:ea typeface="BIZ UDPゴシック" panose="020B0400000000000000" pitchFamily="50" charset="-128"/>
                </a:endParaRPr>
              </a:p>
            </p:txBody>
          </p:sp>
          <p:sp>
            <p:nvSpPr>
              <p:cNvPr id="14" name="テキスト ボックス 13">
                <a:extLst>
                  <a:ext uri="{FF2B5EF4-FFF2-40B4-BE49-F238E27FC236}">
                    <a16:creationId xmlns:a16="http://schemas.microsoft.com/office/drawing/2014/main" id="{AF6EA58C-C92C-55E6-E4C3-C0CD2279EEC4}"/>
                  </a:ext>
                </a:extLst>
              </p:cNvPr>
              <p:cNvSpPr txBox="1"/>
              <p:nvPr/>
            </p:nvSpPr>
            <p:spPr>
              <a:xfrm>
                <a:off x="2620206" y="4609238"/>
                <a:ext cx="492443" cy="1384995"/>
              </a:xfrm>
              <a:prstGeom prst="rect">
                <a:avLst/>
              </a:prstGeom>
              <a:noFill/>
            </p:spPr>
            <p:txBody>
              <a:bodyPr vert="eaVert" wrap="square" rtlCol="0">
                <a:spAutoFit/>
              </a:bodyPr>
              <a:lstStyle/>
              <a:p>
                <a:pPr algn="ctr"/>
                <a:r>
                  <a:rPr kumimoji="1" lang="ja-JP" altLang="en-US" sz="2000" dirty="0">
                    <a:latin typeface="BIZ UDPゴシック" panose="020B0400000000000000" pitchFamily="50" charset="-128"/>
                    <a:ea typeface="BIZ UDPゴシック" panose="020B0400000000000000" pitchFamily="50" charset="-128"/>
                  </a:rPr>
                  <a:t>送信</a:t>
                </a:r>
              </a:p>
            </p:txBody>
          </p:sp>
        </p:grpSp>
        <p:grpSp>
          <p:nvGrpSpPr>
            <p:cNvPr id="17" name="グループ化 16">
              <a:extLst>
                <a:ext uri="{FF2B5EF4-FFF2-40B4-BE49-F238E27FC236}">
                  <a16:creationId xmlns:a16="http://schemas.microsoft.com/office/drawing/2014/main" id="{58C116F0-D234-5ACC-450F-8A96B713B3F8}"/>
                </a:ext>
              </a:extLst>
            </p:cNvPr>
            <p:cNvGrpSpPr/>
            <p:nvPr/>
          </p:nvGrpSpPr>
          <p:grpSpPr>
            <a:xfrm>
              <a:off x="8723305" y="4443401"/>
              <a:ext cx="1530355" cy="1483025"/>
              <a:chOff x="8280393" y="4829174"/>
              <a:chExt cx="1530355" cy="1483025"/>
            </a:xfrm>
          </p:grpSpPr>
          <p:pic>
            <p:nvPicPr>
              <p:cNvPr id="12" name="グラフィックス 11">
                <a:extLst>
                  <a:ext uri="{FF2B5EF4-FFF2-40B4-BE49-F238E27FC236}">
                    <a16:creationId xmlns:a16="http://schemas.microsoft.com/office/drawing/2014/main" id="{65641599-1111-43AC-22D5-98CC0241ABA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280393" y="4829174"/>
                <a:ext cx="1530355" cy="1483025"/>
              </a:xfrm>
              <a:prstGeom prst="rect">
                <a:avLst/>
              </a:prstGeom>
            </p:spPr>
          </p:pic>
          <p:sp>
            <p:nvSpPr>
              <p:cNvPr id="16" name="テキスト ボックス 15">
                <a:extLst>
                  <a:ext uri="{FF2B5EF4-FFF2-40B4-BE49-F238E27FC236}">
                    <a16:creationId xmlns:a16="http://schemas.microsoft.com/office/drawing/2014/main" id="{73A87C0D-137B-34B6-E2E9-4F9250F643A9}"/>
                  </a:ext>
                </a:extLst>
              </p:cNvPr>
              <p:cNvSpPr txBox="1"/>
              <p:nvPr/>
            </p:nvSpPr>
            <p:spPr>
              <a:xfrm>
                <a:off x="9216287" y="4884340"/>
                <a:ext cx="492443" cy="1384995"/>
              </a:xfrm>
              <a:prstGeom prst="rect">
                <a:avLst/>
              </a:prstGeom>
              <a:noFill/>
            </p:spPr>
            <p:txBody>
              <a:bodyPr vert="eaVert" wrap="square" rtlCol="0">
                <a:spAutoFit/>
              </a:bodyPr>
              <a:lstStyle/>
              <a:p>
                <a:pPr algn="ctr"/>
                <a:r>
                  <a:rPr lang="ja-JP" altLang="en-US" sz="2000" dirty="0">
                    <a:latin typeface="BIZ UDPゴシック" panose="020B0400000000000000" pitchFamily="50" charset="-128"/>
                    <a:ea typeface="BIZ UDPゴシック" panose="020B0400000000000000" pitchFamily="50" charset="-128"/>
                  </a:rPr>
                  <a:t>受信</a:t>
                </a:r>
                <a:endParaRPr kumimoji="1" lang="ja-JP" altLang="en-US" sz="2000" dirty="0">
                  <a:latin typeface="BIZ UDPゴシック" panose="020B0400000000000000" pitchFamily="50" charset="-128"/>
                  <a:ea typeface="BIZ UDPゴシック" panose="020B0400000000000000" pitchFamily="50" charset="-128"/>
                </a:endParaRPr>
              </a:p>
            </p:txBody>
          </p:sp>
        </p:grpSp>
        <p:cxnSp>
          <p:nvCxnSpPr>
            <p:cNvPr id="19" name="直線コネクタ 18">
              <a:extLst>
                <a:ext uri="{FF2B5EF4-FFF2-40B4-BE49-F238E27FC236}">
                  <a16:creationId xmlns:a16="http://schemas.microsoft.com/office/drawing/2014/main" id="{B7FF0058-731C-3D1F-1CDA-3F8AD970A134}"/>
                </a:ext>
              </a:extLst>
            </p:cNvPr>
            <p:cNvCxnSpPr>
              <a:cxnSpLocks/>
            </p:cNvCxnSpPr>
            <p:nvPr/>
          </p:nvCxnSpPr>
          <p:spPr>
            <a:xfrm flipV="1">
              <a:off x="5106086" y="3609085"/>
              <a:ext cx="1762120" cy="316649"/>
            </a:xfrm>
            <a:prstGeom prst="line">
              <a:avLst/>
            </a:prstGeom>
            <a:ln w="12700">
              <a:prstDash val="lgDashDot"/>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54CF8130-5DB5-3B82-8F29-FF9E56D85120}"/>
                </a:ext>
              </a:extLst>
            </p:cNvPr>
            <p:cNvCxnSpPr>
              <a:cxnSpLocks/>
            </p:cNvCxnSpPr>
            <p:nvPr/>
          </p:nvCxnSpPr>
          <p:spPr>
            <a:xfrm>
              <a:off x="6892772" y="3609086"/>
              <a:ext cx="1765578" cy="787065"/>
            </a:xfrm>
            <a:prstGeom prst="straightConnector1">
              <a:avLst/>
            </a:prstGeom>
            <a:ln w="12700">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319F47B9-954C-3242-958B-70AADE201F2B}"/>
                </a:ext>
              </a:extLst>
            </p:cNvPr>
            <p:cNvCxnSpPr>
              <a:cxnSpLocks/>
            </p:cNvCxnSpPr>
            <p:nvPr/>
          </p:nvCxnSpPr>
          <p:spPr>
            <a:xfrm>
              <a:off x="5061931" y="5439374"/>
              <a:ext cx="1917512" cy="471697"/>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49758E3B-6458-8837-B4B9-48617B5EC1E9}"/>
                </a:ext>
              </a:extLst>
            </p:cNvPr>
            <p:cNvCxnSpPr>
              <a:cxnSpLocks/>
            </p:cNvCxnSpPr>
            <p:nvPr/>
          </p:nvCxnSpPr>
          <p:spPr>
            <a:xfrm>
              <a:off x="5229341" y="4647394"/>
              <a:ext cx="3070360" cy="21353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4" name="楕円 23">
              <a:extLst>
                <a:ext uri="{FF2B5EF4-FFF2-40B4-BE49-F238E27FC236}">
                  <a16:creationId xmlns:a16="http://schemas.microsoft.com/office/drawing/2014/main" id="{54FAC5C2-8D39-E843-18EE-07581E9FE4E5}"/>
                </a:ext>
              </a:extLst>
            </p:cNvPr>
            <p:cNvSpPr/>
            <p:nvPr/>
          </p:nvSpPr>
          <p:spPr>
            <a:xfrm rot="16446304">
              <a:off x="5077920" y="4192282"/>
              <a:ext cx="263574" cy="875267"/>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EC17C73C-A8B9-CB25-6261-8B2C57D4EEE7}"/>
                </a:ext>
              </a:extLst>
            </p:cNvPr>
            <p:cNvSpPr/>
            <p:nvPr/>
          </p:nvSpPr>
          <p:spPr>
            <a:xfrm rot="16553957">
              <a:off x="8005488" y="4420154"/>
              <a:ext cx="237512" cy="868867"/>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1A914062-08BE-D5D2-80CF-2589FE484DAC}"/>
                </a:ext>
              </a:extLst>
            </p:cNvPr>
            <p:cNvSpPr/>
            <p:nvPr/>
          </p:nvSpPr>
          <p:spPr>
            <a:xfrm rot="15569531">
              <a:off x="5085063" y="3585396"/>
              <a:ext cx="224880" cy="661645"/>
            </a:xfrm>
            <a:prstGeom prst="ellipse">
              <a:avLst/>
            </a:prstGeom>
            <a:noFill/>
            <a:ln w="12700">
              <a:solidFill>
                <a:schemeClr val="accent1"/>
              </a:solidFill>
              <a:prstDash val="lg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A43F7C90-034A-D6A2-0DCC-357CE3AC0EC8}"/>
                </a:ext>
              </a:extLst>
            </p:cNvPr>
            <p:cNvSpPr/>
            <p:nvPr/>
          </p:nvSpPr>
          <p:spPr>
            <a:xfrm rot="18038143">
              <a:off x="8461825" y="4060576"/>
              <a:ext cx="256963" cy="579037"/>
            </a:xfrm>
            <a:prstGeom prst="ellipse">
              <a:avLst/>
            </a:prstGeom>
            <a:noFill/>
            <a:ln w="12700">
              <a:solidFill>
                <a:schemeClr val="accent1"/>
              </a:solidFill>
              <a:prstDash val="lg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E272B8E8-6F96-EBEA-51E5-F9704CC88DD9}"/>
                </a:ext>
              </a:extLst>
            </p:cNvPr>
            <p:cNvSpPr/>
            <p:nvPr/>
          </p:nvSpPr>
          <p:spPr>
            <a:xfrm rot="16951928">
              <a:off x="4973964" y="5089647"/>
              <a:ext cx="264245" cy="684724"/>
            </a:xfrm>
            <a:prstGeom prst="ellipse">
              <a:avLst/>
            </a:prstGeom>
            <a:noFill/>
            <a:ln w="12700">
              <a:solidFill>
                <a:schemeClr val="accent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86F019EF-ADD5-9220-9289-9195C505A0C8}"/>
                </a:ext>
              </a:extLst>
            </p:cNvPr>
            <p:cNvSpPr/>
            <p:nvPr/>
          </p:nvSpPr>
          <p:spPr>
            <a:xfrm rot="15102959">
              <a:off x="8334228" y="5167686"/>
              <a:ext cx="273234" cy="676569"/>
            </a:xfrm>
            <a:prstGeom prst="ellipse">
              <a:avLst/>
            </a:prstGeom>
            <a:noFill/>
            <a:ln w="12700">
              <a:solidFill>
                <a:schemeClr val="accent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矢印コネクタ 29">
              <a:extLst>
                <a:ext uri="{FF2B5EF4-FFF2-40B4-BE49-F238E27FC236}">
                  <a16:creationId xmlns:a16="http://schemas.microsoft.com/office/drawing/2014/main" id="{F612E52D-0AA3-1DEA-7F1C-807904D884A8}"/>
                </a:ext>
              </a:extLst>
            </p:cNvPr>
            <p:cNvCxnSpPr>
              <a:cxnSpLocks/>
            </p:cNvCxnSpPr>
            <p:nvPr/>
          </p:nvCxnSpPr>
          <p:spPr>
            <a:xfrm flipV="1">
              <a:off x="6979444" y="5439374"/>
              <a:ext cx="1610862" cy="471697"/>
            </a:xfrm>
            <a:prstGeom prst="straightConnector1">
              <a:avLst/>
            </a:prstGeom>
            <a:ln w="12700">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43" name="グループ化 42">
              <a:extLst>
                <a:ext uri="{FF2B5EF4-FFF2-40B4-BE49-F238E27FC236}">
                  <a16:creationId xmlns:a16="http://schemas.microsoft.com/office/drawing/2014/main" id="{3BEA54EA-D621-AA98-7E7A-07CD0F5708AC}"/>
                </a:ext>
              </a:extLst>
            </p:cNvPr>
            <p:cNvGrpSpPr/>
            <p:nvPr/>
          </p:nvGrpSpPr>
          <p:grpSpPr>
            <a:xfrm>
              <a:off x="3196915" y="6101054"/>
              <a:ext cx="743904" cy="442767"/>
              <a:chOff x="3268353" y="5729579"/>
              <a:chExt cx="743904" cy="442767"/>
            </a:xfrm>
          </p:grpSpPr>
          <p:pic>
            <p:nvPicPr>
              <p:cNvPr id="40" name="図 39" descr="\documentclass{jsarticle}&#10;\usepackage{amsmath}&#10;\usepackage[T1]{fontenc}&#10;\usepackage{lmodern}&#10;\pagestyle{empty}&#10;&#10;\begin{document}&#10;%\begin{align*}&#10;%\end{align*}&#10;$H$&#10;\end{document}" title="IguanaTex Bitmap Display">
                <a:extLst>
                  <a:ext uri="{FF2B5EF4-FFF2-40B4-BE49-F238E27FC236}">
                    <a16:creationId xmlns:a16="http://schemas.microsoft.com/office/drawing/2014/main" id="{170E1632-576C-D387-8E0C-9589FD25DA90}"/>
                  </a:ext>
                </a:extLst>
              </p:cNvPr>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3447424" y="5787463"/>
                <a:ext cx="385762" cy="315624"/>
              </a:xfrm>
              <a:prstGeom prst="rect">
                <a:avLst/>
              </a:prstGeom>
            </p:spPr>
          </p:pic>
          <p:sp>
            <p:nvSpPr>
              <p:cNvPr id="42" name="吹き出し: 四角形 41">
                <a:extLst>
                  <a:ext uri="{FF2B5EF4-FFF2-40B4-BE49-F238E27FC236}">
                    <a16:creationId xmlns:a16="http://schemas.microsoft.com/office/drawing/2014/main" id="{9369BADC-4DA4-1F08-85E4-96133D20E8ED}"/>
                  </a:ext>
                </a:extLst>
              </p:cNvPr>
              <p:cNvSpPr/>
              <p:nvPr/>
            </p:nvSpPr>
            <p:spPr>
              <a:xfrm rot="10800000">
                <a:off x="3268353" y="5729579"/>
                <a:ext cx="743904" cy="442767"/>
              </a:xfrm>
              <a:prstGeom prst="wedgeRectCallout">
                <a:avLst>
                  <a:gd name="adj1" fmla="val -23509"/>
                  <a:gd name="adj2" fmla="val 78634"/>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4" name="グループ化 43">
              <a:extLst>
                <a:ext uri="{FF2B5EF4-FFF2-40B4-BE49-F238E27FC236}">
                  <a16:creationId xmlns:a16="http://schemas.microsoft.com/office/drawing/2014/main" id="{24F29C8B-51AA-AF15-BE3E-305EF9347BD6}"/>
                </a:ext>
              </a:extLst>
            </p:cNvPr>
            <p:cNvGrpSpPr/>
            <p:nvPr/>
          </p:nvGrpSpPr>
          <p:grpSpPr>
            <a:xfrm>
              <a:off x="9407738" y="6102363"/>
              <a:ext cx="743904" cy="442767"/>
              <a:chOff x="3268353" y="5729579"/>
              <a:chExt cx="743904" cy="442767"/>
            </a:xfrm>
          </p:grpSpPr>
          <p:pic>
            <p:nvPicPr>
              <p:cNvPr id="45" name="図 44" descr="\documentclass{jsarticle}&#10;\usepackage{amsmath}&#10;\usepackage[T1]{fontenc}&#10;\usepackage{lmodern}&#10;\pagestyle{empty}&#10;&#10;\begin{document}&#10;%\begin{align*}&#10;%\end{align*}&#10;$H$&#10;\end{document}" title="IguanaTex Bitmap Display">
                <a:extLst>
                  <a:ext uri="{FF2B5EF4-FFF2-40B4-BE49-F238E27FC236}">
                    <a16:creationId xmlns:a16="http://schemas.microsoft.com/office/drawing/2014/main" id="{DA312184-2462-A82B-5D40-0BF46DCC5183}"/>
                  </a:ext>
                </a:extLst>
              </p:cNvPr>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3447424" y="5787463"/>
                <a:ext cx="385762" cy="315624"/>
              </a:xfrm>
              <a:prstGeom prst="rect">
                <a:avLst/>
              </a:prstGeom>
            </p:spPr>
          </p:pic>
          <p:sp>
            <p:nvSpPr>
              <p:cNvPr id="46" name="吹き出し: 四角形 45">
                <a:extLst>
                  <a:ext uri="{FF2B5EF4-FFF2-40B4-BE49-F238E27FC236}">
                    <a16:creationId xmlns:a16="http://schemas.microsoft.com/office/drawing/2014/main" id="{06692787-6A79-6092-BB81-B6AE6B8FB857}"/>
                  </a:ext>
                </a:extLst>
              </p:cNvPr>
              <p:cNvSpPr/>
              <p:nvPr/>
            </p:nvSpPr>
            <p:spPr>
              <a:xfrm rot="10800000">
                <a:off x="3268353" y="5729579"/>
                <a:ext cx="743904" cy="442767"/>
              </a:xfrm>
              <a:prstGeom prst="wedgeRectCallout">
                <a:avLst>
                  <a:gd name="adj1" fmla="val -23509"/>
                  <a:gd name="adj2" fmla="val 78634"/>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Tree>
    <p:extLst>
      <p:ext uri="{BB962C8B-B14F-4D97-AF65-F5344CB8AC3E}">
        <p14:creationId xmlns:p14="http://schemas.microsoft.com/office/powerpoint/2010/main" val="112874185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328.5458"/>
  <p:tag name="ORIGINALWIDTH" val="1452.953"/>
  <p:tag name="OUTPUTTYPE" val="PNG"/>
  <p:tag name="IGUANATEXVERSION" val="160"/>
  <p:tag name="LATEXADDIN" val="\documentclass{jsarticle}&#10;\usepackage{amsmath}&#10;\usepackage[T1]{fontenc}&#10;\usepackage{lmodern}&#10;\pagestyle{empty}&#10;&#10;\begin{document}&#10;%\begin{align*}&#10;%\end{align*}&#10;\begin{equation*}&#10;  \begin{bmatrix}&#10;    S_1 \\&#10;    S_2&#10;    \end{bmatrix}&#10;    =&#10;    \begin{bmatrix}&#10;    h_{11} &amp; h_{12} \\&#10;    h_{21} &amp; h_{22}&#10;    \end{bmatrix}^{-1}&#10;    \cdot&#10;    \begin{bmatrix}&#10;    y_1 \\&#10;    y_2&#10;    \end{bmatrix}&#10;\end{equation*}&#10;\end{document}"/>
  <p:tag name="IGUANATEXSIZE" val="60"/>
  <p:tag name="IGUANATEXCURSOR" val="194"/>
  <p:tag name="TRANSPARENCY" val="True"/>
  <p:tag name="LATEXENGINEID" val="4"/>
  <p:tag name="TEMPFOLDER" val="c:\temp\"/>
  <p:tag name="LATEXFORMHEIGHT" val="320"/>
  <p:tag name="LATEXFORMWIDTH" val="385"/>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115.5161"/>
  <p:tag name="ORIGINALWIDTH" val="98.2637"/>
  <p:tag name="OUTPUTTYPE" val="PNG"/>
  <p:tag name="IGUANATEXVERSION" val="160"/>
  <p:tag name="LATEXADDIN" val="\documentclass{jsarticle}&#10;\usepackage{amsmath}&#10;\usepackage[T1]{fontenc}&#10;\usepackage{lmodern}&#10;\pagestyle{empty}&#10;&#10;\begin{document}&#10;%\begin{align*}&#10;%\end{align*}&#10;$f_1$&#10;\end{document}"/>
  <p:tag name="IGUANATEXSIZE" val="60"/>
  <p:tag name="IGUANATEXCURSOR" val="161"/>
  <p:tag name="TRANSPARENCY" val="True"/>
  <p:tag name="LATEXENGINEID" val="4"/>
  <p:tag name="TEMPFOLDER" val="c:\temp\"/>
  <p:tag name="LATEXFORMHEIGHT" val="320"/>
  <p:tag name="LATEXFORMWIDTH" val="385"/>
  <p:tag name="LATEXFORMWRAP" val="True"/>
  <p:tag name="BITMAPVECTOR" val="0"/>
</p:tagLst>
</file>

<file path=ppt/tags/tag100.xml><?xml version="1.0" encoding="utf-8"?>
<p:tagLst xmlns:a="http://schemas.openxmlformats.org/drawingml/2006/main" xmlns:r="http://schemas.openxmlformats.org/officeDocument/2006/relationships" xmlns:p="http://schemas.openxmlformats.org/presentationml/2006/main">
  <p:tag name="OUTPUTDPI" val="1200"/>
  <p:tag name="ORIGINALHEIGHT" val="312.7936"/>
  <p:tag name="ORIGINALWIDTH" val="2134.048"/>
  <p:tag name="OUTPUTTYPE" val="PNG"/>
  <p:tag name="IGUANATEXVERSION" val="160"/>
  <p:tag name="LATEXADDIN" val="\documentclass{jsarticle}&#10;\usepackage{amsmath}&#10;\usepackage[T1]{fontenc}&#10;\usepackage{lmodern}&#10;\pagestyle{empty}&#10;&#10;\begin{document}&#10;\begin{align*}&#10;  HW &amp;=&#10;    \begin{bmatrix}&#10;      H^{(1)}W^{(1)} &amp; 0_{N_R \times (N_T - N_R)}\\&#10;      0_{N_R \times (N_T - N_R)} &amp; H^{(2)}W^{(2)}&#10;    \end{bmatrix}&#10;\end{align*}&#10;\end{document}"/>
  <p:tag name="IGUANATEXSIZE" val="60"/>
  <p:tag name="IGUANATEXCURSOR" val="304"/>
  <p:tag name="TRANSPARENCY" val="True"/>
  <p:tag name="LATEXENGINEID" val="4"/>
  <p:tag name="TEMPFOLDER" val="c:\temp\"/>
  <p:tag name="LATEXFORMHEIGHT" val="320"/>
  <p:tag name="LATEXFORMWIDTH" val="385"/>
  <p:tag name="LATEXFORMWRAP" val="True"/>
  <p:tag name="BITMAPVECTOR" val="0"/>
</p:tagLst>
</file>

<file path=ppt/tags/tag101.xml><?xml version="1.0" encoding="utf-8"?>
<p:tagLst xmlns:a="http://schemas.openxmlformats.org/drawingml/2006/main" xmlns:r="http://schemas.openxmlformats.org/officeDocument/2006/relationships" xmlns:p="http://schemas.openxmlformats.org/presentationml/2006/main">
  <p:tag name="OUTPUTDPI" val="1200"/>
  <p:tag name="ORIGINALHEIGHT" val="115.5161"/>
  <p:tag name="ORIGINALWIDTH" val="15.7522"/>
  <p:tag name="OUTPUTTYPE" val="PNG"/>
  <p:tag name="IGUANATEXVERSION" val="160"/>
  <p:tag name="LATEXADDIN" val="\documentclass{jsarticle}&#10;\usepackage{amsmath}&#10;\usepackage[T1]{fontenc}&#10;\usepackage{lmodern}&#10;\pagestyle{empty}&#10;&#10;\begin{document}&#10;%\begin{align*}&#10;%\end{align*}&#10;$\vdots$&#10;\end{document}"/>
  <p:tag name="IGUANATEXSIZE" val="60"/>
  <p:tag name="IGUANATEXCURSOR" val="166"/>
  <p:tag name="TRANSPARENCY" val="True"/>
  <p:tag name="LATEXENGINEID" val="4"/>
  <p:tag name="TEMPFOLDER" val="c:\temp\"/>
  <p:tag name="LATEXFORMHEIGHT" val="320"/>
  <p:tag name="LATEXFORMWIDTH" val="385"/>
  <p:tag name="LATEXFORMWRAP" val="True"/>
  <p:tag name="BITMAPVECTOR" val="0"/>
</p:tagLst>
</file>

<file path=ppt/tags/tag102.xml><?xml version="1.0" encoding="utf-8"?>
<p:tagLst xmlns:a="http://schemas.openxmlformats.org/drawingml/2006/main" xmlns:r="http://schemas.openxmlformats.org/officeDocument/2006/relationships" xmlns:p="http://schemas.openxmlformats.org/presentationml/2006/main">
  <p:tag name="OUTPUTDPI" val="1200"/>
  <p:tag name="ORIGINALHEIGHT" val="126.7677"/>
  <p:tag name="ORIGINALWIDTH" val="183.7757"/>
  <p:tag name="OUTPUTTYPE" val="PNG"/>
  <p:tag name="IGUANATEXVERSION" val="160"/>
  <p:tag name="LATEXADDIN" val="\documentclass{jsarticle}&#10;\usepackage{amsmath}&#10;\usepackage[T1]{fontenc}&#10;\usepackage{lmodern}&#10;\pagestyle{empty}&#10;&#10;\begin{document}&#10;%\begin{align*}&#10;%\end{align*}&#10;$s(t)$&#10;\end{document}"/>
  <p:tag name="IGUANATEXSIZE" val="60"/>
  <p:tag name="IGUANATEXCURSOR" val="163"/>
  <p:tag name="TRANSPARENCY" val="True"/>
  <p:tag name="LATEXENGINEID" val="4"/>
  <p:tag name="TEMPFOLDER" val="c:\temp\"/>
  <p:tag name="LATEXFORMHEIGHT" val="320"/>
  <p:tag name="LATEXFORMWIDTH" val="385"/>
  <p:tag name="LATEXFORMWRAP" val="True"/>
  <p:tag name="BITMAPVECTOR" val="0"/>
</p:tagLst>
</file>

<file path=ppt/tags/tag103.xml><?xml version="1.0" encoding="utf-8"?>
<p:tagLst xmlns:a="http://schemas.openxmlformats.org/drawingml/2006/main" xmlns:r="http://schemas.openxmlformats.org/officeDocument/2006/relationships" xmlns:p="http://schemas.openxmlformats.org/presentationml/2006/main">
  <p:tag name="OUTPUTDPI" val="1200"/>
  <p:tag name="ORIGINALHEIGHT" val="157.522"/>
  <p:tag name="ORIGINALWIDTH" val="1332.186"/>
  <p:tag name="OUTPUTTYPE" val="PNG"/>
  <p:tag name="IGUANATEXVERSION" val="160"/>
  <p:tag name="LATEXADDIN" val="\documentclass{jsarticle}&#10;\usepackage{amsmath}&#10;\usepackage[T1]{fontenc}&#10;\usepackage{lmodern}&#10;\pagestyle{empty}&#10;&#10;\begin{document}&#10;%\begin{align*}&#10;%\end{align*}&#10;$H^{(2)}W^{(1)} = 0_{N_T \times (N_T N_R)}$&#10;\end{document}"/>
  <p:tag name="IGUANATEXSIZE" val="60"/>
  <p:tag name="IGUANATEXCURSOR" val="202"/>
  <p:tag name="TRANSPARENCY" val="True"/>
  <p:tag name="LATEXENGINEID" val="4"/>
  <p:tag name="TEMPFOLDER" val="c:\temp\"/>
  <p:tag name="LATEXFORMHEIGHT" val="320"/>
  <p:tag name="LATEXFORMWIDTH" val="385"/>
  <p:tag name="LATEXFORMWRAP" val="True"/>
  <p:tag name="BITMAPVECTOR" val="0"/>
</p:tagLst>
</file>

<file path=ppt/tags/tag104.xml><?xml version="1.0" encoding="utf-8"?>
<p:tagLst xmlns:a="http://schemas.openxmlformats.org/drawingml/2006/main" xmlns:r="http://schemas.openxmlformats.org/officeDocument/2006/relationships" xmlns:p="http://schemas.openxmlformats.org/presentationml/2006/main">
  <p:tag name="OUTPUTDPI" val="1200"/>
  <p:tag name="ORIGINALHEIGHT" val="177.0247"/>
  <p:tag name="ORIGINALWIDTH" val="2024.533"/>
  <p:tag name="OUTPUTTYPE" val="PNG"/>
  <p:tag name="IGUANATEXVERSION" val="160"/>
  <p:tag name="LATEXADDIN" val="\documentclass{jsarticle}&#10;\usepackage{amsmath}&#10;\usepackage[T1]{fontenc}&#10;\usepackage{lmodern}&#10;\pagestyle{empty}&#10;&#10;\begin{document}&#10;%\begin{align*}&#10;%\end{align*}&#10;$H^{(1)}V_{n}^{(2)} = H^{(2)}V_{n}^{(1)} = 0_{N_R \times (N_T - N_R)}$&#10;\end{document}"/>
  <p:tag name="IGUANATEXSIZE" val="60"/>
  <p:tag name="IGUANATEXCURSOR" val="229"/>
  <p:tag name="TRANSPARENCY" val="True"/>
  <p:tag name="LATEXENGINEID" val="4"/>
  <p:tag name="TEMPFOLDER" val="c:\temp\"/>
  <p:tag name="LATEXFORMHEIGHT" val="320"/>
  <p:tag name="LATEXFORMWIDTH" val="385"/>
  <p:tag name="LATEXFORMWRAP" val="True"/>
  <p:tag name="BITMAPVECTOR" val="0"/>
</p:tagLst>
</file>

<file path=ppt/tags/tag105.xml><?xml version="1.0" encoding="utf-8"?>
<p:tagLst xmlns:a="http://schemas.openxmlformats.org/drawingml/2006/main" xmlns:r="http://schemas.openxmlformats.org/officeDocument/2006/relationships" xmlns:p="http://schemas.openxmlformats.org/presentationml/2006/main">
  <p:tag name="OUTPUTDPI" val="1200"/>
  <p:tag name="ORIGINALHEIGHT" val="156.7719"/>
  <p:tag name="ORIGINALWIDTH" val="1371.941"/>
  <p:tag name="OUTPUTTYPE" val="PNG"/>
  <p:tag name="IGUANATEXVERSION" val="160"/>
  <p:tag name="LATEXADDIN" val="\documentclass{jsarticle}&#10;\usepackage{amsmath}&#10;\usepackage[T1]{fontenc}&#10;\usepackage{lmodern}&#10;\pagestyle{empty}&#10;&#10;\begin{document}&#10;%\begin{align*}&#10;%\end{align*}&#10;$W^{(1)} = V_{n}^{(2)},W^{(2)} = V_{n}^{(1)}$&#10;\end{document}"/>
  <p:tag name="IGUANATEXSIZE" val="60"/>
  <p:tag name="IGUANATEXCURSOR" val="204"/>
  <p:tag name="TRANSPARENCY" val="True"/>
  <p:tag name="LATEXENGINEID" val="4"/>
  <p:tag name="TEMPFOLDER" val="c:\temp\"/>
  <p:tag name="LATEXFORMHEIGHT" val="320"/>
  <p:tag name="LATEXFORMWIDTH" val="385"/>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99.01378"/>
  <p:tag name="ORIGINALWIDTH" val="85.51197"/>
  <p:tag name="OUTPUTTYPE" val="PNG"/>
  <p:tag name="IGUANATEXVERSION" val="160"/>
  <p:tag name="LATEXADDIN" val="\documentclass{jsarticle}&#10;\usepackage{amsmath}&#10;\usepackage[T1]{fontenc}&#10;\usepackage{lmodern}&#10;\pagestyle{empty}&#10;&#10;\begin{document}&#10;%\begin{align*}&#10;%\end{align*}&#10;$t_1$&#10;\end{document}"/>
  <p:tag name="IGUANATEXSIZE" val="60"/>
  <p:tag name="IGUANATEXCURSOR" val="163"/>
  <p:tag name="TRANSPARENCY" val="True"/>
  <p:tag name="LATEXENGINEID" val="4"/>
  <p:tag name="TEMPFOLDER" val="c:\temp\"/>
  <p:tag name="LATEXFORMHEIGHT" val="320"/>
  <p:tag name="LATEXFORMWIDTH" val="385"/>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115.5161"/>
  <p:tag name="ORIGINALWIDTH" val="98.2637"/>
  <p:tag name="OUTPUTTYPE" val="PNG"/>
  <p:tag name="IGUANATEXVERSION" val="160"/>
  <p:tag name="LATEXADDIN" val="\documentclass{jsarticle}&#10;\usepackage{amsmath}&#10;\usepackage[T1]{fontenc}&#10;\usepackage{lmodern}&#10;\pagestyle{empty}&#10;&#10;\begin{document}&#10;%\begin{align*}&#10;%\end{align*}&#10;$f_1$&#10;\end{document}"/>
  <p:tag name="IGUANATEXSIZE" val="60"/>
  <p:tag name="IGUANATEXCURSOR" val="161"/>
  <p:tag name="TRANSPARENCY" val="True"/>
  <p:tag name="LATEXENGINEID" val="4"/>
  <p:tag name="TEMPFOLDER" val="c:\temp\"/>
  <p:tag name="LATEXFORMHEIGHT" val="320"/>
  <p:tag name="LATEXFORMWIDTH" val="385"/>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99.01378"/>
  <p:tag name="ORIGINALWIDTH" val="85.51197"/>
  <p:tag name="OUTPUTTYPE" val="PNG"/>
  <p:tag name="IGUANATEXVERSION" val="160"/>
  <p:tag name="LATEXADDIN" val="\documentclass{jsarticle}&#10;\usepackage{amsmath}&#10;\usepackage[T1]{fontenc}&#10;\usepackage{lmodern}&#10;\pagestyle{empty}&#10;&#10;\begin{document}&#10;%\begin{align*}&#10;%\end{align*}&#10;$t_1$&#10;\end{document}"/>
  <p:tag name="IGUANATEXSIZE" val="60"/>
  <p:tag name="IGUANATEXCURSOR" val="163"/>
  <p:tag name="TRANSPARENCY" val="True"/>
  <p:tag name="LATEXENGINEID" val="4"/>
  <p:tag name="TEMPFOLDER" val="c:\temp\"/>
  <p:tag name="LATEXFORMHEIGHT" val="320"/>
  <p:tag name="LATEXFORMWIDTH" val="385"/>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87.76228"/>
  <p:tag name="ORIGINALWIDTH" val="107.265"/>
  <p:tag name="OUTPUTTYPE" val="PNG"/>
  <p:tag name="IGUANATEXVERSION" val="160"/>
  <p:tag name="LATEXADDIN" val="\documentclass{jsarticle}&#10;\usepackage{amsmath}&#10;\usepackage[T1]{fontenc}&#10;\usepackage{lmodern}&#10;\pagestyle{empty}&#10;&#10;\begin{document}&#10;%\begin{align*}&#10;%\end{align*}&#10;$H$&#10;\end{document}"/>
  <p:tag name="IGUANATEXSIZE" val="60"/>
  <p:tag name="IGUANATEXCURSOR" val="161"/>
  <p:tag name="TRANSPARENCY" val="True"/>
  <p:tag name="LATEXENGINEID" val="4"/>
  <p:tag name="TEMPFOLDER" val="c:\temp\"/>
  <p:tag name="LATEXFORMHEIGHT" val="320"/>
  <p:tag name="LATEXFORMWIDTH" val="385"/>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113.2658"/>
  <p:tag name="ORIGINALWIDTH" val="228.7819"/>
  <p:tag name="OUTPUTTYPE" val="PNG"/>
  <p:tag name="IGUANATEXVERSION" val="160"/>
  <p:tag name="LATEXADDIN" val="\documentclass{jsarticle}&#10;\usepackage{amsmath}&#10;\usepackage[T1]{fontenc}&#10;\usepackage{lmodern}&#10;\pagestyle{empty}&#10;&#10;\begin{document}&#10;%\begin{align*}&#10;%\end{align*}&#10;$H^{(1)}$&#10;\end{document}"/>
  <p:tag name="IGUANATEXSIZE" val="60"/>
  <p:tag name="IGUANATEXCURSOR" val="165"/>
  <p:tag name="TRANSPARENCY" val="True"/>
  <p:tag name="LATEXENGINEID" val="4"/>
  <p:tag name="TEMPFOLDER" val="c:\temp\"/>
  <p:tag name="LATEXFORMHEIGHT" val="320"/>
  <p:tag name="LATEXFORMWIDTH" val="385"/>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113.2658"/>
  <p:tag name="ORIGINALWIDTH" val="228.7819"/>
  <p:tag name="OUTPUTTYPE" val="PNG"/>
  <p:tag name="IGUANATEXVERSION" val="160"/>
  <p:tag name="LATEXADDIN" val="\documentclass{jsarticle}&#10;\usepackage{amsmath}&#10;\usepackage[T1]{fontenc}&#10;\usepackage{lmodern}&#10;\pagestyle{empty}&#10;&#10;\begin{document}&#10;%\begin{align*}&#10;%\end{align*}&#10;$H^{(2)}$&#10;\end{document}"/>
  <p:tag name="IGUANATEXSIZE" val="60"/>
  <p:tag name="IGUANATEXCURSOR" val="165"/>
  <p:tag name="TRANSPARENCY" val="True"/>
  <p:tag name="LATEXENGINEID" val="4"/>
  <p:tag name="TEMPFOLDER" val="c:\temp\"/>
  <p:tag name="LATEXFORMHEIGHT" val="320"/>
  <p:tag name="LATEXFORMWIDTH" val="385"/>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1200"/>
  <p:tag name="ORIGINALHEIGHT" val="113.2658"/>
  <p:tag name="ORIGINALWIDTH" val="228.7819"/>
  <p:tag name="OUTPUTTYPE" val="PNG"/>
  <p:tag name="IGUANATEXVERSION" val="160"/>
  <p:tag name="LATEXADDIN" val="\documentclass{jsarticle}&#10;\usepackage{amsmath}&#10;\usepackage[T1]{fontenc}&#10;\usepackage{lmodern}&#10;\pagestyle{empty}&#10;&#10;\begin{document}&#10;%\begin{align*}&#10;%\end{align*}&#10;$H^{(3)}$&#10;\end{document}"/>
  <p:tag name="IGUANATEXSIZE" val="60"/>
  <p:tag name="IGUANATEXCURSOR" val="165"/>
  <p:tag name="TRANSPARENCY" val="True"/>
  <p:tag name="LATEXENGINEID" val="4"/>
  <p:tag name="TEMPFOLDER" val="c:\temp\"/>
  <p:tag name="LATEXFORMHEIGHT" val="320"/>
  <p:tag name="LATEXFORMWIDTH" val="385"/>
  <p:tag name="LATEXFORMWRAP" val="True"/>
  <p:tag name="BITMAPVECTOR" val="0"/>
</p:tagLst>
</file>

<file path=ppt/tags/tag18.xml><?xml version="1.0" encoding="utf-8"?>
<p:tagLst xmlns:a="http://schemas.openxmlformats.org/drawingml/2006/main" xmlns:r="http://schemas.openxmlformats.org/officeDocument/2006/relationships" xmlns:p="http://schemas.openxmlformats.org/presentationml/2006/main">
  <p:tag name="OUTPUTDPI" val="1200"/>
  <p:tag name="ORIGINALHEIGHT" val="87.76228"/>
  <p:tag name="ORIGINALWIDTH" val="107.265"/>
  <p:tag name="OUTPUTTYPE" val="PNG"/>
  <p:tag name="IGUANATEXVERSION" val="160"/>
  <p:tag name="LATEXADDIN" val="\documentclass{jsarticle}&#10;\usepackage{amsmath}&#10;\usepackage[T1]{fontenc}&#10;\usepackage{lmodern}&#10;\pagestyle{empty}&#10;&#10;\begin{document}&#10;%\begin{align*}&#10;%\end{align*}&#10;$H$&#10;\end{document}"/>
  <p:tag name="IGUANATEXSIZE" val="60"/>
  <p:tag name="IGUANATEXCURSOR" val="161"/>
  <p:tag name="TRANSPARENCY" val="True"/>
  <p:tag name="LATEXENGINEID" val="4"/>
  <p:tag name="TEMPFOLDER" val="c:\temp\"/>
  <p:tag name="LATEXFORMHEIGHT" val="320"/>
  <p:tag name="LATEXFORMWIDTH" val="385"/>
  <p:tag name="LATEXFORMWRAP" val="True"/>
  <p:tag name="BITMAPVECTOR" val="0"/>
</p:tagLst>
</file>

<file path=ppt/tags/tag19.xml><?xml version="1.0" encoding="utf-8"?>
<p:tagLst xmlns:a="http://schemas.openxmlformats.org/drawingml/2006/main" xmlns:r="http://schemas.openxmlformats.org/officeDocument/2006/relationships" xmlns:p="http://schemas.openxmlformats.org/presentationml/2006/main">
  <p:tag name="OUTPUTDPI" val="1200"/>
  <p:tag name="ORIGINALHEIGHT" val="87.76228"/>
  <p:tag name="ORIGINALWIDTH" val="107.265"/>
  <p:tag name="OUTPUTTYPE" val="PNG"/>
  <p:tag name="IGUANATEXVERSION" val="160"/>
  <p:tag name="LATEXADDIN" val="\documentclass{jsarticle}&#10;\usepackage{amsmath}&#10;\usepackage[T1]{fontenc}&#10;\usepackage{lmodern}&#10;\pagestyle{empty}&#10;&#10;\begin{document}&#10;%\begin{align*}&#10;%\end{align*}&#10;$H$&#10;\end{document}"/>
  <p:tag name="IGUANATEXSIZE" val="60"/>
  <p:tag name="IGUANATEXCURSOR" val="161"/>
  <p:tag name="TRANSPARENCY" val="True"/>
  <p:tag name="LATEXENGINEID" val="4"/>
  <p:tag name="TEMPFOLDER" val="c:\temp\"/>
  <p:tag name="LATEXFORMHEIGHT" val="320"/>
  <p:tag name="LATEXFORMWIDTH" val="385"/>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05.7647"/>
  <p:tag name="ORIGINALWIDTH" val="230.2821"/>
  <p:tag name="OUTPUTTYPE" val="PNG"/>
  <p:tag name="IGUANATEXVERSION" val="160"/>
  <p:tag name="LATEXADDIN" val="\documentclass{jsarticle}&#10;\usepackage{amsmath}&#10;\usepackage[T1]{fontenc}&#10;\usepackage{lmodern}&#10;\pagestyle{empty}&#10;&#10;\begin{document}&#10;%\begin{align*}&#10;%\end{align*}&#10;$H^{-1}$&#10;\end{document}"/>
  <p:tag name="IGUANATEXSIZE" val="60"/>
  <p:tag name="IGUANATEXCURSOR" val="165"/>
  <p:tag name="TRANSPARENCY" val="True"/>
  <p:tag name="LATEXENGINEID" val="4"/>
  <p:tag name="TEMPFOLDER" val="c:\temp\"/>
  <p:tag name="LATEXFORMHEIGHT" val="320"/>
  <p:tag name="LATEXFORMWIDTH" val="385"/>
  <p:tag name="LATEXFORMWRAP" val="True"/>
  <p:tag name="BITMAPVECTOR" val="0"/>
</p:tagLst>
</file>

<file path=ppt/tags/tag20.xml><?xml version="1.0" encoding="utf-8"?>
<p:tagLst xmlns:a="http://schemas.openxmlformats.org/drawingml/2006/main" xmlns:r="http://schemas.openxmlformats.org/officeDocument/2006/relationships" xmlns:p="http://schemas.openxmlformats.org/presentationml/2006/main">
  <p:tag name="OUTPUTDPI" val="1200"/>
  <p:tag name="ORIGINALHEIGHT" val="87.76228"/>
  <p:tag name="ORIGINALWIDTH" val="107.265"/>
  <p:tag name="OUTPUTTYPE" val="PNG"/>
  <p:tag name="IGUANATEXVERSION" val="160"/>
  <p:tag name="LATEXADDIN" val="\documentclass{jsarticle}&#10;\usepackage{amsmath}&#10;\usepackage[T1]{fontenc}&#10;\usepackage{lmodern}&#10;\pagestyle{empty}&#10;&#10;\begin{document}&#10;%\begin{align*}&#10;%\end{align*}&#10;$H$&#10;\end{document}"/>
  <p:tag name="IGUANATEXSIZE" val="60"/>
  <p:tag name="IGUANATEXCURSOR" val="161"/>
  <p:tag name="TRANSPARENCY" val="True"/>
  <p:tag name="LATEXENGINEID" val="4"/>
  <p:tag name="TEMPFOLDER" val="c:\temp\"/>
  <p:tag name="LATEXFORMHEIGHT" val="320"/>
  <p:tag name="LATEXFORMWIDTH" val="385"/>
  <p:tag name="LATEXFORMWRAP" val="True"/>
  <p:tag name="BITMAPVECTOR" val="0"/>
</p:tagLst>
</file>

<file path=ppt/tags/tag21.xml><?xml version="1.0" encoding="utf-8"?>
<p:tagLst xmlns:a="http://schemas.openxmlformats.org/drawingml/2006/main" xmlns:r="http://schemas.openxmlformats.org/officeDocument/2006/relationships" xmlns:p="http://schemas.openxmlformats.org/presentationml/2006/main">
  <p:tag name="OUTPUTDPI" val="1200"/>
  <p:tag name="ORIGINALHEIGHT" val="87.76228"/>
  <p:tag name="ORIGINALWIDTH" val="107.265"/>
  <p:tag name="OUTPUTTYPE" val="PNG"/>
  <p:tag name="IGUANATEXVERSION" val="160"/>
  <p:tag name="LATEXADDIN" val="\documentclass{jsarticle}&#10;\usepackage{amsmath}&#10;\usepackage[T1]{fontenc}&#10;\usepackage{lmodern}&#10;\pagestyle{empty}&#10;&#10;\begin{document}&#10;%\begin{align*}&#10;%\end{align*}&#10;$H$&#10;\end{document}"/>
  <p:tag name="IGUANATEXSIZE" val="60"/>
  <p:tag name="IGUANATEXCURSOR" val="161"/>
  <p:tag name="TRANSPARENCY" val="True"/>
  <p:tag name="LATEXENGINEID" val="4"/>
  <p:tag name="TEMPFOLDER" val="c:\temp\"/>
  <p:tag name="LATEXFORMHEIGHT" val="320"/>
  <p:tag name="LATEXFORMWIDTH" val="385"/>
  <p:tag name="LATEXFORMWRAP" val="True"/>
  <p:tag name="BITMAPVECTOR" val="0"/>
</p:tagLst>
</file>

<file path=ppt/tags/tag22.xml><?xml version="1.0" encoding="utf-8"?>
<p:tagLst xmlns:a="http://schemas.openxmlformats.org/drawingml/2006/main" xmlns:r="http://schemas.openxmlformats.org/officeDocument/2006/relationships" xmlns:p="http://schemas.openxmlformats.org/presentationml/2006/main">
  <p:tag name="OUTPUTDPI" val="1200"/>
  <p:tag name="ORIGINALHEIGHT" val="87.76228"/>
  <p:tag name="ORIGINALWIDTH" val="107.265"/>
  <p:tag name="OUTPUTTYPE" val="PNG"/>
  <p:tag name="IGUANATEXVERSION" val="160"/>
  <p:tag name="LATEXADDIN" val="\documentclass{jsarticle}&#10;\usepackage{amsmath}&#10;\usepackage[T1]{fontenc}&#10;\usepackage{lmodern}&#10;\pagestyle{empty}&#10;&#10;\begin{document}&#10;%\begin{align*}&#10;%\end{align*}&#10;$H$&#10;\end{document}"/>
  <p:tag name="IGUANATEXSIZE" val="60"/>
  <p:tag name="IGUANATEXCURSOR" val="161"/>
  <p:tag name="TRANSPARENCY" val="True"/>
  <p:tag name="LATEXENGINEID" val="4"/>
  <p:tag name="TEMPFOLDER" val="c:\temp\"/>
  <p:tag name="LATEXFORMHEIGHT" val="320"/>
  <p:tag name="LATEXFORMWIDTH" val="385"/>
  <p:tag name="LATEXFORMWRAP" val="True"/>
  <p:tag name="BITMAPVECTOR" val="0"/>
</p:tagLst>
</file>

<file path=ppt/tags/tag23.xml><?xml version="1.0" encoding="utf-8"?>
<p:tagLst xmlns:a="http://schemas.openxmlformats.org/drawingml/2006/main" xmlns:r="http://schemas.openxmlformats.org/officeDocument/2006/relationships" xmlns:p="http://schemas.openxmlformats.org/presentationml/2006/main">
  <p:tag name="OUTPUTDPI" val="1200"/>
  <p:tag name="ORIGINALHEIGHT" val="126.7677"/>
  <p:tag name="ORIGINALWIDTH" val="551.3269"/>
  <p:tag name="OUTPUTTYPE" val="PNG"/>
  <p:tag name="IGUANATEXVERSION" val="160"/>
  <p:tag name="LATEXADDIN" val="\documentclass{jsarticle}&#10;\usepackage{amsmath}&#10;\usepackage[T1]{fontenc}&#10;\usepackage{lmodern}&#10;\pagestyle{empty}&#10;&#10;\begin{document}&#10;%\begin{align*}&#10;%\end{align*}&#10;$s_1(t),s_2(t)$&#10;\end{document}"/>
  <p:tag name="IGUANATEXSIZE" val="60"/>
  <p:tag name="IGUANATEXCURSOR" val="173"/>
  <p:tag name="TRANSPARENCY" val="True"/>
  <p:tag name="LATEXENGINEID" val="4"/>
  <p:tag name="TEMPFOLDER" val="c:\temp\"/>
  <p:tag name="LATEXFORMHEIGHT" val="320"/>
  <p:tag name="LATEXFORMWIDTH" val="385"/>
  <p:tag name="LATEXFORMWRAP" val="True"/>
  <p:tag name="BITMAPVECTOR" val="0"/>
</p:tagLst>
</file>

<file path=ppt/tags/tag24.xml><?xml version="1.0" encoding="utf-8"?>
<p:tagLst xmlns:a="http://schemas.openxmlformats.org/drawingml/2006/main" xmlns:r="http://schemas.openxmlformats.org/officeDocument/2006/relationships" xmlns:p="http://schemas.openxmlformats.org/presentationml/2006/main">
  <p:tag name="OUTPUTDPI" val="1200"/>
  <p:tag name="ORIGINALHEIGHT" val="81.76141"/>
  <p:tag name="ORIGINALWIDTH" val="275.2884"/>
  <p:tag name="OUTPUTTYPE" val="PNG"/>
  <p:tag name="IGUANATEXVERSION" val="160"/>
  <p:tag name="LATEXADDIN" val="\documentclass{jsarticle}&#10;\usepackage{amsmath}&#10;\usepackage[T1]{fontenc}&#10;\usepackage{lmodern}&#10;\pagestyle{empty}&#10;&#10;\begin{document}&#10;%\begin{align*}&#10;%\end{align*}&#10;$v_1,v_2$&#10;\end{document}"/>
  <p:tag name="IGUANATEXSIZE" val="60"/>
  <p:tag name="IGUANATEXCURSOR" val="161"/>
  <p:tag name="TRANSPARENCY" val="True"/>
  <p:tag name="LATEXENGINEID" val="4"/>
  <p:tag name="TEMPFOLDER" val="c:\temp\"/>
  <p:tag name="LATEXFORMHEIGHT" val="320"/>
  <p:tag name="LATEXFORMWIDTH" val="385"/>
  <p:tag name="LATEXFORMWRAP" val="True"/>
  <p:tag name="BITMAPVECTOR" val="0"/>
</p:tagLst>
</file>

<file path=ppt/tags/tag25.xml><?xml version="1.0" encoding="utf-8"?>
<p:tagLst xmlns:a="http://schemas.openxmlformats.org/drawingml/2006/main" xmlns:r="http://schemas.openxmlformats.org/officeDocument/2006/relationships" xmlns:p="http://schemas.openxmlformats.org/presentationml/2006/main">
  <p:tag name="OUTPUTDPI" val="1200"/>
  <p:tag name="ORIGINALHEIGHT" val="126.7677"/>
  <p:tag name="ORIGINALWIDTH" val="559.5781"/>
  <p:tag name="OUTPUTTYPE" val="PNG"/>
  <p:tag name="IGUANATEXVERSION" val="160"/>
  <p:tag name="LATEXADDIN" val="\documentclass{jsarticle}&#10;\usepackage{amsmath}&#10;\usepackage[T1]{fontenc}&#10;\usepackage{lmodern}&#10;\pagestyle{empty}&#10;&#10;\begin{document}&#10;%\begin{align*}&#10;%\end{align*}&#10;$y_1(t),y_2(t)$&#10;\end{document}"/>
  <p:tag name="IGUANATEXSIZE" val="60"/>
  <p:tag name="IGUANATEXCURSOR" val="168"/>
  <p:tag name="TRANSPARENCY" val="True"/>
  <p:tag name="LATEXENGINEID" val="4"/>
  <p:tag name="TEMPFOLDER" val="c:\temp\"/>
  <p:tag name="LATEXFORMHEIGHT" val="320"/>
  <p:tag name="LATEXFORMWIDTH" val="385"/>
  <p:tag name="LATEXFORMWRAP" val="True"/>
  <p:tag name="BITMAPVECTOR" val="0"/>
</p:tagLst>
</file>

<file path=ppt/tags/tag26.xml><?xml version="1.0" encoding="utf-8"?>
<p:tagLst xmlns:a="http://schemas.openxmlformats.org/drawingml/2006/main" xmlns:r="http://schemas.openxmlformats.org/officeDocument/2006/relationships" xmlns:p="http://schemas.openxmlformats.org/presentationml/2006/main">
  <p:tag name="OUTPUTDPI" val="1200"/>
  <p:tag name="ORIGINALHEIGHT" val="138.0193"/>
  <p:tag name="ORIGINALWIDTH" val="375.0524"/>
  <p:tag name="OUTPUTTYPE" val="PNG"/>
  <p:tag name="IGUANATEXVERSION" val="160"/>
  <p:tag name="LATEXADDIN" val="\documentclass{jsarticle}&#10;\usepackage{amsmath}&#10;\usepackage[T1]{fontenc}&#10;\usepackage{lmodern}&#10;\pagestyle{empty}&#10;&#10;\begin{document}&#10;%\begin{align*}&#10;%\end{align*}&#10;$u_1^H,u_2^H$&#10;\end{document}"/>
  <p:tag name="IGUANATEXSIZE" val="60"/>
  <p:tag name="IGUANATEXCURSOR" val="171"/>
  <p:tag name="TRANSPARENCY" val="True"/>
  <p:tag name="LATEXENGINEID" val="4"/>
  <p:tag name="TEMPFOLDER" val="c:\temp\"/>
  <p:tag name="LATEXFORMHEIGHT" val="320"/>
  <p:tag name="LATEXFORMWIDTH" val="385"/>
  <p:tag name="LATEXFORMWRAP" val="True"/>
  <p:tag name="BITMAPVECTOR" val="0"/>
</p:tagLst>
</file>

<file path=ppt/tags/tag27.xml><?xml version="1.0" encoding="utf-8"?>
<p:tagLst xmlns:a="http://schemas.openxmlformats.org/drawingml/2006/main" xmlns:r="http://schemas.openxmlformats.org/officeDocument/2006/relationships" xmlns:p="http://schemas.openxmlformats.org/presentationml/2006/main">
  <p:tag name="OUTPUTDPI" val="1200"/>
  <p:tag name="ORIGINALHEIGHT" val="515.3219"/>
  <p:tag name="ORIGINALWIDTH" val="2066.538"/>
  <p:tag name="OUTPUTTYPE" val="PNG"/>
  <p:tag name="IGUANATEXVERSION" val="160"/>
  <p:tag name="LATEXADDIN" val="\documentclass{jsarticle}&#10;\usepackage{amsmath}&#10;\usepackage[T1]{fontenc}&#10;\usepackage{lmodern}&#10;\pagestyle{empty}&#10;&#10;\begin{document}&#10;%\begin{align*}&#10;%\end{align*}&#10;\begin{align*}&#10;  H &amp;= UDV^H\\&#10;    &amp;=&#10;    \begin{bmatrix}&#10;      u_1 &amp; u_2&#10;    \end{bmatrix}&#10;    \begin{bmatrix}&#10;      \sqrt{\lambda_1} &amp; 0\\&#10;      0 &amp; \sqrt{\lambda_2}&#10;    \end{bmatrix}&#10;    \begin{bmatrix}&#10;      v_1 &amp; v_2&#10;    \end{bmatrix}^H&#10;\end{align*}&#10;\end{document}"/>
  <p:tag name="IGUANATEXSIZE" val="60"/>
  <p:tag name="IGUANATEXCURSOR" val="412"/>
  <p:tag name="TRANSPARENCY" val="True"/>
  <p:tag name="LATEXENGINEID" val="4"/>
  <p:tag name="TEMPFOLDER" val="c:\temp\"/>
  <p:tag name="LATEXFORMHEIGHT" val="320"/>
  <p:tag name="LATEXFORMWIDTH" val="385"/>
  <p:tag name="LATEXFORMWRAP" val="True"/>
  <p:tag name="BITMAPVECTOR" val="0"/>
</p:tagLst>
</file>

<file path=ppt/tags/tag28.xml><?xml version="1.0" encoding="utf-8"?>
<p:tagLst xmlns:a="http://schemas.openxmlformats.org/drawingml/2006/main" xmlns:r="http://schemas.openxmlformats.org/officeDocument/2006/relationships" xmlns:p="http://schemas.openxmlformats.org/presentationml/2006/main">
  <p:tag name="OUTPUTDPI" val="1200"/>
  <p:tag name="ORIGINALHEIGHT" val="85.51197"/>
  <p:tag name="ORIGINALWIDTH" val="267.0372"/>
  <p:tag name="OUTPUTTYPE" val="PNG"/>
  <p:tag name="IGUANATEXVERSION" val="160"/>
  <p:tag name="LATEXADDIN" val="\documentclass{jsarticle}&#10;\usepackage{amsmath}&#10;\usepackage[T1]{fontenc}&#10;\usepackage{lmodern}&#10;\pagestyle{empty}&#10;&#10;\begin{document}&#10;%\begin{align*}&#10;%\end{align*}&#10;&#10;$2 \times 2$&#10;&#10;\end{document}"/>
  <p:tag name="IGUANATEXSIZE" val="24"/>
  <p:tag name="IGUANATEXCURSOR" val="171"/>
  <p:tag name="TRANSPARENCY" val="True"/>
  <p:tag name="LATEXENGINEID" val="4"/>
  <p:tag name="TEMPFOLDER" val="c:\temp\"/>
  <p:tag name="LATEXFORMHEIGHT" val="320"/>
  <p:tag name="LATEXFORMWIDTH" val="385"/>
  <p:tag name="LATEXFORMWRAP" val="True"/>
  <p:tag name="BITMAPVECTOR" val="0"/>
</p:tagLst>
</file>

<file path=ppt/tags/tag29.xml><?xml version="1.0" encoding="utf-8"?>
<p:tagLst xmlns:a="http://schemas.openxmlformats.org/drawingml/2006/main" xmlns:r="http://schemas.openxmlformats.org/officeDocument/2006/relationships" xmlns:p="http://schemas.openxmlformats.org/presentationml/2006/main">
  <p:tag name="OUTPUTDPI" val="1200"/>
  <p:tag name="ORIGINALHEIGHT" val="87.76228"/>
  <p:tag name="ORIGINALWIDTH" val="312.7936"/>
  <p:tag name="OUTPUTTYPE" val="PNG"/>
  <p:tag name="IGUANATEXVERSION" val="160"/>
  <p:tag name="LATEXADDIN" val="\documentclass{jsarticle}&#10;\usepackage{amsmath}&#10;\usepackage[T1]{fontenc}&#10;\usepackage{lmodern}&#10;\pagestyle{empty}&#10;&#10;\begin{document}&#10;%\begin{align*}&#10;%\end{align*}&#10;$P=1$&#10;\end{document}"/>
  <p:tag name="IGUANATEXSIZE" val="60"/>
  <p:tag name="IGUANATEXCURSOR" val="163"/>
  <p:tag name="TRANSPARENCY" val="True"/>
  <p:tag name="LATEXENGINEID" val="4"/>
  <p:tag name="TEMPFOLDER" val="c:\temp\"/>
  <p:tag name="LATEXFORMHEIGHT" val="320"/>
  <p:tag name="LATEXFORMWIDTH" val="385"/>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08.7652"/>
  <p:tag name="ORIGINALWIDTH" val="114.0159"/>
  <p:tag name="OUTPUTTYPE" val="PNG"/>
  <p:tag name="IGUANATEXVERSION" val="160"/>
  <p:tag name="LATEXADDIN" val="\documentclass{jsarticle}&#10;\usepackage{amsmath}&#10;\usepackage[T1]{fontenc}&#10;\usepackage{lmodern}&#10;\pagestyle{empty}&#10;&#10;\begin{document}&#10;%\begin{align*}&#10;%\end{align*}&#10;$S_1$&#10;\end{document}"/>
  <p:tag name="IGUANATEXSIZE" val="60"/>
  <p:tag name="IGUANATEXCURSOR" val="163"/>
  <p:tag name="TRANSPARENCY" val="True"/>
  <p:tag name="LATEXENGINEID" val="4"/>
  <p:tag name="TEMPFOLDER" val="c:\temp\"/>
  <p:tag name="LATEXFORMHEIGHT" val="320"/>
  <p:tag name="LATEXFORMWIDTH" val="385"/>
  <p:tag name="LATEXFORMWRAP" val="True"/>
  <p:tag name="BITMAPVECTOR" val="0"/>
</p:tagLst>
</file>

<file path=ppt/tags/tag30.xml><?xml version="1.0" encoding="utf-8"?>
<p:tagLst xmlns:a="http://schemas.openxmlformats.org/drawingml/2006/main" xmlns:r="http://schemas.openxmlformats.org/officeDocument/2006/relationships" xmlns:p="http://schemas.openxmlformats.org/presentationml/2006/main">
  <p:tag name="OUTPUTDPI" val="1200"/>
  <p:tag name="ORIGINALHEIGHT" val="87.76228"/>
  <p:tag name="ORIGINALWIDTH" val="107.265"/>
  <p:tag name="OUTPUTTYPE" val="PNG"/>
  <p:tag name="IGUANATEXVERSION" val="160"/>
  <p:tag name="LATEXADDIN" val="\documentclass{jsarticle}&#10;\usepackage{amsmath}&#10;\usepackage[T1]{fontenc}&#10;\usepackage{lmodern}&#10;\pagestyle{empty}&#10;&#10;\begin{document}&#10;%\begin{align*}&#10;%\end{align*}&#10;$H$&#10;\end{document}"/>
  <p:tag name="IGUANATEXSIZE" val="60"/>
  <p:tag name="IGUANATEXCURSOR" val="161"/>
  <p:tag name="TRANSPARENCY" val="True"/>
  <p:tag name="LATEXENGINEID" val="4"/>
  <p:tag name="TEMPFOLDER" val="c:\temp\"/>
  <p:tag name="LATEXFORMHEIGHT" val="320"/>
  <p:tag name="LATEXFORMWIDTH" val="385"/>
  <p:tag name="LATEXFORMWRAP" val="True"/>
  <p:tag name="BITMAPVECTOR" val="0"/>
</p:tagLst>
</file>

<file path=ppt/tags/tag31.xml><?xml version="1.0" encoding="utf-8"?>
<p:tagLst xmlns:a="http://schemas.openxmlformats.org/drawingml/2006/main" xmlns:r="http://schemas.openxmlformats.org/officeDocument/2006/relationships" xmlns:p="http://schemas.openxmlformats.org/presentationml/2006/main">
  <p:tag name="OUTPUTDPI" val="1200"/>
  <p:tag name="ORIGINALHEIGHT" val="87.76228"/>
  <p:tag name="ORIGINALWIDTH" val="107.265"/>
  <p:tag name="OUTPUTTYPE" val="PNG"/>
  <p:tag name="IGUANATEXVERSION" val="160"/>
  <p:tag name="LATEXADDIN" val="\documentclass{jsarticle}&#10;\usepackage{amsmath}&#10;\usepackage[T1]{fontenc}&#10;\usepackage{lmodern}&#10;\pagestyle{empty}&#10;&#10;\begin{document}&#10;%\begin{align*}&#10;%\end{align*}&#10;$H$&#10;\end{document}"/>
  <p:tag name="IGUANATEXSIZE" val="60"/>
  <p:tag name="IGUANATEXCURSOR" val="161"/>
  <p:tag name="TRANSPARENCY" val="True"/>
  <p:tag name="LATEXENGINEID" val="4"/>
  <p:tag name="TEMPFOLDER" val="c:\temp\"/>
  <p:tag name="LATEXFORMHEIGHT" val="320"/>
  <p:tag name="LATEXFORMWIDTH" val="385"/>
  <p:tag name="LATEXFORMWRAP" val="True"/>
  <p:tag name="BITMAPVECTOR" val="0"/>
</p:tagLst>
</file>

<file path=ppt/tags/tag32.xml><?xml version="1.0" encoding="utf-8"?>
<p:tagLst xmlns:a="http://schemas.openxmlformats.org/drawingml/2006/main" xmlns:r="http://schemas.openxmlformats.org/officeDocument/2006/relationships" xmlns:p="http://schemas.openxmlformats.org/presentationml/2006/main">
  <p:tag name="OUTPUTDPI" val="1200"/>
  <p:tag name="ORIGINALHEIGHT" val="180.7752"/>
  <p:tag name="ORIGINALWIDTH" val="919.6284"/>
  <p:tag name="OUTPUTTYPE" val="PNG"/>
  <p:tag name="IGUANATEXVERSION" val="160"/>
  <p:tag name="LATEXADDIN" val="\documentclass{jsarticle}&#10;\usepackage{amsmath}&#10;\usepackage[T1]{fontenc}&#10;\usepackage{lmodern}&#10;\pagestyle{empty}&#10;&#10;\begin{document}&#10;%\begin{align*}&#10;%\end{align*}&#10;\begin{equation*}&#10;  U^H =&#10;  \begin{bmatrix}&#10;    u_1 &amp; u_2&#10;  \end{bmatrix}^H&#10;\end{equation*}&#10;\end{document}"/>
  <p:tag name="IGUANATEXSIZE" val="60"/>
  <p:tag name="IGUANATEXCURSOR" val="250"/>
  <p:tag name="TRANSPARENCY" val="True"/>
  <p:tag name="LATEXENGINEID" val="4"/>
  <p:tag name="TEMPFOLDER" val="c:\temp\"/>
  <p:tag name="LATEXFORMHEIGHT" val="320"/>
  <p:tag name="LATEXFORMWIDTH" val="385"/>
  <p:tag name="LATEXFORMWRAP" val="True"/>
  <p:tag name="BITMAPVECTOR" val="0"/>
</p:tagLst>
</file>

<file path=ppt/tags/tag33.xml><?xml version="1.0" encoding="utf-8"?>
<p:tagLst xmlns:a="http://schemas.openxmlformats.org/drawingml/2006/main" xmlns:r="http://schemas.openxmlformats.org/officeDocument/2006/relationships" xmlns:p="http://schemas.openxmlformats.org/presentationml/2006/main">
  <p:tag name="OUTPUTDPI" val="1200"/>
  <p:tag name="ORIGINALHEIGHT" val="152.2713"/>
  <p:tag name="ORIGINALWIDTH" val="697.5974"/>
  <p:tag name="OUTPUTTYPE" val="PNG"/>
  <p:tag name="IGUANATEXVERSION" val="160"/>
  <p:tag name="LATEXADDIN" val="\documentclass{jsarticle}&#10;\usepackage{amsmath}&#10;\usepackage[T1]{fontenc}&#10;\usepackage{lmodern}&#10;\pagestyle{empty}&#10;&#10;\begin{document}&#10;%\begin{align*}&#10;%\end{align*}&#10;\begin{equation*}&#10;  V =&#10;  \begin{bmatrix}&#10;    v_1 &amp; v_2&#10;  \end{bmatrix}&#10;\end{equation*}&#10;&#10;\end{document}"/>
  <p:tag name="IGUANATEXSIZE" val="60"/>
  <p:tag name="IGUANATEXCURSOR" val="247"/>
  <p:tag name="TRANSPARENCY" val="True"/>
  <p:tag name="LATEXENGINEID" val="4"/>
  <p:tag name="TEMPFOLDER" val="c:\temp\"/>
  <p:tag name="LATEXFORMHEIGHT" val="320"/>
  <p:tag name="LATEXFORMWIDTH" val="385"/>
  <p:tag name="LATEXFORMWRAP" val="True"/>
  <p:tag name="BITMAPVECTOR" val="0"/>
</p:tagLst>
</file>

<file path=ppt/tags/tag34.xml><?xml version="1.0" encoding="utf-8"?>
<p:tagLst xmlns:a="http://schemas.openxmlformats.org/drawingml/2006/main" xmlns:r="http://schemas.openxmlformats.org/officeDocument/2006/relationships" xmlns:p="http://schemas.openxmlformats.org/presentationml/2006/main">
  <p:tag name="OUTPUTDPI" val="1200"/>
  <p:tag name="ORIGINALHEIGHT" val="301.5421"/>
  <p:tag name="ORIGINALWIDTH" val="959.3839"/>
  <p:tag name="OUTPUTTYPE" val="PNG"/>
  <p:tag name="IGUANATEXVERSION" val="160"/>
  <p:tag name="LATEXADDIN" val="\documentclass{jsarticle}&#10;\usepackage{amsmath}&#10;\usepackage[T1]{fontenc}&#10;\usepackage{lmodern}&#10;\pagestyle{empty}&#10;&#10;\begin{document}&#10;\begin{align*}&#10;  D &amp;=&#10;  \begin{bmatrix}&#10;    \sqrt{\lambda_1} &amp; 0\\&#10;    0 &amp; \sqrt{\lambda_2}&#10;  \end{bmatrix}&#10;\end{align*}&#10;&#10;\end{document}"/>
  <p:tag name="IGUANATEXSIZE" val="60"/>
  <p:tag name="IGUANATEXCURSOR" val="249"/>
  <p:tag name="TRANSPARENCY" val="True"/>
  <p:tag name="LATEXENGINEID" val="4"/>
  <p:tag name="TEMPFOLDER" val="c:\temp\"/>
  <p:tag name="LATEXFORMHEIGHT" val="320"/>
  <p:tag name="LATEXFORMWIDTH" val="385"/>
  <p:tag name="LATEXFORMWRAP" val="True"/>
  <p:tag name="BITMAPVECTOR" val="0"/>
</p:tagLst>
</file>

<file path=ppt/tags/tag35.xml><?xml version="1.0" encoding="utf-8"?>
<p:tagLst xmlns:a="http://schemas.openxmlformats.org/drawingml/2006/main" xmlns:r="http://schemas.openxmlformats.org/officeDocument/2006/relationships" xmlns:p="http://schemas.openxmlformats.org/presentationml/2006/main">
  <p:tag name="OUTPUTDPI" val="1200"/>
  <p:tag name="ORIGINALHEIGHT" val="677.3445"/>
  <p:tag name="ORIGINALWIDTH" val="603.0842"/>
  <p:tag name="OUTPUTTYPE" val="PNG"/>
  <p:tag name="IGUANATEXVERSION" val="160"/>
  <p:tag name="LATEXADDIN" val="\documentclass{jsarticle}&#10;\usepackage{amsmath}&#10;\usepackage[T1]{fontenc}&#10;\usepackage{lmodern}&#10;\pagestyle{empty}&#10;&#10;\begin{document}&#10;%\begin{align*}&#10;%\end{align*}&#10;&#10;\begin{equation*}&#10;  \begin{bmatrix}&#10;    \sqrt{\lambda_1}s_1(t)\\&#10;    \sqrt{\lambda_2}s_2(t)\\&#10;    \vdots\\&#10;    \sqrt{\lambda_J}s_J(t)\\&#10;  \end{bmatrix}&#10;\end{equation*}&#10;\end{document}"/>
  <p:tag name="IGUANATEXSIZE" val="60"/>
  <p:tag name="IGUANATEXCURSOR" val="290"/>
  <p:tag name="TRANSPARENCY" val="True"/>
  <p:tag name="LATEXENGINEID" val="4"/>
  <p:tag name="TEMPFOLDER" val="c:\temp\"/>
  <p:tag name="LATEXFORMHEIGHT" val="320"/>
  <p:tag name="LATEXFORMWIDTH" val="385"/>
  <p:tag name="LATEXFORMWRAP" val="True"/>
  <p:tag name="BITMAPVECTOR" val="0"/>
</p:tagLst>
</file>

<file path=ppt/tags/tag36.xml><?xml version="1.0" encoding="utf-8"?>
<p:tagLst xmlns:a="http://schemas.openxmlformats.org/drawingml/2006/main" xmlns:r="http://schemas.openxmlformats.org/officeDocument/2006/relationships" xmlns:p="http://schemas.openxmlformats.org/presentationml/2006/main">
  <p:tag name="OUTPUTDPI" val="1200"/>
  <p:tag name="ORIGINALHEIGHT" val="301.5421"/>
  <p:tag name="ORIGINALWIDTH" val="959.3839"/>
  <p:tag name="OUTPUTTYPE" val="PNG"/>
  <p:tag name="IGUANATEXVERSION" val="160"/>
  <p:tag name="LATEXADDIN" val="\documentclass{jsarticle}&#10;\usepackage{amsmath}&#10;\usepackage[T1]{fontenc}&#10;\usepackage{lmodern}&#10;\pagestyle{empty}&#10;&#10;\begin{document}&#10;\begin{align*}&#10;  D &amp;=&#10;  \begin{bmatrix}&#10;    \sqrt{\lambda_1} &amp; 0\\&#10;    0 &amp; \sqrt{\lambda_2}&#10;  \end{bmatrix}&#10;\end{align*}&#10;&#10;\end{document}"/>
  <p:tag name="IGUANATEXSIZE" val="60"/>
  <p:tag name="IGUANATEXCURSOR" val="249"/>
  <p:tag name="TRANSPARENCY" val="True"/>
  <p:tag name="LATEXENGINEID" val="4"/>
  <p:tag name="TEMPFOLDER" val="c:\temp\"/>
  <p:tag name="LATEXFORMHEIGHT" val="320"/>
  <p:tag name="LATEXFORMWIDTH" val="385"/>
  <p:tag name="LATEXFORMWRAP" val="True"/>
  <p:tag name="BITMAPVECTOR" val="0"/>
</p:tagLst>
</file>

<file path=ppt/tags/tag37.xml><?xml version="1.0" encoding="utf-8"?>
<p:tagLst xmlns:a="http://schemas.openxmlformats.org/drawingml/2006/main" xmlns:r="http://schemas.openxmlformats.org/officeDocument/2006/relationships" xmlns:p="http://schemas.openxmlformats.org/presentationml/2006/main">
  <p:tag name="OUTPUTDPI" val="1200"/>
  <p:tag name="ORIGINALHEIGHT" val="675.0942"/>
  <p:tag name="ORIGINALWIDTH" val="357.0498"/>
  <p:tag name="OUTPUTTYPE" val="PNG"/>
  <p:tag name="IGUANATEXVERSION" val="160"/>
  <p:tag name="LATEXADDIN" val="\documentclass{jsarticle}&#10;\usepackage{amsmath}&#10;\usepackage[T1]{fontenc}&#10;\usepackage{lmodern}&#10;\pagestyle{empty}&#10;&#10;\begin{document}&#10;%\begin{align*}&#10;%\end{align*}&#10;\begin{equation*}&#10;  \begin{bmatrix}&#10;    s_1(t)\\&#10;    s_2(t)\\&#10;    \vdots\\&#10;    s_J(t)\\&#10;  \end{bmatrix}&#10;\end{equation*}&#10;\end{document}"/>
  <p:tag name="IGUANATEXSIZE" val="60"/>
  <p:tag name="IGUANATEXCURSOR" val="241"/>
  <p:tag name="TRANSPARENCY" val="True"/>
  <p:tag name="LATEXENGINEID" val="4"/>
  <p:tag name="TEMPFOLDER" val="c:\temp\"/>
  <p:tag name="LATEXFORMHEIGHT" val="320"/>
  <p:tag name="LATEXFORMWIDTH" val="385"/>
  <p:tag name="LATEXFORMWRAP" val="True"/>
  <p:tag name="BITMAPVECTOR" val="0"/>
</p:tagLst>
</file>

<file path=ppt/tags/tag38.xml><?xml version="1.0" encoding="utf-8"?>
<p:tagLst xmlns:a="http://schemas.openxmlformats.org/drawingml/2006/main" xmlns:r="http://schemas.openxmlformats.org/officeDocument/2006/relationships" xmlns:p="http://schemas.openxmlformats.org/presentationml/2006/main">
  <p:tag name="OUTPUTDPI" val="1200"/>
  <p:tag name="ORIGINALHEIGHT" val="677.3445"/>
  <p:tag name="ORIGINALWIDTH" val="586.5819"/>
  <p:tag name="OUTPUTTYPE" val="PNG"/>
  <p:tag name="IGUANATEXVERSION" val="160"/>
  <p:tag name="LATEXADDIN" val="\documentclass{jsarticle}&#10;\usepackage{amsmath}&#10;\usepackage[T1]{fontenc}&#10;\usepackage{lmodern}&#10;\pagestyle{empty}&#10;&#10;\begin{document}&#10;%\begin{align*}&#10;%\end{align*}&#10;&#10;\begin{equation*}&#10;  \begin{bmatrix}&#10;    \sqrt{\lambda_1}s_1(t)\\&#10;    \sqrt{\lambda_2}s_2(t)\\&#10;    \vdots\\&#10;    \sqrt{\lambda_J}s_j(t)\\&#10;  \end{bmatrix}&#10;\end{equation*}&#10;\end{document}"/>
  <p:tag name="IGUANATEXSIZE" val="60"/>
  <p:tag name="IGUANATEXCURSOR" val="327"/>
  <p:tag name="TRANSPARENCY" val="True"/>
  <p:tag name="LATEXENGINEID" val="4"/>
  <p:tag name="TEMPFOLDER" val="c:\temp\"/>
  <p:tag name="LATEXFORMHEIGHT" val="320"/>
  <p:tag name="LATEXFORMWIDTH" val="385"/>
  <p:tag name="LATEXFORMWRAP" val="True"/>
  <p:tag name="BITMAPVECTOR" val="0"/>
</p:tagLst>
</file>

<file path=ppt/tags/tag39.xml><?xml version="1.0" encoding="utf-8"?>
<p:tagLst xmlns:a="http://schemas.openxmlformats.org/drawingml/2006/main" xmlns:r="http://schemas.openxmlformats.org/officeDocument/2006/relationships" xmlns:p="http://schemas.openxmlformats.org/presentationml/2006/main">
  <p:tag name="OUTPUTDPI" val="1200"/>
  <p:tag name="ORIGINALHEIGHT" val="677.3445"/>
  <p:tag name="ORIGINALWIDTH" val="586.5819"/>
  <p:tag name="OUTPUTTYPE" val="PNG"/>
  <p:tag name="IGUANATEXVERSION" val="160"/>
  <p:tag name="LATEXADDIN" val="\documentclass{jsarticle}&#10;\usepackage{amsmath}&#10;\usepackage[T1]{fontenc}&#10;\usepackage{lmodern}&#10;\pagestyle{empty}&#10;&#10;\begin{document}&#10;%\begin{align*}&#10;%\end{align*}&#10;&#10;\begin{equation*}&#10;  \begin{bmatrix}&#10;    \sqrt{\lambda_1}s_1(t)\\&#10;    \sqrt{\lambda_2}s_2(t)\\&#10;    \vdots\\&#10;    \sqrt{\lambda_J}s_j(t)\\&#10;  \end{bmatrix}&#10;\end{equation*}&#10;\end{document}"/>
  <p:tag name="IGUANATEXSIZE" val="60"/>
  <p:tag name="IGUANATEXCURSOR" val="327"/>
  <p:tag name="TRANSPARENCY" val="True"/>
  <p:tag name="LATEXENGINEID" val="4"/>
  <p:tag name="TEMPFOLDER" val="c:\temp\"/>
  <p:tag name="LATEXFORMHEIGHT" val="320"/>
  <p:tag name="LATEXFORMWIDTH" val="385"/>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08.7652"/>
  <p:tag name="ORIGINALWIDTH" val="116.2662"/>
  <p:tag name="OUTPUTTYPE" val="PNG"/>
  <p:tag name="IGUANATEXVERSION" val="160"/>
  <p:tag name="LATEXADDIN" val="\documentclass{jsarticle}&#10;\usepackage{amsmath}&#10;\usepackage[T1]{fontenc}&#10;\usepackage{lmodern}&#10;\pagestyle{empty}&#10;&#10;\begin{document}&#10;%\begin{align*}&#10;%\end{align*}&#10;$S_2$&#10;\end{document}"/>
  <p:tag name="IGUANATEXSIZE" val="60"/>
  <p:tag name="IGUANATEXCURSOR" val="164"/>
  <p:tag name="TRANSPARENCY" val="True"/>
  <p:tag name="LATEXENGINEID" val="4"/>
  <p:tag name="TEMPFOLDER" val="c:\temp\"/>
  <p:tag name="LATEXFORMHEIGHT" val="320"/>
  <p:tag name="LATEXFORMWIDTH" val="385"/>
  <p:tag name="LATEXFORMWRAP" val="True"/>
  <p:tag name="BITMAPVECTOR" val="0"/>
</p:tagLst>
</file>

<file path=ppt/tags/tag40.xml><?xml version="1.0" encoding="utf-8"?>
<p:tagLst xmlns:a="http://schemas.openxmlformats.org/drawingml/2006/main" xmlns:r="http://schemas.openxmlformats.org/officeDocument/2006/relationships" xmlns:p="http://schemas.openxmlformats.org/presentationml/2006/main">
  <p:tag name="OUTPUTDPI" val="1200"/>
  <p:tag name="ORIGINALHEIGHT" val="677.3445"/>
  <p:tag name="ORIGINALWIDTH" val="586.5819"/>
  <p:tag name="OUTPUTTYPE" val="PNG"/>
  <p:tag name="IGUANATEXVERSION" val="160"/>
  <p:tag name="LATEXADDIN" val="\documentclass{jsarticle}&#10;\usepackage{amsmath}&#10;\usepackage[T1]{fontenc}&#10;\usepackage{lmodern}&#10;\pagestyle{empty}&#10;&#10;\begin{document}&#10;%\begin{align*}&#10;%\end{align*}&#10;&#10;\begin{equation*}&#10;  \begin{bmatrix}&#10;    \sqrt{\lambda_1}s_1(t)\\&#10;    \sqrt{\lambda_2}s_2(t)\\&#10;    \vdots\\&#10;    \sqrt{\lambda_J}s_j(t)\\&#10;  \end{bmatrix}&#10;\end{equation*}&#10;\end{document}"/>
  <p:tag name="IGUANATEXSIZE" val="60"/>
  <p:tag name="IGUANATEXCURSOR" val="327"/>
  <p:tag name="TRANSPARENCY" val="True"/>
  <p:tag name="LATEXENGINEID" val="4"/>
  <p:tag name="TEMPFOLDER" val="c:\temp\"/>
  <p:tag name="LATEXFORMHEIGHT" val="320"/>
  <p:tag name="LATEXFORMWIDTH" val="385"/>
  <p:tag name="LATEXFORMWRAP" val="True"/>
  <p:tag name="BITMAPVECTOR" val="0"/>
</p:tagLst>
</file>

<file path=ppt/tags/tag41.xml><?xml version="1.0" encoding="utf-8"?>
<p:tagLst xmlns:a="http://schemas.openxmlformats.org/drawingml/2006/main" xmlns:r="http://schemas.openxmlformats.org/officeDocument/2006/relationships" xmlns:p="http://schemas.openxmlformats.org/presentationml/2006/main">
  <p:tag name="OUTPUTDPI" val="1200"/>
  <p:tag name="ORIGINALHEIGHT" val="108.015"/>
  <p:tag name="ORIGINALWIDTH" val="171.7739"/>
  <p:tag name="OUTPUTTYPE" val="PNG"/>
  <p:tag name="IGUANATEXVERSION" val="160"/>
  <p:tag name="LATEXADDIN" val="\documentclass{jsarticle}&#10;\usepackage{amsmath}&#10;\usepackage[T1]{fontenc}&#10;\usepackage{lmodern}&#10;\pagestyle{empty}&#10;&#10;\begin{document}&#10;%\begin{align*}&#10;%\end{align*}&#10;$N_R$&#10;\end{document}"/>
  <p:tag name="IGUANATEXSIZE" val="18"/>
  <p:tag name="IGUANATEXCURSOR" val="163"/>
  <p:tag name="TRANSPARENCY" val="True"/>
  <p:tag name="LATEXENGINEID" val="4"/>
  <p:tag name="TEMPFOLDER" val="c:\temp\"/>
  <p:tag name="LATEXFORMHEIGHT" val="320"/>
  <p:tag name="LATEXFORMWIDTH" val="385"/>
  <p:tag name="LATEXFORMWRAP" val="True"/>
  <p:tag name="BITMAPVECTOR" val="0"/>
</p:tagLst>
</file>

<file path=ppt/tags/tag42.xml><?xml version="1.0" encoding="utf-8"?>
<p:tagLst xmlns:a="http://schemas.openxmlformats.org/drawingml/2006/main" xmlns:r="http://schemas.openxmlformats.org/officeDocument/2006/relationships" xmlns:p="http://schemas.openxmlformats.org/presentationml/2006/main">
  <p:tag name="OUTPUTDPI" val="1200"/>
  <p:tag name="ORIGINALHEIGHT" val="106.5149"/>
  <p:tag name="ORIGINALWIDTH" val="166.5232"/>
  <p:tag name="OUTPUTTYPE" val="PNG"/>
  <p:tag name="IGUANATEXVERSION" val="160"/>
  <p:tag name="LATEXADDIN" val="\documentclass{jsarticle}&#10;\usepackage{amsmath}&#10;\usepackage[T1]{fontenc}&#10;\usepackage{lmodern}&#10;\pagestyle{empty}&#10;&#10;\begin{document}&#10;%\begin{align*}&#10;%\end{align*}&#10;$N_T$&#10;\end{document}"/>
  <p:tag name="IGUANATEXSIZE" val="18"/>
  <p:tag name="IGUANATEXCURSOR" val="163"/>
  <p:tag name="TRANSPARENCY" val="True"/>
  <p:tag name="LATEXENGINEID" val="4"/>
  <p:tag name="TEMPFOLDER" val="c:\temp\"/>
  <p:tag name="LATEXFORMHEIGHT" val="320"/>
  <p:tag name="LATEXFORMWIDTH" val="385"/>
  <p:tag name="LATEXFORMWRAP" val="True"/>
  <p:tag name="BITMAPVECTOR" val="0"/>
</p:tagLst>
</file>

<file path=ppt/tags/tag43.xml><?xml version="1.0" encoding="utf-8"?>
<p:tagLst xmlns:a="http://schemas.openxmlformats.org/drawingml/2006/main" xmlns:r="http://schemas.openxmlformats.org/officeDocument/2006/relationships" xmlns:p="http://schemas.openxmlformats.org/presentationml/2006/main">
  <p:tag name="OUTPUTDPI" val="1200"/>
  <p:tag name="ORIGINALHEIGHT" val="126.7677"/>
  <p:tag name="ORIGINALWIDTH" val="949.6325"/>
  <p:tag name="OUTPUTTYPE" val="PNG"/>
  <p:tag name="IGUANATEXVERSION" val="160"/>
  <p:tag name="LATEXADDIN" val="\documentclass{jsarticle}&#10;\usepackage{amsmath}&#10;\usepackage[T1]{fontenc}&#10;\usepackage{lmodern}&#10;\pagestyle{empty}&#10;&#10;\begin{document}&#10;%\begin{align*}&#10;%\end{align*}&#10;$J = \mathrm{min}(N_T,N_R)$&#10;\end{document}"/>
  <p:tag name="IGUANATEXSIZE" val="60"/>
  <p:tag name="IGUANATEXCURSOR" val="184"/>
  <p:tag name="TRANSPARENCY" val="True"/>
  <p:tag name="LATEXENGINEID" val="4"/>
  <p:tag name="TEMPFOLDER" val="c:\temp\"/>
  <p:tag name="LATEXFORMHEIGHT" val="320"/>
  <p:tag name="LATEXFORMWIDTH" val="385"/>
  <p:tag name="LATEXFORMWRAP" val="True"/>
  <p:tag name="BITMAPVECTOR" val="0"/>
</p:tagLst>
</file>

<file path=ppt/tags/tag44.xml><?xml version="1.0" encoding="utf-8"?>
<p:tagLst xmlns:a="http://schemas.openxmlformats.org/drawingml/2006/main" xmlns:r="http://schemas.openxmlformats.org/officeDocument/2006/relationships" xmlns:p="http://schemas.openxmlformats.org/presentationml/2006/main">
  <p:tag name="OUTPUTDPI" val="1200"/>
  <p:tag name="ORIGINALHEIGHT" val="780.1089"/>
  <p:tag name="ORIGINALWIDTH" val="1857.259"/>
  <p:tag name="OUTPUTTYPE" val="PNG"/>
  <p:tag name="IGUANATEXVERSION" val="160"/>
  <p:tag name="LATEXADDIN" val="\documentclass{jsarticle}&#10;\usepackage{amsmath}&#10;\usepackage[T1]{fontenc}&#10;\usepackage{lmodern}&#10;\pagestyle{empty}&#10;&#10;\begin{document}&#10;\begin{align*}&#10;  \tilde{s} &amp;= U^H(HVs(t) + n(t))\\&#10;        &amp;= U^H(UDV^HVs(t) + n(t))\\&#10;        &amp;= (U^HU)D(V^HV)s(t) + U^Hn(t)\\&#10;        &amp;= Ds(t) + U^Hn(t)&#10;\end{align*}&#10;&#10;\end{document}"/>
  <p:tag name="IGUANATEXSIZE" val="60"/>
  <p:tag name="IGUANATEXCURSOR" val="296"/>
  <p:tag name="TRANSPARENCY" val="True"/>
  <p:tag name="LATEXENGINEID" val="4"/>
  <p:tag name="TEMPFOLDER" val="c:\temp\"/>
  <p:tag name="LATEXFORMHEIGHT" val="320"/>
  <p:tag name="LATEXFORMWIDTH" val="385"/>
  <p:tag name="LATEXFORMWRAP" val="True"/>
  <p:tag name="BITMAPVECTOR" val="0"/>
</p:tagLst>
</file>

<file path=ppt/tags/tag45.xml><?xml version="1.0" encoding="utf-8"?>
<p:tagLst xmlns:a="http://schemas.openxmlformats.org/drawingml/2006/main" xmlns:r="http://schemas.openxmlformats.org/officeDocument/2006/relationships" xmlns:p="http://schemas.openxmlformats.org/presentationml/2006/main">
  <p:tag name="OUTPUTDPI" val="1200"/>
  <p:tag name="ORIGINALHEIGHT" val="180.7752"/>
  <p:tag name="ORIGINALWIDTH" val="919.6284"/>
  <p:tag name="OUTPUTTYPE" val="PNG"/>
  <p:tag name="IGUANATEXVERSION" val="160"/>
  <p:tag name="LATEXADDIN" val="\documentclass{jsarticle}&#10;\usepackage{amsmath}&#10;\usepackage[T1]{fontenc}&#10;\usepackage{lmodern}&#10;\pagestyle{empty}&#10;&#10;\begin{document}&#10;%\begin{align*}&#10;%\end{align*}&#10;\begin{equation*}&#10;  U^H =&#10;  \begin{bmatrix}&#10;    u_1 &amp; u_2&#10;  \end{bmatrix}^H&#10;\end{equation*}&#10;\end{document}"/>
  <p:tag name="IGUANATEXSIZE" val="60"/>
  <p:tag name="IGUANATEXCURSOR" val="250"/>
  <p:tag name="TRANSPARENCY" val="True"/>
  <p:tag name="LATEXENGINEID" val="4"/>
  <p:tag name="TEMPFOLDER" val="c:\temp\"/>
  <p:tag name="LATEXFORMHEIGHT" val="320"/>
  <p:tag name="LATEXFORMWIDTH" val="385"/>
  <p:tag name="LATEXFORMWRAP" val="True"/>
  <p:tag name="BITMAPVECTOR" val="0"/>
</p:tagLst>
</file>

<file path=ppt/tags/tag46.xml><?xml version="1.0" encoding="utf-8"?>
<p:tagLst xmlns:a="http://schemas.openxmlformats.org/drawingml/2006/main" xmlns:r="http://schemas.openxmlformats.org/officeDocument/2006/relationships" xmlns:p="http://schemas.openxmlformats.org/presentationml/2006/main">
  <p:tag name="OUTPUTDPI" val="1200"/>
  <p:tag name="ORIGINALHEIGHT" val="152.2713"/>
  <p:tag name="ORIGINALWIDTH" val="697.5974"/>
  <p:tag name="OUTPUTTYPE" val="PNG"/>
  <p:tag name="IGUANATEXVERSION" val="160"/>
  <p:tag name="LATEXADDIN" val="\documentclass{jsarticle}&#10;\usepackage{amsmath}&#10;\usepackage[T1]{fontenc}&#10;\usepackage{lmodern}&#10;\pagestyle{empty}&#10;&#10;\begin{document}&#10;%\begin{align*}&#10;%\end{align*}&#10;\begin{equation*}&#10;  V =&#10;  \begin{bmatrix}&#10;    v_1 &amp; v_2&#10;  \end{bmatrix}&#10;\end{equation*}&#10;&#10;\end{document}"/>
  <p:tag name="IGUANATEXSIZE" val="60"/>
  <p:tag name="IGUANATEXCURSOR" val="247"/>
  <p:tag name="TRANSPARENCY" val="True"/>
  <p:tag name="LATEXENGINEID" val="4"/>
  <p:tag name="TEMPFOLDER" val="c:\temp\"/>
  <p:tag name="LATEXFORMHEIGHT" val="320"/>
  <p:tag name="LATEXFORMWIDTH" val="385"/>
  <p:tag name="LATEXFORMWRAP" val="True"/>
  <p:tag name="BITMAPVECTOR" val="0"/>
</p:tagLst>
</file>

<file path=ppt/tags/tag47.xml><?xml version="1.0" encoding="utf-8"?>
<p:tagLst xmlns:a="http://schemas.openxmlformats.org/drawingml/2006/main" xmlns:r="http://schemas.openxmlformats.org/officeDocument/2006/relationships" xmlns:p="http://schemas.openxmlformats.org/presentationml/2006/main">
  <p:tag name="OUTPUTDPI" val="1200"/>
  <p:tag name="ORIGINALHEIGHT" val="115.5161"/>
  <p:tag name="ORIGINALWIDTH" val="15.7522"/>
  <p:tag name="OUTPUTTYPE" val="PNG"/>
  <p:tag name="IGUANATEXVERSION" val="160"/>
  <p:tag name="LATEXADDIN" val="\documentclass{jsarticle}&#10;\usepackage{amsmath}&#10;\usepackage[T1]{fontenc}&#10;\usepackage{lmodern}&#10;\pagestyle{empty}&#10;&#10;\begin{document}&#10;%\begin{align*}&#10;%\end{align*}&#10;$\vdots$&#10;\end{document}"/>
  <p:tag name="IGUANATEXSIZE" val="60"/>
  <p:tag name="IGUANATEXCURSOR" val="166"/>
  <p:tag name="TRANSPARENCY" val="True"/>
  <p:tag name="LATEXENGINEID" val="4"/>
  <p:tag name="TEMPFOLDER" val="c:\temp\"/>
  <p:tag name="LATEXFORMHEIGHT" val="320"/>
  <p:tag name="LATEXFORMWIDTH" val="385"/>
  <p:tag name="LATEXFORMWRAP" val="True"/>
  <p:tag name="BITMAPVECTOR" val="0"/>
</p:tagLst>
</file>

<file path=ppt/tags/tag48.xml><?xml version="1.0" encoding="utf-8"?>
<p:tagLst xmlns:a="http://schemas.openxmlformats.org/drawingml/2006/main" xmlns:r="http://schemas.openxmlformats.org/officeDocument/2006/relationships" xmlns:p="http://schemas.openxmlformats.org/presentationml/2006/main">
  <p:tag name="OUTPUTDPI" val="1200"/>
  <p:tag name="ORIGINALHEIGHT" val="115.5161"/>
  <p:tag name="ORIGINALWIDTH" val="15.7522"/>
  <p:tag name="OUTPUTTYPE" val="PNG"/>
  <p:tag name="IGUANATEXVERSION" val="160"/>
  <p:tag name="LATEXADDIN" val="\documentclass{jsarticle}&#10;\usepackage{amsmath}&#10;\usepackage[T1]{fontenc}&#10;\usepackage{lmodern}&#10;\pagestyle{empty}&#10;&#10;\begin{document}&#10;%\begin{align*}&#10;%\end{align*}&#10;$\vdots$&#10;\end{document}"/>
  <p:tag name="IGUANATEXSIZE" val="60"/>
  <p:tag name="IGUANATEXCURSOR" val="166"/>
  <p:tag name="TRANSPARENCY" val="True"/>
  <p:tag name="LATEXENGINEID" val="4"/>
  <p:tag name="TEMPFOLDER" val="c:\temp\"/>
  <p:tag name="LATEXFORMHEIGHT" val="320"/>
  <p:tag name="LATEXFORMWIDTH" val="385"/>
  <p:tag name="LATEXFORMWRAP" val="True"/>
  <p:tag name="BITMAPVECTOR" val="0"/>
</p:tagLst>
</file>

<file path=ppt/tags/tag49.xml><?xml version="1.0" encoding="utf-8"?>
<p:tagLst xmlns:a="http://schemas.openxmlformats.org/drawingml/2006/main" xmlns:r="http://schemas.openxmlformats.org/officeDocument/2006/relationships" xmlns:p="http://schemas.openxmlformats.org/presentationml/2006/main">
  <p:tag name="OUTPUTDPI" val="1200"/>
  <p:tag name="ORIGINALHEIGHT" val="115.5161"/>
  <p:tag name="ORIGINALWIDTH" val="15.7522"/>
  <p:tag name="OUTPUTTYPE" val="PNG"/>
  <p:tag name="IGUANATEXVERSION" val="160"/>
  <p:tag name="LATEXADDIN" val="\documentclass{jsarticle}&#10;\usepackage{amsmath}&#10;\usepackage[T1]{fontenc}&#10;\usepackage{lmodern}&#10;\pagestyle{empty}&#10;&#10;\begin{document}&#10;%\begin{align*}&#10;%\end{align*}&#10;$\vdots$&#10;\end{document}"/>
  <p:tag name="IGUANATEXSIZE" val="60"/>
  <p:tag name="IGUANATEXCURSOR" val="166"/>
  <p:tag name="TRANSPARENCY" val="True"/>
  <p:tag name="LATEXENGINEID" val="4"/>
  <p:tag name="TEMPFOLDER" val="c:\temp\"/>
  <p:tag name="LATEXFORMHEIGHT" val="320"/>
  <p:tag name="LATEXFORMWIDTH" val="385"/>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83.26165"/>
  <p:tag name="ORIGINALWIDTH" val="101.2641"/>
  <p:tag name="OUTPUTTYPE" val="PNG"/>
  <p:tag name="IGUANATEXVERSION" val="160"/>
  <p:tag name="LATEXADDIN" val="\documentclass{jsarticle}&#10;\usepackage{amsmath}&#10;\usepackage[T1]{fontenc}&#10;\usepackage{lmodern}&#10;\pagestyle{empty}&#10;&#10;\begin{document}&#10;%\begin{align*}&#10;%\end{align*}&#10;$y_1$&#10;\end{document}"/>
  <p:tag name="IGUANATEXSIZE" val="60"/>
  <p:tag name="IGUANATEXCURSOR" val="161"/>
  <p:tag name="TRANSPARENCY" val="True"/>
  <p:tag name="LATEXENGINEID" val="4"/>
  <p:tag name="TEMPFOLDER" val="c:\temp\"/>
  <p:tag name="LATEXFORMHEIGHT" val="320"/>
  <p:tag name="LATEXFORMWIDTH" val="385"/>
  <p:tag name="LATEXFORMWRAP" val="True"/>
  <p:tag name="BITMAPVECTOR" val="0"/>
</p:tagLst>
</file>

<file path=ppt/tags/tag50.xml><?xml version="1.0" encoding="utf-8"?>
<p:tagLst xmlns:a="http://schemas.openxmlformats.org/drawingml/2006/main" xmlns:r="http://schemas.openxmlformats.org/officeDocument/2006/relationships" xmlns:p="http://schemas.openxmlformats.org/presentationml/2006/main">
  <p:tag name="OUTPUTDPI" val="1200"/>
  <p:tag name="ORIGINALHEIGHT" val="137.2691"/>
  <p:tag name="ORIGINALWIDTH" val="531.0741"/>
  <p:tag name="OUTPUTTYPE" val="PNG"/>
  <p:tag name="IGUANATEXVERSION" val="160"/>
  <p:tag name="LATEXADDIN" val="\documentclass{jsarticle}&#10;\usepackage{amsmath}&#10;\usepackage[T1]{fontenc}&#10;\usepackage{lmodern}&#10;\pagestyle{empty}&#10;&#10;\begin{document}&#10;%\begin{align*}&#10;%\end{align*}&#10;$H^{(1)},H^{(2)}$&#10;\end{document}"/>
  <p:tag name="IGUANATEXSIZE" val="60"/>
  <p:tag name="IGUANATEXCURSOR" val="176"/>
  <p:tag name="TRANSPARENCY" val="True"/>
  <p:tag name="LATEXENGINEID" val="4"/>
  <p:tag name="TEMPFOLDER" val="c:\temp\"/>
  <p:tag name="LATEXFORMHEIGHT" val="320"/>
  <p:tag name="LATEXFORMWIDTH" val="385"/>
  <p:tag name="LATEXFORMWRAP" val="True"/>
  <p:tag name="BITMAPVECTOR" val="0"/>
</p:tagLst>
</file>

<file path=ppt/tags/tag51.xml><?xml version="1.0" encoding="utf-8"?>
<p:tagLst xmlns:a="http://schemas.openxmlformats.org/drawingml/2006/main" xmlns:r="http://schemas.openxmlformats.org/officeDocument/2006/relationships" xmlns:p="http://schemas.openxmlformats.org/presentationml/2006/main">
  <p:tag name="OUTPUTDPI" val="1200"/>
  <p:tag name="ORIGINALHEIGHT" val="165.7731"/>
  <p:tag name="ORIGINALWIDTH" val="317.2943"/>
  <p:tag name="OUTPUTTYPE" val="PNG"/>
  <p:tag name="IGUANATEXVERSION" val="160"/>
  <p:tag name="LATEXADDIN" val="\documentclass{jsarticle}&#10;\usepackage{amsmath}&#10;\usepackage[T1]{fontenc}&#10;\usepackage{lmodern}&#10;\pagestyle{empty}&#10;&#10;\begin{document}&#10;%\begin{align*}&#10;%\end{align*}&#10;$s_{1}^{(1)}(t)$&#10;\end{document}"/>
  <p:tag name="IGUANATEXSIZE" val="60"/>
  <p:tag name="IGUANATEXCURSOR" val="175"/>
  <p:tag name="TRANSPARENCY" val="True"/>
  <p:tag name="LATEXENGINEID" val="4"/>
  <p:tag name="TEMPFOLDER" val="c:\temp\"/>
  <p:tag name="LATEXFORMHEIGHT" val="320"/>
  <p:tag name="LATEXFORMWIDTH" val="385"/>
  <p:tag name="LATEXFORMWRAP" val="True"/>
  <p:tag name="BITMAPVECTOR" val="0"/>
</p:tagLst>
</file>

<file path=ppt/tags/tag52.xml><?xml version="1.0" encoding="utf-8"?>
<p:tagLst xmlns:a="http://schemas.openxmlformats.org/drawingml/2006/main" xmlns:r="http://schemas.openxmlformats.org/officeDocument/2006/relationships" xmlns:p="http://schemas.openxmlformats.org/presentationml/2006/main">
  <p:tag name="OUTPUTDPI" val="1200"/>
  <p:tag name="ORIGINALHEIGHT" val="165.7731"/>
  <p:tag name="ORIGINALWIDTH" val="317.2943"/>
  <p:tag name="OUTPUTTYPE" val="PNG"/>
  <p:tag name="IGUANATEXVERSION" val="160"/>
  <p:tag name="LATEXADDIN" val="\documentclass{jsarticle}&#10;\usepackage{amsmath}&#10;\usepackage[T1]{fontenc}&#10;\usepackage{lmodern}&#10;\pagestyle{empty}&#10;&#10;\begin{document}&#10;%\begin{align*}&#10;%\end{align*}&#10;$s_{2}^{(1)}(t)$&#10;\end{document}"/>
  <p:tag name="IGUANATEXSIZE" val="60"/>
  <p:tag name="IGUANATEXCURSOR" val="164"/>
  <p:tag name="TRANSPARENCY" val="True"/>
  <p:tag name="LATEXENGINEID" val="4"/>
  <p:tag name="TEMPFOLDER" val="c:\temp\"/>
  <p:tag name="LATEXFORMHEIGHT" val="320"/>
  <p:tag name="LATEXFORMWIDTH" val="385"/>
  <p:tag name="LATEXFORMWRAP" val="True"/>
  <p:tag name="BITMAPVECTOR" val="0"/>
</p:tagLst>
</file>

<file path=ppt/tags/tag53.xml><?xml version="1.0" encoding="utf-8"?>
<p:tagLst xmlns:a="http://schemas.openxmlformats.org/drawingml/2006/main" xmlns:r="http://schemas.openxmlformats.org/officeDocument/2006/relationships" xmlns:p="http://schemas.openxmlformats.org/presentationml/2006/main">
  <p:tag name="OUTPUTDPI" val="1200"/>
  <p:tag name="ORIGINALHEIGHT" val="168.0235"/>
  <p:tag name="ORIGINALWIDTH" val="317.2943"/>
  <p:tag name="OUTPUTTYPE" val="PNG"/>
  <p:tag name="IGUANATEXVERSION" val="160"/>
  <p:tag name="LATEXADDIN" val="\documentclass{jsarticle}&#10;\usepackage{amsmath}&#10;\usepackage[T1]{fontenc}&#10;\usepackage{lmodern}&#10;\pagestyle{empty}&#10;&#10;\begin{document}&#10;%\begin{align*}&#10;%\end{align*}&#10;$s_{3}^{(1)}(t)$&#10;\end{document}"/>
  <p:tag name="IGUANATEXSIZE" val="60"/>
  <p:tag name="IGUANATEXCURSOR" val="164"/>
  <p:tag name="TRANSPARENCY" val="True"/>
  <p:tag name="LATEXENGINEID" val="4"/>
  <p:tag name="TEMPFOLDER" val="c:\temp\"/>
  <p:tag name="LATEXFORMHEIGHT" val="320"/>
  <p:tag name="LATEXFORMWIDTH" val="385"/>
  <p:tag name="LATEXFORMWRAP" val="True"/>
  <p:tag name="BITMAPVECTOR" val="0"/>
</p:tagLst>
</file>

<file path=ppt/tags/tag54.xml><?xml version="1.0" encoding="utf-8"?>
<p:tagLst xmlns:a="http://schemas.openxmlformats.org/drawingml/2006/main" xmlns:r="http://schemas.openxmlformats.org/officeDocument/2006/relationships" xmlns:p="http://schemas.openxmlformats.org/presentationml/2006/main">
  <p:tag name="OUTPUTDPI" val="1200"/>
  <p:tag name="ORIGINALHEIGHT" val="165.7731"/>
  <p:tag name="ORIGINALWIDTH" val="317.2943"/>
  <p:tag name="OUTPUTTYPE" val="PNG"/>
  <p:tag name="IGUANATEXVERSION" val="160"/>
  <p:tag name="LATEXADDIN" val="\documentclass{jsarticle}&#10;\usepackage{amsmath}&#10;\usepackage[T1]{fontenc}&#10;\usepackage{lmodern}&#10;\pagestyle{empty}&#10;&#10;\begin{document}&#10;%\begin{align*}&#10;%\end{align*}&#10;$s_{1}^{(2)}(t)$&#10;\end{document}"/>
  <p:tag name="IGUANATEXSIZE" val="60"/>
  <p:tag name="IGUANATEXCURSOR" val="169"/>
  <p:tag name="TRANSPARENCY" val="True"/>
  <p:tag name="LATEXENGINEID" val="4"/>
  <p:tag name="TEMPFOLDER" val="c:\temp\"/>
  <p:tag name="LATEXFORMHEIGHT" val="320"/>
  <p:tag name="LATEXFORMWIDTH" val="385"/>
  <p:tag name="LATEXFORMWRAP" val="True"/>
  <p:tag name="BITMAPVECTOR" val="0"/>
</p:tagLst>
</file>

<file path=ppt/tags/tag55.xml><?xml version="1.0" encoding="utf-8"?>
<p:tagLst xmlns:a="http://schemas.openxmlformats.org/drawingml/2006/main" xmlns:r="http://schemas.openxmlformats.org/officeDocument/2006/relationships" xmlns:p="http://schemas.openxmlformats.org/presentationml/2006/main">
  <p:tag name="OUTPUTDPI" val="1200"/>
  <p:tag name="ORIGINALHEIGHT" val="165.7731"/>
  <p:tag name="ORIGINALWIDTH" val="317.2943"/>
  <p:tag name="OUTPUTTYPE" val="PNG"/>
  <p:tag name="IGUANATEXVERSION" val="160"/>
  <p:tag name="LATEXADDIN" val="\documentclass{jsarticle}&#10;\usepackage{amsmath}&#10;\usepackage[T1]{fontenc}&#10;\usepackage{lmodern}&#10;\pagestyle{empty}&#10;&#10;\begin{document}&#10;%\begin{align*}&#10;%\end{align*}&#10;$s_{2}^{(2)}(t)$&#10;\end{document}"/>
  <p:tag name="IGUANATEXSIZE" val="60"/>
  <p:tag name="IGUANATEXCURSOR" val="164"/>
  <p:tag name="TRANSPARENCY" val="True"/>
  <p:tag name="LATEXENGINEID" val="4"/>
  <p:tag name="TEMPFOLDER" val="c:\temp\"/>
  <p:tag name="LATEXFORMHEIGHT" val="320"/>
  <p:tag name="LATEXFORMWIDTH" val="385"/>
  <p:tag name="LATEXFORMWRAP" val="True"/>
  <p:tag name="BITMAPVECTOR" val="0"/>
</p:tagLst>
</file>

<file path=ppt/tags/tag56.xml><?xml version="1.0" encoding="utf-8"?>
<p:tagLst xmlns:a="http://schemas.openxmlformats.org/drawingml/2006/main" xmlns:r="http://schemas.openxmlformats.org/officeDocument/2006/relationships" xmlns:p="http://schemas.openxmlformats.org/presentationml/2006/main">
  <p:tag name="OUTPUTDPI" val="1200"/>
  <p:tag name="ORIGINALHEIGHT" val="168.0235"/>
  <p:tag name="ORIGINALWIDTH" val="317.2943"/>
  <p:tag name="OUTPUTTYPE" val="PNG"/>
  <p:tag name="IGUANATEXVERSION" val="160"/>
  <p:tag name="LATEXADDIN" val="\documentclass{jsarticle}&#10;\usepackage{amsmath}&#10;\usepackage[T1]{fontenc}&#10;\usepackage{lmodern}&#10;\pagestyle{empty}&#10;&#10;\begin{document}&#10;%\begin{align*}&#10;%\end{align*}&#10;$s_{3}^{(2)}(t)$&#10;\end{document}"/>
  <p:tag name="IGUANATEXSIZE" val="60"/>
  <p:tag name="IGUANATEXCURSOR" val="164"/>
  <p:tag name="TRANSPARENCY" val="True"/>
  <p:tag name="LATEXENGINEID" val="4"/>
  <p:tag name="TEMPFOLDER" val="c:\temp\"/>
  <p:tag name="LATEXFORMHEIGHT" val="320"/>
  <p:tag name="LATEXFORMWIDTH" val="385"/>
  <p:tag name="LATEXFORMWRAP" val="True"/>
  <p:tag name="BITMAPVECTOR" val="0"/>
</p:tagLst>
</file>

<file path=ppt/tags/tag57.xml><?xml version="1.0" encoding="utf-8"?>
<p:tagLst xmlns:a="http://schemas.openxmlformats.org/drawingml/2006/main" xmlns:r="http://schemas.openxmlformats.org/officeDocument/2006/relationships" xmlns:p="http://schemas.openxmlformats.org/presentationml/2006/main">
  <p:tag name="OUTPUTDPI" val="1200"/>
  <p:tag name="ORIGINALHEIGHT" val="137.2691"/>
  <p:tag name="ORIGINALWIDTH" val="531.0741"/>
  <p:tag name="OUTPUTTYPE" val="PNG"/>
  <p:tag name="IGUANATEXVERSION" val="160"/>
  <p:tag name="LATEXADDIN" val="\documentclass{jsarticle}&#10;\usepackage{amsmath}&#10;\usepackage[T1]{fontenc}&#10;\usepackage{lmodern}&#10;\pagestyle{empty}&#10;&#10;\begin{document}&#10;%\begin{align*}&#10;%\end{align*}&#10;$H^{(1)},H^{(2)}$&#10;\end{document}"/>
  <p:tag name="IGUANATEXSIZE" val="60"/>
  <p:tag name="IGUANATEXCURSOR" val="176"/>
  <p:tag name="TRANSPARENCY" val="True"/>
  <p:tag name="LATEXENGINEID" val="4"/>
  <p:tag name="TEMPFOLDER" val="c:\temp\"/>
  <p:tag name="LATEXFORMHEIGHT" val="320"/>
  <p:tag name="LATEXFORMWIDTH" val="385"/>
  <p:tag name="LATEXFORMWRAP" val="True"/>
  <p:tag name="BITMAPVECTOR" val="0"/>
</p:tagLst>
</file>

<file path=ppt/tags/tag58.xml><?xml version="1.0" encoding="utf-8"?>
<p:tagLst xmlns:a="http://schemas.openxmlformats.org/drawingml/2006/main" xmlns:r="http://schemas.openxmlformats.org/officeDocument/2006/relationships" xmlns:p="http://schemas.openxmlformats.org/presentationml/2006/main">
  <p:tag name="OUTPUTDPI" val="1200"/>
  <p:tag name="ORIGINALHEIGHT" val="165.7731"/>
  <p:tag name="ORIGINALWIDTH" val="317.2943"/>
  <p:tag name="OUTPUTTYPE" val="PNG"/>
  <p:tag name="IGUANATEXVERSION" val="160"/>
  <p:tag name="LATEXADDIN" val="\documentclass{jsarticle}&#10;\usepackage{amsmath}&#10;\usepackage[T1]{fontenc}&#10;\usepackage{lmodern}&#10;\pagestyle{empty}&#10;&#10;\begin{document}&#10;%\begin{align*}&#10;%\end{align*}&#10;$s_{1}^{(1)}(t)$&#10;\end{document}"/>
  <p:tag name="IGUANATEXSIZE" val="60"/>
  <p:tag name="IGUANATEXCURSOR" val="175"/>
  <p:tag name="TRANSPARENCY" val="True"/>
  <p:tag name="LATEXENGINEID" val="4"/>
  <p:tag name="TEMPFOLDER" val="c:\temp\"/>
  <p:tag name="LATEXFORMHEIGHT" val="320"/>
  <p:tag name="LATEXFORMWIDTH" val="385"/>
  <p:tag name="LATEXFORMWRAP" val="True"/>
  <p:tag name="BITMAPVECTOR" val="0"/>
</p:tagLst>
</file>

<file path=ppt/tags/tag59.xml><?xml version="1.0" encoding="utf-8"?>
<p:tagLst xmlns:a="http://schemas.openxmlformats.org/drawingml/2006/main" xmlns:r="http://schemas.openxmlformats.org/officeDocument/2006/relationships" xmlns:p="http://schemas.openxmlformats.org/presentationml/2006/main">
  <p:tag name="OUTPUTDPI" val="1200"/>
  <p:tag name="ORIGINALHEIGHT" val="165.7731"/>
  <p:tag name="ORIGINALWIDTH" val="317.2943"/>
  <p:tag name="OUTPUTTYPE" val="PNG"/>
  <p:tag name="IGUANATEXVERSION" val="160"/>
  <p:tag name="LATEXADDIN" val="\documentclass{jsarticle}&#10;\usepackage{amsmath}&#10;\usepackage[T1]{fontenc}&#10;\usepackage{lmodern}&#10;\pagestyle{empty}&#10;&#10;\begin{document}&#10;%\begin{align*}&#10;%\end{align*}&#10;$s_{2}^{(1)}(t)$&#10;\end{document}"/>
  <p:tag name="IGUANATEXSIZE" val="60"/>
  <p:tag name="IGUANATEXCURSOR" val="164"/>
  <p:tag name="TRANSPARENCY" val="True"/>
  <p:tag name="LATEXENGINEID" val="4"/>
  <p:tag name="TEMPFOLDER" val="c:\temp\"/>
  <p:tag name="LATEXFORMHEIGHT" val="320"/>
  <p:tag name="LATEXFORMWIDTH" val="385"/>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83.26165"/>
  <p:tag name="ORIGINALWIDTH" val="104.2646"/>
  <p:tag name="OUTPUTTYPE" val="PNG"/>
  <p:tag name="IGUANATEXVERSION" val="160"/>
  <p:tag name="LATEXADDIN" val="\documentclass{jsarticle}&#10;\usepackage{amsmath}&#10;\usepackage[T1]{fontenc}&#10;\usepackage{lmodern}&#10;\pagestyle{empty}&#10;&#10;\begin{document}&#10;%\begin{align*}&#10;%\end{align*}&#10;$y_2$&#10;\end{document}"/>
  <p:tag name="IGUANATEXSIZE" val="60"/>
  <p:tag name="IGUANATEXCURSOR" val="163"/>
  <p:tag name="TRANSPARENCY" val="True"/>
  <p:tag name="LATEXENGINEID" val="4"/>
  <p:tag name="TEMPFOLDER" val="c:\temp\"/>
  <p:tag name="LATEXFORMHEIGHT" val="320"/>
  <p:tag name="LATEXFORMWIDTH" val="385"/>
  <p:tag name="LATEXFORMWRAP" val="True"/>
  <p:tag name="BITMAPVECTOR" val="0"/>
</p:tagLst>
</file>

<file path=ppt/tags/tag60.xml><?xml version="1.0" encoding="utf-8"?>
<p:tagLst xmlns:a="http://schemas.openxmlformats.org/drawingml/2006/main" xmlns:r="http://schemas.openxmlformats.org/officeDocument/2006/relationships" xmlns:p="http://schemas.openxmlformats.org/presentationml/2006/main">
  <p:tag name="OUTPUTDPI" val="1200"/>
  <p:tag name="ORIGINALHEIGHT" val="168.0235"/>
  <p:tag name="ORIGINALWIDTH" val="317.2943"/>
  <p:tag name="OUTPUTTYPE" val="PNG"/>
  <p:tag name="IGUANATEXVERSION" val="160"/>
  <p:tag name="LATEXADDIN" val="\documentclass{jsarticle}&#10;\usepackage{amsmath}&#10;\usepackage[T1]{fontenc}&#10;\usepackage{lmodern}&#10;\pagestyle{empty}&#10;&#10;\begin{document}&#10;%\begin{align*}&#10;%\end{align*}&#10;$s_{3}^{(1)}(t)$&#10;\end{document}"/>
  <p:tag name="IGUANATEXSIZE" val="60"/>
  <p:tag name="IGUANATEXCURSOR" val="164"/>
  <p:tag name="TRANSPARENCY" val="True"/>
  <p:tag name="LATEXENGINEID" val="4"/>
  <p:tag name="TEMPFOLDER" val="c:\temp\"/>
  <p:tag name="LATEXFORMHEIGHT" val="320"/>
  <p:tag name="LATEXFORMWIDTH" val="385"/>
  <p:tag name="LATEXFORMWRAP" val="True"/>
  <p:tag name="BITMAPVECTOR" val="0"/>
</p:tagLst>
</file>

<file path=ppt/tags/tag61.xml><?xml version="1.0" encoding="utf-8"?>
<p:tagLst xmlns:a="http://schemas.openxmlformats.org/drawingml/2006/main" xmlns:r="http://schemas.openxmlformats.org/officeDocument/2006/relationships" xmlns:p="http://schemas.openxmlformats.org/presentationml/2006/main">
  <p:tag name="OUTPUTDPI" val="1200"/>
  <p:tag name="ORIGINALHEIGHT" val="165.7731"/>
  <p:tag name="ORIGINALWIDTH" val="317.2943"/>
  <p:tag name="OUTPUTTYPE" val="PNG"/>
  <p:tag name="IGUANATEXVERSION" val="160"/>
  <p:tag name="LATEXADDIN" val="\documentclass{jsarticle}&#10;\usepackage{amsmath}&#10;\usepackage[T1]{fontenc}&#10;\usepackage{lmodern}&#10;\pagestyle{empty}&#10;&#10;\begin{document}&#10;%\begin{align*}&#10;%\end{align*}&#10;$s_{1}^{(2)}(t)$&#10;\end{document}"/>
  <p:tag name="IGUANATEXSIZE" val="60"/>
  <p:tag name="IGUANATEXCURSOR" val="169"/>
  <p:tag name="TRANSPARENCY" val="True"/>
  <p:tag name="LATEXENGINEID" val="4"/>
  <p:tag name="TEMPFOLDER" val="c:\temp\"/>
  <p:tag name="LATEXFORMHEIGHT" val="320"/>
  <p:tag name="LATEXFORMWIDTH" val="385"/>
  <p:tag name="LATEXFORMWRAP" val="True"/>
  <p:tag name="BITMAPVECTOR" val="0"/>
</p:tagLst>
</file>

<file path=ppt/tags/tag62.xml><?xml version="1.0" encoding="utf-8"?>
<p:tagLst xmlns:a="http://schemas.openxmlformats.org/drawingml/2006/main" xmlns:r="http://schemas.openxmlformats.org/officeDocument/2006/relationships" xmlns:p="http://schemas.openxmlformats.org/presentationml/2006/main">
  <p:tag name="OUTPUTDPI" val="1200"/>
  <p:tag name="ORIGINALHEIGHT" val="165.7731"/>
  <p:tag name="ORIGINALWIDTH" val="317.2943"/>
  <p:tag name="OUTPUTTYPE" val="PNG"/>
  <p:tag name="IGUANATEXVERSION" val="160"/>
  <p:tag name="LATEXADDIN" val="\documentclass{jsarticle}&#10;\usepackage{amsmath}&#10;\usepackage[T1]{fontenc}&#10;\usepackage{lmodern}&#10;\pagestyle{empty}&#10;&#10;\begin{document}&#10;%\begin{align*}&#10;%\end{align*}&#10;$s_{2}^{(2)}(t)$&#10;\end{document}"/>
  <p:tag name="IGUANATEXSIZE" val="60"/>
  <p:tag name="IGUANATEXCURSOR" val="164"/>
  <p:tag name="TRANSPARENCY" val="True"/>
  <p:tag name="LATEXENGINEID" val="4"/>
  <p:tag name="TEMPFOLDER" val="c:\temp\"/>
  <p:tag name="LATEXFORMHEIGHT" val="320"/>
  <p:tag name="LATEXFORMWIDTH" val="385"/>
  <p:tag name="LATEXFORMWRAP" val="True"/>
  <p:tag name="BITMAPVECTOR" val="0"/>
</p:tagLst>
</file>

<file path=ppt/tags/tag63.xml><?xml version="1.0" encoding="utf-8"?>
<p:tagLst xmlns:a="http://schemas.openxmlformats.org/drawingml/2006/main" xmlns:r="http://schemas.openxmlformats.org/officeDocument/2006/relationships" xmlns:p="http://schemas.openxmlformats.org/presentationml/2006/main">
  <p:tag name="OUTPUTDPI" val="1200"/>
  <p:tag name="ORIGINALHEIGHT" val="168.0235"/>
  <p:tag name="ORIGINALWIDTH" val="317.2943"/>
  <p:tag name="OUTPUTTYPE" val="PNG"/>
  <p:tag name="IGUANATEXVERSION" val="160"/>
  <p:tag name="LATEXADDIN" val="\documentclass{jsarticle}&#10;\usepackage{amsmath}&#10;\usepackage[T1]{fontenc}&#10;\usepackage{lmodern}&#10;\pagestyle{empty}&#10;&#10;\begin{document}&#10;%\begin{align*}&#10;%\end{align*}&#10;$s_{3}^{(2)}(t)$&#10;\end{document}"/>
  <p:tag name="IGUANATEXSIZE" val="60"/>
  <p:tag name="IGUANATEXCURSOR" val="164"/>
  <p:tag name="TRANSPARENCY" val="True"/>
  <p:tag name="LATEXENGINEID" val="4"/>
  <p:tag name="TEMPFOLDER" val="c:\temp\"/>
  <p:tag name="LATEXFORMHEIGHT" val="320"/>
  <p:tag name="LATEXFORMWIDTH" val="385"/>
  <p:tag name="LATEXFORMWRAP" val="True"/>
  <p:tag name="BITMAPVECTOR" val="0"/>
</p:tagLst>
</file>

<file path=ppt/tags/tag64.xml><?xml version="1.0" encoding="utf-8"?>
<p:tagLst xmlns:a="http://schemas.openxmlformats.org/drawingml/2006/main" xmlns:r="http://schemas.openxmlformats.org/officeDocument/2006/relationships" xmlns:p="http://schemas.openxmlformats.org/presentationml/2006/main">
  <p:tag name="OUTPUTDPI" val="1200"/>
  <p:tag name="ORIGINALHEIGHT" val="312.7936"/>
  <p:tag name="ORIGINALWIDTH" val="2134.048"/>
  <p:tag name="OUTPUTTYPE" val="PNG"/>
  <p:tag name="IGUANATEXVERSION" val="160"/>
  <p:tag name="LATEXADDIN" val="\documentclass{jsarticle}&#10;\usepackage{amsmath}&#10;\usepackage[T1]{fontenc}&#10;\usepackage{lmodern}&#10;\pagestyle{empty}&#10;&#10;\begin{document}&#10;\begin{align*}&#10;  HW &amp;=&#10;    \begin{bmatrix}&#10;      H^{(1)}W^{(1)} &amp; 0_{N_R \times (N_T - N_R)}\\&#10;      0_{N_R \times (N_T - N_R)} &amp; H^{(2)}W^{(2)}&#10;    \end{bmatrix}&#10;\end{align*}&#10;\end{document}"/>
  <p:tag name="IGUANATEXSIZE" val="60"/>
  <p:tag name="IGUANATEXCURSOR" val="304"/>
  <p:tag name="TRANSPARENCY" val="True"/>
  <p:tag name="LATEXENGINEID" val="4"/>
  <p:tag name="TEMPFOLDER" val="c:\temp\"/>
  <p:tag name="LATEXFORMHEIGHT" val="320"/>
  <p:tag name="LATEXFORMWIDTH" val="385"/>
  <p:tag name="LATEXFORMWRAP" val="True"/>
  <p:tag name="BITMAPVECTOR" val="0"/>
</p:tagLst>
</file>

<file path=ppt/tags/tag65.xml><?xml version="1.0" encoding="utf-8"?>
<p:tagLst xmlns:a="http://schemas.openxmlformats.org/drawingml/2006/main" xmlns:r="http://schemas.openxmlformats.org/officeDocument/2006/relationships" xmlns:p="http://schemas.openxmlformats.org/presentationml/2006/main">
  <p:tag name="OUTPUTDPI" val="1200"/>
  <p:tag name="ORIGINALHEIGHT" val="106.5149"/>
  <p:tag name="ORIGINALWIDTH" val="166.5232"/>
  <p:tag name="OUTPUTTYPE" val="PNG"/>
  <p:tag name="IGUANATEXVERSION" val="160"/>
  <p:tag name="LATEXADDIN" val="\documentclass{jsarticle}&#10;\usepackage{amsmath}&#10;\usepackage[T1]{fontenc}&#10;\usepackage{lmodern}&#10;\pagestyle{empty}&#10;&#10;\begin{document}&#10;%\begin{align*}&#10;%\end{align*}&#10;$N_T$&#10;\end{document}"/>
  <p:tag name="IGUANATEXSIZE" val="60"/>
  <p:tag name="IGUANATEXCURSOR" val="164"/>
  <p:tag name="TRANSPARENCY" val="True"/>
  <p:tag name="LATEXENGINEID" val="4"/>
  <p:tag name="TEMPFOLDER" val="c:\temp\"/>
  <p:tag name="LATEXFORMHEIGHT" val="320"/>
  <p:tag name="LATEXFORMWIDTH" val="385"/>
  <p:tag name="LATEXFORMWRAP" val="True"/>
  <p:tag name="BITMAPVECTOR" val="0"/>
</p:tagLst>
</file>

<file path=ppt/tags/tag66.xml><?xml version="1.0" encoding="utf-8"?>
<p:tagLst xmlns:a="http://schemas.openxmlformats.org/drawingml/2006/main" xmlns:r="http://schemas.openxmlformats.org/officeDocument/2006/relationships" xmlns:p="http://schemas.openxmlformats.org/presentationml/2006/main">
  <p:tag name="OUTPUTDPI" val="1200"/>
  <p:tag name="ORIGINALHEIGHT" val="108.015"/>
  <p:tag name="ORIGINALWIDTH" val="171.7739"/>
  <p:tag name="OUTPUTTYPE" val="PNG"/>
  <p:tag name="IGUANATEXVERSION" val="160"/>
  <p:tag name="LATEXADDIN" val="\documentclass{jsarticle}&#10;\usepackage{amsmath}&#10;\usepackage[T1]{fontenc}&#10;\usepackage{lmodern}&#10;\pagestyle{empty}&#10;&#10;\begin{document}&#10;%\begin{align*}&#10;%\end{align*}&#10;$N_R$&#10;\end{document}"/>
  <p:tag name="IGUANATEXSIZE" val="60"/>
  <p:tag name="IGUANATEXCURSOR" val="163"/>
  <p:tag name="TRANSPARENCY" val="True"/>
  <p:tag name="LATEXENGINEID" val="4"/>
  <p:tag name="TEMPFOLDER" val="c:\temp\"/>
  <p:tag name="LATEXFORMHEIGHT" val="320"/>
  <p:tag name="LATEXFORMWIDTH" val="385"/>
  <p:tag name="LATEXFORMWRAP" val="True"/>
  <p:tag name="BITMAPVECTOR" val="0"/>
</p:tagLst>
</file>

<file path=ppt/tags/tag67.xml><?xml version="1.0" encoding="utf-8"?>
<p:tagLst xmlns:a="http://schemas.openxmlformats.org/drawingml/2006/main" xmlns:r="http://schemas.openxmlformats.org/officeDocument/2006/relationships" xmlns:p="http://schemas.openxmlformats.org/presentationml/2006/main">
  <p:tag name="OUTPUTDPI" val="1200"/>
  <p:tag name="ORIGINALHEIGHT" val="108.015"/>
  <p:tag name="ORIGINALWIDTH" val="402.8062"/>
  <p:tag name="OUTPUTTYPE" val="PNG"/>
  <p:tag name="IGUANATEXVERSION" val="160"/>
  <p:tag name="LATEXADDIN" val="\documentclass{jsarticle}&#10;\usepackage{amsmath}&#10;\usepackage[T1]{fontenc}&#10;\usepackage{lmodern}&#10;\pagestyle{empty}&#10;&#10;\begin{document}&#10;%\begin{align*}&#10;%\end{align*}&#10;$N_U = 2$&#10;\end{document}"/>
  <p:tag name="IGUANATEXSIZE" val="60"/>
  <p:tag name="IGUANATEXCURSOR" val="168"/>
  <p:tag name="TRANSPARENCY" val="True"/>
  <p:tag name="LATEXENGINEID" val="4"/>
  <p:tag name="TEMPFOLDER" val="c:\temp\"/>
  <p:tag name="LATEXFORMHEIGHT" val="320"/>
  <p:tag name="LATEXFORMWIDTH" val="385"/>
  <p:tag name="LATEXFORMWRAP" val="True"/>
  <p:tag name="BITMAPVECTOR" val="0"/>
</p:tagLst>
</file>

<file path=ppt/tags/tag68.xml><?xml version="1.0" encoding="utf-8"?>
<p:tagLst xmlns:a="http://schemas.openxmlformats.org/drawingml/2006/main" xmlns:r="http://schemas.openxmlformats.org/officeDocument/2006/relationships" xmlns:p="http://schemas.openxmlformats.org/presentationml/2006/main">
  <p:tag name="OUTPUTDPI" val="1200"/>
  <p:tag name="ORIGINALHEIGHT" val="90.0126"/>
  <p:tag name="ORIGINALWIDTH" val="126.0176"/>
  <p:tag name="OUTPUTTYPE" val="PNG"/>
  <p:tag name="IGUANATEXVERSION" val="160"/>
  <p:tag name="LATEXADDIN" val="\documentclass{jsarticle}&#10;\usepackage{amsmath}&#10;\usepackage[T1]{fontenc}&#10;\usepackage{lmodern}&#10;\pagestyle{empty}&#10;&#10;\begin{document}&#10;%\begin{align*}&#10;%\end{align*}&#10;$W$&#10;\end{document}"/>
  <p:tag name="IGUANATEXSIZE" val="28"/>
  <p:tag name="IGUANATEXCURSOR" val="162"/>
  <p:tag name="TRANSPARENCY" val="True"/>
  <p:tag name="LATEXENGINEID" val="4"/>
  <p:tag name="TEMPFOLDER" val="c:\temp\"/>
  <p:tag name="LATEXFORMHEIGHT" val="320"/>
  <p:tag name="LATEXFORMWIDTH" val="385"/>
  <p:tag name="LATEXFORMWRAP" val="True"/>
  <p:tag name="BITMAPVECTOR" val="0"/>
</p:tagLst>
</file>

<file path=ppt/tags/tag69.xml><?xml version="1.0" encoding="utf-8"?>
<p:tagLst xmlns:a="http://schemas.openxmlformats.org/drawingml/2006/main" xmlns:r="http://schemas.openxmlformats.org/officeDocument/2006/relationships" xmlns:p="http://schemas.openxmlformats.org/presentationml/2006/main">
  <p:tag name="OUTPUTDPI" val="1200"/>
  <p:tag name="ORIGINALHEIGHT" val="115.5161"/>
  <p:tag name="ORIGINALWIDTH" val="15.7522"/>
  <p:tag name="OUTPUTTYPE" val="PNG"/>
  <p:tag name="IGUANATEXVERSION" val="160"/>
  <p:tag name="LATEXADDIN" val="\documentclass{jsarticle}&#10;\usepackage{amsmath}&#10;\usepackage[T1]{fontenc}&#10;\usepackage{lmodern}&#10;\pagestyle{empty}&#10;&#10;\begin{document}&#10;%\begin{align*}&#10;%\end{align*}&#10;$\vdots$&#10;\end{document}"/>
  <p:tag name="IGUANATEXSIZE" val="60"/>
  <p:tag name="IGUANATEXCURSOR" val="166"/>
  <p:tag name="TRANSPARENCY" val="True"/>
  <p:tag name="LATEXENGINEID" val="4"/>
  <p:tag name="TEMPFOLDER" val="c:\temp\"/>
  <p:tag name="LATEXFORMHEIGHT" val="320"/>
  <p:tag name="LATEXFORMWIDTH" val="385"/>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87.76228"/>
  <p:tag name="ORIGINALWIDTH" val="107.265"/>
  <p:tag name="OUTPUTTYPE" val="PNG"/>
  <p:tag name="IGUANATEXVERSION" val="160"/>
  <p:tag name="LATEXADDIN" val="\documentclass{jsarticle}&#10;\usepackage{amsmath}&#10;\usepackage[T1]{fontenc}&#10;\usepackage{lmodern}&#10;\pagestyle{empty}&#10;&#10;\begin{document}&#10;%\begin{align*}&#10;%\end{align*}&#10;$H$&#10;\end{document}"/>
  <p:tag name="IGUANATEXSIZE" val="60"/>
  <p:tag name="IGUANATEXCURSOR" val="161"/>
  <p:tag name="TRANSPARENCY" val="True"/>
  <p:tag name="LATEXENGINEID" val="4"/>
  <p:tag name="TEMPFOLDER" val="c:\temp\"/>
  <p:tag name="LATEXFORMHEIGHT" val="320"/>
  <p:tag name="LATEXFORMWIDTH" val="385"/>
  <p:tag name="LATEXFORMWRAP" val="True"/>
  <p:tag name="BITMAPVECTOR" val="0"/>
</p:tagLst>
</file>

<file path=ppt/tags/tag70.xml><?xml version="1.0" encoding="utf-8"?>
<p:tagLst xmlns:a="http://schemas.openxmlformats.org/drawingml/2006/main" xmlns:r="http://schemas.openxmlformats.org/officeDocument/2006/relationships" xmlns:p="http://schemas.openxmlformats.org/presentationml/2006/main">
  <p:tag name="OUTPUTDPI" val="1200"/>
  <p:tag name="ORIGINALHEIGHT" val="115.5161"/>
  <p:tag name="ORIGINALWIDTH" val="15.7522"/>
  <p:tag name="OUTPUTTYPE" val="PNG"/>
  <p:tag name="IGUANATEXVERSION" val="160"/>
  <p:tag name="LATEXADDIN" val="\documentclass{jsarticle}&#10;\usepackage{amsmath}&#10;\usepackage[T1]{fontenc}&#10;\usepackage{lmodern}&#10;\pagestyle{empty}&#10;&#10;\begin{document}&#10;%\begin{align*}&#10;%\end{align*}&#10;$\vdots$&#10;\end{document}"/>
  <p:tag name="IGUANATEXSIZE" val="60"/>
  <p:tag name="IGUANATEXCURSOR" val="166"/>
  <p:tag name="TRANSPARENCY" val="True"/>
  <p:tag name="LATEXENGINEID" val="4"/>
  <p:tag name="TEMPFOLDER" val="c:\temp\"/>
  <p:tag name="LATEXFORMHEIGHT" val="320"/>
  <p:tag name="LATEXFORMWIDTH" val="385"/>
  <p:tag name="LATEXFORMWRAP" val="True"/>
  <p:tag name="BITMAPVECTOR" val="0"/>
</p:tagLst>
</file>

<file path=ppt/tags/tag71.xml><?xml version="1.0" encoding="utf-8"?>
<p:tagLst xmlns:a="http://schemas.openxmlformats.org/drawingml/2006/main" xmlns:r="http://schemas.openxmlformats.org/officeDocument/2006/relationships" xmlns:p="http://schemas.openxmlformats.org/presentationml/2006/main">
  <p:tag name="OUTPUTDPI" val="1200"/>
  <p:tag name="ORIGINALHEIGHT" val="126.7677"/>
  <p:tag name="ORIGINALWIDTH" val="183.7757"/>
  <p:tag name="OUTPUTTYPE" val="PNG"/>
  <p:tag name="IGUANATEXVERSION" val="160"/>
  <p:tag name="LATEXADDIN" val="\documentclass{jsarticle}&#10;\usepackage{amsmath}&#10;\usepackage[T1]{fontenc}&#10;\usepackage{lmodern}&#10;\pagestyle{empty}&#10;&#10;\begin{document}&#10;%\begin{align*}&#10;%\end{align*}&#10;$s(t)$&#10;\end{document}"/>
  <p:tag name="IGUANATEXSIZE" val="60"/>
  <p:tag name="IGUANATEXCURSOR" val="163"/>
  <p:tag name="TRANSPARENCY" val="True"/>
  <p:tag name="LATEXENGINEID" val="4"/>
  <p:tag name="TEMPFOLDER" val="c:\temp\"/>
  <p:tag name="LATEXFORMHEIGHT" val="320"/>
  <p:tag name="LATEXFORMWIDTH" val="385"/>
  <p:tag name="LATEXFORMWRAP" val="True"/>
  <p:tag name="BITMAPVECTOR" val="0"/>
</p:tagLst>
</file>

<file path=ppt/tags/tag72.xml><?xml version="1.0" encoding="utf-8"?>
<p:tagLst xmlns:a="http://schemas.openxmlformats.org/drawingml/2006/main" xmlns:r="http://schemas.openxmlformats.org/officeDocument/2006/relationships" xmlns:p="http://schemas.openxmlformats.org/presentationml/2006/main">
  <p:tag name="OUTPUTDPI" val="1200"/>
  <p:tag name="ORIGINALHEIGHT" val="134.2687"/>
  <p:tag name="ORIGINALWIDTH" val="910.6271"/>
  <p:tag name="OUTPUTTYPE" val="PNG"/>
  <p:tag name="IGUANATEXVERSION" val="160"/>
  <p:tag name="LATEXADDIN" val="\documentclass{jsarticle}&#10;\usepackage{amsmath}&#10;\usepackage[T1]{fontenc}&#10;\usepackage{lmodern}&#10;\pagestyle{empty}&#10;&#10;\begin{document}&#10;\begin{align*}&#10;\tilde{H^{(1)}} &amp;= H^{(1)}W^{(1)}&#10;\end{align*}&#10;&#10;\end{document}"/>
  <p:tag name="IGUANATEXSIZE" val="60"/>
  <p:tag name="IGUANATEXCURSOR" val="162"/>
  <p:tag name="TRANSPARENCY" val="True"/>
  <p:tag name="LATEXENGINEID" val="4"/>
  <p:tag name="TEMPFOLDER" val="c:\temp\"/>
  <p:tag name="LATEXFORMHEIGHT" val="320"/>
  <p:tag name="LATEXFORMWIDTH" val="385"/>
  <p:tag name="LATEXFORMWRAP" val="True"/>
  <p:tag name="BITMAPVECTOR" val="0"/>
</p:tagLst>
</file>

<file path=ppt/tags/tag73.xml><?xml version="1.0" encoding="utf-8"?>
<p:tagLst xmlns:a="http://schemas.openxmlformats.org/drawingml/2006/main" xmlns:r="http://schemas.openxmlformats.org/officeDocument/2006/relationships" xmlns:p="http://schemas.openxmlformats.org/presentationml/2006/main">
  <p:tag name="OUTPUTDPI" val="1200"/>
  <p:tag name="ORIGINALHEIGHT" val="87.76228"/>
  <p:tag name="ORIGINALWIDTH" val="107.265"/>
  <p:tag name="OUTPUTTYPE" val="PNG"/>
  <p:tag name="IGUANATEXVERSION" val="160"/>
  <p:tag name="LATEXADDIN" val="\documentclass{jsarticle}&#10;\usepackage{amsmath}&#10;\usepackage[T1]{fontenc}&#10;\usepackage{lmodern}&#10;\pagestyle{empty}&#10;&#10;\begin{document}&#10;%\begin{align*}&#10;%\end{align*}&#10;$H$&#10;\end{document}"/>
  <p:tag name="IGUANATEXSIZE" val="60"/>
  <p:tag name="IGUANATEXCURSOR" val="161"/>
  <p:tag name="TRANSPARENCY" val="True"/>
  <p:tag name="LATEXENGINEID" val="4"/>
  <p:tag name="TEMPFOLDER" val="c:\temp\"/>
  <p:tag name="LATEXFORMHEIGHT" val="320"/>
  <p:tag name="LATEXFORMWIDTH" val="385"/>
  <p:tag name="LATEXFORMWRAP" val="True"/>
  <p:tag name="BITMAPVECTOR" val="0"/>
</p:tagLst>
</file>

<file path=ppt/tags/tag74.xml><?xml version="1.0" encoding="utf-8"?>
<p:tagLst xmlns:a="http://schemas.openxmlformats.org/drawingml/2006/main" xmlns:r="http://schemas.openxmlformats.org/officeDocument/2006/relationships" xmlns:p="http://schemas.openxmlformats.org/presentationml/2006/main">
  <p:tag name="OUTPUTDPI" val="1200"/>
  <p:tag name="ORIGINALHEIGHT" val="157.522"/>
  <p:tag name="ORIGINALWIDTH" val="1410.197"/>
  <p:tag name="OUTPUTTYPE" val="PNG"/>
  <p:tag name="IGUANATEXVERSION" val="160"/>
  <p:tag name="LATEXADDIN" val="\documentclass{jsarticle}&#10;\usepackage{amsmath}&#10;\usepackage[T1]{fontenc}&#10;\usepackage{lmodern}&#10;\pagestyle{empty}&#10;&#10;\begin{document}&#10;%\begin{align*}&#10;%\end{align*}&#10;$H^{(2)}W^{(1)} = 0_{N_T \times (N_T - N_R)}$&#10;\end{document}"/>
  <p:tag name="IGUANATEXSIZE" val="60"/>
  <p:tag name="IGUANATEXCURSOR" val="198"/>
  <p:tag name="TRANSPARENCY" val="True"/>
  <p:tag name="LATEXENGINEID" val="4"/>
  <p:tag name="TEMPFOLDER" val="c:\temp\"/>
  <p:tag name="LATEXFORMHEIGHT" val="320"/>
  <p:tag name="LATEXFORMWIDTH" val="385"/>
  <p:tag name="LATEXFORMWRAP" val="True"/>
  <p:tag name="BITMAPVECTOR" val="0"/>
</p:tagLst>
</file>

<file path=ppt/tags/tag75.xml><?xml version="1.0" encoding="utf-8"?>
<p:tagLst xmlns:a="http://schemas.openxmlformats.org/drawingml/2006/main" xmlns:r="http://schemas.openxmlformats.org/officeDocument/2006/relationships" xmlns:p="http://schemas.openxmlformats.org/presentationml/2006/main">
  <p:tag name="OUTPUTDPI" val="1200"/>
  <p:tag name="ORIGINALHEIGHT" val="106.5149"/>
  <p:tag name="ORIGINALWIDTH" val="166.5232"/>
  <p:tag name="OUTPUTTYPE" val="PNG"/>
  <p:tag name="IGUANATEXVERSION" val="160"/>
  <p:tag name="LATEXADDIN" val="\documentclass{jsarticle}&#10;\usepackage{amsmath}&#10;\usepackage[T1]{fontenc}&#10;\usepackage{lmodern}&#10;\pagestyle{empty}&#10;&#10;\begin{document}&#10;%\begin{align*}&#10;%\end{align*}&#10;$N_T$&#10;\end{document}"/>
  <p:tag name="IGUANATEXSIZE" val="18"/>
  <p:tag name="IGUANATEXCURSOR" val="163"/>
  <p:tag name="TRANSPARENCY" val="True"/>
  <p:tag name="LATEXENGINEID" val="4"/>
  <p:tag name="TEMPFOLDER" val="c:\temp\"/>
  <p:tag name="LATEXFORMHEIGHT" val="320"/>
  <p:tag name="LATEXFORMWIDTH" val="385"/>
  <p:tag name="LATEXFORMWRAP" val="True"/>
  <p:tag name="BITMAPVECTOR" val="0"/>
</p:tagLst>
</file>

<file path=ppt/tags/tag76.xml><?xml version="1.0" encoding="utf-8"?>
<p:tagLst xmlns:a="http://schemas.openxmlformats.org/drawingml/2006/main" xmlns:r="http://schemas.openxmlformats.org/officeDocument/2006/relationships" xmlns:p="http://schemas.openxmlformats.org/presentationml/2006/main">
  <p:tag name="OUTPUTDPI" val="1200"/>
  <p:tag name="ORIGINALHEIGHT" val="108.015"/>
  <p:tag name="ORIGINALWIDTH" val="171.7739"/>
  <p:tag name="OUTPUTTYPE" val="PNG"/>
  <p:tag name="IGUANATEXVERSION" val="160"/>
  <p:tag name="LATEXADDIN" val="\documentclass{jsarticle}&#10;\usepackage{amsmath}&#10;\usepackage[T1]{fontenc}&#10;\usepackage{lmodern}&#10;\pagestyle{empty}&#10;&#10;\begin{document}&#10;%\begin{align*}&#10;%\end{align*}&#10;$N_R$&#10;\end{document}"/>
  <p:tag name="IGUANATEXSIZE" val="18"/>
  <p:tag name="IGUANATEXCURSOR" val="163"/>
  <p:tag name="TRANSPARENCY" val="True"/>
  <p:tag name="LATEXENGINEID" val="4"/>
  <p:tag name="TEMPFOLDER" val="c:\temp\"/>
  <p:tag name="LATEXFORMHEIGHT" val="320"/>
  <p:tag name="LATEXFORMWIDTH" val="385"/>
  <p:tag name="LATEXFORMWRAP" val="True"/>
  <p:tag name="BITMAPVECTOR" val="0"/>
</p:tagLst>
</file>

<file path=ppt/tags/tag77.xml><?xml version="1.0" encoding="utf-8"?>
<p:tagLst xmlns:a="http://schemas.openxmlformats.org/drawingml/2006/main" xmlns:r="http://schemas.openxmlformats.org/officeDocument/2006/relationships" xmlns:p="http://schemas.openxmlformats.org/presentationml/2006/main">
  <p:tag name="OUTPUTDPI" val="1200"/>
  <p:tag name="ORIGINALHEIGHT" val="108.015"/>
  <p:tag name="ORIGINALWIDTH" val="171.7739"/>
  <p:tag name="OUTPUTTYPE" val="PNG"/>
  <p:tag name="IGUANATEXVERSION" val="160"/>
  <p:tag name="LATEXADDIN" val="\documentclass{jsarticle}&#10;\usepackage{amsmath}&#10;\usepackage[T1]{fontenc}&#10;\usepackage{lmodern}&#10;\pagestyle{empty}&#10;&#10;\begin{document}&#10;%\begin{align*}&#10;%\end{align*}&#10;$N_R$&#10;\end{document}"/>
  <p:tag name="IGUANATEXSIZE" val="18"/>
  <p:tag name="IGUANATEXCURSOR" val="163"/>
  <p:tag name="TRANSPARENCY" val="True"/>
  <p:tag name="LATEXENGINEID" val="4"/>
  <p:tag name="TEMPFOLDER" val="c:\temp\"/>
  <p:tag name="LATEXFORMHEIGHT" val="320"/>
  <p:tag name="LATEXFORMWIDTH" val="385"/>
  <p:tag name="LATEXFORMWRAP" val="True"/>
  <p:tag name="BITMAPVECTOR" val="0"/>
</p:tagLst>
</file>

<file path=ppt/tags/tag78.xml><?xml version="1.0" encoding="utf-8"?>
<p:tagLst xmlns:a="http://schemas.openxmlformats.org/drawingml/2006/main" xmlns:r="http://schemas.openxmlformats.org/officeDocument/2006/relationships" xmlns:p="http://schemas.openxmlformats.org/presentationml/2006/main">
  <p:tag name="OUTPUTDPI" val="1200"/>
  <p:tag name="ORIGINALHEIGHT" val="115.5161"/>
  <p:tag name="ORIGINALWIDTH" val="15.7522"/>
  <p:tag name="OUTPUTTYPE" val="PNG"/>
  <p:tag name="IGUANATEXVERSION" val="160"/>
  <p:tag name="LATEXADDIN" val="\documentclass{jsarticle}&#10;\usepackage{amsmath}&#10;\usepackage[T1]{fontenc}&#10;\usepackage{lmodern}&#10;\pagestyle{empty}&#10;&#10;\begin{document}&#10;%\begin{align*}&#10;%\end{align*}&#10;$\vdots$&#10;\end{document}"/>
  <p:tag name="IGUANATEXSIZE" val="60"/>
  <p:tag name="IGUANATEXCURSOR" val="166"/>
  <p:tag name="TRANSPARENCY" val="True"/>
  <p:tag name="LATEXENGINEID" val="4"/>
  <p:tag name="TEMPFOLDER" val="c:\temp\"/>
  <p:tag name="LATEXFORMHEIGHT" val="320"/>
  <p:tag name="LATEXFORMWIDTH" val="385"/>
  <p:tag name="LATEXFORMWRAP" val="True"/>
  <p:tag name="BITMAPVECTOR" val="0"/>
</p:tagLst>
</file>

<file path=ppt/tags/tag79.xml><?xml version="1.0" encoding="utf-8"?>
<p:tagLst xmlns:a="http://schemas.openxmlformats.org/drawingml/2006/main" xmlns:r="http://schemas.openxmlformats.org/officeDocument/2006/relationships" xmlns:p="http://schemas.openxmlformats.org/presentationml/2006/main">
  <p:tag name="OUTPUTDPI" val="1200"/>
  <p:tag name="ORIGINALHEIGHT" val="137.2691"/>
  <p:tag name="ORIGINALWIDTH" val="572.3298"/>
  <p:tag name="OUTPUTTYPE" val="PNG"/>
  <p:tag name="IGUANATEXVERSION" val="160"/>
  <p:tag name="LATEXADDIN" val="\documentclass{jsarticle}&#10;\usepackage{amsmath}&#10;\usepackage[T1]{fontenc}&#10;\usepackage{lmodern}&#10;\pagestyle{empty}&#10;&#10;\begin{document}&#10;%\begin{align*}&#10;%\end{align*}&#10;$W^{(1)},W^{(2)}$&#10;\end{document}"/>
  <p:tag name="IGUANATEXSIZE" val="60"/>
  <p:tag name="IGUANATEXCURSOR" val="176"/>
  <p:tag name="TRANSPARENCY" val="True"/>
  <p:tag name="LATEXENGINEID" val="4"/>
  <p:tag name="TEMPFOLDER" val="c:\temp\"/>
  <p:tag name="LATEXFORMHEIGHT" val="320"/>
  <p:tag name="LATEXFORMWIDTH" val="385"/>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115.5161"/>
  <p:tag name="ORIGINALWIDTH" val="98.2637"/>
  <p:tag name="OUTPUTTYPE" val="PNG"/>
  <p:tag name="IGUANATEXVERSION" val="160"/>
  <p:tag name="LATEXADDIN" val="\documentclass{jsarticle}&#10;\usepackage{amsmath}&#10;\usepackage[T1]{fontenc}&#10;\usepackage{lmodern}&#10;\pagestyle{empty}&#10;&#10;\begin{document}&#10;%\begin{align*}&#10;%\end{align*}&#10;$f_1$&#10;\end{document}"/>
  <p:tag name="IGUANATEXSIZE" val="60"/>
  <p:tag name="IGUANATEXCURSOR" val="161"/>
  <p:tag name="TRANSPARENCY" val="True"/>
  <p:tag name="LATEXENGINEID" val="4"/>
  <p:tag name="TEMPFOLDER" val="c:\temp\"/>
  <p:tag name="LATEXFORMHEIGHT" val="320"/>
  <p:tag name="LATEXFORMWIDTH" val="385"/>
  <p:tag name="LATEXFORMWRAP" val="True"/>
  <p:tag name="BITMAPVECTOR" val="0"/>
</p:tagLst>
</file>

<file path=ppt/tags/tag80.xml><?xml version="1.0" encoding="utf-8"?>
<p:tagLst xmlns:a="http://schemas.openxmlformats.org/drawingml/2006/main" xmlns:r="http://schemas.openxmlformats.org/officeDocument/2006/relationships" xmlns:p="http://schemas.openxmlformats.org/presentationml/2006/main">
  <p:tag name="OUTPUTDPI" val="1200"/>
  <p:tag name="ORIGINALHEIGHT" val="137.2691"/>
  <p:tag name="ORIGINALWIDTH" val="531.0741"/>
  <p:tag name="OUTPUTTYPE" val="PNG"/>
  <p:tag name="IGUANATEXVERSION" val="160"/>
  <p:tag name="LATEXADDIN" val="\documentclass{jsarticle}&#10;\usepackage{amsmath}&#10;\usepackage[T1]{fontenc}&#10;\usepackage{lmodern}&#10;\pagestyle{empty}&#10;&#10;\begin{document}&#10;%\begin{align*}&#10;%\end{align*}&#10;$H^{(1)},H^{(2)}$&#10;\end{document}"/>
  <p:tag name="IGUANATEXSIZE" val="60"/>
  <p:tag name="IGUANATEXCURSOR" val="176"/>
  <p:tag name="TRANSPARENCY" val="True"/>
  <p:tag name="LATEXENGINEID" val="4"/>
  <p:tag name="TEMPFOLDER" val="c:\temp\"/>
  <p:tag name="LATEXFORMHEIGHT" val="320"/>
  <p:tag name="LATEXFORMWIDTH" val="385"/>
  <p:tag name="LATEXFORMWRAP" val="True"/>
  <p:tag name="BITMAPVECTOR" val="0"/>
</p:tagLst>
</file>

<file path=ppt/tags/tag81.xml><?xml version="1.0" encoding="utf-8"?>
<p:tagLst xmlns:a="http://schemas.openxmlformats.org/drawingml/2006/main" xmlns:r="http://schemas.openxmlformats.org/officeDocument/2006/relationships" xmlns:p="http://schemas.openxmlformats.org/presentationml/2006/main">
  <p:tag name="OUTPUTDPI" val="1200"/>
  <p:tag name="ORIGINALHEIGHT" val="177.0247"/>
  <p:tag name="ORIGINALWIDTH" val="2024.533"/>
  <p:tag name="OUTPUTTYPE" val="PNG"/>
  <p:tag name="IGUANATEXVERSION" val="160"/>
  <p:tag name="LATEXADDIN" val="\documentclass{jsarticle}&#10;\usepackage{amsmath}&#10;\usepackage[T1]{fontenc}&#10;\usepackage{lmodern}&#10;\pagestyle{empty}&#10;&#10;\begin{document}&#10;%\begin{align*}&#10;%\end{align*}&#10;$H^{(1)}V_{n}^{(2)} = H^{(2)}V_{n}^{(1)} = 0_{N_R \times (N_T - N_R)}$&#10;\end{document}"/>
  <p:tag name="IGUANATEXSIZE" val="60"/>
  <p:tag name="IGUANATEXCURSOR" val="229"/>
  <p:tag name="TRANSPARENCY" val="True"/>
  <p:tag name="LATEXENGINEID" val="4"/>
  <p:tag name="TEMPFOLDER" val="c:\temp\"/>
  <p:tag name="LATEXFORMHEIGHT" val="320"/>
  <p:tag name="LATEXFORMWIDTH" val="385"/>
  <p:tag name="LATEXFORMWRAP" val="True"/>
  <p:tag name="BITMAPVECTOR" val="0"/>
</p:tagLst>
</file>

<file path=ppt/tags/tag82.xml><?xml version="1.0" encoding="utf-8"?>
<p:tagLst xmlns:a="http://schemas.openxmlformats.org/drawingml/2006/main" xmlns:r="http://schemas.openxmlformats.org/officeDocument/2006/relationships" xmlns:p="http://schemas.openxmlformats.org/presentationml/2006/main">
  <p:tag name="OUTPUTDPI" val="1200"/>
  <p:tag name="ORIGINALHEIGHT" val="156.7719"/>
  <p:tag name="ORIGINALWIDTH" val="1371.941"/>
  <p:tag name="OUTPUTTYPE" val="PNG"/>
  <p:tag name="IGUANATEXVERSION" val="160"/>
  <p:tag name="LATEXADDIN" val="\documentclass{jsarticle}&#10;\usepackage{amsmath}&#10;\usepackage[T1]{fontenc}&#10;\usepackage{lmodern}&#10;\pagestyle{empty}&#10;&#10;\begin{document}&#10;%\begin{align*}&#10;%\end{align*}&#10;$W^{(1)} = V_{n}^{(2)},W^{(2)} = V_{n}^{(1)}$&#10;\end{document}"/>
  <p:tag name="IGUANATEXSIZE" val="60"/>
  <p:tag name="IGUANATEXCURSOR" val="204"/>
  <p:tag name="TRANSPARENCY" val="True"/>
  <p:tag name="LATEXENGINEID" val="4"/>
  <p:tag name="TEMPFOLDER" val="c:\temp\"/>
  <p:tag name="LATEXFORMHEIGHT" val="320"/>
  <p:tag name="LATEXFORMWIDTH" val="385"/>
  <p:tag name="LATEXFORMWRAP" val="True"/>
  <p:tag name="BITMAPVECTOR" val="0"/>
</p:tagLst>
</file>

<file path=ppt/tags/tag83.xml><?xml version="1.0" encoding="utf-8"?>
<p:tagLst xmlns:a="http://schemas.openxmlformats.org/drawingml/2006/main" xmlns:r="http://schemas.openxmlformats.org/officeDocument/2006/relationships" xmlns:p="http://schemas.openxmlformats.org/presentationml/2006/main">
  <p:tag name="OUTPUTDPI" val="1200"/>
  <p:tag name="ORIGINALHEIGHT" val="108.015"/>
  <p:tag name="ORIGINALWIDTH" val="516.072"/>
  <p:tag name="OUTPUTTYPE" val="PNG"/>
  <p:tag name="IGUANATEXVERSION" val="160"/>
  <p:tag name="LATEXADDIN" val="\documentclass{jsarticle}&#10;\usepackage{amsmath}&#10;\usepackage[T1]{fontenc}&#10;\usepackage{lmodern}&#10;\pagestyle{empty}&#10;&#10;\begin{document}&#10;%\begin{align*}&#10;%\end{align*}&#10;$N_T &gt; N_R$&#10;\end{document}"/>
  <p:tag name="IGUANATEXSIZE" val="60"/>
  <p:tag name="IGUANATEXCURSOR" val="170"/>
  <p:tag name="TRANSPARENCY" val="True"/>
  <p:tag name="LATEXENGINEID" val="4"/>
  <p:tag name="TEMPFOLDER" val="c:\temp\"/>
  <p:tag name="LATEXFORMHEIGHT" val="320"/>
  <p:tag name="LATEXFORMWIDTH" val="385"/>
  <p:tag name="LATEXFORMWRAP" val="True"/>
  <p:tag name="BITMAPVECTOR" val="0"/>
</p:tagLst>
</file>

<file path=ppt/tags/tag84.xml><?xml version="1.0" encoding="utf-8"?>
<p:tagLst xmlns:a="http://schemas.openxmlformats.org/drawingml/2006/main" xmlns:r="http://schemas.openxmlformats.org/officeDocument/2006/relationships" xmlns:p="http://schemas.openxmlformats.org/presentationml/2006/main">
  <p:tag name="OUTPUTDPI" val="1200"/>
  <p:tag name="ORIGINALHEIGHT" val="156.7719"/>
  <p:tag name="ORIGINALWIDTH" val="502.5702"/>
  <p:tag name="OUTPUTTYPE" val="PNG"/>
  <p:tag name="IGUANATEXVERSION" val="160"/>
  <p:tag name="LATEXADDIN" val="\documentclass{jsarticle}&#10;\usepackage{amsmath}&#10;\usepackage[T1]{fontenc}&#10;\usepackage{lmodern}&#10;\pagestyle{empty}&#10;&#10;\begin{document}&#10;%\begin{align*}&#10;%\end{align*}&#10;$V_{n}^{(2)},V_{n}^{(1)}$&#10;\end{document}"/>
  <p:tag name="IGUANATEXSIZE" val="60"/>
  <p:tag name="IGUANATEXCURSOR" val="183"/>
  <p:tag name="TRANSPARENCY" val="True"/>
  <p:tag name="LATEXENGINEID" val="4"/>
  <p:tag name="TEMPFOLDER" val="c:\temp\"/>
  <p:tag name="LATEXFORMHEIGHT" val="320"/>
  <p:tag name="LATEXFORMWIDTH" val="385"/>
  <p:tag name="LATEXFORMWRAP" val="True"/>
  <p:tag name="BITMAPVECTOR" val="0"/>
</p:tagLst>
</file>

<file path=ppt/tags/tag85.xml><?xml version="1.0" encoding="utf-8"?>
<p:tagLst xmlns:a="http://schemas.openxmlformats.org/drawingml/2006/main" xmlns:r="http://schemas.openxmlformats.org/officeDocument/2006/relationships" xmlns:p="http://schemas.openxmlformats.org/presentationml/2006/main">
  <p:tag name="OUTPUTDPI" val="1200"/>
  <p:tag name="ORIGINALHEIGHT" val="116.2662"/>
  <p:tag name="ORIGINALWIDTH" val="570.8297"/>
  <p:tag name="OUTPUTTYPE" val="PNG"/>
  <p:tag name="IGUANATEXVERSION" val="160"/>
  <p:tag name="LATEXADDIN" val="\documentclass{jsarticle}&#10;\usepackage{amsmath}&#10;\usepackage[T1]{fontenc}&#10;\usepackage{lmodern}&#10;\pagestyle{empty}&#10;&#10;\begin{document}&#10;%\begin{align*}&#10;%\end{align*}&#10;\begin{align*}&#10;  G = HH^H&#10;\end{align*}&#10;&#10;\end{document}"/>
  <p:tag name="IGUANATEXSIZE" val="60"/>
  <p:tag name="IGUANATEXCURSOR" val="184"/>
  <p:tag name="TRANSPARENCY" val="True"/>
  <p:tag name="LATEXENGINEID" val="4"/>
  <p:tag name="TEMPFOLDER" val="c:\temp\"/>
  <p:tag name="LATEXFORMHEIGHT" val="320"/>
  <p:tag name="LATEXFORMWIDTH" val="385"/>
  <p:tag name="LATEXFORMWRAP" val="True"/>
  <p:tag name="BITMAPVECTOR" val="0"/>
</p:tagLst>
</file>

<file path=ppt/tags/tag86.xml><?xml version="1.0" encoding="utf-8"?>
<p:tagLst xmlns:a="http://schemas.openxmlformats.org/drawingml/2006/main" xmlns:r="http://schemas.openxmlformats.org/officeDocument/2006/relationships" xmlns:p="http://schemas.openxmlformats.org/presentationml/2006/main">
  <p:tag name="OUTPUTDPI" val="1200"/>
  <p:tag name="ORIGINALHEIGHT" val="108.7652"/>
  <p:tag name="ORIGINALWIDTH" val="114.0159"/>
  <p:tag name="OUTPUTTYPE" val="PNG"/>
  <p:tag name="IGUANATEXVERSION" val="160"/>
  <p:tag name="LATEXADDIN" val="\documentclass{jsarticle}&#10;\usepackage{amsmath}&#10;\usepackage[T1]{fontenc}&#10;\usepackage{lmodern}&#10;\pagestyle{empty}&#10;&#10;\begin{document}&#10;%\begin{align*}&#10;%\end{align*}&#10;$S_1$&#10;\end{document}"/>
  <p:tag name="IGUANATEXSIZE" val="60"/>
  <p:tag name="IGUANATEXCURSOR" val="163"/>
  <p:tag name="TRANSPARENCY" val="True"/>
  <p:tag name="LATEXENGINEID" val="4"/>
  <p:tag name="TEMPFOLDER" val="c:\temp\"/>
  <p:tag name="LATEXFORMHEIGHT" val="320"/>
  <p:tag name="LATEXFORMWIDTH" val="385"/>
  <p:tag name="LATEXFORMWRAP" val="True"/>
  <p:tag name="BITMAPVECTOR" val="0"/>
</p:tagLst>
</file>

<file path=ppt/tags/tag87.xml><?xml version="1.0" encoding="utf-8"?>
<p:tagLst xmlns:a="http://schemas.openxmlformats.org/drawingml/2006/main" xmlns:r="http://schemas.openxmlformats.org/officeDocument/2006/relationships" xmlns:p="http://schemas.openxmlformats.org/presentationml/2006/main">
  <p:tag name="OUTPUTDPI" val="1200"/>
  <p:tag name="ORIGINALHEIGHT" val="108.7652"/>
  <p:tag name="ORIGINALWIDTH" val="116.2662"/>
  <p:tag name="OUTPUTTYPE" val="PNG"/>
  <p:tag name="IGUANATEXVERSION" val="160"/>
  <p:tag name="LATEXADDIN" val="\documentclass{jsarticle}&#10;\usepackage{amsmath}&#10;\usepackage[T1]{fontenc}&#10;\usepackage{lmodern}&#10;\pagestyle{empty}&#10;&#10;\begin{document}&#10;%\begin{align*}&#10;%\end{align*}&#10;$S_2$&#10;\end{document}"/>
  <p:tag name="IGUANATEXSIZE" val="60"/>
  <p:tag name="IGUANATEXCURSOR" val="164"/>
  <p:tag name="TRANSPARENCY" val="True"/>
  <p:tag name="LATEXENGINEID" val="4"/>
  <p:tag name="TEMPFOLDER" val="c:\temp\"/>
  <p:tag name="LATEXFORMHEIGHT" val="320"/>
  <p:tag name="LATEXFORMWIDTH" val="385"/>
  <p:tag name="LATEXFORMWRAP" val="True"/>
  <p:tag name="BITMAPVECTOR" val="0"/>
</p:tagLst>
</file>

<file path=ppt/tags/tag88.xml><?xml version="1.0" encoding="utf-8"?>
<p:tagLst xmlns:a="http://schemas.openxmlformats.org/drawingml/2006/main" xmlns:r="http://schemas.openxmlformats.org/officeDocument/2006/relationships" xmlns:p="http://schemas.openxmlformats.org/presentationml/2006/main">
  <p:tag name="OUTPUTDPI" val="1200"/>
  <p:tag name="ORIGINALHEIGHT" val="111.0155"/>
  <p:tag name="ORIGINALWIDTH" val="117.0163"/>
  <p:tag name="OUTPUTTYPE" val="PNG"/>
  <p:tag name="IGUANATEXVERSION" val="160"/>
  <p:tag name="LATEXADDIN" val="\documentclass{jsarticle}&#10;\usepackage{amsmath}&#10;\usepackage[T1]{fontenc}&#10;\usepackage{lmodern}&#10;\pagestyle{empty}&#10;&#10;\begin{document}&#10;%\begin{align*}&#10;%\end{align*}&#10;$S_3$&#10;\end{document}"/>
  <p:tag name="IGUANATEXSIZE" val="60"/>
  <p:tag name="IGUANATEXCURSOR" val="163"/>
  <p:tag name="TRANSPARENCY" val="True"/>
  <p:tag name="LATEXENGINEID" val="4"/>
  <p:tag name="TEMPFOLDER" val="c:\temp\"/>
  <p:tag name="LATEXFORMHEIGHT" val="320"/>
  <p:tag name="LATEXFORMWIDTH" val="385"/>
  <p:tag name="LATEXFORMWRAP" val="True"/>
  <p:tag name="BITMAPVECTOR" val="0"/>
</p:tagLst>
</file>

<file path=ppt/tags/tag89.xml><?xml version="1.0" encoding="utf-8"?>
<p:tagLst xmlns:a="http://schemas.openxmlformats.org/drawingml/2006/main" xmlns:r="http://schemas.openxmlformats.org/officeDocument/2006/relationships" xmlns:p="http://schemas.openxmlformats.org/presentationml/2006/main">
  <p:tag name="OUTPUTDPI" val="1200"/>
  <p:tag name="ORIGINALHEIGHT" val="744.1039"/>
  <p:tag name="ORIGINALWIDTH" val="2996.668"/>
  <p:tag name="OUTPUTTYPE" val="PNG"/>
  <p:tag name="IGUANATEXVERSION" val="160"/>
  <p:tag name="LATEXADDIN" val="\documentclass{jsarticle}&#10;\usepackage{amsmath}&#10;\usepackage[T1]{fontenc}&#10;\usepackage{lmodern}&#10;\pagestyle{empty}&#10;&#10;\begin{document}&#10;\begin{align*}&#10;  H &amp;= UDV^H\\&#10;    &amp;=&#10;    \begin{bmatrix}&#10;      u_1 &amp; \cdots &amp; u_n&#10;    \end{bmatrix}&#10;    \begin{bmatrix}&#10;      \sqrt{\lambda_1} &amp; \cdots &amp; 0\\&#10;      \vdots &amp; \ddots &amp; \vdots \\&#10;      0 &amp; \cdots &amp; \sqrt{\lambda_2}&#10;    \end{bmatrix}&#10;    \begin{bmatrix}&#10;      v_1 &amp; \cdots &amp; v_n&#10;    \end{bmatrix}^H&#10;\end{align*}&#10;&#10;\end{document}"/>
  <p:tag name="IGUANATEXSIZE" val="60"/>
  <p:tag name="IGUANATEXCURSOR" val="452"/>
  <p:tag name="TRANSPARENCY" val="True"/>
  <p:tag name="LATEXENGINEID" val="4"/>
  <p:tag name="TEMPFOLDER" val="c:\temp\"/>
  <p:tag name="LATEXFORMHEIGHT" val="320"/>
  <p:tag name="LATEXFORMWIDTH" val="385"/>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99.01378"/>
  <p:tag name="ORIGINALWIDTH" val="85.51197"/>
  <p:tag name="OUTPUTTYPE" val="PNG"/>
  <p:tag name="IGUANATEXVERSION" val="160"/>
  <p:tag name="LATEXADDIN" val="\documentclass{jsarticle}&#10;\usepackage{amsmath}&#10;\usepackage[T1]{fontenc}&#10;\usepackage{lmodern}&#10;\pagestyle{empty}&#10;&#10;\begin{document}&#10;%\begin{align*}&#10;%\end{align*}&#10;$t_1$&#10;\end{document}"/>
  <p:tag name="IGUANATEXSIZE" val="60"/>
  <p:tag name="IGUANATEXCURSOR" val="163"/>
  <p:tag name="TRANSPARENCY" val="True"/>
  <p:tag name="LATEXENGINEID" val="4"/>
  <p:tag name="TEMPFOLDER" val="c:\temp\"/>
  <p:tag name="LATEXFORMHEIGHT" val="320"/>
  <p:tag name="LATEXFORMWIDTH" val="385"/>
  <p:tag name="LATEXFORMWRAP" val="True"/>
  <p:tag name="BITMAPVECTOR" val="0"/>
</p:tagLst>
</file>

<file path=ppt/tags/tag90.xml><?xml version="1.0" encoding="utf-8"?>
<p:tagLst xmlns:a="http://schemas.openxmlformats.org/drawingml/2006/main" xmlns:r="http://schemas.openxmlformats.org/officeDocument/2006/relationships" xmlns:p="http://schemas.openxmlformats.org/presentationml/2006/main">
  <p:tag name="OUTPUTDPI" val="1200"/>
  <p:tag name="ORIGINALHEIGHT" val="180.7752"/>
  <p:tag name="ORIGINALWIDTH" val="1221.921"/>
  <p:tag name="OUTPUTTYPE" val="PNG"/>
  <p:tag name="IGUANATEXVERSION" val="160"/>
  <p:tag name="LATEXADDIN" val="\documentclass{jsarticle}&#10;\usepackage{amsmath}&#10;\usepackage[T1]{fontenc}&#10;\usepackage{lmodern}&#10;\pagestyle{empty}&#10;&#10;\begin{document}&#10;\begin{equation*}&#10;  U^H =&#10;  \begin{bmatrix}&#10;    u_1 &amp; \cdots &amp; u_n&#10;  \end{bmatrix}^H&#10;\end{equation*}&#10;\end{document}"/>
  <p:tag name="IGUANATEXSIZE" val="60"/>
  <p:tag name="IGUANATEXCURSOR" val="229"/>
  <p:tag name="TRANSPARENCY" val="True"/>
  <p:tag name="LATEXENGINEID" val="4"/>
  <p:tag name="TEMPFOLDER" val="c:\temp\"/>
  <p:tag name="LATEXFORMHEIGHT" val="320"/>
  <p:tag name="LATEXFORMWIDTH" val="385"/>
  <p:tag name="LATEXFORMWRAP" val="True"/>
  <p:tag name="BITMAPVECTOR" val="0"/>
</p:tagLst>
</file>

<file path=ppt/tags/tag91.xml><?xml version="1.0" encoding="utf-8"?>
<p:tagLst xmlns:a="http://schemas.openxmlformats.org/drawingml/2006/main" xmlns:r="http://schemas.openxmlformats.org/officeDocument/2006/relationships" xmlns:p="http://schemas.openxmlformats.org/presentationml/2006/main">
  <p:tag name="OUTPUTDPI" val="1200"/>
  <p:tag name="ORIGINALHEIGHT" val="152.2713"/>
  <p:tag name="ORIGINALWIDTH" val="999.8895"/>
  <p:tag name="OUTPUTTYPE" val="PNG"/>
  <p:tag name="IGUANATEXVERSION" val="160"/>
  <p:tag name="LATEXADDIN" val="\documentclass{jsarticle}&#10;\usepackage{amsmath}&#10;\usepackage[T1]{fontenc}&#10;\usepackage{lmodern}&#10;\pagestyle{empty}&#10;&#10;\begin{document}&#10;\begin{equation*}&#10;  V =&#10;  \begin{bmatrix}&#10;    v_1 &amp; \cdots &amp; v_n&#10;  \end{bmatrix}&#10;\end{equation*}&#10;\end{document}"/>
  <p:tag name="IGUANATEXSIZE" val="60"/>
  <p:tag name="IGUANATEXCURSOR" val="225"/>
  <p:tag name="TRANSPARENCY" val="True"/>
  <p:tag name="LATEXENGINEID" val="4"/>
  <p:tag name="TEMPFOLDER" val="c:\temp\"/>
  <p:tag name="LATEXFORMHEIGHT" val="320"/>
  <p:tag name="LATEXFORMWIDTH" val="385"/>
  <p:tag name="LATEXFORMWRAP" val="True"/>
  <p:tag name="BITMAPVECTOR" val="0"/>
</p:tagLst>
</file>

<file path=ppt/tags/tag92.xml><?xml version="1.0" encoding="utf-8"?>
<p:tagLst xmlns:a="http://schemas.openxmlformats.org/drawingml/2006/main" xmlns:r="http://schemas.openxmlformats.org/officeDocument/2006/relationships" xmlns:p="http://schemas.openxmlformats.org/presentationml/2006/main">
  <p:tag name="OUTPUTDPI" val="1200"/>
  <p:tag name="ORIGINALHEIGHT" val="301.5421"/>
  <p:tag name="ORIGINALWIDTH" val="959.3839"/>
  <p:tag name="OUTPUTTYPE" val="PNG"/>
  <p:tag name="IGUANATEXVERSION" val="160"/>
  <p:tag name="LATEXADDIN" val="\documentclass{jsarticle}&#10;\usepackage{amsmath}&#10;\usepackage[T1]{fontenc}&#10;\usepackage{lmodern}&#10;\pagestyle{empty}&#10;&#10;\begin{document}&#10;\begin{align*}&#10;  D &amp;=&#10;  \begin{bmatrix}&#10;    \sqrt{\lambda_1} &amp; 0\\&#10;    0 &amp; \sqrt{\lambda_2}&#10;  \end{bmatrix}&#10;\end{align*}&#10;&#10;\end{document}"/>
  <p:tag name="IGUANATEXSIZE" val="60"/>
  <p:tag name="IGUANATEXCURSOR" val="249"/>
  <p:tag name="TRANSPARENCY" val="True"/>
  <p:tag name="LATEXENGINEID" val="4"/>
  <p:tag name="TEMPFOLDER" val="c:\temp\"/>
  <p:tag name="LATEXFORMHEIGHT" val="320"/>
  <p:tag name="LATEXFORMWIDTH" val="385"/>
  <p:tag name="LATEXFORMWRAP" val="True"/>
  <p:tag name="BITMAPVECTOR" val="0"/>
</p:tagLst>
</file>

<file path=ppt/tags/tag93.xml><?xml version="1.0" encoding="utf-8"?>
<p:tagLst xmlns:a="http://schemas.openxmlformats.org/drawingml/2006/main" xmlns:r="http://schemas.openxmlformats.org/officeDocument/2006/relationships" xmlns:p="http://schemas.openxmlformats.org/presentationml/2006/main">
  <p:tag name="OUTPUTDPI" val="1200"/>
  <p:tag name="ORIGINALHEIGHT" val="128.2679"/>
  <p:tag name="ORIGINALWIDTH" val="513.8217"/>
  <p:tag name="OUTPUTTYPE" val="PNG"/>
  <p:tag name="IGUANATEXVERSION" val="160"/>
  <p:tag name="LATEXADDIN" val="\documentclass{jsarticle}&#10;\usepackage{amsmath}&#10;\usepackage[T1]{fontenc}&#10;\usepackage{lmodern}&#10;\pagestyle{empty}&#10;&#10;\begin{document}&#10;%\begin{align*}&#10;%\end{align*}&#10;$\sqrt{\lambda_1},\sqrt{\lambda_2}$&#10;\end{document}"/>
  <p:tag name="IGUANATEXSIZE" val="60"/>
  <p:tag name="IGUANATEXCURSOR" val="194"/>
  <p:tag name="TRANSPARENCY" val="True"/>
  <p:tag name="LATEXENGINEID" val="4"/>
  <p:tag name="TEMPFOLDER" val="c:\temp\"/>
  <p:tag name="LATEXFORMHEIGHT" val="320"/>
  <p:tag name="LATEXFORMWIDTH" val="385"/>
  <p:tag name="LATEXFORMWRAP" val="True"/>
  <p:tag name="BITMAPVECTOR" val="0"/>
</p:tagLst>
</file>

<file path=ppt/tags/tag94.xml><?xml version="1.0" encoding="utf-8"?>
<p:tagLst xmlns:a="http://schemas.openxmlformats.org/drawingml/2006/main" xmlns:r="http://schemas.openxmlformats.org/officeDocument/2006/relationships" xmlns:p="http://schemas.openxmlformats.org/presentationml/2006/main">
  <p:tag name="OUTPUTDPI" val="1200"/>
  <p:tag name="ORIGINALHEIGHT" val="152.2713"/>
  <p:tag name="ORIGINALWIDTH" val="818.3642"/>
  <p:tag name="OUTPUTTYPE" val="PNG"/>
  <p:tag name="IGUANATEXVERSION" val="160"/>
  <p:tag name="LATEXADDIN" val="\documentclass{jsarticle}&#10;\usepackage{amsmath}&#10;\usepackage[T1]{fontenc}&#10;\usepackage{lmodern}&#10;\pagestyle{empty}&#10;&#10;\begin{document}&#10;%\begin{align*}&#10;%\end{align*}&#10;$\sqrt{\lambda_1},\sqrt{\lambda_2},\sqrt{\lambda_j}$&#10;\end{document}"/>
  <p:tag name="IGUANATEXSIZE" val="60"/>
  <p:tag name="IGUANATEXCURSOR" val="211"/>
  <p:tag name="TRANSPARENCY" val="True"/>
  <p:tag name="LATEXENGINEID" val="4"/>
  <p:tag name="TEMPFOLDER" val="c:\temp\"/>
  <p:tag name="LATEXFORMHEIGHT" val="320"/>
  <p:tag name="LATEXFORMWIDTH" val="385"/>
  <p:tag name="LATEXFORMWRAP" val="True"/>
  <p:tag name="BITMAPVECTOR" val="0"/>
</p:tagLst>
</file>

<file path=ppt/tags/tag95.xml><?xml version="1.0" encoding="utf-8"?>
<p:tagLst xmlns:a="http://schemas.openxmlformats.org/drawingml/2006/main" xmlns:r="http://schemas.openxmlformats.org/officeDocument/2006/relationships" xmlns:p="http://schemas.openxmlformats.org/presentationml/2006/main">
  <p:tag name="OUTPUTDPI" val="1200"/>
  <p:tag name="ORIGINALHEIGHT" val="675.0942"/>
  <p:tag name="ORIGINALWIDTH" val="357.0498"/>
  <p:tag name="OUTPUTTYPE" val="PNG"/>
  <p:tag name="IGUANATEXVERSION" val="160"/>
  <p:tag name="LATEXADDIN" val="\documentclass{jsarticle}&#10;\usepackage{amsmath}&#10;\usepackage[T1]{fontenc}&#10;\usepackage{lmodern}&#10;\pagestyle{empty}&#10;&#10;\begin{document}&#10;%\begin{align*}&#10;%\end{align*}&#10;\begin{equation*}&#10;  \begin{bmatrix}&#10;    s_1(t)\\&#10;    s_2(t)\\&#10;    \vdots\\&#10;    s_J(t)\\&#10;  \end{bmatrix}&#10;\end{equation*}&#10;\end{document}"/>
  <p:tag name="IGUANATEXSIZE" val="60"/>
  <p:tag name="IGUANATEXCURSOR" val="241"/>
  <p:tag name="TRANSPARENCY" val="True"/>
  <p:tag name="LATEXENGINEID" val="4"/>
  <p:tag name="TEMPFOLDER" val="c:\temp\"/>
  <p:tag name="LATEXFORMHEIGHT" val="320"/>
  <p:tag name="LATEXFORMWIDTH" val="385"/>
  <p:tag name="LATEXFORMWRAP" val="True"/>
  <p:tag name="BITMAPVECTOR" val="0"/>
</p:tagLst>
</file>

<file path=ppt/tags/tag96.xml><?xml version="1.0" encoding="utf-8"?>
<p:tagLst xmlns:a="http://schemas.openxmlformats.org/drawingml/2006/main" xmlns:r="http://schemas.openxmlformats.org/officeDocument/2006/relationships" xmlns:p="http://schemas.openxmlformats.org/presentationml/2006/main">
  <p:tag name="OUTPUTDPI" val="1200"/>
  <p:tag name="ORIGINALHEIGHT" val="677.3445"/>
  <p:tag name="ORIGINALWIDTH" val="586.5819"/>
  <p:tag name="OUTPUTTYPE" val="PNG"/>
  <p:tag name="IGUANATEXVERSION" val="160"/>
  <p:tag name="LATEXADDIN" val="\documentclass{jsarticle}&#10;\usepackage{amsmath}&#10;\usepackage[T1]{fontenc}&#10;\usepackage{lmodern}&#10;\pagestyle{empty}&#10;&#10;\begin{document}&#10;%\begin{align*}&#10;%\end{align*}&#10;&#10;\begin{equation*}&#10;  \begin{bmatrix}&#10;    \sqrt{\lambda_1}s_1(t)\\&#10;    \sqrt{\lambda_2}s_2(t)\\&#10;    \vdots\\&#10;    \sqrt{\lambda_J}s_j(t)\\&#10;  \end{bmatrix}&#10;\end{equation*}&#10;\end{document}"/>
  <p:tag name="IGUANATEXSIZE" val="60"/>
  <p:tag name="IGUANATEXCURSOR" val="327"/>
  <p:tag name="TRANSPARENCY" val="True"/>
  <p:tag name="LATEXENGINEID" val="4"/>
  <p:tag name="TEMPFOLDER" val="c:\temp\"/>
  <p:tag name="LATEXFORMHEIGHT" val="320"/>
  <p:tag name="LATEXFORMWIDTH" val="385"/>
  <p:tag name="LATEXFORMWRAP" val="True"/>
  <p:tag name="BITMAPVECTOR" val="0"/>
</p:tagLst>
</file>

<file path=ppt/tags/tag97.xml><?xml version="1.0" encoding="utf-8"?>
<p:tagLst xmlns:a="http://schemas.openxmlformats.org/drawingml/2006/main" xmlns:r="http://schemas.openxmlformats.org/officeDocument/2006/relationships" xmlns:p="http://schemas.openxmlformats.org/presentationml/2006/main">
  <p:tag name="OUTPUTDPI" val="1200"/>
  <p:tag name="ORIGINALHEIGHT" val="126.7677"/>
  <p:tag name="ORIGINALWIDTH" val="949.6325"/>
  <p:tag name="OUTPUTTYPE" val="PNG"/>
  <p:tag name="IGUANATEXVERSION" val="160"/>
  <p:tag name="LATEXADDIN" val="\documentclass{jsarticle}&#10;\usepackage{amsmath}&#10;\usepackage[T1]{fontenc}&#10;\usepackage{lmodern}&#10;\pagestyle{empty}&#10;&#10;\begin{document}&#10;%\begin{align*}&#10;%\end{align*}&#10;$J = \mathrm{min}(N_T,N_R)$&#10;\end{document}"/>
  <p:tag name="IGUANATEXSIZE" val="60"/>
  <p:tag name="IGUANATEXCURSOR" val="184"/>
  <p:tag name="TRANSPARENCY" val="True"/>
  <p:tag name="LATEXENGINEID" val="4"/>
  <p:tag name="TEMPFOLDER" val="c:\temp\"/>
  <p:tag name="LATEXFORMHEIGHT" val="320"/>
  <p:tag name="LATEXFORMWIDTH" val="385"/>
  <p:tag name="LATEXFORMWRAP" val="True"/>
  <p:tag name="BITMAPVECTOR" val="0"/>
</p:tagLst>
</file>

<file path=ppt/tags/tag98.xml><?xml version="1.0" encoding="utf-8"?>
<p:tagLst xmlns:a="http://schemas.openxmlformats.org/drawingml/2006/main" xmlns:r="http://schemas.openxmlformats.org/officeDocument/2006/relationships" xmlns:p="http://schemas.openxmlformats.org/presentationml/2006/main">
  <p:tag name="OUTPUTDPI" val="1200"/>
  <p:tag name="ORIGINALHEIGHT" val="87.76228"/>
  <p:tag name="ORIGINALWIDTH" val="107.265"/>
  <p:tag name="OUTPUTTYPE" val="PNG"/>
  <p:tag name="IGUANATEXVERSION" val="160"/>
  <p:tag name="LATEXADDIN" val="\documentclass{jsarticle}&#10;\usepackage{amsmath}&#10;\usepackage[T1]{fontenc}&#10;\usepackage{lmodern}&#10;\pagestyle{empty}&#10;&#10;\begin{document}&#10;%\begin{align*}&#10;%\end{align*}&#10;$H$&#10;\end{document}"/>
  <p:tag name="IGUANATEXSIZE" val="60"/>
  <p:tag name="IGUANATEXCURSOR" val="161"/>
  <p:tag name="TRANSPARENCY" val="True"/>
  <p:tag name="LATEXENGINEID" val="4"/>
  <p:tag name="TEMPFOLDER" val="c:\temp\"/>
  <p:tag name="LATEXFORMHEIGHT" val="320"/>
  <p:tag name="LATEXFORMWIDTH" val="385"/>
  <p:tag name="LATEXFORMWRAP" val="True"/>
  <p:tag name="BITMAPVECTOR" val="0"/>
</p:tagLst>
</file>

<file path=ppt/tags/tag99.xml><?xml version="1.0" encoding="utf-8"?>
<p:tagLst xmlns:a="http://schemas.openxmlformats.org/drawingml/2006/main" xmlns:r="http://schemas.openxmlformats.org/officeDocument/2006/relationships" xmlns:p="http://schemas.openxmlformats.org/presentationml/2006/main">
  <p:tag name="OUTPUTDPI" val="1200"/>
  <p:tag name="ORIGINALHEIGHT" val="87.76228"/>
  <p:tag name="ORIGINALWIDTH" val="107.265"/>
  <p:tag name="OUTPUTTYPE" val="PNG"/>
  <p:tag name="IGUANATEXVERSION" val="160"/>
  <p:tag name="LATEXADDIN" val="\documentclass{jsarticle}&#10;\usepackage{amsmath}&#10;\usepackage[T1]{fontenc}&#10;\usepackage{lmodern}&#10;\pagestyle{empty}&#10;&#10;\begin{document}&#10;%\begin{align*}&#10;%\end{align*}&#10;$H$&#10;\end{document}"/>
  <p:tag name="IGUANATEXSIZE" val="60"/>
  <p:tag name="IGUANATEXCURSOR" val="161"/>
  <p:tag name="TRANSPARENCY" val="True"/>
  <p:tag name="LATEXENGINEID" val="4"/>
  <p:tag name="TEMPFOLDER" val="c:\temp\"/>
  <p:tag name="LATEXFORMHEIGHT" val="320"/>
  <p:tag name="LATEXFORMWIDTH" val="385"/>
  <p:tag name="LATEXFORMWRAP" val="True"/>
  <p:tag name="BITMAPVECTOR" val="0"/>
</p:tagLst>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4166</TotalTime>
  <Words>1439</Words>
  <Application>Microsoft Office PowerPoint</Application>
  <PresentationFormat>ワイド画面</PresentationFormat>
  <Paragraphs>221</Paragraphs>
  <Slides>22</Slides>
  <Notes>12</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22</vt:i4>
      </vt:variant>
    </vt:vector>
  </HeadingPairs>
  <TitlesOfParts>
    <vt:vector size="28" baseType="lpstr">
      <vt:lpstr>BIZ UDPゴシック</vt:lpstr>
      <vt:lpstr>游ゴシック</vt:lpstr>
      <vt:lpstr>游ゴシック Light</vt:lpstr>
      <vt:lpstr>Arial</vt:lpstr>
      <vt:lpstr>Cambria Math</vt:lpstr>
      <vt:lpstr>Office テーマ</vt:lpstr>
      <vt:lpstr>CSI Feedback/ 固有モード伝送・MU-MIMO</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下沢 亮太郎</dc:creator>
  <cp:lastModifiedBy>下沢 亮太郎</cp:lastModifiedBy>
  <cp:revision>48</cp:revision>
  <dcterms:created xsi:type="dcterms:W3CDTF">2023-10-21T16:47:00Z</dcterms:created>
  <dcterms:modified xsi:type="dcterms:W3CDTF">2023-11-24T15:49:15Z</dcterms:modified>
</cp:coreProperties>
</file>