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4" r:id="rId5"/>
    <p:sldId id="265" r:id="rId6"/>
    <p:sldId id="267" r:id="rId7"/>
    <p:sldId id="262" r:id="rId8"/>
    <p:sldId id="259" r:id="rId9"/>
    <p:sldId id="260" r:id="rId10"/>
    <p:sldId id="263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4726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1EFE-85AC-47D7-93D2-DAF2137E2C08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831F3-BB68-44E4-A072-5829AC2F7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2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後述する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フィードバック手順を用いたチャネル推定を行い</a:t>
            </a:r>
            <a:r>
              <a:rPr kumimoji="1" lang="en-US" altLang="ja-JP" dirty="0"/>
              <a:t>1</a:t>
            </a:r>
            <a:r>
              <a:rPr kumimoji="1" lang="ja-JP" altLang="en-US" dirty="0"/>
              <a:t>対多の通信を</a:t>
            </a:r>
            <a:r>
              <a:rPr kumimoji="1" lang="en-US" altLang="ja-JP" dirty="0"/>
              <a:t>MU-MIMO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対</a:t>
            </a:r>
            <a:r>
              <a:rPr kumimoji="1" lang="en-US" altLang="ja-JP" dirty="0"/>
              <a:t>1</a:t>
            </a:r>
            <a:r>
              <a:rPr kumimoji="1" lang="ja-JP" altLang="en-US" dirty="0"/>
              <a:t>を</a:t>
            </a:r>
            <a:r>
              <a:rPr kumimoji="1" lang="en-US" altLang="ja-JP" dirty="0"/>
              <a:t>SU-MIMO</a:t>
            </a:r>
            <a:r>
              <a:rPr kumimoji="1" lang="ja-JP" altLang="en-US" dirty="0"/>
              <a:t>という</a:t>
            </a:r>
            <a:endParaRPr kumimoji="1" lang="en-US" altLang="ja-JP" dirty="0"/>
          </a:p>
          <a:p>
            <a:r>
              <a:rPr kumimoji="1" lang="ja-JP" altLang="en-US" dirty="0"/>
              <a:t>また、</a:t>
            </a:r>
            <a:r>
              <a:rPr kumimoji="1" lang="en-US" altLang="ja-JP" dirty="0"/>
              <a:t>ac</a:t>
            </a:r>
            <a:r>
              <a:rPr kumimoji="1" lang="ja-JP" altLang="en-US" dirty="0"/>
              <a:t>ではアンテナ数を最大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本となっている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アイゲンモード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57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8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BR : </a:t>
            </a:r>
            <a:r>
              <a:rPr kumimoji="1" lang="ja-JP" altLang="en-US" dirty="0"/>
              <a:t>チャネル特性などの情報である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をフィードバック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6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35802-F020-2112-3178-67C279A8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FA3B15-F94D-18DC-5ADC-B63A6D3A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F6A74-5B74-13E2-1C69-2AD08D3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9047B-4F9B-BCA7-6AB6-C55A4833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E6CBE-EC03-C38E-98C5-C4D9493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4B05C-FF77-8CDB-0F2A-36A1488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B25349-6CAD-726D-31C9-D902F04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067B6-2988-6B6E-79CF-8D8807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92003-D2CE-6F4F-CAAD-6BD743A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9E0A47-351C-A222-4A3F-044969E9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97E6C5-21DA-8F3A-3B27-78AE3CCF6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D75FFC-F085-385A-01BF-6C650C47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408A3-3DF4-2F9F-4CA4-10A4D7D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DA7B6-E28A-D713-F950-6C20C7D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4FC62C-D105-3D52-9DA4-1A2D71A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D28B2-2A93-B048-F0CA-446E6CD1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0B0185-3CAE-B593-F95A-51A41902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0A9CD-AB95-C78D-71D3-504D5C03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9CF5A-8399-0B76-409A-39618D6A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FEAB9-6DC7-7C64-78DA-1B221858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05ED9-70FF-1686-C8FB-5AD0E95A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1B3321-0990-2B06-07E0-2F7CAD85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B6494-DC12-0D5C-AA0B-6B775C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0070B-692C-8642-E2FF-8831EA8A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90B90-723A-B751-8B29-66171370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3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74FD5-763E-C1F3-2432-232D25E6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A9F65-DCFD-6A63-208B-34CEB1CF9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D3E65-2560-B155-61DC-BA1D04A1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C3EDD-0577-71D0-B3EC-6D7ACB63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33836-9D3F-5BD2-FED2-E73A6476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0B18-269D-CBDD-0BE6-E12B1BB1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2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1B60E-9008-1A7F-2130-096B9AD6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30E43-1143-3455-690F-AE9D4443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8BD0A-E444-827C-68BA-83B7E5BB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6915ED-AC51-1EE5-B898-49645C8F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546564-8EE7-3E5E-F71F-5E2D6679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F8ACF9-BE6A-AAAC-C3D8-18C0430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B45D9F-E723-930E-E964-AF0D7AD5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68547C-2CD6-6009-AA2A-5B8FF37F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68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CE146-9A45-BAB4-0C68-6EB970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33244E-56F9-A29D-B554-2B65D42C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4247F3-11EA-7508-18E6-EC1637D2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91FE1-4121-6647-0B0D-A99CD33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325FAE-A87A-8299-1CC2-FCCEFFCA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631739-9079-705B-FFAD-8E78F8F9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D578C-1189-CBB2-691D-E7E08EAB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14FAE-FCAC-FCBB-A1D1-687BA0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BF7C1-EED8-7DAD-8BEF-CA767078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03021D-2DA3-08D8-F316-0280F227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702AF3-E16E-197E-FCAB-C71D1466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98B854-8A69-B368-2F55-8E4C2E37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53788-4265-F7BF-6E42-59EF187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81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A524-6DD2-0B58-F4CF-1FC873C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14D8EF-15BE-12C6-8AF8-EAA9CF080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D42804-8921-B43E-5A10-34DA2485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AF191-94CF-CBEC-440F-64E4CAD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43D5EC-4D76-FF8A-6EF5-605F0ACB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E9A44D-61E6-0136-D519-8B90C347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6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59C2CE-23BF-B026-82AE-678CE14F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94697-26B9-F4B6-37EE-29935B09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C0B2F-CA6F-68DB-6828-559C09E1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7C398-5CAB-FB74-63EA-135F6AC1F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D9702-EEAE-024A-A192-6A34E61C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7.xml"/><Relationship Id="rId7" Type="http://schemas.openxmlformats.org/officeDocument/2006/relationships/image" Target="../media/image12.sv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1.png"/><Relationship Id="rId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sv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sv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4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tags" Target="../tags/tag18.xml"/><Relationship Id="rId21" Type="http://schemas.openxmlformats.org/officeDocument/2006/relationships/image" Target="../media/image27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tags" Target="../tags/tag17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tags" Target="../tags/tag20.xml"/><Relationship Id="rId15" Type="http://schemas.openxmlformats.org/officeDocument/2006/relationships/image" Target="../media/image21.sv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tags" Target="../tags/tag19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A254A-3B3B-6490-1241-86E4F159F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b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628E64-583A-44AE-5406-AD39F5B4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下沢 亮太郎</a:t>
            </a:r>
          </a:p>
        </p:txBody>
      </p:sp>
    </p:spTree>
    <p:extLst>
      <p:ext uri="{BB962C8B-B14F-4D97-AF65-F5344CB8AC3E}">
        <p14:creationId xmlns:p14="http://schemas.microsoft.com/office/powerpoint/2010/main" val="217211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B340E6-4AED-CB3C-4DB0-0383FFA20E24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3707C1-A7BF-09CF-4FC0-75B384D78E97}"/>
              </a:ext>
            </a:extLst>
          </p:cNvPr>
          <p:cNvSpPr txBox="1"/>
          <p:nvPr/>
        </p:nvSpPr>
        <p:spPr>
          <a:xfrm>
            <a:off x="1045368" y="2644170"/>
            <a:ext cx="1010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ユーザが増えるとすべてのユーザに対してチャネル推定の手順を繰り返し実施し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多重伝送可能なユーザを選定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しなければならず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大きなオーバーヘッドとなる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7CA28B-6209-97D7-9437-3FEA7FF49FDF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28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\documentclass{jsarticle}&#10;\usepackage{amsmath}&#10;\usepackage[T1]{fontenc}&#10;\usepackage{lmodern}&#10;\pagestyle{empty}&#10;&#10;\begin{document}&#10;%\begin{align*}&#10;%\end{align*}&#10;\begin{align*}&#10;  G = HH^H&#10;\end{align*}&#10;&#10;\end{document}" title="IguanaTex Bitmap Display">
            <a:extLst>
              <a:ext uri="{FF2B5EF4-FFF2-40B4-BE49-F238E27FC236}">
                <a16:creationId xmlns:a16="http://schemas.microsoft.com/office/drawing/2014/main" id="{C6321B49-4C5C-2D57-1097-DC26D6F3C2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87" y="1082675"/>
            <a:ext cx="3479778" cy="708759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A9FB09C-1EA0-4FAD-8A50-FB0F971A4587}"/>
              </a:ext>
            </a:extLst>
          </p:cNvPr>
          <p:cNvGrpSpPr/>
          <p:nvPr/>
        </p:nvGrpSpPr>
        <p:grpSpPr>
          <a:xfrm>
            <a:off x="2363007" y="3609085"/>
            <a:ext cx="7890653" cy="2936045"/>
            <a:chOff x="2363007" y="3609085"/>
            <a:chExt cx="7890653" cy="293604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40D732A-2D6E-497B-8584-AC1950849FC8}"/>
                </a:ext>
              </a:extLst>
            </p:cNvPr>
            <p:cNvGrpSpPr/>
            <p:nvPr/>
          </p:nvGrpSpPr>
          <p:grpSpPr>
            <a:xfrm>
              <a:off x="2363007" y="3795440"/>
              <a:ext cx="2308198" cy="2130986"/>
              <a:chOff x="2620183" y="4236243"/>
              <a:chExt cx="2308198" cy="2130986"/>
            </a:xfrm>
          </p:grpSpPr>
          <p:pic>
            <p:nvPicPr>
              <p:cNvPr id="26" name="グラフィックス 25">
                <a:extLst>
                  <a:ext uri="{FF2B5EF4-FFF2-40B4-BE49-F238E27FC236}">
                    <a16:creationId xmlns:a16="http://schemas.microsoft.com/office/drawing/2014/main" id="{3666C4FE-4BBA-4F13-B240-9C81AA476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620183" y="4236243"/>
                <a:ext cx="2308198" cy="2130986"/>
              </a:xfrm>
              <a:prstGeom prst="rect">
                <a:avLst/>
              </a:prstGeom>
            </p:spPr>
          </p:pic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B0EF945-2CE6-410D-9796-A063E7459535}"/>
                  </a:ext>
                </a:extLst>
              </p:cNvPr>
              <p:cNvSpPr txBox="1"/>
              <p:nvPr/>
            </p:nvSpPr>
            <p:spPr>
              <a:xfrm>
                <a:off x="3705552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指向性制御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28BB4A8-266E-4C50-A200-75C0862CAC20}"/>
                  </a:ext>
                </a:extLst>
              </p:cNvPr>
              <p:cNvSpPr txBox="1"/>
              <p:nvPr/>
            </p:nvSpPr>
            <p:spPr>
              <a:xfrm>
                <a:off x="2620206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送信</a:t>
                </a: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F7B6FBC-B4E7-450F-91EB-6B356C44C551}"/>
                </a:ext>
              </a:extLst>
            </p:cNvPr>
            <p:cNvGrpSpPr/>
            <p:nvPr/>
          </p:nvGrpSpPr>
          <p:grpSpPr>
            <a:xfrm>
              <a:off x="8723305" y="4443401"/>
              <a:ext cx="1530355" cy="1483025"/>
              <a:chOff x="8280393" y="4829174"/>
              <a:chExt cx="1530355" cy="1483025"/>
            </a:xfrm>
          </p:grpSpPr>
          <p:pic>
            <p:nvPicPr>
              <p:cNvPr id="24" name="グラフィックス 23">
                <a:extLst>
                  <a:ext uri="{FF2B5EF4-FFF2-40B4-BE49-F238E27FC236}">
                    <a16:creationId xmlns:a16="http://schemas.microsoft.com/office/drawing/2014/main" id="{D3A22500-3485-418A-9DDB-3D8B44670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280393" y="4829174"/>
                <a:ext cx="1530355" cy="1483025"/>
              </a:xfrm>
              <a:prstGeom prst="rect">
                <a:avLst/>
              </a:prstGeom>
            </p:spPr>
          </p:pic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1163A13-AE2C-4AAA-9B60-44D4E8BD061D}"/>
                  </a:ext>
                </a:extLst>
              </p:cNvPr>
              <p:cNvSpPr txBox="1"/>
              <p:nvPr/>
            </p:nvSpPr>
            <p:spPr>
              <a:xfrm>
                <a:off x="9216287" y="4884340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受信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172BF49-52BD-489E-B44C-816EBCEC0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086" y="3609085"/>
              <a:ext cx="1762120" cy="316649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0628C72-026E-4206-AA22-A12B90A42556}"/>
                </a:ext>
              </a:extLst>
            </p:cNvPr>
            <p:cNvCxnSpPr>
              <a:cxnSpLocks/>
            </p:cNvCxnSpPr>
            <p:nvPr/>
          </p:nvCxnSpPr>
          <p:spPr>
            <a:xfrm>
              <a:off x="6892772" y="3609086"/>
              <a:ext cx="1765578" cy="787065"/>
            </a:xfrm>
            <a:prstGeom prst="straightConnector1">
              <a:avLst/>
            </a:prstGeom>
            <a:ln w="12700"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B001F52-92C6-4744-B5DF-26E885A3E88A}"/>
                </a:ext>
              </a:extLst>
            </p:cNvPr>
            <p:cNvCxnSpPr>
              <a:cxnSpLocks/>
            </p:cNvCxnSpPr>
            <p:nvPr/>
          </p:nvCxnSpPr>
          <p:spPr>
            <a:xfrm>
              <a:off x="5061931" y="5439374"/>
              <a:ext cx="1917512" cy="47169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28D04AD-01C0-4F11-87E8-D6A41F6D7517}"/>
                </a:ext>
              </a:extLst>
            </p:cNvPr>
            <p:cNvCxnSpPr>
              <a:cxnSpLocks/>
            </p:cNvCxnSpPr>
            <p:nvPr/>
          </p:nvCxnSpPr>
          <p:spPr>
            <a:xfrm>
              <a:off x="5229341" y="4647394"/>
              <a:ext cx="3070360" cy="2135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D36B9A5-B1EA-4C5E-90BD-25B956B774CC}"/>
                </a:ext>
              </a:extLst>
            </p:cNvPr>
            <p:cNvSpPr/>
            <p:nvPr/>
          </p:nvSpPr>
          <p:spPr>
            <a:xfrm rot="16446304">
              <a:off x="5077920" y="4192282"/>
              <a:ext cx="263574" cy="8752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DD8DC2BD-70AA-4814-A0E5-F7D1019D4CCA}"/>
                </a:ext>
              </a:extLst>
            </p:cNvPr>
            <p:cNvSpPr/>
            <p:nvPr/>
          </p:nvSpPr>
          <p:spPr>
            <a:xfrm rot="16553957">
              <a:off x="8005488" y="4420154"/>
              <a:ext cx="237512" cy="8688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1371026-ABFD-459C-A49B-8781F5D7010E}"/>
                </a:ext>
              </a:extLst>
            </p:cNvPr>
            <p:cNvSpPr/>
            <p:nvPr/>
          </p:nvSpPr>
          <p:spPr>
            <a:xfrm rot="15569531">
              <a:off x="5085063" y="3585396"/>
              <a:ext cx="224880" cy="661645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E652D258-7E14-48C8-A117-3F75B4E60D11}"/>
                </a:ext>
              </a:extLst>
            </p:cNvPr>
            <p:cNvSpPr/>
            <p:nvPr/>
          </p:nvSpPr>
          <p:spPr>
            <a:xfrm rot="18038143">
              <a:off x="8461825" y="4060576"/>
              <a:ext cx="256963" cy="57903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2734FAE-B9D1-496C-8D21-96356CCA1FEF}"/>
                </a:ext>
              </a:extLst>
            </p:cNvPr>
            <p:cNvSpPr/>
            <p:nvPr/>
          </p:nvSpPr>
          <p:spPr>
            <a:xfrm rot="16951928">
              <a:off x="4973964" y="5089647"/>
              <a:ext cx="264245" cy="684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460B96F5-8B6B-4E76-B608-C3C431F9AB01}"/>
                </a:ext>
              </a:extLst>
            </p:cNvPr>
            <p:cNvSpPr/>
            <p:nvPr/>
          </p:nvSpPr>
          <p:spPr>
            <a:xfrm rot="15102959">
              <a:off x="8334228" y="5167686"/>
              <a:ext cx="273234" cy="676569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711819C-24B2-4E61-AAE7-E06BE333A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9444" y="5439374"/>
              <a:ext cx="1610862" cy="471697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EC50730-C4FB-4151-A2D6-5EDFA55014FE}"/>
                </a:ext>
              </a:extLst>
            </p:cNvPr>
            <p:cNvGrpSpPr/>
            <p:nvPr/>
          </p:nvGrpSpPr>
          <p:grpSpPr>
            <a:xfrm>
              <a:off x="3196915" y="6101054"/>
              <a:ext cx="743904" cy="442767"/>
              <a:chOff x="3268353" y="5729579"/>
              <a:chExt cx="743904" cy="442767"/>
            </a:xfrm>
          </p:grpSpPr>
          <p:pic>
            <p:nvPicPr>
              <p:cNvPr id="22" name="図 21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A98F393C-4410-4558-8771-F542076577B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23" name="吹き出し: 四角形 22">
                <a:extLst>
                  <a:ext uri="{FF2B5EF4-FFF2-40B4-BE49-F238E27FC236}">
                    <a16:creationId xmlns:a16="http://schemas.microsoft.com/office/drawing/2014/main" id="{231F0589-F5F3-4569-96D3-3E2E8C1CC326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FBCF6FAF-0125-467F-BF09-3B98CC645B13}"/>
                </a:ext>
              </a:extLst>
            </p:cNvPr>
            <p:cNvGrpSpPr/>
            <p:nvPr/>
          </p:nvGrpSpPr>
          <p:grpSpPr>
            <a:xfrm>
              <a:off x="9407738" y="6102363"/>
              <a:ext cx="743904" cy="442767"/>
              <a:chOff x="3268353" y="5729579"/>
              <a:chExt cx="743904" cy="442767"/>
            </a:xfrm>
          </p:grpSpPr>
          <p:pic>
            <p:nvPicPr>
              <p:cNvPr id="20" name="図 19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91404D65-8CF7-46C3-A9C8-C0BA826E6B6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21" name="吹き出し: 四角形 20">
                <a:extLst>
                  <a:ext uri="{FF2B5EF4-FFF2-40B4-BE49-F238E27FC236}">
                    <a16:creationId xmlns:a16="http://schemas.microsoft.com/office/drawing/2014/main" id="{453BAE32-6ED5-459F-9CB8-3BA218DD8479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360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4A2AF0-37FB-2B97-B35A-F6376C2830A8}"/>
              </a:ext>
            </a:extLst>
          </p:cNvPr>
          <p:cNvSpPr txBox="1"/>
          <p:nvPr/>
        </p:nvSpPr>
        <p:spPr>
          <a:xfrm>
            <a:off x="150393" y="156411"/>
            <a:ext cx="1085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 </a:t>
            </a:r>
            <a:r>
              <a:rPr kumimoji="1" lang="en-US" altLang="ja-JP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61E8A9-611A-D728-0161-156DBA7F3BBA}"/>
              </a:ext>
            </a:extLst>
          </p:cNvPr>
          <p:cNvSpPr txBox="1"/>
          <p:nvPr/>
        </p:nvSpPr>
        <p:spPr>
          <a:xfrm>
            <a:off x="280532" y="1276754"/>
            <a:ext cx="493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802.11n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pPr lvl="1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つの送信デバイスと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つの受信デバイス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677F397-2C71-1D76-4B68-8D498A9725C5}"/>
              </a:ext>
            </a:extLst>
          </p:cNvPr>
          <p:cNvGrpSpPr/>
          <p:nvPr/>
        </p:nvGrpSpPr>
        <p:grpSpPr>
          <a:xfrm>
            <a:off x="928865" y="2897506"/>
            <a:ext cx="2838615" cy="2681221"/>
            <a:chOff x="1313875" y="2873443"/>
            <a:chExt cx="2838615" cy="2681221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4D8A60C6-9D19-5DC1-B9CE-3F8F8EE15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13875" y="2873443"/>
              <a:ext cx="991768" cy="2277393"/>
            </a:xfrm>
            <a:prstGeom prst="rect">
              <a:avLst/>
            </a:prstGeom>
          </p:spPr>
        </p:pic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A0D94A-00F5-6D69-0D81-ECB1BF402B7B}"/>
                </a:ext>
              </a:extLst>
            </p:cNvPr>
            <p:cNvSpPr/>
            <p:nvPr/>
          </p:nvSpPr>
          <p:spPr>
            <a:xfrm>
              <a:off x="3514816" y="4880896"/>
              <a:ext cx="637674" cy="33688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1E35393F-BFC2-38E2-4CD2-15B234A921D3}"/>
                </a:ext>
              </a:extLst>
            </p:cNvPr>
            <p:cNvSpPr/>
            <p:nvPr/>
          </p:nvSpPr>
          <p:spPr>
            <a:xfrm>
              <a:off x="3430595" y="5217780"/>
              <a:ext cx="721895" cy="336884"/>
            </a:xfrm>
            <a:prstGeom prst="parallelogram">
              <a:avLst>
                <a:gd name="adj" fmla="val 28572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27F07431-913A-BDD8-24D2-6CD8848E1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1" r="-1" b="17291"/>
            <a:stretch/>
          </p:blipFill>
          <p:spPr>
            <a:xfrm flipH="1">
              <a:off x="3639178" y="4295416"/>
              <a:ext cx="388949" cy="585480"/>
            </a:xfrm>
            <a:prstGeom prst="rect">
              <a:avLst/>
            </a:prstGeom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5B7890D-6C9D-E7BC-FE62-E8E8AB91CCE8}"/>
                </a:ext>
              </a:extLst>
            </p:cNvPr>
            <p:cNvCxnSpPr/>
            <p:nvPr/>
          </p:nvCxnSpPr>
          <p:spPr>
            <a:xfrm>
              <a:off x="2305643" y="3146258"/>
              <a:ext cx="1021089" cy="252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E836F4E5-05D9-E4C8-5B01-88167D0D9BF9}"/>
                </a:ext>
              </a:extLst>
            </p:cNvPr>
            <p:cNvCxnSpPr/>
            <p:nvPr/>
          </p:nvCxnSpPr>
          <p:spPr>
            <a:xfrm>
              <a:off x="3326732" y="3398921"/>
              <a:ext cx="433136" cy="733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C542FD0-4562-9B63-21B1-5E93F6895CE0}"/>
                </a:ext>
              </a:extLst>
            </p:cNvPr>
            <p:cNvCxnSpPr>
              <a:cxnSpLocks/>
            </p:cNvCxnSpPr>
            <p:nvPr/>
          </p:nvCxnSpPr>
          <p:spPr>
            <a:xfrm>
              <a:off x="1601507" y="3725878"/>
              <a:ext cx="416503" cy="87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FFE234E5-497F-50E0-4B3F-B6C0D8C0B466}"/>
                </a:ext>
              </a:extLst>
            </p:cNvPr>
            <p:cNvCxnSpPr>
              <a:cxnSpLocks/>
            </p:cNvCxnSpPr>
            <p:nvPr/>
          </p:nvCxnSpPr>
          <p:spPr>
            <a:xfrm>
              <a:off x="2018010" y="4602079"/>
              <a:ext cx="1116216" cy="278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C3899A9-87F6-5452-7EB9-68B4399FBEA6}"/>
                </a:ext>
              </a:extLst>
            </p:cNvPr>
            <p:cNvCxnSpPr/>
            <p:nvPr/>
          </p:nvCxnSpPr>
          <p:spPr>
            <a:xfrm>
              <a:off x="1931068" y="3531268"/>
              <a:ext cx="1499527" cy="854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図 41" descr="\documentclass{jsarticle}&#10;\usepackage{amsmath}&#10;\usepackage[T1]{fontenc}&#10;\usepackage{lmodern}&#10;\pagestyle{empty}&#10;&#10;\begin{document}&#10;%\begin{align*}&#10;%\end{align*}&#10;$S_1$&#10;\end{document}" title="IguanaTex Bitmap Display">
              <a:extLst>
                <a:ext uri="{FF2B5EF4-FFF2-40B4-BE49-F238E27FC236}">
                  <a16:creationId xmlns:a16="http://schemas.microsoft.com/office/drawing/2014/main" id="{141452A1-A091-DCCC-93ED-710A1126520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490" y="3013911"/>
              <a:ext cx="286540" cy="273344"/>
            </a:xfrm>
            <a:prstGeom prst="rect">
              <a:avLst/>
            </a:prstGeom>
          </p:spPr>
        </p:pic>
        <p:pic>
          <p:nvPicPr>
            <p:cNvPr id="45" name="図 44" descr="\documentclass{jsarticle}&#10;\usepackage{amsmath}&#10;\usepackage[T1]{fontenc}&#10;\usepackage{lmodern}&#10;\pagestyle{empty}&#10;&#10;\begin{document}&#10;%\begin{align*}&#10;%\end{align*}&#10;$S_2$&#10;\end{document}" title="IguanaTex Bitmap Display">
              <a:extLst>
                <a:ext uri="{FF2B5EF4-FFF2-40B4-BE49-F238E27FC236}">
                  <a16:creationId xmlns:a16="http://schemas.microsoft.com/office/drawing/2014/main" id="{A1215AE7-AA09-EADD-CBAB-F07B4B9FEF51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689" y="3668354"/>
              <a:ext cx="292195" cy="273344"/>
            </a:xfrm>
            <a:prstGeom prst="rect">
              <a:avLst/>
            </a:prstGeom>
          </p:spPr>
        </p:pic>
        <p:pic>
          <p:nvPicPr>
            <p:cNvPr id="48" name="図 47" descr="\documentclass{jsarticle}&#10;\usepackage{amsmath}&#10;\usepackage[T1]{fontenc}&#10;\usepackage{lmodern}&#10;\pagestyle{empty}&#10;&#10;\begin{document}&#10;%\begin{align*}&#10;%\end{align*}&#10;$S_3$&#10;\end{document}" title="IguanaTex Bitmap Display">
              <a:extLst>
                <a:ext uri="{FF2B5EF4-FFF2-40B4-BE49-F238E27FC236}">
                  <a16:creationId xmlns:a16="http://schemas.microsoft.com/office/drawing/2014/main" id="{5D55FB70-0E05-C6A4-7A33-CA7DEDA5C8B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008" y="4354155"/>
              <a:ext cx="294080" cy="278999"/>
            </a:xfrm>
            <a:prstGeom prst="rect">
              <a:avLst/>
            </a:prstGeom>
          </p:spPr>
        </p:pic>
      </p:grp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931516B-FB87-44E4-E05C-1CCC6D0AD9BA}"/>
              </a:ext>
            </a:extLst>
          </p:cNvPr>
          <p:cNvSpPr/>
          <p:nvPr/>
        </p:nvSpPr>
        <p:spPr>
          <a:xfrm>
            <a:off x="5068403" y="3259280"/>
            <a:ext cx="974558" cy="43313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D67AC1-A040-63F4-862E-967CC0EAB3F2}"/>
              </a:ext>
            </a:extLst>
          </p:cNvPr>
          <p:cNvSpPr txBox="1"/>
          <p:nvPr/>
        </p:nvSpPr>
        <p:spPr>
          <a:xfrm>
            <a:off x="6713757" y="1337450"/>
            <a:ext cx="493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802.11ac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2FBC4E95-E2E5-DA9E-E03D-5F783CB259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85622" y="1923085"/>
            <a:ext cx="771443" cy="1749199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5B1521D-4F32-3FA8-9BDC-FD84F97645B0}"/>
              </a:ext>
            </a:extLst>
          </p:cNvPr>
          <p:cNvSpPr/>
          <p:nvPr/>
        </p:nvSpPr>
        <p:spPr>
          <a:xfrm>
            <a:off x="11397615" y="3464951"/>
            <a:ext cx="496012" cy="258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86BF68F9-6CA0-73FE-E931-6B36464C4EB1}"/>
              </a:ext>
            </a:extLst>
          </p:cNvPr>
          <p:cNvSpPr/>
          <p:nvPr/>
        </p:nvSpPr>
        <p:spPr>
          <a:xfrm>
            <a:off x="11332104" y="3723701"/>
            <a:ext cx="561523" cy="258751"/>
          </a:xfrm>
          <a:prstGeom prst="parallelogram">
            <a:avLst>
              <a:gd name="adj" fmla="val 2857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7DE3023F-19F9-08AB-0943-92AADD875B1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" r="-1" b="17291"/>
          <a:stretch/>
        </p:blipFill>
        <p:spPr>
          <a:xfrm flipH="1">
            <a:off x="11494349" y="3015261"/>
            <a:ext cx="302542" cy="449690"/>
          </a:xfrm>
          <a:prstGeom prst="rect">
            <a:avLst/>
          </a:prstGeom>
        </p:spPr>
      </p:pic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A05ACFC-C76A-CB40-B54B-6F33547F32BB}"/>
              </a:ext>
            </a:extLst>
          </p:cNvPr>
          <p:cNvCxnSpPr/>
          <p:nvPr/>
        </p:nvCxnSpPr>
        <p:spPr>
          <a:xfrm>
            <a:off x="10457065" y="2132626"/>
            <a:ext cx="794250" cy="194063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6B51D05-E02C-7C54-E951-6B0A2B488FB5}"/>
              </a:ext>
            </a:extLst>
          </p:cNvPr>
          <p:cNvCxnSpPr/>
          <p:nvPr/>
        </p:nvCxnSpPr>
        <p:spPr>
          <a:xfrm>
            <a:off x="11251315" y="2326689"/>
            <a:ext cx="336913" cy="56370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16C95C64-54AE-DA49-7AD9-0D75C8C2A856}"/>
              </a:ext>
            </a:extLst>
          </p:cNvPr>
          <p:cNvCxnSpPr>
            <a:cxnSpLocks/>
          </p:cNvCxnSpPr>
          <p:nvPr/>
        </p:nvCxnSpPr>
        <p:spPr>
          <a:xfrm>
            <a:off x="9909355" y="2577815"/>
            <a:ext cx="323975" cy="67298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EF97AB0-39D7-604A-7F89-91584F523B83}"/>
              </a:ext>
            </a:extLst>
          </p:cNvPr>
          <p:cNvCxnSpPr>
            <a:cxnSpLocks/>
          </p:cNvCxnSpPr>
          <p:nvPr/>
        </p:nvCxnSpPr>
        <p:spPr>
          <a:xfrm>
            <a:off x="10233331" y="3250799"/>
            <a:ext cx="868244" cy="21415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DCC9C31-C3CB-4782-F8AE-451BC69CC7FD}"/>
              </a:ext>
            </a:extLst>
          </p:cNvPr>
          <p:cNvCxnSpPr>
            <a:cxnSpLocks/>
          </p:cNvCxnSpPr>
          <p:nvPr/>
        </p:nvCxnSpPr>
        <p:spPr>
          <a:xfrm>
            <a:off x="10344140" y="2512526"/>
            <a:ext cx="987964" cy="571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 descr="\documentclass{jsarticle}&#10;\usepackage{amsmath}&#10;\usepackage[T1]{fontenc}&#10;\usepackage{lmodern}&#10;\pagestyle{empty}&#10;&#10;\begin{document}&#10;%\begin{align*}&#10;%\end{align*}&#10;$S_1$&#10;\end{document}" title="IguanaTex Bitmap Display">
            <a:extLst>
              <a:ext uri="{FF2B5EF4-FFF2-40B4-BE49-F238E27FC236}">
                <a16:creationId xmlns:a16="http://schemas.microsoft.com/office/drawing/2014/main" id="{A0F911B0-8CB5-5424-0218-280881365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445" y="2030974"/>
            <a:ext cx="222884" cy="209947"/>
          </a:xfrm>
          <a:prstGeom prst="rect">
            <a:avLst/>
          </a:prstGeom>
        </p:spPr>
      </p:pic>
      <p:pic>
        <p:nvPicPr>
          <p:cNvPr id="76" name="図 75" descr="\documentclass{jsarticle}&#10;\usepackage{amsmath}&#10;\usepackage[T1]{fontenc}&#10;\usepackage{lmodern}&#10;\pagestyle{empty}&#10;&#10;\begin{document}&#10;%\begin{align*}&#10;%\end{align*}&#10;$S_2$&#10;\end{document}" title="IguanaTex Bitmap Display">
            <a:extLst>
              <a:ext uri="{FF2B5EF4-FFF2-40B4-BE49-F238E27FC236}">
                <a16:creationId xmlns:a16="http://schemas.microsoft.com/office/drawing/2014/main" id="{641F579D-025F-BF12-A90E-EDB28DEE6E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55" y="2533633"/>
            <a:ext cx="227283" cy="209947"/>
          </a:xfrm>
          <a:prstGeom prst="rect">
            <a:avLst/>
          </a:prstGeom>
        </p:spPr>
      </p:pic>
      <p:pic>
        <p:nvPicPr>
          <p:cNvPr id="77" name="図 76" descr="\documentclass{jsarticle}&#10;\usepackage{amsmath}&#10;\usepackage[T1]{fontenc}&#10;\usepackage{lmodern}&#10;\pagestyle{empty}&#10;&#10;\begin{document}&#10;%\begin{align*}&#10;%\end{align*}&#10;$S_3$&#10;\end{document}" title="IguanaTex Bitmap Display">
            <a:extLst>
              <a:ext uri="{FF2B5EF4-FFF2-40B4-BE49-F238E27FC236}">
                <a16:creationId xmlns:a16="http://schemas.microsoft.com/office/drawing/2014/main" id="{22C99D46-DB66-DED5-EED1-BD323D1063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29" y="3060376"/>
            <a:ext cx="228749" cy="214291"/>
          </a:xfrm>
          <a:prstGeom prst="rect">
            <a:avLst/>
          </a:prstGeom>
        </p:spPr>
      </p:pic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9B7E1A3B-484A-6138-E17F-8019984DBBF0}"/>
              </a:ext>
            </a:extLst>
          </p:cNvPr>
          <p:cNvGrpSpPr/>
          <p:nvPr/>
        </p:nvGrpSpPr>
        <p:grpSpPr>
          <a:xfrm>
            <a:off x="6447595" y="3950182"/>
            <a:ext cx="2785225" cy="2583322"/>
            <a:chOff x="6551195" y="2316079"/>
            <a:chExt cx="2995742" cy="2911210"/>
          </a:xfrm>
        </p:grpSpPr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963ECC03-9BE9-556F-5930-DF0A3C4C0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51195" y="2316079"/>
              <a:ext cx="727571" cy="1677339"/>
            </a:xfrm>
            <a:prstGeom prst="rect">
              <a:avLst/>
            </a:prstGeom>
          </p:spPr>
        </p:pic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5C6C84A9-3CE6-FC04-0B39-5A9C820B63E0}"/>
                </a:ext>
              </a:extLst>
            </p:cNvPr>
            <p:cNvGrpSpPr/>
            <p:nvPr/>
          </p:nvGrpSpPr>
          <p:grpSpPr>
            <a:xfrm>
              <a:off x="8823922" y="2685061"/>
              <a:ext cx="433136" cy="735513"/>
              <a:chOff x="8104042" y="3363386"/>
              <a:chExt cx="529590" cy="927458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F51D7FC-B10B-83FA-E809-6D6439175511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平行四辺形 54">
                <a:extLst>
                  <a:ext uri="{FF2B5EF4-FFF2-40B4-BE49-F238E27FC236}">
                    <a16:creationId xmlns:a16="http://schemas.microsoft.com/office/drawing/2014/main" id="{F2EC8C68-7510-3279-ADED-F44011F5D266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6" name="グラフィックス 55">
                <a:extLst>
                  <a:ext uri="{FF2B5EF4-FFF2-40B4-BE49-F238E27FC236}">
                    <a16:creationId xmlns:a16="http://schemas.microsoft.com/office/drawing/2014/main" id="{358EC1EC-FFEF-8B94-5AE2-28650FA19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pic>
          <p:nvPicPr>
            <p:cNvPr id="101" name="図 100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9BAEA840-8E0E-5819-7144-A2DF95EECB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260" y="2746685"/>
              <a:ext cx="181167" cy="213819"/>
            </a:xfrm>
            <a:prstGeom prst="rect">
              <a:avLst/>
            </a:prstGeom>
          </p:spPr>
        </p:pic>
        <p:pic>
          <p:nvPicPr>
            <p:cNvPr id="103" name="図 102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818D928D-2E32-568C-FFE8-CB9B8C3404B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954" y="2819645"/>
              <a:ext cx="157656" cy="183273"/>
            </a:xfrm>
            <a:prstGeom prst="rect">
              <a:avLst/>
            </a:prstGeom>
          </p:spPr>
        </p:pic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58F048B-DAB0-E3E9-5C78-AA4634D32D68}"/>
                </a:ext>
              </a:extLst>
            </p:cNvPr>
            <p:cNvGrpSpPr/>
            <p:nvPr/>
          </p:nvGrpSpPr>
          <p:grpSpPr>
            <a:xfrm>
              <a:off x="8414143" y="3876706"/>
              <a:ext cx="433136" cy="735513"/>
              <a:chOff x="8104042" y="3363386"/>
              <a:chExt cx="529590" cy="927458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25BC5416-E371-4130-C2C9-9BA9F03590B0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平行四辺形 80">
                <a:extLst>
                  <a:ext uri="{FF2B5EF4-FFF2-40B4-BE49-F238E27FC236}">
                    <a16:creationId xmlns:a16="http://schemas.microsoft.com/office/drawing/2014/main" id="{D4BED677-B2D0-DDC9-0D3E-956E89D5D707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2" name="グラフィックス 81">
                <a:extLst>
                  <a:ext uri="{FF2B5EF4-FFF2-40B4-BE49-F238E27FC236}">
                    <a16:creationId xmlns:a16="http://schemas.microsoft.com/office/drawing/2014/main" id="{A0C2675E-8BC0-0719-81BD-5B5C37A830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4D25E55-FC44-F53E-272B-69BE56CEF778}"/>
                </a:ext>
              </a:extLst>
            </p:cNvPr>
            <p:cNvGrpSpPr/>
            <p:nvPr/>
          </p:nvGrpSpPr>
          <p:grpSpPr>
            <a:xfrm>
              <a:off x="7053306" y="4196244"/>
              <a:ext cx="433136" cy="735513"/>
              <a:chOff x="8104042" y="3363386"/>
              <a:chExt cx="529590" cy="927458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08D46E1-5FC9-055A-9CD1-6F9C8EF7AF7B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平行四辺形 84">
                <a:extLst>
                  <a:ext uri="{FF2B5EF4-FFF2-40B4-BE49-F238E27FC236}">
                    <a16:creationId xmlns:a16="http://schemas.microsoft.com/office/drawing/2014/main" id="{64512191-E2F3-3A86-46D8-56F47A0CA229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6" name="グラフィックス 85">
                <a:extLst>
                  <a:ext uri="{FF2B5EF4-FFF2-40B4-BE49-F238E27FC236}">
                    <a16:creationId xmlns:a16="http://schemas.microsoft.com/office/drawing/2014/main" id="{6F595F12-C110-3192-7DAA-944F352D3F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BBAAF6B2-C6FE-0C99-6AB6-650D85DD654A}"/>
                </a:ext>
              </a:extLst>
            </p:cNvPr>
            <p:cNvSpPr/>
            <p:nvPr/>
          </p:nvSpPr>
          <p:spPr>
            <a:xfrm rot="687019">
              <a:off x="7082814" y="2675198"/>
              <a:ext cx="1729730" cy="37554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502A2831-061E-C7B3-3D63-B9954239F3C5}"/>
                </a:ext>
              </a:extLst>
            </p:cNvPr>
            <p:cNvSpPr/>
            <p:nvPr/>
          </p:nvSpPr>
          <p:spPr>
            <a:xfrm rot="2331826">
              <a:off x="6834372" y="3247531"/>
              <a:ext cx="1729730" cy="4241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B5FE91A-E2CB-464E-4EEB-7A12DE2DE4AE}"/>
                </a:ext>
              </a:extLst>
            </p:cNvPr>
            <p:cNvSpPr/>
            <p:nvPr/>
          </p:nvSpPr>
          <p:spPr>
            <a:xfrm rot="4232888">
              <a:off x="6372612" y="3454011"/>
              <a:ext cx="1209626" cy="276221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4" name="図 103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BC895006-EDD7-2E98-003A-671489BAC24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905" y="3232798"/>
              <a:ext cx="181167" cy="213819"/>
            </a:xfrm>
            <a:prstGeom prst="rect">
              <a:avLst/>
            </a:prstGeom>
          </p:spPr>
        </p:pic>
        <p:pic>
          <p:nvPicPr>
            <p:cNvPr id="105" name="図 104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0A17F04E-D233-A812-33B4-636311CFCF7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766" y="3500484"/>
              <a:ext cx="157656" cy="183273"/>
            </a:xfrm>
            <a:prstGeom prst="rect">
              <a:avLst/>
            </a:prstGeom>
          </p:spPr>
        </p:pic>
        <p:pic>
          <p:nvPicPr>
            <p:cNvPr id="106" name="図 105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D3314226-B752-C88E-8D5A-9311ED49186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239" y="3349590"/>
              <a:ext cx="181167" cy="213819"/>
            </a:xfrm>
            <a:prstGeom prst="rect">
              <a:avLst/>
            </a:prstGeom>
          </p:spPr>
        </p:pic>
        <p:pic>
          <p:nvPicPr>
            <p:cNvPr id="107" name="図 106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1517314D-4816-4012-E3F0-0AA8F6002E7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780" y="3725560"/>
              <a:ext cx="157656" cy="183273"/>
            </a:xfrm>
            <a:prstGeom prst="rect">
              <a:avLst/>
            </a:prstGeom>
          </p:spPr>
        </p:pic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EF5F883-E692-AA72-ABBB-7E9367EBC51C}"/>
                </a:ext>
              </a:extLst>
            </p:cNvPr>
            <p:cNvSpPr txBox="1"/>
            <p:nvPr/>
          </p:nvSpPr>
          <p:spPr>
            <a:xfrm>
              <a:off x="8584574" y="3409860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user1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83A5802-2ABE-0BEE-24B0-E136A54F1F2B}"/>
                </a:ext>
              </a:extLst>
            </p:cNvPr>
            <p:cNvSpPr txBox="1"/>
            <p:nvPr/>
          </p:nvSpPr>
          <p:spPr>
            <a:xfrm>
              <a:off x="8174795" y="457622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user2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93CC294-6C6B-9635-4285-3693DD705568}"/>
                </a:ext>
              </a:extLst>
            </p:cNvPr>
            <p:cNvSpPr txBox="1"/>
            <p:nvPr/>
          </p:nvSpPr>
          <p:spPr>
            <a:xfrm>
              <a:off x="6797584" y="491951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user3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</p:grp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9803450-D7AB-4BFF-C0EE-F4F1C0789527}"/>
              </a:ext>
            </a:extLst>
          </p:cNvPr>
          <p:cNvSpPr txBox="1"/>
          <p:nvPr/>
        </p:nvSpPr>
        <p:spPr>
          <a:xfrm>
            <a:off x="8829031" y="5489934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(Multi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86724A8-70A0-45F4-21A7-9BFFAAF22108}"/>
              </a:ext>
            </a:extLst>
          </p:cNvPr>
          <p:cNvSpPr txBox="1"/>
          <p:nvPr/>
        </p:nvSpPr>
        <p:spPr>
          <a:xfrm>
            <a:off x="6318876" y="2435515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SU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(Single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986EBDAA-BCFF-E769-D808-390218CEAE86}"/>
              </a:ext>
            </a:extLst>
          </p:cNvPr>
          <p:cNvSpPr/>
          <p:nvPr/>
        </p:nvSpPr>
        <p:spPr>
          <a:xfrm rot="18060243">
            <a:off x="10312581" y="2290155"/>
            <a:ext cx="158963" cy="50525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03DE0F6E-9C81-D84F-284D-7CC7A052E8EE}"/>
              </a:ext>
            </a:extLst>
          </p:cNvPr>
          <p:cNvSpPr/>
          <p:nvPr/>
        </p:nvSpPr>
        <p:spPr>
          <a:xfrm rot="18060243">
            <a:off x="11119812" y="2734975"/>
            <a:ext cx="238219" cy="57355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A9EA4578-DFDB-6C93-C231-E219AE91E0D2}"/>
              </a:ext>
            </a:extLst>
          </p:cNvPr>
          <p:cNvSpPr/>
          <p:nvPr/>
        </p:nvSpPr>
        <p:spPr>
          <a:xfrm rot="17075817">
            <a:off x="10469879" y="193758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3545DBF4-6ACE-5EFB-2E9B-DAC3A33C058E}"/>
              </a:ext>
            </a:extLst>
          </p:cNvPr>
          <p:cNvSpPr/>
          <p:nvPr/>
        </p:nvSpPr>
        <p:spPr>
          <a:xfrm rot="19544429">
            <a:off x="11457984" y="2576186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10ABDDB9-21B2-95F7-521A-0EF84B14C575}"/>
              </a:ext>
            </a:extLst>
          </p:cNvPr>
          <p:cNvSpPr/>
          <p:nvPr/>
        </p:nvSpPr>
        <p:spPr>
          <a:xfrm rot="20207455">
            <a:off x="9822878" y="237262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D73110C3-9AAB-F546-38BA-EB0BE63CFD05}"/>
              </a:ext>
            </a:extLst>
          </p:cNvPr>
          <p:cNvSpPr/>
          <p:nvPr/>
        </p:nvSpPr>
        <p:spPr>
          <a:xfrm rot="17249612">
            <a:off x="10961751" y="3211834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5B8E4-C4C3-C62B-0EB1-67A0A82A39A7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E500382-E91E-98FE-F72F-0CC5A9A0248F}"/>
              </a:ext>
            </a:extLst>
          </p:cNvPr>
          <p:cNvGrpSpPr/>
          <p:nvPr/>
        </p:nvGrpSpPr>
        <p:grpSpPr>
          <a:xfrm>
            <a:off x="873323" y="997759"/>
            <a:ext cx="10445353" cy="2308324"/>
            <a:chOff x="1259085" y="940590"/>
            <a:chExt cx="10445353" cy="2308324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881AD4B-C83D-5980-6E1D-963DF60CD3E0}"/>
                </a:ext>
              </a:extLst>
            </p:cNvPr>
            <p:cNvSpPr txBox="1"/>
            <p:nvPr/>
          </p:nvSpPr>
          <p:spPr>
            <a:xfrm>
              <a:off x="1259085" y="940590"/>
              <a:ext cx="104453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あらかじめ推定されている伝搬チャネル行列　　を用いて基地局でそれぞれ送信するデータ数と同数の伝搬環境に対応した指向性を形成する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endPara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このような指向性を基地局と端末局で形成することで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受信側では信号分離技術を用いずに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MIMO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による通信が実現でき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端末側の負荷が軽減されるが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基地局側の負荷が大きくなる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7" name="図 6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92B810F1-3F76-34B2-5262-B08532D4192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339" y="1047801"/>
              <a:ext cx="356166" cy="291409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A3471B4-D95C-4AC4-BD6F-BBC8C4321AA5}"/>
              </a:ext>
            </a:extLst>
          </p:cNvPr>
          <p:cNvGrpSpPr/>
          <p:nvPr/>
        </p:nvGrpSpPr>
        <p:grpSpPr>
          <a:xfrm>
            <a:off x="2363007" y="3609085"/>
            <a:ext cx="7890653" cy="2936045"/>
            <a:chOff x="2363007" y="3609085"/>
            <a:chExt cx="7890653" cy="2936045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D17FDEFF-73C1-9D5E-7FC3-A2A1C6D7370C}"/>
                </a:ext>
              </a:extLst>
            </p:cNvPr>
            <p:cNvGrpSpPr/>
            <p:nvPr/>
          </p:nvGrpSpPr>
          <p:grpSpPr>
            <a:xfrm>
              <a:off x="2363007" y="3795440"/>
              <a:ext cx="2308198" cy="2130986"/>
              <a:chOff x="2620183" y="4236243"/>
              <a:chExt cx="2308198" cy="2130986"/>
            </a:xfrm>
          </p:grpSpPr>
          <p:pic>
            <p:nvPicPr>
              <p:cNvPr id="10" name="グラフィックス 9">
                <a:extLst>
                  <a:ext uri="{FF2B5EF4-FFF2-40B4-BE49-F238E27FC236}">
                    <a16:creationId xmlns:a16="http://schemas.microsoft.com/office/drawing/2014/main" id="{CE50F8F2-D80F-72AB-D909-450AF4F45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20183" y="4236243"/>
                <a:ext cx="2308198" cy="2130986"/>
              </a:xfrm>
              <a:prstGeom prst="rect">
                <a:avLst/>
              </a:prstGeom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E40106C-D6CF-32A5-DFB7-02FC9B3CEDE8}"/>
                  </a:ext>
                </a:extLst>
              </p:cNvPr>
              <p:cNvSpPr txBox="1"/>
              <p:nvPr/>
            </p:nvSpPr>
            <p:spPr>
              <a:xfrm>
                <a:off x="3705552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指向性制御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F6EA58C-C92C-55E6-E4C3-C0CD2279EEC4}"/>
                  </a:ext>
                </a:extLst>
              </p:cNvPr>
              <p:cNvSpPr txBox="1"/>
              <p:nvPr/>
            </p:nvSpPr>
            <p:spPr>
              <a:xfrm>
                <a:off x="2620206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送信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58C116F0-D234-5ACC-450F-8A96B713B3F8}"/>
                </a:ext>
              </a:extLst>
            </p:cNvPr>
            <p:cNvGrpSpPr/>
            <p:nvPr/>
          </p:nvGrpSpPr>
          <p:grpSpPr>
            <a:xfrm>
              <a:off x="8723305" y="4443401"/>
              <a:ext cx="1530355" cy="1483025"/>
              <a:chOff x="8280393" y="4829174"/>
              <a:chExt cx="1530355" cy="1483025"/>
            </a:xfrm>
          </p:grpSpPr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65641599-1111-43AC-22D5-98CC0241A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80393" y="4829174"/>
                <a:ext cx="1530355" cy="1483025"/>
              </a:xfrm>
              <a:prstGeom prst="rect">
                <a:avLst/>
              </a:prstGeom>
            </p:spPr>
          </p:pic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3A87C0D-137B-34B6-E2E9-4F9250F643A9}"/>
                  </a:ext>
                </a:extLst>
              </p:cNvPr>
              <p:cNvSpPr txBox="1"/>
              <p:nvPr/>
            </p:nvSpPr>
            <p:spPr>
              <a:xfrm>
                <a:off x="9216287" y="4884340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受信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7FF0058-731C-3D1F-1CDA-3F8AD970A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086" y="3609085"/>
              <a:ext cx="1762120" cy="316649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CF8130-5DB5-3B82-8F29-FF9E56D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6892772" y="3609086"/>
              <a:ext cx="1765578" cy="787065"/>
            </a:xfrm>
            <a:prstGeom prst="straightConnector1">
              <a:avLst/>
            </a:prstGeom>
            <a:ln w="12700"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19F47B9-954C-3242-958B-70AADE201F2B}"/>
                </a:ext>
              </a:extLst>
            </p:cNvPr>
            <p:cNvCxnSpPr>
              <a:cxnSpLocks/>
            </p:cNvCxnSpPr>
            <p:nvPr/>
          </p:nvCxnSpPr>
          <p:spPr>
            <a:xfrm>
              <a:off x="5061931" y="5439374"/>
              <a:ext cx="1917512" cy="47169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49758E3B-6458-8837-B4B9-48617B5EC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29341" y="4647394"/>
              <a:ext cx="3070360" cy="2135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54FAC5C2-8D39-E843-18EE-07581E9FE4E5}"/>
                </a:ext>
              </a:extLst>
            </p:cNvPr>
            <p:cNvSpPr/>
            <p:nvPr/>
          </p:nvSpPr>
          <p:spPr>
            <a:xfrm rot="16446304">
              <a:off x="5077920" y="4192282"/>
              <a:ext cx="263574" cy="8752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EC17C73C-A8B9-CB25-6261-8B2C57D4EEE7}"/>
                </a:ext>
              </a:extLst>
            </p:cNvPr>
            <p:cNvSpPr/>
            <p:nvPr/>
          </p:nvSpPr>
          <p:spPr>
            <a:xfrm rot="16553957">
              <a:off x="8005488" y="4420154"/>
              <a:ext cx="237512" cy="8688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1A914062-08BE-D5D2-80CF-2589FE484DAC}"/>
                </a:ext>
              </a:extLst>
            </p:cNvPr>
            <p:cNvSpPr/>
            <p:nvPr/>
          </p:nvSpPr>
          <p:spPr>
            <a:xfrm rot="15569531">
              <a:off x="5085063" y="3585396"/>
              <a:ext cx="224880" cy="661645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3F7C90-034A-D6A2-0DCC-357CE3AC0EC8}"/>
                </a:ext>
              </a:extLst>
            </p:cNvPr>
            <p:cNvSpPr/>
            <p:nvPr/>
          </p:nvSpPr>
          <p:spPr>
            <a:xfrm rot="18038143">
              <a:off x="8461825" y="4060576"/>
              <a:ext cx="256963" cy="57903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E272B8E8-6F96-EBEA-51E5-F9704CC88DD9}"/>
                </a:ext>
              </a:extLst>
            </p:cNvPr>
            <p:cNvSpPr/>
            <p:nvPr/>
          </p:nvSpPr>
          <p:spPr>
            <a:xfrm rot="16951928">
              <a:off x="4973964" y="5089647"/>
              <a:ext cx="264245" cy="684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86F019EF-ADD5-9220-9289-9195C505A0C8}"/>
                </a:ext>
              </a:extLst>
            </p:cNvPr>
            <p:cNvSpPr/>
            <p:nvPr/>
          </p:nvSpPr>
          <p:spPr>
            <a:xfrm rot="15102959">
              <a:off x="8334228" y="5167686"/>
              <a:ext cx="273234" cy="676569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612E52D-0AA3-1DEA-7F1C-807904D88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9444" y="5439374"/>
              <a:ext cx="1610862" cy="471697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3BEA54EA-D621-AA98-7E7A-07CD0F5708AC}"/>
                </a:ext>
              </a:extLst>
            </p:cNvPr>
            <p:cNvGrpSpPr/>
            <p:nvPr/>
          </p:nvGrpSpPr>
          <p:grpSpPr>
            <a:xfrm>
              <a:off x="3196915" y="6101054"/>
              <a:ext cx="743904" cy="442767"/>
              <a:chOff x="3268353" y="5729579"/>
              <a:chExt cx="743904" cy="442767"/>
            </a:xfrm>
          </p:grpSpPr>
          <p:pic>
            <p:nvPicPr>
              <p:cNvPr id="40" name="図 39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170E1632-576C-D387-8E0C-9589FD25DA9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42" name="吹き出し: 四角形 41">
                <a:extLst>
                  <a:ext uri="{FF2B5EF4-FFF2-40B4-BE49-F238E27FC236}">
                    <a16:creationId xmlns:a16="http://schemas.microsoft.com/office/drawing/2014/main" id="{9369BADC-4DA4-1F08-85E4-96133D20E8ED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24F29C8B-51AA-AF15-BE3E-305EF9347BD6}"/>
                </a:ext>
              </a:extLst>
            </p:cNvPr>
            <p:cNvGrpSpPr/>
            <p:nvPr/>
          </p:nvGrpSpPr>
          <p:grpSpPr>
            <a:xfrm>
              <a:off x="9407738" y="6102363"/>
              <a:ext cx="743904" cy="442767"/>
              <a:chOff x="3268353" y="5729579"/>
              <a:chExt cx="743904" cy="442767"/>
            </a:xfrm>
          </p:grpSpPr>
          <p:pic>
            <p:nvPicPr>
              <p:cNvPr id="45" name="図 44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DA312184-2462-A82B-5D40-0BF46DCC518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46" name="吹き出し: 四角形 45">
                <a:extLst>
                  <a:ext uri="{FF2B5EF4-FFF2-40B4-BE49-F238E27FC236}">
                    <a16:creationId xmlns:a16="http://schemas.microsoft.com/office/drawing/2014/main" id="{06692787-6A79-6092-BB81-B6AE6B8FB857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7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A47DC8-5623-32CB-1412-59A23A9FDAC1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30BCC8-59BB-1F54-623D-8AB85D7513CA}"/>
              </a:ext>
            </a:extLst>
          </p:cNvPr>
          <p:cNvSpPr txBox="1"/>
          <p:nvPr/>
        </p:nvSpPr>
        <p:spPr>
          <a:xfrm>
            <a:off x="466683" y="1088976"/>
            <a:ext cx="309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通信フロー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9B1F7E3-47C5-CD6B-6488-B14810CD037F}"/>
              </a:ext>
            </a:extLst>
          </p:cNvPr>
          <p:cNvGrpSpPr/>
          <p:nvPr/>
        </p:nvGrpSpPr>
        <p:grpSpPr>
          <a:xfrm>
            <a:off x="1877615" y="1878807"/>
            <a:ext cx="8436769" cy="2031325"/>
            <a:chOff x="1877615" y="1978819"/>
            <a:chExt cx="8436769" cy="203132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05F191A-A314-1957-2837-BC045205815B}"/>
                </a:ext>
              </a:extLst>
            </p:cNvPr>
            <p:cNvSpPr txBox="1"/>
            <p:nvPr/>
          </p:nvSpPr>
          <p:spPr>
            <a:xfrm>
              <a:off x="1877615" y="1978819"/>
              <a:ext cx="84367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送信と受信の両方で伝搬チャネル行列　　を推定する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受信側では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ロングプリアンプルを複数回送信されることで推定できる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送信信号を分岐し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　　　　　 に送信側固有ベクトル　　　  をそれぞれ乗算する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その後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アンテナ素子番号に相当する信号をそれぞれ加算する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受信信号　　　　　  　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を分岐し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それぞれに受信側固有ベクトル　　　    を乗算する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" name="図 2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44472F7F-7E15-DAFF-F65E-F5F46738985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077605"/>
              <a:ext cx="245975" cy="201252"/>
            </a:xfrm>
            <a:prstGeom prst="rect">
              <a:avLst/>
            </a:prstGeom>
          </p:spPr>
        </p:pic>
        <p:pic>
          <p:nvPicPr>
            <p:cNvPr id="9" name="図 8" descr="\documentclass{jsarticle}&#10;\usepackage{amsmath}&#10;\usepackage[T1]{fontenc}&#10;\usepackage{lmodern}&#10;\pagestyle{empty}&#10;&#10;\begin{document}&#10;%\begin{align*}&#10;%\end{align*}&#10;$s_1(t),s_2(t)$&#10;\end{document}" title="IguanaTex Bitmap Display">
              <a:extLst>
                <a:ext uri="{FF2B5EF4-FFF2-40B4-BE49-F238E27FC236}">
                  <a16:creationId xmlns:a16="http://schemas.microsoft.com/office/drawing/2014/main" id="{72C94CE4-002D-C31D-90AD-FCF5F0D8827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389" y="2890864"/>
              <a:ext cx="1065125" cy="207234"/>
            </a:xfrm>
            <a:prstGeom prst="rect">
              <a:avLst/>
            </a:prstGeom>
          </p:spPr>
        </p:pic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$v_1,v_2$&#10;\end{document}" title="IguanaTex Bitmap Display">
              <a:extLst>
                <a:ext uri="{FF2B5EF4-FFF2-40B4-BE49-F238E27FC236}">
                  <a16:creationId xmlns:a16="http://schemas.microsoft.com/office/drawing/2014/main" id="{F57732C9-D0E3-C3D0-0A0F-920C97F5092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598" y="2957076"/>
              <a:ext cx="531838" cy="133660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$y_1(t),y_2(t)$&#10;\end{document}" title="IguanaTex Bitmap Display">
              <a:extLst>
                <a:ext uri="{FF2B5EF4-FFF2-40B4-BE49-F238E27FC236}">
                  <a16:creationId xmlns:a16="http://schemas.microsoft.com/office/drawing/2014/main" id="{5442E602-E6CF-8A13-B171-4B752B19EC1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694" y="3733618"/>
              <a:ext cx="1081066" cy="207234"/>
            </a:xfrm>
            <a:prstGeom prst="rect">
              <a:avLst/>
            </a:prstGeom>
          </p:spPr>
        </p:pic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$u_1^H,u_2^H$&#10;\end{document}" title="IguanaTex Bitmap Display">
              <a:extLst>
                <a:ext uri="{FF2B5EF4-FFF2-40B4-BE49-F238E27FC236}">
                  <a16:creationId xmlns:a16="http://schemas.microsoft.com/office/drawing/2014/main" id="{06684D83-E2F7-A88C-3BE6-F8AF31D833F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048" y="3724421"/>
              <a:ext cx="724575" cy="225628"/>
            </a:xfrm>
            <a:prstGeom prst="rect">
              <a:avLst/>
            </a:prstGeom>
          </p:spPr>
        </p:pic>
      </p:grp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5A99454A-A31F-0BD9-1759-45F660F0A4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9574" y="4735087"/>
            <a:ext cx="10245897" cy="13540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F53136-4FF9-4F4C-A1F1-D083DA594DE6}"/>
                  </a:ext>
                </a:extLst>
              </p:cNvPr>
              <p:cNvSpPr txBox="1"/>
              <p:nvPr/>
            </p:nvSpPr>
            <p:spPr>
              <a:xfrm>
                <a:off x="1010304" y="5077190"/>
                <a:ext cx="46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F53136-4FF9-4F4C-A1F1-D083DA59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04" y="5077190"/>
                <a:ext cx="467244" cy="276999"/>
              </a:xfrm>
              <a:prstGeom prst="rect">
                <a:avLst/>
              </a:prstGeom>
              <a:blipFill>
                <a:blip r:embed="rId16"/>
                <a:stretch>
                  <a:fillRect l="-5263" t="-2222" r="-17105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328705-3588-4692-93BE-E0DE0FF68A59}"/>
                  </a:ext>
                </a:extLst>
              </p:cNvPr>
              <p:cNvSpPr txBox="1"/>
              <p:nvPr/>
            </p:nvSpPr>
            <p:spPr>
              <a:xfrm>
                <a:off x="2362527" y="4689895"/>
                <a:ext cx="4959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328705-3588-4692-93BE-E0DE0FF6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27" y="4689895"/>
                <a:ext cx="495905" cy="246221"/>
              </a:xfrm>
              <a:prstGeom prst="rect">
                <a:avLst/>
              </a:prstGeom>
              <a:blipFill>
                <a:blip r:embed="rId17"/>
                <a:stretch>
                  <a:fillRect l="-4938" r="-12346" b="-317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D79039-1B83-4BB7-B6A6-8936826468E8}"/>
                  </a:ext>
                </a:extLst>
              </p:cNvPr>
              <p:cNvSpPr txBox="1"/>
              <p:nvPr/>
            </p:nvSpPr>
            <p:spPr>
              <a:xfrm>
                <a:off x="2362526" y="5428804"/>
                <a:ext cx="500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D79039-1B83-4BB7-B6A6-893682646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26" y="5428804"/>
                <a:ext cx="500650" cy="246221"/>
              </a:xfrm>
              <a:prstGeom prst="rect">
                <a:avLst/>
              </a:prstGeom>
              <a:blipFill>
                <a:blip r:embed="rId18"/>
                <a:stretch>
                  <a:fillRect l="-4878" r="-12195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ACDD72-BD63-42CD-85BC-9CD51C30513F}"/>
                  </a:ext>
                </a:extLst>
              </p:cNvPr>
              <p:cNvSpPr txBox="1"/>
              <p:nvPr/>
            </p:nvSpPr>
            <p:spPr>
              <a:xfrm>
                <a:off x="3066290" y="4412896"/>
                <a:ext cx="290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ACDD72-BD63-42CD-85BC-9CD51C30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90" y="4412896"/>
                <a:ext cx="290528" cy="276999"/>
              </a:xfrm>
              <a:prstGeom prst="rect">
                <a:avLst/>
              </a:prstGeom>
              <a:blipFill>
                <a:blip r:embed="rId19"/>
                <a:stretch>
                  <a:fillRect l="-8333" r="-625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738E4B4-BBF2-4DEE-8E3E-4A9788D0BC6D}"/>
                  </a:ext>
                </a:extLst>
              </p:cNvPr>
              <p:cNvSpPr txBox="1"/>
              <p:nvPr/>
            </p:nvSpPr>
            <p:spPr>
              <a:xfrm>
                <a:off x="3066290" y="6088847"/>
                <a:ext cx="295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738E4B4-BBF2-4DEE-8E3E-4A9788D0B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90" y="6088847"/>
                <a:ext cx="295850" cy="276999"/>
              </a:xfrm>
              <a:prstGeom prst="rect">
                <a:avLst/>
              </a:prstGeom>
              <a:blipFill>
                <a:blip r:embed="rId20"/>
                <a:stretch>
                  <a:fillRect l="-8163" r="-408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858FBEC-6574-4B78-9588-09EB9D7048E2}"/>
                  </a:ext>
                </a:extLst>
              </p:cNvPr>
              <p:cNvSpPr txBox="1"/>
              <p:nvPr/>
            </p:nvSpPr>
            <p:spPr>
              <a:xfrm>
                <a:off x="10764252" y="5063291"/>
                <a:ext cx="467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858FBEC-6574-4B78-9588-09EB9D70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252" y="5063291"/>
                <a:ext cx="467243" cy="276999"/>
              </a:xfrm>
              <a:prstGeom prst="rect">
                <a:avLst/>
              </a:prstGeom>
              <a:blipFill>
                <a:blip r:embed="rId21"/>
                <a:stretch>
                  <a:fillRect l="-5263" t="-4444" r="-17105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9C7752F-0517-45FB-9CDD-C9ACC9DF34A4}"/>
                  </a:ext>
                </a:extLst>
              </p:cNvPr>
              <p:cNvSpPr txBox="1"/>
              <p:nvPr/>
            </p:nvSpPr>
            <p:spPr>
              <a:xfrm>
                <a:off x="9157354" y="4418463"/>
                <a:ext cx="345287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9C7752F-0517-45FB-9CDD-C9ACC9DF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354" y="4418463"/>
                <a:ext cx="345287" cy="280333"/>
              </a:xfrm>
              <a:prstGeom prst="rect">
                <a:avLst/>
              </a:prstGeom>
              <a:blipFill>
                <a:blip r:embed="rId22"/>
                <a:stretch>
                  <a:fillRect l="-7018" t="-4348" r="-526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BB0510-AD22-47C0-A60B-80099F8B0D31}"/>
                  </a:ext>
                </a:extLst>
              </p:cNvPr>
              <p:cNvSpPr txBox="1"/>
              <p:nvPr/>
            </p:nvSpPr>
            <p:spPr>
              <a:xfrm>
                <a:off x="9213188" y="6130991"/>
                <a:ext cx="34528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BB0510-AD22-47C0-A60B-80099F8B0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188" y="6130991"/>
                <a:ext cx="345287" cy="280846"/>
              </a:xfrm>
              <a:prstGeom prst="rect">
                <a:avLst/>
              </a:prstGeom>
              <a:blipFill>
                <a:blip r:embed="rId23"/>
                <a:stretch>
                  <a:fillRect l="-7018" t="-2174" r="-526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雲 1">
            <a:extLst>
              <a:ext uri="{FF2B5EF4-FFF2-40B4-BE49-F238E27FC236}">
                <a16:creationId xmlns:a16="http://schemas.microsoft.com/office/drawing/2014/main" id="{E7681342-C698-412D-866D-06113BA289D5}"/>
              </a:ext>
            </a:extLst>
          </p:cNvPr>
          <p:cNvSpPr/>
          <p:nvPr/>
        </p:nvSpPr>
        <p:spPr>
          <a:xfrm>
            <a:off x="5409483" y="4485557"/>
            <a:ext cx="1201564" cy="1183263"/>
          </a:xfrm>
          <a:prstGeom prst="clou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図 23" descr="\documentclass{jsarticle}&#10;\usepackage{amsmath}&#10;\usepackage[T1]{fontenc}&#10;\usepackage{lmodern}&#10;\pagestyle{empty}&#10;&#10;\begin{document}&#10;%\begin{align*}&#10;%\end{align*}&#10;$H$&#10;\end{document}" title="IguanaTex Bitmap Display">
            <a:extLst>
              <a:ext uri="{FF2B5EF4-FFF2-40B4-BE49-F238E27FC236}">
                <a16:creationId xmlns:a16="http://schemas.microsoft.com/office/drawing/2014/main" id="{2C52101C-CC65-4F33-A1B0-D8E9131843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8" y="4901242"/>
            <a:ext cx="430093" cy="35189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A543DD-9665-4CEE-B14C-D7BD74D74A76}"/>
              </a:ext>
            </a:extLst>
          </p:cNvPr>
          <p:cNvSpPr txBox="1"/>
          <p:nvPr/>
        </p:nvSpPr>
        <p:spPr>
          <a:xfrm>
            <a:off x="5208352" y="5733600"/>
            <a:ext cx="160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伝搬チャネル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51F4E04-0A27-4885-A626-A82CF1749747}"/>
                  </a:ext>
                </a:extLst>
              </p:cNvPr>
              <p:cNvSpPr txBox="1"/>
              <p:nvPr/>
            </p:nvSpPr>
            <p:spPr>
              <a:xfrm>
                <a:off x="9595323" y="4659117"/>
                <a:ext cx="55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51F4E04-0A27-4885-A626-A82CF1749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323" y="4659117"/>
                <a:ext cx="558871" cy="276999"/>
              </a:xfrm>
              <a:prstGeom prst="rect">
                <a:avLst/>
              </a:prstGeom>
              <a:blipFill>
                <a:blip r:embed="rId24"/>
                <a:stretch>
                  <a:fillRect l="-4348" t="-2174" r="-1304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755378-7238-41BE-AA04-E14BB4EF99A6}"/>
                  </a:ext>
                </a:extLst>
              </p:cNvPr>
              <p:cNvSpPr txBox="1"/>
              <p:nvPr/>
            </p:nvSpPr>
            <p:spPr>
              <a:xfrm>
                <a:off x="9595323" y="5412109"/>
                <a:ext cx="564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755378-7238-41BE-AA04-E14BB4EF9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323" y="5412109"/>
                <a:ext cx="564193" cy="276999"/>
              </a:xfrm>
              <a:prstGeom prst="rect">
                <a:avLst/>
              </a:prstGeom>
              <a:blipFill>
                <a:blip r:embed="rId25"/>
                <a:stretch>
                  <a:fillRect l="-4301" t="-4444" r="-12903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57431D4-1810-47ED-9A81-89C2A85787E8}"/>
                  </a:ext>
                </a:extLst>
              </p:cNvPr>
              <p:cNvSpPr txBox="1"/>
              <p:nvPr/>
            </p:nvSpPr>
            <p:spPr>
              <a:xfrm>
                <a:off x="7837773" y="4536006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57431D4-1810-47ED-9A81-89C2A8578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73" y="4536006"/>
                <a:ext cx="579967" cy="276999"/>
              </a:xfrm>
              <a:prstGeom prst="rect">
                <a:avLst/>
              </a:prstGeom>
              <a:blipFill>
                <a:blip r:embed="rId26"/>
                <a:stretch>
                  <a:fillRect l="-8421" t="-2174" r="-1368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F7F9D46-818A-46B7-B451-BA0EDC0F0458}"/>
                  </a:ext>
                </a:extLst>
              </p:cNvPr>
              <p:cNvSpPr txBox="1"/>
              <p:nvPr/>
            </p:nvSpPr>
            <p:spPr>
              <a:xfrm>
                <a:off x="8215629" y="4901242"/>
                <a:ext cx="585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F7F9D46-818A-46B7-B451-BA0EDC0F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629" y="4901242"/>
                <a:ext cx="585288" cy="276999"/>
              </a:xfrm>
              <a:prstGeom prst="rect">
                <a:avLst/>
              </a:prstGeom>
              <a:blipFill>
                <a:blip r:embed="rId27"/>
                <a:stretch>
                  <a:fillRect l="-8333" t="-2222" r="-1354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\documentclass{jsarticle}&#10;\usepackage{amsmath}&#10;\usepackage[T1]{fontenc}&#10;\usepackage{lmodern}&#10;\pagestyle{empty}&#10;&#10;\begin{document}&#10;%\begin{align*}&#10;%\end{align*}&#10;\begin{align*}&#10;  H &amp;= UDV^H\\&#10;    &amp;=&#10;    \begin{bmatrix}&#10;      u_1 &amp; u_2&#10;    \end{bmatrix}&#10;    \begin{bmatrix}&#10;      \sqrt{\lambda_1} &amp; 0\\&#10;      0 &amp; \sqrt{\lambda_2}&#10;    \end{bmatrix}&#10;    \begin{bmatrix}&#10;      v_1 &amp; v_2&#10;    \end{bmatrix}^H&#10;\end{align*}&#10;\end{document}" title="IguanaTex Bitmap Display">
            <a:extLst>
              <a:ext uri="{FF2B5EF4-FFF2-40B4-BE49-F238E27FC236}">
                <a16:creationId xmlns:a16="http://schemas.microsoft.com/office/drawing/2014/main" id="{44F6DCE5-BB71-7598-3C22-E23721FB00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96" y="1640069"/>
            <a:ext cx="9796361" cy="244286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505FE5-690C-4F61-989E-0AC10582FDE2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CFBF6CF-A7B4-4456-85FD-775939B09EFA}"/>
              </a:ext>
            </a:extLst>
          </p:cNvPr>
          <p:cNvGrpSpPr/>
          <p:nvPr/>
        </p:nvGrpSpPr>
        <p:grpSpPr>
          <a:xfrm>
            <a:off x="413329" y="1003851"/>
            <a:ext cx="6583818" cy="461665"/>
            <a:chOff x="383512" y="1162878"/>
            <a:chExt cx="6583818" cy="461665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6BE02D7-D9DE-4B3D-AB11-09D40E6BB8B0}"/>
                </a:ext>
              </a:extLst>
            </p:cNvPr>
            <p:cNvSpPr txBox="1"/>
            <p:nvPr/>
          </p:nvSpPr>
          <p:spPr>
            <a:xfrm flipH="1">
              <a:off x="383512" y="1162878"/>
              <a:ext cx="6583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伝搬チャネル行列　　を特異値分解すると</a:t>
              </a:r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は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" name="図 4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0FAD635D-ECED-4270-9C0E-7B703B9EE5B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43" y="1267238"/>
              <a:ext cx="357745" cy="292700"/>
            </a:xfrm>
            <a:prstGeom prst="rect">
              <a:avLst/>
            </a:prstGeom>
          </p:spPr>
        </p:pic>
        <p:pic>
          <p:nvPicPr>
            <p:cNvPr id="7" name="図 6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CCD3C43A-9DB4-47F9-B351-E18E98F0C48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860" y="1247360"/>
              <a:ext cx="357745" cy="29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22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4FC2B76-FC5E-4197-942B-E158202DB7FC}"/>
              </a:ext>
            </a:extLst>
          </p:cNvPr>
          <p:cNvSpPr txBox="1"/>
          <p:nvPr/>
        </p:nvSpPr>
        <p:spPr>
          <a:xfrm rot="783544">
            <a:off x="8624126" y="2755706"/>
            <a:ext cx="211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情報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(16QAM)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83D7949-395D-4A4A-9D63-2CE5DBC6217B}"/>
              </a:ext>
            </a:extLst>
          </p:cNvPr>
          <p:cNvSpPr txBox="1"/>
          <p:nvPr/>
        </p:nvSpPr>
        <p:spPr>
          <a:xfrm rot="749578">
            <a:off x="7724488" y="5062176"/>
            <a:ext cx="21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情報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C(QPSK)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EF4EA86-CB05-4662-A30E-71887BA7D85B}"/>
              </a:ext>
            </a:extLst>
          </p:cNvPr>
          <p:cNvGrpSpPr/>
          <p:nvPr/>
        </p:nvGrpSpPr>
        <p:grpSpPr>
          <a:xfrm>
            <a:off x="6540982" y="2410314"/>
            <a:ext cx="4840774" cy="4173695"/>
            <a:chOff x="9685622" y="1923085"/>
            <a:chExt cx="2208005" cy="2059367"/>
          </a:xfrm>
        </p:grpSpPr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176B60D1-40FF-471C-8150-D6FF0FDD1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5622" y="1923085"/>
              <a:ext cx="771443" cy="1749199"/>
            </a:xfrm>
            <a:prstGeom prst="rect">
              <a:avLst/>
            </a:prstGeom>
          </p:spPr>
        </p:pic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01BC6CF-61A4-4998-AF64-28B8A65BF9A8}"/>
                </a:ext>
              </a:extLst>
            </p:cNvPr>
            <p:cNvSpPr/>
            <p:nvPr/>
          </p:nvSpPr>
          <p:spPr>
            <a:xfrm>
              <a:off x="11397615" y="3464951"/>
              <a:ext cx="496012" cy="258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平行四辺形 33">
              <a:extLst>
                <a:ext uri="{FF2B5EF4-FFF2-40B4-BE49-F238E27FC236}">
                  <a16:creationId xmlns:a16="http://schemas.microsoft.com/office/drawing/2014/main" id="{69881BAA-2BB2-4F64-8DDD-47253BEC0235}"/>
                </a:ext>
              </a:extLst>
            </p:cNvPr>
            <p:cNvSpPr/>
            <p:nvPr/>
          </p:nvSpPr>
          <p:spPr>
            <a:xfrm>
              <a:off x="11332104" y="3723701"/>
              <a:ext cx="561523" cy="258751"/>
            </a:xfrm>
            <a:prstGeom prst="parallelogram">
              <a:avLst>
                <a:gd name="adj" fmla="val 28572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5" name="グラフィックス 34">
              <a:extLst>
                <a:ext uri="{FF2B5EF4-FFF2-40B4-BE49-F238E27FC236}">
                  <a16:creationId xmlns:a16="http://schemas.microsoft.com/office/drawing/2014/main" id="{B2A7BFB0-386A-4A56-976F-5E1F7E034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" r="-1" b="17291"/>
            <a:stretch/>
          </p:blipFill>
          <p:spPr>
            <a:xfrm flipH="1">
              <a:off x="11494349" y="3015261"/>
              <a:ext cx="302542" cy="449690"/>
            </a:xfrm>
            <a:prstGeom prst="rect">
              <a:avLst/>
            </a:prstGeom>
          </p:spPr>
        </p:pic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2AD5518A-3704-4EC6-8D8F-1EBFC66D407E}"/>
                </a:ext>
              </a:extLst>
            </p:cNvPr>
            <p:cNvCxnSpPr/>
            <p:nvPr/>
          </p:nvCxnSpPr>
          <p:spPr>
            <a:xfrm>
              <a:off x="10457065" y="2132626"/>
              <a:ext cx="794250" cy="194063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068EEB63-292A-4AB0-B2BF-BC3181223C58}"/>
                </a:ext>
              </a:extLst>
            </p:cNvPr>
            <p:cNvCxnSpPr/>
            <p:nvPr/>
          </p:nvCxnSpPr>
          <p:spPr>
            <a:xfrm>
              <a:off x="11251315" y="2326689"/>
              <a:ext cx="336913" cy="563707"/>
            </a:xfrm>
            <a:prstGeom prst="straightConnector1">
              <a:avLst/>
            </a:prstGeom>
            <a:ln w="12700"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6673D335-48EA-4342-9947-5B113FD1650C}"/>
                </a:ext>
              </a:extLst>
            </p:cNvPr>
            <p:cNvCxnSpPr>
              <a:cxnSpLocks/>
            </p:cNvCxnSpPr>
            <p:nvPr/>
          </p:nvCxnSpPr>
          <p:spPr>
            <a:xfrm>
              <a:off x="9909355" y="2577815"/>
              <a:ext cx="323975" cy="672984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B0A5FFED-62E6-4171-BF01-95CEA4EE16E8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331" y="3250799"/>
              <a:ext cx="868244" cy="214151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D0A8088B-A790-4372-B445-241FE332DD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140" y="2512526"/>
              <a:ext cx="987964" cy="57193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5D140319-E544-48BD-8328-17F329CD8CC5}"/>
                </a:ext>
              </a:extLst>
            </p:cNvPr>
            <p:cNvSpPr/>
            <p:nvPr/>
          </p:nvSpPr>
          <p:spPr>
            <a:xfrm rot="18060243">
              <a:off x="10312581" y="2290155"/>
              <a:ext cx="158963" cy="5052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6A46B15-B356-4F2C-977E-B1F65A2E61C0}"/>
                </a:ext>
              </a:extLst>
            </p:cNvPr>
            <p:cNvSpPr/>
            <p:nvPr/>
          </p:nvSpPr>
          <p:spPr>
            <a:xfrm rot="18060243">
              <a:off x="11119812" y="2734975"/>
              <a:ext cx="238219" cy="5735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43C5C33-1C02-4808-8066-42C887DD5C2E}"/>
                </a:ext>
              </a:extLst>
            </p:cNvPr>
            <p:cNvSpPr/>
            <p:nvPr/>
          </p:nvSpPr>
          <p:spPr>
            <a:xfrm rot="17075817">
              <a:off x="10469879" y="1937585"/>
              <a:ext cx="196226" cy="50525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EBB25AE-36B9-41BF-8623-77B676B357E4}"/>
                </a:ext>
              </a:extLst>
            </p:cNvPr>
            <p:cNvSpPr/>
            <p:nvPr/>
          </p:nvSpPr>
          <p:spPr>
            <a:xfrm rot="19544429">
              <a:off x="11457984" y="2576186"/>
              <a:ext cx="196226" cy="50525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47A313A4-51FD-43A4-855E-388FE81EF74C}"/>
                </a:ext>
              </a:extLst>
            </p:cNvPr>
            <p:cNvSpPr/>
            <p:nvPr/>
          </p:nvSpPr>
          <p:spPr>
            <a:xfrm rot="20207455">
              <a:off x="9822878" y="2372625"/>
              <a:ext cx="196226" cy="50525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64137292-523C-42BF-974F-0926D32F592D}"/>
                </a:ext>
              </a:extLst>
            </p:cNvPr>
            <p:cNvSpPr/>
            <p:nvPr/>
          </p:nvSpPr>
          <p:spPr>
            <a:xfrm rot="17249612">
              <a:off x="10961751" y="3211834"/>
              <a:ext cx="196226" cy="50525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635C1E-61C9-48A3-B104-1C4CD7C5A02F}"/>
              </a:ext>
            </a:extLst>
          </p:cNvPr>
          <p:cNvSpPr txBox="1"/>
          <p:nvPr/>
        </p:nvSpPr>
        <p:spPr>
          <a:xfrm rot="1616798">
            <a:off x="8066260" y="3794699"/>
            <a:ext cx="211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情報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A(64QAM)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0A5874D-D6BC-431F-AF1E-582990716935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54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D5E34-65A8-598A-6399-FEC1DFBB018D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E76C06-A97C-4CF7-AEEB-98320CD54410}"/>
              </a:ext>
            </a:extLst>
          </p:cNvPr>
          <p:cNvSpPr txBox="1"/>
          <p:nvPr/>
        </p:nvSpPr>
        <p:spPr>
          <a:xfrm>
            <a:off x="4214813" y="2250281"/>
            <a:ext cx="3686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STAs(Stations)</a:t>
            </a:r>
            <a:r>
              <a:rPr kumimoji="1" lang="ja-JP" altLang="en-US" dirty="0"/>
              <a:t>にビームを動的に向ける送信ビームフォーミングにより異なる信号を同時に送受信できることから空間リソースを有効に利用する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03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C4D86E-650F-FAF4-76BA-8BA9C8F1DF2B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2A619E8-682C-71F5-145C-F3E2A024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781" y="1671638"/>
            <a:ext cx="11398355" cy="321995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88829A-20B8-6B2C-61E1-65EA718070F2}"/>
              </a:ext>
            </a:extLst>
          </p:cNvPr>
          <p:cNvSpPr txBox="1"/>
          <p:nvPr/>
        </p:nvSpPr>
        <p:spPr>
          <a:xfrm>
            <a:off x="27706" y="2372611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088B0BC2-448D-E815-74D2-B1CA14E9ADBD}"/>
              </a:ext>
            </a:extLst>
          </p:cNvPr>
          <p:cNvSpPr txBox="1"/>
          <p:nvPr/>
        </p:nvSpPr>
        <p:spPr>
          <a:xfrm>
            <a:off x="0" y="3002518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12CBA20-874B-5C26-ECB3-F482F9D4BDBB}"/>
              </a:ext>
            </a:extLst>
          </p:cNvPr>
          <p:cNvSpPr txBox="1"/>
          <p:nvPr/>
        </p:nvSpPr>
        <p:spPr>
          <a:xfrm>
            <a:off x="0" y="3707704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15026D28-7045-5263-8518-70D6E68BCEF1}"/>
              </a:ext>
            </a:extLst>
          </p:cNvPr>
          <p:cNvSpPr txBox="1"/>
          <p:nvPr/>
        </p:nvSpPr>
        <p:spPr>
          <a:xfrm>
            <a:off x="0" y="4434419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STA#3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9403DECD-D9A2-B926-2932-13A7155072CB}"/>
              </a:ext>
            </a:extLst>
          </p:cNvPr>
          <p:cNvSpPr txBox="1"/>
          <p:nvPr/>
        </p:nvSpPr>
        <p:spPr>
          <a:xfrm>
            <a:off x="327743" y="2021152"/>
            <a:ext cx="1000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</a:p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+Backoff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3705F5EA-19C3-7D91-FBBE-7EA9C69BBB1D}"/>
              </a:ext>
            </a:extLst>
          </p:cNvPr>
          <p:cNvSpPr txBox="1"/>
          <p:nvPr/>
        </p:nvSpPr>
        <p:spPr>
          <a:xfrm>
            <a:off x="1198410" y="1071474"/>
            <a:ext cx="11447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Request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of channel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estimate 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E35AB74-2888-904E-5658-D3DB76F5333B}"/>
              </a:ext>
            </a:extLst>
          </p:cNvPr>
          <p:cNvSpPr txBox="1"/>
          <p:nvPr/>
        </p:nvSpPr>
        <p:spPr>
          <a:xfrm>
            <a:off x="3465359" y="1186890"/>
            <a:ext cx="222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feedback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FAEB38AC-355A-0B2F-60D9-29ACF79E424A}"/>
              </a:ext>
            </a:extLst>
          </p:cNvPr>
          <p:cNvSpPr txBox="1"/>
          <p:nvPr/>
        </p:nvSpPr>
        <p:spPr>
          <a:xfrm>
            <a:off x="6618133" y="1140724"/>
            <a:ext cx="141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</a:p>
          <a:p>
            <a:pPr algn="ctr"/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transmission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1FD25F08-AFC6-02A4-08EB-7801AD199CCC}"/>
              </a:ext>
            </a:extLst>
          </p:cNvPr>
          <p:cNvSpPr txBox="1"/>
          <p:nvPr/>
        </p:nvSpPr>
        <p:spPr>
          <a:xfrm>
            <a:off x="8757999" y="1217668"/>
            <a:ext cx="224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Acknowl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edgment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144B6EFB-A490-7C69-DF14-F9E6B3E4F1A7}"/>
              </a:ext>
            </a:extLst>
          </p:cNvPr>
          <p:cNvSpPr txBox="1"/>
          <p:nvPr/>
        </p:nvSpPr>
        <p:spPr>
          <a:xfrm>
            <a:off x="1103163" y="2299251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A0A1455-1BB4-2ADD-BA25-433691DAE06A}"/>
              </a:ext>
            </a:extLst>
          </p:cNvPr>
          <p:cNvSpPr txBox="1"/>
          <p:nvPr/>
        </p:nvSpPr>
        <p:spPr>
          <a:xfrm>
            <a:off x="1770780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2779FE2-BEE1-B490-3063-346B07F88716}"/>
              </a:ext>
            </a:extLst>
          </p:cNvPr>
          <p:cNvSpPr txBox="1"/>
          <p:nvPr/>
        </p:nvSpPr>
        <p:spPr>
          <a:xfrm>
            <a:off x="3266205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82E3EC7C-7BBF-CB28-CD85-2CEC9A143DED}"/>
              </a:ext>
            </a:extLst>
          </p:cNvPr>
          <p:cNvSpPr txBox="1"/>
          <p:nvPr/>
        </p:nvSpPr>
        <p:spPr>
          <a:xfrm>
            <a:off x="5276598" y="2300982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4909182-4C68-8BA6-7D2D-E3E47B87059E}"/>
              </a:ext>
            </a:extLst>
          </p:cNvPr>
          <p:cNvSpPr txBox="1"/>
          <p:nvPr/>
        </p:nvSpPr>
        <p:spPr>
          <a:xfrm>
            <a:off x="2518493" y="295235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E7CE7B3-B25B-52A8-E343-AF24ECD86C52}"/>
              </a:ext>
            </a:extLst>
          </p:cNvPr>
          <p:cNvSpPr txBox="1"/>
          <p:nvPr/>
        </p:nvSpPr>
        <p:spPr>
          <a:xfrm>
            <a:off x="4018680" y="3686272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DEE1ED0-235C-E210-2BFB-697408945A1F}"/>
              </a:ext>
            </a:extLst>
          </p:cNvPr>
          <p:cNvSpPr txBox="1"/>
          <p:nvPr/>
        </p:nvSpPr>
        <p:spPr>
          <a:xfrm>
            <a:off x="6021951" y="439081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AAE0DD0-F877-A3EE-86BC-85EB3130C3C5}"/>
              </a:ext>
            </a:extLst>
          </p:cNvPr>
          <p:cNvSpPr txBox="1"/>
          <p:nvPr/>
        </p:nvSpPr>
        <p:spPr>
          <a:xfrm>
            <a:off x="7063376" y="2298150"/>
            <a:ext cx="81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DF0E4591-26D7-6904-9FE3-CCDDBA2A9A8D}"/>
              </a:ext>
            </a:extLst>
          </p:cNvPr>
          <p:cNvSpPr txBox="1"/>
          <p:nvPr/>
        </p:nvSpPr>
        <p:spPr>
          <a:xfrm>
            <a:off x="8952252" y="2285849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7E63310-3E91-CCA4-78E2-27DB1EEAF637}"/>
              </a:ext>
            </a:extLst>
          </p:cNvPr>
          <p:cNvSpPr txBox="1"/>
          <p:nvPr/>
        </p:nvSpPr>
        <p:spPr>
          <a:xfrm>
            <a:off x="10628076" y="228276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27235142-674D-56F2-D0A6-50A8862C79AB}"/>
              </a:ext>
            </a:extLst>
          </p:cNvPr>
          <p:cNvSpPr txBox="1"/>
          <p:nvPr/>
        </p:nvSpPr>
        <p:spPr>
          <a:xfrm>
            <a:off x="8209667" y="3002518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503E611-F636-8375-E4A2-A8915994155A}"/>
              </a:ext>
            </a:extLst>
          </p:cNvPr>
          <p:cNvSpPr txBox="1"/>
          <p:nvPr/>
        </p:nvSpPr>
        <p:spPr>
          <a:xfrm>
            <a:off x="9627705" y="373848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D807CA8-141E-1863-7997-C058394371C6}"/>
              </a:ext>
            </a:extLst>
          </p:cNvPr>
          <p:cNvSpPr txBox="1"/>
          <p:nvPr/>
        </p:nvSpPr>
        <p:spPr>
          <a:xfrm>
            <a:off x="11290053" y="4449807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C81809D-DDF9-9754-95D5-34AB158D0CA7}"/>
              </a:ext>
            </a:extLst>
          </p:cNvPr>
          <p:cNvSpPr txBox="1"/>
          <p:nvPr/>
        </p:nvSpPr>
        <p:spPr>
          <a:xfrm>
            <a:off x="32774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: Null Data Packet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 : 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Announcement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B72C3E15-BEAF-BA79-983D-76CFE01B5865}"/>
              </a:ext>
            </a:extLst>
          </p:cNvPr>
          <p:cNvSpPr txBox="1"/>
          <p:nvPr/>
        </p:nvSpPr>
        <p:spPr>
          <a:xfrm>
            <a:off x="431222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 : Beamforming Report</a:t>
            </a:r>
          </a:p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 : BR Polling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48D9C16-ABB4-E7BC-A2C2-09D7BA0395DC}"/>
              </a:ext>
            </a:extLst>
          </p:cNvPr>
          <p:cNvSpPr txBox="1"/>
          <p:nvPr/>
        </p:nvSpPr>
        <p:spPr>
          <a:xfrm>
            <a:off x="8304128" y="5032897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 : Block ACK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 : BA R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equest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8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1B87F1-9C1C-5F33-C890-DF44359298D6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23AAB-1D89-B214-7555-3FF6808DA4C8}"/>
              </a:ext>
            </a:extLst>
          </p:cNvPr>
          <p:cNvSpPr txBox="1"/>
          <p:nvPr/>
        </p:nvSpPr>
        <p:spPr>
          <a:xfrm>
            <a:off x="1242780" y="1837521"/>
            <a:ext cx="9815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データパケットは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Feedback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によるチャネル推定が完了したところで送信状態へ移行し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同期して送信する必要がある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8DC01C-0E7E-9586-9518-8051754A0E16}"/>
              </a:ext>
            </a:extLst>
          </p:cNvPr>
          <p:cNvSpPr txBox="1"/>
          <p:nvPr/>
        </p:nvSpPr>
        <p:spPr>
          <a:xfrm>
            <a:off x="1902156" y="2860655"/>
            <a:ext cx="915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データ送信開始までのオーバーヘッドとなり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伝送効率を低下させる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806ECE-119D-E56E-856F-CDC63ED5EA8B}"/>
              </a:ext>
            </a:extLst>
          </p:cNvPr>
          <p:cNvSpPr txBox="1"/>
          <p:nvPr/>
        </p:nvSpPr>
        <p:spPr>
          <a:xfrm>
            <a:off x="1444956" y="286065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A50DDA-CEB1-FE07-556C-222AC94D4BD9}"/>
              </a:ext>
            </a:extLst>
          </p:cNvPr>
          <p:cNvSpPr txBox="1"/>
          <p:nvPr/>
        </p:nvSpPr>
        <p:spPr>
          <a:xfrm>
            <a:off x="1414232" y="4409272"/>
            <a:ext cx="9815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の場合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複数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宛てに同期してデータを送信しなければならないため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従来の無線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LAN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は自立分散制御であったが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集中制御のような送信タイミングをスケジューリングするなどの工夫が必要となる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98A88C-F9F2-08E8-6FA3-9C33C730FBBF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100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1.326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(t),s_2(t)$&#10;\end{document}"/>
  <p:tag name="IGUANATEXSIZE" val="60"/>
  <p:tag name="IGUANATEXCURSOR" val="17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6141"/>
  <p:tag name="ORIGINALWIDTH" val="275.28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v_1,v_2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9.5781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y_1(t),y_2(t)$&#10;\end{document}"/>
  <p:tag name="IGUANATEXSIZE" val="60"/>
  <p:tag name="IGUANATEXCURSOR" val="16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0193"/>
  <p:tag name="ORIGINALWIDTH" val="375.052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u_1^H,u_2^H$&#10;\end{document}"/>
  <p:tag name="IGUANATEXSIZE" val="60"/>
  <p:tag name="IGUANATEXCURSOR" val="17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5.3219"/>
  <p:tag name="ORIGINALWIDTH" val="2066.538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align*}&#10;  H &amp;= UDV^H\\&#10;    &amp;=&#10;    \begin{bmatrix}&#10;      u_1 &amp; u_2&#10;    \end{bmatrix}&#10;    \begin{bmatrix}&#10;      \sqrt{\lambda_1} &amp; 0\\&#10;      0 &amp; \sqrt{\lambda_2}&#10;    \end{bmatrix}&#10;    \begin{bmatrix}&#10;      v_1 &amp; v_2&#10;    \end{bmatrix}^H&#10;\end{align*}&#10;\end{document}"/>
  <p:tag name="IGUANATEXSIZE" val="60"/>
  <p:tag name="IGUANATEXCURSOR" val="412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662"/>
  <p:tag name="ORIGINALWIDTH" val="570.82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align*}&#10;  G = HH^H&#10;\end{align*}&#10;&#10;\end{document}"/>
  <p:tag name="IGUANATEXSIZE" val="60"/>
  <p:tag name="IGUANATEXCURSOR" val="18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634</Words>
  <Application>Microsoft Office PowerPoint</Application>
  <PresentationFormat>ワイド画面</PresentationFormat>
  <Paragraphs>102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BIZ UDPゴシック</vt:lpstr>
      <vt:lpstr>游ゴシック</vt:lpstr>
      <vt:lpstr>游ゴシック Light</vt:lpstr>
      <vt:lpstr>Arial</vt:lpstr>
      <vt:lpstr>Biome Light</vt:lpstr>
      <vt:lpstr>Cambria Math</vt:lpstr>
      <vt:lpstr>Office テーマ</vt:lpstr>
      <vt:lpstr>固有モード伝送/ MU-MIMO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下沢 亮太郎</dc:creator>
  <cp:lastModifiedBy>下沢 亮太郎</cp:lastModifiedBy>
  <cp:revision>17</cp:revision>
  <dcterms:created xsi:type="dcterms:W3CDTF">2023-10-21T16:47:00Z</dcterms:created>
  <dcterms:modified xsi:type="dcterms:W3CDTF">2023-10-25T04:06:26Z</dcterms:modified>
</cp:coreProperties>
</file>