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08007-3016-41B8-A6D4-635B6C3D3F2E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CDB7-49B8-4549-BD42-B68A1D13E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4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物理層において最大</a:t>
            </a:r>
            <a:r>
              <a:rPr kumimoji="1" lang="en-US" altLang="ja-JP" dirty="0"/>
              <a:t>600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9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y_1,y_2:</a:t>
            </a:r>
            <a:r>
              <a:rPr kumimoji="1" lang="ja-JP" altLang="en-US" dirty="0"/>
              <a:t>受信信号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47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41D22-4C53-74E4-1D5D-BE36B6B4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2EF450-3631-5F84-57BF-43AD40FD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C5012-B4D4-7C51-83BF-60688730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6B8EB-E800-6BF5-37BB-842EE80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C9B54-6038-B6AF-0393-707335D0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9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9C242-F454-5756-F129-BEEF1BA7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6D48D7-829C-C617-2F35-4D10C31A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A4013-E0D8-61ED-B250-CD0B6542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740E4-09BC-BDA5-3504-A5A7D71B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AC4A3-7BA4-C307-6F9D-CFC20AC1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7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2CC990-6866-8F00-9465-CBDA4373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161C9B-91DE-CB5A-4BD5-CE4DA7EF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9ACEB-AB12-990E-456B-9948C486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F1370-FBBE-B13C-929D-E15E043F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85A1F0-F93C-9F07-832D-4965FE87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3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5012F-B74E-DCC4-BF7E-2E21C70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4E599-2FE1-D8F1-5E8C-1E4CF84B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7DBBA-B8CE-D3B4-CD82-0C644360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37BB6-4C62-311D-3DEC-86B2BFF3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EB493-D4CB-2076-42C7-0E7CF721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19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C1878-1485-8DC1-4C02-7C33DF64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9454C-88A4-DA1E-701C-8F4D41FF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8C193-8308-5774-EDF5-B1EAA0E0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B3A706-2A0F-9155-D470-4000975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0FA50-0AE0-1719-430D-A7EE160A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F35D6-ADFC-21BB-D657-958AE85C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94DB1B-CAD9-E49B-BAF7-D53DA6574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C3B0D-EA69-3558-E32C-1E5B1725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620F15-1051-B32A-FD65-D8D39C98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389605-5233-0B9B-B42E-D13D206A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D86A4-BD74-A6AE-1186-F0FCDBAF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17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1F626-EF07-0528-D30D-90330314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CE0AD-03BE-E183-6A3F-B972E94F7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75FBCB-DF3E-2CD9-94DC-8369DAB15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607979-38D7-0357-22E9-947BE5AE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B1A3F7-DFAC-DA6E-DDFF-74E4F7166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9D0523-D6D4-C7F0-E97B-295011E5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F105B9-FBB8-EBE2-3145-EDA75DF5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B9EA9B-3CCB-9CFE-FB4E-60192B6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8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73F4F-2A71-0EE2-88BD-DDC762B3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2FA3C6-71C5-86CE-286D-397D6C36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D4BAF3-36F0-C282-727F-54623345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D47CD8-A855-D9B7-FA42-BB0429BF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86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54F7D0-7CD3-DA26-86E0-DF705FEC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052BBD-E796-97EC-5555-BD0780E8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D9A78D-4FBB-A5D7-EEA2-93BF98B7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6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F1441-C4E4-760E-D8EA-12D38D78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3425A-7195-7694-A510-04E32FF5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F55B90-88CB-9B29-E110-626FEB86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E15813-7D17-B46F-FC11-99130E02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8C549-BD76-F4A9-2A5D-EF2EEE9B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26EF79-93AF-DC72-57C0-14E61D12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10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2E9B6-16ED-AF0A-3938-1027DBEF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CB7BCE-091A-B067-A03E-C2E3C5148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D15B6-DB55-3F13-331A-E600B4B7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195F9C-C931-9BF4-DBF4-3C4AE228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13F54-DBBB-BF81-E77A-F7F7439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B4ECF8-1BB7-6A8C-18C4-4F2F5DEB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8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58267D-CCF7-963C-BEA6-0AA72E7A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D81CA6-9A16-565E-522A-56D07BDD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E01E8-AE78-4CC8-A501-0B429800B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8916C-05E9-1D5F-9148-43A64786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0EF6F3-9A0A-2549-8F3E-D23D604C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5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tags" Target="../tags/tag9.xml"/><Relationship Id="rId21" Type="http://schemas.openxmlformats.org/officeDocument/2006/relationships/image" Target="../media/image16.png"/><Relationship Id="rId7" Type="http://schemas.openxmlformats.org/officeDocument/2006/relationships/tags" Target="../tags/tag13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12.png"/><Relationship Id="rId2" Type="http://schemas.openxmlformats.org/officeDocument/2006/relationships/tags" Target="../tags/tag8.xml"/><Relationship Id="rId16" Type="http://schemas.openxmlformats.org/officeDocument/2006/relationships/image" Target="../media/image4.png"/><Relationship Id="rId20" Type="http://schemas.openxmlformats.org/officeDocument/2006/relationships/image" Target="../media/image15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19" Type="http://schemas.openxmlformats.org/officeDocument/2006/relationships/image" Target="../media/image14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1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21.xml"/><Relationship Id="rId10" Type="http://schemas.openxmlformats.org/officeDocument/2006/relationships/image" Target="../media/image4.png"/><Relationship Id="rId4" Type="http://schemas.openxmlformats.org/officeDocument/2006/relationships/tags" Target="../tags/tag20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4FDD0-A4B4-FD2F-8D2F-900CB5D49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000" dirty="0"/>
              <a:t>MIMO</a:t>
            </a:r>
            <a:endParaRPr kumimoji="1" lang="ja-JP" altLang="en-US" sz="8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326356-847A-5FBC-33B6-285612B1D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下沢　亮太郎</a:t>
            </a:r>
          </a:p>
        </p:txBody>
      </p:sp>
    </p:spTree>
    <p:extLst>
      <p:ext uri="{BB962C8B-B14F-4D97-AF65-F5344CB8AC3E}">
        <p14:creationId xmlns:p14="http://schemas.microsoft.com/office/powerpoint/2010/main" val="12937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645AD3-72BA-8FE2-1011-B4A83051145E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210B16-F3F7-4447-3815-77FE3759F091}"/>
              </a:ext>
            </a:extLst>
          </p:cNvPr>
          <p:cNvSpPr txBox="1"/>
          <p:nvPr/>
        </p:nvSpPr>
        <p:spPr>
          <a:xfrm>
            <a:off x="1950944" y="941295"/>
            <a:ext cx="829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これまで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SISO(Single Input Single Output)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とする伝送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受信アンテナともに複数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6A8302D-CFDE-8B46-CAAC-FB1CCD3CCE05}"/>
              </a:ext>
            </a:extLst>
          </p:cNvPr>
          <p:cNvGrpSpPr/>
          <p:nvPr/>
        </p:nvGrpSpPr>
        <p:grpSpPr>
          <a:xfrm>
            <a:off x="6923975" y="3165758"/>
            <a:ext cx="4425981" cy="2993382"/>
            <a:chOff x="6426434" y="3363702"/>
            <a:chExt cx="4425981" cy="2993382"/>
          </a:xfrm>
        </p:grpSpPr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B2625029-943A-074F-23AB-A59A5D33B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26434" y="3733035"/>
              <a:ext cx="4414977" cy="2624049"/>
            </a:xfrm>
            <a:prstGeom prst="rect">
              <a:avLst/>
            </a:prstGeom>
          </p:spPr>
        </p:pic>
        <p:pic>
          <p:nvPicPr>
            <p:cNvPr id="13" name="図 1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808BA03-CECD-8C2F-74BC-9CD5394449C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4237482"/>
              <a:ext cx="301446" cy="287564"/>
            </a:xfrm>
            <a:prstGeom prst="rect">
              <a:avLst/>
            </a:prstGeom>
          </p:spPr>
        </p:pic>
        <p:pic>
          <p:nvPicPr>
            <p:cNvPr id="15" name="図 14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E7D73476-D25D-EB79-1F71-88D6A87894B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5817130"/>
              <a:ext cx="301446" cy="281998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3D0479F-B63D-2A4A-687A-356725FDE00E}"/>
                </a:ext>
              </a:extLst>
            </p:cNvPr>
            <p:cNvSpPr txBox="1"/>
            <p:nvPr/>
          </p:nvSpPr>
          <p:spPr>
            <a:xfrm>
              <a:off x="6871447" y="336370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FE8EED5-0165-7D14-DE47-5F1FC648E015}"/>
                </a:ext>
              </a:extLst>
            </p:cNvPr>
            <p:cNvSpPr txBox="1"/>
            <p:nvPr/>
          </p:nvSpPr>
          <p:spPr>
            <a:xfrm>
              <a:off x="6871447" y="486039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790E2DF-7E64-CD96-9D68-75858910920E}"/>
                </a:ext>
              </a:extLst>
            </p:cNvPr>
            <p:cNvSpPr txBox="1"/>
            <p:nvPr/>
          </p:nvSpPr>
          <p:spPr>
            <a:xfrm>
              <a:off x="9350188" y="336370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1B2CDDC-705F-3DED-6341-6765DF4A6C7C}"/>
                </a:ext>
              </a:extLst>
            </p:cNvPr>
            <p:cNvSpPr txBox="1"/>
            <p:nvPr/>
          </p:nvSpPr>
          <p:spPr>
            <a:xfrm>
              <a:off x="9350188" y="49031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22" name="図 2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0E387D8-9F9A-FD75-2B9C-819F2691C60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572830"/>
              <a:ext cx="301446" cy="287564"/>
            </a:xfrm>
            <a:prstGeom prst="rect">
              <a:avLst/>
            </a:prstGeom>
          </p:spPr>
        </p:pic>
        <p:pic>
          <p:nvPicPr>
            <p:cNvPr id="23" name="図 2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3FAF860F-20CF-122C-EAB9-266F0952A1E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946814"/>
              <a:ext cx="301446" cy="281998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92DE61D-95F6-21ED-60D4-09EC4E3FDAF5}"/>
                </a:ext>
              </a:extLst>
            </p:cNvPr>
            <p:cNvSpPr txBox="1"/>
            <p:nvPr/>
          </p:nvSpPr>
          <p:spPr>
            <a:xfrm>
              <a:off x="6822010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DAB01F9-7FAA-4681-5C56-09C86332F6CE}"/>
                </a:ext>
              </a:extLst>
            </p:cNvPr>
            <p:cNvSpPr txBox="1"/>
            <p:nvPr/>
          </p:nvSpPr>
          <p:spPr>
            <a:xfrm>
              <a:off x="6822010" y="5978231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AD4CCEB-67BD-672F-4BF9-05B56F5225D7}"/>
                </a:ext>
              </a:extLst>
            </p:cNvPr>
            <p:cNvSpPr txBox="1"/>
            <p:nvPr/>
          </p:nvSpPr>
          <p:spPr>
            <a:xfrm>
              <a:off x="9300125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35B5511-D2B1-CACD-6DE3-C803C5FFA452}"/>
                </a:ext>
              </a:extLst>
            </p:cNvPr>
            <p:cNvSpPr txBox="1"/>
            <p:nvPr/>
          </p:nvSpPr>
          <p:spPr>
            <a:xfrm>
              <a:off x="9300125" y="5958075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1AE67DB-5A4E-F2CD-138C-5FBAC895024B}"/>
                </a:ext>
              </a:extLst>
            </p:cNvPr>
            <p:cNvSpPr txBox="1"/>
            <p:nvPr/>
          </p:nvSpPr>
          <p:spPr>
            <a:xfrm>
              <a:off x="10298417" y="5272479"/>
              <a:ext cx="553998" cy="7799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分離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4C6E4C9-B050-5D24-CD5C-610AA1A6FDCD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715A172-1AD0-3357-4FB9-709A9090FFE0}"/>
              </a:ext>
            </a:extLst>
          </p:cNvPr>
          <p:cNvGrpSpPr/>
          <p:nvPr/>
        </p:nvGrpSpPr>
        <p:grpSpPr>
          <a:xfrm>
            <a:off x="842044" y="3994637"/>
            <a:ext cx="4037692" cy="1590356"/>
            <a:chOff x="979858" y="3707073"/>
            <a:chExt cx="4037692" cy="1590356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7C5EF74B-C4E4-BDA1-C268-A60E4A65B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79858" y="3707073"/>
              <a:ext cx="4037692" cy="1590356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7D4D004-761E-4D79-D2DB-072649A559A3}"/>
                </a:ext>
              </a:extLst>
            </p:cNvPr>
            <p:cNvSpPr txBox="1"/>
            <p:nvPr/>
          </p:nvSpPr>
          <p:spPr>
            <a:xfrm>
              <a:off x="1680558" y="4774425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E03BD06-ACE6-D085-D1B4-023BACC9D173}"/>
                </a:ext>
              </a:extLst>
            </p:cNvPr>
            <p:cNvSpPr txBox="1"/>
            <p:nvPr/>
          </p:nvSpPr>
          <p:spPr>
            <a:xfrm>
              <a:off x="4331750" y="473541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33" name="図 3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46EB0F0E-9827-B365-8014-422C8526AD2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442" y="4664779"/>
              <a:ext cx="301446" cy="287564"/>
            </a:xfrm>
            <a:prstGeom prst="rect">
              <a:avLst/>
            </a:prstGeom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238008-147D-8CB3-5F4D-583020131F11}"/>
              </a:ext>
            </a:extLst>
          </p:cNvPr>
          <p:cNvSpPr txBox="1"/>
          <p:nvPr/>
        </p:nvSpPr>
        <p:spPr>
          <a:xfrm>
            <a:off x="2117912" y="5584993"/>
            <a:ext cx="173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3A2A0F0-7BDB-B914-129C-13FFF197B925}"/>
              </a:ext>
            </a:extLst>
          </p:cNvPr>
          <p:cNvSpPr txBox="1"/>
          <p:nvPr/>
        </p:nvSpPr>
        <p:spPr>
          <a:xfrm>
            <a:off x="8216699" y="6146122"/>
            <a:ext cx="202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IMO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</p:spTree>
    <p:extLst>
      <p:ext uri="{BB962C8B-B14F-4D97-AF65-F5344CB8AC3E}">
        <p14:creationId xmlns:p14="http://schemas.microsoft.com/office/powerpoint/2010/main" val="265883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0861FB-DF3A-09CA-3DAA-AE2594AD1E7A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5E6372-CAEA-C8AC-B2F2-372C0BB23B7B}"/>
              </a:ext>
            </a:extLst>
          </p:cNvPr>
          <p:cNvSpPr txBox="1"/>
          <p:nvPr/>
        </p:nvSpPr>
        <p:spPr>
          <a:xfrm>
            <a:off x="518557" y="891768"/>
            <a:ext cx="1104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IEEE802.11n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を用いた高速伝送を実現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B892C53E-FA52-88E8-8A47-8C3904CCA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93469" y="1583598"/>
            <a:ext cx="4076699" cy="498939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D6AF1F-6FA8-02EC-60DE-45F6FCF5973B}"/>
              </a:ext>
            </a:extLst>
          </p:cNvPr>
          <p:cNvSpPr txBox="1"/>
          <p:nvPr/>
        </p:nvSpPr>
        <p:spPr>
          <a:xfrm>
            <a:off x="625546" y="1502041"/>
            <a:ext cx="6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空間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A7FC3F-1870-DD04-B10D-03BF9AC511BB}"/>
              </a:ext>
            </a:extLst>
          </p:cNvPr>
          <p:cNvSpPr txBox="1"/>
          <p:nvPr/>
        </p:nvSpPr>
        <p:spPr>
          <a:xfrm>
            <a:off x="1167201" y="2310127"/>
            <a:ext cx="689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1A7E9A-95AB-046B-BD2B-1E750D505A5E}"/>
              </a:ext>
            </a:extLst>
          </p:cNvPr>
          <p:cNvSpPr txBox="1"/>
          <p:nvPr/>
        </p:nvSpPr>
        <p:spPr>
          <a:xfrm>
            <a:off x="5178337" y="6294891"/>
            <a:ext cx="88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周波数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5BF695-07B4-64D9-8F06-3C651A1D9A6A}"/>
              </a:ext>
            </a:extLst>
          </p:cNvPr>
          <p:cNvSpPr txBox="1"/>
          <p:nvPr/>
        </p:nvSpPr>
        <p:spPr>
          <a:xfrm>
            <a:off x="957142" y="2658242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D45F52-1383-E112-EA8F-7F7FDEC619ED}"/>
              </a:ext>
            </a:extLst>
          </p:cNvPr>
          <p:cNvSpPr txBox="1"/>
          <p:nvPr/>
        </p:nvSpPr>
        <p:spPr>
          <a:xfrm>
            <a:off x="957142" y="6281271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2D1396-AB25-7B3C-D362-80F32C02F8D1}"/>
              </a:ext>
            </a:extLst>
          </p:cNvPr>
          <p:cNvSpPr txBox="1"/>
          <p:nvPr/>
        </p:nvSpPr>
        <p:spPr>
          <a:xfrm>
            <a:off x="957142" y="3815940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90189A-79D0-C7CB-DB22-586CF4F991EC}"/>
              </a:ext>
            </a:extLst>
          </p:cNvPr>
          <p:cNvSpPr txBox="1"/>
          <p:nvPr/>
        </p:nvSpPr>
        <p:spPr>
          <a:xfrm>
            <a:off x="943923" y="5048605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3F9CF789-FF98-FFBB-53FB-898223617874}"/>
              </a:ext>
            </a:extLst>
          </p:cNvPr>
          <p:cNvSpPr/>
          <p:nvPr/>
        </p:nvSpPr>
        <p:spPr>
          <a:xfrm>
            <a:off x="4800502" y="1502041"/>
            <a:ext cx="1669921" cy="425606"/>
          </a:xfrm>
          <a:prstGeom prst="wedgeRoundRectCallout">
            <a:avLst>
              <a:gd name="adj1" fmla="val -33289"/>
              <a:gd name="adj2" fmla="val 8571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シンボル長の短縮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4.0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3.6[</a:t>
            </a:r>
            <a:r>
              <a:rPr lang="en-US" altLang="ja-JP" sz="12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6CECF38D-7B96-2A1A-7DBD-3410C0F661FB}"/>
              </a:ext>
            </a:extLst>
          </p:cNvPr>
          <p:cNvSpPr/>
          <p:nvPr/>
        </p:nvSpPr>
        <p:spPr>
          <a:xfrm>
            <a:off x="5112349" y="3015661"/>
            <a:ext cx="1812489" cy="425606"/>
          </a:xfrm>
          <a:prstGeom prst="wedgeRoundRectCallout">
            <a:avLst>
              <a:gd name="adj1" fmla="val -36215"/>
              <a:gd name="adj2" fmla="val 9217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各サブキャリアの変調方式に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64QAM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を追加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DAFF5C6-0448-BD81-6FCD-CC836EDD937C}"/>
              </a:ext>
            </a:extLst>
          </p:cNvPr>
          <p:cNvSpPr/>
          <p:nvPr/>
        </p:nvSpPr>
        <p:spPr>
          <a:xfrm>
            <a:off x="1301957" y="5457217"/>
            <a:ext cx="2121536" cy="111577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2A9F6D0-E009-9ACE-A8F2-509F1ECBF2D5}"/>
              </a:ext>
            </a:extLst>
          </p:cNvPr>
          <p:cNvSpPr/>
          <p:nvPr/>
        </p:nvSpPr>
        <p:spPr>
          <a:xfrm>
            <a:off x="3423494" y="5964027"/>
            <a:ext cx="1758298" cy="963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B52BD94B-3EFF-6E72-6397-3A999E723B21}"/>
              </a:ext>
            </a:extLst>
          </p:cNvPr>
          <p:cNvSpPr/>
          <p:nvPr/>
        </p:nvSpPr>
        <p:spPr>
          <a:xfrm>
            <a:off x="4964051" y="5355959"/>
            <a:ext cx="1812489" cy="425606"/>
          </a:xfrm>
          <a:prstGeom prst="wedgeRoundRectCallout">
            <a:avLst>
              <a:gd name="adj1" fmla="val -36215"/>
              <a:gd name="adj2" fmla="val 9217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20MHz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帯域を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40MHz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に拡大</a:t>
            </a:r>
          </a:p>
        </p:txBody>
      </p:sp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79AEEABD-105C-491A-EC4C-5835E77DA80B}"/>
              </a:ext>
            </a:extLst>
          </p:cNvPr>
          <p:cNvSpPr/>
          <p:nvPr/>
        </p:nvSpPr>
        <p:spPr>
          <a:xfrm>
            <a:off x="625546" y="1927647"/>
            <a:ext cx="478099" cy="4661401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39F3DFE-5E99-D795-F85F-A85345420838}"/>
              </a:ext>
            </a:extLst>
          </p:cNvPr>
          <p:cNvSpPr txBox="1"/>
          <p:nvPr/>
        </p:nvSpPr>
        <p:spPr>
          <a:xfrm rot="16200000">
            <a:off x="-1147851" y="3943856"/>
            <a:ext cx="29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による空間分割多重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CE7E41-3E25-8C13-B83B-C28E1C3409AC}"/>
              </a:ext>
            </a:extLst>
          </p:cNvPr>
          <p:cNvSpPr txBox="1"/>
          <p:nvPr/>
        </p:nvSpPr>
        <p:spPr>
          <a:xfrm>
            <a:off x="7123032" y="2575689"/>
            <a:ext cx="50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600[Mbit/s]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の物理伝送速度を構成する技術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82CD0F08-5868-0ECD-10F9-D8066DE33D69}"/>
              </a:ext>
            </a:extLst>
          </p:cNvPr>
          <p:cNvSpPr/>
          <p:nvPr/>
        </p:nvSpPr>
        <p:spPr>
          <a:xfrm>
            <a:off x="929983" y="3022293"/>
            <a:ext cx="1812489" cy="425606"/>
          </a:xfrm>
          <a:prstGeom prst="wedgeRoundRectCallout">
            <a:avLst>
              <a:gd name="adj1" fmla="val -53279"/>
              <a:gd name="adj2" fmla="val 10954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6A8DF03-45A4-A04E-FD7F-F07F54217341}"/>
              </a:ext>
            </a:extLst>
          </p:cNvPr>
          <p:cNvSpPr txBox="1"/>
          <p:nvPr/>
        </p:nvSpPr>
        <p:spPr>
          <a:xfrm>
            <a:off x="7140219" y="3039260"/>
            <a:ext cx="4145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・変調方式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64QAM(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符号化率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5/6)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・サブキャリア数の増大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・シンボル長の短縮化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2050D9-5FA1-397D-ED94-44599F179A32}"/>
              </a:ext>
            </a:extLst>
          </p:cNvPr>
          <p:cNvSpPr txBox="1"/>
          <p:nvPr/>
        </p:nvSpPr>
        <p:spPr>
          <a:xfrm>
            <a:off x="10095991" y="3015661"/>
            <a:ext cx="2277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 [bits/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サブキャリア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108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3.6 [</a:t>
            </a:r>
            <a:r>
              <a:rPr kumimoji="1" lang="en-US" altLang="ja-JP" sz="14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/symbol]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4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5723E05-E2B6-E6DF-1736-87330C73C6D7}"/>
              </a:ext>
            </a:extLst>
          </p:cNvPr>
          <p:cNvSpPr txBox="1"/>
          <p:nvPr/>
        </p:nvSpPr>
        <p:spPr>
          <a:xfrm>
            <a:off x="7187453" y="4028765"/>
            <a:ext cx="351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最大伝送速度</a:t>
            </a:r>
          </a:p>
        </p:txBody>
      </p:sp>
      <p:pic>
        <p:nvPicPr>
          <p:cNvPr id="38" name="図 37" descr="\documentclass{jsarticle}&#10;\usepackage{amsmath}&#10;\usepackage[T1]{fontenc}&#10;\usepackage{lmodern}&#10;\pagestyle{empty}&#10;&#10;\begin{document}&#10;\begin{align*}&#10;= 5 \times 108 \times 1/3.6 \times 4 = 600&#10;\end{align*}&#10;&#10;\end{document}" title="IguanaTex Bitmap Display">
            <a:extLst>
              <a:ext uri="{FF2B5EF4-FFF2-40B4-BE49-F238E27FC236}">
                <a16:creationId xmlns:a16="http://schemas.microsoft.com/office/drawing/2014/main" id="{FF34B2A4-7F04-AD58-3FED-8C5283A710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4503980"/>
            <a:ext cx="3867857" cy="321055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3FB8223-6599-6720-48C8-3EE7EB4C698C}"/>
              </a:ext>
            </a:extLst>
          </p:cNvPr>
          <p:cNvSpPr txBox="1"/>
          <p:nvPr/>
        </p:nvSpPr>
        <p:spPr>
          <a:xfrm>
            <a:off x="10925735" y="4825035"/>
            <a:ext cx="126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[Mbit/s]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9752BCD-1A2F-03DE-A08B-9196814C38CC}"/>
              </a:ext>
            </a:extLst>
          </p:cNvPr>
          <p:cNvSpPr/>
          <p:nvPr/>
        </p:nvSpPr>
        <p:spPr>
          <a:xfrm>
            <a:off x="10172700" y="4804632"/>
            <a:ext cx="36307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B9080044-6D01-B3DE-5C59-C4703BEBDFD5}"/>
              </a:ext>
            </a:extLst>
          </p:cNvPr>
          <p:cNvSpPr/>
          <p:nvPr/>
        </p:nvSpPr>
        <p:spPr>
          <a:xfrm rot="10800000">
            <a:off x="8952374" y="5048604"/>
            <a:ext cx="1868167" cy="974337"/>
          </a:xfrm>
          <a:prstGeom prst="wedgeRoundRectCallout">
            <a:avLst>
              <a:gd name="adj1" fmla="val -22038"/>
              <a:gd name="adj2" fmla="val 69467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0ACFB6-D93F-2BF3-D9E0-C1A205C2B354}"/>
              </a:ext>
            </a:extLst>
          </p:cNvPr>
          <p:cNvSpPr txBox="1"/>
          <p:nvPr/>
        </p:nvSpPr>
        <p:spPr>
          <a:xfrm>
            <a:off x="8914048" y="5212607"/>
            <a:ext cx="197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アンテナ本数分倍できるのが強い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4135866-3B05-444E-F9EA-CA5EFB1B0EAD}"/>
              </a:ext>
            </a:extLst>
          </p:cNvPr>
          <p:cNvCxnSpPr>
            <a:cxnSpLocks/>
          </p:cNvCxnSpPr>
          <p:nvPr/>
        </p:nvCxnSpPr>
        <p:spPr>
          <a:xfrm>
            <a:off x="1263849" y="6698674"/>
            <a:ext cx="19679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5714BA-67F8-2D6F-D63C-9A696BC8ED73}"/>
              </a:ext>
            </a:extLst>
          </p:cNvPr>
          <p:cNvSpPr txBox="1"/>
          <p:nvPr/>
        </p:nvSpPr>
        <p:spPr>
          <a:xfrm>
            <a:off x="3172481" y="6552322"/>
            <a:ext cx="1988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従来の帯域幅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(20MHz)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93C50-609B-9ECB-714E-98E1CE3531E9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4CE65C11-297B-38C2-965B-74015D4245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01357" y="2191182"/>
            <a:ext cx="9868243" cy="3832248"/>
          </a:xfrm>
          <a:prstGeom prst="rect">
            <a:avLst/>
          </a:prstGeom>
        </p:spPr>
      </p:pic>
      <p:pic>
        <p:nvPicPr>
          <p:cNvPr id="20" name="図 19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<a:extLst>
              <a:ext uri="{FF2B5EF4-FFF2-40B4-BE49-F238E27FC236}">
                <a16:creationId xmlns:a16="http://schemas.microsoft.com/office/drawing/2014/main" id="{A39448F8-5FCF-E11A-BD51-8A98F10129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7" y="3029834"/>
            <a:ext cx="393302" cy="372689"/>
          </a:xfrm>
          <a:prstGeom prst="rect">
            <a:avLst/>
          </a:prstGeom>
        </p:spPr>
      </p:pic>
      <p:pic>
        <p:nvPicPr>
          <p:cNvPr id="21" name="図 20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<a:extLst>
              <a:ext uri="{FF2B5EF4-FFF2-40B4-BE49-F238E27FC236}">
                <a16:creationId xmlns:a16="http://schemas.microsoft.com/office/drawing/2014/main" id="{97CD2AB5-34D5-8FC1-4D2D-C8CEA7E481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7" y="5277529"/>
            <a:ext cx="393302" cy="36547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26D64D-A5FA-E898-01A0-1030251EE262}"/>
              </a:ext>
            </a:extLst>
          </p:cNvPr>
          <p:cNvSpPr txBox="1"/>
          <p:nvPr/>
        </p:nvSpPr>
        <p:spPr>
          <a:xfrm>
            <a:off x="1613989" y="1757487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685DAD-9FE6-7B43-F784-7E669AAEDBFD}"/>
              </a:ext>
            </a:extLst>
          </p:cNvPr>
          <p:cNvSpPr txBox="1"/>
          <p:nvPr/>
        </p:nvSpPr>
        <p:spPr>
          <a:xfrm>
            <a:off x="1609574" y="3944695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5743D1-7876-F89A-AA2F-F7BC697AC5FA}"/>
              </a:ext>
            </a:extLst>
          </p:cNvPr>
          <p:cNvSpPr txBox="1"/>
          <p:nvPr/>
        </p:nvSpPr>
        <p:spPr>
          <a:xfrm>
            <a:off x="5177418" y="1731319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87A48D0-0DA4-D963-1353-019DBD39F383}"/>
              </a:ext>
            </a:extLst>
          </p:cNvPr>
          <p:cNvSpPr txBox="1"/>
          <p:nvPr/>
        </p:nvSpPr>
        <p:spPr>
          <a:xfrm>
            <a:off x="5177418" y="3944695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EDB900C-B055-C102-F3AC-CD67D72343CF}"/>
              </a:ext>
            </a:extLst>
          </p:cNvPr>
          <p:cNvSpPr txBox="1"/>
          <p:nvPr/>
        </p:nvSpPr>
        <p:spPr>
          <a:xfrm>
            <a:off x="1510558" y="3259276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F5F339-04F3-BC78-2896-28227EBF9CE7}"/>
              </a:ext>
            </a:extLst>
          </p:cNvPr>
          <p:cNvSpPr txBox="1"/>
          <p:nvPr/>
        </p:nvSpPr>
        <p:spPr>
          <a:xfrm>
            <a:off x="1510559" y="5460267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443A431-106E-30E1-38A5-414DA582B127}"/>
              </a:ext>
            </a:extLst>
          </p:cNvPr>
          <p:cNvSpPr txBox="1"/>
          <p:nvPr/>
        </p:nvSpPr>
        <p:spPr>
          <a:xfrm>
            <a:off x="5024170" y="3254111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232A57-B39B-C577-A9DC-678DD9FCED7E}"/>
              </a:ext>
            </a:extLst>
          </p:cNvPr>
          <p:cNvSpPr txBox="1"/>
          <p:nvPr/>
        </p:nvSpPr>
        <p:spPr>
          <a:xfrm>
            <a:off x="5040605" y="5460267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43023B5-5348-363B-5840-34E6560F1079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5" name="図 34" descr="\documentclass{jsarticle}&#10;\usepackage{amsmath}&#10;\usepackage[T1]{fontenc}&#10;\usepackage{lmodern}&#10;\pagestyle{empty}&#10;&#10;\begin{document}&#10;\begin{align*}&#10;h_{11}&#10;\end{align*}&#10;&#10;\end{document}" title="IguanaTex Bitmap Display">
            <a:extLst>
              <a:ext uri="{FF2B5EF4-FFF2-40B4-BE49-F238E27FC236}">
                <a16:creationId xmlns:a16="http://schemas.microsoft.com/office/drawing/2014/main" id="{B4B4B778-0F13-B781-6E0A-E2FBDE5280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86" y="2029304"/>
            <a:ext cx="496347" cy="336387"/>
          </a:xfrm>
          <a:prstGeom prst="rect">
            <a:avLst/>
          </a:prstGeom>
        </p:spPr>
      </p:pic>
      <p:pic>
        <p:nvPicPr>
          <p:cNvPr id="38" name="図 37" descr="\documentclass{jsarticle}&#10;\usepackage{amsmath}&#10;\usepackage[T1]{fontenc}&#10;\usepackage{lmodern}&#10;\pagestyle{empty}&#10;&#10;\begin{document}&#10;\begin{align*}&#10;h_{22}&#10;\end{align*}&#10;&#10;\end{document}" title="IguanaTex Bitmap Display">
            <a:extLst>
              <a:ext uri="{FF2B5EF4-FFF2-40B4-BE49-F238E27FC236}">
                <a16:creationId xmlns:a16="http://schemas.microsoft.com/office/drawing/2014/main" id="{C0A0FE14-8288-8C06-B1D1-6F42B973BA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81" y="4753480"/>
            <a:ext cx="505756" cy="336387"/>
          </a:xfrm>
          <a:prstGeom prst="rect">
            <a:avLst/>
          </a:prstGeom>
        </p:spPr>
      </p:pic>
      <p:pic>
        <p:nvPicPr>
          <p:cNvPr id="41" name="図 40" descr="\documentclass{jsarticle}&#10;\usepackage{amsmath}&#10;\usepackage[T1]{fontenc}&#10;\usepackage{lmodern}&#10;\pagestyle{empty}&#10;&#10;\begin{document}&#10;\begin{align*}&#10;h_{12}&#10;\end{align*}&#10;&#10;\end{document}" title="IguanaTex Bitmap Display">
            <a:extLst>
              <a:ext uri="{FF2B5EF4-FFF2-40B4-BE49-F238E27FC236}">
                <a16:creationId xmlns:a16="http://schemas.microsoft.com/office/drawing/2014/main" id="{14EC035F-5410-657E-1A42-9951106805A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14" y="4175527"/>
            <a:ext cx="505756" cy="336387"/>
          </a:xfrm>
          <a:prstGeom prst="rect">
            <a:avLst/>
          </a:prstGeom>
        </p:spPr>
      </p:pic>
      <p:pic>
        <p:nvPicPr>
          <p:cNvPr id="44" name="図 43" descr="\documentclass{jsarticle}&#10;\usepackage{amsmath}&#10;\usepackage[T1]{fontenc}&#10;\usepackage{lmodern}&#10;\pagestyle{empty}&#10;&#10;\begin{document}&#10;\begin{align*}&#10;h_{21}&#10;\end{align*}&#10;&#10;\end{document}" title="IguanaTex Bitmap Display">
            <a:extLst>
              <a:ext uri="{FF2B5EF4-FFF2-40B4-BE49-F238E27FC236}">
                <a16:creationId xmlns:a16="http://schemas.microsoft.com/office/drawing/2014/main" id="{B084E4BD-6D6E-7721-7E7A-19DBA5E3AFB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23" y="2664011"/>
            <a:ext cx="496347" cy="336387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B75247-B790-16D8-696F-02F80657D7C4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8" name="図 57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9ECD9643-199C-5427-A170-1AE4329378F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80288"/>
            <a:ext cx="1525420" cy="169247"/>
          </a:xfrm>
          <a:prstGeom prst="rect">
            <a:avLst/>
          </a:prstGeom>
        </p:spPr>
      </p:pic>
      <p:pic>
        <p:nvPicPr>
          <p:cNvPr id="60" name="図 59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B080DA09-CDD0-A08F-F6DE-D1EAE186924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07513"/>
            <a:ext cx="1525420" cy="169247"/>
          </a:xfrm>
          <a:prstGeom prst="rect">
            <a:avLst/>
          </a:prstGeom>
        </p:spPr>
      </p:pic>
      <p:pic>
        <p:nvPicPr>
          <p:cNvPr id="52" name="図 5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<a:extLst>
              <a:ext uri="{FF2B5EF4-FFF2-40B4-BE49-F238E27FC236}">
                <a16:creationId xmlns:a16="http://schemas.microsoft.com/office/drawing/2014/main" id="{D979A586-419E-54B3-2C44-BF66B77B79E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9" y="4141467"/>
            <a:ext cx="393302" cy="372689"/>
          </a:xfrm>
          <a:prstGeom prst="rect">
            <a:avLst/>
          </a:prstGeom>
        </p:spPr>
      </p:pic>
      <p:pic>
        <p:nvPicPr>
          <p:cNvPr id="53" name="図 5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<a:extLst>
              <a:ext uri="{FF2B5EF4-FFF2-40B4-BE49-F238E27FC236}">
                <a16:creationId xmlns:a16="http://schemas.microsoft.com/office/drawing/2014/main" id="{44E72E1A-3FAC-6F7E-41A7-6CA2F0C6D21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9" y="4753480"/>
            <a:ext cx="393302" cy="365476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EE6A6E8-FB6E-7169-A03E-1BF516FED21C}"/>
              </a:ext>
            </a:extLst>
          </p:cNvPr>
          <p:cNvSpPr txBox="1"/>
          <p:nvPr/>
        </p:nvSpPr>
        <p:spPr>
          <a:xfrm>
            <a:off x="8740846" y="4345988"/>
            <a:ext cx="13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信号分離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7D1A759F-8A56-88FE-1BA1-F42745ED4081}"/>
              </a:ext>
            </a:extLst>
          </p:cNvPr>
          <p:cNvSpPr/>
          <p:nvPr/>
        </p:nvSpPr>
        <p:spPr>
          <a:xfrm>
            <a:off x="2405333" y="1763934"/>
            <a:ext cx="2564376" cy="369633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29ED68-A5FF-0F5C-CA51-83EA835D6775}"/>
              </a:ext>
            </a:extLst>
          </p:cNvPr>
          <p:cNvSpPr txBox="1"/>
          <p:nvPr/>
        </p:nvSpPr>
        <p:spPr>
          <a:xfrm>
            <a:off x="2487003" y="5511016"/>
            <a:ext cx="240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伝搬チャネル</a:t>
            </a:r>
          </a:p>
        </p:txBody>
      </p:sp>
    </p:spTree>
    <p:extLst>
      <p:ext uri="{BB962C8B-B14F-4D97-AF65-F5344CB8AC3E}">
        <p14:creationId xmlns:p14="http://schemas.microsoft.com/office/powerpoint/2010/main" val="213793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A96FC-39CE-11C1-5012-85BA229DFBF8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A590CF-3D95-3026-5521-401867407BE7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4" name="図 13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2C7C4523-0336-6B3C-4F9C-8C6F308255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20" y="1606550"/>
            <a:ext cx="5835411" cy="647446"/>
          </a:xfrm>
          <a:prstGeom prst="rect">
            <a:avLst/>
          </a:prstGeom>
        </p:spPr>
      </p:pic>
      <p:pic>
        <p:nvPicPr>
          <p:cNvPr id="16" name="図 15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2296584D-A680-9F35-7A8D-ABA62DF147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9" y="2422617"/>
            <a:ext cx="5835411" cy="647446"/>
          </a:xfrm>
          <a:prstGeom prst="rect">
            <a:avLst/>
          </a:prstGeom>
        </p:spPr>
      </p:pic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5060414E-DB4E-1DFA-4306-1FE92299DD75}"/>
              </a:ext>
            </a:extLst>
          </p:cNvPr>
          <p:cNvSpPr/>
          <p:nvPr/>
        </p:nvSpPr>
        <p:spPr>
          <a:xfrm>
            <a:off x="774819" y="1606550"/>
            <a:ext cx="215900" cy="151765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8E78BFD-46C3-5A39-E6A4-48351C41E1A3}"/>
              </a:ext>
            </a:extLst>
          </p:cNvPr>
          <p:cNvGrpSpPr/>
          <p:nvPr/>
        </p:nvGrpSpPr>
        <p:grpSpPr>
          <a:xfrm>
            <a:off x="419420" y="3310952"/>
            <a:ext cx="7397431" cy="523220"/>
            <a:chOff x="578168" y="3624520"/>
            <a:chExt cx="7397431" cy="523220"/>
          </a:xfrm>
        </p:grpSpPr>
        <p:pic>
          <p:nvPicPr>
            <p:cNvPr id="18" name="図 17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98E1A2EE-7C8E-D6BF-BFE0-D9BCD31C8E6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68" y="3703392"/>
              <a:ext cx="393302" cy="372689"/>
            </a:xfrm>
            <a:prstGeom prst="rect">
              <a:avLst/>
            </a:prstGeom>
          </p:spPr>
        </p:pic>
        <p:pic>
          <p:nvPicPr>
            <p:cNvPr id="19" name="図 18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6BAFA05A-6C35-3A90-0B0C-C1A977FDD80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857" y="3707406"/>
              <a:ext cx="393302" cy="365476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278FFBA-D274-CDD6-FFE1-859E46B8D364}"/>
                </a:ext>
              </a:extLst>
            </p:cNvPr>
            <p:cNvSpPr txBox="1"/>
            <p:nvPr/>
          </p:nvSpPr>
          <p:spPr>
            <a:xfrm>
              <a:off x="1485158" y="3624520"/>
              <a:ext cx="6490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を未知数とする連立方程式として解く</a:t>
              </a:r>
            </a:p>
          </p:txBody>
        </p:sp>
      </p:grpSp>
      <p:pic>
        <p:nvPicPr>
          <p:cNvPr id="23" name="図 22" descr="\documentclass{jsarticle}&#10;\usepackage{amsmath}&#10;\usepackage[T1]{fontenc}&#10;\usepackage{lmodern}&#10;\pagestyle{empty}&#10;&#10;\begin{document}&#10;\begin{align*}&#10;  S_1 &amp;= \frac{h_{22}}{h_{11}h_{22} - h_{12}h_{21}} \cdot y_1 - \frac{h_{12}}{h_{11}h_{22} - h_{12}h_{21}} \cdot y_2\\&#10;  S_2 &amp;= - \frac{h_{21}}{h_{11}h_{22} - h_{12}h_{21}} \cdot y_1 + \frac{h_{11}}{h_{11}h_{22} - h_{12}h_{21}} \cdot y_2&#10;\end{align*}&#10;&#10;\end{document}" title="IguanaTex Bitmap Display">
            <a:extLst>
              <a:ext uri="{FF2B5EF4-FFF2-40B4-BE49-F238E27FC236}">
                <a16:creationId xmlns:a16="http://schemas.microsoft.com/office/drawing/2014/main" id="{70B26626-B7EA-913A-DE76-01C1199D23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9" y="4006819"/>
            <a:ext cx="10214134" cy="22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5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E90B70-B7F6-301F-A30B-31DE7B31E069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3ABA3E-D3B3-D4A2-7F94-17FA52A01E44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5F3CDD-26C2-B9CB-6906-B7ED667C45C1}"/>
              </a:ext>
            </a:extLst>
          </p:cNvPr>
          <p:cNvSpPr txBox="1"/>
          <p:nvPr/>
        </p:nvSpPr>
        <p:spPr>
          <a:xfrm>
            <a:off x="241136" y="1432850"/>
            <a:ext cx="547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行列とベクトルで表現すると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0292440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61.272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22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61.272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12}&#10;\end{align*}&#10;&#10;\end{document}"/>
  <p:tag name="IGUANATEXSIZE" val="60"/>
  <p:tag name="IGUANATEXCURSOR" val="148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58.272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21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6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02.3341"/>
  <p:tag name="ORIGINALWIDTH" val="2728.13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  S_1 &amp;= \frac{h_{22}}{h_{11}h_{22} - h_{12}h_{21}} \cdot y_1 - \frac{h_{12}}{h_{11}h_{22} - h_{12}h_{21}} \cdot y_2\\&#10;  S_2 &amp;= - \frac{h_{21}}{h_{11}h_{22} - h_{12}h_{21}} \cdot y_1 + \frac{h_{11}}{h_{11}h_{22} - h_{12}h_{21}} \cdot y_2&#10;\end{align*}&#10;&#10;\end{document}"/>
  <p:tag name="IGUANATEXSIZE" val="60"/>
  <p:tag name="IGUANATEXCURSOR" val="38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1527.213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= 5 \times 108 \times 1/3.6 \times 4 = 600&#10;\end{align*}&#10;&#10;\end{document}"/>
  <p:tag name="IGUANATEXSIZE" val="60"/>
  <p:tag name="IGUANATEXCURSOR" val="18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58.272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11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E09FD1B8D620F4DB701D846A58777FF" ma:contentTypeVersion="9" ma:contentTypeDescription="新しいドキュメントを作成します。" ma:contentTypeScope="" ma:versionID="60e7aa87c0704c541e6c160bd3c5db05">
  <xsd:schema xmlns:xsd="http://www.w3.org/2001/XMLSchema" xmlns:xs="http://www.w3.org/2001/XMLSchema" xmlns:p="http://schemas.microsoft.com/office/2006/metadata/properties" xmlns:ns3="f87cc323-2a07-4ed0-aeeb-f3753cc5f677" targetNamespace="http://schemas.microsoft.com/office/2006/metadata/properties" ma:root="true" ma:fieldsID="da0458dd451b34878066f88f08e4832d" ns3:_="">
    <xsd:import namespace="f87cc323-2a07-4ed0-aeeb-f3753cc5f6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cc323-2a07-4ed0-aeeb-f3753cc5f6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66297-64A9-434F-A9C4-AC880F8D2C36}">
  <ds:schemaRefs>
    <ds:schemaRef ds:uri="http://schemas.microsoft.com/office/infopath/2007/PartnerControls"/>
    <ds:schemaRef ds:uri="http://purl.org/dc/dcmitype/"/>
    <ds:schemaRef ds:uri="f87cc323-2a07-4ed0-aeeb-f3753cc5f677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E94CB43-C64E-4EAA-BC17-53A937DD86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4384B0-02B3-4987-B987-A6A37AAF0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7cc323-2a07-4ed0-aeeb-f3753cc5f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333</Words>
  <Application>Microsoft Office PowerPoint</Application>
  <PresentationFormat>ワイド画面</PresentationFormat>
  <Paragraphs>77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BIZ UDPゴシック</vt:lpstr>
      <vt:lpstr>游ゴシック</vt:lpstr>
      <vt:lpstr>游ゴシック Light</vt:lpstr>
      <vt:lpstr>Arial</vt:lpstr>
      <vt:lpstr>Office テーマ</vt:lpstr>
      <vt:lpstr>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</dc:title>
  <dc:creator>下沢 亮太郎</dc:creator>
  <cp:lastModifiedBy>下沢 亮太郎</cp:lastModifiedBy>
  <cp:revision>4</cp:revision>
  <dcterms:created xsi:type="dcterms:W3CDTF">2023-10-17T18:55:59Z</dcterms:created>
  <dcterms:modified xsi:type="dcterms:W3CDTF">2023-10-17T22:00:22Z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0x0101003E09FD1B8D620F4DB701D846A58777FF</vt:lpwstr>
  </property>
</Properties>
</file>