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6" r:id="rId5"/>
    <p:sldId id="258" r:id="rId6"/>
    <p:sldId id="257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2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08007-3016-41B8-A6D4-635B6C3D3F2E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ACDB7-49B8-4549-BD42-B68A1D13E0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4840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物理層において最大</a:t>
            </a:r>
            <a:r>
              <a:rPr kumimoji="1" lang="en-US" altLang="ja-JP" dirty="0"/>
              <a:t>600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CDB7-49B8-4549-BD42-B68A1D13E03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598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y_1,y_2:</a:t>
            </a:r>
            <a:r>
              <a:rPr kumimoji="1" lang="ja-JP" altLang="en-US" dirty="0"/>
              <a:t>受信信号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CDB7-49B8-4549-BD42-B68A1D13E03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2471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C41D22-4C53-74E4-1D5D-BE36B6B42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E2EF450-3631-5F84-57BF-43AD40FD5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3C5012-B4D4-7C51-83BF-60688730D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C1D-0B60-4E08-BE25-207F91D8C37B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26B8EB-E800-6BF5-37BB-842EE80EB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8C9B54-6038-B6AF-0393-707335D0E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6054-8B60-4BF8-B0FB-5D3945532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895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39C242-F454-5756-F129-BEEF1BA78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36D48D7-829C-C617-2F35-4D10C31AC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8A4013-E0D8-61ED-B250-CD0B65424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C1D-0B60-4E08-BE25-207F91D8C37B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1740E4-09BC-BDA5-3504-A5A7D71BE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7AC4A3-7BA4-C307-6F9D-CFC20AC1E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6054-8B60-4BF8-B0FB-5D3945532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8747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B2CC990-6866-8F00-9465-CBDA4373B8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E161C9B-91DE-CB5A-4BD5-CE4DA7EF4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39ACEB-AB12-990E-456B-9948C4860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C1D-0B60-4E08-BE25-207F91D8C37B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2F1370-FBBE-B13C-929D-E15E043FB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85A1F0-F93C-9F07-832D-4965FE87D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6054-8B60-4BF8-B0FB-5D3945532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1346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65012F-B74E-DCC4-BF7E-2E21C7058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D4E599-2FE1-D8F1-5E8C-1E4CF84B6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97DBBA-B8CE-D3B4-CD82-0C6443609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C1D-0B60-4E08-BE25-207F91D8C37B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337BB6-4C62-311D-3DEC-86B2BFF3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7EB493-D4CB-2076-42C7-0E7CF7215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6054-8B60-4BF8-B0FB-5D3945532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190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1C1878-1485-8DC1-4C02-7C33DF64F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99454C-88A4-DA1E-701C-8F4D41FFD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88C193-8308-5774-EDF5-B1EAA0E01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C1D-0B60-4E08-BE25-207F91D8C37B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B3A706-2A0F-9155-D470-40009752E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C0FA50-0AE0-1719-430D-A7EE160A4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6054-8B60-4BF8-B0FB-5D3945532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111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CF35D6-ADFC-21BB-D657-958AE85C6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94DB1B-CAD9-E49B-BAF7-D53DA6574B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DCC3B0D-EA69-3558-E32C-1E5B1725D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620F15-1051-B32A-FD65-D8D39C985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C1D-0B60-4E08-BE25-207F91D8C37B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389605-5233-0B9B-B42E-D13D206A8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8D86A4-BD74-A6AE-1186-F0FCDBAFE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6054-8B60-4BF8-B0FB-5D3945532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8178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81F626-EF07-0528-D30D-903303144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C6CE0AD-03BE-E183-6A3F-B972E94F7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C75FBCB-DF3E-2CD9-94DC-8369DAB15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D607979-38D7-0357-22E9-947BE5AE35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6B1A3F7-DFAC-DA6E-DDFF-74E4F71665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19D0523-D6D4-C7F0-E97B-295011E59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C1D-0B60-4E08-BE25-207F91D8C37B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3F105B9-FBB8-EBE2-3145-EDA75DF53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2B9EA9B-3CCB-9CFE-FB4E-60192B649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6054-8B60-4BF8-B0FB-5D3945532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3981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873F4F-2A71-0EE2-88BD-DDC762B33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82FA3C6-71C5-86CE-286D-397D6C369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C1D-0B60-4E08-BE25-207F91D8C37B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1D4BAF3-36F0-C282-727F-546233457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CD47CD8-A855-D9B7-FA42-BB0429BF8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6054-8B60-4BF8-B0FB-5D3945532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9866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C54F7D0-7CD3-DA26-86E0-DF705FEC4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C1D-0B60-4E08-BE25-207F91D8C37B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2052BBD-E796-97EC-5555-BD0780E8B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FD9A78D-4FBB-A5D7-EEA2-93BF98B75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6054-8B60-4BF8-B0FB-5D3945532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2602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7F1441-C4E4-760E-D8EA-12D38D780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23425A-7195-7694-A510-04E32FF5B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9F55B90-88CB-9B29-E110-626FEB86D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E15813-7D17-B46F-FC11-99130E029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C1D-0B60-4E08-BE25-207F91D8C37B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D8C549-BD76-F4A9-2A5D-EF2EEE9BA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26EF79-93AF-DC72-57C0-14E61D124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6054-8B60-4BF8-B0FB-5D3945532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710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02E9B6-16ED-AF0A-3938-1027DBEF9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2CB7BCE-091A-B067-A03E-C2E3C5148F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A2D15B6-DB55-3F13-331A-E600B4B75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195F9C-C931-9BF4-DBF4-3C4AE2289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C1D-0B60-4E08-BE25-207F91D8C37B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E113F54-DBBB-BF81-E77A-F7F7439FF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EB4ECF8-1BB7-6A8C-18C4-4F2F5DEBD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6054-8B60-4BF8-B0FB-5D3945532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784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258267D-CCF7-963C-BEA6-0AA72E7A5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D81CA6-9A16-565E-522A-56D07BDD6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FE01E8-AE78-4CC8-A501-0B429800B9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8FC1D-0B60-4E08-BE25-207F91D8C37B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48916C-05E9-1D5F-9148-43A647869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0EF6F3-9A0A-2549-8F3E-D23D604C2C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D6054-8B60-4BF8-B0FB-5D3945532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0569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12" Type="http://schemas.openxmlformats.org/officeDocument/2006/relationships/image" Target="../media/image6.sv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.png"/><Relationship Id="rId5" Type="http://schemas.openxmlformats.org/officeDocument/2006/relationships/tags" Target="../tags/tag5.xml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image" Target="../media/image10.png"/><Relationship Id="rId18" Type="http://schemas.openxmlformats.org/officeDocument/2006/relationships/image" Target="../media/image13.png"/><Relationship Id="rId3" Type="http://schemas.openxmlformats.org/officeDocument/2006/relationships/tags" Target="../tags/tag9.xml"/><Relationship Id="rId21" Type="http://schemas.openxmlformats.org/officeDocument/2006/relationships/image" Target="../media/image16.png"/><Relationship Id="rId7" Type="http://schemas.openxmlformats.org/officeDocument/2006/relationships/tags" Target="../tags/tag13.xml"/><Relationship Id="rId12" Type="http://schemas.openxmlformats.org/officeDocument/2006/relationships/notesSlide" Target="../notesSlides/notesSlide2.xml"/><Relationship Id="rId17" Type="http://schemas.openxmlformats.org/officeDocument/2006/relationships/image" Target="../media/image12.png"/><Relationship Id="rId2" Type="http://schemas.openxmlformats.org/officeDocument/2006/relationships/tags" Target="../tags/tag8.xml"/><Relationship Id="rId16" Type="http://schemas.openxmlformats.org/officeDocument/2006/relationships/image" Target="../media/image4.png"/><Relationship Id="rId20" Type="http://schemas.openxmlformats.org/officeDocument/2006/relationships/image" Target="../media/image15.png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1.xml"/><Relationship Id="rId15" Type="http://schemas.openxmlformats.org/officeDocument/2006/relationships/image" Target="../media/image3.png"/><Relationship Id="rId10" Type="http://schemas.openxmlformats.org/officeDocument/2006/relationships/tags" Target="../tags/tag16.xml"/><Relationship Id="rId19" Type="http://schemas.openxmlformats.org/officeDocument/2006/relationships/image" Target="../media/image14.png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image" Target="../media/image11.svg"/><Relationship Id="rId22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19.xml"/><Relationship Id="rId7" Type="http://schemas.openxmlformats.org/officeDocument/2006/relationships/image" Target="../media/image18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0.png"/><Relationship Id="rId5" Type="http://schemas.openxmlformats.org/officeDocument/2006/relationships/tags" Target="../tags/tag21.xml"/><Relationship Id="rId10" Type="http://schemas.openxmlformats.org/officeDocument/2006/relationships/image" Target="../media/image4.png"/><Relationship Id="rId4" Type="http://schemas.openxmlformats.org/officeDocument/2006/relationships/tags" Target="../tags/tag20.xml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C4FDD0-A4B4-FD2F-8D2F-900CB5D492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8000" dirty="0"/>
              <a:t>MIMO</a:t>
            </a:r>
            <a:endParaRPr kumimoji="1" lang="ja-JP" altLang="en-US" sz="80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3326356-847A-5FBC-33B6-285612B1D6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下沢　亮太郎</a:t>
            </a:r>
          </a:p>
        </p:txBody>
      </p:sp>
    </p:spTree>
    <p:extLst>
      <p:ext uri="{BB962C8B-B14F-4D97-AF65-F5344CB8AC3E}">
        <p14:creationId xmlns:p14="http://schemas.microsoft.com/office/powerpoint/2010/main" val="129370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645AD3-72BA-8FE2-1011-B4A83051145E}"/>
              </a:ext>
            </a:extLst>
          </p:cNvPr>
          <p:cNvSpPr txBox="1"/>
          <p:nvPr/>
        </p:nvSpPr>
        <p:spPr>
          <a:xfrm>
            <a:off x="0" y="52529"/>
            <a:ext cx="11400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MIMO(Multi Input Multi Output)</a:t>
            </a:r>
            <a:endParaRPr kumimoji="1" lang="ja-JP" altLang="en-US" sz="4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A210B16-F3F7-4447-3815-77FE3759F091}"/>
              </a:ext>
            </a:extLst>
          </p:cNvPr>
          <p:cNvSpPr txBox="1"/>
          <p:nvPr/>
        </p:nvSpPr>
        <p:spPr>
          <a:xfrm>
            <a:off x="1950944" y="941295"/>
            <a:ext cx="82901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これまで</a:t>
            </a:r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</a:t>
            </a:r>
          </a:p>
          <a:p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</a:t>
            </a:r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SISO(Single Input Single Output)</a:t>
            </a:r>
          </a:p>
          <a:p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送信アンテナ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1,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受信アンテナ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とする伝送</a:t>
            </a:r>
            <a:endParaRPr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MIMO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では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</a:t>
            </a:r>
          </a:p>
          <a:p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送信アンテナ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受信アンテナともに複数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最大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本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endParaRPr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36A8302D-CFDE-8B46-CAAC-FB1CCD3CCE05}"/>
              </a:ext>
            </a:extLst>
          </p:cNvPr>
          <p:cNvGrpSpPr/>
          <p:nvPr/>
        </p:nvGrpSpPr>
        <p:grpSpPr>
          <a:xfrm>
            <a:off x="6923975" y="3165758"/>
            <a:ext cx="4425981" cy="2993382"/>
            <a:chOff x="6426434" y="3363702"/>
            <a:chExt cx="4425981" cy="2993382"/>
          </a:xfrm>
        </p:grpSpPr>
        <p:pic>
          <p:nvPicPr>
            <p:cNvPr id="9" name="グラフィックス 8">
              <a:extLst>
                <a:ext uri="{FF2B5EF4-FFF2-40B4-BE49-F238E27FC236}">
                  <a16:creationId xmlns:a16="http://schemas.microsoft.com/office/drawing/2014/main" id="{B2625029-943A-074F-23AB-A59A5D33B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426434" y="3733035"/>
              <a:ext cx="4414977" cy="2624049"/>
            </a:xfrm>
            <a:prstGeom prst="rect">
              <a:avLst/>
            </a:prstGeom>
          </p:spPr>
        </p:pic>
        <p:pic>
          <p:nvPicPr>
            <p:cNvPr id="13" name="図 12" descr="\documentclass{jsarticle}&#10;\usepackage{amsmath}&#10;\usepackage[T1]{fontenc}&#10;\usepackage{lmodern}&#10;\pagestyle{empty}&#10;&#10;\begin{document}&#10;%\begin{align*}&#10;%\end{align*}&#10;&#10;$S_1$&#10;&#10;\end{document}" title="IguanaTex Bitmap Display">
              <a:extLst>
                <a:ext uri="{FF2B5EF4-FFF2-40B4-BE49-F238E27FC236}">
                  <a16:creationId xmlns:a16="http://schemas.microsoft.com/office/drawing/2014/main" id="{A808BA03-CECD-8C2F-74BC-9CD5394449CD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0564" y="4237482"/>
              <a:ext cx="301446" cy="287564"/>
            </a:xfrm>
            <a:prstGeom prst="rect">
              <a:avLst/>
            </a:prstGeom>
          </p:spPr>
        </p:pic>
        <p:pic>
          <p:nvPicPr>
            <p:cNvPr id="15" name="図 14" descr="\documentclass{jsarticle}&#10;\usepackage{amsmath}&#10;\usepackage[T1]{fontenc}&#10;\usepackage{lmodern}&#10;\pagestyle{empty}&#10;&#10;\begin{document}&#10;%\begin{align*}&#10;%\end{align*}&#10;&#10;$S_2$&#10;&#10;\end{document}" title="IguanaTex Bitmap Display">
              <a:extLst>
                <a:ext uri="{FF2B5EF4-FFF2-40B4-BE49-F238E27FC236}">
                  <a16:creationId xmlns:a16="http://schemas.microsoft.com/office/drawing/2014/main" id="{E7D73476-D25D-EB79-1F71-88D6A87894BC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0564" y="5817130"/>
              <a:ext cx="301446" cy="281998"/>
            </a:xfrm>
            <a:prstGeom prst="rect">
              <a:avLst/>
            </a:prstGeom>
          </p:spPr>
        </p:pic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53D0479F-B63D-2A4A-687A-356725FDE00E}"/>
                </a:ext>
              </a:extLst>
            </p:cNvPr>
            <p:cNvSpPr txBox="1"/>
            <p:nvPr/>
          </p:nvSpPr>
          <p:spPr>
            <a:xfrm>
              <a:off x="6871447" y="3363704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#1</a:t>
              </a:r>
              <a:endPara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7FE8EED5-0165-7D14-DE47-5F1FC648E015}"/>
                </a:ext>
              </a:extLst>
            </p:cNvPr>
            <p:cNvSpPr txBox="1"/>
            <p:nvPr/>
          </p:nvSpPr>
          <p:spPr>
            <a:xfrm>
              <a:off x="6871447" y="4860394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#2</a:t>
              </a:r>
              <a:endPara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5790E2DF-7E64-CD96-9D68-75858910920E}"/>
                </a:ext>
              </a:extLst>
            </p:cNvPr>
            <p:cNvSpPr txBox="1"/>
            <p:nvPr/>
          </p:nvSpPr>
          <p:spPr>
            <a:xfrm>
              <a:off x="9350188" y="3363702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#1</a:t>
              </a:r>
              <a:endPara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81B2CDDC-705F-3DED-6341-6765DF4A6C7C}"/>
                </a:ext>
              </a:extLst>
            </p:cNvPr>
            <p:cNvSpPr txBox="1"/>
            <p:nvPr/>
          </p:nvSpPr>
          <p:spPr>
            <a:xfrm>
              <a:off x="9350188" y="4903147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#2</a:t>
              </a:r>
              <a:endPara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pic>
          <p:nvPicPr>
            <p:cNvPr id="22" name="図 21" descr="\documentclass{jsarticle}&#10;\usepackage{amsmath}&#10;\usepackage[T1]{fontenc}&#10;\usepackage{lmodern}&#10;\pagestyle{empty}&#10;&#10;\begin{document}&#10;%\begin{align*}&#10;%\end{align*}&#10;&#10;$S_1$&#10;&#10;\end{document}" title="IguanaTex Bitmap Display">
              <a:extLst>
                <a:ext uri="{FF2B5EF4-FFF2-40B4-BE49-F238E27FC236}">
                  <a16:creationId xmlns:a16="http://schemas.microsoft.com/office/drawing/2014/main" id="{A0E387D8-9F9A-FD75-2B9C-819F2691C601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4693" y="4572830"/>
              <a:ext cx="301446" cy="287564"/>
            </a:xfrm>
            <a:prstGeom prst="rect">
              <a:avLst/>
            </a:prstGeom>
          </p:spPr>
        </p:pic>
        <p:pic>
          <p:nvPicPr>
            <p:cNvPr id="23" name="図 22" descr="\documentclass{jsarticle}&#10;\usepackage{amsmath}&#10;\usepackage[T1]{fontenc}&#10;\usepackage{lmodern}&#10;\pagestyle{empty}&#10;&#10;\begin{document}&#10;%\begin{align*}&#10;%\end{align*}&#10;&#10;$S_2$&#10;&#10;\end{document}" title="IguanaTex Bitmap Display">
              <a:extLst>
                <a:ext uri="{FF2B5EF4-FFF2-40B4-BE49-F238E27FC236}">
                  <a16:creationId xmlns:a16="http://schemas.microsoft.com/office/drawing/2014/main" id="{3FAF860F-20CF-122C-EAB9-266F0952A1E7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4693" y="4946814"/>
              <a:ext cx="301446" cy="281998"/>
            </a:xfrm>
            <a:prstGeom prst="rect">
              <a:avLst/>
            </a:prstGeom>
          </p:spPr>
        </p:pic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992DE61D-95F6-21ED-60D4-09EC4E3FDAF5}"/>
                </a:ext>
              </a:extLst>
            </p:cNvPr>
            <p:cNvSpPr txBox="1"/>
            <p:nvPr/>
          </p:nvSpPr>
          <p:spPr>
            <a:xfrm>
              <a:off x="6822010" y="4449409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Tx1</a:t>
              </a:r>
              <a:endParaRPr kumimoji="1"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9DAB01F9-7FAA-4681-5C56-09C86332F6CE}"/>
                </a:ext>
              </a:extLst>
            </p:cNvPr>
            <p:cNvSpPr txBox="1"/>
            <p:nvPr/>
          </p:nvSpPr>
          <p:spPr>
            <a:xfrm>
              <a:off x="6822010" y="5978231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Tx2</a:t>
              </a:r>
              <a:endParaRPr kumimoji="1"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0AD4CCEB-67BD-672F-4BF9-05B56F5225D7}"/>
                </a:ext>
              </a:extLst>
            </p:cNvPr>
            <p:cNvSpPr txBox="1"/>
            <p:nvPr/>
          </p:nvSpPr>
          <p:spPr>
            <a:xfrm>
              <a:off x="9300125" y="4449409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Rx1</a:t>
              </a:r>
              <a:endParaRPr kumimoji="1"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F35B5511-D2B1-CACD-6DE3-C803C5FFA452}"/>
                </a:ext>
              </a:extLst>
            </p:cNvPr>
            <p:cNvSpPr txBox="1"/>
            <p:nvPr/>
          </p:nvSpPr>
          <p:spPr>
            <a:xfrm>
              <a:off x="9300125" y="5958075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Rx2</a:t>
              </a:r>
              <a:endParaRPr kumimoji="1"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11AE67DB-5A4E-F2CD-138C-5FBAC895024B}"/>
                </a:ext>
              </a:extLst>
            </p:cNvPr>
            <p:cNvSpPr txBox="1"/>
            <p:nvPr/>
          </p:nvSpPr>
          <p:spPr>
            <a:xfrm>
              <a:off x="10298417" y="5272479"/>
              <a:ext cx="553998" cy="77992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分離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4C6E4C9-B050-5D24-CD5C-610AA1A6FDCD}"/>
              </a:ext>
            </a:extLst>
          </p:cNvPr>
          <p:cNvSpPr txBox="1"/>
          <p:nvPr/>
        </p:nvSpPr>
        <p:spPr>
          <a:xfrm>
            <a:off x="96787" y="6159140"/>
            <a:ext cx="3338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Tx : Transmitter(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送信機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</a:p>
          <a:p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Rx : Receiver(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受信機</a:t>
            </a: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0715A172-1AD0-3357-4FB9-709A9090FFE0}"/>
              </a:ext>
            </a:extLst>
          </p:cNvPr>
          <p:cNvGrpSpPr/>
          <p:nvPr/>
        </p:nvGrpSpPr>
        <p:grpSpPr>
          <a:xfrm>
            <a:off x="842044" y="3994637"/>
            <a:ext cx="4037692" cy="1590356"/>
            <a:chOff x="979858" y="3707073"/>
            <a:chExt cx="4037692" cy="1590356"/>
          </a:xfrm>
        </p:grpSpPr>
        <p:pic>
          <p:nvPicPr>
            <p:cNvPr id="7" name="グラフィックス 6">
              <a:extLst>
                <a:ext uri="{FF2B5EF4-FFF2-40B4-BE49-F238E27FC236}">
                  <a16:creationId xmlns:a16="http://schemas.microsoft.com/office/drawing/2014/main" id="{7C5EF74B-C4E4-BDA1-C268-A60E4A65B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79858" y="3707073"/>
              <a:ext cx="4037692" cy="1590356"/>
            </a:xfrm>
            <a:prstGeom prst="rect">
              <a:avLst/>
            </a:prstGeom>
          </p:spPr>
        </p:pic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B7D4D004-761E-4D79-D2DB-072649A559A3}"/>
                </a:ext>
              </a:extLst>
            </p:cNvPr>
            <p:cNvSpPr txBox="1"/>
            <p:nvPr/>
          </p:nvSpPr>
          <p:spPr>
            <a:xfrm>
              <a:off x="1680558" y="4774425"/>
              <a:ext cx="685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Tx</a:t>
              </a:r>
              <a:endPara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1E03BD06-ACE6-D085-D1B4-023BACC9D173}"/>
                </a:ext>
              </a:extLst>
            </p:cNvPr>
            <p:cNvSpPr txBox="1"/>
            <p:nvPr/>
          </p:nvSpPr>
          <p:spPr>
            <a:xfrm>
              <a:off x="4331750" y="4735419"/>
              <a:ext cx="685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Rx</a:t>
              </a:r>
              <a:endPara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pic>
          <p:nvPicPr>
            <p:cNvPr id="33" name="図 32" descr="\documentclass{jsarticle}&#10;\usepackage{amsmath}&#10;\usepackage[T1]{fontenc}&#10;\usepackage{lmodern}&#10;\pagestyle{empty}&#10;&#10;\begin{document}&#10;%\begin{align*}&#10;%\end{align*}&#10;&#10;$S_1$&#10;&#10;\end{document}" title="IguanaTex Bitmap Display">
              <a:extLst>
                <a:ext uri="{FF2B5EF4-FFF2-40B4-BE49-F238E27FC236}">
                  <a16:creationId xmlns:a16="http://schemas.microsoft.com/office/drawing/2014/main" id="{46EB0F0E-9827-B365-8014-422C8526AD2B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442" y="4664779"/>
              <a:ext cx="301446" cy="287564"/>
            </a:xfrm>
            <a:prstGeom prst="rect">
              <a:avLst/>
            </a:prstGeom>
          </p:spPr>
        </p:pic>
      </p:grp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4238008-147D-8CB3-5F4D-583020131F11}"/>
              </a:ext>
            </a:extLst>
          </p:cNvPr>
          <p:cNvSpPr txBox="1"/>
          <p:nvPr/>
        </p:nvSpPr>
        <p:spPr>
          <a:xfrm>
            <a:off x="2117912" y="5584993"/>
            <a:ext cx="1739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SISO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伝送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3A2A0F0-7BDB-B914-129C-13FFF197B925}"/>
              </a:ext>
            </a:extLst>
          </p:cNvPr>
          <p:cNvSpPr txBox="1"/>
          <p:nvPr/>
        </p:nvSpPr>
        <p:spPr>
          <a:xfrm>
            <a:off x="8216699" y="6146122"/>
            <a:ext cx="2024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</a:t>
            </a:r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IMO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伝送</a:t>
            </a:r>
          </a:p>
        </p:txBody>
      </p:sp>
    </p:spTree>
    <p:extLst>
      <p:ext uri="{BB962C8B-B14F-4D97-AF65-F5344CB8AC3E}">
        <p14:creationId xmlns:p14="http://schemas.microsoft.com/office/powerpoint/2010/main" val="2658831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50861FB-DF3A-09CA-3DAA-AE2594AD1E7A}"/>
              </a:ext>
            </a:extLst>
          </p:cNvPr>
          <p:cNvSpPr txBox="1"/>
          <p:nvPr/>
        </p:nvSpPr>
        <p:spPr>
          <a:xfrm>
            <a:off x="0" y="52529"/>
            <a:ext cx="11400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MIMO(Multi Input Multi Output)</a:t>
            </a:r>
            <a:endParaRPr kumimoji="1" lang="ja-JP" altLang="en-US" sz="4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15E6372-CAEA-C8AC-B2F2-372C0BB23B7B}"/>
              </a:ext>
            </a:extLst>
          </p:cNvPr>
          <p:cNvSpPr txBox="1"/>
          <p:nvPr/>
        </p:nvSpPr>
        <p:spPr>
          <a:xfrm>
            <a:off x="518557" y="891768"/>
            <a:ext cx="11047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IEEE802.11n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から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MIMO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を用いた高速伝送を実現</a:t>
            </a:r>
            <a:endParaRPr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11" name="グラフィックス 10">
            <a:extLst>
              <a:ext uri="{FF2B5EF4-FFF2-40B4-BE49-F238E27FC236}">
                <a16:creationId xmlns:a16="http://schemas.microsoft.com/office/drawing/2014/main" id="{B892C53E-FA52-88E8-8A47-8C3904CCA9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193469" y="1583598"/>
            <a:ext cx="4076699" cy="4989394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3D6AF1F-6FA8-02EC-60DE-45F6FCF5973B}"/>
              </a:ext>
            </a:extLst>
          </p:cNvPr>
          <p:cNvSpPr txBox="1"/>
          <p:nvPr/>
        </p:nvSpPr>
        <p:spPr>
          <a:xfrm>
            <a:off x="625546" y="1502041"/>
            <a:ext cx="66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空間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6A7FC3F-1870-DD04-B10D-03BF9AC511BB}"/>
              </a:ext>
            </a:extLst>
          </p:cNvPr>
          <p:cNvSpPr txBox="1"/>
          <p:nvPr/>
        </p:nvSpPr>
        <p:spPr>
          <a:xfrm>
            <a:off x="1167201" y="2310127"/>
            <a:ext cx="689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時間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D1A7E9A-95AB-046B-BD2B-1E750D505A5E}"/>
              </a:ext>
            </a:extLst>
          </p:cNvPr>
          <p:cNvSpPr txBox="1"/>
          <p:nvPr/>
        </p:nvSpPr>
        <p:spPr>
          <a:xfrm>
            <a:off x="5178337" y="6294891"/>
            <a:ext cx="88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周波数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D5BF695-07B4-64D9-8F06-3C651A1D9A6A}"/>
              </a:ext>
            </a:extLst>
          </p:cNvPr>
          <p:cNvSpPr txBox="1"/>
          <p:nvPr/>
        </p:nvSpPr>
        <p:spPr>
          <a:xfrm>
            <a:off x="957142" y="2658242"/>
            <a:ext cx="689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</a:t>
            </a:r>
            <a:endParaRPr kumimoji="1" lang="ja-JP" altLang="en-US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4D45F52-1383-E112-EA8F-7F7FDEC619ED}"/>
              </a:ext>
            </a:extLst>
          </p:cNvPr>
          <p:cNvSpPr txBox="1"/>
          <p:nvPr/>
        </p:nvSpPr>
        <p:spPr>
          <a:xfrm>
            <a:off x="957142" y="6281271"/>
            <a:ext cx="689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endParaRPr kumimoji="1" lang="ja-JP" altLang="en-US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E2D1396-AB25-7B3C-D362-80F32C02F8D1}"/>
              </a:ext>
            </a:extLst>
          </p:cNvPr>
          <p:cNvSpPr txBox="1"/>
          <p:nvPr/>
        </p:nvSpPr>
        <p:spPr>
          <a:xfrm>
            <a:off x="957142" y="3815940"/>
            <a:ext cx="689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  <a:endParaRPr kumimoji="1" lang="ja-JP" altLang="en-US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890189A-79D0-C7CB-DB22-586CF4F991EC}"/>
              </a:ext>
            </a:extLst>
          </p:cNvPr>
          <p:cNvSpPr txBox="1"/>
          <p:nvPr/>
        </p:nvSpPr>
        <p:spPr>
          <a:xfrm>
            <a:off x="943923" y="5048605"/>
            <a:ext cx="689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endParaRPr kumimoji="1" lang="ja-JP" altLang="en-US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9" name="吹き出し: 角を丸めた四角形 18">
            <a:extLst>
              <a:ext uri="{FF2B5EF4-FFF2-40B4-BE49-F238E27FC236}">
                <a16:creationId xmlns:a16="http://schemas.microsoft.com/office/drawing/2014/main" id="{3F9CF789-FF98-FFBB-53FB-898223617874}"/>
              </a:ext>
            </a:extLst>
          </p:cNvPr>
          <p:cNvSpPr/>
          <p:nvPr/>
        </p:nvSpPr>
        <p:spPr>
          <a:xfrm>
            <a:off x="4800502" y="1502041"/>
            <a:ext cx="1669921" cy="425606"/>
          </a:xfrm>
          <a:prstGeom prst="wedgeRoundRectCallout">
            <a:avLst>
              <a:gd name="adj1" fmla="val -33289"/>
              <a:gd name="adj2" fmla="val 85719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シンボル長の短縮</a:t>
            </a:r>
            <a:endParaRPr kumimoji="1" lang="en-US" altLang="ja-JP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lang="en-US" altLang="ja-JP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4.0</a:t>
            </a:r>
            <a:r>
              <a:rPr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→</a:t>
            </a:r>
            <a:r>
              <a:rPr lang="en-US" altLang="ja-JP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3.6[</a:t>
            </a:r>
            <a:r>
              <a:rPr lang="en-US" altLang="ja-JP" sz="1200" dirty="0" err="1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μsec</a:t>
            </a:r>
            <a:r>
              <a:rPr lang="en-US" altLang="ja-JP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]</a:t>
            </a:r>
            <a:endParaRPr kumimoji="1" lang="ja-JP" altLang="en-US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0" name="吹き出し: 角を丸めた四角形 19">
            <a:extLst>
              <a:ext uri="{FF2B5EF4-FFF2-40B4-BE49-F238E27FC236}">
                <a16:creationId xmlns:a16="http://schemas.microsoft.com/office/drawing/2014/main" id="{6CECF38D-7B96-2A1A-7DBD-3410C0F661FB}"/>
              </a:ext>
            </a:extLst>
          </p:cNvPr>
          <p:cNvSpPr/>
          <p:nvPr/>
        </p:nvSpPr>
        <p:spPr>
          <a:xfrm>
            <a:off x="5112349" y="3015661"/>
            <a:ext cx="1812489" cy="425606"/>
          </a:xfrm>
          <a:prstGeom prst="wedgeRoundRectCallout">
            <a:avLst>
              <a:gd name="adj1" fmla="val -36215"/>
              <a:gd name="adj2" fmla="val 92170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各サブキャリアの変調方式に</a:t>
            </a:r>
            <a:r>
              <a:rPr lang="en-US" altLang="ja-JP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64QAM</a:t>
            </a:r>
            <a:r>
              <a:rPr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を追加</a:t>
            </a:r>
            <a:endParaRPr kumimoji="1" lang="ja-JP" altLang="en-US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BDAFF5C6-0448-BD81-6FCD-CC836EDD937C}"/>
              </a:ext>
            </a:extLst>
          </p:cNvPr>
          <p:cNvSpPr/>
          <p:nvPr/>
        </p:nvSpPr>
        <p:spPr>
          <a:xfrm>
            <a:off x="1301957" y="5457217"/>
            <a:ext cx="2121536" cy="1115775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62A9F6D0-E009-9ACE-A8F2-509F1ECBF2D5}"/>
              </a:ext>
            </a:extLst>
          </p:cNvPr>
          <p:cNvSpPr/>
          <p:nvPr/>
        </p:nvSpPr>
        <p:spPr>
          <a:xfrm>
            <a:off x="3423494" y="5964027"/>
            <a:ext cx="1758298" cy="9630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B52BD94B-3EFF-6E72-6397-3A999E723B21}"/>
              </a:ext>
            </a:extLst>
          </p:cNvPr>
          <p:cNvSpPr/>
          <p:nvPr/>
        </p:nvSpPr>
        <p:spPr>
          <a:xfrm>
            <a:off x="4964051" y="5355959"/>
            <a:ext cx="1812489" cy="425606"/>
          </a:xfrm>
          <a:prstGeom prst="wedgeRoundRectCallout">
            <a:avLst>
              <a:gd name="adj1" fmla="val -36215"/>
              <a:gd name="adj2" fmla="val 92170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20MHz</a:t>
            </a:r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帯域を</a:t>
            </a:r>
            <a:r>
              <a:rPr kumimoji="1" lang="en-US" altLang="ja-JP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40MHz</a:t>
            </a:r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に拡大</a:t>
            </a:r>
          </a:p>
        </p:txBody>
      </p:sp>
      <p:sp>
        <p:nvSpPr>
          <p:cNvPr id="24" name="左中かっこ 23">
            <a:extLst>
              <a:ext uri="{FF2B5EF4-FFF2-40B4-BE49-F238E27FC236}">
                <a16:creationId xmlns:a16="http://schemas.microsoft.com/office/drawing/2014/main" id="{79AEEABD-105C-491A-EC4C-5835E77DA80B}"/>
              </a:ext>
            </a:extLst>
          </p:cNvPr>
          <p:cNvSpPr/>
          <p:nvPr/>
        </p:nvSpPr>
        <p:spPr>
          <a:xfrm>
            <a:off x="625546" y="1927647"/>
            <a:ext cx="478099" cy="4661401"/>
          </a:xfrm>
          <a:prstGeom prst="lef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39F3DFE-5E99-D795-F85F-A85345420838}"/>
              </a:ext>
            </a:extLst>
          </p:cNvPr>
          <p:cNvSpPr txBox="1"/>
          <p:nvPr/>
        </p:nvSpPr>
        <p:spPr>
          <a:xfrm rot="16200000">
            <a:off x="-1147851" y="3943856"/>
            <a:ext cx="296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MIMO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による空間分割多重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7CE7E41-3E25-8C13-B83B-C28E1C3409AC}"/>
              </a:ext>
            </a:extLst>
          </p:cNvPr>
          <p:cNvSpPr txBox="1"/>
          <p:nvPr/>
        </p:nvSpPr>
        <p:spPr>
          <a:xfrm>
            <a:off x="7123032" y="2575689"/>
            <a:ext cx="5068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600[Mbit/s]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の物理伝送速度を構成する技術</a:t>
            </a:r>
          </a:p>
        </p:txBody>
      </p:sp>
      <p:sp>
        <p:nvSpPr>
          <p:cNvPr id="30" name="吹き出し: 角を丸めた四角形 29">
            <a:extLst>
              <a:ext uri="{FF2B5EF4-FFF2-40B4-BE49-F238E27FC236}">
                <a16:creationId xmlns:a16="http://schemas.microsoft.com/office/drawing/2014/main" id="{82CD0F08-5868-0ECD-10F9-D8066DE33D69}"/>
              </a:ext>
            </a:extLst>
          </p:cNvPr>
          <p:cNvSpPr/>
          <p:nvPr/>
        </p:nvSpPr>
        <p:spPr>
          <a:xfrm>
            <a:off x="929983" y="3022293"/>
            <a:ext cx="1812489" cy="425606"/>
          </a:xfrm>
          <a:prstGeom prst="wedgeRoundRectCallout">
            <a:avLst>
              <a:gd name="adj1" fmla="val -53279"/>
              <a:gd name="adj2" fmla="val 109547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MIMO</a:t>
            </a:r>
            <a:r>
              <a:rPr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技術の採用</a:t>
            </a:r>
            <a:endParaRPr lang="en-US" altLang="ja-JP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</a:t>
            </a:r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最大</a:t>
            </a:r>
            <a:r>
              <a:rPr kumimoji="1" lang="en-US" altLang="ja-JP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</a:t>
            </a:r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多重</a:t>
            </a:r>
            <a:r>
              <a:rPr kumimoji="1" lang="en-US" altLang="ja-JP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endParaRPr kumimoji="1" lang="ja-JP" altLang="en-US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6A8DF03-45A4-A04E-FD7F-F07F54217341}"/>
              </a:ext>
            </a:extLst>
          </p:cNvPr>
          <p:cNvSpPr txBox="1"/>
          <p:nvPr/>
        </p:nvSpPr>
        <p:spPr>
          <a:xfrm>
            <a:off x="7140219" y="3039260"/>
            <a:ext cx="4145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・変調方式 </a:t>
            </a:r>
            <a:r>
              <a:rPr kumimoji="1"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 64QAM(</a:t>
            </a:r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符号化率</a:t>
            </a:r>
            <a:r>
              <a:rPr kumimoji="1"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5/6)</a:t>
            </a:r>
          </a:p>
          <a:p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・サブキャリア数の増大</a:t>
            </a:r>
            <a:endParaRPr lang="en-US" altLang="ja-JP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・シンボル長の短縮化</a:t>
            </a:r>
            <a:endParaRPr kumimoji="1" lang="en-US" altLang="ja-JP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MIMO</a:t>
            </a:r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技術の採用</a:t>
            </a:r>
            <a:endParaRPr kumimoji="1" lang="ja-JP" altLang="en-US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12050D9-5FA1-397D-ED94-44599F179A32}"/>
              </a:ext>
            </a:extLst>
          </p:cNvPr>
          <p:cNvSpPr txBox="1"/>
          <p:nvPr/>
        </p:nvSpPr>
        <p:spPr>
          <a:xfrm>
            <a:off x="10095991" y="3015661"/>
            <a:ext cx="22777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 </a:t>
            </a:r>
            <a:r>
              <a:rPr kumimoji="1"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5 [bits/</a:t>
            </a:r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サブキャリア</a:t>
            </a:r>
            <a:r>
              <a:rPr kumimoji="1"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]</a:t>
            </a:r>
          </a:p>
          <a:p>
            <a:r>
              <a:rPr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 108 [</a:t>
            </a:r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本</a:t>
            </a:r>
            <a:r>
              <a:rPr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]</a:t>
            </a:r>
          </a:p>
          <a:p>
            <a:r>
              <a:rPr kumimoji="1"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 3.6 [</a:t>
            </a:r>
            <a:r>
              <a:rPr kumimoji="1" lang="en-US" altLang="ja-JP" sz="14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μsec</a:t>
            </a:r>
            <a:r>
              <a:rPr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/symbol]</a:t>
            </a:r>
          </a:p>
          <a:p>
            <a:r>
              <a:rPr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 4 [</a:t>
            </a:r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多重</a:t>
            </a:r>
            <a:r>
              <a:rPr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]</a:t>
            </a:r>
            <a:endParaRPr kumimoji="1" lang="ja-JP" altLang="en-US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5723E05-E2B6-E6DF-1736-87330C73C6D7}"/>
              </a:ext>
            </a:extLst>
          </p:cNvPr>
          <p:cNvSpPr txBox="1"/>
          <p:nvPr/>
        </p:nvSpPr>
        <p:spPr>
          <a:xfrm>
            <a:off x="7187453" y="4028765"/>
            <a:ext cx="351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最大伝送速度</a:t>
            </a:r>
          </a:p>
        </p:txBody>
      </p:sp>
      <p:pic>
        <p:nvPicPr>
          <p:cNvPr id="38" name="図 37" descr="\documentclass{jsarticle}&#10;\usepackage{amsmath}&#10;\usepackage[T1]{fontenc}&#10;\usepackage{lmodern}&#10;\pagestyle{empty}&#10;&#10;\begin{document}&#10;\begin{align*}&#10;= 5 \times 108 \times 1/3.6 \times 4 = 600&#10;\end{align*}&#10;&#10;\end{document}" title="IguanaTex Bitmap Display">
            <a:extLst>
              <a:ext uri="{FF2B5EF4-FFF2-40B4-BE49-F238E27FC236}">
                <a16:creationId xmlns:a16="http://schemas.microsoft.com/office/drawing/2014/main" id="{FF34B2A4-7F04-AD58-3FED-8C5283A7100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460" y="4503980"/>
            <a:ext cx="3867857" cy="321055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C3FB8223-6599-6720-48C8-3EE7EB4C698C}"/>
              </a:ext>
            </a:extLst>
          </p:cNvPr>
          <p:cNvSpPr txBox="1"/>
          <p:nvPr/>
        </p:nvSpPr>
        <p:spPr>
          <a:xfrm>
            <a:off x="10925735" y="4825035"/>
            <a:ext cx="126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[Mbit/s]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49752BCD-1A2F-03DE-A08B-9196814C38CC}"/>
              </a:ext>
            </a:extLst>
          </p:cNvPr>
          <p:cNvSpPr/>
          <p:nvPr/>
        </p:nvSpPr>
        <p:spPr>
          <a:xfrm>
            <a:off x="10172700" y="4804632"/>
            <a:ext cx="363071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B9080044-6D01-B3DE-5C59-C4703BEBDFD5}"/>
              </a:ext>
            </a:extLst>
          </p:cNvPr>
          <p:cNvSpPr/>
          <p:nvPr/>
        </p:nvSpPr>
        <p:spPr>
          <a:xfrm rot="10800000">
            <a:off x="8952374" y="5048604"/>
            <a:ext cx="1868167" cy="974337"/>
          </a:xfrm>
          <a:prstGeom prst="wedgeRoundRectCallout">
            <a:avLst>
              <a:gd name="adj1" fmla="val -22038"/>
              <a:gd name="adj2" fmla="val 69467"/>
              <a:gd name="adj3" fmla="val 16667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30ACFB6-D93F-2BF3-D9E0-C1A205C2B354}"/>
              </a:ext>
            </a:extLst>
          </p:cNvPr>
          <p:cNvSpPr txBox="1"/>
          <p:nvPr/>
        </p:nvSpPr>
        <p:spPr>
          <a:xfrm>
            <a:off x="8914048" y="5212607"/>
            <a:ext cx="1975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アンテナ本数分倍できるのが強い</a:t>
            </a: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D4135866-3B05-444E-F9EA-CA5EFB1B0EAD}"/>
              </a:ext>
            </a:extLst>
          </p:cNvPr>
          <p:cNvCxnSpPr>
            <a:cxnSpLocks/>
          </p:cNvCxnSpPr>
          <p:nvPr/>
        </p:nvCxnSpPr>
        <p:spPr>
          <a:xfrm>
            <a:off x="1263849" y="6698674"/>
            <a:ext cx="196796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85714BA-67F8-2D6F-D63C-9A696BC8ED73}"/>
              </a:ext>
            </a:extLst>
          </p:cNvPr>
          <p:cNvSpPr txBox="1"/>
          <p:nvPr/>
        </p:nvSpPr>
        <p:spPr>
          <a:xfrm>
            <a:off x="3172481" y="6552322"/>
            <a:ext cx="1988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従来の帯域幅</a:t>
            </a:r>
            <a:r>
              <a:rPr kumimoji="1" lang="en-US" altLang="ja-JP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(20MHz)</a:t>
            </a:r>
            <a:endParaRPr kumimoji="1" lang="ja-JP" altLang="en-US" sz="1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36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8D93C50-609B-9ECB-714E-98E1CE3531E9}"/>
              </a:ext>
            </a:extLst>
          </p:cNvPr>
          <p:cNvSpPr txBox="1"/>
          <p:nvPr/>
        </p:nvSpPr>
        <p:spPr>
          <a:xfrm>
            <a:off x="1" y="52529"/>
            <a:ext cx="7816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MIMO</a:t>
            </a:r>
            <a:r>
              <a:rPr kumimoji="1"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伝送による信号分離</a:t>
            </a:r>
          </a:p>
        </p:txBody>
      </p:sp>
      <p:pic>
        <p:nvPicPr>
          <p:cNvPr id="19" name="グラフィックス 18">
            <a:extLst>
              <a:ext uri="{FF2B5EF4-FFF2-40B4-BE49-F238E27FC236}">
                <a16:creationId xmlns:a16="http://schemas.microsoft.com/office/drawing/2014/main" id="{4CE65C11-297B-38C2-965B-74015D42457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901357" y="2191182"/>
            <a:ext cx="9868243" cy="3832248"/>
          </a:xfrm>
          <a:prstGeom prst="rect">
            <a:avLst/>
          </a:prstGeom>
        </p:spPr>
      </p:pic>
      <p:pic>
        <p:nvPicPr>
          <p:cNvPr id="20" name="図 19" descr="\documentclass{jsarticle}&#10;\usepackage{amsmath}&#10;\usepackage[T1]{fontenc}&#10;\usepackage{lmodern}&#10;\pagestyle{empty}&#10;&#10;\begin{document}&#10;%\begin{align*}&#10;%\end{align*}&#10;&#10;$S_1$&#10;&#10;\end{document}" title="IguanaTex Bitmap Display">
            <a:extLst>
              <a:ext uri="{FF2B5EF4-FFF2-40B4-BE49-F238E27FC236}">
                <a16:creationId xmlns:a16="http://schemas.microsoft.com/office/drawing/2014/main" id="{A39448F8-5FCF-E11A-BD51-8A98F10129E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57" y="3029834"/>
            <a:ext cx="393302" cy="372689"/>
          </a:xfrm>
          <a:prstGeom prst="rect">
            <a:avLst/>
          </a:prstGeom>
        </p:spPr>
      </p:pic>
      <p:pic>
        <p:nvPicPr>
          <p:cNvPr id="21" name="図 20" descr="\documentclass{jsarticle}&#10;\usepackage{amsmath}&#10;\usepackage[T1]{fontenc}&#10;\usepackage{lmodern}&#10;\pagestyle{empty}&#10;&#10;\begin{document}&#10;%\begin{align*}&#10;%\end{align*}&#10;&#10;$S_2$&#10;&#10;\end{document}" title="IguanaTex Bitmap Display">
            <a:extLst>
              <a:ext uri="{FF2B5EF4-FFF2-40B4-BE49-F238E27FC236}">
                <a16:creationId xmlns:a16="http://schemas.microsoft.com/office/drawing/2014/main" id="{97CD2AB5-34D5-8FC1-4D2D-C8CEA7E4811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57" y="5277529"/>
            <a:ext cx="393302" cy="365476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626D64D-A5FA-E898-01A0-1030251EE262}"/>
              </a:ext>
            </a:extLst>
          </p:cNvPr>
          <p:cNvSpPr txBox="1"/>
          <p:nvPr/>
        </p:nvSpPr>
        <p:spPr>
          <a:xfrm>
            <a:off x="1613989" y="1757487"/>
            <a:ext cx="894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#1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3685DAD-9FE6-7B43-F784-7E669AAEDBFD}"/>
              </a:ext>
            </a:extLst>
          </p:cNvPr>
          <p:cNvSpPr txBox="1"/>
          <p:nvPr/>
        </p:nvSpPr>
        <p:spPr>
          <a:xfrm>
            <a:off x="1609574" y="3944695"/>
            <a:ext cx="894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#2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05743D1-7876-F89A-AA2F-F7BC697AC5FA}"/>
              </a:ext>
            </a:extLst>
          </p:cNvPr>
          <p:cNvSpPr txBox="1"/>
          <p:nvPr/>
        </p:nvSpPr>
        <p:spPr>
          <a:xfrm>
            <a:off x="5177418" y="1731319"/>
            <a:ext cx="894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#1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87A48D0-0DA4-D963-1353-019DBD39F383}"/>
              </a:ext>
            </a:extLst>
          </p:cNvPr>
          <p:cNvSpPr txBox="1"/>
          <p:nvPr/>
        </p:nvSpPr>
        <p:spPr>
          <a:xfrm>
            <a:off x="5177418" y="3944695"/>
            <a:ext cx="894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#2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EDB900C-B055-C102-F3AC-CD67D72343CF}"/>
              </a:ext>
            </a:extLst>
          </p:cNvPr>
          <p:cNvSpPr txBox="1"/>
          <p:nvPr/>
        </p:nvSpPr>
        <p:spPr>
          <a:xfrm>
            <a:off x="1510558" y="3259276"/>
            <a:ext cx="894775" cy="438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Tx1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6F5F339-04F3-BC78-2896-28227EBF9CE7}"/>
              </a:ext>
            </a:extLst>
          </p:cNvPr>
          <p:cNvSpPr txBox="1"/>
          <p:nvPr/>
        </p:nvSpPr>
        <p:spPr>
          <a:xfrm>
            <a:off x="1510559" y="5460267"/>
            <a:ext cx="894775" cy="438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Tx2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443A431-106E-30E1-38A5-414DA582B127}"/>
              </a:ext>
            </a:extLst>
          </p:cNvPr>
          <p:cNvSpPr txBox="1"/>
          <p:nvPr/>
        </p:nvSpPr>
        <p:spPr>
          <a:xfrm>
            <a:off x="5024170" y="3254111"/>
            <a:ext cx="894775" cy="438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Rx1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E232A57-B39B-C577-A9DC-678DD9FCED7E}"/>
              </a:ext>
            </a:extLst>
          </p:cNvPr>
          <p:cNvSpPr txBox="1"/>
          <p:nvPr/>
        </p:nvSpPr>
        <p:spPr>
          <a:xfrm>
            <a:off x="5040605" y="5460267"/>
            <a:ext cx="894775" cy="438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Rx2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43023B5-5348-363B-5840-34E6560F1079}"/>
              </a:ext>
            </a:extLst>
          </p:cNvPr>
          <p:cNvSpPr txBox="1"/>
          <p:nvPr/>
        </p:nvSpPr>
        <p:spPr>
          <a:xfrm>
            <a:off x="241136" y="896578"/>
            <a:ext cx="725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Zero Forcing (ZF(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干渉キャンセル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方式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35" name="図 34" descr="\documentclass{jsarticle}&#10;\usepackage{amsmath}&#10;\usepackage[T1]{fontenc}&#10;\usepackage{lmodern}&#10;\pagestyle{empty}&#10;&#10;\begin{document}&#10;\begin{align*}&#10;h_{11}&#10;\end{align*}&#10;&#10;\end{document}" title="IguanaTex Bitmap Display">
            <a:extLst>
              <a:ext uri="{FF2B5EF4-FFF2-40B4-BE49-F238E27FC236}">
                <a16:creationId xmlns:a16="http://schemas.microsoft.com/office/drawing/2014/main" id="{B4B4B778-0F13-B781-6E0A-E2FBDE52808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786" y="2029304"/>
            <a:ext cx="496347" cy="336387"/>
          </a:xfrm>
          <a:prstGeom prst="rect">
            <a:avLst/>
          </a:prstGeom>
        </p:spPr>
      </p:pic>
      <p:pic>
        <p:nvPicPr>
          <p:cNvPr id="38" name="図 37" descr="\documentclass{jsarticle}&#10;\usepackage{amsmath}&#10;\usepackage[T1]{fontenc}&#10;\usepackage{lmodern}&#10;\pagestyle{empty}&#10;&#10;\begin{document}&#10;\begin{align*}&#10;h_{22}&#10;\end{align*}&#10;&#10;\end{document}" title="IguanaTex Bitmap Display">
            <a:extLst>
              <a:ext uri="{FF2B5EF4-FFF2-40B4-BE49-F238E27FC236}">
                <a16:creationId xmlns:a16="http://schemas.microsoft.com/office/drawing/2014/main" id="{C0A0FE14-8288-8C06-B1D1-6F42B973BA4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081" y="4753480"/>
            <a:ext cx="505756" cy="336387"/>
          </a:xfrm>
          <a:prstGeom prst="rect">
            <a:avLst/>
          </a:prstGeom>
        </p:spPr>
      </p:pic>
      <p:pic>
        <p:nvPicPr>
          <p:cNvPr id="41" name="図 40" descr="\documentclass{jsarticle}&#10;\usepackage{amsmath}&#10;\usepackage[T1]{fontenc}&#10;\usepackage{lmodern}&#10;\pagestyle{empty}&#10;&#10;\begin{document}&#10;\begin{align*}&#10;h_{12}&#10;\end{align*}&#10;&#10;\end{document}" title="IguanaTex Bitmap Display">
            <a:extLst>
              <a:ext uri="{FF2B5EF4-FFF2-40B4-BE49-F238E27FC236}">
                <a16:creationId xmlns:a16="http://schemas.microsoft.com/office/drawing/2014/main" id="{14EC035F-5410-657E-1A42-9951106805AD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914" y="4175527"/>
            <a:ext cx="505756" cy="336387"/>
          </a:xfrm>
          <a:prstGeom prst="rect">
            <a:avLst/>
          </a:prstGeom>
        </p:spPr>
      </p:pic>
      <p:pic>
        <p:nvPicPr>
          <p:cNvPr id="44" name="図 43" descr="\documentclass{jsarticle}&#10;\usepackage{amsmath}&#10;\usepackage[T1]{fontenc}&#10;\usepackage{lmodern}&#10;\pagestyle{empty}&#10;&#10;\begin{document}&#10;\begin{align*}&#10;h_{21}&#10;\end{align*}&#10;&#10;\end{document}" title="IguanaTex Bitmap Display">
            <a:extLst>
              <a:ext uri="{FF2B5EF4-FFF2-40B4-BE49-F238E27FC236}">
                <a16:creationId xmlns:a16="http://schemas.microsoft.com/office/drawing/2014/main" id="{B084E4BD-6D6E-7721-7E7A-19DBA5E3AFB4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323" y="2664011"/>
            <a:ext cx="496347" cy="336387"/>
          </a:xfrm>
          <a:prstGeom prst="rect">
            <a:avLst/>
          </a:prstGeom>
        </p:spPr>
      </p:pic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BB75247-B790-16D8-696F-02F80657D7C4}"/>
              </a:ext>
            </a:extLst>
          </p:cNvPr>
          <p:cNvSpPr txBox="1"/>
          <p:nvPr/>
        </p:nvSpPr>
        <p:spPr>
          <a:xfrm>
            <a:off x="96787" y="6159140"/>
            <a:ext cx="3338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Tx : Transmitter(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送信機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</a:p>
          <a:p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Rx : Receiver(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受信機</a:t>
            </a: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58" name="図 57" descr="\documentclass{jsarticle}&#10;\usepackage{amsmath}&#10;\usepackage[T1]{fontenc}&#10;\usepackage{lmodern}&#10;\pagestyle{empty}&#10;&#10;\begin{document}&#10;\begin{align*}&#10;y_1 = h_{11}S_1 + h_{12}S_2&#10;\end{align*}&#10;&#10;\end{document}" title="IguanaTex Bitmap Display">
            <a:extLst>
              <a:ext uri="{FF2B5EF4-FFF2-40B4-BE49-F238E27FC236}">
                <a16:creationId xmlns:a16="http://schemas.microsoft.com/office/drawing/2014/main" id="{9ECD9643-199C-5427-A170-1AE4329378F8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380288"/>
            <a:ext cx="1525420" cy="169247"/>
          </a:xfrm>
          <a:prstGeom prst="rect">
            <a:avLst/>
          </a:prstGeom>
        </p:spPr>
      </p:pic>
      <p:pic>
        <p:nvPicPr>
          <p:cNvPr id="60" name="図 59" descr="\documentclass{jsarticle}&#10;\usepackage{amsmath}&#10;\usepackage[T1]{fontenc}&#10;\usepackage{lmodern}&#10;\pagestyle{empty}&#10;&#10;\begin{document}&#10;\begin{align*}&#10;y_2 = h_{21}S_1 + h_{22}S_2&#10;\end{align*}&#10;&#10;\end{document}" title="IguanaTex Bitmap Display">
            <a:extLst>
              <a:ext uri="{FF2B5EF4-FFF2-40B4-BE49-F238E27FC236}">
                <a16:creationId xmlns:a16="http://schemas.microsoft.com/office/drawing/2014/main" id="{B080DA09-CDD0-A08F-F6DE-D1EAE186924D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607513"/>
            <a:ext cx="1525420" cy="169247"/>
          </a:xfrm>
          <a:prstGeom prst="rect">
            <a:avLst/>
          </a:prstGeom>
        </p:spPr>
      </p:pic>
      <p:pic>
        <p:nvPicPr>
          <p:cNvPr id="52" name="図 51" descr="\documentclass{jsarticle}&#10;\usepackage{amsmath}&#10;\usepackage[T1]{fontenc}&#10;\usepackage{lmodern}&#10;\pagestyle{empty}&#10;&#10;\begin{document}&#10;%\begin{align*}&#10;%\end{align*}&#10;&#10;$S_1$&#10;&#10;\end{document}" title="IguanaTex Bitmap Display">
            <a:extLst>
              <a:ext uri="{FF2B5EF4-FFF2-40B4-BE49-F238E27FC236}">
                <a16:creationId xmlns:a16="http://schemas.microsoft.com/office/drawing/2014/main" id="{D979A586-419E-54B3-2C44-BF66B77B79E3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7309" y="4141467"/>
            <a:ext cx="393302" cy="372689"/>
          </a:xfrm>
          <a:prstGeom prst="rect">
            <a:avLst/>
          </a:prstGeom>
        </p:spPr>
      </p:pic>
      <p:pic>
        <p:nvPicPr>
          <p:cNvPr id="53" name="図 52" descr="\documentclass{jsarticle}&#10;\usepackage{amsmath}&#10;\usepackage[T1]{fontenc}&#10;\usepackage{lmodern}&#10;\pagestyle{empty}&#10;&#10;\begin{document}&#10;%\begin{align*}&#10;%\end{align*}&#10;&#10;$S_2$&#10;&#10;\end{document}" title="IguanaTex Bitmap Display">
            <a:extLst>
              <a:ext uri="{FF2B5EF4-FFF2-40B4-BE49-F238E27FC236}">
                <a16:creationId xmlns:a16="http://schemas.microsoft.com/office/drawing/2014/main" id="{44E72E1A-3FAC-6F7E-41A7-6CA2F0C6D21A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7309" y="4753480"/>
            <a:ext cx="393302" cy="365476"/>
          </a:xfrm>
          <a:prstGeom prst="rect">
            <a:avLst/>
          </a:prstGeom>
        </p:spPr>
      </p:pic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EE6A6E8-FB6E-7169-A03E-1BF516FED21C}"/>
              </a:ext>
            </a:extLst>
          </p:cNvPr>
          <p:cNvSpPr txBox="1"/>
          <p:nvPr/>
        </p:nvSpPr>
        <p:spPr>
          <a:xfrm>
            <a:off x="8740846" y="4345988"/>
            <a:ext cx="132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信号分離</a:t>
            </a:r>
          </a:p>
        </p:txBody>
      </p:sp>
      <p:sp>
        <p:nvSpPr>
          <p:cNvPr id="55" name="四角形: 角を丸くする 54">
            <a:extLst>
              <a:ext uri="{FF2B5EF4-FFF2-40B4-BE49-F238E27FC236}">
                <a16:creationId xmlns:a16="http://schemas.microsoft.com/office/drawing/2014/main" id="{7D1A759F-8A56-88FE-1BA1-F42745ED4081}"/>
              </a:ext>
            </a:extLst>
          </p:cNvPr>
          <p:cNvSpPr/>
          <p:nvPr/>
        </p:nvSpPr>
        <p:spPr>
          <a:xfrm>
            <a:off x="2405333" y="1763934"/>
            <a:ext cx="2564376" cy="3696333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7129ED68-A5FF-0F5C-CA51-83EA835D6775}"/>
              </a:ext>
            </a:extLst>
          </p:cNvPr>
          <p:cNvSpPr txBox="1"/>
          <p:nvPr/>
        </p:nvSpPr>
        <p:spPr>
          <a:xfrm>
            <a:off x="2487003" y="5511016"/>
            <a:ext cx="2401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chemeClr val="accent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伝搬チャネル</a:t>
            </a:r>
          </a:p>
        </p:txBody>
      </p:sp>
    </p:spTree>
    <p:extLst>
      <p:ext uri="{BB962C8B-B14F-4D97-AF65-F5344CB8AC3E}">
        <p14:creationId xmlns:p14="http://schemas.microsoft.com/office/powerpoint/2010/main" val="2137933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85A96FC-39CE-11C1-5012-85BA229DFBF8}"/>
              </a:ext>
            </a:extLst>
          </p:cNvPr>
          <p:cNvSpPr txBox="1"/>
          <p:nvPr/>
        </p:nvSpPr>
        <p:spPr>
          <a:xfrm>
            <a:off x="1" y="52529"/>
            <a:ext cx="7816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MIMO</a:t>
            </a:r>
            <a:r>
              <a:rPr kumimoji="1"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伝送による信号分離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6A590CF-3D95-3026-5521-401867407BE7}"/>
              </a:ext>
            </a:extLst>
          </p:cNvPr>
          <p:cNvSpPr txBox="1"/>
          <p:nvPr/>
        </p:nvSpPr>
        <p:spPr>
          <a:xfrm>
            <a:off x="241136" y="896578"/>
            <a:ext cx="725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Zero Forcing (ZF(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干渉キャンセル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方式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14" name="図 13" descr="\documentclass{jsarticle}&#10;\usepackage{amsmath}&#10;\usepackage[T1]{fontenc}&#10;\usepackage{lmodern}&#10;\pagestyle{empty}&#10;&#10;\begin{document}&#10;\begin{align*}&#10;y_1 = h_{11}S_1 + h_{12}S_2&#10;\end{align*}&#10;&#10;\end{document}" title="IguanaTex Bitmap Display">
            <a:extLst>
              <a:ext uri="{FF2B5EF4-FFF2-40B4-BE49-F238E27FC236}">
                <a16:creationId xmlns:a16="http://schemas.microsoft.com/office/drawing/2014/main" id="{2C7C4523-0336-6B3C-4F9C-8C6F308255A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20" y="1606550"/>
            <a:ext cx="5835411" cy="647446"/>
          </a:xfrm>
          <a:prstGeom prst="rect">
            <a:avLst/>
          </a:prstGeom>
        </p:spPr>
      </p:pic>
      <p:pic>
        <p:nvPicPr>
          <p:cNvPr id="16" name="図 15" descr="\documentclass{jsarticle}&#10;\usepackage{amsmath}&#10;\usepackage[T1]{fontenc}&#10;\usepackage{lmodern}&#10;\pagestyle{empty}&#10;&#10;\begin{document}&#10;\begin{align*}&#10;y_2 = h_{21}S_1 + h_{22}S_2&#10;\end{align*}&#10;&#10;\end{document}" title="IguanaTex Bitmap Display">
            <a:extLst>
              <a:ext uri="{FF2B5EF4-FFF2-40B4-BE49-F238E27FC236}">
                <a16:creationId xmlns:a16="http://schemas.microsoft.com/office/drawing/2014/main" id="{2296584D-A680-9F35-7A8D-ABA62DF147F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19" y="2422617"/>
            <a:ext cx="5835411" cy="647446"/>
          </a:xfrm>
          <a:prstGeom prst="rect">
            <a:avLst/>
          </a:prstGeom>
        </p:spPr>
      </p:pic>
      <p:sp>
        <p:nvSpPr>
          <p:cNvPr id="17" name="左中かっこ 16">
            <a:extLst>
              <a:ext uri="{FF2B5EF4-FFF2-40B4-BE49-F238E27FC236}">
                <a16:creationId xmlns:a16="http://schemas.microsoft.com/office/drawing/2014/main" id="{5060414E-DB4E-1DFA-4306-1FE92299DD75}"/>
              </a:ext>
            </a:extLst>
          </p:cNvPr>
          <p:cNvSpPr/>
          <p:nvPr/>
        </p:nvSpPr>
        <p:spPr>
          <a:xfrm>
            <a:off x="774819" y="1606550"/>
            <a:ext cx="215900" cy="151765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A8E78BFD-46C3-5A39-E6A4-48351C41E1A3}"/>
              </a:ext>
            </a:extLst>
          </p:cNvPr>
          <p:cNvGrpSpPr/>
          <p:nvPr/>
        </p:nvGrpSpPr>
        <p:grpSpPr>
          <a:xfrm>
            <a:off x="419420" y="3310952"/>
            <a:ext cx="7397431" cy="523220"/>
            <a:chOff x="578168" y="3624520"/>
            <a:chExt cx="7397431" cy="523220"/>
          </a:xfrm>
        </p:grpSpPr>
        <p:pic>
          <p:nvPicPr>
            <p:cNvPr id="18" name="図 17" descr="\documentclass{jsarticle}&#10;\usepackage{amsmath}&#10;\usepackage[T1]{fontenc}&#10;\usepackage{lmodern}&#10;\pagestyle{empty}&#10;&#10;\begin{document}&#10;%\begin{align*}&#10;%\end{align*}&#10;&#10;$S_1$&#10;&#10;\end{document}" title="IguanaTex Bitmap Display">
              <a:extLst>
                <a:ext uri="{FF2B5EF4-FFF2-40B4-BE49-F238E27FC236}">
                  <a16:creationId xmlns:a16="http://schemas.microsoft.com/office/drawing/2014/main" id="{98E1A2EE-7C8E-D6BF-BFE0-D9BCD31C8E6F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168" y="3703392"/>
              <a:ext cx="393302" cy="372689"/>
            </a:xfrm>
            <a:prstGeom prst="rect">
              <a:avLst/>
            </a:prstGeom>
          </p:spPr>
        </p:pic>
        <p:pic>
          <p:nvPicPr>
            <p:cNvPr id="19" name="図 18" descr="\documentclass{jsarticle}&#10;\usepackage{amsmath}&#10;\usepackage[T1]{fontenc}&#10;\usepackage{lmodern}&#10;\pagestyle{empty}&#10;&#10;\begin{document}&#10;%\begin{align*}&#10;%\end{align*}&#10;&#10;$S_2$&#10;&#10;\end{document}" title="IguanaTex Bitmap Display">
              <a:extLst>
                <a:ext uri="{FF2B5EF4-FFF2-40B4-BE49-F238E27FC236}">
                  <a16:creationId xmlns:a16="http://schemas.microsoft.com/office/drawing/2014/main" id="{6BAFA05A-6C35-3A90-0B0C-C1A977FDD807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857" y="3707406"/>
              <a:ext cx="393302" cy="365476"/>
            </a:xfrm>
            <a:prstGeom prst="rect">
              <a:avLst/>
            </a:prstGeom>
          </p:spPr>
        </p:pic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E278FFBA-D274-CDD6-FFE1-859E46B8D364}"/>
                </a:ext>
              </a:extLst>
            </p:cNvPr>
            <p:cNvSpPr txBox="1"/>
            <p:nvPr/>
          </p:nvSpPr>
          <p:spPr>
            <a:xfrm>
              <a:off x="1485158" y="3624520"/>
              <a:ext cx="64904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を未知数とする連立方程式として解く</a:t>
              </a:r>
            </a:p>
          </p:txBody>
        </p:sp>
      </p:grpSp>
      <p:pic>
        <p:nvPicPr>
          <p:cNvPr id="23" name="図 22" descr="\documentclass{jsarticle}&#10;\usepackage{amsmath}&#10;\usepackage[T1]{fontenc}&#10;\usepackage{lmodern}&#10;\pagestyle{empty}&#10;&#10;\begin{document}&#10;\begin{align*}&#10;  S_1 &amp;= \frac{h_{22}}{h_{11}h_{22} - h_{12}h_{21}} \cdot y_1 - \frac{h_{12}}{h_{11}h_{22} - h_{12}h_{21}} \cdot y_2\\&#10;  S_2 &amp;= - \frac{h_{21}}{h_{11}h_{22} - h_{12}h_{21}} \cdot y_1 + \frac{h_{11}}{h_{11}h_{22} - h_{12}h_{21}} \cdot y_2&#10;\end{align*}&#10;&#10;\end{document}" title="IguanaTex Bitmap Display">
            <a:extLst>
              <a:ext uri="{FF2B5EF4-FFF2-40B4-BE49-F238E27FC236}">
                <a16:creationId xmlns:a16="http://schemas.microsoft.com/office/drawing/2014/main" id="{70B26626-B7EA-913A-DE76-01C1199D236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09" y="4006819"/>
            <a:ext cx="10214134" cy="225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52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7E90B70-B7F6-301F-A30B-31DE7B31E069}"/>
              </a:ext>
            </a:extLst>
          </p:cNvPr>
          <p:cNvSpPr txBox="1"/>
          <p:nvPr/>
        </p:nvSpPr>
        <p:spPr>
          <a:xfrm>
            <a:off x="1" y="52529"/>
            <a:ext cx="7816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MIMO</a:t>
            </a:r>
            <a:r>
              <a:rPr kumimoji="1"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伝送による信号分離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F3ABA3E-D3B3-D4A2-7F94-17FA52A01E44}"/>
              </a:ext>
            </a:extLst>
          </p:cNvPr>
          <p:cNvSpPr txBox="1"/>
          <p:nvPr/>
        </p:nvSpPr>
        <p:spPr>
          <a:xfrm>
            <a:off x="241136" y="896578"/>
            <a:ext cx="725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Zero Forcing (ZF(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干渉キャンセル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方式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45F3CDD-26C2-B9CB-6906-B7ED667C45C1}"/>
              </a:ext>
            </a:extLst>
          </p:cNvPr>
          <p:cNvSpPr txBox="1"/>
          <p:nvPr/>
        </p:nvSpPr>
        <p:spPr>
          <a:xfrm>
            <a:off x="241136" y="1432850"/>
            <a:ext cx="5473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行列とベクトルで表現すると</a:t>
            </a:r>
            <a:r>
              <a:rPr kumimoji="1" lang="en-US" altLang="ja-JP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</a:p>
        </p:txBody>
      </p:sp>
      <p:pic>
        <p:nvPicPr>
          <p:cNvPr id="8" name="図 7" descr="\documentclass{jsarticle}&#10;\usepackage{amsmath}&#10;\usepackage[T1]{fontenc}&#10;\usepackage{lmodern}&#10;\pagestyle{empty}&#10;&#10;\begin{document}&#10;%\begin{align*}&#10;%\end{align*}&#10;\begin{equation*}&#10;  \begin{bmatrix}&#10;    y_1 \\&#10;    y_2&#10;    \end{bmatrix}&#10;    =&#10;    \begin{bmatrix}&#10;    h_{11} &amp; h_{12} \\&#10;    h_{21} &amp; h_{22}&#10;    \end{bmatrix}&#10;    \cdot&#10;    \begin{bmatrix}&#10;    s_1 \\&#10;    s_2&#10;    \end{bmatrix}&#10;\end{equation*}&#10;\end{document}" title="IguanaTex Bitmap Display">
            <a:extLst>
              <a:ext uri="{FF2B5EF4-FFF2-40B4-BE49-F238E27FC236}">
                <a16:creationId xmlns:a16="http://schemas.microsoft.com/office/drawing/2014/main" id="{D7D32DEC-46A4-DA1C-61C8-5AE8BFAA3FB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713" y="2064989"/>
            <a:ext cx="6557962" cy="1520357"/>
          </a:xfrm>
          <a:prstGeom prst="rect">
            <a:avLst/>
          </a:prstGeom>
        </p:spPr>
      </p:pic>
      <p:pic>
        <p:nvPicPr>
          <p:cNvPr id="10" name="図 9" descr="\documentclass{jsarticle}&#10;\usepackage{amsmath}&#10;\usepackage[T1]{fontenc}&#10;\usepackage{lmodern}&#10;\pagestyle{empty}&#10;&#10;\begin{document}&#10;%\begin{align*}&#10;%\end{align*}&#10;\begin{equation*}&#10;  \begin{bmatrix}&#10;    s_1 \\&#10;    s_2&#10;    \end{bmatrix}&#10;    =&#10;    \begin{bmatrix}&#10;    h_{11} &amp; h_{12} \\&#10;    h_{21} &amp; h_{22}&#10;    \end{bmatrix}^{-1}&#10;    \cdot&#10;    \begin{bmatrix}&#10;    y_1 \\&#10;    y_2&#10;    \end{bmatrix}&#10;\end{equation*}&#10;\end{document}" title="IguanaTex Bitmap Display">
            <a:extLst>
              <a:ext uri="{FF2B5EF4-FFF2-40B4-BE49-F238E27FC236}">
                <a16:creationId xmlns:a16="http://schemas.microsoft.com/office/drawing/2014/main" id="{E0369148-2B4A-A48A-A6EC-91AD4516519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713" y="4806950"/>
            <a:ext cx="7648574" cy="1751215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4DA6485-6C00-9615-CD4D-0109F2215434}"/>
              </a:ext>
            </a:extLst>
          </p:cNvPr>
          <p:cNvSpPr txBox="1"/>
          <p:nvPr/>
        </p:nvSpPr>
        <p:spPr>
          <a:xfrm>
            <a:off x="371475" y="3790950"/>
            <a:ext cx="270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となり</a:t>
            </a:r>
          </a:p>
        </p:txBody>
      </p:sp>
    </p:spTree>
    <p:extLst>
      <p:ext uri="{BB962C8B-B14F-4D97-AF65-F5344CB8AC3E}">
        <p14:creationId xmlns:p14="http://schemas.microsoft.com/office/powerpoint/2010/main" val="30292440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4.0159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1$&#10;&#10;\end{document}"/>
  <p:tag name="IGUANATEXSIZE" val="60"/>
  <p:tag name="IGUANATEXCURSOR" val="164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65"/>
  <p:tag name="ORIGINALWIDTH" val="161.2725"/>
  <p:tag name="OUTPUTTYPE" val="PNG"/>
  <p:tag name="IGUANATEXVERSION" val="160"/>
  <p:tag name="LATEXADDIN" val="\documentclass{jsarticle}&#10;\usepackage{amsmath}&#10;\usepackage[T1]{fontenc}&#10;\usepackage{lmodern}&#10;\pagestyle{empty}&#10;&#10;\begin{document}&#10;\begin{align*}&#10;h_{22}&#10;\end{align*}&#10;&#10;\end{document}"/>
  <p:tag name="IGUANATEXSIZE" val="60"/>
  <p:tag name="IGUANATEXCURSOR" val="149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65"/>
  <p:tag name="ORIGINALWIDTH" val="161.2725"/>
  <p:tag name="OUTPUTTYPE" val="PNG"/>
  <p:tag name="IGUANATEXVERSION" val="160"/>
  <p:tag name="LATEXADDIN" val="\documentclass{jsarticle}&#10;\usepackage{amsmath}&#10;\usepackage[T1]{fontenc}&#10;\usepackage{lmodern}&#10;\pagestyle{empty}&#10;&#10;\begin{document}&#10;\begin{align*}&#10;h_{12}&#10;\end{align*}&#10;&#10;\end{document}"/>
  <p:tag name="IGUANATEXSIZE" val="60"/>
  <p:tag name="IGUANATEXCURSOR" val="148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65"/>
  <p:tag name="ORIGINALWIDTH" val="158.2721"/>
  <p:tag name="OUTPUTTYPE" val="PNG"/>
  <p:tag name="IGUANATEXVERSION" val="160"/>
  <p:tag name="LATEXADDIN" val="\documentclass{jsarticle}&#10;\usepackage{amsmath}&#10;\usepackage[T1]{fontenc}&#10;\usepackage{lmodern}&#10;\pagestyle{empty}&#10;&#10;\begin{document}&#10;\begin{align*}&#10;h_{21}&#10;\end{align*}&#10;&#10;\end{document}"/>
  <p:tag name="IGUANATEXSIZE" val="60"/>
  <p:tag name="IGUANATEXCURSOR" val="149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5161"/>
  <p:tag name="ORIGINALWIDTH" val="1041.145"/>
  <p:tag name="OUTPUTTYPE" val="PNG"/>
  <p:tag name="IGUANATEXVERSION" val="160"/>
  <p:tag name="LATEXADDIN" val="\documentclass{jsarticle}&#10;\usepackage{amsmath}&#10;\usepackage[T1]{fontenc}&#10;\usepackage{lmodern}&#10;\pagestyle{empty}&#10;&#10;\begin{document}&#10;\begin{align*}&#10;y_1 = h_{11}S_1 + h_{12}S_2&#10;\end{align*}&#10;&#10;\end{document}"/>
  <p:tag name="IGUANATEXSIZE" val="60"/>
  <p:tag name="IGUANATEXCURSOR" val="169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5161"/>
  <p:tag name="ORIGINALWIDTH" val="1041.145"/>
  <p:tag name="OUTPUTTYPE" val="PNG"/>
  <p:tag name="IGUANATEXVERSION" val="160"/>
  <p:tag name="LATEXADDIN" val="\documentclass{jsarticle}&#10;\usepackage{amsmath}&#10;\usepackage[T1]{fontenc}&#10;\usepackage{lmodern}&#10;\pagestyle{empty}&#10;&#10;\begin{document}&#10;\begin{align*}&#10;y_2 = h_{21}S_1 + h_{22}S_2&#10;\end{align*}&#10;&#10;\end{document}"/>
  <p:tag name="IGUANATEXSIZE" val="60"/>
  <p:tag name="IGUANATEXCURSOR" val="157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4.0159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1$&#10;&#10;\end{document}"/>
  <p:tag name="IGUANATEXSIZE" val="60"/>
  <p:tag name="IGUANATEXCURSOR" val="164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6.2662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2$&#10;&#10;\end{document}"/>
  <p:tag name="IGUANATEXSIZE" val="60"/>
  <p:tag name="IGUANATEXCURSOR" val="166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5161"/>
  <p:tag name="ORIGINALWIDTH" val="1041.145"/>
  <p:tag name="OUTPUTTYPE" val="PNG"/>
  <p:tag name="IGUANATEXVERSION" val="160"/>
  <p:tag name="LATEXADDIN" val="\documentclass{jsarticle}&#10;\usepackage{amsmath}&#10;\usepackage[T1]{fontenc}&#10;\usepackage{lmodern}&#10;\pagestyle{empty}&#10;&#10;\begin{document}&#10;\begin{align*}&#10;y_1 = h_{11}S_1 + h_{12}S_2&#10;\end{align*}&#10;&#10;\end{document}"/>
  <p:tag name="IGUANATEXSIZE" val="60"/>
  <p:tag name="IGUANATEXCURSOR" val="157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5161"/>
  <p:tag name="ORIGINALWIDTH" val="1041.145"/>
  <p:tag name="OUTPUTTYPE" val="PNG"/>
  <p:tag name="IGUANATEXVERSION" val="160"/>
  <p:tag name="LATEXADDIN" val="\documentclass{jsarticle}&#10;\usepackage{amsmath}&#10;\usepackage[T1]{fontenc}&#10;\usepackage{lmodern}&#10;\pagestyle{empty}&#10;&#10;\begin{document}&#10;\begin{align*}&#10;y_2 = h_{21}S_1 + h_{22}S_2&#10;\end{align*}&#10;&#10;\end{document}"/>
  <p:tag name="IGUANATEXSIZE" val="60"/>
  <p:tag name="IGUANATEXCURSOR" val="157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02.3341"/>
  <p:tag name="ORIGINALWIDTH" val="2728.131"/>
  <p:tag name="OUTPUTTYPE" val="PNG"/>
  <p:tag name="IGUANATEXVERSION" val="160"/>
  <p:tag name="LATEXADDIN" val="\documentclass{jsarticle}&#10;\usepackage{amsmath}&#10;\usepackage[T1]{fontenc}&#10;\usepackage{lmodern}&#10;\pagestyle{empty}&#10;&#10;\begin{document}&#10;\begin{align*}&#10;  S_1 &amp;= \frac{h_{22}}{h_{11}h_{22} - h_{12}h_{21}} \cdot y_1 - \frac{h_{12}}{h_{11}h_{22} - h_{12}h_{21}} \cdot y_2\\&#10;  S_2 &amp;= - \frac{h_{21}}{h_{11}h_{22} - h_{12}h_{21}} \cdot y_1 + \frac{h_{11}}{h_{11}h_{22} - h_{12}h_{21}} \cdot y_2&#10;\end{align*}&#10;&#10;\end{document}"/>
  <p:tag name="IGUANATEXSIZE" val="60"/>
  <p:tag name="IGUANATEXCURSOR" val="381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4.0159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1$&#10;&#10;\end{document}"/>
  <p:tag name="IGUANATEXSIZE" val="60"/>
  <p:tag name="IGUANATEXCURSOR" val="164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4.0159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1$&#10;&#10;\end{document}"/>
  <p:tag name="IGUANATEXSIZE" val="60"/>
  <p:tag name="IGUANATEXCURSOR" val="164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6.2662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2$&#10;&#10;\end{document}"/>
  <p:tag name="IGUANATEXSIZE" val="60"/>
  <p:tag name="IGUANATEXCURSOR" val="166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1.5421"/>
  <p:tag name="ORIGINALWIDTH" val="1300.682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\begin{equation*}&#10;  \begin{bmatrix}&#10;    y_1 \\&#10;    y_2&#10;    \end{bmatrix}&#10;    =&#10;    \begin{bmatrix}&#10;    h_{11} &amp; h_{12} \\&#10;    h_{21} &amp; h_{22}&#10;    \end{bmatrix}&#10;    \cdot&#10;    \begin{bmatrix}&#10;    s_1 \\&#10;    s_2&#10;    \end{bmatrix}&#10;\end{equation*}&#10;\end{document}"/>
  <p:tag name="IGUANATEXSIZE" val="60"/>
  <p:tag name="IGUANATEXCURSOR" val="401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8.5458"/>
  <p:tag name="ORIGINALWIDTH" val="1434.95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\begin{equation*}&#10;  \begin{bmatrix}&#10;    s_1 \\&#10;    s_2&#10;    \end{bmatrix}&#10;    =&#10;    \begin{bmatrix}&#10;    h_{11} &amp; h_{12} \\&#10;    h_{21} &amp; h_{22}&#10;    \end{bmatrix}^{-1}&#10;    \cdot&#10;    \begin{bmatrix}&#10;    y_1 \\&#10;    y_2&#10;    \end{bmatrix}&#10;\end{equation*}&#10;\end{document}"/>
  <p:tag name="IGUANATEXSIZE" val="60"/>
  <p:tag name="IGUANATEXCURSOR" val="406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6.2662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2$&#10;&#10;\end{document}"/>
  <p:tag name="IGUANATEXSIZE" val="60"/>
  <p:tag name="IGUANATEXCURSOR" val="166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4.0159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1$&#10;&#10;\end{document}"/>
  <p:tag name="IGUANATEXSIZE" val="60"/>
  <p:tag name="IGUANATEXCURSOR" val="164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6.2662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2$&#10;&#10;\end{document}"/>
  <p:tag name="IGUANATEXSIZE" val="60"/>
  <p:tag name="IGUANATEXCURSOR" val="166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677"/>
  <p:tag name="ORIGINALWIDTH" val="1527.213"/>
  <p:tag name="OUTPUTTYPE" val="PNG"/>
  <p:tag name="IGUANATEXVERSION" val="160"/>
  <p:tag name="LATEXADDIN" val="\documentclass{jsarticle}&#10;\usepackage{amsmath}&#10;\usepackage[T1]{fontenc}&#10;\usepackage{lmodern}&#10;\pagestyle{empty}&#10;&#10;\begin{document}&#10;\begin{align*}&#10;= 5 \times 108 \times 1/3.6 \times 4 = 600&#10;\end{align*}&#10;&#10;\end{document}"/>
  <p:tag name="IGUANATEXSIZE" val="60"/>
  <p:tag name="IGUANATEXCURSOR" val="186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4.0159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1$&#10;&#10;\end{document}"/>
  <p:tag name="IGUANATEXSIZE" val="60"/>
  <p:tag name="IGUANATEXCURSOR" val="164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6.2662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2$&#10;&#10;\end{document}"/>
  <p:tag name="IGUANATEXSIZE" val="60"/>
  <p:tag name="IGUANATEXCURSOR" val="166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65"/>
  <p:tag name="ORIGINALWIDTH" val="158.2721"/>
  <p:tag name="OUTPUTTYPE" val="PNG"/>
  <p:tag name="IGUANATEXVERSION" val="160"/>
  <p:tag name="LATEXADDIN" val="\documentclass{jsarticle}&#10;\usepackage{amsmath}&#10;\usepackage[T1]{fontenc}&#10;\usepackage{lmodern}&#10;\pagestyle{empty}&#10;&#10;\begin{document}&#10;\begin{align*}&#10;h_{11}&#10;\end{align*}&#10;&#10;\end{document}"/>
  <p:tag name="IGUANATEXSIZE" val="60"/>
  <p:tag name="IGUANATEXCURSOR" val="149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3E09FD1B8D620F4DB701D846A58777FF" ma:contentTypeVersion="9" ma:contentTypeDescription="新しいドキュメントを作成します。" ma:contentTypeScope="" ma:versionID="60e7aa87c0704c541e6c160bd3c5db05">
  <xsd:schema xmlns:xsd="http://www.w3.org/2001/XMLSchema" xmlns:xs="http://www.w3.org/2001/XMLSchema" xmlns:p="http://schemas.microsoft.com/office/2006/metadata/properties" xmlns:ns3="f87cc323-2a07-4ed0-aeeb-f3753cc5f677" targetNamespace="http://schemas.microsoft.com/office/2006/metadata/properties" ma:root="true" ma:fieldsID="da0458dd451b34878066f88f08e4832d" ns3:_="">
    <xsd:import namespace="f87cc323-2a07-4ed0-aeeb-f3753cc5f67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7cc323-2a07-4ed0-aeeb-f3753cc5f6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B66297-64A9-434F-A9C4-AC880F8D2C36}">
  <ds:schemaRefs>
    <ds:schemaRef ds:uri="http://schemas.microsoft.com/office/infopath/2007/PartnerControls"/>
    <ds:schemaRef ds:uri="http://purl.org/dc/dcmitype/"/>
    <ds:schemaRef ds:uri="f87cc323-2a07-4ed0-aeeb-f3753cc5f677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C4384B0-02B3-4987-B987-A6A37AAF03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87cc323-2a07-4ed0-aeeb-f3753cc5f6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E94CB43-C64E-4EAA-BC17-53A937DD860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334</Words>
  <Application>Microsoft Office PowerPoint</Application>
  <PresentationFormat>ワイド画面</PresentationFormat>
  <Paragraphs>78</Paragraphs>
  <Slides>6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BIZ UDPゴシック</vt:lpstr>
      <vt:lpstr>游ゴシック</vt:lpstr>
      <vt:lpstr>游ゴシック Light</vt:lpstr>
      <vt:lpstr>Arial</vt:lpstr>
      <vt:lpstr>Office テーマ</vt:lpstr>
      <vt:lpstr>MIMO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MIMO</dc:title>
  <dc:creator>下沢 亮太郎</dc:creator>
  <cp:lastModifiedBy>下沢 亮太郎</cp:lastModifiedBy>
  <cp:revision>5</cp:revision>
  <dcterms:created xsi:type="dcterms:W3CDTF">2023-10-17T18:55:59Z</dcterms:created>
  <dcterms:modified xsi:type="dcterms:W3CDTF">2023-10-18T03:30:18Z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0x0101003E09FD1B8D620F4DB701D846A58777FF</vt:lpwstr>
  </property>
</Properties>
</file>