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7" r:id="rId4"/>
    <p:sldId id="289" r:id="rId5"/>
    <p:sldId id="268" r:id="rId6"/>
    <p:sldId id="290" r:id="rId7"/>
    <p:sldId id="269" r:id="rId8"/>
    <p:sldId id="258" r:id="rId9"/>
    <p:sldId id="259" r:id="rId10"/>
    <p:sldId id="260" r:id="rId11"/>
    <p:sldId id="261" r:id="rId12"/>
    <p:sldId id="270" r:id="rId13"/>
    <p:sldId id="271" r:id="rId14"/>
    <p:sldId id="265" r:id="rId15"/>
    <p:sldId id="262" r:id="rId16"/>
    <p:sldId id="264"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91" r:id="rId30"/>
    <p:sldId id="292" r:id="rId31"/>
    <p:sldId id="284" r:id="rId32"/>
    <p:sldId id="285" r:id="rId33"/>
    <p:sldId id="286" r:id="rId34"/>
    <p:sldId id="287" r:id="rId35"/>
    <p:sldId id="288"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279" autoAdjust="0"/>
  </p:normalViewPr>
  <p:slideViewPr>
    <p:cSldViewPr snapToGrid="0">
      <p:cViewPr varScale="1">
        <p:scale>
          <a:sx n="65" d="100"/>
          <a:sy n="65" d="100"/>
        </p:scale>
        <p:origin x="687" y="36"/>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1126001802172626E-2"/>
          <c:w val="0.94605070499988708"/>
          <c:h val="0.92834280555612547"/>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86C7-4391-BB8C-9EC3DC646A4B}"/>
            </c:ext>
          </c:extLst>
        </c:ser>
        <c:ser>
          <c:idx val="1"/>
          <c:order val="1"/>
          <c:tx>
            <c:strRef>
              <c:f>Sheet1!$C$1</c:f>
              <c:strCache>
                <c:ptCount val="1"/>
                <c:pt idx="0">
                  <c:v>系列 2</c:v>
                </c:pt>
              </c:strCache>
            </c:strRef>
          </c:tx>
          <c:spPr>
            <a:solidFill>
              <a:schemeClr val="accent1"/>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86C7-4391-BB8C-9EC3DC646A4B}"/>
            </c:ext>
          </c:extLst>
        </c:ser>
        <c:ser>
          <c:idx val="2"/>
          <c:order val="2"/>
          <c:tx>
            <c:strRef>
              <c:f>Sheet1!$D$1</c:f>
              <c:strCache>
                <c:ptCount val="1"/>
                <c:pt idx="0">
                  <c:v>系列 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86C7-4391-BB8C-9EC3DC646A4B}"/>
            </c:ext>
          </c:extLst>
        </c:ser>
        <c:ser>
          <c:idx val="3"/>
          <c:order val="3"/>
          <c:tx>
            <c:strRef>
              <c:f>Sheet1!$E$1</c:f>
              <c:strCache>
                <c:ptCount val="1"/>
                <c:pt idx="0">
                  <c:v>系列 4</c:v>
                </c:pt>
              </c:strCache>
            </c:strRef>
          </c:tx>
          <c:spPr>
            <a:solidFill>
              <a:schemeClr val="accent1"/>
            </a:solidFill>
            <a:ln>
              <a:noFill/>
            </a:ln>
            <a:effectLst/>
          </c:spPr>
          <c:invertIfNegative val="0"/>
          <c:cat>
            <c:numRef>
              <c:f>Sheet1!$A$2</c:f>
              <c:numCache>
                <c:formatCode>General</c:formatCode>
                <c:ptCount val="1"/>
              </c:numCache>
            </c:numRef>
          </c:cat>
          <c:val>
            <c:numRef>
              <c:f>Sheet1!$E$2</c:f>
              <c:numCache>
                <c:formatCode>General</c:formatCode>
                <c:ptCount val="1"/>
                <c:pt idx="0">
                  <c:v>1</c:v>
                </c:pt>
              </c:numCache>
            </c:numRef>
          </c:val>
          <c:extLst>
            <c:ext xmlns:c16="http://schemas.microsoft.com/office/drawing/2014/chart" uri="{C3380CC4-5D6E-409C-BE32-E72D297353CC}">
              <c16:uniqueId val="{00000003-86C7-4391-BB8C-9EC3DC646A4B}"/>
            </c:ext>
          </c:extLst>
        </c:ser>
        <c:ser>
          <c:idx val="4"/>
          <c:order val="4"/>
          <c:tx>
            <c:strRef>
              <c:f>Sheet1!$F$1</c:f>
              <c:strCache>
                <c:ptCount val="1"/>
                <c:pt idx="0">
                  <c:v>系列 5</c:v>
                </c:pt>
              </c:strCache>
            </c:strRef>
          </c:tx>
          <c:spPr>
            <a:solidFill>
              <a:schemeClr val="accent1"/>
            </a:solidFill>
            <a:ln>
              <a:noFill/>
            </a:ln>
            <a:effectLst/>
          </c:spPr>
          <c:invertIfNegative val="0"/>
          <c:cat>
            <c:numRef>
              <c:f>Sheet1!$A$2</c:f>
              <c:numCache>
                <c:formatCode>General</c:formatCode>
                <c:ptCount val="1"/>
              </c:numCache>
            </c:numRef>
          </c:cat>
          <c:val>
            <c:numRef>
              <c:f>Sheet1!$F$2</c:f>
              <c:numCache>
                <c:formatCode>General</c:formatCode>
                <c:ptCount val="1"/>
                <c:pt idx="0">
                  <c:v>0.5</c:v>
                </c:pt>
              </c:numCache>
            </c:numRef>
          </c:val>
          <c:extLst>
            <c:ext xmlns:c16="http://schemas.microsoft.com/office/drawing/2014/chart" uri="{C3380CC4-5D6E-409C-BE32-E72D297353CC}">
              <c16:uniqueId val="{00000005-86C7-4391-BB8C-9EC3DC646A4B}"/>
            </c:ext>
          </c:extLst>
        </c:ser>
        <c:dLbls>
          <c:showLegendKey val="0"/>
          <c:showVal val="0"/>
          <c:showCatName val="0"/>
          <c:showSerName val="0"/>
          <c:showPercent val="0"/>
          <c:showBubbleSize val="0"/>
        </c:dLbls>
        <c:gapWidth val="500"/>
        <c:overlap val="1"/>
        <c:axId val="730183696"/>
        <c:axId val="709944672"/>
      </c:barChart>
      <c:catAx>
        <c:axId val="730183696"/>
        <c:scaling>
          <c:orientation val="minMax"/>
        </c:scaling>
        <c:delete val="1"/>
        <c:axPos val="b"/>
        <c:numFmt formatCode="General" sourceLinked="1"/>
        <c:majorTickMark val="none"/>
        <c:minorTickMark val="none"/>
        <c:tickLblPos val="nextTo"/>
        <c:crossAx val="709944672"/>
        <c:crosses val="autoZero"/>
        <c:auto val="1"/>
        <c:lblAlgn val="ctr"/>
        <c:lblOffset val="100"/>
        <c:noMultiLvlLbl val="0"/>
      </c:catAx>
      <c:valAx>
        <c:axId val="709944672"/>
        <c:scaling>
          <c:orientation val="minMax"/>
        </c:scaling>
        <c:delete val="1"/>
        <c:axPos val="l"/>
        <c:numFmt formatCode="General" sourceLinked="1"/>
        <c:majorTickMark val="none"/>
        <c:minorTickMark val="none"/>
        <c:tickLblPos val="nextTo"/>
        <c:crossAx val="730183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A-3830-42D3-94A5-03C6887E37B1}"/>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E-3830-42D3-94A5-03C6887E37B1}"/>
              </c:ext>
            </c:extLst>
          </c:dPt>
          <c:cat>
            <c:strRef>
              <c:f>Sheet1!$A$2:$A$4</c:f>
              <c:strCache>
                <c:ptCount val="3"/>
                <c:pt idx="0">
                  <c:v>カテゴリ 1</c:v>
                </c:pt>
                <c:pt idx="1">
                  <c:v>カテゴリ 2</c:v>
                </c:pt>
                <c:pt idx="2">
                  <c:v>カテゴリ 3</c:v>
                </c:pt>
              </c:strCache>
            </c:strRef>
          </c:cat>
          <c:val>
            <c:numRef>
              <c:f>Sheet1!$B$2:$B$4</c:f>
              <c:numCache>
                <c:formatCode>General</c:formatCode>
                <c:ptCount val="3"/>
                <c:pt idx="0">
                  <c:v>2</c:v>
                </c:pt>
                <c:pt idx="1">
                  <c:v>0.7</c:v>
                </c:pt>
                <c:pt idx="2">
                  <c:v>1</c:v>
                </c:pt>
              </c:numCache>
            </c:numRef>
          </c:val>
          <c:extLst>
            <c:ext xmlns:c16="http://schemas.microsoft.com/office/drawing/2014/chart" uri="{C3380CC4-5D6E-409C-BE32-E72D297353CC}">
              <c16:uniqueId val="{00000000-3830-42D3-94A5-03C6887E37B1}"/>
            </c:ext>
          </c:extLst>
        </c:ser>
        <c:ser>
          <c:idx val="1"/>
          <c:order val="1"/>
          <c:tx>
            <c:strRef>
              <c:f>Sheet1!$C$1</c:f>
              <c:strCache>
                <c:ptCount val="1"/>
                <c:pt idx="0">
                  <c:v>系列 2</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9-3830-42D3-94A5-03C6887E37B1}"/>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D-3830-42D3-94A5-03C6887E37B1}"/>
              </c:ext>
            </c:extLst>
          </c:dPt>
          <c:cat>
            <c:strRef>
              <c:f>Sheet1!$A$2:$A$4</c:f>
              <c:strCache>
                <c:ptCount val="3"/>
                <c:pt idx="0">
                  <c:v>カテゴリ 1</c:v>
                </c:pt>
                <c:pt idx="1">
                  <c:v>カテゴリ 2</c:v>
                </c:pt>
                <c:pt idx="2">
                  <c:v>カテゴリ 3</c:v>
                </c:pt>
              </c:strCache>
            </c:strRef>
          </c:cat>
          <c:val>
            <c:numRef>
              <c:f>Sheet1!$C$2:$C$4</c:f>
              <c:numCache>
                <c:formatCode>General</c:formatCode>
                <c:ptCount val="3"/>
                <c:pt idx="0">
                  <c:v>5</c:v>
                </c:pt>
                <c:pt idx="1">
                  <c:v>4</c:v>
                </c:pt>
                <c:pt idx="2">
                  <c:v>4</c:v>
                </c:pt>
              </c:numCache>
            </c:numRef>
          </c:val>
          <c:extLst>
            <c:ext xmlns:c16="http://schemas.microsoft.com/office/drawing/2014/chart" uri="{C3380CC4-5D6E-409C-BE32-E72D297353CC}">
              <c16:uniqueId val="{00000001-3830-42D3-94A5-03C6887E37B1}"/>
            </c:ext>
          </c:extLst>
        </c:ser>
        <c:ser>
          <c:idx val="2"/>
          <c:order val="2"/>
          <c:tx>
            <c:strRef>
              <c:f>Sheet1!$D$1</c:f>
              <c:strCache>
                <c:ptCount val="1"/>
                <c:pt idx="0">
                  <c:v>系列 3</c:v>
                </c:pt>
              </c:strCache>
            </c:strRef>
          </c:tx>
          <c:spPr>
            <a:noFill/>
            <a:ln>
              <a:solidFill>
                <a:schemeClr val="dk1"/>
              </a:solidFill>
            </a:ln>
            <a:effectLst/>
          </c:spPr>
          <c:invertIfNegative val="0"/>
          <c:dPt>
            <c:idx val="0"/>
            <c:invertIfNegative val="0"/>
            <c:bubble3D val="0"/>
            <c:spPr>
              <a:solidFill>
                <a:schemeClr val="accent1"/>
              </a:solidFill>
              <a:ln>
                <a:solidFill>
                  <a:schemeClr val="dk1"/>
                </a:solidFill>
              </a:ln>
              <a:effectLst/>
            </c:spPr>
            <c:extLst>
              <c:ext xmlns:c16="http://schemas.microsoft.com/office/drawing/2014/chart" uri="{C3380CC4-5D6E-409C-BE32-E72D297353CC}">
                <c16:uniqueId val="{00000006-3830-42D3-94A5-03C6887E37B1}"/>
              </c:ext>
            </c:extLst>
          </c:dPt>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7-3830-42D3-94A5-03C6887E37B1}"/>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8-3830-42D3-94A5-03C6887E37B1}"/>
              </c:ext>
            </c:extLst>
          </c:dPt>
          <c:cat>
            <c:strRef>
              <c:f>Sheet1!$A$2:$A$4</c:f>
              <c:strCache>
                <c:ptCount val="3"/>
                <c:pt idx="0">
                  <c:v>カテゴリ 1</c:v>
                </c:pt>
                <c:pt idx="1">
                  <c:v>カテゴリ 2</c:v>
                </c:pt>
                <c:pt idx="2">
                  <c:v>カテゴリ 3</c:v>
                </c:pt>
              </c:strCache>
            </c:strRef>
          </c:cat>
          <c:val>
            <c:numRef>
              <c:f>Sheet1!$D$2:$D$4</c:f>
              <c:numCache>
                <c:formatCode>General</c:formatCode>
                <c:ptCount val="3"/>
                <c:pt idx="0">
                  <c:v>7</c:v>
                </c:pt>
                <c:pt idx="1">
                  <c:v>6</c:v>
                </c:pt>
                <c:pt idx="2">
                  <c:v>7</c:v>
                </c:pt>
              </c:numCache>
            </c:numRef>
          </c:val>
          <c:extLst>
            <c:ext xmlns:c16="http://schemas.microsoft.com/office/drawing/2014/chart" uri="{C3380CC4-5D6E-409C-BE32-E72D297353CC}">
              <c16:uniqueId val="{00000002-3830-42D3-94A5-03C6887E37B1}"/>
            </c:ext>
          </c:extLst>
        </c:ser>
        <c:ser>
          <c:idx val="3"/>
          <c:order val="3"/>
          <c:tx>
            <c:strRef>
              <c:f>Sheet1!$E$1</c:f>
              <c:strCache>
                <c:ptCount val="1"/>
                <c:pt idx="0">
                  <c:v>系列 4</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B-3830-42D3-94A5-03C6887E37B1}"/>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F-3830-42D3-94A5-03C6887E37B1}"/>
              </c:ext>
            </c:extLst>
          </c:dPt>
          <c:cat>
            <c:strRef>
              <c:f>Sheet1!$A$2:$A$4</c:f>
              <c:strCache>
                <c:ptCount val="3"/>
                <c:pt idx="0">
                  <c:v>カテゴリ 1</c:v>
                </c:pt>
                <c:pt idx="1">
                  <c:v>カテゴリ 2</c:v>
                </c:pt>
                <c:pt idx="2">
                  <c:v>カテゴリ 3</c:v>
                </c:pt>
              </c:strCache>
            </c:strRef>
          </c:cat>
          <c:val>
            <c:numRef>
              <c:f>Sheet1!$E$2:$E$4</c:f>
              <c:numCache>
                <c:formatCode>General</c:formatCode>
                <c:ptCount val="3"/>
                <c:pt idx="0">
                  <c:v>3</c:v>
                </c:pt>
                <c:pt idx="1">
                  <c:v>2</c:v>
                </c:pt>
                <c:pt idx="2">
                  <c:v>3</c:v>
                </c:pt>
              </c:numCache>
            </c:numRef>
          </c:val>
          <c:extLst>
            <c:ext xmlns:c16="http://schemas.microsoft.com/office/drawing/2014/chart" uri="{C3380CC4-5D6E-409C-BE32-E72D297353CC}">
              <c16:uniqueId val="{00000003-3830-42D3-94A5-03C6887E37B1}"/>
            </c:ext>
          </c:extLst>
        </c:ser>
        <c:ser>
          <c:idx val="4"/>
          <c:order val="4"/>
          <c:tx>
            <c:strRef>
              <c:f>Sheet1!$F$1</c:f>
              <c:strCache>
                <c:ptCount val="1"/>
                <c:pt idx="0">
                  <c:v>系列 5</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C-3830-42D3-94A5-03C6887E37B1}"/>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10-3830-42D3-94A5-03C6887E37B1}"/>
              </c:ext>
            </c:extLst>
          </c:dPt>
          <c:cat>
            <c:strRef>
              <c:f>Sheet1!$A$2:$A$4</c:f>
              <c:strCache>
                <c:ptCount val="3"/>
                <c:pt idx="0">
                  <c:v>カテゴリ 1</c:v>
                </c:pt>
                <c:pt idx="1">
                  <c:v>カテゴリ 2</c:v>
                </c:pt>
                <c:pt idx="2">
                  <c:v>カテゴリ 3</c:v>
                </c:pt>
              </c:strCache>
            </c:strRef>
          </c:cat>
          <c:val>
            <c:numRef>
              <c:f>Sheet1!$F$2:$F$4</c:f>
              <c:numCache>
                <c:formatCode>General</c:formatCode>
                <c:ptCount val="3"/>
                <c:pt idx="0">
                  <c:v>2</c:v>
                </c:pt>
                <c:pt idx="1">
                  <c:v>1</c:v>
                </c:pt>
                <c:pt idx="2">
                  <c:v>1</c:v>
                </c:pt>
              </c:numCache>
            </c:numRef>
          </c:val>
          <c:extLst>
            <c:ext xmlns:c16="http://schemas.microsoft.com/office/drawing/2014/chart" uri="{C3380CC4-5D6E-409C-BE32-E72D297353CC}">
              <c16:uniqueId val="{00000005-3830-42D3-94A5-03C6887E37B1}"/>
            </c:ext>
          </c:extLst>
        </c:ser>
        <c:dLbls>
          <c:showLegendKey val="0"/>
          <c:showVal val="0"/>
          <c:showCatName val="0"/>
          <c:showSerName val="0"/>
          <c:showPercent val="0"/>
          <c:showBubbleSize val="0"/>
        </c:dLbls>
        <c:gapWidth val="195"/>
        <c:axId val="915090624"/>
        <c:axId val="902326912"/>
      </c:barChart>
      <c:catAx>
        <c:axId val="915090624"/>
        <c:scaling>
          <c:orientation val="minMax"/>
        </c:scaling>
        <c:delete val="1"/>
        <c:axPos val="b"/>
        <c:numFmt formatCode="General" sourceLinked="1"/>
        <c:majorTickMark val="none"/>
        <c:minorTickMark val="none"/>
        <c:tickLblPos val="nextTo"/>
        <c:crossAx val="902326912"/>
        <c:crosses val="autoZero"/>
        <c:auto val="1"/>
        <c:lblAlgn val="ctr"/>
        <c:lblOffset val="100"/>
        <c:noMultiLvlLbl val="0"/>
      </c:catAx>
      <c:valAx>
        <c:axId val="902326912"/>
        <c:scaling>
          <c:orientation val="minMax"/>
        </c:scaling>
        <c:delete val="1"/>
        <c:axPos val="l"/>
        <c:numFmt formatCode="General" sourceLinked="1"/>
        <c:majorTickMark val="none"/>
        <c:minorTickMark val="none"/>
        <c:tickLblPos val="nextTo"/>
        <c:crossAx val="915090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1-899A-4C40-BDC0-8F262BB99142}"/>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3-899A-4C40-BDC0-8F262BB99142}"/>
              </c:ext>
            </c:extLst>
          </c:dPt>
          <c:cat>
            <c:strRef>
              <c:f>Sheet1!$A$2:$A$4</c:f>
              <c:strCache>
                <c:ptCount val="3"/>
                <c:pt idx="0">
                  <c:v>カテゴリ 1</c:v>
                </c:pt>
                <c:pt idx="1">
                  <c:v>カテゴリ 2</c:v>
                </c:pt>
                <c:pt idx="2">
                  <c:v>カテゴリ 3</c:v>
                </c:pt>
              </c:strCache>
            </c:strRef>
          </c:cat>
          <c:val>
            <c:numRef>
              <c:f>Sheet1!$B$2:$B$4</c:f>
              <c:numCache>
                <c:formatCode>General</c:formatCode>
                <c:ptCount val="3"/>
                <c:pt idx="0">
                  <c:v>7</c:v>
                </c:pt>
                <c:pt idx="1">
                  <c:v>7</c:v>
                </c:pt>
                <c:pt idx="2">
                  <c:v>6</c:v>
                </c:pt>
              </c:numCache>
            </c:numRef>
          </c:val>
          <c:extLst>
            <c:ext xmlns:c16="http://schemas.microsoft.com/office/drawing/2014/chart" uri="{C3380CC4-5D6E-409C-BE32-E72D297353CC}">
              <c16:uniqueId val="{00000004-899A-4C40-BDC0-8F262BB99142}"/>
            </c:ext>
          </c:extLst>
        </c:ser>
        <c:ser>
          <c:idx val="1"/>
          <c:order val="1"/>
          <c:tx>
            <c:strRef>
              <c:f>Sheet1!$C$1</c:f>
              <c:strCache>
                <c:ptCount val="1"/>
                <c:pt idx="0">
                  <c:v>系列 2</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6-899A-4C40-BDC0-8F262BB99142}"/>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8-899A-4C40-BDC0-8F262BB99142}"/>
              </c:ext>
            </c:extLst>
          </c:dPt>
          <c:cat>
            <c:strRef>
              <c:f>Sheet1!$A$2:$A$4</c:f>
              <c:strCache>
                <c:ptCount val="3"/>
                <c:pt idx="0">
                  <c:v>カテゴリ 1</c:v>
                </c:pt>
                <c:pt idx="1">
                  <c:v>カテゴリ 2</c:v>
                </c:pt>
                <c:pt idx="2">
                  <c:v>カテゴリ 3</c:v>
                </c:pt>
              </c:strCache>
            </c:strRef>
          </c:cat>
          <c:val>
            <c:numRef>
              <c:f>Sheet1!$C$2:$C$4</c:f>
              <c:numCache>
                <c:formatCode>General</c:formatCode>
                <c:ptCount val="3"/>
                <c:pt idx="0">
                  <c:v>5</c:v>
                </c:pt>
                <c:pt idx="1">
                  <c:v>5</c:v>
                </c:pt>
                <c:pt idx="2">
                  <c:v>4</c:v>
                </c:pt>
              </c:numCache>
            </c:numRef>
          </c:val>
          <c:extLst>
            <c:ext xmlns:c16="http://schemas.microsoft.com/office/drawing/2014/chart" uri="{C3380CC4-5D6E-409C-BE32-E72D297353CC}">
              <c16:uniqueId val="{00000009-899A-4C40-BDC0-8F262BB99142}"/>
            </c:ext>
          </c:extLst>
        </c:ser>
        <c:ser>
          <c:idx val="2"/>
          <c:order val="2"/>
          <c:tx>
            <c:strRef>
              <c:f>Sheet1!$D$1</c:f>
              <c:strCache>
                <c:ptCount val="1"/>
                <c:pt idx="0">
                  <c:v>系列 3</c:v>
                </c:pt>
              </c:strCache>
            </c:strRef>
          </c:tx>
          <c:spPr>
            <a:noFill/>
            <a:ln>
              <a:solidFill>
                <a:schemeClr val="dk1"/>
              </a:solidFill>
            </a:ln>
            <a:effectLst/>
          </c:spPr>
          <c:invertIfNegative val="0"/>
          <c:dPt>
            <c:idx val="0"/>
            <c:invertIfNegative val="0"/>
            <c:bubble3D val="0"/>
            <c:spPr>
              <a:solidFill>
                <a:schemeClr val="accent1"/>
              </a:solidFill>
              <a:ln>
                <a:solidFill>
                  <a:schemeClr val="dk1"/>
                </a:solidFill>
              </a:ln>
              <a:effectLst/>
            </c:spPr>
            <c:extLst>
              <c:ext xmlns:c16="http://schemas.microsoft.com/office/drawing/2014/chart" uri="{C3380CC4-5D6E-409C-BE32-E72D297353CC}">
                <c16:uniqueId val="{0000000B-899A-4C40-BDC0-8F262BB99142}"/>
              </c:ext>
            </c:extLst>
          </c:dPt>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0D-899A-4C40-BDC0-8F262BB99142}"/>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0F-899A-4C40-BDC0-8F262BB99142}"/>
              </c:ext>
            </c:extLst>
          </c:dPt>
          <c:cat>
            <c:strRef>
              <c:f>Sheet1!$A$2:$A$4</c:f>
              <c:strCache>
                <c:ptCount val="3"/>
                <c:pt idx="0">
                  <c:v>カテゴリ 1</c:v>
                </c:pt>
                <c:pt idx="1">
                  <c:v>カテゴリ 2</c:v>
                </c:pt>
                <c:pt idx="2">
                  <c:v>カテゴリ 3</c:v>
                </c:pt>
              </c:strCache>
            </c:strRef>
          </c:cat>
          <c:val>
            <c:numRef>
              <c:f>Sheet1!$D$2:$D$4</c:f>
              <c:numCache>
                <c:formatCode>General</c:formatCode>
                <c:ptCount val="3"/>
                <c:pt idx="0">
                  <c:v>3</c:v>
                </c:pt>
                <c:pt idx="1">
                  <c:v>3</c:v>
                </c:pt>
                <c:pt idx="2">
                  <c:v>2</c:v>
                </c:pt>
              </c:numCache>
            </c:numRef>
          </c:val>
          <c:extLst>
            <c:ext xmlns:c16="http://schemas.microsoft.com/office/drawing/2014/chart" uri="{C3380CC4-5D6E-409C-BE32-E72D297353CC}">
              <c16:uniqueId val="{00000010-899A-4C40-BDC0-8F262BB99142}"/>
            </c:ext>
          </c:extLst>
        </c:ser>
        <c:ser>
          <c:idx val="3"/>
          <c:order val="3"/>
          <c:tx>
            <c:strRef>
              <c:f>Sheet1!$E$1</c:f>
              <c:strCache>
                <c:ptCount val="1"/>
                <c:pt idx="0">
                  <c:v>系列 4</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12-899A-4C40-BDC0-8F262BB99142}"/>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14-899A-4C40-BDC0-8F262BB99142}"/>
              </c:ext>
            </c:extLst>
          </c:dPt>
          <c:cat>
            <c:strRef>
              <c:f>Sheet1!$A$2:$A$4</c:f>
              <c:strCache>
                <c:ptCount val="3"/>
                <c:pt idx="0">
                  <c:v>カテゴリ 1</c:v>
                </c:pt>
                <c:pt idx="1">
                  <c:v>カテゴリ 2</c:v>
                </c:pt>
                <c:pt idx="2">
                  <c:v>カテゴリ 3</c:v>
                </c:pt>
              </c:strCache>
            </c:strRef>
          </c:cat>
          <c:val>
            <c:numRef>
              <c:f>Sheet1!$E$2:$E$4</c:f>
              <c:numCache>
                <c:formatCode>General</c:formatCode>
                <c:ptCount val="3"/>
                <c:pt idx="0">
                  <c:v>2</c:v>
                </c:pt>
                <c:pt idx="1">
                  <c:v>2</c:v>
                </c:pt>
                <c:pt idx="2">
                  <c:v>1</c:v>
                </c:pt>
              </c:numCache>
            </c:numRef>
          </c:val>
          <c:extLst>
            <c:ext xmlns:c16="http://schemas.microsoft.com/office/drawing/2014/chart" uri="{C3380CC4-5D6E-409C-BE32-E72D297353CC}">
              <c16:uniqueId val="{00000015-899A-4C40-BDC0-8F262BB99142}"/>
            </c:ext>
          </c:extLst>
        </c:ser>
        <c:ser>
          <c:idx val="4"/>
          <c:order val="4"/>
          <c:tx>
            <c:strRef>
              <c:f>Sheet1!$F$1</c:f>
              <c:strCache>
                <c:ptCount val="1"/>
                <c:pt idx="0">
                  <c:v>系列 5</c:v>
                </c:pt>
              </c:strCache>
            </c:strRef>
          </c:tx>
          <c:spPr>
            <a:solidFill>
              <a:schemeClr val="accent1"/>
            </a:solidFill>
            <a:ln>
              <a:solidFill>
                <a:schemeClr val="dk1"/>
              </a:solidFill>
            </a:ln>
            <a:effectLst/>
          </c:spPr>
          <c:invertIfNegative val="0"/>
          <c:dPt>
            <c:idx val="1"/>
            <c:invertIfNegative val="0"/>
            <c:bubble3D val="0"/>
            <c:spPr>
              <a:solidFill>
                <a:schemeClr val="accent2"/>
              </a:solidFill>
              <a:ln>
                <a:solidFill>
                  <a:schemeClr val="dk1"/>
                </a:solidFill>
              </a:ln>
              <a:effectLst/>
            </c:spPr>
            <c:extLst>
              <c:ext xmlns:c16="http://schemas.microsoft.com/office/drawing/2014/chart" uri="{C3380CC4-5D6E-409C-BE32-E72D297353CC}">
                <c16:uniqueId val="{00000017-899A-4C40-BDC0-8F262BB99142}"/>
              </c:ext>
            </c:extLst>
          </c:dPt>
          <c:dPt>
            <c:idx val="2"/>
            <c:invertIfNegative val="0"/>
            <c:bubble3D val="0"/>
            <c:spPr>
              <a:solidFill>
                <a:schemeClr val="accent6"/>
              </a:solidFill>
              <a:ln>
                <a:solidFill>
                  <a:schemeClr val="dk1"/>
                </a:solidFill>
              </a:ln>
              <a:effectLst/>
            </c:spPr>
            <c:extLst>
              <c:ext xmlns:c16="http://schemas.microsoft.com/office/drawing/2014/chart" uri="{C3380CC4-5D6E-409C-BE32-E72D297353CC}">
                <c16:uniqueId val="{00000019-899A-4C40-BDC0-8F262BB99142}"/>
              </c:ext>
            </c:extLst>
          </c:dPt>
          <c:cat>
            <c:strRef>
              <c:f>Sheet1!$A$2:$A$4</c:f>
              <c:strCache>
                <c:ptCount val="3"/>
                <c:pt idx="0">
                  <c:v>カテゴリ 1</c:v>
                </c:pt>
                <c:pt idx="1">
                  <c:v>カテゴリ 2</c:v>
                </c:pt>
                <c:pt idx="2">
                  <c:v>カテゴリ 3</c:v>
                </c:pt>
              </c:strCache>
            </c:strRef>
          </c:cat>
          <c:val>
            <c:numRef>
              <c:f>Sheet1!$F$2:$F$4</c:f>
              <c:numCache>
                <c:formatCode>General</c:formatCode>
                <c:ptCount val="3"/>
                <c:pt idx="0">
                  <c:v>1</c:v>
                </c:pt>
                <c:pt idx="1">
                  <c:v>0.5</c:v>
                </c:pt>
                <c:pt idx="2">
                  <c:v>0.7</c:v>
                </c:pt>
              </c:numCache>
            </c:numRef>
          </c:val>
          <c:extLst>
            <c:ext xmlns:c16="http://schemas.microsoft.com/office/drawing/2014/chart" uri="{C3380CC4-5D6E-409C-BE32-E72D297353CC}">
              <c16:uniqueId val="{0000001A-899A-4C40-BDC0-8F262BB99142}"/>
            </c:ext>
          </c:extLst>
        </c:ser>
        <c:dLbls>
          <c:showLegendKey val="0"/>
          <c:showVal val="0"/>
          <c:showCatName val="0"/>
          <c:showSerName val="0"/>
          <c:showPercent val="0"/>
          <c:showBubbleSize val="0"/>
        </c:dLbls>
        <c:gapWidth val="0"/>
        <c:axId val="915090624"/>
        <c:axId val="902326912"/>
      </c:barChart>
      <c:catAx>
        <c:axId val="915090624"/>
        <c:scaling>
          <c:orientation val="minMax"/>
        </c:scaling>
        <c:delete val="1"/>
        <c:axPos val="b"/>
        <c:numFmt formatCode="General" sourceLinked="1"/>
        <c:majorTickMark val="none"/>
        <c:minorTickMark val="none"/>
        <c:tickLblPos val="nextTo"/>
        <c:crossAx val="902326912"/>
        <c:crosses val="autoZero"/>
        <c:auto val="1"/>
        <c:lblAlgn val="ctr"/>
        <c:lblOffset val="100"/>
        <c:noMultiLvlLbl val="0"/>
      </c:catAx>
      <c:valAx>
        <c:axId val="902326912"/>
        <c:scaling>
          <c:orientation val="minMax"/>
        </c:scaling>
        <c:delete val="1"/>
        <c:axPos val="l"/>
        <c:numFmt formatCode="General" sourceLinked="1"/>
        <c:majorTickMark val="none"/>
        <c:minorTickMark val="none"/>
        <c:tickLblPos val="nextTo"/>
        <c:crossAx val="915090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6D169-428F-40BC-A730-1201C94C6016}" type="datetimeFigureOut">
              <a:rPr kumimoji="1" lang="ja-JP" altLang="en-US" smtClean="0"/>
              <a:t>2023/8/9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857D1-307A-45CE-AED7-381CC36CBEC2}" type="slidenum">
              <a:rPr kumimoji="1" lang="ja-JP" altLang="en-US" smtClean="0"/>
              <a:t>‹#›</a:t>
            </a:fld>
            <a:endParaRPr kumimoji="1" lang="ja-JP" altLang="en-US"/>
          </a:p>
        </p:txBody>
      </p:sp>
    </p:spTree>
    <p:extLst>
      <p:ext uri="{BB962C8B-B14F-4D97-AF65-F5344CB8AC3E}">
        <p14:creationId xmlns:p14="http://schemas.microsoft.com/office/powerpoint/2010/main" val="222492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lvl="1" indent="0">
              <a:buNone/>
            </a:pPr>
            <a:endParaRPr lang="en-US" altLang="ja-JP" sz="900" dirty="0"/>
          </a:p>
          <a:p>
            <a:endParaRPr kumimoji="1" lang="ja-JP" altLang="en-US" dirty="0"/>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2</a:t>
            </a:fld>
            <a:endParaRPr kumimoji="1" lang="ja-JP" altLang="en-US"/>
          </a:p>
        </p:txBody>
      </p:sp>
    </p:spTree>
    <p:extLst>
      <p:ext uri="{BB962C8B-B14F-4D97-AF65-F5344CB8AC3E}">
        <p14:creationId xmlns:p14="http://schemas.microsoft.com/office/powerpoint/2010/main" val="14545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a:t>また</a:t>
            </a:r>
            <a:r>
              <a:rPr lang="en-US" altLang="ja-JP" sz="1200" dirty="0"/>
              <a:t>,</a:t>
            </a:r>
            <a:r>
              <a:rPr lang="ja-JP" altLang="en-US" sz="1200" dirty="0"/>
              <a:t>四方の壁面が金属のように電波を強く反射する場合</a:t>
            </a:r>
            <a:r>
              <a:rPr lang="en-US" altLang="ja-JP" sz="1200" dirty="0"/>
              <a:t>,</a:t>
            </a:r>
            <a:r>
              <a:rPr lang="ja-JP" altLang="en-US" sz="1200" dirty="0"/>
              <a:t>電波が閉空間内に閉じ込められる効果が顕著になる</a:t>
            </a:r>
            <a:r>
              <a:rPr lang="en-US" altLang="ja-JP" sz="1200" dirty="0"/>
              <a:t>.</a:t>
            </a:r>
            <a:r>
              <a:rPr lang="ja-JP" altLang="en-US" sz="1200" dirty="0"/>
              <a:t>アンテナ高が高く</a:t>
            </a:r>
            <a:r>
              <a:rPr lang="en-US" altLang="ja-JP" sz="1200" dirty="0"/>
              <a:t>,</a:t>
            </a:r>
            <a:r>
              <a:rPr lang="ja-JP" altLang="en-US" sz="1200" dirty="0"/>
              <a:t>送受信点間の見通しがある場合は</a:t>
            </a:r>
            <a:r>
              <a:rPr lang="en-US" altLang="ja-JP" sz="1200" dirty="0"/>
              <a:t>AP</a:t>
            </a:r>
            <a:r>
              <a:rPr lang="ja-JP" altLang="en-US" sz="1200" dirty="0"/>
              <a:t>と端末間の距離を離しても自由空間のように距離の</a:t>
            </a:r>
            <a:r>
              <a:rPr lang="en-US" altLang="ja-JP" sz="1200" dirty="0"/>
              <a:t>2</a:t>
            </a:r>
            <a:r>
              <a:rPr lang="ja-JP" altLang="en-US" sz="1200" dirty="0"/>
              <a:t>乗で伝搬損失が増加するのではなく</a:t>
            </a:r>
            <a:r>
              <a:rPr lang="en-US" altLang="ja-JP" sz="1200" dirty="0"/>
              <a:t>,1.5</a:t>
            </a:r>
            <a:r>
              <a:rPr lang="ja-JP" altLang="en-US" sz="1200" dirty="0"/>
              <a:t>乗程度に軽減される場合もある</a:t>
            </a:r>
            <a:r>
              <a:rPr lang="en-US" altLang="ja-JP" sz="1200" dirty="0"/>
              <a:t>.</a:t>
            </a:r>
            <a:r>
              <a:rPr lang="ja-JP" altLang="en-US" sz="1200" dirty="0"/>
              <a:t>また逆に見通しがさえぎられる場合は距離の</a:t>
            </a:r>
            <a:r>
              <a:rPr lang="en-US" altLang="ja-JP" sz="1200" dirty="0"/>
              <a:t>3</a:t>
            </a:r>
            <a:r>
              <a:rPr lang="ja-JP" altLang="en-US" sz="1200" dirty="0"/>
              <a:t>乗程度になり</a:t>
            </a:r>
            <a:r>
              <a:rPr lang="en-US" altLang="ja-JP" sz="1200" dirty="0"/>
              <a:t>,</a:t>
            </a:r>
            <a:r>
              <a:rPr lang="ja-JP" altLang="en-US" sz="1200" dirty="0"/>
              <a:t>自由空間よりも厳しい受信状態になる</a:t>
            </a:r>
            <a:r>
              <a:rPr lang="en-US" altLang="ja-JP" sz="1200" dirty="0"/>
              <a:t>.</a:t>
            </a:r>
          </a:p>
          <a:p>
            <a:pPr marL="0" indent="0">
              <a:buNone/>
            </a:pPr>
            <a:r>
              <a:rPr kumimoji="1" lang="ja-JP" altLang="en-US" sz="1200" dirty="0"/>
              <a:t>さらに</a:t>
            </a:r>
            <a:r>
              <a:rPr kumimoji="1" lang="en-US" altLang="ja-JP" sz="1200" dirty="0"/>
              <a:t>,</a:t>
            </a:r>
            <a:r>
              <a:rPr kumimoji="1" lang="ja-JP" altLang="en-US" sz="1200" dirty="0"/>
              <a:t>これらの静的な伝搬特性に人の動きなどの動的な変動要素が加わることによって</a:t>
            </a:r>
            <a:r>
              <a:rPr kumimoji="1" lang="en-US" altLang="ja-JP" sz="1200" dirty="0"/>
              <a:t>,</a:t>
            </a:r>
            <a:r>
              <a:rPr kumimoji="1" lang="ja-JP" altLang="en-US" sz="1200" dirty="0"/>
              <a:t>時間変動を伴う複雑な伝搬環境となる</a:t>
            </a:r>
            <a:r>
              <a:rPr kumimoji="1" lang="en-US" altLang="ja-JP" sz="1200"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12</a:t>
            </a:fld>
            <a:endParaRPr kumimoji="1" lang="ja-JP" altLang="en-US"/>
          </a:p>
        </p:txBody>
      </p:sp>
    </p:spTree>
    <p:extLst>
      <p:ext uri="{BB962C8B-B14F-4D97-AF65-F5344CB8AC3E}">
        <p14:creationId xmlns:p14="http://schemas.microsoft.com/office/powerpoint/2010/main" val="416784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次世代の高速無線</a:t>
            </a:r>
            <a:r>
              <a:rPr kumimoji="1" lang="en-US" altLang="ja-JP" sz="1200" dirty="0"/>
              <a:t>LAN</a:t>
            </a:r>
            <a:r>
              <a:rPr kumimoji="1" lang="ja-JP" altLang="en-US" sz="1200" dirty="0"/>
              <a:t>技術として有望視されている</a:t>
            </a:r>
            <a:r>
              <a:rPr kumimoji="1" lang="en-US" altLang="ja-JP" sz="1200" dirty="0"/>
              <a:t>MIMO(Multi-Input Multi-Output)</a:t>
            </a:r>
            <a:r>
              <a:rPr kumimoji="1" lang="ja-JP" altLang="en-US" sz="1200" dirty="0"/>
              <a:t>通信技術や</a:t>
            </a:r>
            <a:r>
              <a:rPr kumimoji="1" lang="en-US" altLang="ja-JP" sz="1200" dirty="0"/>
              <a:t>,</a:t>
            </a:r>
            <a:r>
              <a:rPr lang="ja-JP" altLang="en-US" sz="1200" dirty="0"/>
              <a:t>アダプティブ・アンテナ</a:t>
            </a:r>
            <a:r>
              <a:rPr lang="en-US" altLang="ja-JP" sz="1200" dirty="0"/>
              <a:t>(</a:t>
            </a:r>
            <a:r>
              <a:rPr lang="ja-JP" altLang="en-US" sz="1200" dirty="0"/>
              <a:t>複数のアンテナ素子を配列し</a:t>
            </a:r>
            <a:r>
              <a:rPr lang="en-US" altLang="ja-JP" sz="1200" dirty="0"/>
              <a:t>,</a:t>
            </a:r>
            <a:r>
              <a:rPr lang="ja-JP" altLang="en-US" sz="1200" dirty="0"/>
              <a:t>各々のアンテナ素子出力の伝搬特性に対して最適な重みづけをして受信機への入力とする</a:t>
            </a:r>
            <a:r>
              <a:rPr lang="en-US" altLang="ja-JP" sz="1200" dirty="0"/>
              <a:t>)</a:t>
            </a:r>
            <a:r>
              <a:rPr lang="ja-JP" altLang="en-US" sz="1200" dirty="0"/>
              <a:t>を用いたシステム等</a:t>
            </a:r>
            <a:r>
              <a:rPr lang="en-US" altLang="ja-JP" sz="1200" dirty="0"/>
              <a:t>,</a:t>
            </a:r>
            <a:r>
              <a:rPr lang="ja-JP" altLang="en-US" sz="1200" dirty="0"/>
              <a:t>アレーアンテナ</a:t>
            </a:r>
            <a:r>
              <a:rPr lang="en-US" altLang="ja-JP" sz="1200" dirty="0"/>
              <a:t>(</a:t>
            </a:r>
            <a:r>
              <a:rPr lang="ja-JP" altLang="en-US" sz="1200" dirty="0"/>
              <a:t>複数のアンテナ素子を配列し一つのアンテナとするもの</a:t>
            </a:r>
            <a:r>
              <a:rPr lang="en-US" altLang="ja-JP" sz="1200" dirty="0"/>
              <a:t>)</a:t>
            </a:r>
            <a:r>
              <a:rPr lang="ja-JP" altLang="en-US" sz="1200" dirty="0"/>
              <a:t>を用いた技術では</a:t>
            </a:r>
            <a:endParaRPr kumimoji="1" lang="ja-JP" altLang="en-US" dirty="0"/>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17</a:t>
            </a:fld>
            <a:endParaRPr kumimoji="1" lang="ja-JP" altLang="en-US"/>
          </a:p>
        </p:txBody>
      </p:sp>
    </p:spTree>
    <p:extLst>
      <p:ext uri="{BB962C8B-B14F-4D97-AF65-F5344CB8AC3E}">
        <p14:creationId xmlns:p14="http://schemas.microsoft.com/office/powerpoint/2010/main" val="29806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送信点の鏡像を等価的な送信点として受信点に到達するレイを探索する方法</a:t>
            </a:r>
            <a:br>
              <a:rPr kumimoji="1" lang="en-US" altLang="ja-JP" dirty="0"/>
            </a:br>
            <a:r>
              <a:rPr kumimoji="1" lang="ja-JP" altLang="en-US" dirty="0"/>
              <a:t>レイ発射法は等間隔で放射される多数のレイで近似し</a:t>
            </a:r>
            <a:r>
              <a:rPr kumimoji="1" lang="en-US" altLang="ja-JP" dirty="0"/>
              <a:t>,</a:t>
            </a:r>
            <a:r>
              <a:rPr kumimoji="1" lang="ja-JP" altLang="en-US" dirty="0"/>
              <a:t>放射点を含む領域に到達するレイを探索</a:t>
            </a:r>
            <a:br>
              <a:rPr kumimoji="1" lang="en-US" altLang="ja-JP" dirty="0"/>
            </a:br>
            <a:r>
              <a:rPr kumimoji="1" lang="ja-JP" altLang="en-US" dirty="0"/>
              <a:t>レイ発射法は</a:t>
            </a:r>
            <a:r>
              <a:rPr kumimoji="1" lang="en-US" altLang="ja-JP" dirty="0"/>
              <a:t>,</a:t>
            </a:r>
            <a:r>
              <a:rPr kumimoji="1" lang="ja-JP" altLang="en-US" dirty="0"/>
              <a:t>送受信点間距離が離れるにしたがって空間分解能が悪くなり</a:t>
            </a:r>
            <a:r>
              <a:rPr kumimoji="1" lang="en-US" altLang="ja-JP" dirty="0"/>
              <a:t>,</a:t>
            </a:r>
            <a:r>
              <a:rPr kumimoji="1" lang="ja-JP" altLang="en-US" dirty="0"/>
              <a:t>誤差が大きくなるという問題点</a:t>
            </a:r>
            <a:br>
              <a:rPr kumimoji="1" lang="en-US" altLang="ja-JP" dirty="0"/>
            </a:br>
            <a:r>
              <a:rPr kumimoji="1" lang="ja-JP" altLang="en-US" dirty="0"/>
              <a:t>鏡像点法は境界条件が増加すると計算量が急激に増加するという問題点がある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25</a:t>
            </a:fld>
            <a:endParaRPr kumimoji="1" lang="ja-JP" altLang="en-US"/>
          </a:p>
        </p:txBody>
      </p:sp>
    </p:spTree>
    <p:extLst>
      <p:ext uri="{BB962C8B-B14F-4D97-AF65-F5344CB8AC3E}">
        <p14:creationId xmlns:p14="http://schemas.microsoft.com/office/powerpoint/2010/main" val="213105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28</a:t>
            </a:fld>
            <a:endParaRPr kumimoji="1" lang="ja-JP" altLang="en-US"/>
          </a:p>
        </p:txBody>
      </p:sp>
    </p:spTree>
    <p:extLst>
      <p:ext uri="{BB962C8B-B14F-4D97-AF65-F5344CB8AC3E}">
        <p14:creationId xmlns:p14="http://schemas.microsoft.com/office/powerpoint/2010/main" val="114968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Pt,Gt,Gr</a:t>
            </a:r>
            <a:r>
              <a:rPr kumimoji="1" lang="ja-JP" altLang="en-US" dirty="0"/>
              <a:t>はシステムの仕様から知ることができる</a:t>
            </a:r>
            <a:endParaRPr kumimoji="1" lang="en-US" altLang="ja-JP" dirty="0"/>
          </a:p>
          <a:p>
            <a:r>
              <a:rPr kumimoji="1" lang="ja-JP" altLang="en-US" dirty="0"/>
              <a:t>損失はさっき計算した方法やレイ・トレース法によって推定することが可能</a:t>
            </a:r>
          </a:p>
        </p:txBody>
      </p:sp>
      <p:sp>
        <p:nvSpPr>
          <p:cNvPr id="4" name="スライド番号プレースホルダー 3"/>
          <p:cNvSpPr>
            <a:spLocks noGrp="1"/>
          </p:cNvSpPr>
          <p:nvPr>
            <p:ph type="sldNum" sz="quarter" idx="5"/>
          </p:nvPr>
        </p:nvSpPr>
        <p:spPr/>
        <p:txBody>
          <a:bodyPr/>
          <a:lstStyle/>
          <a:p>
            <a:fld id="{43F857D1-307A-45CE-AED7-381CC36CBEC2}" type="slidenum">
              <a:rPr kumimoji="1" lang="ja-JP" altLang="en-US" smtClean="0"/>
              <a:t>32</a:t>
            </a:fld>
            <a:endParaRPr kumimoji="1" lang="ja-JP" altLang="en-US"/>
          </a:p>
        </p:txBody>
      </p:sp>
    </p:spTree>
    <p:extLst>
      <p:ext uri="{BB962C8B-B14F-4D97-AF65-F5344CB8AC3E}">
        <p14:creationId xmlns:p14="http://schemas.microsoft.com/office/powerpoint/2010/main" val="1907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BAA18-E270-5F27-DE65-5DB2C90C9B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5D642B-EEFB-D465-D17B-E72C6BEAE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9BF2244-62C1-8CE5-7468-795E75554111}"/>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EDE2A0CA-57E6-3AAC-EFA6-772FC2F846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59EF50-8F73-900C-718E-3A3176DD1858}"/>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82604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D0FB-5E03-28B9-8732-C335BC72AE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E2D536-F03A-D59A-7CE2-298F8E7F88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EFD30E-7FBF-D251-3644-F53B418368F0}"/>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D62A8E7C-93B4-22D8-65FA-BCD12CECAE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09C794-C3AB-766F-BD3D-4EAEA30A964A}"/>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15495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E0D6801-6117-4673-6554-892A63DCE4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BE09B-037F-4A81-BC99-5E2BBE03E9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1EF538-0EF7-624C-EB9F-C799090E2B59}"/>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5E8E064D-E71F-28FC-E5F9-EB5BE3291E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A00D97-9076-7089-D6FE-3FA24DA69DAA}"/>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22003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5B3AE-B541-F64B-E259-4FE9D63BC2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EF603E-A440-8F61-9E94-8743642212B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5727CE-5CB8-A5DE-6F18-1E034B5FCFE3}"/>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44BB130C-62AA-F16D-8752-09A3A90945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6CD6FC-3B1B-B0E4-F06D-6007F2AA8DF6}"/>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74511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0B860-9941-EE04-E99A-F46124CEFE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9486A-BD93-EFA7-F766-82051213E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1AC5E2-2B41-7E9E-F157-929B4C22821A}"/>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A047C144-9A31-1BE3-91C8-06FA39D42A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E9E324-0306-9F74-B20C-84BBBF688363}"/>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118449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C7EA8-DE82-4DE3-3147-2935025E81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6D9A34-7846-2ED5-C8CE-F924C8F370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D7BAB3-92EA-AD82-AE12-C0234A4AA1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843DF2-FE65-1221-D7F0-408D83481117}"/>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6" name="フッター プレースホルダー 5">
            <a:extLst>
              <a:ext uri="{FF2B5EF4-FFF2-40B4-BE49-F238E27FC236}">
                <a16:creationId xmlns:a16="http://schemas.microsoft.com/office/drawing/2014/main" id="{594FC0E1-0935-5857-315E-0073BE51F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1C593-E9B1-634F-C0B9-E443730611A7}"/>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5072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C8B34-5534-DA81-C2FB-5B4FC902F4D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BCF205-E034-9474-D66F-07BEAA8C8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5C7C2C-12DB-F919-6CCE-00AB7C680A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8FB212A-E4B3-0226-1DB2-C3C415947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BD06F6-5FC8-368C-2FD7-49A603617B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12E21E-B6EF-3040-BD62-4CE2C1902D0F}"/>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8" name="フッター プレースホルダー 7">
            <a:extLst>
              <a:ext uri="{FF2B5EF4-FFF2-40B4-BE49-F238E27FC236}">
                <a16:creationId xmlns:a16="http://schemas.microsoft.com/office/drawing/2014/main" id="{667E095F-1523-F29F-B675-BB1593EE8C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BC5E87D-5238-69BA-CD89-984633FEB5E4}"/>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21845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3D40C-55C3-7293-8738-64C31AE6CDC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8152C1-8C21-FD24-957E-88644D6DB1A9}"/>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4" name="フッター プレースホルダー 3">
            <a:extLst>
              <a:ext uri="{FF2B5EF4-FFF2-40B4-BE49-F238E27FC236}">
                <a16:creationId xmlns:a16="http://schemas.microsoft.com/office/drawing/2014/main" id="{CF7D01CC-F8D8-2DA9-8E82-0B801ABFEBB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7B8588-67AF-4FFE-DCA1-E13EF49E5A80}"/>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4157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16C01E-7919-4C0A-869B-B73666AC35F6}"/>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3" name="フッター プレースホルダー 2">
            <a:extLst>
              <a:ext uri="{FF2B5EF4-FFF2-40B4-BE49-F238E27FC236}">
                <a16:creationId xmlns:a16="http://schemas.microsoft.com/office/drawing/2014/main" id="{903DD8A5-8086-DADB-0C66-B4CEBD1597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C5CAFF-6C8A-5674-0A27-F58E10ACC11B}"/>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153700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38834-F9C0-59A0-AA6E-7D3ABBB5C3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1FEE85-2616-9E8A-2B78-524001F33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92B493-91EF-FE98-6A96-77A1BE8C6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07996-2533-2C2D-A26D-DCA2D86D9E2F}"/>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6" name="フッター プレースホルダー 5">
            <a:extLst>
              <a:ext uri="{FF2B5EF4-FFF2-40B4-BE49-F238E27FC236}">
                <a16:creationId xmlns:a16="http://schemas.microsoft.com/office/drawing/2014/main" id="{8A511083-317E-A0F8-47A8-6DDA9BEB4F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4AA18-A339-561E-464E-BE1144083E8E}"/>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56857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D4659-718C-98F0-137E-BE282B7666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09A071-B47E-3C27-346C-27DF06A83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586095E-E626-462C-9313-50B174B64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3B9410-BF6E-676B-2A9D-AE4365E0B814}"/>
              </a:ext>
            </a:extLst>
          </p:cNvPr>
          <p:cNvSpPr>
            <a:spLocks noGrp="1"/>
          </p:cNvSpPr>
          <p:nvPr>
            <p:ph type="dt" sz="half" idx="10"/>
          </p:nvPr>
        </p:nvSpPr>
        <p:spPr/>
        <p:txBody>
          <a:bodyPr/>
          <a:lstStyle/>
          <a:p>
            <a:fld id="{425CBB8A-09BA-474F-945B-C0254197620A}" type="datetimeFigureOut">
              <a:rPr kumimoji="1" lang="ja-JP" altLang="en-US" smtClean="0"/>
              <a:t>2023/8/9</a:t>
            </a:fld>
            <a:endParaRPr kumimoji="1" lang="ja-JP" altLang="en-US"/>
          </a:p>
        </p:txBody>
      </p:sp>
      <p:sp>
        <p:nvSpPr>
          <p:cNvPr id="6" name="フッター プレースホルダー 5">
            <a:extLst>
              <a:ext uri="{FF2B5EF4-FFF2-40B4-BE49-F238E27FC236}">
                <a16:creationId xmlns:a16="http://schemas.microsoft.com/office/drawing/2014/main" id="{D8EEF2A5-568B-B929-C370-47735BA648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6CDF5C-B679-3B5C-11FA-13F99AB4D097}"/>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1378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55D16F8-0166-00FE-DA42-3F25BA3C4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398068-B909-567A-053A-0AC68062F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F984BE-7654-49C8-41C5-A59E9ABD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CBB8A-09BA-474F-945B-C0254197620A}" type="datetimeFigureOut">
              <a:rPr kumimoji="1" lang="ja-JP" altLang="en-US" smtClean="0"/>
              <a:t>2023/8/9</a:t>
            </a:fld>
            <a:endParaRPr kumimoji="1" lang="ja-JP" altLang="en-US"/>
          </a:p>
        </p:txBody>
      </p:sp>
      <p:sp>
        <p:nvSpPr>
          <p:cNvPr id="5" name="フッター プレースホルダー 4">
            <a:extLst>
              <a:ext uri="{FF2B5EF4-FFF2-40B4-BE49-F238E27FC236}">
                <a16:creationId xmlns:a16="http://schemas.microsoft.com/office/drawing/2014/main" id="{C4D3E5DD-2CF0-E4B2-EA4B-5A0D632E8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78ED9E-8EEB-8F21-F324-C051B9F26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230663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11" Type="http://schemas.openxmlformats.org/officeDocument/2006/relationships/image" Target="../media/image17.png"/><Relationship Id="rId5" Type="http://schemas.openxmlformats.org/officeDocument/2006/relationships/tags" Target="../tags/tag15.xml"/><Relationship Id="rId10" Type="http://schemas.openxmlformats.org/officeDocument/2006/relationships/image" Target="../media/image16.png"/><Relationship Id="rId4" Type="http://schemas.openxmlformats.org/officeDocument/2006/relationships/tags" Target="../tags/tag14.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slideLayout" Target="../slideLayouts/slideLayout2.xml"/><Relationship Id="rId17" Type="http://schemas.openxmlformats.org/officeDocument/2006/relationships/image" Target="../media/image34.png"/><Relationship Id="rId2" Type="http://schemas.openxmlformats.org/officeDocument/2006/relationships/tags" Target="../tags/tag20.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image" Target="../media/image32.png"/><Relationship Id="rId10" Type="http://schemas.openxmlformats.org/officeDocument/2006/relationships/tags" Target="../tags/tag28.xml"/><Relationship Id="rId19" Type="http://schemas.openxmlformats.org/officeDocument/2006/relationships/image" Target="../media/image36.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3.xml"/><Relationship Id="rId21" Type="http://schemas.openxmlformats.org/officeDocument/2006/relationships/image" Target="../media/image10.png"/><Relationship Id="rId7" Type="http://schemas.openxmlformats.org/officeDocument/2006/relationships/tags" Target="../tags/tag7.xml"/><Relationship Id="rId12" Type="http://schemas.openxmlformats.org/officeDocument/2006/relationships/image" Target="../media/image1.png"/><Relationship Id="rId17" Type="http://schemas.openxmlformats.org/officeDocument/2006/relationships/image" Target="../media/image6.sv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image" Target="../media/image4.png"/><Relationship Id="rId23" Type="http://schemas.openxmlformats.org/officeDocument/2006/relationships/image" Target="../media/image12.png"/><Relationship Id="rId10" Type="http://schemas.openxmlformats.org/officeDocument/2006/relationships/tags" Target="../tags/tag10.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637E4-6D19-3280-9EF2-969FC22750B7}"/>
              </a:ext>
            </a:extLst>
          </p:cNvPr>
          <p:cNvSpPr>
            <a:spLocks noGrp="1"/>
          </p:cNvSpPr>
          <p:nvPr>
            <p:ph type="ctrTitle"/>
          </p:nvPr>
        </p:nvSpPr>
        <p:spPr>
          <a:xfrm>
            <a:off x="1700841" y="1462888"/>
            <a:ext cx="8790317" cy="3302958"/>
          </a:xfrm>
        </p:spPr>
        <p:txBody>
          <a:bodyPr>
            <a:normAutofit/>
          </a:bodyPr>
          <a:lstStyle/>
          <a:p>
            <a:r>
              <a:rPr kumimoji="1" lang="en-US" altLang="ja-JP" sz="7200" dirty="0">
                <a:latin typeface="HGP創英角ｺﾞｼｯｸUB" panose="020B0900000000000000" pitchFamily="50" charset="-128"/>
                <a:ea typeface="HGP創英角ｺﾞｼｯｸUB" panose="020B0900000000000000" pitchFamily="50" charset="-128"/>
              </a:rPr>
              <a:t>11</a:t>
            </a:r>
            <a:r>
              <a:rPr kumimoji="1" lang="ja-JP" altLang="en-US" sz="7200" dirty="0">
                <a:latin typeface="HGP創英角ｺﾞｼｯｸUB" panose="020B0900000000000000" pitchFamily="50" charset="-128"/>
                <a:ea typeface="HGP創英角ｺﾞｼｯｸUB" panose="020B0900000000000000" pitchFamily="50" charset="-128"/>
              </a:rPr>
              <a:t>章</a:t>
            </a:r>
            <a:br>
              <a:rPr kumimoji="1" lang="en-US" altLang="ja-JP" sz="7200" dirty="0">
                <a:latin typeface="HGP創英角ｺﾞｼｯｸUB" panose="020B0900000000000000" pitchFamily="50" charset="-128"/>
                <a:ea typeface="HGP創英角ｺﾞｼｯｸUB" panose="020B0900000000000000" pitchFamily="50" charset="-128"/>
              </a:rPr>
            </a:br>
            <a:r>
              <a:rPr kumimoji="1" lang="ja-JP" altLang="en-US" sz="7200" dirty="0">
                <a:latin typeface="HGP創英角ｺﾞｼｯｸUB" panose="020B0900000000000000" pitchFamily="50" charset="-128"/>
                <a:ea typeface="HGP創英角ｺﾞｼｯｸUB" panose="020B0900000000000000" pitchFamily="50" charset="-128"/>
              </a:rPr>
              <a:t>高速無線</a:t>
            </a:r>
            <a:r>
              <a:rPr kumimoji="1" lang="en-US" altLang="ja-JP" sz="7200" dirty="0">
                <a:latin typeface="HGP創英角ｺﾞｼｯｸUB" panose="020B0900000000000000" pitchFamily="50" charset="-128"/>
                <a:ea typeface="HGP創英角ｺﾞｼｯｸUB" panose="020B0900000000000000" pitchFamily="50" charset="-128"/>
              </a:rPr>
              <a:t>LAN</a:t>
            </a:r>
            <a:r>
              <a:rPr kumimoji="1" lang="ja-JP" altLang="en-US" sz="7200" dirty="0">
                <a:latin typeface="HGP創英角ｺﾞｼｯｸUB" panose="020B0900000000000000" pitchFamily="50" charset="-128"/>
                <a:ea typeface="HGP創英角ｺﾞｼｯｸUB" panose="020B0900000000000000" pitchFamily="50" charset="-128"/>
              </a:rPr>
              <a:t>における</a:t>
            </a:r>
            <a:br>
              <a:rPr kumimoji="1" lang="en-US" altLang="ja-JP" sz="7200" dirty="0">
                <a:latin typeface="HGP創英角ｺﾞｼｯｸUB" panose="020B0900000000000000" pitchFamily="50" charset="-128"/>
                <a:ea typeface="HGP創英角ｺﾞｼｯｸUB" panose="020B0900000000000000" pitchFamily="50" charset="-128"/>
              </a:rPr>
            </a:br>
            <a:r>
              <a:rPr kumimoji="1" lang="ja-JP" altLang="en-US" sz="7200" dirty="0">
                <a:latin typeface="HGP創英角ｺﾞｼｯｸUB" panose="020B0900000000000000" pitchFamily="50" charset="-128"/>
                <a:ea typeface="HGP創英角ｺﾞｼｯｸUB" panose="020B0900000000000000" pitchFamily="50" charset="-128"/>
              </a:rPr>
              <a:t>電波伝搬</a:t>
            </a:r>
          </a:p>
        </p:txBody>
      </p:sp>
    </p:spTree>
    <p:extLst>
      <p:ext uri="{BB962C8B-B14F-4D97-AF65-F5344CB8AC3E}">
        <p14:creationId xmlns:p14="http://schemas.microsoft.com/office/powerpoint/2010/main" val="260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documentclass{article}&#10;\usepackage{amsmath}&#10;\usepackage{amsmath,amssymb}&#10;\pagestyle{empty}&#10;&#10;\begin{document}&#10;\begin{align*}&#10;  L_{fs} &amp;= 10 \log_{10} \left(\frac{4 \pi d}{\lambda}\right)^2\\&#10;&amp;= 20 \log_{10} \frac{4 \pi d}{\lambda} \\&#10;  &amp;= 20 \log_{10} \frac{4 \pi d f}{c} \quad \left(\because \lambda = \frac{c}{f}\right)\\&#10;  &amp;= 20 \log_{10} \frac{4 \pi}{c} + 20 \log_{10} d + 20 \log_{10} f\\&#10;  &amp;= 20 \log_{10} d + 20 \log_{10} f - 148[\mathrm{dB}]\\&#10;\end{align*}&#10;&#10;\end{document}" title="IguanaTex Bitmap Display">
            <a:extLst>
              <a:ext uri="{FF2B5EF4-FFF2-40B4-BE49-F238E27FC236}">
                <a16:creationId xmlns:a16="http://schemas.microsoft.com/office/drawing/2014/main" id="{A79EF2BD-A0D9-100C-6528-6EF3D9C4BD5C}"/>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591235" y="1725253"/>
            <a:ext cx="7009529" cy="4551444"/>
          </a:xfrm>
          <a:prstGeom prst="rect">
            <a:avLst/>
          </a:prstGeom>
        </p:spPr>
      </p:pic>
      <p:grpSp>
        <p:nvGrpSpPr>
          <p:cNvPr id="21" name="グループ化 20">
            <a:extLst>
              <a:ext uri="{FF2B5EF4-FFF2-40B4-BE49-F238E27FC236}">
                <a16:creationId xmlns:a16="http://schemas.microsoft.com/office/drawing/2014/main" id="{E80821FD-EB33-ADA6-28FD-8341A1F2FEF9}"/>
              </a:ext>
            </a:extLst>
          </p:cNvPr>
          <p:cNvGrpSpPr/>
          <p:nvPr/>
        </p:nvGrpSpPr>
        <p:grpSpPr>
          <a:xfrm>
            <a:off x="319950" y="1208162"/>
            <a:ext cx="5599666" cy="517091"/>
            <a:chOff x="788803" y="963587"/>
            <a:chExt cx="5599666" cy="517091"/>
          </a:xfrm>
        </p:grpSpPr>
        <p:grpSp>
          <p:nvGrpSpPr>
            <p:cNvPr id="19" name="グループ化 18">
              <a:extLst>
                <a:ext uri="{FF2B5EF4-FFF2-40B4-BE49-F238E27FC236}">
                  <a16:creationId xmlns:a16="http://schemas.microsoft.com/office/drawing/2014/main" id="{EB7EBB2B-B3F9-2EEE-B6D3-1F0333B89E41}"/>
                </a:ext>
              </a:extLst>
            </p:cNvPr>
            <p:cNvGrpSpPr/>
            <p:nvPr/>
          </p:nvGrpSpPr>
          <p:grpSpPr>
            <a:xfrm>
              <a:off x="788803" y="963587"/>
              <a:ext cx="5599666" cy="517091"/>
              <a:chOff x="788803" y="963587"/>
              <a:chExt cx="5599666" cy="517091"/>
            </a:xfrm>
          </p:grpSpPr>
          <p:grpSp>
            <p:nvGrpSpPr>
              <p:cNvPr id="18" name="グループ化 17">
                <a:extLst>
                  <a:ext uri="{FF2B5EF4-FFF2-40B4-BE49-F238E27FC236}">
                    <a16:creationId xmlns:a16="http://schemas.microsoft.com/office/drawing/2014/main" id="{6D2A3FD3-35B7-DAF3-C1F6-3F1F7390E786}"/>
                  </a:ext>
                </a:extLst>
              </p:cNvPr>
              <p:cNvGrpSpPr/>
              <p:nvPr/>
            </p:nvGrpSpPr>
            <p:grpSpPr>
              <a:xfrm>
                <a:off x="788803" y="1010412"/>
                <a:ext cx="1194438" cy="264797"/>
                <a:chOff x="788803" y="1010412"/>
                <a:chExt cx="1194438" cy="264797"/>
              </a:xfrm>
            </p:grpSpPr>
            <p:pic>
              <p:nvPicPr>
                <p:cNvPr id="8" name="図 7" descr="\documentclass{article}&#10;\usepackage{amsmath}&#10;\pagestyle{empty}&#10;\begin{document}&#10;$c$&#10;\end{document}" title="IguanaTex Bitmap Display">
                  <a:extLst>
                    <a:ext uri="{FF2B5EF4-FFF2-40B4-BE49-F238E27FC236}">
                      <a16:creationId xmlns:a16="http://schemas.microsoft.com/office/drawing/2014/main" id="{02FA34FC-8C8C-18DA-E773-82F4D0F98C07}"/>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788803" y="1077744"/>
                  <a:ext cx="147874" cy="171796"/>
                </a:xfrm>
                <a:prstGeom prst="rect">
                  <a:avLst/>
                </a:prstGeom>
              </p:spPr>
            </p:pic>
            <p:pic>
              <p:nvPicPr>
                <p:cNvPr id="10" name="図 9" descr="\documentclass{article}&#10;\usepackage{amsmath}&#10;\pagestyle{empty}&#10;\begin{document}&#10;$f$&#10;\end{document}" title="IguanaTex Bitmap Display">
                  <a:extLst>
                    <a:ext uri="{FF2B5EF4-FFF2-40B4-BE49-F238E27FC236}">
                      <a16:creationId xmlns:a16="http://schemas.microsoft.com/office/drawing/2014/main" id="{14A810B8-2071-C868-1E42-905BDCEF7F84}"/>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1835368" y="1010412"/>
                  <a:ext cx="147873" cy="264797"/>
                </a:xfrm>
                <a:prstGeom prst="rect">
                  <a:avLst/>
                </a:prstGeom>
              </p:spPr>
            </p:pic>
          </p:grpSp>
          <p:grpSp>
            <p:nvGrpSpPr>
              <p:cNvPr id="17" name="グループ化 16">
                <a:extLst>
                  <a:ext uri="{FF2B5EF4-FFF2-40B4-BE49-F238E27FC236}">
                    <a16:creationId xmlns:a16="http://schemas.microsoft.com/office/drawing/2014/main" id="{A30D7CFB-E3C8-4344-0CB9-096C8114CFEE}"/>
                  </a:ext>
                </a:extLst>
              </p:cNvPr>
              <p:cNvGrpSpPr/>
              <p:nvPr/>
            </p:nvGrpSpPr>
            <p:grpSpPr>
              <a:xfrm>
                <a:off x="862740" y="963587"/>
                <a:ext cx="5525729" cy="517091"/>
                <a:chOff x="862740" y="963587"/>
                <a:chExt cx="5525729" cy="517091"/>
              </a:xfrm>
            </p:grpSpPr>
            <p:pic>
              <p:nvPicPr>
                <p:cNvPr id="16" name="図 15" descr="\documentclass{article}&#10;\usepackage{amsmath}&#10;\pagestyle{empty}&#10;\begin{document}&#10;\begin{align*}&#10;\lambda = \frac{c}{f}&#10;\end{align*}&#10;&#10;\end{document}" title="IguanaTex Bitmap Display">
                  <a:extLst>
                    <a:ext uri="{FF2B5EF4-FFF2-40B4-BE49-F238E27FC236}">
                      <a16:creationId xmlns:a16="http://schemas.microsoft.com/office/drawing/2014/main" id="{52E4699F-A6BA-DC0C-E256-FF8910F9C01A}"/>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5021511" y="967018"/>
                  <a:ext cx="658460" cy="513660"/>
                </a:xfrm>
                <a:prstGeom prst="rect">
                  <a:avLst/>
                </a:prstGeom>
              </p:spPr>
            </p:pic>
            <p:sp>
              <p:nvSpPr>
                <p:cNvPr id="14" name="テキスト ボックス 13">
                  <a:extLst>
                    <a:ext uri="{FF2B5EF4-FFF2-40B4-BE49-F238E27FC236}">
                      <a16:creationId xmlns:a16="http://schemas.microsoft.com/office/drawing/2014/main" id="{2F4F1C44-1A70-6D50-F012-58FF2006EC11}"/>
                    </a:ext>
                  </a:extLst>
                </p:cNvPr>
                <p:cNvSpPr txBox="1"/>
                <p:nvPr/>
              </p:nvSpPr>
              <p:spPr>
                <a:xfrm>
                  <a:off x="862740" y="963587"/>
                  <a:ext cx="5525729" cy="400110"/>
                </a:xfrm>
                <a:prstGeom prst="rect">
                  <a:avLst/>
                </a:prstGeom>
                <a:noFill/>
              </p:spPr>
              <p:txBody>
                <a:bodyPr wrap="square" rtlCol="0">
                  <a:spAutoFit/>
                </a:bodyPr>
                <a:lstStyle/>
                <a:p>
                  <a:r>
                    <a:rPr kumimoji="1" lang="ja-JP" altLang="en-US" sz="2000" dirty="0"/>
                    <a:t>を光速</a:t>
                  </a:r>
                  <a:r>
                    <a:rPr kumimoji="1" lang="en-US" altLang="ja-JP" sz="2000" dirty="0"/>
                    <a:t>,</a:t>
                  </a:r>
                  <a:r>
                    <a:rPr kumimoji="1" lang="ja-JP" altLang="en-US" sz="2000" dirty="0"/>
                    <a:t>　を搬送波周波数とすると</a:t>
                  </a:r>
                  <a:r>
                    <a:rPr kumimoji="1" lang="en-US" altLang="ja-JP" sz="2000" dirty="0"/>
                    <a:t>,</a:t>
                  </a:r>
                  <a:endParaRPr kumimoji="1" lang="ja-JP" altLang="en-US" sz="2000" dirty="0"/>
                </a:p>
              </p:txBody>
            </p:sp>
          </p:grpSp>
        </p:grpSp>
        <p:sp>
          <p:nvSpPr>
            <p:cNvPr id="20" name="テキスト ボックス 19">
              <a:extLst>
                <a:ext uri="{FF2B5EF4-FFF2-40B4-BE49-F238E27FC236}">
                  <a16:creationId xmlns:a16="http://schemas.microsoft.com/office/drawing/2014/main" id="{6AB68E4B-AA7F-1E13-C139-08A03DD9A8E7}"/>
                </a:ext>
              </a:extLst>
            </p:cNvPr>
            <p:cNvSpPr txBox="1"/>
            <p:nvPr/>
          </p:nvSpPr>
          <p:spPr>
            <a:xfrm>
              <a:off x="5624166" y="963587"/>
              <a:ext cx="747251" cy="400110"/>
            </a:xfrm>
            <a:prstGeom prst="rect">
              <a:avLst/>
            </a:prstGeom>
            <a:noFill/>
          </p:spPr>
          <p:txBody>
            <a:bodyPr wrap="square" rtlCol="0">
              <a:spAutoFit/>
            </a:bodyPr>
            <a:lstStyle/>
            <a:p>
              <a:r>
                <a:rPr kumimoji="1" lang="ja-JP" altLang="en-US" sz="2000" dirty="0"/>
                <a:t>より</a:t>
              </a:r>
              <a:r>
                <a:rPr kumimoji="1" lang="en-US" altLang="ja-JP" sz="2000" dirty="0"/>
                <a:t>,</a:t>
              </a:r>
              <a:endParaRPr kumimoji="1" lang="ja-JP" altLang="en-US" sz="2000" dirty="0"/>
            </a:p>
          </p:txBody>
        </p:sp>
      </p:grpSp>
      <p:grpSp>
        <p:nvGrpSpPr>
          <p:cNvPr id="27" name="グループ化 26">
            <a:extLst>
              <a:ext uri="{FF2B5EF4-FFF2-40B4-BE49-F238E27FC236}">
                <a16:creationId xmlns:a16="http://schemas.microsoft.com/office/drawing/2014/main" id="{B52DEC93-E61A-2DC0-3B1B-836749185547}"/>
              </a:ext>
            </a:extLst>
          </p:cNvPr>
          <p:cNvGrpSpPr/>
          <p:nvPr/>
        </p:nvGrpSpPr>
        <p:grpSpPr>
          <a:xfrm>
            <a:off x="319950" y="446469"/>
            <a:ext cx="4522839" cy="584775"/>
            <a:chOff x="319950" y="669827"/>
            <a:chExt cx="4522839" cy="584775"/>
          </a:xfrm>
        </p:grpSpPr>
        <p:sp>
          <p:nvSpPr>
            <p:cNvPr id="4" name="テキスト ボックス 3">
              <a:extLst>
                <a:ext uri="{FF2B5EF4-FFF2-40B4-BE49-F238E27FC236}">
                  <a16:creationId xmlns:a16="http://schemas.microsoft.com/office/drawing/2014/main" id="{C6F763C5-1A6B-A965-8EBE-F446BFC83B2D}"/>
                </a:ext>
              </a:extLst>
            </p:cNvPr>
            <p:cNvSpPr txBox="1"/>
            <p:nvPr/>
          </p:nvSpPr>
          <p:spPr>
            <a:xfrm>
              <a:off x="319950" y="669827"/>
              <a:ext cx="4522839"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単位を</a:t>
              </a:r>
              <a:r>
                <a:rPr lang="ja-JP" altLang="en-US" sz="3200" dirty="0">
                  <a:latin typeface="BIZ UDPゴシック" panose="020B0400000000000000" pitchFamily="50" charset="-128"/>
                  <a:ea typeface="BIZ UDPゴシック" panose="020B0400000000000000" pitchFamily="50" charset="-128"/>
                </a:rPr>
                <a:t>　  </a:t>
              </a:r>
              <a:r>
                <a:rPr kumimoji="1" lang="ja-JP" altLang="en-US" sz="3200" dirty="0">
                  <a:latin typeface="BIZ UDPゴシック" panose="020B0400000000000000" pitchFamily="50" charset="-128"/>
                  <a:ea typeface="BIZ UDPゴシック" panose="020B0400000000000000" pitchFamily="50" charset="-128"/>
                </a:rPr>
                <a:t>に変換する</a:t>
              </a:r>
            </a:p>
          </p:txBody>
        </p:sp>
        <p:pic>
          <p:nvPicPr>
            <p:cNvPr id="26" name="図 25" descr="\documentclass{article}&#10;\usepackage{amsmath}&#10;\pagestyle{empty}&#10;\begin{document}&#10;dB&#10;\end{document}" title="IguanaTex Bitmap Display">
              <a:extLst>
                <a:ext uri="{FF2B5EF4-FFF2-40B4-BE49-F238E27FC236}">
                  <a16:creationId xmlns:a16="http://schemas.microsoft.com/office/drawing/2014/main" id="{9494671F-4AF6-8BE8-1CEE-BDF3F6E4B3AE}"/>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600653" y="831292"/>
              <a:ext cx="546830" cy="331413"/>
            </a:xfrm>
            <a:prstGeom prst="rect">
              <a:avLst/>
            </a:prstGeom>
          </p:spPr>
        </p:pic>
      </p:grpSp>
    </p:spTree>
    <p:extLst>
      <p:ext uri="{BB962C8B-B14F-4D97-AF65-F5344CB8AC3E}">
        <p14:creationId xmlns:p14="http://schemas.microsoft.com/office/powerpoint/2010/main" val="388902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5FE66DE0-B91E-FC0C-F796-6250CB8F2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852" y="960896"/>
            <a:ext cx="6275222" cy="4936205"/>
          </a:xfrm>
          <a:prstGeom prst="rect">
            <a:avLst/>
          </a:prstGeom>
        </p:spPr>
      </p:pic>
      <p:sp>
        <p:nvSpPr>
          <p:cNvPr id="2" name="テキスト ボックス 1">
            <a:extLst>
              <a:ext uri="{FF2B5EF4-FFF2-40B4-BE49-F238E27FC236}">
                <a16:creationId xmlns:a16="http://schemas.microsoft.com/office/drawing/2014/main" id="{68049CAA-B4A6-9CD8-C361-030A5EA86F0A}"/>
              </a:ext>
            </a:extLst>
          </p:cNvPr>
          <p:cNvSpPr txBox="1"/>
          <p:nvPr/>
        </p:nvSpPr>
        <p:spPr>
          <a:xfrm>
            <a:off x="6823881" y="1767006"/>
            <a:ext cx="4810836" cy="3323987"/>
          </a:xfrm>
          <a:prstGeom prst="rect">
            <a:avLst/>
          </a:prstGeom>
          <a:noFill/>
        </p:spPr>
        <p:txBody>
          <a:bodyPr wrap="square" rtlCol="0">
            <a:spAutoFit/>
          </a:bodyPr>
          <a:lstStyle/>
          <a:p>
            <a:r>
              <a:rPr kumimoji="1" lang="ja-JP" altLang="en-US" sz="2400" dirty="0"/>
              <a:t>自由空間伝搬損失は距離の</a:t>
            </a:r>
            <a:r>
              <a:rPr kumimoji="1" lang="en-US" altLang="ja-JP" sz="2400" dirty="0"/>
              <a:t>2</a:t>
            </a:r>
            <a:r>
              <a:rPr kumimoji="1" lang="ja-JP" altLang="en-US" sz="2400" dirty="0"/>
              <a:t>乗に比例して大きくなる</a:t>
            </a:r>
            <a:r>
              <a:rPr kumimoji="1" lang="en-US" altLang="ja-JP" sz="2400" dirty="0"/>
              <a:t>.</a:t>
            </a:r>
          </a:p>
          <a:p>
            <a:endParaRPr lang="en-US" altLang="ja-JP" sz="2400" dirty="0"/>
          </a:p>
          <a:p>
            <a:r>
              <a:rPr kumimoji="1" lang="ja-JP" altLang="en-US" sz="2400" dirty="0"/>
              <a:t>自由空間伝搬損失は他の複雑な環境における伝搬損失を考えるうえでのリファレンス</a:t>
            </a:r>
            <a:r>
              <a:rPr kumimoji="1" lang="en-US" altLang="ja-JP" sz="2400" dirty="0"/>
              <a:t>(</a:t>
            </a:r>
            <a:r>
              <a:rPr kumimoji="1" lang="ja-JP" altLang="en-US" sz="2400" dirty="0"/>
              <a:t>基準</a:t>
            </a:r>
            <a:r>
              <a:rPr kumimoji="1" lang="en-US" altLang="ja-JP" sz="2400" dirty="0"/>
              <a:t>)</a:t>
            </a:r>
            <a:r>
              <a:rPr kumimoji="1" lang="ja-JP" altLang="en-US" sz="2400" dirty="0"/>
              <a:t>としてや</a:t>
            </a:r>
            <a:r>
              <a:rPr kumimoji="1" lang="en-US" altLang="ja-JP" sz="2400" dirty="0"/>
              <a:t>,</a:t>
            </a:r>
            <a:r>
              <a:rPr kumimoji="1" lang="ja-JP" altLang="en-US" sz="2400" dirty="0"/>
              <a:t>被干渉量の最悪値評価を行う場合などに使用される</a:t>
            </a:r>
            <a:r>
              <a:rPr kumimoji="1" lang="en-US" altLang="ja-JP" sz="2400" dirty="0"/>
              <a:t>.</a:t>
            </a:r>
          </a:p>
          <a:p>
            <a:endParaRPr kumimoji="1" lang="en-US" altLang="ja-JP" dirty="0"/>
          </a:p>
        </p:txBody>
      </p:sp>
    </p:spTree>
    <p:extLst>
      <p:ext uri="{BB962C8B-B14F-4D97-AF65-F5344CB8AC3E}">
        <p14:creationId xmlns:p14="http://schemas.microsoft.com/office/powerpoint/2010/main" val="323732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FDC4E7-4CF6-2928-6A59-9191B41C58CF}"/>
              </a:ext>
            </a:extLst>
          </p:cNvPr>
          <p:cNvSpPr>
            <a:spLocks noGrp="1"/>
          </p:cNvSpPr>
          <p:nvPr>
            <p:ph type="title"/>
          </p:nvPr>
        </p:nvSpPr>
        <p:spPr>
          <a:xfrm>
            <a:off x="0" y="233330"/>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屋内無線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の伝搬特性</a:t>
            </a:r>
          </a:p>
        </p:txBody>
      </p:sp>
      <p:sp>
        <p:nvSpPr>
          <p:cNvPr id="3" name="コンテンツ プレースホルダー 2">
            <a:extLst>
              <a:ext uri="{FF2B5EF4-FFF2-40B4-BE49-F238E27FC236}">
                <a16:creationId xmlns:a16="http://schemas.microsoft.com/office/drawing/2014/main" id="{5E476C42-746C-0D70-DA4A-7C0458D30872}"/>
              </a:ext>
            </a:extLst>
          </p:cNvPr>
          <p:cNvSpPr>
            <a:spLocks noGrp="1"/>
          </p:cNvSpPr>
          <p:nvPr>
            <p:ph idx="1"/>
          </p:nvPr>
        </p:nvSpPr>
        <p:spPr>
          <a:xfrm>
            <a:off x="673858" y="1948275"/>
            <a:ext cx="10844284" cy="4062381"/>
          </a:xfrm>
        </p:spPr>
        <p:txBody>
          <a:bodyPr>
            <a:normAutofit/>
          </a:bodyPr>
          <a:lstStyle/>
          <a:p>
            <a:pPr marL="0" indent="0">
              <a:buNone/>
            </a:pPr>
            <a:r>
              <a:rPr kumimoji="1" lang="ja-JP" altLang="en-US" sz="2400" dirty="0"/>
              <a:t>無線</a:t>
            </a:r>
            <a:r>
              <a:rPr kumimoji="1" lang="en-US" altLang="ja-JP" sz="2400" dirty="0"/>
              <a:t>LAN</a:t>
            </a:r>
            <a:r>
              <a:rPr kumimoji="1" lang="ja-JP" altLang="en-US" sz="2400" dirty="0"/>
              <a:t>システムが適用される屋内環境は</a:t>
            </a:r>
            <a:r>
              <a:rPr kumimoji="1" lang="en-US" altLang="ja-JP" sz="2400" dirty="0"/>
              <a:t>,</a:t>
            </a:r>
            <a:r>
              <a:rPr kumimoji="1" lang="ja-JP" altLang="en-US" sz="2400" dirty="0"/>
              <a:t>ホールやオフィスから一般住宅まで多岐にわたる</a:t>
            </a:r>
            <a:r>
              <a:rPr lang="ja-JP" altLang="en-US" sz="2400" dirty="0"/>
              <a:t>が</a:t>
            </a:r>
            <a:r>
              <a:rPr lang="en-US" altLang="ja-JP" sz="2400" dirty="0"/>
              <a:t>,</a:t>
            </a:r>
            <a:r>
              <a:rPr lang="ja-JP" altLang="en-US" sz="2400" dirty="0"/>
              <a:t>送受信点間距離としては通常</a:t>
            </a:r>
            <a:r>
              <a:rPr lang="en-US" altLang="ja-JP" sz="2400" dirty="0"/>
              <a:t>,100m</a:t>
            </a:r>
            <a:r>
              <a:rPr lang="ja-JP" altLang="en-US" sz="2400" dirty="0"/>
              <a:t>以下</a:t>
            </a:r>
            <a:r>
              <a:rPr lang="en-US" altLang="ja-JP" sz="2400" dirty="0"/>
              <a:t>.</a:t>
            </a:r>
            <a:r>
              <a:rPr lang="ja-JP" altLang="en-US" sz="2400" dirty="0"/>
              <a:t>また</a:t>
            </a:r>
            <a:r>
              <a:rPr lang="en-US" altLang="ja-JP" sz="2400" dirty="0"/>
              <a:t>,</a:t>
            </a:r>
            <a:r>
              <a:rPr lang="ja-JP" altLang="en-US" sz="2400" dirty="0"/>
              <a:t>使用周波数帯は</a:t>
            </a:r>
            <a:r>
              <a:rPr lang="en-US" altLang="ja-JP" sz="2400" dirty="0"/>
              <a:t>,802.11a,b,g</a:t>
            </a:r>
            <a:r>
              <a:rPr lang="ja-JP" altLang="en-US" sz="2400" dirty="0"/>
              <a:t>で使用される</a:t>
            </a:r>
            <a:r>
              <a:rPr lang="en-US" altLang="ja-JP" sz="2400" dirty="0"/>
              <a:t>2.4GHz/5GHz</a:t>
            </a:r>
            <a:r>
              <a:rPr lang="ja-JP" altLang="en-US" sz="2400" dirty="0"/>
              <a:t>帯が想定される</a:t>
            </a:r>
            <a:r>
              <a:rPr lang="en-US" altLang="ja-JP" sz="2400" dirty="0"/>
              <a:t>.</a:t>
            </a:r>
            <a:r>
              <a:rPr lang="ja-JP" altLang="en-US" sz="2400" dirty="0"/>
              <a:t>一般に</a:t>
            </a:r>
            <a:r>
              <a:rPr lang="en-US" altLang="ja-JP" sz="2400" dirty="0"/>
              <a:t>,</a:t>
            </a:r>
            <a:r>
              <a:rPr lang="ja-JP" altLang="en-US" sz="2400" dirty="0"/>
              <a:t>屋内環境における伝搬特性は自由空間伝搬損失と比べて以下の理由から複雑になる</a:t>
            </a:r>
            <a:endParaRPr lang="en-US" altLang="ja-JP" sz="2400" dirty="0"/>
          </a:p>
          <a:p>
            <a:pPr marL="0" indent="0">
              <a:buNone/>
            </a:pPr>
            <a:endParaRPr lang="en-US" altLang="ja-JP" sz="2400" dirty="0"/>
          </a:p>
          <a:p>
            <a:pPr marL="514350" indent="-514350">
              <a:buFont typeface="+mj-lt"/>
              <a:buAutoNum type="arabicPeriod"/>
            </a:pPr>
            <a:r>
              <a:rPr kumimoji="1" lang="ja-JP" altLang="en-US" sz="2400" dirty="0"/>
              <a:t>周りが壁・天井・床に囲まれた閉空間である</a:t>
            </a:r>
            <a:r>
              <a:rPr kumimoji="1" lang="en-US" altLang="ja-JP" sz="2400" dirty="0"/>
              <a:t>.</a:t>
            </a:r>
          </a:p>
          <a:p>
            <a:pPr marL="514350" indent="-514350">
              <a:buFont typeface="+mj-lt"/>
              <a:buAutoNum type="arabicPeriod"/>
            </a:pPr>
            <a:r>
              <a:rPr lang="ja-JP" altLang="en-US" sz="2400" dirty="0"/>
              <a:t>什器やパーティションにより</a:t>
            </a:r>
            <a:r>
              <a:rPr lang="en-US" altLang="ja-JP" sz="2400" dirty="0"/>
              <a:t>,</a:t>
            </a:r>
            <a:r>
              <a:rPr lang="ja-JP" altLang="en-US" sz="2400" dirty="0"/>
              <a:t>場所によっては定常的な伝搬路遮蔽物がある</a:t>
            </a:r>
            <a:r>
              <a:rPr lang="en-US" altLang="ja-JP" sz="2400" dirty="0"/>
              <a:t>.</a:t>
            </a:r>
          </a:p>
          <a:p>
            <a:pPr marL="514350" indent="-514350">
              <a:buFont typeface="+mj-lt"/>
              <a:buAutoNum type="arabicPeriod"/>
            </a:pPr>
            <a:r>
              <a:rPr kumimoji="1" lang="ja-JP" altLang="en-US" sz="2400" dirty="0"/>
              <a:t>人が動き回ることなどにより</a:t>
            </a:r>
            <a:r>
              <a:rPr kumimoji="1" lang="en-US" altLang="ja-JP" sz="2400" dirty="0"/>
              <a:t>,</a:t>
            </a:r>
            <a:r>
              <a:rPr kumimoji="1" lang="ja-JP" altLang="en-US" sz="2400" dirty="0"/>
              <a:t>伝搬路に時間的な変動が発生する</a:t>
            </a:r>
            <a:r>
              <a:rPr kumimoji="1" lang="en-US" altLang="ja-JP" sz="2400" dirty="0"/>
              <a:t>.</a:t>
            </a:r>
            <a:endParaRPr lang="en-US" altLang="ja-JP" sz="2400" dirty="0"/>
          </a:p>
        </p:txBody>
      </p:sp>
    </p:spTree>
    <p:extLst>
      <p:ext uri="{BB962C8B-B14F-4D97-AF65-F5344CB8AC3E}">
        <p14:creationId xmlns:p14="http://schemas.microsoft.com/office/powerpoint/2010/main" val="325170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95CDA-BAA5-37ED-9435-28F905B8F99F}"/>
              </a:ext>
            </a:extLst>
          </p:cNvPr>
          <p:cNvSpPr>
            <a:spLocks noGrp="1"/>
          </p:cNvSpPr>
          <p:nvPr>
            <p:ph type="title"/>
          </p:nvPr>
        </p:nvSpPr>
        <p:spPr>
          <a:xfrm>
            <a:off x="0" y="0"/>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屋内伝搬環境の区分と特徴</a:t>
            </a:r>
          </a:p>
        </p:txBody>
      </p:sp>
      <p:sp>
        <p:nvSpPr>
          <p:cNvPr id="3" name="コンテンツ プレースホルダー 2">
            <a:extLst>
              <a:ext uri="{FF2B5EF4-FFF2-40B4-BE49-F238E27FC236}">
                <a16:creationId xmlns:a16="http://schemas.microsoft.com/office/drawing/2014/main" id="{E9EA3702-4349-11F6-F304-104DB5F587FC}"/>
              </a:ext>
            </a:extLst>
          </p:cNvPr>
          <p:cNvSpPr>
            <a:spLocks noGrp="1"/>
          </p:cNvSpPr>
          <p:nvPr>
            <p:ph idx="1"/>
          </p:nvPr>
        </p:nvSpPr>
        <p:spPr>
          <a:xfrm>
            <a:off x="838200" y="1325563"/>
            <a:ext cx="10515600" cy="4351338"/>
          </a:xfrm>
        </p:spPr>
        <p:txBody>
          <a:bodyPr>
            <a:normAutofit/>
          </a:bodyPr>
          <a:lstStyle/>
          <a:p>
            <a:pPr marL="0" indent="0">
              <a:buNone/>
            </a:pPr>
            <a:r>
              <a:rPr kumimoji="1" lang="ja-JP" altLang="en-US" sz="2200" dirty="0"/>
              <a:t>屋内の伝搬環境は</a:t>
            </a:r>
            <a:r>
              <a:rPr kumimoji="1" lang="en-US" altLang="ja-JP" sz="2200" dirty="0"/>
              <a:t>,</a:t>
            </a:r>
            <a:r>
              <a:rPr kumimoji="1" lang="ja-JP" altLang="en-US" sz="2200" dirty="0"/>
              <a:t>主に規模による観点から大別して住宅環境</a:t>
            </a:r>
            <a:r>
              <a:rPr kumimoji="1" lang="en-US" altLang="ja-JP" sz="2200" dirty="0"/>
              <a:t>,</a:t>
            </a:r>
            <a:r>
              <a:rPr kumimoji="1" lang="ja-JP" altLang="en-US" sz="2200" dirty="0"/>
              <a:t>オフィス環境</a:t>
            </a:r>
            <a:r>
              <a:rPr kumimoji="1" lang="en-US" altLang="ja-JP" sz="2200" dirty="0"/>
              <a:t>,</a:t>
            </a:r>
            <a:r>
              <a:rPr kumimoji="1" lang="ja-JP" altLang="en-US" sz="2200" dirty="0"/>
              <a:t>商業施設の</a:t>
            </a:r>
            <a:r>
              <a:rPr kumimoji="1" lang="en-US" altLang="ja-JP" sz="2200" dirty="0"/>
              <a:t>3</a:t>
            </a:r>
            <a:r>
              <a:rPr kumimoji="1" lang="ja-JP" altLang="en-US" sz="2200" dirty="0"/>
              <a:t>種類に分類することができる</a:t>
            </a:r>
            <a:r>
              <a:rPr kumimoji="1" lang="en-US" altLang="ja-JP" sz="2200" dirty="0"/>
              <a:t>.</a:t>
            </a:r>
            <a:r>
              <a:rPr kumimoji="1" lang="ja-JP" altLang="en-US" sz="2200" dirty="0"/>
              <a:t>以下の表に主な特徴を示す</a:t>
            </a:r>
            <a:r>
              <a:rPr kumimoji="1" lang="en-US" altLang="ja-JP" sz="2200" dirty="0"/>
              <a:t>.</a:t>
            </a:r>
          </a:p>
          <a:p>
            <a:pPr marL="0" indent="0">
              <a:buNone/>
            </a:pPr>
            <a:endParaRPr kumimoji="1" lang="en-US" altLang="ja-JP" sz="2200" dirty="0"/>
          </a:p>
          <a:p>
            <a:pPr marL="0" indent="0">
              <a:buNone/>
            </a:pPr>
            <a:r>
              <a:rPr lang="ja-JP" altLang="en-US" sz="2200" dirty="0"/>
              <a:t>単純な立方体モデルが成り立つことはないが</a:t>
            </a:r>
            <a:r>
              <a:rPr lang="en-US" altLang="ja-JP" sz="2200" dirty="0"/>
              <a:t>,</a:t>
            </a:r>
            <a:r>
              <a:rPr lang="ja-JP" altLang="en-US" sz="2200" dirty="0"/>
              <a:t>概略を把握するためには有効であり</a:t>
            </a:r>
            <a:r>
              <a:rPr lang="en-US" altLang="ja-JP" sz="2200" dirty="0"/>
              <a:t>,</a:t>
            </a:r>
            <a:r>
              <a:rPr lang="ja-JP" altLang="en-US" sz="2200" dirty="0"/>
              <a:t>統計的な伝搬特性を論じる場合には有用な分類法である</a:t>
            </a:r>
            <a:r>
              <a:rPr lang="en-US" altLang="ja-JP" sz="2200" dirty="0"/>
              <a:t>.</a:t>
            </a:r>
            <a:endParaRPr kumimoji="1" lang="ja-JP" altLang="en-US" sz="2200" dirty="0"/>
          </a:p>
        </p:txBody>
      </p:sp>
      <p:graphicFrame>
        <p:nvGraphicFramePr>
          <p:cNvPr id="4" name="表 12">
            <a:extLst>
              <a:ext uri="{FF2B5EF4-FFF2-40B4-BE49-F238E27FC236}">
                <a16:creationId xmlns:a16="http://schemas.microsoft.com/office/drawing/2014/main" id="{CDF02CA2-B5DA-F964-CEC8-6408B140811F}"/>
              </a:ext>
            </a:extLst>
          </p:cNvPr>
          <p:cNvGraphicFramePr>
            <a:graphicFrameLocks noGrp="1"/>
          </p:cNvGraphicFramePr>
          <p:nvPr>
            <p:extLst>
              <p:ext uri="{D42A27DB-BD31-4B8C-83A1-F6EECF244321}">
                <p14:modId xmlns:p14="http://schemas.microsoft.com/office/powerpoint/2010/main" val="243535"/>
              </p:ext>
            </p:extLst>
          </p:nvPr>
        </p:nvGraphicFramePr>
        <p:xfrm>
          <a:off x="1351944" y="3732663"/>
          <a:ext cx="9488111" cy="2472115"/>
        </p:xfrm>
        <a:graphic>
          <a:graphicData uri="http://schemas.openxmlformats.org/drawingml/2006/table">
            <a:tbl>
              <a:tblPr firstRow="1" bandRow="1">
                <a:tableStyleId>{2D5ABB26-0587-4C30-8999-92F81FD0307C}</a:tableStyleId>
              </a:tblPr>
              <a:tblGrid>
                <a:gridCol w="1454602">
                  <a:extLst>
                    <a:ext uri="{9D8B030D-6E8A-4147-A177-3AD203B41FA5}">
                      <a16:colId xmlns:a16="http://schemas.microsoft.com/office/drawing/2014/main" val="3881544350"/>
                    </a:ext>
                  </a:extLst>
                </a:gridCol>
                <a:gridCol w="2905532">
                  <a:extLst>
                    <a:ext uri="{9D8B030D-6E8A-4147-A177-3AD203B41FA5}">
                      <a16:colId xmlns:a16="http://schemas.microsoft.com/office/drawing/2014/main" val="1872093893"/>
                    </a:ext>
                  </a:extLst>
                </a:gridCol>
                <a:gridCol w="2983080">
                  <a:extLst>
                    <a:ext uri="{9D8B030D-6E8A-4147-A177-3AD203B41FA5}">
                      <a16:colId xmlns:a16="http://schemas.microsoft.com/office/drawing/2014/main" val="1586242209"/>
                    </a:ext>
                  </a:extLst>
                </a:gridCol>
                <a:gridCol w="2144897">
                  <a:extLst>
                    <a:ext uri="{9D8B030D-6E8A-4147-A177-3AD203B41FA5}">
                      <a16:colId xmlns:a16="http://schemas.microsoft.com/office/drawing/2014/main" val="1557734411"/>
                    </a:ext>
                  </a:extLst>
                </a:gridCol>
              </a:tblGrid>
              <a:tr h="494423">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住宅環境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オフィス環境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商業施設環境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945284"/>
                  </a:ext>
                </a:extLst>
              </a:tr>
              <a:tr h="494423">
                <a:tc>
                  <a:txBody>
                    <a:bodyPr/>
                    <a:lstStyle/>
                    <a:p>
                      <a:pPr algn="ctr"/>
                      <a:r>
                        <a:rPr kumimoji="1" lang="ja-JP" altLang="en-US" dirty="0"/>
                        <a:t>縦 </a:t>
                      </a:r>
                      <a:r>
                        <a:rPr kumimoji="1" lang="en-US" altLang="ja-JP" dirty="0"/>
                        <a:t>× </a:t>
                      </a:r>
                      <a:r>
                        <a:rPr kumimoji="1" lang="ja-JP" altLang="en-US" dirty="0"/>
                        <a:t>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10m × 10m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25m × 25m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50m × 50m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565810"/>
                  </a:ext>
                </a:extLst>
              </a:tr>
              <a:tr h="494423">
                <a:tc>
                  <a:txBody>
                    <a:bodyPr/>
                    <a:lstStyle/>
                    <a:p>
                      <a:pPr algn="ctr"/>
                      <a:r>
                        <a:rPr kumimoji="1" lang="ja-JP" altLang="en-US" dirty="0"/>
                        <a:t>高さ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2.5m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3m</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514335"/>
                  </a:ext>
                </a:extLst>
              </a:tr>
              <a:tr h="494423">
                <a:tc>
                  <a:txBody>
                    <a:bodyPr/>
                    <a:lstStyle/>
                    <a:p>
                      <a:pPr algn="ctr"/>
                      <a:r>
                        <a:rPr kumimoji="1" lang="ja-JP" altLang="en-US" dirty="0"/>
                        <a:t>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木造</a:t>
                      </a:r>
                      <a:r>
                        <a:rPr kumimoji="1" lang="en-US" altLang="ja-JP" dirty="0"/>
                        <a:t>,</a:t>
                      </a:r>
                      <a:r>
                        <a:rPr kumimoji="1" lang="ja-JP" altLang="en-US" dirty="0"/>
                        <a:t>コンクリート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コンクリート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コンクリート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658802"/>
                  </a:ext>
                </a:extLst>
              </a:tr>
              <a:tr h="494423">
                <a:tc>
                  <a:txBody>
                    <a:bodyPr/>
                    <a:lstStyle/>
                    <a:p>
                      <a:pPr algn="ctr"/>
                      <a:r>
                        <a:rPr kumimoji="1" lang="ja-JP" altLang="en-US" dirty="0"/>
                        <a:t>壁面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木造</a:t>
                      </a:r>
                      <a:r>
                        <a:rPr kumimoji="1" lang="en-US" altLang="ja-JP" dirty="0"/>
                        <a:t>,</a:t>
                      </a:r>
                      <a:r>
                        <a:rPr kumimoji="1" lang="ja-JP" altLang="en-US" dirty="0"/>
                        <a:t>耐火ボード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金属</a:t>
                      </a:r>
                      <a:r>
                        <a:rPr kumimoji="1" lang="en-US" altLang="ja-JP" dirty="0"/>
                        <a:t>,</a:t>
                      </a:r>
                      <a:r>
                        <a:rPr kumimoji="1" lang="ja-JP" altLang="en-US" dirty="0"/>
                        <a:t>コンクリート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t>コンクリート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136843"/>
                  </a:ext>
                </a:extLst>
              </a:tr>
            </a:tbl>
          </a:graphicData>
        </a:graphic>
      </p:graphicFrame>
    </p:spTree>
    <p:extLst>
      <p:ext uri="{BB962C8B-B14F-4D97-AF65-F5344CB8AC3E}">
        <p14:creationId xmlns:p14="http://schemas.microsoft.com/office/powerpoint/2010/main" val="345306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documentclass{article}&#10;\usepackage{amsmath}&#10;\usepackage{amsmath,amssymb}&#10;\pagestyle{empty}&#10;&#10;\begin{document}&#10;\begin{align*}&#10;L = 20 \cdot \log_{10} f + N \cdot \log_{10} + L_f (n) - 28&#10;\end{align*}&#10;&#10;&#10;\end{document}" title="IguanaTex Bitmap Display">
            <a:extLst>
              <a:ext uri="{FF2B5EF4-FFF2-40B4-BE49-F238E27FC236}">
                <a16:creationId xmlns:a16="http://schemas.microsoft.com/office/drawing/2014/main" id="{B32BA62F-2C87-E76D-3AD5-2598D357B46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236722" y="2571772"/>
            <a:ext cx="7718554" cy="472509"/>
          </a:xfrm>
          <a:prstGeom prst="rect">
            <a:avLst/>
          </a:prstGeom>
        </p:spPr>
      </p:pic>
      <p:grpSp>
        <p:nvGrpSpPr>
          <p:cNvPr id="14" name="グループ化 13">
            <a:extLst>
              <a:ext uri="{FF2B5EF4-FFF2-40B4-BE49-F238E27FC236}">
                <a16:creationId xmlns:a16="http://schemas.microsoft.com/office/drawing/2014/main" id="{5FA60A7D-A286-DB3B-DFD1-FDAAA3611489}"/>
              </a:ext>
            </a:extLst>
          </p:cNvPr>
          <p:cNvGrpSpPr/>
          <p:nvPr/>
        </p:nvGrpSpPr>
        <p:grpSpPr>
          <a:xfrm>
            <a:off x="2236722" y="3331074"/>
            <a:ext cx="5718132" cy="1631216"/>
            <a:chOff x="1913478" y="2707336"/>
            <a:chExt cx="6515591" cy="1631216"/>
          </a:xfrm>
        </p:grpSpPr>
        <p:pic>
          <p:nvPicPr>
            <p:cNvPr id="12" name="図 11" descr="\documentclass{article}&#10;\usepackage{amsmath,amssymb}&#10;\pagestyle{empty}&#10;&#10;\begin{document}&#10;% \begin{align*}&#10;% \end{align*}&#10;$d$&#10;&#10;$N$&#10;&#10;$f$&#10;&#10;$L_f$&#10;&#10;$n$&#10;&#10;\end{document}" title="IguanaTex Bitmap Display">
              <a:extLst>
                <a:ext uri="{FF2B5EF4-FFF2-40B4-BE49-F238E27FC236}">
                  <a16:creationId xmlns:a16="http://schemas.microsoft.com/office/drawing/2014/main" id="{AA844636-F511-B0B6-BA42-2CD288FDB575}"/>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913478" y="2812092"/>
              <a:ext cx="283892" cy="1430375"/>
            </a:xfrm>
            <a:prstGeom prst="rect">
              <a:avLst/>
            </a:prstGeom>
          </p:spPr>
        </p:pic>
        <p:sp>
          <p:nvSpPr>
            <p:cNvPr id="8" name="テキスト ボックス 7">
              <a:extLst>
                <a:ext uri="{FF2B5EF4-FFF2-40B4-BE49-F238E27FC236}">
                  <a16:creationId xmlns:a16="http://schemas.microsoft.com/office/drawing/2014/main" id="{EE9AF450-6954-B64F-2DCD-575684AFBB86}"/>
                </a:ext>
              </a:extLst>
            </p:cNvPr>
            <p:cNvSpPr txBox="1"/>
            <p:nvPr/>
          </p:nvSpPr>
          <p:spPr>
            <a:xfrm>
              <a:off x="2197370" y="2707336"/>
              <a:ext cx="6231699" cy="1631216"/>
            </a:xfrm>
            <a:prstGeom prst="rect">
              <a:avLst/>
            </a:prstGeom>
            <a:noFill/>
          </p:spPr>
          <p:txBody>
            <a:bodyPr wrap="square" rtlCol="0">
              <a:spAutoFit/>
            </a:bodyPr>
            <a:lstStyle/>
            <a:p>
              <a:r>
                <a:rPr kumimoji="1" lang="en-US" altLang="ja-JP" sz="2000" dirty="0"/>
                <a:t>: </a:t>
              </a:r>
              <a:r>
                <a:rPr kumimoji="1" lang="ja-JP" altLang="en-US" sz="2000" dirty="0"/>
                <a:t>送受信転換距離 </a:t>
              </a:r>
              <a:r>
                <a:rPr kumimoji="1" lang="en-US" altLang="ja-JP" sz="2000" dirty="0"/>
                <a:t>[</a:t>
              </a:r>
              <a:r>
                <a:rPr kumimoji="1" lang="en-US" altLang="ja-JP" sz="2000" dirty="0">
                  <a:latin typeface="cmr10" panose="020B0500000000000000" pitchFamily="34" charset="0"/>
                  <a:ea typeface="Cambria Math" panose="02040503050406030204" pitchFamily="18" charset="0"/>
                </a:rPr>
                <a:t>m</a:t>
              </a:r>
              <a:r>
                <a:rPr kumimoji="1" lang="en-US" altLang="ja-JP" sz="2000" dirty="0"/>
                <a:t>]</a:t>
              </a:r>
            </a:p>
            <a:p>
              <a:r>
                <a:rPr lang="en-US" altLang="ja-JP" sz="2000" dirty="0"/>
                <a:t>: </a:t>
              </a:r>
              <a:r>
                <a:rPr lang="ja-JP" altLang="en-US" sz="2000" dirty="0"/>
                <a:t>送受信転換距離に対する減衰係数</a:t>
              </a:r>
              <a:endParaRPr lang="en-US" altLang="ja-JP" sz="2000" dirty="0"/>
            </a:p>
            <a:p>
              <a:r>
                <a:rPr kumimoji="1" lang="en-US" altLang="ja-JP" sz="2000" dirty="0"/>
                <a:t>: </a:t>
              </a:r>
              <a:r>
                <a:rPr kumimoji="1" lang="ja-JP" altLang="en-US" sz="2000" dirty="0"/>
                <a:t>周波数 </a:t>
              </a:r>
              <a:r>
                <a:rPr kumimoji="1" lang="en-US" altLang="ja-JP" sz="2000" dirty="0"/>
                <a:t>[</a:t>
              </a:r>
              <a:r>
                <a:rPr kumimoji="1" lang="en-US" altLang="ja-JP" sz="2000" dirty="0">
                  <a:latin typeface="cmr10" panose="020B0500000000000000" pitchFamily="34" charset="0"/>
                  <a:ea typeface="Cambria Math" panose="02040503050406030204" pitchFamily="18" charset="0"/>
                </a:rPr>
                <a:t>MHz</a:t>
              </a:r>
              <a:r>
                <a:rPr kumimoji="1" lang="en-US" altLang="ja-JP" sz="2000" dirty="0"/>
                <a:t>] </a:t>
              </a:r>
            </a:p>
            <a:p>
              <a:r>
                <a:rPr lang="en-US" altLang="ja-JP" sz="2000" dirty="0"/>
                <a:t>: </a:t>
              </a:r>
              <a:r>
                <a:rPr lang="ja-JP" altLang="en-US" sz="2000" dirty="0"/>
                <a:t>床・天井・壁を通過することによる負荷損失</a:t>
              </a:r>
              <a:endParaRPr lang="en-US" altLang="ja-JP" sz="2000" dirty="0"/>
            </a:p>
            <a:p>
              <a:r>
                <a:rPr kumimoji="1" lang="en-US" altLang="ja-JP" sz="2000" dirty="0"/>
                <a:t>: </a:t>
              </a:r>
              <a:r>
                <a:rPr kumimoji="1" lang="ja-JP" altLang="en-US" sz="2000" dirty="0"/>
                <a:t>通過する床等の枚数</a:t>
              </a:r>
            </a:p>
          </p:txBody>
        </p:sp>
      </p:grpSp>
      <p:sp>
        <p:nvSpPr>
          <p:cNvPr id="17" name="テキスト ボックス 16">
            <a:extLst>
              <a:ext uri="{FF2B5EF4-FFF2-40B4-BE49-F238E27FC236}">
                <a16:creationId xmlns:a16="http://schemas.microsoft.com/office/drawing/2014/main" id="{728DBBBF-F7D7-1BF3-CA7B-3A8D96685A2C}"/>
              </a:ext>
            </a:extLst>
          </p:cNvPr>
          <p:cNvSpPr txBox="1"/>
          <p:nvPr/>
        </p:nvSpPr>
        <p:spPr>
          <a:xfrm>
            <a:off x="250521" y="169101"/>
            <a:ext cx="6655246" cy="769441"/>
          </a:xfrm>
          <a:prstGeom prst="rect">
            <a:avLst/>
          </a:prstGeom>
          <a:noFill/>
        </p:spPr>
        <p:txBody>
          <a:bodyPr wrap="square" rtlCol="0">
            <a:spAutoFit/>
          </a:bodyPr>
          <a:lstStyle/>
          <a:p>
            <a:r>
              <a:rPr kumimoji="1" lang="ja-JP" altLang="en-US" sz="4400" dirty="0">
                <a:latin typeface="BIZ UDPゴシック" panose="020B0400000000000000" pitchFamily="50" charset="-128"/>
                <a:ea typeface="BIZ UDPゴシック" panose="020B0400000000000000" pitchFamily="50" charset="-128"/>
              </a:rPr>
              <a:t>屋内の伝搬損失距離特性</a:t>
            </a:r>
          </a:p>
        </p:txBody>
      </p:sp>
      <p:sp>
        <p:nvSpPr>
          <p:cNvPr id="2" name="テキスト ボックス 1">
            <a:extLst>
              <a:ext uri="{FF2B5EF4-FFF2-40B4-BE49-F238E27FC236}">
                <a16:creationId xmlns:a16="http://schemas.microsoft.com/office/drawing/2014/main" id="{21153FEB-0D9E-5B7C-ECBA-2D74CF60C81A}"/>
              </a:ext>
            </a:extLst>
          </p:cNvPr>
          <p:cNvSpPr txBox="1"/>
          <p:nvPr/>
        </p:nvSpPr>
        <p:spPr>
          <a:xfrm>
            <a:off x="971265" y="1203489"/>
            <a:ext cx="10249469" cy="769441"/>
          </a:xfrm>
          <a:prstGeom prst="rect">
            <a:avLst/>
          </a:prstGeom>
          <a:noFill/>
        </p:spPr>
        <p:txBody>
          <a:bodyPr wrap="square" rtlCol="0">
            <a:spAutoFit/>
          </a:bodyPr>
          <a:lstStyle/>
          <a:p>
            <a:r>
              <a:rPr lang="ja-JP" altLang="en-US" sz="2200" dirty="0"/>
              <a:t>屋内では見通しが十分確保できない場合が多く</a:t>
            </a:r>
            <a:r>
              <a:rPr lang="en-US" altLang="ja-JP" sz="2200" dirty="0"/>
              <a:t>,</a:t>
            </a:r>
            <a:r>
              <a:rPr lang="ja-JP" altLang="en-US" sz="2200" dirty="0"/>
              <a:t>自由空間伝搬よりも損失が増加する</a:t>
            </a:r>
            <a:r>
              <a:rPr lang="en-US" altLang="ja-JP" sz="2200" dirty="0"/>
              <a:t>.</a:t>
            </a:r>
            <a:r>
              <a:rPr lang="ja-JP" altLang="en-US" sz="2200" dirty="0"/>
              <a:t>屋内伝搬の基本となる伝搬損失距離特性</a:t>
            </a:r>
            <a:r>
              <a:rPr lang="en-US" altLang="ja-JP" sz="2200" dirty="0"/>
              <a:t>L</a:t>
            </a:r>
            <a:r>
              <a:rPr lang="ja-JP" altLang="en-US" sz="2200" dirty="0"/>
              <a:t>は次式で推定することができる</a:t>
            </a:r>
            <a:r>
              <a:rPr lang="en-US" altLang="ja-JP" sz="2200" dirty="0"/>
              <a:t>.</a:t>
            </a:r>
            <a:endParaRPr kumimoji="1" lang="ja-JP" altLang="en-US" sz="2200" dirty="0"/>
          </a:p>
        </p:txBody>
      </p:sp>
    </p:spTree>
    <p:extLst>
      <p:ext uri="{BB962C8B-B14F-4D97-AF65-F5344CB8AC3E}">
        <p14:creationId xmlns:p14="http://schemas.microsoft.com/office/powerpoint/2010/main" val="348003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 17">
                <a:extLst>
                  <a:ext uri="{FF2B5EF4-FFF2-40B4-BE49-F238E27FC236}">
                    <a16:creationId xmlns:a16="http://schemas.microsoft.com/office/drawing/2014/main" id="{5A80F6EE-2B27-9026-CC28-470F23030E67}"/>
                  </a:ext>
                </a:extLst>
              </p:cNvPr>
              <p:cNvGraphicFramePr>
                <a:graphicFrameLocks noGrp="1"/>
              </p:cNvGraphicFramePr>
              <p:nvPr>
                <p:extLst>
                  <p:ext uri="{D42A27DB-BD31-4B8C-83A1-F6EECF244321}">
                    <p14:modId xmlns:p14="http://schemas.microsoft.com/office/powerpoint/2010/main" val="3276614497"/>
                  </p:ext>
                </p:extLst>
              </p:nvPr>
            </p:nvGraphicFramePr>
            <p:xfrm>
              <a:off x="975826" y="1929403"/>
              <a:ext cx="10144813" cy="2481114"/>
            </p:xfrm>
            <a:graphic>
              <a:graphicData uri="http://schemas.openxmlformats.org/drawingml/2006/table">
                <a:tbl>
                  <a:tblPr firstRow="1" bandRow="1">
                    <a:tableStyleId>{2D5ABB26-0587-4C30-8999-92F81FD0307C}</a:tableStyleId>
                  </a:tblPr>
                  <a:tblGrid>
                    <a:gridCol w="1449259">
                      <a:extLst>
                        <a:ext uri="{9D8B030D-6E8A-4147-A177-3AD203B41FA5}">
                          <a16:colId xmlns:a16="http://schemas.microsoft.com/office/drawing/2014/main" val="3177124217"/>
                        </a:ext>
                      </a:extLst>
                    </a:gridCol>
                    <a:gridCol w="1449259">
                      <a:extLst>
                        <a:ext uri="{9D8B030D-6E8A-4147-A177-3AD203B41FA5}">
                          <a16:colId xmlns:a16="http://schemas.microsoft.com/office/drawing/2014/main" val="2830673849"/>
                        </a:ext>
                      </a:extLst>
                    </a:gridCol>
                    <a:gridCol w="1449259">
                      <a:extLst>
                        <a:ext uri="{9D8B030D-6E8A-4147-A177-3AD203B41FA5}">
                          <a16:colId xmlns:a16="http://schemas.microsoft.com/office/drawing/2014/main" val="2940794952"/>
                        </a:ext>
                      </a:extLst>
                    </a:gridCol>
                    <a:gridCol w="1449259">
                      <a:extLst>
                        <a:ext uri="{9D8B030D-6E8A-4147-A177-3AD203B41FA5}">
                          <a16:colId xmlns:a16="http://schemas.microsoft.com/office/drawing/2014/main" val="3806612125"/>
                        </a:ext>
                      </a:extLst>
                    </a:gridCol>
                    <a:gridCol w="1449259">
                      <a:extLst>
                        <a:ext uri="{9D8B030D-6E8A-4147-A177-3AD203B41FA5}">
                          <a16:colId xmlns:a16="http://schemas.microsoft.com/office/drawing/2014/main" val="3551089456"/>
                        </a:ext>
                      </a:extLst>
                    </a:gridCol>
                    <a:gridCol w="1449259">
                      <a:extLst>
                        <a:ext uri="{9D8B030D-6E8A-4147-A177-3AD203B41FA5}">
                          <a16:colId xmlns:a16="http://schemas.microsoft.com/office/drawing/2014/main" val="744575699"/>
                        </a:ext>
                      </a:extLst>
                    </a:gridCol>
                    <a:gridCol w="1449259">
                      <a:extLst>
                        <a:ext uri="{9D8B030D-6E8A-4147-A177-3AD203B41FA5}">
                          <a16:colId xmlns:a16="http://schemas.microsoft.com/office/drawing/2014/main" val="906839645"/>
                        </a:ext>
                      </a:extLst>
                    </a:gridCol>
                  </a:tblGrid>
                  <a:tr h="481140">
                    <a:tc>
                      <a:txBody>
                        <a:bodyPr/>
                        <a:lstStyle/>
                        <a:p>
                          <a:pPr algn="ctr"/>
                          <a:r>
                            <a:rPr kumimoji="1" lang="ja-JP" altLang="en-US" dirty="0"/>
                            <a:t>環境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集合住宅内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ja-JP" altLang="en-US" dirty="0"/>
                            <a:t>戸建て住宅内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ja-JP" altLang="en-US" dirty="0"/>
                            <a:t>オフィス内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1270176514"/>
                      </a:ext>
                    </a:extLst>
                  </a:tr>
                  <a:tr h="481140">
                    <a:tc>
                      <a:txBody>
                        <a:bodyPr/>
                        <a:lstStyle/>
                        <a:p>
                          <a:pPr algn="ctr"/>
                          <a:r>
                            <a:rPr kumimoji="1" lang="ja-JP" altLang="en-US" sz="1400" b="0" dirty="0"/>
                            <a:t>周波数</a:t>
                          </a:r>
                          <a14:m>
                            <m:oMath xmlns:m="http://schemas.openxmlformats.org/officeDocument/2006/math">
                              <m:r>
                                <m:rPr>
                                  <m:nor/>
                                </m:rPr>
                                <a:rPr kumimoji="1" lang="en-US" altLang="ja-JP" sz="1400" b="0" i="0" smtClean="0">
                                  <a:latin typeface="Cambria Math" panose="02040503050406030204" pitchFamily="18" charset="0"/>
                                </a:rPr>
                                <m:t>[</m:t>
                              </m:r>
                              <m:r>
                                <m:rPr>
                                  <m:nor/>
                                </m:rPr>
                                <a:rPr kumimoji="1" lang="en-US" altLang="ja-JP" sz="1400" b="0" i="0" smtClean="0">
                                  <a:latin typeface="Latin Modern Math" panose="02000503000000000000" pitchFamily="50" charset="0"/>
                                  <a:ea typeface="Latin Modern Math" panose="02000503000000000000" pitchFamily="50" charset="0"/>
                                </a:rPr>
                                <m:t>GHz</m:t>
                              </m:r>
                              <m:r>
                                <a:rPr kumimoji="1" lang="en-US" altLang="ja-JP" sz="1400" b="0" i="1" smtClean="0">
                                  <a:latin typeface="Cambria Math" panose="02040503050406030204" pitchFamily="18" charset="0"/>
                                </a:rPr>
                                <m:t>]</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2.45</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5.2</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2.45</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5.2</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2.45</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Latin Modern Math" panose="02000503000000000000" pitchFamily="50" charset="0"/>
                              <a:ea typeface="Latin Modern Math" panose="02000503000000000000" pitchFamily="50" charset="0"/>
                            </a:rPr>
                            <a:t>5.2</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963690"/>
                      </a:ext>
                    </a:extLst>
                  </a:tr>
                  <a:tr h="487473">
                    <a:tc>
                      <a:txBody>
                        <a:bodyPr/>
                        <a:lstStyle/>
                        <a:p>
                          <a:pPr algn="ctr"/>
                          <a14:m>
                            <m:oMathPara xmlns:m="http://schemas.openxmlformats.org/officeDocument/2006/math">
                              <m:oMathParaPr>
                                <m:jc m:val="centerGroup"/>
                              </m:oMathParaPr>
                              <m:oMath xmlns:m="http://schemas.openxmlformats.org/officeDocument/2006/math">
                                <m:r>
                                  <m:rPr>
                                    <m:nor/>
                                  </m:rPr>
                                  <a:rPr kumimoji="1" lang="en-US" altLang="ja-JP" b="0" i="0" smtClean="0">
                                    <a:latin typeface="Latin Modern Math" panose="02000503000000000000" pitchFamily="50" charset="0"/>
                                    <a:ea typeface="Latin Modern Math" panose="02000503000000000000" pitchFamily="50" charset="0"/>
                                  </a:rPr>
                                  <m:t>N</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30</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30</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31</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8632693"/>
                      </a:ext>
                    </a:extLst>
                  </a:tr>
                  <a:tr h="5101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Latin Modern Math" panose="02000503000000000000" pitchFamily="50" charset="0"/>
                                      </a:rPr>
                                    </m:ctrlPr>
                                  </m:sSubPr>
                                  <m:e>
                                    <m:r>
                                      <a:rPr kumimoji="1" lang="en-US" altLang="ja-JP" b="0" i="1" smtClean="0">
                                        <a:latin typeface="Latin Modern Math" panose="02000503000000000000" pitchFamily="50" charset="0"/>
                                        <a:ea typeface="Latin Modern Math" panose="02000503000000000000" pitchFamily="50" charset="0"/>
                                      </a:rPr>
                                      <m:t>𝐿</m:t>
                                    </m:r>
                                  </m:e>
                                  <m:sub>
                                    <m:r>
                                      <a:rPr kumimoji="1" lang="en-US" altLang="ja-JP" b="0" i="1" smtClean="0">
                                        <a:latin typeface="Latin Modern Math" panose="02000503000000000000" pitchFamily="50" charset="0"/>
                                        <a:ea typeface="Latin Modern Math" panose="02000503000000000000" pitchFamily="50" charset="0"/>
                                      </a:rPr>
                                      <m:t>𝑓</m:t>
                                    </m:r>
                                  </m:sub>
                                </m:sSub>
                                <m:r>
                                  <m:rPr>
                                    <m:nor/>
                                  </m:rPr>
                                  <a:rPr kumimoji="1" lang="en-US" altLang="ja-JP" b="0" i="0" smtClean="0">
                                    <a:latin typeface="Latin Modern Math" panose="02000503000000000000" pitchFamily="50" charset="0"/>
                                    <a:ea typeface="Latin Modern Math" panose="02000503000000000000" pitchFamily="50" charset="0"/>
                                  </a:rPr>
                                  <m:t>[</m:t>
                                </m:r>
                                <m:r>
                                  <m:rPr>
                                    <m:nor/>
                                  </m:rPr>
                                  <a:rPr kumimoji="1" lang="en-US" altLang="ja-JP" b="0" i="0" smtClean="0">
                                    <a:latin typeface="Latin Modern Math" panose="02000503000000000000" pitchFamily="50" charset="0"/>
                                    <a:ea typeface="Latin Modern Math" panose="02000503000000000000" pitchFamily="50" charset="0"/>
                                  </a:rPr>
                                  <m:t>dB</m:t>
                                </m:r>
                                <m:r>
                                  <a:rPr kumimoji="1" lang="en-US" altLang="ja-JP" b="0" i="1" smtClean="0">
                                    <a:latin typeface="Latin Modern Math" panose="02000503000000000000" pitchFamily="50" charset="0"/>
                                    <a:ea typeface="Latin Modern Math" panose="02000503000000000000" pitchFamily="50" charset="0"/>
                                  </a:rPr>
                                  <m:t>]</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Latin Modern Math" panose="02000503000000000000" pitchFamily="50" charset="0"/>
                                        <a:ea typeface="Latin Modern Math" panose="02000503000000000000" pitchFamily="50" charset="0"/>
                                      </a:rPr>
                                      <m:t>10</m:t>
                                    </m:r>
                                  </m:e>
                                  <m:sup>
                                    <m:r>
                                      <a:rPr kumimoji="1" lang="en-US" altLang="ja-JP" b="0" i="1" smtClean="0">
                                        <a:latin typeface="Cambria Math" panose="02040503050406030204" pitchFamily="18" charset="0"/>
                                      </a:rPr>
                                      <m:t>∗1</m:t>
                                    </m:r>
                                  </m:sup>
                                </m:sSup>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ea typeface="Latin Modern Math" panose="02000503000000000000" pitchFamily="50" charset="0"/>
                                      </a:rPr>
                                    </m:ctrlPr>
                                  </m:sSupPr>
                                  <m:e>
                                    <m:r>
                                      <a:rPr kumimoji="1" lang="en-US" altLang="ja-JP" b="0" i="1" smtClean="0">
                                        <a:latin typeface="Cambria Math" panose="02040503050406030204" pitchFamily="18" charset="0"/>
                                        <a:ea typeface="Latin Modern Math" panose="02000503000000000000" pitchFamily="50" charset="0"/>
                                      </a:rPr>
                                      <m:t>13</m:t>
                                    </m:r>
                                  </m:e>
                                  <m:sup>
                                    <m:r>
                                      <a:rPr kumimoji="1" lang="en-US" altLang="ja-JP" b="0" i="1" smtClean="0">
                                        <a:latin typeface="Latin Modern Math" panose="02000503000000000000" pitchFamily="50" charset="0"/>
                                        <a:ea typeface="Latin Modern Math" panose="02000503000000000000" pitchFamily="50" charset="0"/>
                                      </a:rPr>
                                      <m:t>∗</m:t>
                                    </m:r>
                                    <m:r>
                                      <a:rPr kumimoji="1" lang="en-US" altLang="ja-JP" b="0" i="1" smtClean="0">
                                        <a:latin typeface="Cambria Math" panose="02040503050406030204" pitchFamily="18" charset="0"/>
                                        <a:ea typeface="Latin Modern Math" panose="02000503000000000000" pitchFamily="50" charset="0"/>
                                      </a:rPr>
                                      <m:t>1</m:t>
                                    </m:r>
                                  </m:sup>
                                </m:sSup>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3</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ea typeface="Latin Modern Math" panose="02000503000000000000" pitchFamily="50" charset="0"/>
                                      </a:rPr>
                                    </m:ctrlPr>
                                  </m:sSupPr>
                                  <m:e>
                                    <m:r>
                                      <a:rPr kumimoji="1" lang="en-US" altLang="ja-JP" b="0" i="1" smtClean="0">
                                        <a:latin typeface="Latin Modern Math" panose="02000503000000000000" pitchFamily="50" charset="0"/>
                                        <a:ea typeface="Latin Modern Math" panose="02000503000000000000" pitchFamily="50" charset="0"/>
                                      </a:rPr>
                                      <m:t>7</m:t>
                                    </m:r>
                                  </m:e>
                                  <m:sup>
                                    <m:r>
                                      <a:rPr kumimoji="1" lang="en-US" altLang="ja-JP" b="0" i="1" smtClean="0">
                                        <a:latin typeface="Latin Modern Math" panose="02000503000000000000" pitchFamily="50" charset="0"/>
                                        <a:ea typeface="Latin Modern Math" panose="02000503000000000000" pitchFamily="50" charset="0"/>
                                      </a:rPr>
                                      <m:t>∗</m:t>
                                    </m:r>
                                    <m:r>
                                      <a:rPr kumimoji="1" lang="en-US" altLang="ja-JP" b="0" i="1" smtClean="0">
                                        <a:latin typeface="Cambria Math" panose="02040503050406030204" pitchFamily="18" charset="0"/>
                                        <a:ea typeface="Latin Modern Math" panose="02000503000000000000" pitchFamily="50" charset="0"/>
                                      </a:rPr>
                                      <m:t>2</m:t>
                                    </m:r>
                                  </m:sup>
                                </m:sSup>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14</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Latin Modern Math" panose="02000503000000000000" pitchFamily="50" charset="0"/>
                                    <a:ea typeface="Latin Modern Math" panose="02000503000000000000" pitchFamily="50" charset="0"/>
                                  </a:rPr>
                                  <m:t>16</m:t>
                                </m:r>
                              </m:oMath>
                            </m:oMathPara>
                          </a14:m>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049526"/>
                      </a:ext>
                    </a:extLst>
                  </a:tr>
                  <a:tr h="521235">
                    <a:tc>
                      <a:txBody>
                        <a:bodyPr/>
                        <a:lstStyle/>
                        <a:p>
                          <a:pPr algn="ctr"/>
                          <a:r>
                            <a:rPr kumimoji="1" lang="ja-JP" altLang="en-US" dirty="0"/>
                            <a:t>備考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*1:</a:t>
                          </a:r>
                          <a:r>
                            <a:rPr kumimoji="1" lang="ja-JP" altLang="en-US" sz="1100" dirty="0"/>
                            <a:t>コンクリート壁</a:t>
                          </a:r>
                          <a:br>
                            <a:rPr kumimoji="1" lang="en-US" altLang="ja-JP" sz="1100" dirty="0"/>
                          </a:br>
                          <a:r>
                            <a:rPr kumimoji="1" lang="en-US" altLang="ja-JP" sz="1100" dirty="0"/>
                            <a:t>1</a:t>
                          </a:r>
                          <a:r>
                            <a:rPr kumimoji="1" lang="ja-JP" altLang="en-US" sz="1100" dirty="0"/>
                            <a:t>枚あたり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*1:</a:t>
                          </a:r>
                          <a:r>
                            <a:rPr kumimoji="1" lang="ja-JP" altLang="en-US" sz="1100" dirty="0"/>
                            <a:t>コンクリート壁</a:t>
                          </a:r>
                          <a:br>
                            <a:rPr kumimoji="1" lang="en-US" altLang="ja-JP" sz="1100" dirty="0"/>
                          </a:br>
                          <a:r>
                            <a:rPr kumimoji="1" lang="en-US" altLang="ja-JP" sz="1100" dirty="0"/>
                            <a:t>1</a:t>
                          </a:r>
                          <a:r>
                            <a:rPr kumimoji="1" lang="ja-JP" altLang="en-US" sz="1100" dirty="0"/>
                            <a:t>枚あたり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mr10" panose="020B050000000000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*2:</a:t>
                          </a:r>
                          <a:r>
                            <a:rPr kumimoji="1" lang="ja-JP" altLang="en-US" sz="1200" dirty="0"/>
                            <a:t>木造モルタル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543878"/>
                      </a:ext>
                    </a:extLst>
                  </a:tr>
                </a:tbl>
              </a:graphicData>
            </a:graphic>
          </p:graphicFrame>
        </mc:Choice>
        <mc:Fallback xmlns="">
          <p:graphicFrame>
            <p:nvGraphicFramePr>
              <p:cNvPr id="2" name="表 17">
                <a:extLst>
                  <a:ext uri="{FF2B5EF4-FFF2-40B4-BE49-F238E27FC236}">
                    <a16:creationId xmlns:a16="http://schemas.microsoft.com/office/drawing/2014/main" id="{5A80F6EE-2B27-9026-CC28-470F23030E67}"/>
                  </a:ext>
                </a:extLst>
              </p:cNvPr>
              <p:cNvGraphicFramePr>
                <a:graphicFrameLocks noGrp="1"/>
              </p:cNvGraphicFramePr>
              <p:nvPr>
                <p:extLst>
                  <p:ext uri="{D42A27DB-BD31-4B8C-83A1-F6EECF244321}">
                    <p14:modId xmlns:p14="http://schemas.microsoft.com/office/powerpoint/2010/main" val="3276614497"/>
                  </p:ext>
                </p:extLst>
              </p:nvPr>
            </p:nvGraphicFramePr>
            <p:xfrm>
              <a:off x="975826" y="1929403"/>
              <a:ext cx="10144813" cy="2481114"/>
            </p:xfrm>
            <a:graphic>
              <a:graphicData uri="http://schemas.openxmlformats.org/drawingml/2006/table">
                <a:tbl>
                  <a:tblPr firstRow="1" bandRow="1">
                    <a:tableStyleId>{2D5ABB26-0587-4C30-8999-92F81FD0307C}</a:tableStyleId>
                  </a:tblPr>
                  <a:tblGrid>
                    <a:gridCol w="1449259">
                      <a:extLst>
                        <a:ext uri="{9D8B030D-6E8A-4147-A177-3AD203B41FA5}">
                          <a16:colId xmlns:a16="http://schemas.microsoft.com/office/drawing/2014/main" val="3177124217"/>
                        </a:ext>
                      </a:extLst>
                    </a:gridCol>
                    <a:gridCol w="1449259">
                      <a:extLst>
                        <a:ext uri="{9D8B030D-6E8A-4147-A177-3AD203B41FA5}">
                          <a16:colId xmlns:a16="http://schemas.microsoft.com/office/drawing/2014/main" val="2830673849"/>
                        </a:ext>
                      </a:extLst>
                    </a:gridCol>
                    <a:gridCol w="1449259">
                      <a:extLst>
                        <a:ext uri="{9D8B030D-6E8A-4147-A177-3AD203B41FA5}">
                          <a16:colId xmlns:a16="http://schemas.microsoft.com/office/drawing/2014/main" val="2940794952"/>
                        </a:ext>
                      </a:extLst>
                    </a:gridCol>
                    <a:gridCol w="1449259">
                      <a:extLst>
                        <a:ext uri="{9D8B030D-6E8A-4147-A177-3AD203B41FA5}">
                          <a16:colId xmlns:a16="http://schemas.microsoft.com/office/drawing/2014/main" val="3806612125"/>
                        </a:ext>
                      </a:extLst>
                    </a:gridCol>
                    <a:gridCol w="1449259">
                      <a:extLst>
                        <a:ext uri="{9D8B030D-6E8A-4147-A177-3AD203B41FA5}">
                          <a16:colId xmlns:a16="http://schemas.microsoft.com/office/drawing/2014/main" val="3551089456"/>
                        </a:ext>
                      </a:extLst>
                    </a:gridCol>
                    <a:gridCol w="1449259">
                      <a:extLst>
                        <a:ext uri="{9D8B030D-6E8A-4147-A177-3AD203B41FA5}">
                          <a16:colId xmlns:a16="http://schemas.microsoft.com/office/drawing/2014/main" val="744575699"/>
                        </a:ext>
                      </a:extLst>
                    </a:gridCol>
                    <a:gridCol w="1449259">
                      <a:extLst>
                        <a:ext uri="{9D8B030D-6E8A-4147-A177-3AD203B41FA5}">
                          <a16:colId xmlns:a16="http://schemas.microsoft.com/office/drawing/2014/main" val="906839645"/>
                        </a:ext>
                      </a:extLst>
                    </a:gridCol>
                  </a:tblGrid>
                  <a:tr h="481140">
                    <a:tc>
                      <a:txBody>
                        <a:bodyPr/>
                        <a:lstStyle/>
                        <a:p>
                          <a:pPr algn="ctr"/>
                          <a:r>
                            <a:rPr kumimoji="1" lang="ja-JP" altLang="en-US" dirty="0"/>
                            <a:t>環境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集合住宅内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ja-JP" altLang="en-US" dirty="0"/>
                            <a:t>戸建て住宅内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ja-JP" altLang="en-US" dirty="0"/>
                            <a:t>オフィス内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1270176514"/>
                      </a:ext>
                    </a:extLst>
                  </a:tr>
                  <a:tr h="48114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0" t="-101266" r="-600420" b="-32025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20" t="-101266" r="-500420" b="-32025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420" t="-101266" r="-400420" b="-32025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688" t="-101266" r="-302110" b="-320253"/>
                          </a:stretch>
                        </a:blipFill>
                      </a:tcPr>
                    </a:tc>
                    <a:tc>
                      <a:txBody>
                        <a:bodyPr/>
                        <a:lstStyle/>
                        <a:p>
                          <a:pPr algn="ctr"/>
                          <a:r>
                            <a:rPr kumimoji="1" lang="en-US" altLang="ja-JP" dirty="0">
                              <a:latin typeface="Latin Modern Math" panose="02000503000000000000" pitchFamily="50" charset="0"/>
                              <a:ea typeface="Latin Modern Math" panose="02000503000000000000" pitchFamily="50" charset="0"/>
                            </a:rPr>
                            <a:t>5.2</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000" t="-101266" r="-100840" b="-32025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Latin Modern Math" panose="02000503000000000000" pitchFamily="50" charset="0"/>
                              <a:ea typeface="Latin Modern Math" panose="02000503000000000000" pitchFamily="50" charset="0"/>
                            </a:rPr>
                            <a:t>5.2</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963690"/>
                      </a:ext>
                    </a:extLst>
                  </a:tr>
                  <a:tr h="487473">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0" t="-198750" r="-600420" b="-216250"/>
                          </a:stretch>
                        </a:blipFill>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30</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28</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30</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latin typeface="Latin Modern Math" panose="02000503000000000000" pitchFamily="50" charset="0"/>
                              <a:ea typeface="Latin Modern Math" panose="02000503000000000000" pitchFamily="50" charset="0"/>
                            </a:rPr>
                            <a:t>31</a:t>
                          </a:r>
                          <a:endParaRPr kumimoji="1" lang="ja-JP" altLang="en-US" dirty="0">
                            <a:latin typeface="Latin Modern Math" panose="02000503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8632693"/>
                      </a:ext>
                    </a:extLst>
                  </a:tr>
                  <a:tr h="510126">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0" t="-284524" r="-60042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20" t="-284524" r="-50042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420" t="-284524" r="-40042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688" t="-284524" r="-30211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0000" t="-284524" r="-20084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000" t="-284524" r="-100840" b="-10595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0000" t="-284524" r="-840" b="-105952"/>
                          </a:stretch>
                        </a:blipFill>
                      </a:tcPr>
                    </a:tc>
                    <a:extLst>
                      <a:ext uri="{0D108BD9-81ED-4DB2-BD59-A6C34878D82A}">
                        <a16:rowId xmlns:a16="http://schemas.microsoft.com/office/drawing/2014/main" val="3102049526"/>
                      </a:ext>
                    </a:extLst>
                  </a:tr>
                  <a:tr h="521235">
                    <a:tc>
                      <a:txBody>
                        <a:bodyPr/>
                        <a:lstStyle/>
                        <a:p>
                          <a:pPr algn="ctr"/>
                          <a:r>
                            <a:rPr kumimoji="1" lang="ja-JP" altLang="en-US" dirty="0"/>
                            <a:t>備考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*1:</a:t>
                          </a:r>
                          <a:r>
                            <a:rPr kumimoji="1" lang="ja-JP" altLang="en-US" sz="1100" dirty="0"/>
                            <a:t>コンクリート壁</a:t>
                          </a:r>
                          <a:br>
                            <a:rPr kumimoji="1" lang="en-US" altLang="ja-JP" sz="1100" dirty="0"/>
                          </a:br>
                          <a:r>
                            <a:rPr kumimoji="1" lang="en-US" altLang="ja-JP" sz="1100" dirty="0"/>
                            <a:t>1</a:t>
                          </a:r>
                          <a:r>
                            <a:rPr kumimoji="1" lang="ja-JP" altLang="en-US" sz="1100" dirty="0"/>
                            <a:t>枚あたり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*1:</a:t>
                          </a:r>
                          <a:r>
                            <a:rPr kumimoji="1" lang="ja-JP" altLang="en-US" sz="1100" dirty="0"/>
                            <a:t>コンクリート壁</a:t>
                          </a:r>
                          <a:br>
                            <a:rPr kumimoji="1" lang="en-US" altLang="ja-JP" sz="1100" dirty="0"/>
                          </a:br>
                          <a:r>
                            <a:rPr kumimoji="1" lang="en-US" altLang="ja-JP" sz="1100" dirty="0"/>
                            <a:t>1</a:t>
                          </a:r>
                          <a:r>
                            <a:rPr kumimoji="1" lang="ja-JP" altLang="en-US" sz="1100" dirty="0"/>
                            <a:t>枚あたり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latin typeface="cmr10" panose="020B0500000000000000"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*2:</a:t>
                          </a:r>
                          <a:r>
                            <a:rPr kumimoji="1" lang="ja-JP" altLang="en-US" sz="1200" dirty="0"/>
                            <a:t>木造モルタル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543878"/>
                      </a:ext>
                    </a:extLst>
                  </a:tr>
                </a:tbl>
              </a:graphicData>
            </a:graphic>
          </p:graphicFrame>
        </mc:Fallback>
      </mc:AlternateContent>
      <p:grpSp>
        <p:nvGrpSpPr>
          <p:cNvPr id="6" name="グループ化 5">
            <a:extLst>
              <a:ext uri="{FF2B5EF4-FFF2-40B4-BE49-F238E27FC236}">
                <a16:creationId xmlns:a16="http://schemas.microsoft.com/office/drawing/2014/main" id="{BFE554B9-C5F0-AF0A-920F-7B90BD83B9E8}"/>
              </a:ext>
            </a:extLst>
          </p:cNvPr>
          <p:cNvGrpSpPr/>
          <p:nvPr/>
        </p:nvGrpSpPr>
        <p:grpSpPr>
          <a:xfrm>
            <a:off x="975826" y="4502042"/>
            <a:ext cx="5472674" cy="584775"/>
            <a:chOff x="1216332" y="5727526"/>
            <a:chExt cx="5472674" cy="584775"/>
          </a:xfrm>
        </p:grpSpPr>
        <p:pic>
          <p:nvPicPr>
            <p:cNvPr id="4" name="図 3" descr="\documentclass{article}&#10;\usepackage{amsmath,amssymb}&#10;\pagestyle{empty}&#10;&#10;\begin{document}&#10;% \begin{align*}&#10;% \end{align*}&#10;$N$&#10;&#10;$L_f$&#10;&#10;\end{document}" title="IguanaTex Bitmap Display">
              <a:extLst>
                <a:ext uri="{FF2B5EF4-FFF2-40B4-BE49-F238E27FC236}">
                  <a16:creationId xmlns:a16="http://schemas.microsoft.com/office/drawing/2014/main" id="{B3813FE6-FB8D-1E8A-B2BE-095CD809A0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216332" y="5837129"/>
              <a:ext cx="199215" cy="403964"/>
            </a:xfrm>
            <a:prstGeom prst="rect">
              <a:avLst/>
            </a:prstGeom>
          </p:spPr>
        </p:pic>
        <p:sp>
          <p:nvSpPr>
            <p:cNvPr id="5" name="テキスト ボックス 4">
              <a:extLst>
                <a:ext uri="{FF2B5EF4-FFF2-40B4-BE49-F238E27FC236}">
                  <a16:creationId xmlns:a16="http://schemas.microsoft.com/office/drawing/2014/main" id="{7022565A-D4C7-8893-E1E6-094D1BEE4292}"/>
                </a:ext>
              </a:extLst>
            </p:cNvPr>
            <p:cNvSpPr txBox="1"/>
            <p:nvPr/>
          </p:nvSpPr>
          <p:spPr>
            <a:xfrm>
              <a:off x="1371706" y="5727526"/>
              <a:ext cx="5317300" cy="584775"/>
            </a:xfrm>
            <a:prstGeom prst="rect">
              <a:avLst/>
            </a:prstGeom>
            <a:noFill/>
          </p:spPr>
          <p:txBody>
            <a:bodyPr wrap="square" rtlCol="0">
              <a:spAutoFit/>
            </a:bodyPr>
            <a:lstStyle/>
            <a:p>
              <a:r>
                <a:rPr kumimoji="1" lang="en-US" altLang="ja-JP" sz="1600" dirty="0"/>
                <a:t>: </a:t>
              </a:r>
              <a:r>
                <a:rPr kumimoji="1" lang="ja-JP" altLang="en-US" sz="1600" dirty="0"/>
                <a:t>送受信点間距離に対する減衰係数</a:t>
              </a:r>
              <a:endParaRPr kumimoji="1" lang="en-US" altLang="ja-JP" sz="1600" dirty="0"/>
            </a:p>
            <a:p>
              <a:r>
                <a:rPr lang="en-US" altLang="ja-JP" sz="1600" dirty="0"/>
                <a:t>: </a:t>
              </a:r>
              <a:r>
                <a:rPr lang="ja-JP" altLang="en-US" sz="1600" dirty="0"/>
                <a:t>床</a:t>
              </a:r>
              <a:r>
                <a:rPr lang="en-US" altLang="ja-JP" sz="1600" dirty="0"/>
                <a:t>,</a:t>
              </a:r>
              <a:r>
                <a:rPr lang="ja-JP" altLang="en-US" sz="1600" dirty="0"/>
                <a:t>天井</a:t>
              </a:r>
              <a:r>
                <a:rPr lang="en-US" altLang="ja-JP" sz="1600" dirty="0"/>
                <a:t>,</a:t>
              </a:r>
              <a:r>
                <a:rPr lang="ja-JP" altLang="en-US" sz="1600" dirty="0"/>
                <a:t>壁を通過することによる付加損失</a:t>
              </a:r>
              <a:endParaRPr kumimoji="1" lang="ja-JP" altLang="en-US" sz="1600" dirty="0"/>
            </a:p>
          </p:txBody>
        </p:sp>
      </p:grpSp>
    </p:spTree>
    <p:extLst>
      <p:ext uri="{BB962C8B-B14F-4D97-AF65-F5344CB8AC3E}">
        <p14:creationId xmlns:p14="http://schemas.microsoft.com/office/powerpoint/2010/main" val="380167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D770ADA2-8A52-AC34-F8BD-469BE48815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257" y="662163"/>
            <a:ext cx="7085645" cy="5533673"/>
          </a:xfrm>
          <a:prstGeom prst="rect">
            <a:avLst/>
          </a:prstGeom>
        </p:spPr>
      </p:pic>
      <p:sp>
        <p:nvSpPr>
          <p:cNvPr id="2" name="テキスト ボックス 1">
            <a:extLst>
              <a:ext uri="{FF2B5EF4-FFF2-40B4-BE49-F238E27FC236}">
                <a16:creationId xmlns:a16="http://schemas.microsoft.com/office/drawing/2014/main" id="{59A14FC8-B992-E02A-B315-70CA6F1847C2}"/>
              </a:ext>
            </a:extLst>
          </p:cNvPr>
          <p:cNvSpPr txBox="1"/>
          <p:nvPr/>
        </p:nvSpPr>
        <p:spPr>
          <a:xfrm>
            <a:off x="7724632" y="2459503"/>
            <a:ext cx="3869141" cy="1938992"/>
          </a:xfrm>
          <a:prstGeom prst="rect">
            <a:avLst/>
          </a:prstGeom>
          <a:noFill/>
        </p:spPr>
        <p:txBody>
          <a:bodyPr wrap="square" rtlCol="0">
            <a:spAutoFit/>
          </a:bodyPr>
          <a:lstStyle/>
          <a:p>
            <a:r>
              <a:rPr lang="ja-JP" altLang="en-US" sz="2400" dirty="0"/>
              <a:t>床</a:t>
            </a:r>
            <a:r>
              <a:rPr lang="en-US" altLang="ja-JP" sz="2400" dirty="0"/>
              <a:t>,</a:t>
            </a:r>
            <a:r>
              <a:rPr lang="ja-JP" altLang="en-US" sz="2400" dirty="0"/>
              <a:t>天井</a:t>
            </a:r>
            <a:r>
              <a:rPr lang="en-US" altLang="ja-JP" sz="2400" dirty="0"/>
              <a:t>,</a:t>
            </a:r>
            <a:r>
              <a:rPr lang="ja-JP" altLang="en-US" sz="2400" dirty="0"/>
              <a:t>壁等による完全な遮蔽がない場合の計算例</a:t>
            </a:r>
            <a:endParaRPr lang="en-US" altLang="ja-JP" sz="2400" dirty="0"/>
          </a:p>
          <a:p>
            <a:endParaRPr lang="en-US" altLang="ja-JP" sz="2400" dirty="0"/>
          </a:p>
          <a:p>
            <a:r>
              <a:rPr lang="ja-JP" altLang="en-US" sz="2400" dirty="0"/>
              <a:t>実際の測定例では壁を挟むごとに</a:t>
            </a:r>
            <a:r>
              <a:rPr lang="en-US" altLang="ja-JP" sz="2400" dirty="0" err="1"/>
              <a:t>Lf</a:t>
            </a:r>
            <a:r>
              <a:rPr lang="ja-JP" altLang="en-US" sz="2400" dirty="0"/>
              <a:t>分シフトしている</a:t>
            </a:r>
            <a:r>
              <a:rPr lang="en-US" altLang="ja-JP" sz="2400" dirty="0"/>
              <a:t>.</a:t>
            </a:r>
          </a:p>
        </p:txBody>
      </p:sp>
    </p:spTree>
    <p:extLst>
      <p:ext uri="{BB962C8B-B14F-4D97-AF65-F5344CB8AC3E}">
        <p14:creationId xmlns:p14="http://schemas.microsoft.com/office/powerpoint/2010/main" val="80716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ED55E-7C74-87E0-B146-21EFBA5DAEEE}"/>
              </a:ext>
            </a:extLst>
          </p:cNvPr>
          <p:cNvSpPr>
            <a:spLocks noGrp="1"/>
          </p:cNvSpPr>
          <p:nvPr>
            <p:ph type="title"/>
          </p:nvPr>
        </p:nvSpPr>
        <p:spPr>
          <a:xfrm>
            <a:off x="128061" y="560832"/>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屋内多重波の特性</a:t>
            </a:r>
          </a:p>
        </p:txBody>
      </p:sp>
      <p:sp>
        <p:nvSpPr>
          <p:cNvPr id="3" name="コンテンツ プレースホルダー 2">
            <a:extLst>
              <a:ext uri="{FF2B5EF4-FFF2-40B4-BE49-F238E27FC236}">
                <a16:creationId xmlns:a16="http://schemas.microsoft.com/office/drawing/2014/main" id="{68FE6F11-1A35-7C5F-7821-5C8471CAC1C4}"/>
              </a:ext>
            </a:extLst>
          </p:cNvPr>
          <p:cNvSpPr>
            <a:spLocks noGrp="1"/>
          </p:cNvSpPr>
          <p:nvPr>
            <p:ph idx="1"/>
          </p:nvPr>
        </p:nvSpPr>
        <p:spPr>
          <a:xfrm>
            <a:off x="838200" y="2164182"/>
            <a:ext cx="10515600" cy="2858922"/>
          </a:xfrm>
        </p:spPr>
        <p:txBody>
          <a:bodyPr>
            <a:normAutofit/>
          </a:bodyPr>
          <a:lstStyle/>
          <a:p>
            <a:pPr marL="0" indent="0">
              <a:buNone/>
            </a:pPr>
            <a:r>
              <a:rPr kumimoji="1" lang="ja-JP" altLang="en-US" sz="2200" dirty="0"/>
              <a:t>一般的な屋内伝搬環境において周囲の様々な場所に存在する什器や壁面によって反射・散乱されることで発生する多重波は</a:t>
            </a:r>
            <a:r>
              <a:rPr kumimoji="1" lang="en-US" altLang="ja-JP" sz="2200" dirty="0"/>
              <a:t>,</a:t>
            </a:r>
            <a:r>
              <a:rPr kumimoji="1" lang="ja-JP" altLang="en-US" sz="2200" dirty="0"/>
              <a:t>時間的な広がりを伴って到来するだけでなく</a:t>
            </a:r>
            <a:r>
              <a:rPr kumimoji="1" lang="en-US" altLang="ja-JP" sz="2200" dirty="0"/>
              <a:t>,</a:t>
            </a:r>
            <a:r>
              <a:rPr kumimoji="1" lang="ja-JP" altLang="en-US" sz="2200" dirty="0"/>
              <a:t>空間的な広がりを伴って到来する</a:t>
            </a:r>
            <a:r>
              <a:rPr kumimoji="1" lang="en-US" altLang="ja-JP" sz="2200" dirty="0"/>
              <a:t>.</a:t>
            </a:r>
          </a:p>
          <a:p>
            <a:pPr marL="0" indent="0">
              <a:buNone/>
            </a:pPr>
            <a:endParaRPr lang="en-US" altLang="ja-JP" sz="2200" dirty="0"/>
          </a:p>
          <a:p>
            <a:pPr marL="0" indent="0">
              <a:buNone/>
            </a:pPr>
            <a:r>
              <a:rPr lang="ja-JP" altLang="en-US" sz="2200" dirty="0"/>
              <a:t>アレーアンテナに到来する多重波の空間的な広がりがアンテナ素子間の送受信相関特性や指向性制御に影響を及ぼすことから</a:t>
            </a:r>
            <a:r>
              <a:rPr lang="en-US" altLang="ja-JP" sz="2200" dirty="0"/>
              <a:t>,</a:t>
            </a:r>
            <a:r>
              <a:rPr lang="ja-JP" altLang="en-US" sz="2200" dirty="0"/>
              <a:t>多重波の空間的な広がり特性が重要な伝搬パラメータの一つとしてみなされている</a:t>
            </a:r>
            <a:r>
              <a:rPr lang="en-US" altLang="ja-JP" sz="2200" dirty="0"/>
              <a:t>.</a:t>
            </a:r>
            <a:endParaRPr kumimoji="1" lang="ja-JP" altLang="en-US" sz="2200" dirty="0"/>
          </a:p>
        </p:txBody>
      </p:sp>
    </p:spTree>
    <p:extLst>
      <p:ext uri="{BB962C8B-B14F-4D97-AF65-F5344CB8AC3E}">
        <p14:creationId xmlns:p14="http://schemas.microsoft.com/office/powerpoint/2010/main" val="288189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7522A-67DE-58AD-2148-8D1B91B5167E}"/>
              </a:ext>
            </a:extLst>
          </p:cNvPr>
          <p:cNvSpPr>
            <a:spLocks noGrp="1"/>
          </p:cNvSpPr>
          <p:nvPr>
            <p:ph type="title"/>
          </p:nvPr>
        </p:nvSpPr>
        <p:spPr>
          <a:xfrm>
            <a:off x="138022" y="181155"/>
            <a:ext cx="10515600" cy="1325563"/>
          </a:xfrm>
        </p:spPr>
        <p:txBody>
          <a:bodyPr/>
          <a:lstStyle/>
          <a:p>
            <a:r>
              <a:rPr kumimoji="1" lang="en-US" altLang="ja-JP" dirty="0" err="1">
                <a:latin typeface="BIZ UDPゴシック" panose="020B0400000000000000" pitchFamily="50" charset="-128"/>
                <a:ea typeface="BIZ UDPゴシック" panose="020B0400000000000000" pitchFamily="50" charset="-128"/>
              </a:rPr>
              <a:t>r.m.s</a:t>
            </a:r>
            <a:r>
              <a:rPr kumimoji="1" lang="ja-JP" altLang="en-US" dirty="0">
                <a:latin typeface="BIZ UDPゴシック" panose="020B0400000000000000" pitchFamily="50" charset="-128"/>
                <a:ea typeface="BIZ UDPゴシック" panose="020B0400000000000000" pitchFamily="50" charset="-128"/>
              </a:rPr>
              <a:t>遅延スプレッド</a:t>
            </a:r>
          </a:p>
        </p:txBody>
      </p:sp>
      <p:sp>
        <p:nvSpPr>
          <p:cNvPr id="3" name="コンテンツ プレースホルダー 2">
            <a:extLst>
              <a:ext uri="{FF2B5EF4-FFF2-40B4-BE49-F238E27FC236}">
                <a16:creationId xmlns:a16="http://schemas.microsoft.com/office/drawing/2014/main" id="{C45BA9CF-CED0-0D71-D85C-A4FE7E7309D4}"/>
              </a:ext>
            </a:extLst>
          </p:cNvPr>
          <p:cNvSpPr>
            <a:spLocks noGrp="1"/>
          </p:cNvSpPr>
          <p:nvPr>
            <p:ph idx="1"/>
          </p:nvPr>
        </p:nvSpPr>
        <p:spPr>
          <a:xfrm>
            <a:off x="653386" y="1766253"/>
            <a:ext cx="10885227" cy="3795210"/>
          </a:xfrm>
        </p:spPr>
        <p:txBody>
          <a:bodyPr>
            <a:normAutofit/>
          </a:bodyPr>
          <a:lstStyle/>
          <a:p>
            <a:pPr marL="0" indent="0">
              <a:buNone/>
            </a:pPr>
            <a:r>
              <a:rPr kumimoji="1" lang="ja-JP" altLang="en-US" sz="2200" dirty="0"/>
              <a:t>多重遅延波特性を特徴づけるパラメータとして</a:t>
            </a:r>
            <a:r>
              <a:rPr kumimoji="1" lang="en-US" altLang="ja-JP" sz="2200" dirty="0"/>
              <a:t>,</a:t>
            </a:r>
            <a:r>
              <a:rPr kumimoji="1" lang="en-US" altLang="ja-JP" sz="2200" dirty="0" err="1"/>
              <a:t>r.m.s</a:t>
            </a:r>
            <a:r>
              <a:rPr kumimoji="1" lang="ja-JP" altLang="en-US" sz="2200" dirty="0"/>
              <a:t>遅延スプレッド</a:t>
            </a:r>
            <a:r>
              <a:rPr kumimoji="1" lang="en-US" altLang="ja-JP" sz="2200" dirty="0"/>
              <a:t>(</a:t>
            </a:r>
            <a:r>
              <a:rPr kumimoji="1" lang="en-US" altLang="ja-JP" sz="2200" dirty="0" err="1"/>
              <a:t>r.m</a:t>
            </a:r>
            <a:r>
              <a:rPr lang="en-US" altLang="ja-JP" sz="2200" dirty="0" err="1"/>
              <a:t>.s:root</a:t>
            </a:r>
            <a:r>
              <a:rPr lang="en-US" altLang="ja-JP" sz="2200" dirty="0"/>
              <a:t> mean square,</a:t>
            </a:r>
            <a:r>
              <a:rPr lang="ja-JP" altLang="en-US" sz="2200" dirty="0"/>
              <a:t>二乗平均</a:t>
            </a:r>
            <a:r>
              <a:rPr lang="en-US" altLang="ja-JP" sz="2200" dirty="0"/>
              <a:t>)</a:t>
            </a:r>
            <a:r>
              <a:rPr lang="ja-JP" altLang="en-US" sz="2200" dirty="0"/>
              <a:t>が広く用いられている</a:t>
            </a:r>
            <a:r>
              <a:rPr lang="en-US" altLang="ja-JP" sz="2200" dirty="0"/>
              <a:t>.</a:t>
            </a:r>
          </a:p>
          <a:p>
            <a:pPr marL="0" indent="0">
              <a:buNone/>
            </a:pPr>
            <a:r>
              <a:rPr kumimoji="1" lang="ja-JP" altLang="en-US" sz="2200" dirty="0"/>
              <a:t>ある帯域を持ったインパルスを</a:t>
            </a:r>
            <a:r>
              <a:rPr kumimoji="1" lang="en-US" altLang="ja-JP" sz="2200" dirty="0"/>
              <a:t>,</a:t>
            </a:r>
            <a:r>
              <a:rPr kumimoji="1" lang="ja-JP" altLang="en-US" sz="2200" dirty="0"/>
              <a:t>対象とする伝搬環境において送信</a:t>
            </a:r>
            <a:r>
              <a:rPr lang="ja-JP" altLang="en-US" sz="2200" dirty="0"/>
              <a:t>し</a:t>
            </a:r>
            <a:r>
              <a:rPr lang="en-US" altLang="ja-JP" sz="2200" dirty="0"/>
              <a:t>,</a:t>
            </a:r>
            <a:r>
              <a:rPr lang="ja-JP" altLang="en-US" sz="2200" dirty="0"/>
              <a:t>受信側で伝搬環境の統計的性質が変わらない範囲で場所あるいは時間を変えて得られる複数のインパルス応答を平均することにより得られるものが電力遅延プロファイルの標準偏差として与えられる</a:t>
            </a:r>
            <a:r>
              <a:rPr lang="en-US" altLang="ja-JP" sz="2200" dirty="0"/>
              <a:t>.</a:t>
            </a:r>
          </a:p>
          <a:p>
            <a:pPr marL="0" indent="0">
              <a:buNone/>
            </a:pPr>
            <a:endParaRPr lang="en-US" altLang="ja-JP" sz="2200" dirty="0"/>
          </a:p>
          <a:p>
            <a:pPr marL="0" indent="0">
              <a:buNone/>
            </a:pPr>
            <a:r>
              <a:rPr lang="en-US" altLang="ja-JP" sz="2200" dirty="0" err="1"/>
              <a:t>r.m.s</a:t>
            </a:r>
            <a:r>
              <a:rPr lang="ja-JP" altLang="en-US" sz="2200" dirty="0"/>
              <a:t>遅延スプレッドが大きい環境の場合</a:t>
            </a:r>
            <a:r>
              <a:rPr lang="en-US" altLang="ja-JP" sz="2200" dirty="0"/>
              <a:t>,</a:t>
            </a:r>
            <a:r>
              <a:rPr lang="ja-JP" altLang="en-US" sz="2200" dirty="0"/>
              <a:t>受信側に到来する多重波が時間的に大きく広がっているということに相当するため</a:t>
            </a:r>
            <a:r>
              <a:rPr lang="en-US" altLang="ja-JP" sz="2200" dirty="0"/>
              <a:t>,</a:t>
            </a:r>
            <a:r>
              <a:rPr lang="ja-JP" altLang="en-US" sz="2200" dirty="0"/>
              <a:t>符号間干渉による伝送品質の劣化が無視できなくなる</a:t>
            </a:r>
            <a:r>
              <a:rPr lang="en-US" altLang="ja-JP" sz="2200" dirty="0"/>
              <a:t>.</a:t>
            </a:r>
            <a:r>
              <a:rPr lang="ja-JP" altLang="en-US" sz="2200" dirty="0"/>
              <a:t>さらに</a:t>
            </a:r>
            <a:r>
              <a:rPr lang="en-US" altLang="ja-JP" sz="2200" dirty="0"/>
              <a:t>,</a:t>
            </a:r>
            <a:r>
              <a:rPr lang="ja-JP" altLang="en-US" sz="2200" dirty="0"/>
              <a:t>無線</a:t>
            </a:r>
            <a:r>
              <a:rPr lang="en-US" altLang="ja-JP" sz="2200" dirty="0"/>
              <a:t>LAN</a:t>
            </a:r>
            <a:r>
              <a:rPr lang="ja-JP" altLang="en-US" sz="2200" dirty="0"/>
              <a:t>システムの仕様に照らし合わせることによって</a:t>
            </a:r>
            <a:r>
              <a:rPr lang="en-US" altLang="ja-JP" sz="2200" dirty="0"/>
              <a:t>,</a:t>
            </a:r>
            <a:r>
              <a:rPr lang="en-US" altLang="ja-JP" sz="2200" dirty="0" err="1"/>
              <a:t>r.m.s</a:t>
            </a:r>
            <a:r>
              <a:rPr lang="ja-JP" altLang="en-US" sz="2200" dirty="0"/>
              <a:t>遅延スプレッド値からその環境における大まかな伝送品質を推定することが可能になる。</a:t>
            </a:r>
            <a:endParaRPr lang="en-US" altLang="ja-JP" sz="2200" dirty="0"/>
          </a:p>
        </p:txBody>
      </p:sp>
    </p:spTree>
    <p:extLst>
      <p:ext uri="{BB962C8B-B14F-4D97-AF65-F5344CB8AC3E}">
        <p14:creationId xmlns:p14="http://schemas.microsoft.com/office/powerpoint/2010/main" val="7991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0C632-DF33-31C0-851C-AEC488A21614}"/>
              </a:ext>
            </a:extLst>
          </p:cNvPr>
          <p:cNvSpPr>
            <a:spLocks noGrp="1"/>
          </p:cNvSpPr>
          <p:nvPr>
            <p:ph type="title"/>
          </p:nvPr>
        </p:nvSpPr>
        <p:spPr>
          <a:xfrm>
            <a:off x="163902" y="385014"/>
            <a:ext cx="10515600" cy="1325563"/>
          </a:xfrm>
        </p:spPr>
        <p:txBody>
          <a:bodyPr/>
          <a:lstStyle/>
          <a:p>
            <a:r>
              <a:rPr kumimoji="1" lang="en-US" altLang="ja-JP" dirty="0" err="1">
                <a:latin typeface="BIZ UDPゴシック" panose="020B0400000000000000" pitchFamily="50" charset="-128"/>
                <a:ea typeface="BIZ UDPゴシック" panose="020B0400000000000000" pitchFamily="50" charset="-128"/>
              </a:rPr>
              <a:t>r</a:t>
            </a:r>
            <a:r>
              <a:rPr lang="en-US" altLang="ja-JP" dirty="0" err="1">
                <a:latin typeface="BIZ UDPゴシック" panose="020B0400000000000000" pitchFamily="50" charset="-128"/>
                <a:ea typeface="BIZ UDPゴシック" panose="020B0400000000000000" pitchFamily="50" charset="-128"/>
              </a:rPr>
              <a:t>.m.s</a:t>
            </a:r>
            <a:r>
              <a:rPr lang="ja-JP" altLang="en-US" dirty="0">
                <a:latin typeface="BIZ UDPゴシック" panose="020B0400000000000000" pitchFamily="50" charset="-128"/>
                <a:ea typeface="BIZ UDPゴシック" panose="020B0400000000000000" pitchFamily="50" charset="-128"/>
              </a:rPr>
              <a:t>遅延スプレッドの注意点</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00258EF1-785A-0BB4-FE9D-BD580C1FDA79}"/>
              </a:ext>
            </a:extLst>
          </p:cNvPr>
          <p:cNvSpPr>
            <a:spLocks noGrp="1"/>
          </p:cNvSpPr>
          <p:nvPr>
            <p:ph idx="1"/>
          </p:nvPr>
        </p:nvSpPr>
        <p:spPr>
          <a:xfrm>
            <a:off x="838200" y="2567497"/>
            <a:ext cx="10515600" cy="2418829"/>
          </a:xfrm>
        </p:spPr>
        <p:txBody>
          <a:bodyPr/>
          <a:lstStyle/>
          <a:p>
            <a:pPr marL="0" indent="0">
              <a:buNone/>
            </a:pPr>
            <a:r>
              <a:rPr kumimoji="1" lang="en-US" altLang="ja-JP" dirty="0" err="1"/>
              <a:t>r.m.s</a:t>
            </a:r>
            <a:r>
              <a:rPr kumimoji="1" lang="ja-JP" altLang="en-US" dirty="0"/>
              <a:t>遅延スプレッドは以下の点で注意が必要</a:t>
            </a:r>
            <a:endParaRPr kumimoji="1" lang="en-US" altLang="ja-JP" dirty="0"/>
          </a:p>
          <a:p>
            <a:pPr marL="514350" indent="-514350">
              <a:buFont typeface="+mj-lt"/>
              <a:buAutoNum type="arabicPeriod"/>
            </a:pPr>
            <a:r>
              <a:rPr kumimoji="1" lang="ja-JP" altLang="en-US" dirty="0"/>
              <a:t>主波からどの程度まで減衰した到来波までを考慮するか</a:t>
            </a:r>
            <a:r>
              <a:rPr kumimoji="1" lang="en-US" altLang="ja-JP" dirty="0"/>
              <a:t>.</a:t>
            </a:r>
          </a:p>
          <a:p>
            <a:pPr marL="514350" indent="-514350">
              <a:buFont typeface="+mj-lt"/>
              <a:buAutoNum type="arabicPeriod"/>
            </a:pPr>
            <a:r>
              <a:rPr lang="ja-JP" altLang="en-US" dirty="0"/>
              <a:t>見通しが確保されていて</a:t>
            </a:r>
            <a:r>
              <a:rPr lang="en-US" altLang="ja-JP" dirty="0"/>
              <a:t>,</a:t>
            </a:r>
            <a:r>
              <a:rPr lang="ja-JP" altLang="en-US" dirty="0"/>
              <a:t>直接波の電力が多重遅延波に比べてとびぬけて大きい場合</a:t>
            </a:r>
            <a:r>
              <a:rPr lang="en-US" altLang="ja-JP" dirty="0"/>
              <a:t>.</a:t>
            </a:r>
            <a:endParaRPr kumimoji="1" lang="ja-JP" altLang="en-US" dirty="0"/>
          </a:p>
        </p:txBody>
      </p:sp>
    </p:spTree>
    <p:extLst>
      <p:ext uri="{BB962C8B-B14F-4D97-AF65-F5344CB8AC3E}">
        <p14:creationId xmlns:p14="http://schemas.microsoft.com/office/powerpoint/2010/main" val="35955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A27BD6-F73C-D02B-63E8-D0BAAF96687D}"/>
              </a:ext>
            </a:extLst>
          </p:cNvPr>
          <p:cNvSpPr>
            <a:spLocks noGrp="1"/>
          </p:cNvSpPr>
          <p:nvPr>
            <p:ph type="title"/>
          </p:nvPr>
        </p:nvSpPr>
        <p:spPr>
          <a:xfrm>
            <a:off x="99833" y="0"/>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環境の多重伝搬路の問題</a:t>
            </a:r>
          </a:p>
        </p:txBody>
      </p:sp>
      <p:sp>
        <p:nvSpPr>
          <p:cNvPr id="3" name="コンテンツ プレースホルダー 2">
            <a:extLst>
              <a:ext uri="{FF2B5EF4-FFF2-40B4-BE49-F238E27FC236}">
                <a16:creationId xmlns:a16="http://schemas.microsoft.com/office/drawing/2014/main" id="{97E5893B-C95A-79F8-45CD-D6AD978375F1}"/>
              </a:ext>
            </a:extLst>
          </p:cNvPr>
          <p:cNvSpPr>
            <a:spLocks noGrp="1"/>
          </p:cNvSpPr>
          <p:nvPr>
            <p:ph idx="1"/>
          </p:nvPr>
        </p:nvSpPr>
        <p:spPr>
          <a:xfrm>
            <a:off x="640393" y="1545019"/>
            <a:ext cx="10911214" cy="4668071"/>
          </a:xfrm>
        </p:spPr>
        <p:txBody>
          <a:bodyPr>
            <a:normAutofit/>
          </a:bodyPr>
          <a:lstStyle/>
          <a:p>
            <a:r>
              <a:rPr kumimoji="1" lang="ja-JP" altLang="en-US" dirty="0"/>
              <a:t>無線</a:t>
            </a:r>
            <a:r>
              <a:rPr kumimoji="1" lang="en-US" altLang="ja-JP" dirty="0"/>
              <a:t>LAN</a:t>
            </a:r>
            <a:r>
              <a:rPr kumimoji="1" lang="ja-JP" altLang="en-US" dirty="0"/>
              <a:t>と電波の伝搬環境</a:t>
            </a:r>
            <a:endParaRPr lang="en-US" altLang="ja-JP" dirty="0"/>
          </a:p>
          <a:p>
            <a:pPr marL="457200" lvl="1" indent="0">
              <a:buNone/>
            </a:pPr>
            <a:r>
              <a:rPr lang="ja-JP" altLang="en-US" dirty="0"/>
              <a:t>無線</a:t>
            </a:r>
            <a:r>
              <a:rPr lang="en-US" altLang="ja-JP" dirty="0"/>
              <a:t>LAN</a:t>
            </a:r>
            <a:r>
              <a:rPr lang="ja-JP" altLang="en-US" dirty="0"/>
              <a:t>システムでは電波の伝搬環境が局所的であるため</a:t>
            </a:r>
            <a:r>
              <a:rPr lang="en-US" altLang="ja-JP" dirty="0"/>
              <a:t>,</a:t>
            </a:r>
            <a:r>
              <a:rPr lang="ja-JP" altLang="en-US" dirty="0"/>
              <a:t>伝搬特性はシステムの導入される個々の状況に対する依存性が高いという特徴がある</a:t>
            </a:r>
            <a:r>
              <a:rPr lang="en-US" altLang="ja-JP" dirty="0"/>
              <a:t>.</a:t>
            </a:r>
          </a:p>
          <a:p>
            <a:pPr marL="914400" lvl="2" indent="0">
              <a:buNone/>
            </a:pPr>
            <a:r>
              <a:rPr lang="ja-JP" altLang="en-US" sz="2400" dirty="0"/>
              <a:t>→それぞれのシステムにおける使用周波数</a:t>
            </a:r>
            <a:r>
              <a:rPr lang="en-US" altLang="ja-JP" sz="2400" dirty="0"/>
              <a:t>,</a:t>
            </a:r>
            <a:r>
              <a:rPr lang="ja-JP" altLang="en-US" sz="2400" dirty="0"/>
              <a:t>伝搬環境について妥当性の高い伝搬モデルを選択する必要がある</a:t>
            </a:r>
            <a:endParaRPr lang="en-US" altLang="ja-JP" sz="2400" dirty="0"/>
          </a:p>
          <a:p>
            <a:pPr marL="914400" lvl="2" indent="0">
              <a:buNone/>
            </a:pPr>
            <a:endParaRPr lang="en-US" altLang="ja-JP" sz="2400" dirty="0"/>
          </a:p>
          <a:p>
            <a:r>
              <a:rPr lang="ja-JP" altLang="en-US" sz="3200" dirty="0"/>
              <a:t>多重伝搬路</a:t>
            </a:r>
            <a:endParaRPr lang="en-US" altLang="ja-JP" sz="3200" dirty="0"/>
          </a:p>
          <a:p>
            <a:pPr marL="457200" lvl="1" indent="0">
              <a:buNone/>
            </a:pPr>
            <a:r>
              <a:rPr lang="ja-JP" altLang="en-US" sz="2200" dirty="0"/>
              <a:t>無線</a:t>
            </a:r>
            <a:r>
              <a:rPr lang="en-US" altLang="ja-JP" sz="2200" dirty="0"/>
              <a:t>LAN</a:t>
            </a:r>
            <a:r>
              <a:rPr lang="ja-JP" altLang="en-US" sz="2200" dirty="0"/>
              <a:t>の使用環境では</a:t>
            </a:r>
            <a:r>
              <a:rPr lang="en-US" altLang="ja-JP" sz="2200" dirty="0"/>
              <a:t>,</a:t>
            </a:r>
            <a:r>
              <a:rPr lang="ja-JP" altLang="en-US" sz="2200" dirty="0"/>
              <a:t>アクセスポイントとの間に遮蔽物</a:t>
            </a:r>
            <a:r>
              <a:rPr lang="en-US" altLang="ja-JP" sz="2200" dirty="0"/>
              <a:t>(</a:t>
            </a:r>
            <a:r>
              <a:rPr lang="ja-JP" altLang="en-US" sz="2200" dirty="0"/>
              <a:t>屋内では什器等</a:t>
            </a:r>
            <a:r>
              <a:rPr lang="en-US" altLang="ja-JP" sz="2200" dirty="0"/>
              <a:t>,</a:t>
            </a:r>
            <a:r>
              <a:rPr lang="ja-JP" altLang="en-US" sz="2200" dirty="0"/>
              <a:t>屋外では建物</a:t>
            </a:r>
            <a:r>
              <a:rPr lang="en-US" altLang="ja-JP" sz="2200" dirty="0"/>
              <a:t>,</a:t>
            </a:r>
            <a:r>
              <a:rPr lang="ja-JP" altLang="en-US" sz="2200" dirty="0"/>
              <a:t>地物等</a:t>
            </a:r>
            <a:r>
              <a:rPr lang="en-US" altLang="ja-JP" sz="2200" dirty="0"/>
              <a:t>)</a:t>
            </a:r>
            <a:r>
              <a:rPr lang="ja-JP" altLang="en-US" sz="2200" dirty="0"/>
              <a:t>が存在することによる電波の減衰やシャドウイングが無視できない</a:t>
            </a:r>
            <a:r>
              <a:rPr lang="en-US" altLang="ja-JP" sz="2200" dirty="0"/>
              <a:t>.</a:t>
            </a:r>
            <a:r>
              <a:rPr lang="ja-JP" altLang="en-US" sz="2200" dirty="0"/>
              <a:t>また</a:t>
            </a:r>
            <a:r>
              <a:rPr lang="en-US" altLang="ja-JP" sz="2200" dirty="0"/>
              <a:t>,</a:t>
            </a:r>
            <a:r>
              <a:rPr lang="ja-JP" altLang="en-US" sz="2200" dirty="0"/>
              <a:t>遮蔽物によって生じる反射波や散乱波の影響がある</a:t>
            </a:r>
            <a:r>
              <a:rPr lang="en-US" altLang="ja-JP" sz="2200" dirty="0"/>
              <a:t>.</a:t>
            </a:r>
          </a:p>
          <a:p>
            <a:pPr marL="457200" lvl="1" indent="0">
              <a:buNone/>
            </a:pPr>
            <a:endParaRPr lang="en-US" altLang="ja-JP" sz="2800" dirty="0"/>
          </a:p>
        </p:txBody>
      </p:sp>
    </p:spTree>
    <p:extLst>
      <p:ext uri="{BB962C8B-B14F-4D97-AF65-F5344CB8AC3E}">
        <p14:creationId xmlns:p14="http://schemas.microsoft.com/office/powerpoint/2010/main" val="3011266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71021-B10C-5FE1-55CF-84BC9286F171}"/>
              </a:ext>
            </a:extLst>
          </p:cNvPr>
          <p:cNvSpPr>
            <a:spLocks noGrp="1"/>
          </p:cNvSpPr>
          <p:nvPr>
            <p:ph type="title"/>
          </p:nvPr>
        </p:nvSpPr>
        <p:spPr>
          <a:xfrm>
            <a:off x="292608" y="170200"/>
            <a:ext cx="10515600" cy="1325563"/>
          </a:xfrm>
        </p:spPr>
        <p:txBody>
          <a:bodyPr/>
          <a:lstStyle/>
          <a:p>
            <a:r>
              <a:rPr kumimoji="1" lang="en-US" altLang="ja-JP" dirty="0" err="1">
                <a:latin typeface="BIZ UDPゴシック" panose="020B0400000000000000" pitchFamily="50" charset="-128"/>
                <a:ea typeface="BIZ UDPゴシック" panose="020B0400000000000000" pitchFamily="50" charset="-128"/>
              </a:rPr>
              <a:t>r.m.s</a:t>
            </a:r>
            <a:r>
              <a:rPr kumimoji="1" lang="ja-JP" altLang="en-US" dirty="0">
                <a:latin typeface="BIZ UDPゴシック" panose="020B0400000000000000" pitchFamily="50" charset="-128"/>
                <a:ea typeface="BIZ UDPゴシック" panose="020B0400000000000000" pitchFamily="50" charset="-128"/>
              </a:rPr>
              <a:t>角度スプレッド</a:t>
            </a:r>
          </a:p>
        </p:txBody>
      </p:sp>
      <p:sp>
        <p:nvSpPr>
          <p:cNvPr id="3" name="コンテンツ プレースホルダー 2">
            <a:extLst>
              <a:ext uri="{FF2B5EF4-FFF2-40B4-BE49-F238E27FC236}">
                <a16:creationId xmlns:a16="http://schemas.microsoft.com/office/drawing/2014/main" id="{EC376435-A60F-A5B2-6305-1A19849AAB98}"/>
              </a:ext>
            </a:extLst>
          </p:cNvPr>
          <p:cNvSpPr>
            <a:spLocks noGrp="1"/>
          </p:cNvSpPr>
          <p:nvPr>
            <p:ph idx="1"/>
          </p:nvPr>
        </p:nvSpPr>
        <p:spPr>
          <a:xfrm>
            <a:off x="838200" y="1673680"/>
            <a:ext cx="10515600" cy="4351338"/>
          </a:xfrm>
        </p:spPr>
        <p:txBody>
          <a:bodyPr/>
          <a:lstStyle/>
          <a:p>
            <a:r>
              <a:rPr kumimoji="1" lang="ja-JP" altLang="en-US" dirty="0"/>
              <a:t>到来波の空間的な広がりを特徴づけるパラメータ</a:t>
            </a:r>
            <a:r>
              <a:rPr kumimoji="1" lang="en-US" altLang="ja-JP" dirty="0"/>
              <a:t>.</a:t>
            </a:r>
          </a:p>
          <a:p>
            <a:pPr marL="0" indent="0">
              <a:buNone/>
            </a:pPr>
            <a:endParaRPr lang="en-US" altLang="ja-JP" sz="1600" dirty="0"/>
          </a:p>
          <a:p>
            <a:r>
              <a:rPr kumimoji="1" lang="ja-JP" altLang="en-US" dirty="0"/>
              <a:t>電力角度プロファイルの標準偏差として与えられる</a:t>
            </a:r>
            <a:r>
              <a:rPr kumimoji="1" lang="en-US" altLang="ja-JP" dirty="0"/>
              <a:t>.</a:t>
            </a:r>
          </a:p>
          <a:p>
            <a:pPr marL="0" indent="0">
              <a:buNone/>
            </a:pPr>
            <a:endParaRPr lang="en-US" altLang="ja-JP" dirty="0"/>
          </a:p>
          <a:p>
            <a:pPr marL="0" indent="0">
              <a:buNone/>
            </a:pPr>
            <a:r>
              <a:rPr lang="ja-JP" altLang="en-US" sz="2200" dirty="0"/>
              <a:t>最も強い波が到来する方向を</a:t>
            </a:r>
            <a:r>
              <a:rPr lang="en-US" altLang="ja-JP" sz="2200" dirty="0"/>
              <a:t>0°</a:t>
            </a:r>
            <a:r>
              <a:rPr lang="ja-JP" altLang="en-US" sz="2200" dirty="0"/>
              <a:t>としたグラフ</a:t>
            </a:r>
            <a:r>
              <a:rPr lang="en-US" altLang="ja-JP" sz="2200" dirty="0"/>
              <a:t>.</a:t>
            </a:r>
            <a:r>
              <a:rPr lang="ja-JP" altLang="en-US" sz="2200" dirty="0"/>
              <a:t>特に長い廊下などでは折り返しの反射波の影響が強く</a:t>
            </a:r>
            <a:r>
              <a:rPr lang="en-US" altLang="ja-JP" sz="2200" dirty="0"/>
              <a:t>,</a:t>
            </a:r>
            <a:r>
              <a:rPr lang="ja-JP" altLang="en-US" sz="2200" dirty="0"/>
              <a:t>両廊下端方向からの反射が集中する分布になるが</a:t>
            </a:r>
            <a:r>
              <a:rPr lang="en-US" altLang="ja-JP" sz="2200" dirty="0"/>
              <a:t>,</a:t>
            </a:r>
            <a:r>
              <a:rPr lang="ja-JP" altLang="en-US" sz="2200" dirty="0"/>
              <a:t>一般的なオフィス環境では</a:t>
            </a:r>
            <a:r>
              <a:rPr lang="en-US" altLang="ja-JP" sz="2200" dirty="0"/>
              <a:t>,</a:t>
            </a:r>
            <a:r>
              <a:rPr lang="ja-JP" altLang="en-US" sz="2200" dirty="0"/>
              <a:t>見通し環境で数十度</a:t>
            </a:r>
            <a:r>
              <a:rPr lang="en-US" altLang="ja-JP" sz="2200" dirty="0"/>
              <a:t>,</a:t>
            </a:r>
            <a:r>
              <a:rPr lang="ja-JP" altLang="en-US" sz="2200" dirty="0"/>
              <a:t>見通し外環境では百度程度の範囲に到来波が分布する</a:t>
            </a:r>
            <a:r>
              <a:rPr lang="en-US" altLang="ja-JP" sz="2200" dirty="0"/>
              <a:t>.</a:t>
            </a:r>
          </a:p>
        </p:txBody>
      </p:sp>
    </p:spTree>
    <p:extLst>
      <p:ext uri="{BB962C8B-B14F-4D97-AF65-F5344CB8AC3E}">
        <p14:creationId xmlns:p14="http://schemas.microsoft.com/office/powerpoint/2010/main" val="145488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81C37-53B8-A7AA-C1B3-33259A802BCD}"/>
              </a:ext>
            </a:extLst>
          </p:cNvPr>
          <p:cNvSpPr>
            <a:spLocks noGrp="1"/>
          </p:cNvSpPr>
          <p:nvPr>
            <p:ph type="title"/>
          </p:nvPr>
        </p:nvSpPr>
        <p:spPr>
          <a:xfrm>
            <a:off x="170688" y="294334"/>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多重波時空間モデル</a:t>
            </a:r>
          </a:p>
        </p:txBody>
      </p:sp>
      <p:sp>
        <p:nvSpPr>
          <p:cNvPr id="3" name="コンテンツ プレースホルダー 2">
            <a:extLst>
              <a:ext uri="{FF2B5EF4-FFF2-40B4-BE49-F238E27FC236}">
                <a16:creationId xmlns:a16="http://schemas.microsoft.com/office/drawing/2014/main" id="{164B33F3-10FC-4F66-8FCB-545447526270}"/>
              </a:ext>
            </a:extLst>
          </p:cNvPr>
          <p:cNvSpPr>
            <a:spLocks noGrp="1"/>
          </p:cNvSpPr>
          <p:nvPr>
            <p:ph idx="1"/>
          </p:nvPr>
        </p:nvSpPr>
        <p:spPr>
          <a:xfrm>
            <a:off x="838200" y="1880267"/>
            <a:ext cx="10515600" cy="3357836"/>
          </a:xfrm>
        </p:spPr>
        <p:txBody>
          <a:bodyPr/>
          <a:lstStyle/>
          <a:p>
            <a:r>
              <a:rPr kumimoji="1" lang="ja-JP" altLang="en-US" dirty="0"/>
              <a:t>これまでの二つが時間のみ</a:t>
            </a:r>
            <a:r>
              <a:rPr kumimoji="1" lang="en-US" altLang="ja-JP" dirty="0"/>
              <a:t>,</a:t>
            </a:r>
            <a:r>
              <a:rPr kumimoji="1" lang="ja-JP" altLang="en-US" dirty="0"/>
              <a:t>角度のみに対するものだったのに対して双方を扱うモデル</a:t>
            </a:r>
            <a:r>
              <a:rPr kumimoji="1" lang="en-US" altLang="ja-JP" dirty="0"/>
              <a:t>.</a:t>
            </a:r>
          </a:p>
          <a:p>
            <a:pPr marL="0" indent="0">
              <a:buNone/>
            </a:pPr>
            <a:endParaRPr kumimoji="1" lang="en-US" altLang="ja-JP" sz="1600" dirty="0"/>
          </a:p>
          <a:p>
            <a:r>
              <a:rPr kumimoji="1" lang="ja-JP" altLang="en-US" dirty="0"/>
              <a:t>アレーアンテナの使用を想定した広帯域通信に対する伝搬モデル</a:t>
            </a:r>
            <a:r>
              <a:rPr kumimoji="1" lang="en-US" altLang="ja-JP" dirty="0"/>
              <a:t>.</a:t>
            </a:r>
          </a:p>
          <a:p>
            <a:pPr marL="0" indent="0">
              <a:buNone/>
            </a:pPr>
            <a:endParaRPr lang="en-US" altLang="ja-JP" sz="1600" dirty="0"/>
          </a:p>
          <a:p>
            <a:r>
              <a:rPr lang="ja-JP" altLang="en-US" dirty="0"/>
              <a:t>屋内の多重到来波の時空間モデルとしてクラスタ・モデルが採用されている</a:t>
            </a:r>
            <a:r>
              <a:rPr lang="en-US" altLang="ja-JP" dirty="0"/>
              <a:t>.</a:t>
            </a:r>
          </a:p>
        </p:txBody>
      </p:sp>
    </p:spTree>
    <p:extLst>
      <p:ext uri="{BB962C8B-B14F-4D97-AF65-F5344CB8AC3E}">
        <p14:creationId xmlns:p14="http://schemas.microsoft.com/office/powerpoint/2010/main" val="4010072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27A34BB-4448-D456-9C58-D2AC1431F263}"/>
              </a:ext>
            </a:extLst>
          </p:cNvPr>
          <p:cNvSpPr/>
          <p:nvPr/>
        </p:nvSpPr>
        <p:spPr>
          <a:xfrm>
            <a:off x="2920136" y="496127"/>
            <a:ext cx="2504364" cy="105770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クラスタ</a:t>
            </a:r>
            <a:r>
              <a:rPr kumimoji="1" lang="en-US" altLang="ja-JP" sz="2400" dirty="0">
                <a:latin typeface="BIZ UDPゴシック" panose="020B0400000000000000" pitchFamily="50" charset="-128"/>
                <a:ea typeface="BIZ UDPゴシック" panose="020B0400000000000000" pitchFamily="50" charset="-128"/>
              </a:rPr>
              <a:t>A</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5" name="楕円 4">
            <a:extLst>
              <a:ext uri="{FF2B5EF4-FFF2-40B4-BE49-F238E27FC236}">
                <a16:creationId xmlns:a16="http://schemas.microsoft.com/office/drawing/2014/main" id="{6FFE32CB-C0C7-29F2-D44C-CCA8C4362547}"/>
              </a:ext>
            </a:extLst>
          </p:cNvPr>
          <p:cNvSpPr/>
          <p:nvPr/>
        </p:nvSpPr>
        <p:spPr>
          <a:xfrm>
            <a:off x="6203604" y="804856"/>
            <a:ext cx="2504364" cy="1057702"/>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クラスタ</a:t>
            </a:r>
            <a:r>
              <a:rPr lang="en-US" altLang="ja-JP" sz="2400" dirty="0">
                <a:latin typeface="BIZ UDPゴシック" panose="020B0400000000000000" pitchFamily="50" charset="-128"/>
                <a:ea typeface="BIZ UDPゴシック" panose="020B0400000000000000" pitchFamily="50" charset="-128"/>
              </a:rPr>
              <a:t>B</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楕円 5">
            <a:extLst>
              <a:ext uri="{FF2B5EF4-FFF2-40B4-BE49-F238E27FC236}">
                <a16:creationId xmlns:a16="http://schemas.microsoft.com/office/drawing/2014/main" id="{DC274BFF-8B7A-5B6E-1301-43E924FE591D}"/>
              </a:ext>
            </a:extLst>
          </p:cNvPr>
          <p:cNvSpPr/>
          <p:nvPr/>
        </p:nvSpPr>
        <p:spPr>
          <a:xfrm>
            <a:off x="4457785" y="2195273"/>
            <a:ext cx="2504364" cy="1057702"/>
          </a:xfrm>
          <a:prstGeom prst="ellipse">
            <a:avLst/>
          </a:prstGeom>
          <a:solidFill>
            <a:srgbClr val="92D050"/>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クラスタ</a:t>
            </a:r>
            <a:r>
              <a:rPr kumimoji="1" lang="en-US" altLang="ja-JP" sz="2400" dirty="0">
                <a:latin typeface="BIZ UDPゴシック" panose="020B0400000000000000" pitchFamily="50" charset="-128"/>
                <a:ea typeface="BIZ UDPゴシック" panose="020B0400000000000000" pitchFamily="50" charset="-128"/>
              </a:rPr>
              <a:t>C</a:t>
            </a:r>
            <a:endParaRPr kumimoji="1" lang="ja-JP" altLang="en-US" sz="2400" dirty="0">
              <a:latin typeface="BIZ UDPゴシック" panose="020B0400000000000000" pitchFamily="50" charset="-128"/>
              <a:ea typeface="BIZ UDPゴシック" panose="020B0400000000000000" pitchFamily="50" charset="-128"/>
            </a:endParaRPr>
          </a:p>
        </p:txBody>
      </p:sp>
      <p:grpSp>
        <p:nvGrpSpPr>
          <p:cNvPr id="7" name="グループ化 6">
            <a:extLst>
              <a:ext uri="{FF2B5EF4-FFF2-40B4-BE49-F238E27FC236}">
                <a16:creationId xmlns:a16="http://schemas.microsoft.com/office/drawing/2014/main" id="{0C2C4DFB-BCCB-8DD9-795E-A7DF9E23CDFB}"/>
              </a:ext>
            </a:extLst>
          </p:cNvPr>
          <p:cNvGrpSpPr/>
          <p:nvPr/>
        </p:nvGrpSpPr>
        <p:grpSpPr>
          <a:xfrm>
            <a:off x="609600" y="1746314"/>
            <a:ext cx="451574" cy="530907"/>
            <a:chOff x="2993721" y="2542784"/>
            <a:chExt cx="538619" cy="726509"/>
          </a:xfrm>
        </p:grpSpPr>
        <p:sp>
          <p:nvSpPr>
            <p:cNvPr id="8" name="二等辺三角形 7">
              <a:extLst>
                <a:ext uri="{FF2B5EF4-FFF2-40B4-BE49-F238E27FC236}">
                  <a16:creationId xmlns:a16="http://schemas.microsoft.com/office/drawing/2014/main" id="{2E90D6E7-AC36-7EC9-561C-941DBBC09B6E}"/>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AA6F482-DEFB-09B0-449E-87EB78075518}"/>
                </a:ext>
              </a:extLst>
            </p:cNvPr>
            <p:cNvCxnSpPr>
              <a:cxnSpLocks/>
              <a:stCxn id="8"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9095B960-1372-CC4A-648D-9685857E8B50}"/>
              </a:ext>
            </a:extLst>
          </p:cNvPr>
          <p:cNvGrpSpPr/>
          <p:nvPr/>
        </p:nvGrpSpPr>
        <p:grpSpPr>
          <a:xfrm>
            <a:off x="696849" y="2054580"/>
            <a:ext cx="451574" cy="530907"/>
            <a:chOff x="2993721" y="2542784"/>
            <a:chExt cx="538619" cy="726509"/>
          </a:xfrm>
        </p:grpSpPr>
        <p:sp>
          <p:nvSpPr>
            <p:cNvPr id="17" name="二等辺三角形 16">
              <a:extLst>
                <a:ext uri="{FF2B5EF4-FFF2-40B4-BE49-F238E27FC236}">
                  <a16:creationId xmlns:a16="http://schemas.microsoft.com/office/drawing/2014/main" id="{A85688B9-540C-3096-8B6B-DB09FA6F32F0}"/>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F77452-8954-BD57-624F-D569C42705D6}"/>
                </a:ext>
              </a:extLst>
            </p:cNvPr>
            <p:cNvCxnSpPr>
              <a:cxnSpLocks/>
              <a:stCxn id="17"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6675F780-EE87-2568-1FEF-D7D1EF50C7BF}"/>
              </a:ext>
            </a:extLst>
          </p:cNvPr>
          <p:cNvGrpSpPr/>
          <p:nvPr/>
        </p:nvGrpSpPr>
        <p:grpSpPr>
          <a:xfrm>
            <a:off x="835388" y="2352641"/>
            <a:ext cx="451574" cy="530907"/>
            <a:chOff x="2993721" y="2542784"/>
            <a:chExt cx="538619" cy="726509"/>
          </a:xfrm>
        </p:grpSpPr>
        <p:sp>
          <p:nvSpPr>
            <p:cNvPr id="20" name="二等辺三角形 19">
              <a:extLst>
                <a:ext uri="{FF2B5EF4-FFF2-40B4-BE49-F238E27FC236}">
                  <a16:creationId xmlns:a16="http://schemas.microsoft.com/office/drawing/2014/main" id="{D536D488-D71A-A92A-AC97-A3040E6D93C3}"/>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1E87BFA1-462F-BE02-2DB9-2E8D6D9D1118}"/>
                </a:ext>
              </a:extLst>
            </p:cNvPr>
            <p:cNvCxnSpPr>
              <a:cxnSpLocks/>
              <a:stCxn id="20"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直線コネクタ 22">
            <a:extLst>
              <a:ext uri="{FF2B5EF4-FFF2-40B4-BE49-F238E27FC236}">
                <a16:creationId xmlns:a16="http://schemas.microsoft.com/office/drawing/2014/main" id="{A922A4E2-0A9C-E7F6-24B0-9128BBF323EC}"/>
              </a:ext>
            </a:extLst>
          </p:cNvPr>
          <p:cNvCxnSpPr>
            <a:cxnSpLocks/>
            <a:endCxn id="4" idx="2"/>
          </p:cNvCxnSpPr>
          <p:nvPr/>
        </p:nvCxnSpPr>
        <p:spPr>
          <a:xfrm flipV="1">
            <a:off x="1286962" y="1024978"/>
            <a:ext cx="1633174" cy="1146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398CF0-7C3A-0A74-9918-B6E984B0E292}"/>
              </a:ext>
            </a:extLst>
          </p:cNvPr>
          <p:cNvCxnSpPr>
            <a:cxnSpLocks/>
            <a:endCxn id="4" idx="4"/>
          </p:cNvCxnSpPr>
          <p:nvPr/>
        </p:nvCxnSpPr>
        <p:spPr>
          <a:xfrm flipV="1">
            <a:off x="1281710" y="1553829"/>
            <a:ext cx="2890608" cy="617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BB2623-02C5-9F0B-A33F-F0D13586E3C4}"/>
              </a:ext>
            </a:extLst>
          </p:cNvPr>
          <p:cNvCxnSpPr>
            <a:cxnSpLocks/>
            <a:endCxn id="5" idx="2"/>
          </p:cNvCxnSpPr>
          <p:nvPr/>
        </p:nvCxnSpPr>
        <p:spPr>
          <a:xfrm flipV="1">
            <a:off x="1281710" y="1333707"/>
            <a:ext cx="4921894" cy="833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F5CAFD-BE30-892F-BD16-0883A003DAE6}"/>
              </a:ext>
            </a:extLst>
          </p:cNvPr>
          <p:cNvCxnSpPr>
            <a:cxnSpLocks/>
            <a:endCxn id="5" idx="4"/>
          </p:cNvCxnSpPr>
          <p:nvPr/>
        </p:nvCxnSpPr>
        <p:spPr>
          <a:xfrm flipV="1">
            <a:off x="1281710" y="1862558"/>
            <a:ext cx="6174076" cy="304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4588F46-AD1D-AADE-4732-2EFEAAA09763}"/>
              </a:ext>
            </a:extLst>
          </p:cNvPr>
          <p:cNvCxnSpPr>
            <a:cxnSpLocks/>
            <a:endCxn id="6" idx="0"/>
          </p:cNvCxnSpPr>
          <p:nvPr/>
        </p:nvCxnSpPr>
        <p:spPr>
          <a:xfrm>
            <a:off x="1368958" y="2166982"/>
            <a:ext cx="4341009" cy="28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B4F77CC-724A-224C-6CAF-79BA8A124377}"/>
              </a:ext>
            </a:extLst>
          </p:cNvPr>
          <p:cNvCxnSpPr>
            <a:cxnSpLocks/>
            <a:endCxn id="6" idx="3"/>
          </p:cNvCxnSpPr>
          <p:nvPr/>
        </p:nvCxnSpPr>
        <p:spPr>
          <a:xfrm>
            <a:off x="1368958" y="2195273"/>
            <a:ext cx="3455583" cy="902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C90541A5-592C-27BF-9097-36E386193FEE}"/>
              </a:ext>
            </a:extLst>
          </p:cNvPr>
          <p:cNvGrpSpPr/>
          <p:nvPr/>
        </p:nvGrpSpPr>
        <p:grpSpPr>
          <a:xfrm>
            <a:off x="11268238" y="1656704"/>
            <a:ext cx="468795" cy="575147"/>
            <a:chOff x="2993721" y="2542784"/>
            <a:chExt cx="538619" cy="726509"/>
          </a:xfrm>
        </p:grpSpPr>
        <p:sp>
          <p:nvSpPr>
            <p:cNvPr id="50" name="二等辺三角形 49">
              <a:extLst>
                <a:ext uri="{FF2B5EF4-FFF2-40B4-BE49-F238E27FC236}">
                  <a16:creationId xmlns:a16="http://schemas.microsoft.com/office/drawing/2014/main" id="{23137E23-406C-7AAB-C325-F9CAAE48E2E2}"/>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35464211-7649-8C8B-2386-97E0B07C79D3}"/>
                </a:ext>
              </a:extLst>
            </p:cNvPr>
            <p:cNvCxnSpPr>
              <a:cxnSpLocks/>
              <a:stCxn id="50"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a:extLst>
              <a:ext uri="{FF2B5EF4-FFF2-40B4-BE49-F238E27FC236}">
                <a16:creationId xmlns:a16="http://schemas.microsoft.com/office/drawing/2014/main" id="{1DA2ABBF-184A-35A0-D183-FC212854B09A}"/>
              </a:ext>
            </a:extLst>
          </p:cNvPr>
          <p:cNvGrpSpPr/>
          <p:nvPr/>
        </p:nvGrpSpPr>
        <p:grpSpPr>
          <a:xfrm>
            <a:off x="11121090" y="1862558"/>
            <a:ext cx="468795" cy="575147"/>
            <a:chOff x="2993721" y="2542784"/>
            <a:chExt cx="538619" cy="726509"/>
          </a:xfrm>
        </p:grpSpPr>
        <p:sp>
          <p:nvSpPr>
            <p:cNvPr id="53" name="二等辺三角形 52">
              <a:extLst>
                <a:ext uri="{FF2B5EF4-FFF2-40B4-BE49-F238E27FC236}">
                  <a16:creationId xmlns:a16="http://schemas.microsoft.com/office/drawing/2014/main" id="{148665CB-96F4-E292-5047-827A7747AE09}"/>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46D760-EF7E-6EA2-F8E2-ED00D75751E1}"/>
                </a:ext>
              </a:extLst>
            </p:cNvPr>
            <p:cNvCxnSpPr>
              <a:cxnSpLocks/>
              <a:stCxn id="53"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510EAA1-E624-3CE7-1A24-38A847359A76}"/>
              </a:ext>
            </a:extLst>
          </p:cNvPr>
          <p:cNvGrpSpPr/>
          <p:nvPr/>
        </p:nvGrpSpPr>
        <p:grpSpPr>
          <a:xfrm>
            <a:off x="10974509" y="2085984"/>
            <a:ext cx="468795" cy="575147"/>
            <a:chOff x="2993721" y="2542784"/>
            <a:chExt cx="538619" cy="726509"/>
          </a:xfrm>
        </p:grpSpPr>
        <p:sp>
          <p:nvSpPr>
            <p:cNvPr id="56" name="二等辺三角形 55">
              <a:extLst>
                <a:ext uri="{FF2B5EF4-FFF2-40B4-BE49-F238E27FC236}">
                  <a16:creationId xmlns:a16="http://schemas.microsoft.com/office/drawing/2014/main" id="{4BF6471B-5624-22BB-1F2C-ECF68E7CE501}"/>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29C7F92-3AB0-41E7-1A55-CDE6AB93E260}"/>
                </a:ext>
              </a:extLst>
            </p:cNvPr>
            <p:cNvCxnSpPr>
              <a:cxnSpLocks/>
              <a:stCxn id="56"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354BFC9A-475F-D813-5F9B-F596435F466A}"/>
              </a:ext>
            </a:extLst>
          </p:cNvPr>
          <p:cNvCxnSpPr>
            <a:cxnSpLocks/>
            <a:stCxn id="4" idx="7"/>
          </p:cNvCxnSpPr>
          <p:nvPr/>
        </p:nvCxnSpPr>
        <p:spPr>
          <a:xfrm>
            <a:off x="5057744" y="651024"/>
            <a:ext cx="5764446" cy="132870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コネクタ 62">
            <a:extLst>
              <a:ext uri="{FF2B5EF4-FFF2-40B4-BE49-F238E27FC236}">
                <a16:creationId xmlns:a16="http://schemas.microsoft.com/office/drawing/2014/main" id="{4D3E955E-290D-C4BC-A2A7-37EA772C5B97}"/>
              </a:ext>
            </a:extLst>
          </p:cNvPr>
          <p:cNvCxnSpPr>
            <a:cxnSpLocks/>
            <a:stCxn id="4" idx="5"/>
          </p:cNvCxnSpPr>
          <p:nvPr/>
        </p:nvCxnSpPr>
        <p:spPr>
          <a:xfrm>
            <a:off x="5057744" y="1398932"/>
            <a:ext cx="5764446" cy="5881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直線コネクタ 65">
            <a:extLst>
              <a:ext uri="{FF2B5EF4-FFF2-40B4-BE49-F238E27FC236}">
                <a16:creationId xmlns:a16="http://schemas.microsoft.com/office/drawing/2014/main" id="{6A0D7F04-E3E6-D1F3-CD05-65597FBB87EF}"/>
              </a:ext>
            </a:extLst>
          </p:cNvPr>
          <p:cNvCxnSpPr>
            <a:cxnSpLocks/>
            <a:stCxn id="5" idx="7"/>
          </p:cNvCxnSpPr>
          <p:nvPr/>
        </p:nvCxnSpPr>
        <p:spPr>
          <a:xfrm>
            <a:off x="8341212" y="959753"/>
            <a:ext cx="2480978" cy="10199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直線コネクタ 68">
            <a:extLst>
              <a:ext uri="{FF2B5EF4-FFF2-40B4-BE49-F238E27FC236}">
                <a16:creationId xmlns:a16="http://schemas.microsoft.com/office/drawing/2014/main" id="{EA5C2CA8-46BE-9431-E355-97F5CFBB90D6}"/>
              </a:ext>
            </a:extLst>
          </p:cNvPr>
          <p:cNvCxnSpPr>
            <a:cxnSpLocks/>
            <a:stCxn id="5" idx="4"/>
          </p:cNvCxnSpPr>
          <p:nvPr/>
        </p:nvCxnSpPr>
        <p:spPr>
          <a:xfrm>
            <a:off x="7455786" y="1862558"/>
            <a:ext cx="3366404" cy="124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直線コネクタ 71">
            <a:extLst>
              <a:ext uri="{FF2B5EF4-FFF2-40B4-BE49-F238E27FC236}">
                <a16:creationId xmlns:a16="http://schemas.microsoft.com/office/drawing/2014/main" id="{FE596FFC-0015-82B5-9CF9-8C3535F1DE73}"/>
              </a:ext>
            </a:extLst>
          </p:cNvPr>
          <p:cNvCxnSpPr>
            <a:cxnSpLocks/>
            <a:stCxn id="6" idx="7"/>
          </p:cNvCxnSpPr>
          <p:nvPr/>
        </p:nvCxnSpPr>
        <p:spPr>
          <a:xfrm flipV="1">
            <a:off x="6595393" y="2008021"/>
            <a:ext cx="4226797" cy="3421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直線コネクタ 74">
            <a:extLst>
              <a:ext uri="{FF2B5EF4-FFF2-40B4-BE49-F238E27FC236}">
                <a16:creationId xmlns:a16="http://schemas.microsoft.com/office/drawing/2014/main" id="{B295852F-29EB-EA91-07E2-1B8F44AE2105}"/>
              </a:ext>
            </a:extLst>
          </p:cNvPr>
          <p:cNvCxnSpPr>
            <a:cxnSpLocks/>
            <a:stCxn id="6" idx="5"/>
          </p:cNvCxnSpPr>
          <p:nvPr/>
        </p:nvCxnSpPr>
        <p:spPr>
          <a:xfrm flipV="1">
            <a:off x="6595393" y="2008020"/>
            <a:ext cx="4144718" cy="109005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83" name="グラフ 82">
            <a:extLst>
              <a:ext uri="{FF2B5EF4-FFF2-40B4-BE49-F238E27FC236}">
                <a16:creationId xmlns:a16="http://schemas.microsoft.com/office/drawing/2014/main" id="{045F5B0E-FD68-5C9F-1659-6EFD29835476}"/>
              </a:ext>
            </a:extLst>
          </p:cNvPr>
          <p:cNvGraphicFramePr/>
          <p:nvPr>
            <p:extLst>
              <p:ext uri="{D42A27DB-BD31-4B8C-83A1-F6EECF244321}">
                <p14:modId xmlns:p14="http://schemas.microsoft.com/office/powerpoint/2010/main" val="2684921745"/>
              </p:ext>
            </p:extLst>
          </p:nvPr>
        </p:nvGraphicFramePr>
        <p:xfrm>
          <a:off x="453784" y="3759923"/>
          <a:ext cx="4932704" cy="25157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グラフ 83">
            <a:extLst>
              <a:ext uri="{FF2B5EF4-FFF2-40B4-BE49-F238E27FC236}">
                <a16:creationId xmlns:a16="http://schemas.microsoft.com/office/drawing/2014/main" id="{AB8E968B-EEF5-0754-2A5D-9BAAF1AF24AF}"/>
              </a:ext>
            </a:extLst>
          </p:cNvPr>
          <p:cNvGraphicFramePr/>
          <p:nvPr>
            <p:extLst>
              <p:ext uri="{D42A27DB-BD31-4B8C-83A1-F6EECF244321}">
                <p14:modId xmlns:p14="http://schemas.microsoft.com/office/powerpoint/2010/main" val="2905194486"/>
              </p:ext>
            </p:extLst>
          </p:nvPr>
        </p:nvGraphicFramePr>
        <p:xfrm>
          <a:off x="6657181" y="3759923"/>
          <a:ext cx="4932704" cy="2515755"/>
        </p:xfrm>
        <a:graphic>
          <a:graphicData uri="http://schemas.openxmlformats.org/drawingml/2006/chart">
            <c:chart xmlns:c="http://schemas.openxmlformats.org/drawingml/2006/chart" xmlns:r="http://schemas.openxmlformats.org/officeDocument/2006/relationships" r:id="rId3"/>
          </a:graphicData>
        </a:graphic>
      </p:graphicFrame>
      <p:cxnSp>
        <p:nvCxnSpPr>
          <p:cNvPr id="86" name="直線矢印コネクタ 85">
            <a:extLst>
              <a:ext uri="{FF2B5EF4-FFF2-40B4-BE49-F238E27FC236}">
                <a16:creationId xmlns:a16="http://schemas.microsoft.com/office/drawing/2014/main" id="{758254D3-EADD-BC41-FF6F-16F5D85E6410}"/>
              </a:ext>
            </a:extLst>
          </p:cNvPr>
          <p:cNvCxnSpPr/>
          <p:nvPr/>
        </p:nvCxnSpPr>
        <p:spPr>
          <a:xfrm>
            <a:off x="609600" y="6133564"/>
            <a:ext cx="46642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85DAEA32-25F9-05CA-F7F7-C80BA033FCCE}"/>
              </a:ext>
            </a:extLst>
          </p:cNvPr>
          <p:cNvCxnSpPr>
            <a:cxnSpLocks/>
          </p:cNvCxnSpPr>
          <p:nvPr/>
        </p:nvCxnSpPr>
        <p:spPr>
          <a:xfrm flipV="1">
            <a:off x="762000" y="3870424"/>
            <a:ext cx="0" cy="2415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ADB1FDC7-8843-3091-5513-96BB6955D7D2}"/>
              </a:ext>
            </a:extLst>
          </p:cNvPr>
          <p:cNvSpPr txBox="1"/>
          <p:nvPr/>
        </p:nvSpPr>
        <p:spPr>
          <a:xfrm>
            <a:off x="4082001" y="6162069"/>
            <a:ext cx="1276181" cy="369332"/>
          </a:xfrm>
          <a:prstGeom prst="rect">
            <a:avLst/>
          </a:prstGeom>
          <a:noFill/>
        </p:spPr>
        <p:txBody>
          <a:bodyPr wrap="square" rtlCol="0">
            <a:spAutoFit/>
          </a:bodyPr>
          <a:lstStyle/>
          <a:p>
            <a:r>
              <a:rPr lang="ja-JP" altLang="en-US" dirty="0"/>
              <a:t>到来角度</a:t>
            </a:r>
            <a:endParaRPr kumimoji="1" lang="ja-JP" altLang="en-US" dirty="0"/>
          </a:p>
        </p:txBody>
      </p:sp>
      <p:sp>
        <p:nvSpPr>
          <p:cNvPr id="91" name="テキスト ボックス 90">
            <a:extLst>
              <a:ext uri="{FF2B5EF4-FFF2-40B4-BE49-F238E27FC236}">
                <a16:creationId xmlns:a16="http://schemas.microsoft.com/office/drawing/2014/main" id="{50CB00B7-04CA-73FA-3310-909CBA2F6605}"/>
              </a:ext>
            </a:extLst>
          </p:cNvPr>
          <p:cNvSpPr txBox="1"/>
          <p:nvPr/>
        </p:nvSpPr>
        <p:spPr>
          <a:xfrm>
            <a:off x="358906" y="4339530"/>
            <a:ext cx="304800" cy="1477328"/>
          </a:xfrm>
          <a:prstGeom prst="rect">
            <a:avLst/>
          </a:prstGeom>
          <a:noFill/>
        </p:spPr>
        <p:txBody>
          <a:bodyPr wrap="square" rtlCol="0">
            <a:spAutoFit/>
          </a:bodyPr>
          <a:lstStyle/>
          <a:p>
            <a:r>
              <a:rPr lang="ja-JP" altLang="en-US" dirty="0"/>
              <a:t>到来レベル</a:t>
            </a:r>
            <a:endParaRPr kumimoji="1" lang="ja-JP" altLang="en-US" dirty="0"/>
          </a:p>
        </p:txBody>
      </p:sp>
      <p:sp>
        <p:nvSpPr>
          <p:cNvPr id="92" name="テキスト ボックス 91">
            <a:extLst>
              <a:ext uri="{FF2B5EF4-FFF2-40B4-BE49-F238E27FC236}">
                <a16:creationId xmlns:a16="http://schemas.microsoft.com/office/drawing/2014/main" id="{E2B88A33-E414-42CE-F9AB-82C53D96380A}"/>
              </a:ext>
            </a:extLst>
          </p:cNvPr>
          <p:cNvSpPr txBox="1"/>
          <p:nvPr/>
        </p:nvSpPr>
        <p:spPr>
          <a:xfrm>
            <a:off x="6203762" y="4339530"/>
            <a:ext cx="304800" cy="1477328"/>
          </a:xfrm>
          <a:prstGeom prst="rect">
            <a:avLst/>
          </a:prstGeom>
          <a:noFill/>
        </p:spPr>
        <p:txBody>
          <a:bodyPr wrap="square" rtlCol="0">
            <a:spAutoFit/>
          </a:bodyPr>
          <a:lstStyle/>
          <a:p>
            <a:r>
              <a:rPr lang="ja-JP" altLang="en-US" dirty="0"/>
              <a:t>到来レベル</a:t>
            </a:r>
            <a:endParaRPr kumimoji="1" lang="ja-JP" altLang="en-US" dirty="0"/>
          </a:p>
        </p:txBody>
      </p:sp>
      <p:cxnSp>
        <p:nvCxnSpPr>
          <p:cNvPr id="94" name="直線矢印コネクタ 93">
            <a:extLst>
              <a:ext uri="{FF2B5EF4-FFF2-40B4-BE49-F238E27FC236}">
                <a16:creationId xmlns:a16="http://schemas.microsoft.com/office/drawing/2014/main" id="{C0AD1958-3D60-49A9-CFB7-92FF1A6084CB}"/>
              </a:ext>
            </a:extLst>
          </p:cNvPr>
          <p:cNvCxnSpPr/>
          <p:nvPr/>
        </p:nvCxnSpPr>
        <p:spPr>
          <a:xfrm>
            <a:off x="6508562" y="6133564"/>
            <a:ext cx="53336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95D30D7-AF40-6EC5-BEA2-CD68A4A17890}"/>
              </a:ext>
            </a:extLst>
          </p:cNvPr>
          <p:cNvCxnSpPr>
            <a:cxnSpLocks/>
          </p:cNvCxnSpPr>
          <p:nvPr/>
        </p:nvCxnSpPr>
        <p:spPr>
          <a:xfrm flipH="1" flipV="1">
            <a:off x="6657181" y="3954244"/>
            <a:ext cx="3781" cy="2331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048226B1-9631-5975-3AA5-65CF55C23442}"/>
              </a:ext>
            </a:extLst>
          </p:cNvPr>
          <p:cNvSpPr txBox="1"/>
          <p:nvPr/>
        </p:nvSpPr>
        <p:spPr>
          <a:xfrm>
            <a:off x="10805213" y="6151436"/>
            <a:ext cx="1276181" cy="369332"/>
          </a:xfrm>
          <a:prstGeom prst="rect">
            <a:avLst/>
          </a:prstGeom>
          <a:noFill/>
        </p:spPr>
        <p:txBody>
          <a:bodyPr wrap="square" rtlCol="0">
            <a:spAutoFit/>
          </a:bodyPr>
          <a:lstStyle/>
          <a:p>
            <a:r>
              <a:rPr lang="ja-JP" altLang="en-US" dirty="0"/>
              <a:t>到来時間</a:t>
            </a:r>
            <a:endParaRPr kumimoji="1" lang="ja-JP" altLang="en-US" dirty="0"/>
          </a:p>
        </p:txBody>
      </p:sp>
    </p:spTree>
    <p:extLst>
      <p:ext uri="{BB962C8B-B14F-4D97-AF65-F5344CB8AC3E}">
        <p14:creationId xmlns:p14="http://schemas.microsoft.com/office/powerpoint/2010/main" val="501199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88936805-11B0-60B3-B185-980652D80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98" y="1880235"/>
            <a:ext cx="5276850" cy="4133850"/>
          </a:xfrm>
          <a:prstGeom prst="rect">
            <a:avLst/>
          </a:prstGeom>
        </p:spPr>
      </p:pic>
      <p:pic>
        <p:nvPicPr>
          <p:cNvPr id="7" name="グラフィックス 6">
            <a:extLst>
              <a:ext uri="{FF2B5EF4-FFF2-40B4-BE49-F238E27FC236}">
                <a16:creationId xmlns:a16="http://schemas.microsoft.com/office/drawing/2014/main" id="{0393569E-F9BD-16AB-13BC-664F147E7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8608" y="1929922"/>
            <a:ext cx="5310193" cy="4084163"/>
          </a:xfrm>
          <a:prstGeom prst="rect">
            <a:avLst/>
          </a:prstGeom>
        </p:spPr>
      </p:pic>
      <p:sp>
        <p:nvSpPr>
          <p:cNvPr id="8" name="テキスト ボックス 7">
            <a:extLst>
              <a:ext uri="{FF2B5EF4-FFF2-40B4-BE49-F238E27FC236}">
                <a16:creationId xmlns:a16="http://schemas.microsoft.com/office/drawing/2014/main" id="{F0992C81-0CA0-F931-262D-773F4EAA8ED4}"/>
              </a:ext>
            </a:extLst>
          </p:cNvPr>
          <p:cNvSpPr txBox="1"/>
          <p:nvPr/>
        </p:nvSpPr>
        <p:spPr>
          <a:xfrm>
            <a:off x="1333500" y="843915"/>
            <a:ext cx="9525000" cy="769441"/>
          </a:xfrm>
          <a:prstGeom prst="rect">
            <a:avLst/>
          </a:prstGeom>
          <a:noFill/>
        </p:spPr>
        <p:txBody>
          <a:bodyPr wrap="square" rtlCol="0">
            <a:spAutoFit/>
          </a:bodyPr>
          <a:lstStyle/>
          <a:p>
            <a:r>
              <a:rPr kumimoji="1" lang="ja-JP" altLang="en-US" sz="2200" dirty="0"/>
              <a:t>反射・散乱波のレベルの分布は</a:t>
            </a:r>
            <a:r>
              <a:rPr kumimoji="1" lang="en-US" altLang="ja-JP" sz="2200" dirty="0"/>
              <a:t>,</a:t>
            </a:r>
            <a:r>
              <a:rPr kumimoji="1" lang="ja-JP" altLang="en-US" sz="2200" dirty="0"/>
              <a:t>到来遅延時間に対しては指数分布</a:t>
            </a:r>
            <a:r>
              <a:rPr kumimoji="1" lang="en-US" altLang="ja-JP" sz="2200" dirty="0"/>
              <a:t>,</a:t>
            </a:r>
            <a:r>
              <a:rPr kumimoji="1" lang="ja-JP" altLang="en-US" sz="2200" dirty="0"/>
              <a:t>到来角度に対しては到来群の中心を基準としてラプラシアン分布で近似できる</a:t>
            </a:r>
            <a:r>
              <a:rPr kumimoji="1" lang="en-US" altLang="ja-JP" sz="2200" dirty="0"/>
              <a:t>.</a:t>
            </a:r>
            <a:endParaRPr kumimoji="1" lang="ja-JP" altLang="en-US" sz="2200" dirty="0"/>
          </a:p>
        </p:txBody>
      </p:sp>
    </p:spTree>
    <p:extLst>
      <p:ext uri="{BB962C8B-B14F-4D97-AF65-F5344CB8AC3E}">
        <p14:creationId xmlns:p14="http://schemas.microsoft.com/office/powerpoint/2010/main" val="3435985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BBE92-F608-E65C-70EF-B57616A78784}"/>
              </a:ext>
            </a:extLst>
          </p:cNvPr>
          <p:cNvSpPr>
            <a:spLocks noGrp="1"/>
          </p:cNvSpPr>
          <p:nvPr>
            <p:ph type="title"/>
          </p:nvPr>
        </p:nvSpPr>
        <p:spPr>
          <a:xfrm>
            <a:off x="112143" y="285674"/>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レイ・トレース法</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光線追跡法</a:t>
            </a:r>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B05BFD19-E855-E9DC-903F-DA368F9BDAA5}"/>
              </a:ext>
            </a:extLst>
          </p:cNvPr>
          <p:cNvSpPr>
            <a:spLocks noGrp="1"/>
          </p:cNvSpPr>
          <p:nvPr>
            <p:ph idx="1"/>
          </p:nvPr>
        </p:nvSpPr>
        <p:spPr>
          <a:xfrm>
            <a:off x="838200" y="1962785"/>
            <a:ext cx="10515600" cy="4351338"/>
          </a:xfrm>
        </p:spPr>
        <p:txBody>
          <a:bodyPr>
            <a:normAutofit/>
          </a:bodyPr>
          <a:lstStyle/>
          <a:p>
            <a:r>
              <a:rPr kumimoji="1" lang="ja-JP" altLang="en-US" sz="2200" dirty="0"/>
              <a:t>これまでは統計的なアプローチで解析する方法</a:t>
            </a:r>
            <a:r>
              <a:rPr lang="en-US" altLang="ja-JP" sz="2200" dirty="0"/>
              <a:t>.</a:t>
            </a:r>
            <a:endParaRPr kumimoji="1" lang="en-US" altLang="ja-JP" sz="2200" dirty="0"/>
          </a:p>
          <a:p>
            <a:r>
              <a:rPr lang="ja-JP" altLang="en-US" sz="2200" dirty="0"/>
              <a:t>これからは確定的なアプローチで伝搬特性を解析する</a:t>
            </a:r>
            <a:r>
              <a:rPr lang="en-US" altLang="ja-JP" sz="2200" dirty="0"/>
              <a:t>.</a:t>
            </a:r>
          </a:p>
          <a:p>
            <a:r>
              <a:rPr lang="ja-JP" altLang="en-US" sz="2200" dirty="0"/>
              <a:t>レイ・トレース法では電波を光線</a:t>
            </a:r>
            <a:r>
              <a:rPr lang="en-US" altLang="ja-JP" sz="2200" dirty="0"/>
              <a:t>(</a:t>
            </a:r>
            <a:r>
              <a:rPr lang="ja-JP" altLang="en-US" sz="2200" dirty="0"/>
              <a:t>レイ</a:t>
            </a:r>
            <a:r>
              <a:rPr lang="en-US" altLang="ja-JP" sz="2200" dirty="0"/>
              <a:t>)</a:t>
            </a:r>
            <a:r>
              <a:rPr lang="ja-JP" altLang="en-US" sz="2200" dirty="0"/>
              <a:t>とみなして扱う</a:t>
            </a:r>
            <a:r>
              <a:rPr lang="en-US" altLang="ja-JP" sz="2200" dirty="0"/>
              <a:t>.</a:t>
            </a:r>
          </a:p>
          <a:p>
            <a:pPr marL="0" indent="0">
              <a:buNone/>
            </a:pPr>
            <a:endParaRPr kumimoji="1" lang="en-US" altLang="ja-JP" sz="2200" dirty="0"/>
          </a:p>
          <a:p>
            <a:pPr marL="0" indent="0">
              <a:buNone/>
            </a:pPr>
            <a:r>
              <a:rPr lang="ja-JP" altLang="en-US" sz="2200" dirty="0"/>
              <a:t>レイ・トレース法は大きく分けて</a:t>
            </a:r>
            <a:r>
              <a:rPr lang="en-US" altLang="ja-JP" sz="2200" dirty="0"/>
              <a:t>2</a:t>
            </a:r>
            <a:r>
              <a:rPr lang="ja-JP" altLang="en-US" sz="2200" dirty="0"/>
              <a:t>つの部分からなる方法</a:t>
            </a:r>
            <a:endParaRPr lang="en-US" altLang="ja-JP" sz="2200" dirty="0"/>
          </a:p>
          <a:p>
            <a:pPr marL="457200" indent="-457200">
              <a:buFont typeface="+mj-lt"/>
              <a:buAutoNum type="arabicPeriod"/>
            </a:pPr>
            <a:r>
              <a:rPr kumimoji="1" lang="ja-JP" altLang="en-US" sz="2200" dirty="0"/>
              <a:t>幾何光学に基づく伝搬経路の推定</a:t>
            </a:r>
            <a:endParaRPr kumimoji="1" lang="en-US" altLang="ja-JP" sz="2200" dirty="0"/>
          </a:p>
          <a:p>
            <a:pPr marL="457200" indent="-457200">
              <a:buFont typeface="+mj-lt"/>
              <a:buAutoNum type="arabicPeriod"/>
            </a:pPr>
            <a:r>
              <a:rPr lang="ja-JP" altLang="en-US" sz="2200" dirty="0"/>
              <a:t>什器や壁面の反射点</a:t>
            </a:r>
            <a:r>
              <a:rPr lang="en-US" altLang="ja-JP" sz="2200" dirty="0"/>
              <a:t>,</a:t>
            </a:r>
            <a:r>
              <a:rPr lang="ja-JP" altLang="en-US" sz="2200" dirty="0"/>
              <a:t>透過点</a:t>
            </a:r>
            <a:r>
              <a:rPr lang="en-US" altLang="ja-JP" sz="2200" dirty="0"/>
              <a:t>,</a:t>
            </a:r>
            <a:r>
              <a:rPr lang="ja-JP" altLang="en-US" sz="2200" dirty="0"/>
              <a:t>回折点における反射損失</a:t>
            </a:r>
            <a:r>
              <a:rPr lang="en-US" altLang="ja-JP" sz="2200" dirty="0"/>
              <a:t>(</a:t>
            </a:r>
            <a:r>
              <a:rPr lang="ja-JP" altLang="en-US" sz="2200" dirty="0"/>
              <a:t>係数</a:t>
            </a:r>
            <a:r>
              <a:rPr lang="en-US" altLang="ja-JP" sz="2200" dirty="0"/>
              <a:t>),</a:t>
            </a:r>
            <a:r>
              <a:rPr lang="ja-JP" altLang="en-US" sz="2200" dirty="0"/>
              <a:t>等価損失</a:t>
            </a:r>
            <a:r>
              <a:rPr lang="en-US" altLang="ja-JP" sz="2200" dirty="0"/>
              <a:t>(</a:t>
            </a:r>
            <a:r>
              <a:rPr lang="ja-JP" altLang="en-US" sz="2200" dirty="0"/>
              <a:t>係数</a:t>
            </a:r>
            <a:r>
              <a:rPr lang="en-US" altLang="ja-JP" sz="2200" dirty="0"/>
              <a:t>),</a:t>
            </a:r>
            <a:r>
              <a:rPr lang="ja-JP" altLang="en-US" sz="2200" dirty="0"/>
              <a:t>回折損失</a:t>
            </a:r>
            <a:r>
              <a:rPr lang="en-US" altLang="ja-JP" sz="2200" dirty="0"/>
              <a:t>(</a:t>
            </a:r>
            <a:r>
              <a:rPr lang="ja-JP" altLang="en-US" sz="2200" dirty="0"/>
              <a:t>係数</a:t>
            </a:r>
            <a:r>
              <a:rPr lang="en-US" altLang="ja-JP" sz="2200" dirty="0"/>
              <a:t>)</a:t>
            </a:r>
            <a:r>
              <a:rPr lang="ja-JP" altLang="en-US" sz="2200" dirty="0"/>
              <a:t>の推定</a:t>
            </a:r>
            <a:endParaRPr kumimoji="1" lang="ja-JP" altLang="en-US" sz="2200" dirty="0"/>
          </a:p>
        </p:txBody>
      </p:sp>
    </p:spTree>
    <p:extLst>
      <p:ext uri="{BB962C8B-B14F-4D97-AF65-F5344CB8AC3E}">
        <p14:creationId xmlns:p14="http://schemas.microsoft.com/office/powerpoint/2010/main" val="2352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31B411FC-DD0D-DAAF-3195-E25AFBF7F456}"/>
              </a:ext>
            </a:extLst>
          </p:cNvPr>
          <p:cNvGrpSpPr/>
          <p:nvPr/>
        </p:nvGrpSpPr>
        <p:grpSpPr>
          <a:xfrm>
            <a:off x="1325105" y="1324585"/>
            <a:ext cx="4415786" cy="4499291"/>
            <a:chOff x="1343978" y="1823204"/>
            <a:chExt cx="3561397" cy="4108647"/>
          </a:xfrm>
        </p:grpSpPr>
        <p:grpSp>
          <p:nvGrpSpPr>
            <p:cNvPr id="6" name="グループ化 5">
              <a:extLst>
                <a:ext uri="{FF2B5EF4-FFF2-40B4-BE49-F238E27FC236}">
                  <a16:creationId xmlns:a16="http://schemas.microsoft.com/office/drawing/2014/main" id="{0F204D64-9FC2-A4FF-3DE8-CE2A4DFA525E}"/>
                </a:ext>
              </a:extLst>
            </p:cNvPr>
            <p:cNvGrpSpPr/>
            <p:nvPr/>
          </p:nvGrpSpPr>
          <p:grpSpPr>
            <a:xfrm>
              <a:off x="1805940" y="1897380"/>
              <a:ext cx="2865120" cy="2865120"/>
              <a:chOff x="1333500" y="1897380"/>
              <a:chExt cx="2865120" cy="2865120"/>
            </a:xfrm>
          </p:grpSpPr>
          <p:sp>
            <p:nvSpPr>
              <p:cNvPr id="4" name="正方形/長方形 3">
                <a:extLst>
                  <a:ext uri="{FF2B5EF4-FFF2-40B4-BE49-F238E27FC236}">
                    <a16:creationId xmlns:a16="http://schemas.microsoft.com/office/drawing/2014/main" id="{4F855C98-F5C5-0926-22AA-0663DD2FBFE4}"/>
                  </a:ext>
                </a:extLst>
              </p:cNvPr>
              <p:cNvSpPr/>
              <p:nvPr/>
            </p:nvSpPr>
            <p:spPr>
              <a:xfrm>
                <a:off x="1333500" y="1897380"/>
                <a:ext cx="350520" cy="286512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E744264-5F14-AFCD-2CED-A49D7669DB62}"/>
                  </a:ext>
                </a:extLst>
              </p:cNvPr>
              <p:cNvSpPr/>
              <p:nvPr/>
            </p:nvSpPr>
            <p:spPr>
              <a:xfrm rot="5400000">
                <a:off x="2590800" y="3147060"/>
                <a:ext cx="350520" cy="286512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楕円 9">
              <a:extLst>
                <a:ext uri="{FF2B5EF4-FFF2-40B4-BE49-F238E27FC236}">
                  <a16:creationId xmlns:a16="http://schemas.microsoft.com/office/drawing/2014/main" id="{A08E481A-6EEA-C8F5-E2C5-74C0C4042F27}"/>
                </a:ext>
              </a:extLst>
            </p:cNvPr>
            <p:cNvSpPr/>
            <p:nvPr/>
          </p:nvSpPr>
          <p:spPr>
            <a:xfrm>
              <a:off x="3912870" y="2316480"/>
              <a:ext cx="160020" cy="175260"/>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855AE1E-5163-785F-1C5F-6F3B18D68819}"/>
                </a:ext>
              </a:extLst>
            </p:cNvPr>
            <p:cNvSpPr txBox="1"/>
            <p:nvPr/>
          </p:nvSpPr>
          <p:spPr>
            <a:xfrm>
              <a:off x="3080385" y="1823204"/>
              <a:ext cx="1824990" cy="369332"/>
            </a:xfrm>
            <a:prstGeom prst="rect">
              <a:avLst/>
            </a:prstGeom>
            <a:noFill/>
          </p:spPr>
          <p:txBody>
            <a:bodyPr wrap="square" rtlCol="0">
              <a:spAutoFit/>
            </a:bodyPr>
            <a:lstStyle/>
            <a:p>
              <a:pPr algn="ctr"/>
              <a:r>
                <a:rPr kumimoji="1" lang="ja-JP" altLang="en-US" dirty="0"/>
                <a:t>受信点</a:t>
              </a:r>
            </a:p>
          </p:txBody>
        </p:sp>
        <p:cxnSp>
          <p:nvCxnSpPr>
            <p:cNvPr id="13" name="直線コネクタ 12">
              <a:extLst>
                <a:ext uri="{FF2B5EF4-FFF2-40B4-BE49-F238E27FC236}">
                  <a16:creationId xmlns:a16="http://schemas.microsoft.com/office/drawing/2014/main" id="{D415CE35-E55D-E9B9-43C4-35404AAC731E}"/>
                </a:ext>
              </a:extLst>
            </p:cNvPr>
            <p:cNvCxnSpPr>
              <a:cxnSpLocks/>
              <a:stCxn id="10" idx="2"/>
            </p:cNvCxnSpPr>
            <p:nvPr/>
          </p:nvCxnSpPr>
          <p:spPr>
            <a:xfrm flipH="1">
              <a:off x="2564131" y="2404110"/>
              <a:ext cx="1348739" cy="1996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D4E29B9-0E0D-2124-C6C1-9DA36B8A8DBF}"/>
                </a:ext>
              </a:extLst>
            </p:cNvPr>
            <p:cNvCxnSpPr>
              <a:cxnSpLocks/>
            </p:cNvCxnSpPr>
            <p:nvPr/>
          </p:nvCxnSpPr>
          <p:spPr>
            <a:xfrm flipH="1">
              <a:off x="1413984" y="4400788"/>
              <a:ext cx="1150147" cy="153106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線コネクタ 17">
              <a:extLst>
                <a:ext uri="{FF2B5EF4-FFF2-40B4-BE49-F238E27FC236}">
                  <a16:creationId xmlns:a16="http://schemas.microsoft.com/office/drawing/2014/main" id="{E8B54305-C2E7-28CE-E5FA-62BAC9561D97}"/>
                </a:ext>
              </a:extLst>
            </p:cNvPr>
            <p:cNvCxnSpPr>
              <a:cxnSpLocks/>
            </p:cNvCxnSpPr>
            <p:nvPr/>
          </p:nvCxnSpPr>
          <p:spPr>
            <a:xfrm flipH="1" flipV="1">
              <a:off x="2164317" y="4137341"/>
              <a:ext cx="414100" cy="26231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ED6CB4A7-BC1E-534D-8003-4A73C89ECD6C}"/>
                </a:ext>
              </a:extLst>
            </p:cNvPr>
            <p:cNvSpPr/>
            <p:nvPr/>
          </p:nvSpPr>
          <p:spPr>
            <a:xfrm>
              <a:off x="2692717" y="3524250"/>
              <a:ext cx="160020" cy="175260"/>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BFC87671-5A0F-6841-E879-EA52DB787880}"/>
                </a:ext>
              </a:extLst>
            </p:cNvPr>
            <p:cNvCxnSpPr>
              <a:cxnSpLocks/>
              <a:stCxn id="21" idx="4"/>
            </p:cNvCxnSpPr>
            <p:nvPr/>
          </p:nvCxnSpPr>
          <p:spPr>
            <a:xfrm flipH="1">
              <a:off x="2757012" y="3699510"/>
              <a:ext cx="15715" cy="19509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線コネクタ 24">
              <a:extLst>
                <a:ext uri="{FF2B5EF4-FFF2-40B4-BE49-F238E27FC236}">
                  <a16:creationId xmlns:a16="http://schemas.microsoft.com/office/drawing/2014/main" id="{F48D9DBF-35C1-D8E5-3C78-E55D3928C197}"/>
                </a:ext>
              </a:extLst>
            </p:cNvPr>
            <p:cNvCxnSpPr>
              <a:cxnSpLocks/>
              <a:stCxn id="10" idx="2"/>
              <a:endCxn id="5" idx="1"/>
            </p:cNvCxnSpPr>
            <p:nvPr/>
          </p:nvCxnSpPr>
          <p:spPr>
            <a:xfrm flipH="1">
              <a:off x="3238500" y="2404110"/>
              <a:ext cx="674370" cy="200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21E43EB-68DD-B094-C3A6-CCF47BDDE725}"/>
                </a:ext>
              </a:extLst>
            </p:cNvPr>
            <p:cNvCxnSpPr>
              <a:cxnSpLocks/>
              <a:stCxn id="10" idx="2"/>
              <a:endCxn id="4" idx="3"/>
            </p:cNvCxnSpPr>
            <p:nvPr/>
          </p:nvCxnSpPr>
          <p:spPr>
            <a:xfrm flipH="1">
              <a:off x="2156460" y="2404110"/>
              <a:ext cx="1756410" cy="925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E977E25-A91E-D271-C68A-AACB48A40131}"/>
                </a:ext>
              </a:extLst>
            </p:cNvPr>
            <p:cNvCxnSpPr>
              <a:cxnSpLocks/>
              <a:stCxn id="21" idx="4"/>
            </p:cNvCxnSpPr>
            <p:nvPr/>
          </p:nvCxnSpPr>
          <p:spPr>
            <a:xfrm flipH="1">
              <a:off x="1343978" y="3699510"/>
              <a:ext cx="142874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直線コネクタ 35">
              <a:extLst>
                <a:ext uri="{FF2B5EF4-FFF2-40B4-BE49-F238E27FC236}">
                  <a16:creationId xmlns:a16="http://schemas.microsoft.com/office/drawing/2014/main" id="{1D93AFDF-BC51-1CEB-8E9F-458BFDD57538}"/>
                </a:ext>
              </a:extLst>
            </p:cNvPr>
            <p:cNvCxnSpPr>
              <a:cxnSpLocks/>
              <a:endCxn id="4" idx="3"/>
            </p:cNvCxnSpPr>
            <p:nvPr/>
          </p:nvCxnSpPr>
          <p:spPr>
            <a:xfrm flipH="1" flipV="1">
              <a:off x="2156460" y="3329940"/>
              <a:ext cx="572333" cy="376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82DA45B-FEF7-6849-A4EE-3860D4E32A1D}"/>
                </a:ext>
              </a:extLst>
            </p:cNvPr>
            <p:cNvCxnSpPr>
              <a:cxnSpLocks/>
            </p:cNvCxnSpPr>
            <p:nvPr/>
          </p:nvCxnSpPr>
          <p:spPr>
            <a:xfrm flipH="1">
              <a:off x="1343978" y="3368159"/>
              <a:ext cx="806767" cy="33828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直線コネクタ 39">
              <a:extLst>
                <a:ext uri="{FF2B5EF4-FFF2-40B4-BE49-F238E27FC236}">
                  <a16:creationId xmlns:a16="http://schemas.microsoft.com/office/drawing/2014/main" id="{866CBA30-B73F-35F6-545F-2C68D0D59937}"/>
                </a:ext>
              </a:extLst>
            </p:cNvPr>
            <p:cNvCxnSpPr>
              <a:cxnSpLocks/>
            </p:cNvCxnSpPr>
            <p:nvPr/>
          </p:nvCxnSpPr>
          <p:spPr>
            <a:xfrm flipH="1" flipV="1">
              <a:off x="1362047" y="3691890"/>
              <a:ext cx="802270" cy="4454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線コネクタ 44">
              <a:extLst>
                <a:ext uri="{FF2B5EF4-FFF2-40B4-BE49-F238E27FC236}">
                  <a16:creationId xmlns:a16="http://schemas.microsoft.com/office/drawing/2014/main" id="{0897B5B7-A1AA-6C29-96AF-8FC802FB47A7}"/>
                </a:ext>
              </a:extLst>
            </p:cNvPr>
            <p:cNvCxnSpPr>
              <a:cxnSpLocks/>
            </p:cNvCxnSpPr>
            <p:nvPr/>
          </p:nvCxnSpPr>
          <p:spPr>
            <a:xfrm>
              <a:off x="1377762" y="3691890"/>
              <a:ext cx="28113" cy="223996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線コネクタ 48">
              <a:extLst>
                <a:ext uri="{FF2B5EF4-FFF2-40B4-BE49-F238E27FC236}">
                  <a16:creationId xmlns:a16="http://schemas.microsoft.com/office/drawing/2014/main" id="{371F9B05-5544-72A2-FB91-59E714D65D5B}"/>
                </a:ext>
              </a:extLst>
            </p:cNvPr>
            <p:cNvCxnSpPr>
              <a:cxnSpLocks/>
              <a:stCxn id="21" idx="4"/>
              <a:endCxn id="5" idx="1"/>
            </p:cNvCxnSpPr>
            <p:nvPr/>
          </p:nvCxnSpPr>
          <p:spPr>
            <a:xfrm>
              <a:off x="2772727" y="3699510"/>
              <a:ext cx="465773" cy="70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A55E57B-84ED-D78D-7D80-BCA550BC5D88}"/>
                </a:ext>
              </a:extLst>
            </p:cNvPr>
            <p:cNvCxnSpPr>
              <a:cxnSpLocks/>
            </p:cNvCxnSpPr>
            <p:nvPr/>
          </p:nvCxnSpPr>
          <p:spPr>
            <a:xfrm flipH="1">
              <a:off x="2768083" y="4391996"/>
              <a:ext cx="461250" cy="13108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テキスト ボックス 54">
              <a:extLst>
                <a:ext uri="{FF2B5EF4-FFF2-40B4-BE49-F238E27FC236}">
                  <a16:creationId xmlns:a16="http://schemas.microsoft.com/office/drawing/2014/main" id="{51DB9601-2AF0-11F8-177B-343DCD41B099}"/>
                </a:ext>
              </a:extLst>
            </p:cNvPr>
            <p:cNvSpPr txBox="1"/>
            <p:nvPr/>
          </p:nvSpPr>
          <p:spPr>
            <a:xfrm>
              <a:off x="2178365" y="3176057"/>
              <a:ext cx="1293497" cy="369332"/>
            </a:xfrm>
            <a:prstGeom prst="rect">
              <a:avLst/>
            </a:prstGeom>
            <a:noFill/>
          </p:spPr>
          <p:txBody>
            <a:bodyPr wrap="square" rtlCol="0">
              <a:spAutoFit/>
            </a:bodyPr>
            <a:lstStyle/>
            <a:p>
              <a:pPr algn="ctr"/>
              <a:r>
                <a:rPr kumimoji="1" lang="ja-JP" altLang="en-US" dirty="0"/>
                <a:t>送信点</a:t>
              </a:r>
            </a:p>
          </p:txBody>
        </p:sp>
      </p:grpSp>
      <p:grpSp>
        <p:nvGrpSpPr>
          <p:cNvPr id="100" name="グループ化 99">
            <a:extLst>
              <a:ext uri="{FF2B5EF4-FFF2-40B4-BE49-F238E27FC236}">
                <a16:creationId xmlns:a16="http://schemas.microsoft.com/office/drawing/2014/main" id="{731DDC48-2936-568F-89CE-CCBE278AE2A3}"/>
              </a:ext>
            </a:extLst>
          </p:cNvPr>
          <p:cNvGrpSpPr/>
          <p:nvPr/>
        </p:nvGrpSpPr>
        <p:grpSpPr>
          <a:xfrm>
            <a:off x="7170928" y="1121282"/>
            <a:ext cx="3779518" cy="3989963"/>
            <a:chOff x="7368542" y="1138297"/>
            <a:chExt cx="3368988" cy="3624203"/>
          </a:xfrm>
        </p:grpSpPr>
        <p:grpSp>
          <p:nvGrpSpPr>
            <p:cNvPr id="7" name="グループ化 6">
              <a:extLst>
                <a:ext uri="{FF2B5EF4-FFF2-40B4-BE49-F238E27FC236}">
                  <a16:creationId xmlns:a16="http://schemas.microsoft.com/office/drawing/2014/main" id="{94BAFDC1-9C32-85C9-33DF-2B2BD989EED4}"/>
                </a:ext>
              </a:extLst>
            </p:cNvPr>
            <p:cNvGrpSpPr/>
            <p:nvPr/>
          </p:nvGrpSpPr>
          <p:grpSpPr>
            <a:xfrm>
              <a:off x="7368542" y="1897380"/>
              <a:ext cx="2865120" cy="2865120"/>
              <a:chOff x="1333500" y="1897380"/>
              <a:chExt cx="2865120" cy="2865120"/>
            </a:xfrm>
          </p:grpSpPr>
          <p:sp>
            <p:nvSpPr>
              <p:cNvPr id="8" name="正方形/長方形 7">
                <a:extLst>
                  <a:ext uri="{FF2B5EF4-FFF2-40B4-BE49-F238E27FC236}">
                    <a16:creationId xmlns:a16="http://schemas.microsoft.com/office/drawing/2014/main" id="{F3CF1451-D0D1-5154-50C7-79C0C657EC82}"/>
                  </a:ext>
                </a:extLst>
              </p:cNvPr>
              <p:cNvSpPr/>
              <p:nvPr/>
            </p:nvSpPr>
            <p:spPr>
              <a:xfrm>
                <a:off x="1333500" y="1897380"/>
                <a:ext cx="350520" cy="286512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85956F8-C507-AD52-1BE6-68A8C2B10AE2}"/>
                  </a:ext>
                </a:extLst>
              </p:cNvPr>
              <p:cNvSpPr/>
              <p:nvPr/>
            </p:nvSpPr>
            <p:spPr>
              <a:xfrm rot="5400000">
                <a:off x="2590800" y="3147060"/>
                <a:ext cx="350520" cy="286512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楕円 55">
              <a:extLst>
                <a:ext uri="{FF2B5EF4-FFF2-40B4-BE49-F238E27FC236}">
                  <a16:creationId xmlns:a16="http://schemas.microsoft.com/office/drawing/2014/main" id="{9A8D3083-D37A-4510-1389-891DCC536A72}"/>
                </a:ext>
              </a:extLst>
            </p:cNvPr>
            <p:cNvSpPr/>
            <p:nvPr/>
          </p:nvSpPr>
          <p:spPr>
            <a:xfrm>
              <a:off x="8721092" y="3514460"/>
              <a:ext cx="160020" cy="175260"/>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E285CAE0-E0CB-3EBE-3B74-AC7A2791C22A}"/>
                </a:ext>
              </a:extLst>
            </p:cNvPr>
            <p:cNvSpPr/>
            <p:nvPr/>
          </p:nvSpPr>
          <p:spPr>
            <a:xfrm>
              <a:off x="9650732" y="2192536"/>
              <a:ext cx="160020" cy="175260"/>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F6250362-30CE-88EF-ECCB-56731A475FC5}"/>
                </a:ext>
              </a:extLst>
            </p:cNvPr>
            <p:cNvSpPr/>
            <p:nvPr/>
          </p:nvSpPr>
          <p:spPr>
            <a:xfrm>
              <a:off x="9124952" y="1662946"/>
              <a:ext cx="1190629" cy="119455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0467D0BF-81BF-0B9D-EE16-91AB493067E2}"/>
                </a:ext>
              </a:extLst>
            </p:cNvPr>
            <p:cNvSpPr txBox="1"/>
            <p:nvPr/>
          </p:nvSpPr>
          <p:spPr>
            <a:xfrm>
              <a:off x="9270686" y="1138297"/>
              <a:ext cx="899160" cy="369332"/>
            </a:xfrm>
            <a:prstGeom prst="rect">
              <a:avLst/>
            </a:prstGeom>
            <a:noFill/>
          </p:spPr>
          <p:txBody>
            <a:bodyPr wrap="square" rtlCol="0">
              <a:spAutoFit/>
            </a:bodyPr>
            <a:lstStyle/>
            <a:p>
              <a:r>
                <a:rPr kumimoji="1" lang="ja-JP" altLang="en-US" dirty="0"/>
                <a:t>受信点</a:t>
              </a:r>
            </a:p>
          </p:txBody>
        </p:sp>
        <p:sp>
          <p:nvSpPr>
            <p:cNvPr id="60" name="テキスト ボックス 59">
              <a:extLst>
                <a:ext uri="{FF2B5EF4-FFF2-40B4-BE49-F238E27FC236}">
                  <a16:creationId xmlns:a16="http://schemas.microsoft.com/office/drawing/2014/main" id="{C1C7CDDD-E82B-E96A-7D30-0A39BDB37696}"/>
                </a:ext>
              </a:extLst>
            </p:cNvPr>
            <p:cNvSpPr txBox="1"/>
            <p:nvPr/>
          </p:nvSpPr>
          <p:spPr>
            <a:xfrm>
              <a:off x="8820146" y="3288540"/>
              <a:ext cx="1293497" cy="369332"/>
            </a:xfrm>
            <a:prstGeom prst="rect">
              <a:avLst/>
            </a:prstGeom>
            <a:noFill/>
          </p:spPr>
          <p:txBody>
            <a:bodyPr wrap="square" rtlCol="0">
              <a:spAutoFit/>
            </a:bodyPr>
            <a:lstStyle/>
            <a:p>
              <a:pPr algn="ctr"/>
              <a:r>
                <a:rPr kumimoji="1" lang="ja-JP" altLang="en-US" dirty="0"/>
                <a:t>送信点</a:t>
              </a:r>
            </a:p>
          </p:txBody>
        </p:sp>
        <p:cxnSp>
          <p:nvCxnSpPr>
            <p:cNvPr id="62" name="直線矢印コネクタ 61">
              <a:extLst>
                <a:ext uri="{FF2B5EF4-FFF2-40B4-BE49-F238E27FC236}">
                  <a16:creationId xmlns:a16="http://schemas.microsoft.com/office/drawing/2014/main" id="{609FE6B1-7B3A-4542-0BC3-8EB4401531AA}"/>
                </a:ext>
              </a:extLst>
            </p:cNvPr>
            <p:cNvCxnSpPr>
              <a:cxnSpLocks/>
              <a:stCxn id="56" idx="4"/>
            </p:cNvCxnSpPr>
            <p:nvPr/>
          </p:nvCxnSpPr>
          <p:spPr>
            <a:xfrm>
              <a:off x="8801102" y="3689720"/>
              <a:ext cx="556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79D2E1ED-3DEA-DC9D-C7F6-EDD2D0FF59A0}"/>
                </a:ext>
              </a:extLst>
            </p:cNvPr>
            <p:cNvCxnSpPr>
              <a:cxnSpLocks/>
            </p:cNvCxnSpPr>
            <p:nvPr/>
          </p:nvCxnSpPr>
          <p:spPr>
            <a:xfrm flipH="1" flipV="1">
              <a:off x="8801101" y="2727960"/>
              <a:ext cx="15242" cy="170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7E510286-1AD7-B33B-C1F1-046587C32843}"/>
                </a:ext>
              </a:extLst>
            </p:cNvPr>
            <p:cNvCxnSpPr>
              <a:cxnSpLocks/>
            </p:cNvCxnSpPr>
            <p:nvPr/>
          </p:nvCxnSpPr>
          <p:spPr>
            <a:xfrm flipV="1">
              <a:off x="8818249" y="3145128"/>
              <a:ext cx="1" cy="54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C2660EEA-EE76-AB12-8772-23D7FDAC9550}"/>
                </a:ext>
              </a:extLst>
            </p:cNvPr>
            <p:cNvCxnSpPr>
              <a:cxnSpLocks/>
              <a:stCxn id="56" idx="4"/>
            </p:cNvCxnSpPr>
            <p:nvPr/>
          </p:nvCxnSpPr>
          <p:spPr>
            <a:xfrm flipV="1">
              <a:off x="8801102" y="3274668"/>
              <a:ext cx="369571" cy="41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61519814-F277-EAC5-6424-9719F3927D8B}"/>
                </a:ext>
              </a:extLst>
            </p:cNvPr>
            <p:cNvCxnSpPr>
              <a:cxnSpLocks/>
            </p:cNvCxnSpPr>
            <p:nvPr/>
          </p:nvCxnSpPr>
          <p:spPr>
            <a:xfrm flipH="1" flipV="1">
              <a:off x="8534405" y="3273840"/>
              <a:ext cx="292416" cy="415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D1A3B25-71D0-F34C-A7B5-7FC2A6D43C1E}"/>
                </a:ext>
              </a:extLst>
            </p:cNvPr>
            <p:cNvCxnSpPr>
              <a:cxnSpLocks/>
            </p:cNvCxnSpPr>
            <p:nvPr/>
          </p:nvCxnSpPr>
          <p:spPr>
            <a:xfrm flipH="1">
              <a:off x="8322954" y="3689719"/>
              <a:ext cx="555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FB0EA18-FA69-31BA-4DAC-93D49B34C7A2}"/>
                </a:ext>
              </a:extLst>
            </p:cNvPr>
            <p:cNvCxnSpPr>
              <a:cxnSpLocks/>
              <a:endCxn id="56" idx="4"/>
            </p:cNvCxnSpPr>
            <p:nvPr/>
          </p:nvCxnSpPr>
          <p:spPr>
            <a:xfrm flipV="1">
              <a:off x="8221980" y="3689720"/>
              <a:ext cx="579122" cy="70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FB8483AE-6328-4FBF-B9FA-34D9AB8181E2}"/>
                </a:ext>
              </a:extLst>
            </p:cNvPr>
            <p:cNvCxnSpPr>
              <a:cxnSpLocks/>
            </p:cNvCxnSpPr>
            <p:nvPr/>
          </p:nvCxnSpPr>
          <p:spPr>
            <a:xfrm flipH="1" flipV="1">
              <a:off x="7744782" y="3779520"/>
              <a:ext cx="487680" cy="612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426ADEED-DA36-32AE-CEDB-3B0B085827DE}"/>
                </a:ext>
              </a:extLst>
            </p:cNvPr>
            <p:cNvCxnSpPr>
              <a:cxnSpLocks/>
            </p:cNvCxnSpPr>
            <p:nvPr/>
          </p:nvCxnSpPr>
          <p:spPr>
            <a:xfrm flipV="1">
              <a:off x="7744782" y="1975220"/>
              <a:ext cx="1651160" cy="180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D75DB14C-161D-D1F9-1578-6A405DDEE445}"/>
                </a:ext>
              </a:extLst>
            </p:cNvPr>
            <p:cNvCxnSpPr>
              <a:cxnSpLocks/>
            </p:cNvCxnSpPr>
            <p:nvPr/>
          </p:nvCxnSpPr>
          <p:spPr>
            <a:xfrm flipH="1" flipV="1">
              <a:off x="8809574" y="3664054"/>
              <a:ext cx="639238" cy="727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90C84604-6366-0F89-89EF-620D95332A5C}"/>
                </a:ext>
              </a:extLst>
            </p:cNvPr>
            <p:cNvCxnSpPr>
              <a:cxnSpLocks/>
            </p:cNvCxnSpPr>
            <p:nvPr/>
          </p:nvCxnSpPr>
          <p:spPr>
            <a:xfrm flipV="1">
              <a:off x="9419273" y="2628900"/>
              <a:ext cx="1318257" cy="176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1" name="テキスト ボックス 100">
            <a:extLst>
              <a:ext uri="{FF2B5EF4-FFF2-40B4-BE49-F238E27FC236}">
                <a16:creationId xmlns:a16="http://schemas.microsoft.com/office/drawing/2014/main" id="{181144A6-49A2-6999-A670-4C74AE8AC1F7}"/>
              </a:ext>
            </a:extLst>
          </p:cNvPr>
          <p:cNvSpPr txBox="1"/>
          <p:nvPr/>
        </p:nvSpPr>
        <p:spPr>
          <a:xfrm>
            <a:off x="1572905" y="6054475"/>
            <a:ext cx="3458675"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鏡像点法</a:t>
            </a:r>
            <a:r>
              <a:rPr lang="en-US" altLang="ja-JP" sz="2400" dirty="0">
                <a:latin typeface="BIZ UDPゴシック" panose="020B0400000000000000" pitchFamily="50" charset="-128"/>
                <a:ea typeface="BIZ UDPゴシック" panose="020B0400000000000000" pitchFamily="50" charset="-128"/>
              </a:rPr>
              <a:t>(imaging </a:t>
            </a:r>
            <a:r>
              <a:rPr lang="ja-JP" altLang="en-US" sz="2400" dirty="0">
                <a:latin typeface="BIZ UDPゴシック" panose="020B0400000000000000" pitchFamily="50" charset="-128"/>
                <a:ea typeface="BIZ UDPゴシック" panose="020B0400000000000000" pitchFamily="50" charset="-128"/>
              </a:rPr>
              <a:t>法</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2" name="テキスト ボックス 101">
            <a:extLst>
              <a:ext uri="{FF2B5EF4-FFF2-40B4-BE49-F238E27FC236}">
                <a16:creationId xmlns:a16="http://schemas.microsoft.com/office/drawing/2014/main" id="{FD5008B2-FF89-2C52-2874-6AEC5924ED7E}"/>
              </a:ext>
            </a:extLst>
          </p:cNvPr>
          <p:cNvSpPr txBox="1"/>
          <p:nvPr/>
        </p:nvSpPr>
        <p:spPr>
          <a:xfrm>
            <a:off x="6594170" y="6068306"/>
            <a:ext cx="4782370"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レイ発射法</a:t>
            </a:r>
            <a:r>
              <a:rPr lang="en-US" altLang="ja-JP" sz="2400" dirty="0">
                <a:latin typeface="BIZ UDPゴシック" panose="020B0400000000000000" pitchFamily="50" charset="-128"/>
                <a:ea typeface="BIZ UDPゴシック" panose="020B0400000000000000" pitchFamily="50" charset="-128"/>
              </a:rPr>
              <a:t>(ray launching </a:t>
            </a:r>
            <a:r>
              <a:rPr lang="ja-JP" altLang="en-US" sz="2400" dirty="0">
                <a:latin typeface="BIZ UDPゴシック" panose="020B0400000000000000" pitchFamily="50" charset="-128"/>
                <a:ea typeface="BIZ UDPゴシック" panose="020B0400000000000000" pitchFamily="50" charset="-128"/>
              </a:rPr>
              <a:t>法</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7037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39BFA-8E54-31E1-CA07-D5A14DA91E1E}"/>
              </a:ext>
            </a:extLst>
          </p:cNvPr>
          <p:cNvSpPr>
            <a:spLocks noGrp="1"/>
          </p:cNvSpPr>
          <p:nvPr>
            <p:ph type="title"/>
          </p:nvPr>
        </p:nvSpPr>
        <p:spPr>
          <a:xfrm>
            <a:off x="432683" y="365760"/>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建材の透過・反射係数</a:t>
            </a:r>
          </a:p>
        </p:txBody>
      </p:sp>
      <p:sp>
        <p:nvSpPr>
          <p:cNvPr id="3" name="コンテンツ プレースホルダー 2">
            <a:extLst>
              <a:ext uri="{FF2B5EF4-FFF2-40B4-BE49-F238E27FC236}">
                <a16:creationId xmlns:a16="http://schemas.microsoft.com/office/drawing/2014/main" id="{D99AC6D4-6146-E649-E845-E0C3D5E0FC25}"/>
              </a:ext>
            </a:extLst>
          </p:cNvPr>
          <p:cNvSpPr>
            <a:spLocks noGrp="1"/>
          </p:cNvSpPr>
          <p:nvPr>
            <p:ph idx="1"/>
          </p:nvPr>
        </p:nvSpPr>
        <p:spPr>
          <a:xfrm>
            <a:off x="432683" y="2520562"/>
            <a:ext cx="10515600" cy="3521463"/>
          </a:xfrm>
        </p:spPr>
        <p:txBody>
          <a:bodyPr/>
          <a:lstStyle/>
          <a:p>
            <a:r>
              <a:rPr kumimoji="1" lang="ja-JP" altLang="en-US" dirty="0"/>
              <a:t>反射係数は入射波電界に対する反射波電界の比</a:t>
            </a:r>
            <a:r>
              <a:rPr kumimoji="1" lang="en-US" altLang="ja-JP" dirty="0"/>
              <a:t>,</a:t>
            </a:r>
            <a:r>
              <a:rPr lang="ja-JP" altLang="en-US" dirty="0"/>
              <a:t>透過係数は入射波電界に対する透過電界の比によって与えられる</a:t>
            </a:r>
            <a:r>
              <a:rPr lang="en-US" altLang="ja-JP" dirty="0"/>
              <a:t>.</a:t>
            </a:r>
          </a:p>
          <a:p>
            <a:endParaRPr kumimoji="1" lang="en-US" altLang="ja-JP" dirty="0"/>
          </a:p>
          <a:p>
            <a:r>
              <a:rPr lang="ja-JP" altLang="en-US" dirty="0"/>
              <a:t>入射電界の向きに依存性がある</a:t>
            </a:r>
            <a:r>
              <a:rPr lang="en-US" altLang="ja-JP" dirty="0"/>
              <a:t>.</a:t>
            </a:r>
            <a:endParaRPr kumimoji="1" lang="ja-JP" altLang="en-US" dirty="0"/>
          </a:p>
        </p:txBody>
      </p:sp>
    </p:spTree>
    <p:extLst>
      <p:ext uri="{BB962C8B-B14F-4D97-AF65-F5344CB8AC3E}">
        <p14:creationId xmlns:p14="http://schemas.microsoft.com/office/powerpoint/2010/main" val="241093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DA32AE6-D6D1-A80E-D0F1-68C29681194A}"/>
              </a:ext>
            </a:extLst>
          </p:cNvPr>
          <p:cNvSpPr/>
          <p:nvPr/>
        </p:nvSpPr>
        <p:spPr>
          <a:xfrm>
            <a:off x="3140765" y="373712"/>
            <a:ext cx="659958" cy="337135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50E906D-7D59-D812-3BF6-4A874A136193}"/>
              </a:ext>
            </a:extLst>
          </p:cNvPr>
          <p:cNvSpPr/>
          <p:nvPr/>
        </p:nvSpPr>
        <p:spPr>
          <a:xfrm>
            <a:off x="8874981" y="373711"/>
            <a:ext cx="659958" cy="337135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762DD49D-F9A8-3D6E-1966-25A63B98643E}"/>
              </a:ext>
            </a:extLst>
          </p:cNvPr>
          <p:cNvCxnSpPr>
            <a:cxnSpLocks/>
            <a:stCxn id="7" idx="1"/>
          </p:cNvCxnSpPr>
          <p:nvPr/>
        </p:nvCxnSpPr>
        <p:spPr>
          <a:xfrm flipH="1" flipV="1">
            <a:off x="1311965" y="2059387"/>
            <a:ext cx="182880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07D0621-2AC3-4530-158B-ABE2CAB94D0B}"/>
              </a:ext>
            </a:extLst>
          </p:cNvPr>
          <p:cNvCxnSpPr>
            <a:cxnSpLocks/>
          </p:cNvCxnSpPr>
          <p:nvPr/>
        </p:nvCxnSpPr>
        <p:spPr>
          <a:xfrm flipH="1" flipV="1">
            <a:off x="7046181" y="2059387"/>
            <a:ext cx="182880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25AA8CA-3447-82E8-99DC-04F296FE7BAF}"/>
              </a:ext>
            </a:extLst>
          </p:cNvPr>
          <p:cNvCxnSpPr>
            <a:cxnSpLocks/>
            <a:endCxn id="7" idx="1"/>
          </p:cNvCxnSpPr>
          <p:nvPr/>
        </p:nvCxnSpPr>
        <p:spPr>
          <a:xfrm>
            <a:off x="1439186" y="707667"/>
            <a:ext cx="1701579" cy="135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18F90D7-45B5-B629-139D-9E4793E4176E}"/>
              </a:ext>
            </a:extLst>
          </p:cNvPr>
          <p:cNvCxnSpPr>
            <a:stCxn id="7" idx="1"/>
          </p:cNvCxnSpPr>
          <p:nvPr/>
        </p:nvCxnSpPr>
        <p:spPr>
          <a:xfrm>
            <a:off x="3140765" y="2059389"/>
            <a:ext cx="659958" cy="1769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直線矢印コネクタ 22">
            <a:extLst>
              <a:ext uri="{FF2B5EF4-FFF2-40B4-BE49-F238E27FC236}">
                <a16:creationId xmlns:a16="http://schemas.microsoft.com/office/drawing/2014/main" id="{7AC68466-810E-EABF-5C66-AEE9750C470F}"/>
              </a:ext>
            </a:extLst>
          </p:cNvPr>
          <p:cNvCxnSpPr>
            <a:cxnSpLocks/>
          </p:cNvCxnSpPr>
          <p:nvPr/>
        </p:nvCxnSpPr>
        <p:spPr>
          <a:xfrm>
            <a:off x="3800723" y="2236305"/>
            <a:ext cx="1701579" cy="135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3857781-17D3-8978-1A1B-D11BB09EB8AC}"/>
              </a:ext>
            </a:extLst>
          </p:cNvPr>
          <p:cNvCxnSpPr>
            <a:cxnSpLocks/>
          </p:cNvCxnSpPr>
          <p:nvPr/>
        </p:nvCxnSpPr>
        <p:spPr>
          <a:xfrm flipV="1">
            <a:off x="3140765" y="2236305"/>
            <a:ext cx="659958" cy="1013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線矢印コネクタ 26">
            <a:extLst>
              <a:ext uri="{FF2B5EF4-FFF2-40B4-BE49-F238E27FC236}">
                <a16:creationId xmlns:a16="http://schemas.microsoft.com/office/drawing/2014/main" id="{CFD39564-AAA8-79FE-DEAB-E3EE41EEF9A1}"/>
              </a:ext>
            </a:extLst>
          </p:cNvPr>
          <p:cNvCxnSpPr>
            <a:cxnSpLocks/>
          </p:cNvCxnSpPr>
          <p:nvPr/>
        </p:nvCxnSpPr>
        <p:spPr>
          <a:xfrm flipH="1">
            <a:off x="1574358" y="2079267"/>
            <a:ext cx="1566407" cy="143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672AC4C-1E2F-3B67-0E09-69507B13BE2B}"/>
              </a:ext>
            </a:extLst>
          </p:cNvPr>
          <p:cNvCxnSpPr>
            <a:cxnSpLocks/>
          </p:cNvCxnSpPr>
          <p:nvPr/>
        </p:nvCxnSpPr>
        <p:spPr>
          <a:xfrm flipH="1">
            <a:off x="1574358" y="2337684"/>
            <a:ext cx="1566407" cy="143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9B5E27F4-25B2-09E7-57D2-E1BDCE957E1B}"/>
              </a:ext>
            </a:extLst>
          </p:cNvPr>
          <p:cNvSpPr txBox="1"/>
          <p:nvPr/>
        </p:nvSpPr>
        <p:spPr>
          <a:xfrm>
            <a:off x="942230" y="1874721"/>
            <a:ext cx="333955" cy="369332"/>
          </a:xfrm>
          <a:prstGeom prst="rect">
            <a:avLst/>
          </a:prstGeom>
          <a:noFill/>
        </p:spPr>
        <p:txBody>
          <a:bodyPr wrap="square" rtlCol="0">
            <a:spAutoFit/>
          </a:bodyPr>
          <a:lstStyle/>
          <a:p>
            <a:r>
              <a:rPr kumimoji="1" lang="en-US" altLang="ja-JP" dirty="0"/>
              <a:t>n</a:t>
            </a:r>
            <a:endParaRPr kumimoji="1" lang="ja-JP" altLang="en-US" dirty="0"/>
          </a:p>
        </p:txBody>
      </p:sp>
      <p:grpSp>
        <p:nvGrpSpPr>
          <p:cNvPr id="34" name="グループ化 33">
            <a:extLst>
              <a:ext uri="{FF2B5EF4-FFF2-40B4-BE49-F238E27FC236}">
                <a16:creationId xmlns:a16="http://schemas.microsoft.com/office/drawing/2014/main" id="{7CDC0D98-4163-3057-F3BF-842DA1CA992E}"/>
              </a:ext>
            </a:extLst>
          </p:cNvPr>
          <p:cNvGrpSpPr/>
          <p:nvPr/>
        </p:nvGrpSpPr>
        <p:grpSpPr>
          <a:xfrm>
            <a:off x="1467015" y="648041"/>
            <a:ext cx="492980" cy="536704"/>
            <a:chOff x="989937" y="1840736"/>
            <a:chExt cx="492980" cy="500914"/>
          </a:xfrm>
        </p:grpSpPr>
        <p:sp>
          <p:nvSpPr>
            <p:cNvPr id="32" name="楕円 31">
              <a:extLst>
                <a:ext uri="{FF2B5EF4-FFF2-40B4-BE49-F238E27FC236}">
                  <a16:creationId xmlns:a16="http://schemas.microsoft.com/office/drawing/2014/main" id="{DF93E8D5-F9D0-4E38-A52D-85B9BF643731}"/>
                </a:ext>
              </a:extLst>
            </p:cNvPr>
            <p:cNvSpPr/>
            <p:nvPr/>
          </p:nvSpPr>
          <p:spPr>
            <a:xfrm>
              <a:off x="1208598" y="2091193"/>
              <a:ext cx="5565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FF1CEC8C-AEA2-22D9-41BB-6E340E86C3EF}"/>
                </a:ext>
              </a:extLst>
            </p:cNvPr>
            <p:cNvSpPr/>
            <p:nvPr/>
          </p:nvSpPr>
          <p:spPr>
            <a:xfrm>
              <a:off x="989937" y="1840736"/>
              <a:ext cx="492980" cy="50091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1DA4531C-6A5C-5324-8841-0EFDB939963F}"/>
              </a:ext>
            </a:extLst>
          </p:cNvPr>
          <p:cNvGrpSpPr/>
          <p:nvPr/>
        </p:nvGrpSpPr>
        <p:grpSpPr>
          <a:xfrm>
            <a:off x="1582310" y="3142757"/>
            <a:ext cx="492980" cy="536704"/>
            <a:chOff x="989937" y="1840736"/>
            <a:chExt cx="492980" cy="500914"/>
          </a:xfrm>
        </p:grpSpPr>
        <p:sp>
          <p:nvSpPr>
            <p:cNvPr id="36" name="楕円 35">
              <a:extLst>
                <a:ext uri="{FF2B5EF4-FFF2-40B4-BE49-F238E27FC236}">
                  <a16:creationId xmlns:a16="http://schemas.microsoft.com/office/drawing/2014/main" id="{BC5A2AD7-F363-9414-26E5-CE76B7B0E392}"/>
                </a:ext>
              </a:extLst>
            </p:cNvPr>
            <p:cNvSpPr/>
            <p:nvPr/>
          </p:nvSpPr>
          <p:spPr>
            <a:xfrm>
              <a:off x="1208598" y="2091193"/>
              <a:ext cx="5565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533FA6-B3EF-47BA-43F5-725486E98CF5}"/>
                </a:ext>
              </a:extLst>
            </p:cNvPr>
            <p:cNvSpPr/>
            <p:nvPr/>
          </p:nvSpPr>
          <p:spPr>
            <a:xfrm>
              <a:off x="989937" y="1840736"/>
              <a:ext cx="492980" cy="50091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9" name="図 38" descr="\documentclass{article}&#10;\usepackage{amsmath,amssymb}&#10;\pagestyle{empty}&#10;&#10;\begin{document}&#10;\begin{align*}&#10;R_{TE} = \frac{E_3}{E_1}&#10;\end{align*}&#10;&#10;&#10;\end{document}" title="IguanaTex Bitmap Display">
            <a:extLst>
              <a:ext uri="{FF2B5EF4-FFF2-40B4-BE49-F238E27FC236}">
                <a16:creationId xmlns:a16="http://schemas.microsoft.com/office/drawing/2014/main" id="{9A9ED801-195B-A177-FB41-97CB85EBE574}"/>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995488" y="4024757"/>
            <a:ext cx="1173644" cy="559386"/>
          </a:xfrm>
          <a:prstGeom prst="rect">
            <a:avLst/>
          </a:prstGeom>
        </p:spPr>
      </p:pic>
      <p:pic>
        <p:nvPicPr>
          <p:cNvPr id="41" name="図 40" descr="\documentclass{article}&#10;\usepackage{amsmath,amssymb}&#10;\pagestyle{empty}&#10;&#10;\begin{document}&#10;\begin{align*}&#10;T_{TE} = \frac{E_3}{E_1}&#10;\end{align*}&#10;&#10;&#10;\end{document}" title="IguanaTex Bitmap Display">
            <a:extLst>
              <a:ext uri="{FF2B5EF4-FFF2-40B4-BE49-F238E27FC236}">
                <a16:creationId xmlns:a16="http://schemas.microsoft.com/office/drawing/2014/main" id="{496515EE-3775-8018-C5AC-1BA377628834}"/>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595688" y="4024757"/>
            <a:ext cx="1134014" cy="559386"/>
          </a:xfrm>
          <a:prstGeom prst="rect">
            <a:avLst/>
          </a:prstGeom>
        </p:spPr>
      </p:pic>
      <p:pic>
        <p:nvPicPr>
          <p:cNvPr id="43" name="図 42" descr="\documentclass{article}&#10;\usepackage{amsmath,amssymb}&#10;\pagestyle{empty}&#10;&#10;\begin{document}&#10;\begin{align*}&#10;E_1&#10;\end{align*}&#10;&#10;&#10;&#10;\end{document}" title="IguanaTex Bitmap Display">
            <a:extLst>
              <a:ext uri="{FF2B5EF4-FFF2-40B4-BE49-F238E27FC236}">
                <a16:creationId xmlns:a16="http://schemas.microsoft.com/office/drawing/2014/main" id="{F976AA00-6A56-2AB4-33E3-DA746B06BC39}"/>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2224954" y="1131842"/>
            <a:ext cx="265213" cy="214914"/>
          </a:xfrm>
          <a:prstGeom prst="rect">
            <a:avLst/>
          </a:prstGeom>
        </p:spPr>
      </p:pic>
      <p:pic>
        <p:nvPicPr>
          <p:cNvPr id="45" name="図 44" descr="\documentclass{article}&#10;\usepackage{amsmath,amssymb}&#10;\pagestyle{empty}&#10;&#10;\begin{document}&#10;\begin{align*}&#10;E_2&#10;\end{align*}&#10;&#10;&#10;\end{document}" title="IguanaTex Bitmap Display">
            <a:extLst>
              <a:ext uri="{FF2B5EF4-FFF2-40B4-BE49-F238E27FC236}">
                <a16:creationId xmlns:a16="http://schemas.microsoft.com/office/drawing/2014/main" id="{7440D208-2087-0234-9DB0-3415431C1292}"/>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2290320" y="3274598"/>
            <a:ext cx="271310" cy="214914"/>
          </a:xfrm>
          <a:prstGeom prst="rect">
            <a:avLst/>
          </a:prstGeom>
        </p:spPr>
      </p:pic>
      <p:pic>
        <p:nvPicPr>
          <p:cNvPr id="47" name="図 46" descr="\documentclass{article}&#10;\usepackage{amsmath,amssymb}&#10;\pagestyle{empty}&#10;&#10;\begin{document}&#10;\begin{align*}&#10;E_3&#10;\end{align*}&#10;&#10;&#10;\end{document}" title="IguanaTex Bitmap Display">
            <a:extLst>
              <a:ext uri="{FF2B5EF4-FFF2-40B4-BE49-F238E27FC236}">
                <a16:creationId xmlns:a16="http://schemas.microsoft.com/office/drawing/2014/main" id="{CB303D6D-4982-D406-4A96-8201CF6B0B0B}"/>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4868928" y="2796872"/>
            <a:ext cx="272834" cy="217962"/>
          </a:xfrm>
          <a:prstGeom prst="rect">
            <a:avLst/>
          </a:prstGeom>
        </p:spPr>
      </p:pic>
      <p:pic>
        <p:nvPicPr>
          <p:cNvPr id="50" name="図 49" descr="\documentclass{article}&#10;\usepackage{amsmath,amssymb}&#10;\pagestyle{empty}&#10;&#10;\begin{document}&#10;\begin{align*}&#10;R_{TM} = \frac{E_3}{E_1}&#10;\end{align*}&#10;&#10;&#10;\end{document}" title="IguanaTex Bitmap Display">
            <a:extLst>
              <a:ext uri="{FF2B5EF4-FFF2-40B4-BE49-F238E27FC236}">
                <a16:creationId xmlns:a16="http://schemas.microsoft.com/office/drawing/2014/main" id="{F4EB7925-7832-6E9E-56D8-1E268F84471B}"/>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7131981" y="4146587"/>
            <a:ext cx="1226991" cy="559386"/>
          </a:xfrm>
          <a:prstGeom prst="rect">
            <a:avLst/>
          </a:prstGeom>
        </p:spPr>
      </p:pic>
      <p:pic>
        <p:nvPicPr>
          <p:cNvPr id="53" name="図 52" descr="\documentclass{article}&#10;\usepackage{amsmath,amssymb}&#10;\pagestyle{empty}&#10;&#10;\begin{document}&#10;\begin{align*}&#10;T_{TM} = \frac{E_3}{E_1}&#10;\end{align*}&#10;&#10;&#10;\end{document}" title="IguanaTex Bitmap Display">
            <a:extLst>
              <a:ext uri="{FF2B5EF4-FFF2-40B4-BE49-F238E27FC236}">
                <a16:creationId xmlns:a16="http://schemas.microsoft.com/office/drawing/2014/main" id="{1C0D788C-44A1-B61D-19DF-070BD2DB7F03}"/>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10484421" y="4146587"/>
            <a:ext cx="1187362" cy="559386"/>
          </a:xfrm>
          <a:prstGeom prst="rect">
            <a:avLst/>
          </a:prstGeom>
        </p:spPr>
      </p:pic>
      <p:cxnSp>
        <p:nvCxnSpPr>
          <p:cNvPr id="54" name="直線矢印コネクタ 53">
            <a:extLst>
              <a:ext uri="{FF2B5EF4-FFF2-40B4-BE49-F238E27FC236}">
                <a16:creationId xmlns:a16="http://schemas.microsoft.com/office/drawing/2014/main" id="{37CF1654-8004-97E8-986C-883B034DB35D}"/>
              </a:ext>
            </a:extLst>
          </p:cNvPr>
          <p:cNvCxnSpPr>
            <a:cxnSpLocks/>
          </p:cNvCxnSpPr>
          <p:nvPr/>
        </p:nvCxnSpPr>
        <p:spPr>
          <a:xfrm flipV="1">
            <a:off x="7745477" y="707667"/>
            <a:ext cx="346300" cy="452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DED3CDCF-6A94-686A-D68D-73494247D664}"/>
              </a:ext>
            </a:extLst>
          </p:cNvPr>
          <p:cNvSpPr/>
          <p:nvPr/>
        </p:nvSpPr>
        <p:spPr>
          <a:xfrm>
            <a:off x="8874981" y="373711"/>
            <a:ext cx="659958" cy="337135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B5F59C30-9B0D-8D27-31FC-2772B6D9A01F}"/>
              </a:ext>
            </a:extLst>
          </p:cNvPr>
          <p:cNvCxnSpPr>
            <a:cxnSpLocks/>
            <a:stCxn id="56" idx="1"/>
          </p:cNvCxnSpPr>
          <p:nvPr/>
        </p:nvCxnSpPr>
        <p:spPr>
          <a:xfrm flipH="1" flipV="1">
            <a:off x="7046181" y="2059386"/>
            <a:ext cx="1828800"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E4BE455D-6427-C386-DF45-ACB5B5CE0D3E}"/>
              </a:ext>
            </a:extLst>
          </p:cNvPr>
          <p:cNvCxnSpPr>
            <a:cxnSpLocks/>
          </p:cNvCxnSpPr>
          <p:nvPr/>
        </p:nvCxnSpPr>
        <p:spPr>
          <a:xfrm>
            <a:off x="7209182" y="734097"/>
            <a:ext cx="1701579" cy="135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6F4070C-9574-A4B7-F27A-4A8A927F2F43}"/>
              </a:ext>
            </a:extLst>
          </p:cNvPr>
          <p:cNvCxnSpPr>
            <a:stCxn id="56" idx="1"/>
          </p:cNvCxnSpPr>
          <p:nvPr/>
        </p:nvCxnSpPr>
        <p:spPr>
          <a:xfrm>
            <a:off x="8874981" y="2059388"/>
            <a:ext cx="659958" cy="1769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直線矢印コネクタ 59">
            <a:extLst>
              <a:ext uri="{FF2B5EF4-FFF2-40B4-BE49-F238E27FC236}">
                <a16:creationId xmlns:a16="http://schemas.microsoft.com/office/drawing/2014/main" id="{F104DC3A-E761-023E-882F-73D24C542CA2}"/>
              </a:ext>
            </a:extLst>
          </p:cNvPr>
          <p:cNvCxnSpPr>
            <a:cxnSpLocks/>
          </p:cNvCxnSpPr>
          <p:nvPr/>
        </p:nvCxnSpPr>
        <p:spPr>
          <a:xfrm>
            <a:off x="9534939" y="2236304"/>
            <a:ext cx="1701579" cy="1351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893F298-D0BE-8D9F-271C-C90D23A2C31F}"/>
              </a:ext>
            </a:extLst>
          </p:cNvPr>
          <p:cNvCxnSpPr>
            <a:cxnSpLocks/>
          </p:cNvCxnSpPr>
          <p:nvPr/>
        </p:nvCxnSpPr>
        <p:spPr>
          <a:xfrm flipV="1">
            <a:off x="8874981" y="2236304"/>
            <a:ext cx="659958" cy="1013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矢印コネクタ 61">
            <a:extLst>
              <a:ext uri="{FF2B5EF4-FFF2-40B4-BE49-F238E27FC236}">
                <a16:creationId xmlns:a16="http://schemas.microsoft.com/office/drawing/2014/main" id="{862F0722-D99D-A8F7-DE03-7460B00AE789}"/>
              </a:ext>
            </a:extLst>
          </p:cNvPr>
          <p:cNvCxnSpPr>
            <a:cxnSpLocks/>
          </p:cNvCxnSpPr>
          <p:nvPr/>
        </p:nvCxnSpPr>
        <p:spPr>
          <a:xfrm flipH="1">
            <a:off x="7308574" y="2079266"/>
            <a:ext cx="1566407" cy="143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6E35336E-720D-956E-E581-E4EE8C34C43C}"/>
              </a:ext>
            </a:extLst>
          </p:cNvPr>
          <p:cNvCxnSpPr>
            <a:cxnSpLocks/>
          </p:cNvCxnSpPr>
          <p:nvPr/>
        </p:nvCxnSpPr>
        <p:spPr>
          <a:xfrm flipH="1">
            <a:off x="7308574" y="2337683"/>
            <a:ext cx="1566407" cy="143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EE22EF6-6951-E73D-ECD0-00047886AE6D}"/>
              </a:ext>
            </a:extLst>
          </p:cNvPr>
          <p:cNvSpPr txBox="1"/>
          <p:nvPr/>
        </p:nvSpPr>
        <p:spPr>
          <a:xfrm>
            <a:off x="6676446" y="1874720"/>
            <a:ext cx="333955" cy="369332"/>
          </a:xfrm>
          <a:prstGeom prst="rect">
            <a:avLst/>
          </a:prstGeom>
          <a:noFill/>
        </p:spPr>
        <p:txBody>
          <a:bodyPr wrap="square" rtlCol="0">
            <a:spAutoFit/>
          </a:bodyPr>
          <a:lstStyle/>
          <a:p>
            <a:r>
              <a:rPr kumimoji="1" lang="en-US" altLang="ja-JP" dirty="0"/>
              <a:t>n</a:t>
            </a:r>
            <a:endParaRPr kumimoji="1" lang="ja-JP" altLang="en-US" dirty="0"/>
          </a:p>
        </p:txBody>
      </p:sp>
      <p:pic>
        <p:nvPicPr>
          <p:cNvPr id="71" name="図 70" descr="\documentclass{article}&#10;\usepackage{amsmath,amssymb}&#10;\pagestyle{empty}&#10;&#10;\begin{document}&#10;\begin{align*}&#10;E_1&#10;\end{align*}&#10;&#10;&#10;&#10;\end{document}" title="IguanaTex Bitmap Display">
            <a:extLst>
              <a:ext uri="{FF2B5EF4-FFF2-40B4-BE49-F238E27FC236}">
                <a16:creationId xmlns:a16="http://schemas.microsoft.com/office/drawing/2014/main" id="{5356E701-F082-5ABE-AF10-78ABBC144CC5}"/>
              </a:ext>
            </a:extLst>
          </p:cNvPr>
          <p:cNvPicPr>
            <a:picLocks noChangeAspect="1"/>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8041009" y="461656"/>
            <a:ext cx="265213" cy="214914"/>
          </a:xfrm>
          <a:prstGeom prst="rect">
            <a:avLst/>
          </a:prstGeom>
        </p:spPr>
      </p:pic>
      <p:pic>
        <p:nvPicPr>
          <p:cNvPr id="72" name="図 71" descr="\documentclass{article}&#10;\usepackage{amsmath,amssymb}&#10;\pagestyle{empty}&#10;&#10;\begin{document}&#10;\begin{align*}&#10;E_2&#10;\end{align*}&#10;&#10;&#10;\end{document}" title="IguanaTex Bitmap Display">
            <a:extLst>
              <a:ext uri="{FF2B5EF4-FFF2-40B4-BE49-F238E27FC236}">
                <a16:creationId xmlns:a16="http://schemas.microsoft.com/office/drawing/2014/main" id="{1EB177DD-1FDC-53C9-03BD-C5A3D58A660A}"/>
              </a:ext>
            </a:extLst>
          </p:cNvPr>
          <p:cNvPicPr>
            <a:picLocks noChangeAspect="1"/>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8208199" y="3570228"/>
            <a:ext cx="271310" cy="214914"/>
          </a:xfrm>
          <a:prstGeom prst="rect">
            <a:avLst/>
          </a:prstGeom>
        </p:spPr>
      </p:pic>
      <p:pic>
        <p:nvPicPr>
          <p:cNvPr id="73" name="図 72" descr="\documentclass{article}&#10;\usepackage{amsmath,amssymb}&#10;\pagestyle{empty}&#10;&#10;\begin{document}&#10;\begin{align*}&#10;E_3&#10;\end{align*}&#10;&#10;&#10;\end{document}" title="IguanaTex Bitmap Display">
            <a:extLst>
              <a:ext uri="{FF2B5EF4-FFF2-40B4-BE49-F238E27FC236}">
                <a16:creationId xmlns:a16="http://schemas.microsoft.com/office/drawing/2014/main" id="{A219713F-554B-7E02-7C84-BA48C50A03A7}"/>
              </a:ext>
            </a:extLst>
          </p:cNvPr>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tretch>
            <a:fillRect/>
          </a:stretch>
        </p:blipFill>
        <p:spPr>
          <a:xfrm>
            <a:off x="10045309" y="3715295"/>
            <a:ext cx="272834" cy="217962"/>
          </a:xfrm>
          <a:prstGeom prst="rect">
            <a:avLst/>
          </a:prstGeom>
        </p:spPr>
      </p:pic>
      <p:cxnSp>
        <p:nvCxnSpPr>
          <p:cNvPr id="79" name="直線矢印コネクタ 78">
            <a:extLst>
              <a:ext uri="{FF2B5EF4-FFF2-40B4-BE49-F238E27FC236}">
                <a16:creationId xmlns:a16="http://schemas.microsoft.com/office/drawing/2014/main" id="{19F95C3D-D36C-1EA2-FA85-603CA342C373}"/>
              </a:ext>
            </a:extLst>
          </p:cNvPr>
          <p:cNvCxnSpPr>
            <a:cxnSpLocks/>
          </p:cNvCxnSpPr>
          <p:nvPr/>
        </p:nvCxnSpPr>
        <p:spPr>
          <a:xfrm flipH="1">
            <a:off x="10318143" y="3093148"/>
            <a:ext cx="332556" cy="494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C3A5DF2-4425-FFB5-2D06-2E2F8A4FAC1B}"/>
              </a:ext>
            </a:extLst>
          </p:cNvPr>
          <p:cNvCxnSpPr>
            <a:cxnSpLocks/>
          </p:cNvCxnSpPr>
          <p:nvPr/>
        </p:nvCxnSpPr>
        <p:spPr>
          <a:xfrm>
            <a:off x="7683940" y="3295811"/>
            <a:ext cx="445352" cy="501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AA6E416C-DF42-C0F6-EE59-FB27774EE62E}"/>
              </a:ext>
            </a:extLst>
          </p:cNvPr>
          <p:cNvGrpSpPr/>
          <p:nvPr/>
        </p:nvGrpSpPr>
        <p:grpSpPr>
          <a:xfrm>
            <a:off x="370976" y="4705973"/>
            <a:ext cx="3837997" cy="2046714"/>
            <a:chOff x="1109205" y="4740370"/>
            <a:chExt cx="3837997" cy="2046714"/>
          </a:xfrm>
        </p:grpSpPr>
        <p:pic>
          <p:nvPicPr>
            <p:cNvPr id="88" name="図 87" descr="\documentclass{article}&#10;\usepackage{amsmath,amssymb}&#10;\pagestyle{empty}&#10;&#10;\begin{document}&#10;\begin{align*}&#10;E_1\\&#10;E_2\\&#10;E_3\\&#10;R_{\rm{TE}}\\&#10;R_{\rm{TM}}\\&#10;\rm{TE}\\&#10;\rm{TM}&#10;\end{align*}&#10;&#10;&#10;\end{document}" title="IguanaTex Bitmap Display">
              <a:extLst>
                <a:ext uri="{FF2B5EF4-FFF2-40B4-BE49-F238E27FC236}">
                  <a16:creationId xmlns:a16="http://schemas.microsoft.com/office/drawing/2014/main" id="{6F47AF03-DA3D-2976-D243-7A8BD6F21400}"/>
                </a:ext>
              </a:extLst>
            </p:cNvPr>
            <p:cNvPicPr>
              <a:picLocks noChangeAspect="1"/>
            </p:cNvPicPr>
            <p:nvPr>
              <p:custDataLst>
                <p:tags r:id="rId11"/>
              </p:custDataLst>
            </p:nvPr>
          </p:nvPicPr>
          <p:blipFill>
            <a:blip r:embed="rId20">
              <a:extLst>
                <a:ext uri="{28A0092B-C50C-407E-A947-70E740481C1C}">
                  <a14:useLocalDpi xmlns:a14="http://schemas.microsoft.com/office/drawing/2010/main" val="0"/>
                </a:ext>
              </a:extLst>
            </a:blip>
            <a:stretch>
              <a:fillRect/>
            </a:stretch>
          </p:blipFill>
          <p:spPr>
            <a:xfrm>
              <a:off x="1109205" y="4836007"/>
              <a:ext cx="395082" cy="1870831"/>
            </a:xfrm>
            <a:prstGeom prst="rect">
              <a:avLst/>
            </a:prstGeom>
          </p:spPr>
        </p:pic>
        <p:sp>
          <p:nvSpPr>
            <p:cNvPr id="89" name="テキスト ボックス 88">
              <a:extLst>
                <a:ext uri="{FF2B5EF4-FFF2-40B4-BE49-F238E27FC236}">
                  <a16:creationId xmlns:a16="http://schemas.microsoft.com/office/drawing/2014/main" id="{E8306720-B628-4755-3E8B-40568E211F52}"/>
                </a:ext>
              </a:extLst>
            </p:cNvPr>
            <p:cNvSpPr txBox="1"/>
            <p:nvPr/>
          </p:nvSpPr>
          <p:spPr>
            <a:xfrm>
              <a:off x="1504287" y="4740370"/>
              <a:ext cx="3442915" cy="2046714"/>
            </a:xfrm>
            <a:prstGeom prst="rect">
              <a:avLst/>
            </a:prstGeom>
            <a:noFill/>
          </p:spPr>
          <p:txBody>
            <a:bodyPr wrap="square" rtlCol="0">
              <a:spAutoFit/>
            </a:bodyPr>
            <a:lstStyle/>
            <a:p>
              <a:pPr>
                <a:spcAft>
                  <a:spcPts val="300"/>
                </a:spcAft>
              </a:pPr>
              <a:r>
                <a:rPr kumimoji="1" lang="en-US" altLang="ja-JP" sz="1600" dirty="0"/>
                <a:t>:</a:t>
              </a:r>
              <a:r>
                <a:rPr kumimoji="1" lang="ja-JP" altLang="en-US" sz="1600" dirty="0"/>
                <a:t>入射波電界強度</a:t>
              </a:r>
              <a:endParaRPr kumimoji="1" lang="en-US" altLang="ja-JP" sz="1600" dirty="0"/>
            </a:p>
            <a:p>
              <a:pPr>
                <a:spcAft>
                  <a:spcPts val="300"/>
                </a:spcAft>
              </a:pPr>
              <a:r>
                <a:rPr lang="en-US" altLang="ja-JP" sz="1600" dirty="0"/>
                <a:t>:</a:t>
              </a:r>
              <a:r>
                <a:rPr lang="ja-JP" altLang="en-US" sz="1600" dirty="0"/>
                <a:t>反射波電界強度</a:t>
              </a:r>
              <a:endParaRPr lang="en-US" altLang="ja-JP" sz="1600" dirty="0"/>
            </a:p>
            <a:p>
              <a:pPr>
                <a:spcAft>
                  <a:spcPts val="300"/>
                </a:spcAft>
              </a:pPr>
              <a:r>
                <a:rPr kumimoji="1" lang="en-US" altLang="ja-JP" sz="1600" dirty="0"/>
                <a:t>:</a:t>
              </a:r>
              <a:r>
                <a:rPr kumimoji="1" lang="ja-JP" altLang="en-US" sz="1600" dirty="0"/>
                <a:t>透過波電界強度</a:t>
              </a:r>
              <a:endParaRPr kumimoji="1" lang="en-US" altLang="ja-JP" sz="1600" dirty="0"/>
            </a:p>
            <a:p>
              <a:pPr>
                <a:spcAft>
                  <a:spcPts val="300"/>
                </a:spcAft>
              </a:pPr>
              <a:r>
                <a:rPr lang="en-US" altLang="ja-JP" sz="1600" dirty="0"/>
                <a:t>:</a:t>
              </a:r>
              <a:r>
                <a:rPr lang="ja-JP" altLang="en-US" sz="1600" dirty="0"/>
                <a:t>反射係数</a:t>
              </a:r>
              <a:r>
                <a:rPr lang="en-US" altLang="ja-JP" sz="1600" dirty="0"/>
                <a:t>(TE</a:t>
              </a:r>
              <a:r>
                <a:rPr lang="ja-JP" altLang="en-US" sz="1600" dirty="0"/>
                <a:t>入射</a:t>
              </a:r>
              <a:r>
                <a:rPr lang="en-US" altLang="ja-JP" sz="1600" dirty="0"/>
                <a:t>)</a:t>
              </a:r>
            </a:p>
            <a:p>
              <a:pPr>
                <a:spcAft>
                  <a:spcPts val="400"/>
                </a:spcAft>
              </a:pPr>
              <a:r>
                <a:rPr kumimoji="1" lang="en-US" altLang="ja-JP" sz="1600" dirty="0"/>
                <a:t>:</a:t>
              </a:r>
              <a:r>
                <a:rPr kumimoji="1" lang="ja-JP" altLang="en-US" sz="1600" dirty="0"/>
                <a:t>反射係数</a:t>
              </a:r>
              <a:r>
                <a:rPr kumimoji="1" lang="en-US" altLang="ja-JP" sz="1600" dirty="0"/>
                <a:t>(TM</a:t>
              </a:r>
              <a:r>
                <a:rPr kumimoji="1" lang="ja-JP" altLang="en-US" sz="1600" dirty="0"/>
                <a:t>入射</a:t>
              </a:r>
              <a:r>
                <a:rPr kumimoji="1" lang="en-US" altLang="ja-JP" sz="1600" dirty="0"/>
                <a:t>)</a:t>
              </a:r>
            </a:p>
            <a:p>
              <a:pPr>
                <a:spcAft>
                  <a:spcPts val="300"/>
                </a:spcAft>
              </a:pPr>
              <a:r>
                <a:rPr lang="en-US" altLang="ja-JP" sz="1600" dirty="0"/>
                <a:t>:Transverse Electric wave</a:t>
              </a:r>
            </a:p>
            <a:p>
              <a:pPr>
                <a:spcAft>
                  <a:spcPts val="300"/>
                </a:spcAft>
              </a:pPr>
              <a:r>
                <a:rPr kumimoji="1" lang="en-US" altLang="ja-JP" sz="1600" dirty="0"/>
                <a:t>:Transverse Magnetic wave</a:t>
              </a:r>
            </a:p>
          </p:txBody>
        </p:sp>
      </p:grpSp>
    </p:spTree>
    <p:extLst>
      <p:ext uri="{BB962C8B-B14F-4D97-AF65-F5344CB8AC3E}">
        <p14:creationId xmlns:p14="http://schemas.microsoft.com/office/powerpoint/2010/main" val="1556789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36A9B-0501-A8CA-AF04-028ADA34E36C}"/>
              </a:ext>
            </a:extLst>
          </p:cNvPr>
          <p:cNvSpPr>
            <a:spLocks noGrp="1"/>
          </p:cNvSpPr>
          <p:nvPr>
            <p:ph type="title"/>
          </p:nvPr>
        </p:nvSpPr>
        <p:spPr>
          <a:xfrm>
            <a:off x="114631" y="126586"/>
            <a:ext cx="10515600" cy="1325563"/>
          </a:xfrm>
        </p:spPr>
        <p:txBody>
          <a:bodyPr/>
          <a:lstStyle/>
          <a:p>
            <a:r>
              <a:rPr kumimoji="1" lang="en-US" altLang="ja-JP" dirty="0">
                <a:latin typeface="BIZ UDPゴシック" panose="020B0400000000000000" pitchFamily="50" charset="-128"/>
                <a:ea typeface="BIZ UDPゴシック" panose="020B0400000000000000" pitchFamily="50" charset="-128"/>
              </a:rPr>
              <a:t>UTD</a:t>
            </a:r>
            <a:r>
              <a:rPr kumimoji="1" lang="ja-JP" altLang="en-US" dirty="0">
                <a:latin typeface="BIZ UDPゴシック" panose="020B0400000000000000" pitchFamily="50" charset="-128"/>
                <a:ea typeface="BIZ UDPゴシック" panose="020B0400000000000000" pitchFamily="50" charset="-128"/>
              </a:rPr>
              <a:t>回折係数</a:t>
            </a:r>
          </a:p>
        </p:txBody>
      </p:sp>
      <p:sp>
        <p:nvSpPr>
          <p:cNvPr id="3" name="コンテンツ プレースホルダー 2">
            <a:extLst>
              <a:ext uri="{FF2B5EF4-FFF2-40B4-BE49-F238E27FC236}">
                <a16:creationId xmlns:a16="http://schemas.microsoft.com/office/drawing/2014/main" id="{6CB01C16-6297-1A93-5B40-7AA3B9793036}"/>
              </a:ext>
            </a:extLst>
          </p:cNvPr>
          <p:cNvSpPr>
            <a:spLocks noGrp="1"/>
          </p:cNvSpPr>
          <p:nvPr>
            <p:ph idx="1"/>
          </p:nvPr>
        </p:nvSpPr>
        <p:spPr>
          <a:xfrm>
            <a:off x="838200" y="1452149"/>
            <a:ext cx="10515600" cy="4630834"/>
          </a:xfrm>
        </p:spPr>
        <p:txBody>
          <a:bodyPr>
            <a:normAutofit/>
          </a:bodyPr>
          <a:lstStyle/>
          <a:p>
            <a:pPr marL="0" indent="0">
              <a:buNone/>
            </a:pPr>
            <a:r>
              <a:rPr kumimoji="1" lang="ja-JP" altLang="en-US" dirty="0"/>
              <a:t>幾何光学的に回折現象を扱える理論に</a:t>
            </a:r>
            <a:r>
              <a:rPr kumimoji="1" lang="en-US" altLang="ja-JP" dirty="0"/>
              <a:t>,UTD(The Uniform Geometrical Theory of Diffraction, </a:t>
            </a:r>
            <a:r>
              <a:rPr kumimoji="1" lang="ja-JP" altLang="en-US" dirty="0"/>
              <a:t>幾何光学回折理論</a:t>
            </a:r>
            <a:r>
              <a:rPr kumimoji="1" lang="en-US" altLang="ja-JP" dirty="0"/>
              <a:t>)</a:t>
            </a:r>
            <a:r>
              <a:rPr kumimoji="1" lang="ja-JP" altLang="en-US" dirty="0"/>
              <a:t>がある</a:t>
            </a:r>
            <a:r>
              <a:rPr kumimoji="1" lang="en-US" altLang="ja-JP" dirty="0"/>
              <a:t>.</a:t>
            </a:r>
          </a:p>
          <a:p>
            <a:pPr marL="0" indent="0">
              <a:buNone/>
            </a:pPr>
            <a:endParaRPr lang="en-US" altLang="ja-JP" sz="1600" dirty="0"/>
          </a:p>
          <a:p>
            <a:pPr marL="0" indent="0">
              <a:buNone/>
            </a:pPr>
            <a:r>
              <a:rPr kumimoji="1" lang="ja-JP" altLang="en-US" dirty="0"/>
              <a:t>回折現象とは</a:t>
            </a:r>
            <a:r>
              <a:rPr kumimoji="1" lang="en-US" altLang="ja-JP" dirty="0"/>
              <a:t>,</a:t>
            </a:r>
            <a:r>
              <a:rPr kumimoji="1" lang="ja-JP" altLang="en-US" dirty="0"/>
              <a:t>波が障害物に対して反射するだけでなく</a:t>
            </a:r>
            <a:r>
              <a:rPr kumimoji="1" lang="en-US" altLang="ja-JP" dirty="0"/>
              <a:t>,</a:t>
            </a:r>
            <a:r>
              <a:rPr kumimoji="1" lang="ja-JP" altLang="en-US" dirty="0"/>
              <a:t>障害物の影に回り込むように進む性質のことをいう</a:t>
            </a:r>
            <a:r>
              <a:rPr kumimoji="1" lang="en-US" altLang="ja-JP" dirty="0"/>
              <a:t>.</a:t>
            </a:r>
          </a:p>
          <a:p>
            <a:pPr marL="0" indent="0">
              <a:buNone/>
            </a:pPr>
            <a:endParaRPr kumimoji="1" lang="en-US" altLang="ja-JP" sz="1600" dirty="0"/>
          </a:p>
          <a:p>
            <a:pPr marL="0" indent="0">
              <a:buNone/>
            </a:pPr>
            <a:r>
              <a:rPr kumimoji="1" lang="en-US" altLang="ja-JP" dirty="0"/>
              <a:t>UTD</a:t>
            </a:r>
            <a:r>
              <a:rPr kumimoji="1" lang="ja-JP" altLang="en-US" dirty="0"/>
              <a:t>回折係数は回折点における入射波電界の向きに対して依存性を持つ</a:t>
            </a:r>
            <a:r>
              <a:rPr kumimoji="1" lang="en-US" altLang="ja-JP" dirty="0"/>
              <a:t>.</a:t>
            </a:r>
          </a:p>
          <a:p>
            <a:pPr marL="0" indent="0">
              <a:buNone/>
            </a:pPr>
            <a:endParaRPr lang="en-US" altLang="ja-JP" sz="1600" dirty="0"/>
          </a:p>
          <a:p>
            <a:pPr marL="0" indent="0">
              <a:buNone/>
            </a:pPr>
            <a:r>
              <a:rPr kumimoji="1" lang="ja-JP" altLang="en-US" dirty="0"/>
              <a:t>実測値と理論値が非常によく</a:t>
            </a:r>
            <a:r>
              <a:rPr lang="ja-JP" altLang="en-US" dirty="0"/>
              <a:t>似た値がでる</a:t>
            </a:r>
            <a:r>
              <a:rPr kumimoji="1" lang="ja-JP" altLang="en-US" dirty="0"/>
              <a:t>ため</a:t>
            </a:r>
            <a:r>
              <a:rPr kumimoji="1" lang="en-US" altLang="ja-JP" dirty="0"/>
              <a:t>,</a:t>
            </a:r>
            <a:r>
              <a:rPr kumimoji="1" lang="ja-JP" altLang="en-US" dirty="0"/>
              <a:t>有効性が高い</a:t>
            </a:r>
            <a:r>
              <a:rPr kumimoji="1" lang="en-US" altLang="ja-JP" dirty="0"/>
              <a:t>.</a:t>
            </a:r>
            <a:endParaRPr kumimoji="1" lang="ja-JP" altLang="en-US" dirty="0"/>
          </a:p>
        </p:txBody>
      </p:sp>
    </p:spTree>
    <p:extLst>
      <p:ext uri="{BB962C8B-B14F-4D97-AF65-F5344CB8AC3E}">
        <p14:creationId xmlns:p14="http://schemas.microsoft.com/office/powerpoint/2010/main" val="3765071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C90887E5-0762-A848-BC0B-9CFA3CBDB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7967" y="1554398"/>
            <a:ext cx="2671924" cy="3766974"/>
          </a:xfrm>
          <a:prstGeom prst="rect">
            <a:avLst/>
          </a:prstGeom>
        </p:spPr>
      </p:pic>
      <p:grpSp>
        <p:nvGrpSpPr>
          <p:cNvPr id="6" name="グループ化 5">
            <a:extLst>
              <a:ext uri="{FF2B5EF4-FFF2-40B4-BE49-F238E27FC236}">
                <a16:creationId xmlns:a16="http://schemas.microsoft.com/office/drawing/2014/main" id="{F682BDD1-DED8-6335-DBB7-4E470D139E9D}"/>
              </a:ext>
            </a:extLst>
          </p:cNvPr>
          <p:cNvGrpSpPr/>
          <p:nvPr/>
        </p:nvGrpSpPr>
        <p:grpSpPr>
          <a:xfrm>
            <a:off x="1673054" y="1779397"/>
            <a:ext cx="1235246" cy="1658488"/>
            <a:chOff x="2993721" y="2542784"/>
            <a:chExt cx="538619" cy="726509"/>
          </a:xfrm>
        </p:grpSpPr>
        <p:sp>
          <p:nvSpPr>
            <p:cNvPr id="7" name="二等辺三角形 6">
              <a:extLst>
                <a:ext uri="{FF2B5EF4-FFF2-40B4-BE49-F238E27FC236}">
                  <a16:creationId xmlns:a16="http://schemas.microsoft.com/office/drawing/2014/main" id="{B8ACA838-0A44-738B-CFA5-0E565C4903F4}"/>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3AB3CA8-2A74-3C61-DB41-45FE187A1A4A}"/>
                </a:ext>
              </a:extLst>
            </p:cNvPr>
            <p:cNvCxnSpPr>
              <a:cxnSpLocks/>
              <a:stCxn id="7"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8F05EEC6-A448-3D5C-A9E1-38AF12763185}"/>
              </a:ext>
            </a:extLst>
          </p:cNvPr>
          <p:cNvGrpSpPr/>
          <p:nvPr/>
        </p:nvGrpSpPr>
        <p:grpSpPr>
          <a:xfrm>
            <a:off x="7963939" y="2184816"/>
            <a:ext cx="1444160" cy="1755122"/>
            <a:chOff x="2993721" y="2542784"/>
            <a:chExt cx="538619" cy="726509"/>
          </a:xfrm>
        </p:grpSpPr>
        <p:sp>
          <p:nvSpPr>
            <p:cNvPr id="10" name="二等辺三角形 9">
              <a:extLst>
                <a:ext uri="{FF2B5EF4-FFF2-40B4-BE49-F238E27FC236}">
                  <a16:creationId xmlns:a16="http://schemas.microsoft.com/office/drawing/2014/main" id="{926E9046-F9D6-22DC-9D04-3B7137A87AA5}"/>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D1E9AE7B-D238-8C67-5E8A-18DA75E971A8}"/>
                </a:ext>
              </a:extLst>
            </p:cNvPr>
            <p:cNvCxnSpPr>
              <a:cxnSpLocks/>
              <a:stCxn id="10"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直線コネクタ 12">
            <a:extLst>
              <a:ext uri="{FF2B5EF4-FFF2-40B4-BE49-F238E27FC236}">
                <a16:creationId xmlns:a16="http://schemas.microsoft.com/office/drawing/2014/main" id="{EDAF9B03-1AED-0DDA-F926-277338A02C18}"/>
              </a:ext>
            </a:extLst>
          </p:cNvPr>
          <p:cNvCxnSpPr>
            <a:cxnSpLocks/>
          </p:cNvCxnSpPr>
          <p:nvPr/>
        </p:nvCxnSpPr>
        <p:spPr>
          <a:xfrm>
            <a:off x="2893936" y="2608641"/>
            <a:ext cx="1924223" cy="1589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A1C3CD7-9464-9FC9-3AC1-37E5253B7073}"/>
              </a:ext>
            </a:extLst>
          </p:cNvPr>
          <p:cNvCxnSpPr>
            <a:cxnSpLocks/>
          </p:cNvCxnSpPr>
          <p:nvPr/>
        </p:nvCxnSpPr>
        <p:spPr>
          <a:xfrm flipV="1">
            <a:off x="4818159" y="2855343"/>
            <a:ext cx="3299298" cy="134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1C83570-1288-2FA7-1771-40E701CA3554}"/>
              </a:ext>
            </a:extLst>
          </p:cNvPr>
          <p:cNvSpPr txBox="1"/>
          <p:nvPr/>
        </p:nvSpPr>
        <p:spPr>
          <a:xfrm>
            <a:off x="1722476" y="1360025"/>
            <a:ext cx="1147313" cy="369332"/>
          </a:xfrm>
          <a:prstGeom prst="rect">
            <a:avLst/>
          </a:prstGeom>
          <a:noFill/>
        </p:spPr>
        <p:txBody>
          <a:bodyPr wrap="square" rtlCol="0">
            <a:spAutoFit/>
          </a:bodyPr>
          <a:lstStyle/>
          <a:p>
            <a:pPr algn="ctr"/>
            <a:r>
              <a:rPr kumimoji="1" lang="ja-JP" altLang="en-US" dirty="0"/>
              <a:t>送信点</a:t>
            </a:r>
          </a:p>
        </p:txBody>
      </p:sp>
      <p:sp>
        <p:nvSpPr>
          <p:cNvPr id="29" name="テキスト ボックス 28">
            <a:extLst>
              <a:ext uri="{FF2B5EF4-FFF2-40B4-BE49-F238E27FC236}">
                <a16:creationId xmlns:a16="http://schemas.microsoft.com/office/drawing/2014/main" id="{B49A2DA6-56CB-BA48-241D-4D076D97BB85}"/>
              </a:ext>
            </a:extLst>
          </p:cNvPr>
          <p:cNvSpPr txBox="1"/>
          <p:nvPr/>
        </p:nvSpPr>
        <p:spPr>
          <a:xfrm>
            <a:off x="8180785" y="1692133"/>
            <a:ext cx="1147313" cy="369332"/>
          </a:xfrm>
          <a:prstGeom prst="rect">
            <a:avLst/>
          </a:prstGeom>
          <a:noFill/>
        </p:spPr>
        <p:txBody>
          <a:bodyPr wrap="square" rtlCol="0">
            <a:spAutoFit/>
          </a:bodyPr>
          <a:lstStyle/>
          <a:p>
            <a:pPr algn="ctr"/>
            <a:r>
              <a:rPr lang="ja-JP" altLang="en-US" dirty="0"/>
              <a:t>受</a:t>
            </a:r>
            <a:r>
              <a:rPr kumimoji="1" lang="ja-JP" altLang="en-US" dirty="0"/>
              <a:t>信点</a:t>
            </a:r>
          </a:p>
        </p:txBody>
      </p:sp>
    </p:spTree>
    <p:extLst>
      <p:ext uri="{BB962C8B-B14F-4D97-AF65-F5344CB8AC3E}">
        <p14:creationId xmlns:p14="http://schemas.microsoft.com/office/powerpoint/2010/main" val="268442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0E351-B9EA-59D0-2C90-B2B126ADA6EC}"/>
              </a:ext>
            </a:extLst>
          </p:cNvPr>
          <p:cNvSpPr>
            <a:spLocks noGrp="1"/>
          </p:cNvSpPr>
          <p:nvPr>
            <p:ph type="title"/>
          </p:nvPr>
        </p:nvSpPr>
        <p:spPr>
          <a:xfrm>
            <a:off x="0" y="0"/>
            <a:ext cx="10515600" cy="1325563"/>
          </a:xfrm>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多重波伝送路</a:t>
            </a:r>
            <a:r>
              <a:rPr lang="ja-JP" altLang="en-US" dirty="0">
                <a:latin typeface="BIZ UDPゴシック" panose="020B0400000000000000" pitchFamily="50" charset="-128"/>
                <a:ea typeface="BIZ UDPゴシック" panose="020B0400000000000000" pitchFamily="50" charset="-128"/>
              </a:rPr>
              <a:t>とフェージング</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311082F6-891D-D90E-22F0-20C769BA7774}"/>
              </a:ext>
            </a:extLst>
          </p:cNvPr>
          <p:cNvSpPr>
            <a:spLocks noGrp="1"/>
          </p:cNvSpPr>
          <p:nvPr>
            <p:ph idx="1"/>
          </p:nvPr>
        </p:nvSpPr>
        <p:spPr>
          <a:xfrm>
            <a:off x="668576" y="2023871"/>
            <a:ext cx="10854847" cy="3674513"/>
          </a:xfrm>
        </p:spPr>
        <p:txBody>
          <a:bodyPr/>
          <a:lstStyle/>
          <a:p>
            <a:r>
              <a:rPr lang="ja-JP" altLang="en-US" sz="4000" dirty="0"/>
              <a:t>多重波伝送路</a:t>
            </a:r>
            <a:endParaRPr lang="en-US" altLang="ja-JP" sz="4000" dirty="0"/>
          </a:p>
          <a:p>
            <a:pPr marL="457200" lvl="1" indent="0">
              <a:buNone/>
            </a:pPr>
            <a:r>
              <a:rPr lang="ja-JP" altLang="en-US" sz="3200" dirty="0"/>
              <a:t>反射波や散乱波</a:t>
            </a:r>
            <a:r>
              <a:rPr lang="en-US" altLang="ja-JP" sz="3200" dirty="0"/>
              <a:t>,</a:t>
            </a:r>
            <a:r>
              <a:rPr lang="ja-JP" altLang="en-US" sz="3200" dirty="0"/>
              <a:t>直接波といった伝送路は多重波伝送路と呼ばれる</a:t>
            </a:r>
            <a:r>
              <a:rPr lang="en-US" altLang="ja-JP" sz="3200" dirty="0"/>
              <a:t>.</a:t>
            </a:r>
            <a:r>
              <a:rPr lang="ja-JP" altLang="en-US" sz="3200" dirty="0"/>
              <a:t>受信波は反射・散乱波などの多重に伝搬してくる波が位相合成されたものになるため</a:t>
            </a:r>
            <a:r>
              <a:rPr lang="en-US" altLang="ja-JP" sz="3200" dirty="0"/>
              <a:t>,</a:t>
            </a:r>
            <a:r>
              <a:rPr lang="ja-JP" altLang="en-US" sz="3200" dirty="0"/>
              <a:t>時間的・場所的にそれら相互の位相振幅関係が変化することによって受信波のレベルに変動が生じる</a:t>
            </a:r>
            <a:r>
              <a:rPr lang="en-US" altLang="ja-JP" sz="3200" dirty="0"/>
              <a:t>.</a:t>
            </a:r>
          </a:p>
          <a:p>
            <a:pPr marL="457200" lvl="1" indent="0">
              <a:buNone/>
            </a:pPr>
            <a:endParaRPr lang="en-US" altLang="ja-JP" sz="1400" dirty="0"/>
          </a:p>
        </p:txBody>
      </p:sp>
    </p:spTree>
    <p:extLst>
      <p:ext uri="{BB962C8B-B14F-4D97-AF65-F5344CB8AC3E}">
        <p14:creationId xmlns:p14="http://schemas.microsoft.com/office/powerpoint/2010/main" val="56306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B5EA7-5E86-0CD8-9D2C-03DBFB480D2F}"/>
              </a:ext>
            </a:extLst>
          </p:cNvPr>
          <p:cNvSpPr>
            <a:spLocks noGrp="1"/>
          </p:cNvSpPr>
          <p:nvPr>
            <p:ph type="title"/>
          </p:nvPr>
        </p:nvSpPr>
        <p:spPr>
          <a:xfrm>
            <a:off x="345056" y="164904"/>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動的な伝搬特性</a:t>
            </a:r>
          </a:p>
        </p:txBody>
      </p:sp>
      <p:sp>
        <p:nvSpPr>
          <p:cNvPr id="3" name="コンテンツ プレースホルダー 2">
            <a:extLst>
              <a:ext uri="{FF2B5EF4-FFF2-40B4-BE49-F238E27FC236}">
                <a16:creationId xmlns:a16="http://schemas.microsoft.com/office/drawing/2014/main" id="{FEE750C3-0A38-CB47-634D-18140BEABA6A}"/>
              </a:ext>
            </a:extLst>
          </p:cNvPr>
          <p:cNvSpPr>
            <a:spLocks noGrp="1"/>
          </p:cNvSpPr>
          <p:nvPr>
            <p:ph idx="1"/>
          </p:nvPr>
        </p:nvSpPr>
        <p:spPr/>
        <p:txBody>
          <a:bodyPr/>
          <a:lstStyle/>
          <a:p>
            <a:pPr marL="0" indent="0">
              <a:buNone/>
            </a:pPr>
            <a:r>
              <a:rPr kumimoji="1" lang="ja-JP" altLang="en-US" dirty="0"/>
              <a:t>無線</a:t>
            </a:r>
            <a:r>
              <a:rPr kumimoji="1" lang="en-US" altLang="ja-JP" dirty="0"/>
              <a:t>LAN</a:t>
            </a:r>
            <a:r>
              <a:rPr kumimoji="1" lang="ja-JP" altLang="en-US" dirty="0"/>
              <a:t>環境で受信特性に動的な変動を与える要因は</a:t>
            </a:r>
            <a:r>
              <a:rPr kumimoji="1" lang="en-US" altLang="ja-JP" dirty="0"/>
              <a:t>,</a:t>
            </a:r>
            <a:r>
              <a:rPr lang="ja-JP" altLang="en-US" dirty="0"/>
              <a:t>主要因として</a:t>
            </a:r>
            <a:r>
              <a:rPr lang="en-US" altLang="ja-JP" dirty="0"/>
              <a:t>,</a:t>
            </a:r>
            <a:r>
              <a:rPr lang="ja-JP" altLang="en-US" dirty="0"/>
              <a:t>屋内環境を歩き回る通行人によるものがあげられる</a:t>
            </a:r>
            <a:r>
              <a:rPr lang="en-US" altLang="ja-JP" dirty="0"/>
              <a:t>.</a:t>
            </a:r>
          </a:p>
          <a:p>
            <a:pPr marL="0" indent="0">
              <a:buNone/>
            </a:pPr>
            <a:endParaRPr kumimoji="1" lang="en-US" altLang="ja-JP" dirty="0"/>
          </a:p>
          <a:p>
            <a:pPr marL="0" indent="0">
              <a:buNone/>
            </a:pPr>
            <a:r>
              <a:rPr lang="ja-JP" altLang="en-US" dirty="0"/>
              <a:t>通行人によって反射散乱されて到来する遅延波は</a:t>
            </a:r>
            <a:r>
              <a:rPr lang="en-US" altLang="ja-JP" dirty="0"/>
              <a:t>,</a:t>
            </a:r>
            <a:r>
              <a:rPr lang="ja-JP" altLang="en-US" dirty="0"/>
              <a:t>通行人の移動速度に応じたドップラー効果を受けるため</a:t>
            </a:r>
            <a:r>
              <a:rPr lang="en-US" altLang="ja-JP" dirty="0"/>
              <a:t>,</a:t>
            </a:r>
            <a:r>
              <a:rPr lang="ja-JP" altLang="en-US" dirty="0"/>
              <a:t>周波数偏移を被ることになる</a:t>
            </a:r>
            <a:r>
              <a:rPr lang="en-US" altLang="ja-JP" dirty="0"/>
              <a:t>.</a:t>
            </a:r>
            <a:endParaRPr kumimoji="1" lang="ja-JP" altLang="en-US" dirty="0"/>
          </a:p>
        </p:txBody>
      </p:sp>
    </p:spTree>
    <p:extLst>
      <p:ext uri="{BB962C8B-B14F-4D97-AF65-F5344CB8AC3E}">
        <p14:creationId xmlns:p14="http://schemas.microsoft.com/office/powerpoint/2010/main" val="391298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E2615-79FF-0AA3-EB27-452DA6F1DC30}"/>
              </a:ext>
            </a:extLst>
          </p:cNvPr>
          <p:cNvSpPr>
            <a:spLocks noGrp="1"/>
          </p:cNvSpPr>
          <p:nvPr>
            <p:ph type="title"/>
          </p:nvPr>
        </p:nvSpPr>
        <p:spPr>
          <a:xfrm>
            <a:off x="224287" y="225289"/>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置局設計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アクセス・ポイント設置</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の考え方</a:t>
            </a:r>
          </a:p>
        </p:txBody>
      </p:sp>
      <p:sp>
        <p:nvSpPr>
          <p:cNvPr id="3" name="コンテンツ プレースホルダー 2">
            <a:extLst>
              <a:ext uri="{FF2B5EF4-FFF2-40B4-BE49-F238E27FC236}">
                <a16:creationId xmlns:a16="http://schemas.microsoft.com/office/drawing/2014/main" id="{9792AF1F-8938-EC29-C04F-F634A43E35B4}"/>
              </a:ext>
            </a:extLst>
          </p:cNvPr>
          <p:cNvSpPr>
            <a:spLocks noGrp="1"/>
          </p:cNvSpPr>
          <p:nvPr>
            <p:ph idx="1"/>
          </p:nvPr>
        </p:nvSpPr>
        <p:spPr>
          <a:xfrm>
            <a:off x="838200" y="2084418"/>
            <a:ext cx="10515600" cy="4351338"/>
          </a:xfrm>
        </p:spPr>
        <p:txBody>
          <a:bodyPr/>
          <a:lstStyle/>
          <a:p>
            <a:r>
              <a:rPr kumimoji="1" lang="ja-JP" altLang="en-US" dirty="0"/>
              <a:t>実験的にも理論的にも十分に行われているとは言えない</a:t>
            </a:r>
            <a:r>
              <a:rPr kumimoji="1" lang="en-US" altLang="ja-JP" dirty="0"/>
              <a:t>.</a:t>
            </a:r>
          </a:p>
          <a:p>
            <a:pPr marL="0" indent="0">
              <a:buNone/>
            </a:pPr>
            <a:endParaRPr lang="en-US" altLang="ja-JP" dirty="0"/>
          </a:p>
          <a:p>
            <a:pPr marL="0" indent="0">
              <a:buNone/>
            </a:pPr>
            <a:r>
              <a:rPr lang="ja-JP" altLang="en-US" dirty="0"/>
              <a:t>一般に</a:t>
            </a:r>
            <a:r>
              <a:rPr lang="en-US" altLang="ja-JP" dirty="0"/>
              <a:t>,</a:t>
            </a:r>
            <a:r>
              <a:rPr lang="ja-JP" altLang="en-US" dirty="0"/>
              <a:t>アクセス・ポイントと端末の間の見通し線が障害物に遮られる率を小さくするためには</a:t>
            </a:r>
            <a:r>
              <a:rPr lang="en-US" altLang="ja-JP" dirty="0"/>
              <a:t>,</a:t>
            </a:r>
            <a:r>
              <a:rPr lang="ja-JP" altLang="en-US" dirty="0"/>
              <a:t>アクセス・ポイントは部屋の天井近くのできるだけ高い位置に設置されることが望まれる</a:t>
            </a:r>
            <a:r>
              <a:rPr lang="en-US" altLang="ja-JP" dirty="0"/>
              <a:t>.</a:t>
            </a:r>
          </a:p>
        </p:txBody>
      </p:sp>
    </p:spTree>
    <p:extLst>
      <p:ext uri="{BB962C8B-B14F-4D97-AF65-F5344CB8AC3E}">
        <p14:creationId xmlns:p14="http://schemas.microsoft.com/office/powerpoint/2010/main" val="2122199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7FF5E-E47F-741E-5B98-8B563FFF97EE}"/>
              </a:ext>
            </a:extLst>
          </p:cNvPr>
          <p:cNvSpPr>
            <a:spLocks noGrp="1"/>
          </p:cNvSpPr>
          <p:nvPr>
            <p:ph type="title"/>
          </p:nvPr>
        </p:nvSpPr>
        <p:spPr>
          <a:xfrm>
            <a:off x="0" y="78878"/>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無線ゾーンの評価方法</a:t>
            </a:r>
          </a:p>
        </p:txBody>
      </p:sp>
      <p:sp>
        <p:nvSpPr>
          <p:cNvPr id="3" name="コンテンツ プレースホルダー 2">
            <a:extLst>
              <a:ext uri="{FF2B5EF4-FFF2-40B4-BE49-F238E27FC236}">
                <a16:creationId xmlns:a16="http://schemas.microsoft.com/office/drawing/2014/main" id="{ECB846AC-55E5-ADFF-454B-DAB25CD52DB1}"/>
              </a:ext>
            </a:extLst>
          </p:cNvPr>
          <p:cNvSpPr>
            <a:spLocks noGrp="1"/>
          </p:cNvSpPr>
          <p:nvPr>
            <p:ph idx="1"/>
          </p:nvPr>
        </p:nvSpPr>
        <p:spPr>
          <a:xfrm>
            <a:off x="838200" y="1230341"/>
            <a:ext cx="10515600" cy="964220"/>
          </a:xfrm>
        </p:spPr>
        <p:txBody>
          <a:bodyPr/>
          <a:lstStyle/>
          <a:p>
            <a:pPr marL="0" indent="0">
              <a:buNone/>
            </a:pPr>
            <a:r>
              <a:rPr kumimoji="1" lang="ja-JP" altLang="en-US" dirty="0"/>
              <a:t>次式を用いることによって</a:t>
            </a:r>
            <a:r>
              <a:rPr kumimoji="1" lang="en-US" altLang="ja-JP" dirty="0"/>
              <a:t>,</a:t>
            </a:r>
            <a:r>
              <a:rPr kumimoji="1" lang="ja-JP" altLang="en-US" dirty="0"/>
              <a:t>実際にアクセス・ポイントを設置する前に</a:t>
            </a:r>
            <a:r>
              <a:rPr kumimoji="1" lang="en-US" altLang="ja-JP" dirty="0"/>
              <a:t>,</a:t>
            </a:r>
            <a:r>
              <a:rPr kumimoji="1" lang="ja-JP" altLang="en-US" dirty="0"/>
              <a:t>大まかな無線ゾーンの評価が可能になる</a:t>
            </a:r>
            <a:r>
              <a:rPr kumimoji="1" lang="en-US" altLang="ja-JP" dirty="0"/>
              <a:t>.</a:t>
            </a:r>
            <a:endParaRPr kumimoji="1" lang="ja-JP" altLang="en-US" dirty="0"/>
          </a:p>
        </p:txBody>
      </p:sp>
      <p:pic>
        <p:nvPicPr>
          <p:cNvPr id="5" name="図 4" descr="\documentclass{article}&#10;\usepackage{amsmath,amssymb}&#10;\pagestyle{empty}&#10;&#10;\begin{document}&#10;\begin{align*}&#10;P_r = P_t + G_t - L + G_r&#10;\end{align*}&#10;&#10;&#10;\end{document}" title="IguanaTex Bitmap Display">
            <a:extLst>
              <a:ext uri="{FF2B5EF4-FFF2-40B4-BE49-F238E27FC236}">
                <a16:creationId xmlns:a16="http://schemas.microsoft.com/office/drawing/2014/main" id="{A7263921-5129-376F-EB19-70BA7D75FA98}"/>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812897" y="2806144"/>
            <a:ext cx="8702703" cy="763578"/>
          </a:xfrm>
          <a:prstGeom prst="rect">
            <a:avLst/>
          </a:prstGeom>
        </p:spPr>
      </p:pic>
      <p:grpSp>
        <p:nvGrpSpPr>
          <p:cNvPr id="9" name="グループ化 8">
            <a:extLst>
              <a:ext uri="{FF2B5EF4-FFF2-40B4-BE49-F238E27FC236}">
                <a16:creationId xmlns:a16="http://schemas.microsoft.com/office/drawing/2014/main" id="{FBCBBE95-6759-27CE-1113-348389B9B3E1}"/>
              </a:ext>
            </a:extLst>
          </p:cNvPr>
          <p:cNvGrpSpPr/>
          <p:nvPr/>
        </p:nvGrpSpPr>
        <p:grpSpPr>
          <a:xfrm>
            <a:off x="1751274" y="3679241"/>
            <a:ext cx="3506526" cy="1938992"/>
            <a:chOff x="1812897" y="3319481"/>
            <a:chExt cx="3506526" cy="1938992"/>
          </a:xfrm>
        </p:grpSpPr>
        <p:pic>
          <p:nvPicPr>
            <p:cNvPr id="7" name="図 6" descr="\documentclass{article}&#10;\usepackage{amsmath,amssymb}&#10;\pagestyle{empty}&#10;&#10;\begin{document}&#10;\begin{align*}&#10;P_r\\&#10;P_t\\&#10;G_t\\&#10;L\\&#10;G_r&#10;\end{align*}&#10;&#10;&#10;\end{document}" title="IguanaTex Bitmap Display">
              <a:extLst>
                <a:ext uri="{FF2B5EF4-FFF2-40B4-BE49-F238E27FC236}">
                  <a16:creationId xmlns:a16="http://schemas.microsoft.com/office/drawing/2014/main" id="{F645FAA4-1D18-FEA4-CAEC-685B4598443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812897" y="3429000"/>
              <a:ext cx="294173" cy="1736078"/>
            </a:xfrm>
            <a:prstGeom prst="rect">
              <a:avLst/>
            </a:prstGeom>
          </p:spPr>
        </p:pic>
        <p:sp>
          <p:nvSpPr>
            <p:cNvPr id="8" name="テキスト ボックス 7">
              <a:extLst>
                <a:ext uri="{FF2B5EF4-FFF2-40B4-BE49-F238E27FC236}">
                  <a16:creationId xmlns:a16="http://schemas.microsoft.com/office/drawing/2014/main" id="{0FF2FA5F-FBA7-ADF2-A0F2-C707A4FAB866}"/>
                </a:ext>
              </a:extLst>
            </p:cNvPr>
            <p:cNvSpPr txBox="1"/>
            <p:nvPr/>
          </p:nvSpPr>
          <p:spPr>
            <a:xfrm>
              <a:off x="2194560" y="3319481"/>
              <a:ext cx="3124863" cy="1938992"/>
            </a:xfrm>
            <a:prstGeom prst="rect">
              <a:avLst/>
            </a:prstGeom>
            <a:noFill/>
          </p:spPr>
          <p:txBody>
            <a:bodyPr wrap="square" rtlCol="0">
              <a:spAutoFit/>
            </a:bodyPr>
            <a:lstStyle/>
            <a:p>
              <a:pPr>
                <a:spcAft>
                  <a:spcPts val="600"/>
                </a:spcAft>
              </a:pPr>
              <a:r>
                <a:rPr kumimoji="1" lang="en-US" altLang="ja-JP" sz="2000" dirty="0"/>
                <a:t>: </a:t>
              </a:r>
              <a:r>
                <a:rPr kumimoji="1" lang="ja-JP" altLang="en-US" sz="2000" dirty="0"/>
                <a:t>受信電力</a:t>
              </a:r>
              <a:r>
                <a:rPr kumimoji="1" lang="en-US" altLang="ja-JP" sz="2000" dirty="0"/>
                <a:t>[dBm]</a:t>
              </a:r>
            </a:p>
            <a:p>
              <a:pPr>
                <a:spcAft>
                  <a:spcPts val="600"/>
                </a:spcAft>
              </a:pPr>
              <a:r>
                <a:rPr lang="en-US" altLang="ja-JP" sz="2000" dirty="0"/>
                <a:t>: </a:t>
              </a:r>
              <a:r>
                <a:rPr lang="ja-JP" altLang="en-US" sz="2000" dirty="0"/>
                <a:t>送信電力</a:t>
              </a:r>
              <a:r>
                <a:rPr lang="en-US" altLang="ja-JP" sz="2000" dirty="0"/>
                <a:t>[dBm]</a:t>
              </a:r>
            </a:p>
            <a:p>
              <a:pPr>
                <a:spcAft>
                  <a:spcPts val="600"/>
                </a:spcAft>
              </a:pPr>
              <a:r>
                <a:rPr kumimoji="1" lang="en-US" altLang="ja-JP" sz="2000" dirty="0"/>
                <a:t>: </a:t>
              </a:r>
              <a:r>
                <a:rPr kumimoji="1" lang="ja-JP" altLang="en-US" sz="2000" dirty="0"/>
                <a:t>送信アンテナ利得</a:t>
              </a:r>
              <a:r>
                <a:rPr kumimoji="1" lang="en-US" altLang="ja-JP" sz="2000" dirty="0"/>
                <a:t>[</a:t>
              </a:r>
              <a:r>
                <a:rPr kumimoji="1" lang="en-US" altLang="ja-JP" sz="2000" dirty="0" err="1"/>
                <a:t>dBi</a:t>
              </a:r>
              <a:r>
                <a:rPr kumimoji="1" lang="en-US" altLang="ja-JP" sz="2000" dirty="0"/>
                <a:t>]</a:t>
              </a:r>
            </a:p>
            <a:p>
              <a:pPr>
                <a:spcAft>
                  <a:spcPts val="600"/>
                </a:spcAft>
              </a:pPr>
              <a:r>
                <a:rPr lang="en-US" altLang="ja-JP" sz="2000" dirty="0"/>
                <a:t>: </a:t>
              </a:r>
              <a:r>
                <a:rPr lang="ja-JP" altLang="en-US" sz="2000" dirty="0"/>
                <a:t>伝搬損失</a:t>
              </a:r>
              <a:r>
                <a:rPr lang="en-US" altLang="ja-JP" sz="2000" dirty="0"/>
                <a:t>[dB]</a:t>
              </a:r>
            </a:p>
            <a:p>
              <a:pPr>
                <a:spcAft>
                  <a:spcPts val="600"/>
                </a:spcAft>
              </a:pPr>
              <a:r>
                <a:rPr kumimoji="1" lang="en-US" altLang="ja-JP" sz="2000" dirty="0"/>
                <a:t>: </a:t>
              </a:r>
              <a:r>
                <a:rPr kumimoji="1" lang="ja-JP" altLang="en-US" sz="2000" dirty="0"/>
                <a:t>受信アンテナ利得</a:t>
              </a:r>
              <a:r>
                <a:rPr kumimoji="1" lang="en-US" altLang="ja-JP" sz="2000" dirty="0"/>
                <a:t>[</a:t>
              </a:r>
              <a:r>
                <a:rPr kumimoji="1" lang="en-US" altLang="ja-JP" sz="2000" dirty="0" err="1"/>
                <a:t>dBi</a:t>
              </a:r>
              <a:r>
                <a:rPr kumimoji="1" lang="en-US" altLang="ja-JP" sz="2000" dirty="0"/>
                <a:t>]</a:t>
              </a:r>
              <a:endParaRPr kumimoji="1" lang="ja-JP" altLang="en-US" sz="2000" dirty="0"/>
            </a:p>
          </p:txBody>
        </p:sp>
      </p:grpSp>
    </p:spTree>
    <p:extLst>
      <p:ext uri="{BB962C8B-B14F-4D97-AF65-F5344CB8AC3E}">
        <p14:creationId xmlns:p14="http://schemas.microsoft.com/office/powerpoint/2010/main" val="410500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6F711-5F49-42F4-ECF1-9F84805A47D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802.11</a:t>
            </a:r>
            <a:r>
              <a:rPr kumimoji="1" lang="ja-JP" altLang="en-US" dirty="0">
                <a:latin typeface="BIZ UDPゴシック" panose="020B0400000000000000" pitchFamily="50" charset="-128"/>
                <a:ea typeface="BIZ UDPゴシック" panose="020B0400000000000000" pitchFamily="50" charset="-128"/>
              </a:rPr>
              <a:t>フォールバック方式</a:t>
            </a:r>
          </a:p>
        </p:txBody>
      </p:sp>
      <p:graphicFrame>
        <p:nvGraphicFramePr>
          <p:cNvPr id="4" name="表 4">
            <a:extLst>
              <a:ext uri="{FF2B5EF4-FFF2-40B4-BE49-F238E27FC236}">
                <a16:creationId xmlns:a16="http://schemas.microsoft.com/office/drawing/2014/main" id="{DD15753F-AFAE-9B88-25E0-9DD6073C60E8}"/>
              </a:ext>
            </a:extLst>
          </p:cNvPr>
          <p:cNvGraphicFramePr>
            <a:graphicFrameLocks noGrp="1"/>
          </p:cNvGraphicFramePr>
          <p:nvPr>
            <p:ph idx="1"/>
            <p:extLst>
              <p:ext uri="{D42A27DB-BD31-4B8C-83A1-F6EECF244321}">
                <p14:modId xmlns:p14="http://schemas.microsoft.com/office/powerpoint/2010/main" val="511364863"/>
              </p:ext>
            </p:extLst>
          </p:nvPr>
        </p:nvGraphicFramePr>
        <p:xfrm>
          <a:off x="659041" y="2341849"/>
          <a:ext cx="5436959" cy="3279470"/>
        </p:xfrm>
        <a:graphic>
          <a:graphicData uri="http://schemas.openxmlformats.org/drawingml/2006/table">
            <a:tbl>
              <a:tblPr firstRow="1" bandRow="1">
                <a:tableStyleId>{5C22544A-7EE6-4342-B048-85BDC9FD1C3A}</a:tableStyleId>
              </a:tblPr>
              <a:tblGrid>
                <a:gridCol w="2651443">
                  <a:extLst>
                    <a:ext uri="{9D8B030D-6E8A-4147-A177-3AD203B41FA5}">
                      <a16:colId xmlns:a16="http://schemas.microsoft.com/office/drawing/2014/main" val="2032890401"/>
                    </a:ext>
                  </a:extLst>
                </a:gridCol>
                <a:gridCol w="2785516">
                  <a:extLst>
                    <a:ext uri="{9D8B030D-6E8A-4147-A177-3AD203B41FA5}">
                      <a16:colId xmlns:a16="http://schemas.microsoft.com/office/drawing/2014/main" val="1495267946"/>
                    </a:ext>
                  </a:extLst>
                </a:gridCol>
              </a:tblGrid>
              <a:tr h="353390">
                <a:tc>
                  <a:txBody>
                    <a:bodyPr/>
                    <a:lstStyle/>
                    <a:p>
                      <a:pPr algn="ctr"/>
                      <a:r>
                        <a:rPr kumimoji="1" lang="ja-JP" altLang="en-US" sz="1600" dirty="0">
                          <a:solidFill>
                            <a:schemeClr val="tx1"/>
                          </a:solidFill>
                        </a:rPr>
                        <a:t>データ伝送速度</a:t>
                      </a:r>
                      <a:r>
                        <a:rPr kumimoji="1" lang="en-US" altLang="ja-JP" sz="1600" dirty="0">
                          <a:solidFill>
                            <a:schemeClr val="tx1"/>
                          </a:solidFill>
                        </a:rPr>
                        <a:t>[Mbps]</a:t>
                      </a:r>
                      <a:endParaRPr kumimoji="1" lang="ja-JP" alt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必要最小受信レベル</a:t>
                      </a:r>
                      <a:r>
                        <a:rPr kumimoji="1" lang="en-US" altLang="ja-JP" sz="1600" dirty="0">
                          <a:solidFill>
                            <a:schemeClr val="tx1"/>
                          </a:solidFill>
                        </a:rPr>
                        <a:t>[dBm]</a:t>
                      </a:r>
                      <a:endParaRPr kumimoji="1" lang="ja-JP" alt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4758047"/>
                  </a:ext>
                </a:extLst>
              </a:tr>
              <a:tr h="318607">
                <a:tc>
                  <a:txBody>
                    <a:bodyPr/>
                    <a:lstStyle/>
                    <a:p>
                      <a:pPr algn="ctr"/>
                      <a:r>
                        <a:rPr kumimoji="1" lang="en-US" altLang="ja-JP" dirty="0"/>
                        <a:t>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4341047"/>
                  </a:ext>
                </a:extLst>
              </a:tr>
              <a:tr h="318607">
                <a:tc>
                  <a:txBody>
                    <a:bodyPr/>
                    <a:lstStyle/>
                    <a:p>
                      <a:pPr algn="ctr"/>
                      <a:r>
                        <a:rPr kumimoji="1" lang="en-US" altLang="ja-JP"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849500"/>
                  </a:ext>
                </a:extLst>
              </a:tr>
              <a:tr h="318607">
                <a:tc>
                  <a:txBody>
                    <a:bodyPr/>
                    <a:lstStyle/>
                    <a:p>
                      <a:pPr algn="ctr"/>
                      <a:r>
                        <a:rPr kumimoji="1" lang="en-US" altLang="ja-JP" dirty="0"/>
                        <a:t>12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9091304"/>
                  </a:ext>
                </a:extLst>
              </a:tr>
              <a:tr h="318607">
                <a:tc>
                  <a:txBody>
                    <a:bodyPr/>
                    <a:lstStyle/>
                    <a:p>
                      <a:pPr algn="ctr"/>
                      <a:r>
                        <a:rPr kumimoji="1" lang="en-US" altLang="ja-JP" dirty="0"/>
                        <a:t>18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424078"/>
                  </a:ext>
                </a:extLst>
              </a:tr>
              <a:tr h="318607">
                <a:tc>
                  <a:txBody>
                    <a:bodyPr/>
                    <a:lstStyle/>
                    <a:p>
                      <a:pPr algn="ctr"/>
                      <a:r>
                        <a:rPr kumimoji="1" lang="en-US" altLang="ja-JP" dirty="0"/>
                        <a:t>24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041145"/>
                  </a:ext>
                </a:extLst>
              </a:tr>
              <a:tr h="318607">
                <a:tc>
                  <a:txBody>
                    <a:bodyPr/>
                    <a:lstStyle/>
                    <a:p>
                      <a:pPr algn="ctr"/>
                      <a:r>
                        <a:rPr kumimoji="1" lang="en-US" altLang="ja-JP" dirty="0"/>
                        <a:t>36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-70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953656"/>
                  </a:ext>
                </a:extLst>
              </a:tr>
              <a:tr h="318607">
                <a:tc>
                  <a:txBody>
                    <a:bodyPr/>
                    <a:lstStyle/>
                    <a:p>
                      <a:pPr algn="ctr"/>
                      <a:r>
                        <a:rPr kumimoji="1" lang="en-US" altLang="ja-JP" dirty="0"/>
                        <a:t>48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189545"/>
                  </a:ext>
                </a:extLst>
              </a:tr>
              <a:tr h="318607">
                <a:tc>
                  <a:txBody>
                    <a:bodyPr/>
                    <a:lstStyle/>
                    <a:p>
                      <a:pPr algn="ctr"/>
                      <a:r>
                        <a:rPr kumimoji="1" lang="en-US" altLang="ja-JP" dirty="0"/>
                        <a:t>54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3852740"/>
                  </a:ext>
                </a:extLst>
              </a:tr>
            </a:tbl>
          </a:graphicData>
        </a:graphic>
      </p:graphicFrame>
      <p:sp>
        <p:nvSpPr>
          <p:cNvPr id="8" name="テキスト ボックス 7">
            <a:extLst>
              <a:ext uri="{FF2B5EF4-FFF2-40B4-BE49-F238E27FC236}">
                <a16:creationId xmlns:a16="http://schemas.microsoft.com/office/drawing/2014/main" id="{01429884-9718-4316-1A7B-97FE89C622A6}"/>
              </a:ext>
            </a:extLst>
          </p:cNvPr>
          <p:cNvSpPr txBox="1"/>
          <p:nvPr/>
        </p:nvSpPr>
        <p:spPr>
          <a:xfrm>
            <a:off x="6516754" y="2965921"/>
            <a:ext cx="5115209" cy="2031325"/>
          </a:xfrm>
          <a:prstGeom prst="rect">
            <a:avLst/>
          </a:prstGeom>
          <a:noFill/>
        </p:spPr>
        <p:txBody>
          <a:bodyPr wrap="square" rtlCol="0">
            <a:spAutoFit/>
          </a:bodyPr>
          <a:lstStyle/>
          <a:p>
            <a:r>
              <a:rPr lang="en-US" altLang="ja-JP" dirty="0"/>
              <a:t>1000</a:t>
            </a:r>
            <a:r>
              <a:rPr lang="ja-JP" altLang="en-US" dirty="0"/>
              <a:t>バイトのパケットを伝送した場合にパケット誤り率</a:t>
            </a:r>
            <a:r>
              <a:rPr lang="en-US" altLang="ja-JP" dirty="0"/>
              <a:t>10%</a:t>
            </a:r>
            <a:r>
              <a:rPr lang="ja-JP" altLang="en-US" dirty="0"/>
              <a:t>を得る最低受信レベルとして規定されている</a:t>
            </a:r>
            <a:r>
              <a:rPr lang="en-US" altLang="ja-JP" dirty="0"/>
              <a:t>.</a:t>
            </a:r>
          </a:p>
          <a:p>
            <a:endParaRPr lang="en-US" altLang="ja-JP" dirty="0"/>
          </a:p>
          <a:p>
            <a:r>
              <a:rPr lang="ja-JP" altLang="en-US" dirty="0"/>
              <a:t>ただし</a:t>
            </a:r>
            <a:r>
              <a:rPr lang="en-US" altLang="ja-JP" dirty="0"/>
              <a:t>,</a:t>
            </a:r>
            <a:r>
              <a:rPr lang="ja-JP" altLang="en-US" dirty="0"/>
              <a:t>これは有線接続による理想的な伝搬環境での規定なので</a:t>
            </a:r>
            <a:r>
              <a:rPr lang="en-US" altLang="ja-JP" dirty="0"/>
              <a:t>,</a:t>
            </a:r>
            <a:r>
              <a:rPr lang="ja-JP" altLang="en-US" dirty="0"/>
              <a:t>さらに厳しい値になることに留意しなければいけない</a:t>
            </a:r>
            <a:r>
              <a:rPr lang="en-US" altLang="ja-JP" dirty="0"/>
              <a:t>.</a:t>
            </a:r>
            <a:endParaRPr kumimoji="1" lang="en-US" altLang="ja-JP" dirty="0"/>
          </a:p>
        </p:txBody>
      </p:sp>
    </p:spTree>
    <p:extLst>
      <p:ext uri="{BB962C8B-B14F-4D97-AF65-F5344CB8AC3E}">
        <p14:creationId xmlns:p14="http://schemas.microsoft.com/office/powerpoint/2010/main" val="708784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82B2C36E-54F3-79C5-9A43-D77E52A2D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976503"/>
            <a:ext cx="6539992" cy="4904994"/>
          </a:xfrm>
          <a:prstGeom prst="rect">
            <a:avLst/>
          </a:prstGeom>
        </p:spPr>
      </p:pic>
      <p:sp>
        <p:nvSpPr>
          <p:cNvPr id="6" name="テキスト ボックス 5">
            <a:extLst>
              <a:ext uri="{FF2B5EF4-FFF2-40B4-BE49-F238E27FC236}">
                <a16:creationId xmlns:a16="http://schemas.microsoft.com/office/drawing/2014/main" id="{23A28F65-6774-E19D-884D-C014C8675694}"/>
              </a:ext>
            </a:extLst>
          </p:cNvPr>
          <p:cNvSpPr txBox="1"/>
          <p:nvPr/>
        </p:nvSpPr>
        <p:spPr>
          <a:xfrm>
            <a:off x="7534656" y="2690336"/>
            <a:ext cx="4023360" cy="1477328"/>
          </a:xfrm>
          <a:prstGeom prst="rect">
            <a:avLst/>
          </a:prstGeom>
          <a:noFill/>
        </p:spPr>
        <p:txBody>
          <a:bodyPr wrap="square" rtlCol="0">
            <a:spAutoFit/>
          </a:bodyPr>
          <a:lstStyle/>
          <a:p>
            <a:r>
              <a:rPr kumimoji="1" lang="ja-JP" altLang="en-US" dirty="0"/>
              <a:t>同室だと</a:t>
            </a:r>
            <a:r>
              <a:rPr kumimoji="1" lang="en-US" altLang="ja-JP" dirty="0"/>
              <a:t>54Mbps</a:t>
            </a:r>
            <a:r>
              <a:rPr kumimoji="1" lang="ja-JP" altLang="en-US" dirty="0"/>
              <a:t>程度の伝送速度が期待できる</a:t>
            </a:r>
            <a:r>
              <a:rPr kumimoji="1" lang="en-US" altLang="ja-JP" dirty="0"/>
              <a:t>.</a:t>
            </a:r>
          </a:p>
          <a:p>
            <a:endParaRPr lang="en-US" altLang="ja-JP" dirty="0"/>
          </a:p>
          <a:p>
            <a:r>
              <a:rPr lang="ja-JP" altLang="en-US" dirty="0"/>
              <a:t>隣室では</a:t>
            </a:r>
            <a:r>
              <a:rPr lang="en-US" altLang="ja-JP" dirty="0"/>
              <a:t>6~12Mbps</a:t>
            </a:r>
            <a:r>
              <a:rPr lang="ja-JP" altLang="en-US" dirty="0"/>
              <a:t>となり</a:t>
            </a:r>
            <a:r>
              <a:rPr lang="en-US" altLang="ja-JP" dirty="0"/>
              <a:t>,</a:t>
            </a:r>
            <a:r>
              <a:rPr lang="ja-JP" altLang="en-US" dirty="0"/>
              <a:t>離れた場所では通信不能となることがわかる</a:t>
            </a:r>
            <a:r>
              <a:rPr lang="en-US" altLang="ja-JP" dirty="0"/>
              <a:t>.</a:t>
            </a:r>
            <a:endParaRPr kumimoji="1" lang="ja-JP" altLang="en-US" dirty="0"/>
          </a:p>
        </p:txBody>
      </p:sp>
    </p:spTree>
    <p:extLst>
      <p:ext uri="{BB962C8B-B14F-4D97-AF65-F5344CB8AC3E}">
        <p14:creationId xmlns:p14="http://schemas.microsoft.com/office/powerpoint/2010/main" val="339787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8A780-307D-5EE9-03A2-79AA9A866EDC}"/>
              </a:ext>
            </a:extLst>
          </p:cNvPr>
          <p:cNvSpPr>
            <a:spLocks noGrp="1"/>
          </p:cNvSpPr>
          <p:nvPr>
            <p:ph type="title"/>
          </p:nvPr>
        </p:nvSpPr>
        <p:spPr>
          <a:xfrm>
            <a:off x="228600" y="243205"/>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電波の干渉特性</a:t>
            </a:r>
          </a:p>
        </p:txBody>
      </p:sp>
      <p:sp>
        <p:nvSpPr>
          <p:cNvPr id="3" name="コンテンツ プレースホルダー 2">
            <a:extLst>
              <a:ext uri="{FF2B5EF4-FFF2-40B4-BE49-F238E27FC236}">
                <a16:creationId xmlns:a16="http://schemas.microsoft.com/office/drawing/2014/main" id="{353D0D0C-E232-5214-6AFF-B7BD06A47679}"/>
              </a:ext>
            </a:extLst>
          </p:cNvPr>
          <p:cNvSpPr>
            <a:spLocks noGrp="1"/>
          </p:cNvSpPr>
          <p:nvPr>
            <p:ph idx="1"/>
          </p:nvPr>
        </p:nvSpPr>
        <p:spPr>
          <a:xfrm>
            <a:off x="752856" y="1620584"/>
            <a:ext cx="10415016" cy="1603375"/>
          </a:xfrm>
        </p:spPr>
        <p:txBody>
          <a:bodyPr>
            <a:normAutofit/>
          </a:bodyPr>
          <a:lstStyle/>
          <a:p>
            <a:pPr marL="0" indent="0">
              <a:buNone/>
            </a:pPr>
            <a:r>
              <a:rPr lang="ja-JP" altLang="en-US" dirty="0"/>
              <a:t>壁面などの通過がなく</a:t>
            </a:r>
            <a:r>
              <a:rPr lang="en-US" altLang="ja-JP" dirty="0"/>
              <a:t>,</a:t>
            </a:r>
            <a:r>
              <a:rPr lang="ja-JP" altLang="en-US" dirty="0"/>
              <a:t>距離に対する伝搬損失の増加が一定とみなせる場合</a:t>
            </a:r>
            <a:r>
              <a:rPr lang="en-US" altLang="ja-JP" dirty="0"/>
              <a:t>,</a:t>
            </a:r>
            <a:r>
              <a:rPr lang="ja-JP" altLang="en-US" dirty="0"/>
              <a:t>希望波</a:t>
            </a:r>
            <a:r>
              <a:rPr lang="en-US" altLang="ja-JP" dirty="0"/>
              <a:t>C(Carrier wave)</a:t>
            </a:r>
            <a:r>
              <a:rPr lang="ja-JP" altLang="en-US" dirty="0"/>
              <a:t>と対干渉波</a:t>
            </a:r>
            <a:r>
              <a:rPr lang="en-US" altLang="ja-JP" dirty="0"/>
              <a:t>I(Interference wave)</a:t>
            </a:r>
            <a:r>
              <a:rPr lang="ja-JP" altLang="en-US" dirty="0"/>
              <a:t>の平均電力の比</a:t>
            </a:r>
            <a:r>
              <a:rPr lang="en-US" altLang="ja-JP" dirty="0"/>
              <a:t>C/I</a:t>
            </a:r>
            <a:r>
              <a:rPr lang="ja-JP" altLang="en-US" dirty="0"/>
              <a:t>は以下の式で表せる</a:t>
            </a:r>
            <a:r>
              <a:rPr lang="en-US" altLang="ja-JP" dirty="0"/>
              <a:t>.</a:t>
            </a:r>
            <a:endParaRPr kumimoji="1" lang="en-US" altLang="ja-JP" dirty="0"/>
          </a:p>
        </p:txBody>
      </p:sp>
      <p:pic>
        <p:nvPicPr>
          <p:cNvPr id="5" name="図 4" descr="\documentclass{article}&#10;\usepackage{amsmath,amssymb}&#10;\pagestyle{empty}&#10;&#10;\begin{document}&#10;\begin{align*}&#10;\frac{C}{I} = N \cdot \log_{10} \left(\frac{D - R}{R}\right)&#10;\end{align*}&#10;&#10;&#10;\end{document}" title="IguanaTex Bitmap Display">
            <a:extLst>
              <a:ext uri="{FF2B5EF4-FFF2-40B4-BE49-F238E27FC236}">
                <a16:creationId xmlns:a16="http://schemas.microsoft.com/office/drawing/2014/main" id="{567AC292-9488-1FB1-C0B6-4B1EAB0BFC5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940506" y="3223959"/>
            <a:ext cx="6039716" cy="1385824"/>
          </a:xfrm>
          <a:prstGeom prst="rect">
            <a:avLst/>
          </a:prstGeom>
        </p:spPr>
      </p:pic>
      <p:grpSp>
        <p:nvGrpSpPr>
          <p:cNvPr id="9" name="グループ化 8">
            <a:extLst>
              <a:ext uri="{FF2B5EF4-FFF2-40B4-BE49-F238E27FC236}">
                <a16:creationId xmlns:a16="http://schemas.microsoft.com/office/drawing/2014/main" id="{01431205-A890-AAD6-7304-0EBE28BC9B67}"/>
              </a:ext>
            </a:extLst>
          </p:cNvPr>
          <p:cNvGrpSpPr/>
          <p:nvPr/>
        </p:nvGrpSpPr>
        <p:grpSpPr>
          <a:xfrm>
            <a:off x="2940506" y="5125975"/>
            <a:ext cx="3927546" cy="1299972"/>
            <a:chOff x="2873588" y="4827334"/>
            <a:chExt cx="3927546" cy="1299972"/>
          </a:xfrm>
        </p:grpSpPr>
        <p:pic>
          <p:nvPicPr>
            <p:cNvPr id="7" name="図 6" descr="\documentclass{article}&#10;\usepackage{amsmath,amssymb}&#10;\pagestyle{empty}&#10;&#10;\begin{document}&#10;\begin{align*}&#10;R\\&#10;D\\&#10;N&#10;\end{align*}&#10;&#10;&#10;\end{document}" title="IguanaTex Bitmap Display">
              <a:extLst>
                <a:ext uri="{FF2B5EF4-FFF2-40B4-BE49-F238E27FC236}">
                  <a16:creationId xmlns:a16="http://schemas.microsoft.com/office/drawing/2014/main" id="{956A80F2-2D66-E4BC-0B18-392C6F21F693}"/>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873588" y="4990208"/>
              <a:ext cx="269946" cy="1137098"/>
            </a:xfrm>
            <a:prstGeom prst="rect">
              <a:avLst/>
            </a:prstGeom>
          </p:spPr>
        </p:pic>
        <p:sp>
          <p:nvSpPr>
            <p:cNvPr id="8" name="テキスト ボックス 7">
              <a:extLst>
                <a:ext uri="{FF2B5EF4-FFF2-40B4-BE49-F238E27FC236}">
                  <a16:creationId xmlns:a16="http://schemas.microsoft.com/office/drawing/2014/main" id="{71AD0A68-8F4A-6FA2-6762-21A08981D7E0}"/>
                </a:ext>
              </a:extLst>
            </p:cNvPr>
            <p:cNvSpPr txBox="1"/>
            <p:nvPr/>
          </p:nvSpPr>
          <p:spPr>
            <a:xfrm>
              <a:off x="3143534" y="4827334"/>
              <a:ext cx="3657600" cy="1299971"/>
            </a:xfrm>
            <a:prstGeom prst="rect">
              <a:avLst/>
            </a:prstGeom>
            <a:noFill/>
          </p:spPr>
          <p:txBody>
            <a:bodyPr wrap="square" rtlCol="0">
              <a:spAutoFit/>
            </a:bodyPr>
            <a:lstStyle/>
            <a:p>
              <a:pPr>
                <a:lnSpc>
                  <a:spcPct val="150000"/>
                </a:lnSpc>
              </a:pPr>
              <a:r>
                <a:rPr kumimoji="1" lang="en-US" altLang="ja-JP" dirty="0"/>
                <a:t>: </a:t>
              </a:r>
              <a:r>
                <a:rPr kumimoji="1" lang="ja-JP" altLang="en-US" dirty="0"/>
                <a:t>無線ゾーン半径</a:t>
              </a:r>
              <a:endParaRPr kumimoji="1" lang="en-US" altLang="ja-JP" dirty="0"/>
            </a:p>
            <a:p>
              <a:pPr>
                <a:lnSpc>
                  <a:spcPct val="150000"/>
                </a:lnSpc>
              </a:pPr>
              <a:r>
                <a:rPr lang="en-US" altLang="ja-JP" dirty="0"/>
                <a:t>: </a:t>
              </a:r>
              <a:r>
                <a:rPr lang="ja-JP" altLang="en-US" dirty="0"/>
                <a:t>同一周波数繰り返し距離</a:t>
              </a:r>
              <a:endParaRPr lang="en-US" altLang="ja-JP" dirty="0"/>
            </a:p>
            <a:p>
              <a:pPr>
                <a:lnSpc>
                  <a:spcPct val="150000"/>
                </a:lnSpc>
              </a:pPr>
              <a:r>
                <a:rPr kumimoji="1" lang="en-US" altLang="ja-JP" dirty="0"/>
                <a:t>: </a:t>
              </a:r>
              <a:r>
                <a:rPr kumimoji="1" lang="ja-JP" altLang="en-US" dirty="0"/>
                <a:t>距離に対する伝搬損失の変化率</a:t>
              </a:r>
            </a:p>
          </p:txBody>
        </p:sp>
      </p:grpSp>
    </p:spTree>
    <p:extLst>
      <p:ext uri="{BB962C8B-B14F-4D97-AF65-F5344CB8AC3E}">
        <p14:creationId xmlns:p14="http://schemas.microsoft.com/office/powerpoint/2010/main" val="101426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8E3B5-6815-2621-3B01-E9B08903A51C}"/>
              </a:ext>
            </a:extLst>
          </p:cNvPr>
          <p:cNvSpPr>
            <a:spLocks noGrp="1"/>
          </p:cNvSpPr>
          <p:nvPr>
            <p:ph type="title"/>
          </p:nvPr>
        </p:nvSpPr>
        <p:spPr>
          <a:xfrm>
            <a:off x="76315" y="114039"/>
            <a:ext cx="10515600" cy="1325563"/>
          </a:xfrm>
        </p:spPr>
        <p:txBody>
          <a:bodyPr/>
          <a:lstStyle/>
          <a:p>
            <a:r>
              <a:rPr kumimoji="1" lang="ja-JP" altLang="en-US" dirty="0">
                <a:latin typeface="BIZ UDPゴシック" panose="020B0400000000000000" pitchFamily="50" charset="-128"/>
                <a:ea typeface="BIZ UDPゴシック" panose="020B0400000000000000" pitchFamily="50" charset="-128"/>
              </a:rPr>
              <a:t>多重波伝送路</a:t>
            </a:r>
            <a:r>
              <a:rPr lang="ja-JP" altLang="en-US" dirty="0">
                <a:latin typeface="BIZ UDPゴシック" panose="020B0400000000000000" pitchFamily="50" charset="-128"/>
                <a:ea typeface="BIZ UDPゴシック" panose="020B0400000000000000" pitchFamily="50" charset="-128"/>
              </a:rPr>
              <a:t>とフェージング</a:t>
            </a:r>
            <a:endParaRPr kumimoji="1" lang="ja-JP" altLang="en-US" dirty="0"/>
          </a:p>
        </p:txBody>
      </p:sp>
      <p:sp>
        <p:nvSpPr>
          <p:cNvPr id="3" name="コンテンツ プレースホルダー 2">
            <a:extLst>
              <a:ext uri="{FF2B5EF4-FFF2-40B4-BE49-F238E27FC236}">
                <a16:creationId xmlns:a16="http://schemas.microsoft.com/office/drawing/2014/main" id="{D348D4FE-6537-7F1E-223B-7A54B25B3D14}"/>
              </a:ext>
            </a:extLst>
          </p:cNvPr>
          <p:cNvSpPr>
            <a:spLocks noGrp="1"/>
          </p:cNvSpPr>
          <p:nvPr>
            <p:ph idx="1"/>
          </p:nvPr>
        </p:nvSpPr>
        <p:spPr>
          <a:xfrm>
            <a:off x="729996" y="1650106"/>
            <a:ext cx="10732008" cy="4351338"/>
          </a:xfrm>
        </p:spPr>
        <p:txBody>
          <a:bodyPr>
            <a:normAutofit/>
          </a:bodyPr>
          <a:lstStyle/>
          <a:p>
            <a:r>
              <a:rPr lang="ja-JP" altLang="en-US" sz="4400" dirty="0"/>
              <a:t>フェージング</a:t>
            </a:r>
            <a:endParaRPr lang="en-US" altLang="ja-JP" sz="4400" dirty="0"/>
          </a:p>
          <a:p>
            <a:pPr marL="457200" lvl="1" indent="0">
              <a:buNone/>
            </a:pPr>
            <a:r>
              <a:rPr lang="ja-JP" altLang="en-US" sz="3600" dirty="0"/>
              <a:t>受信レベルの変動のことをフェージングと呼ぶ</a:t>
            </a:r>
            <a:r>
              <a:rPr lang="en-US" altLang="ja-JP" sz="3600" dirty="0"/>
              <a:t>.</a:t>
            </a:r>
            <a:r>
              <a:rPr lang="ja-JP" altLang="en-US" sz="3600" dirty="0"/>
              <a:t>受信波を構成する多重波の組成によって受信レベルの変動の統計的な性質が異なってくる</a:t>
            </a:r>
            <a:r>
              <a:rPr lang="en-US" altLang="ja-JP" sz="3600" dirty="0"/>
              <a:t>.</a:t>
            </a:r>
          </a:p>
          <a:p>
            <a:pPr marL="457200" lvl="1" indent="0">
              <a:buNone/>
            </a:pPr>
            <a:r>
              <a:rPr lang="ja-JP" altLang="en-US" sz="3600" dirty="0"/>
              <a:t>また</a:t>
            </a:r>
            <a:r>
              <a:rPr lang="en-US" altLang="ja-JP" sz="3600" dirty="0"/>
              <a:t>,</a:t>
            </a:r>
            <a:r>
              <a:rPr lang="ja-JP" altLang="en-US" sz="3600" dirty="0"/>
              <a:t>これらのフェージング環境において</a:t>
            </a:r>
            <a:r>
              <a:rPr lang="en-US" altLang="ja-JP" sz="3600" dirty="0"/>
              <a:t>,</a:t>
            </a:r>
            <a:r>
              <a:rPr lang="ja-JP" altLang="en-US" sz="3600" dirty="0"/>
              <a:t>送受信機や反射物が移動することによって生じる搬送波の周波数偏移</a:t>
            </a:r>
            <a:r>
              <a:rPr lang="en-US" altLang="ja-JP" sz="3600" dirty="0"/>
              <a:t>(</a:t>
            </a:r>
            <a:r>
              <a:rPr lang="ja-JP" altLang="en-US" sz="3600" dirty="0"/>
              <a:t>ドップラー変動</a:t>
            </a:r>
            <a:r>
              <a:rPr lang="en-US" altLang="ja-JP" sz="3600" dirty="0"/>
              <a:t>)</a:t>
            </a:r>
            <a:r>
              <a:rPr lang="ja-JP" altLang="en-US" sz="3600" dirty="0"/>
              <a:t>も考慮する必要がある</a:t>
            </a:r>
            <a:r>
              <a:rPr lang="en-US" altLang="ja-JP" sz="3600" dirty="0"/>
              <a:t>.</a:t>
            </a:r>
            <a:endParaRPr kumimoji="1" lang="ja-JP" altLang="en-US" sz="3600" dirty="0"/>
          </a:p>
        </p:txBody>
      </p:sp>
    </p:spTree>
    <p:extLst>
      <p:ext uri="{BB962C8B-B14F-4D97-AF65-F5344CB8AC3E}">
        <p14:creationId xmlns:p14="http://schemas.microsoft.com/office/powerpoint/2010/main" val="32998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4BEBC-BABE-E9F1-B7A5-9FD5CC33D935}"/>
              </a:ext>
            </a:extLst>
          </p:cNvPr>
          <p:cNvSpPr>
            <a:spLocks noGrp="1"/>
          </p:cNvSpPr>
          <p:nvPr>
            <p:ph type="title"/>
          </p:nvPr>
        </p:nvSpPr>
        <p:spPr>
          <a:xfrm>
            <a:off x="112144" y="137869"/>
            <a:ext cx="10515600" cy="1325563"/>
          </a:xfrm>
        </p:spPr>
        <p:txBody>
          <a:bodyPr/>
          <a:lstStyle/>
          <a:p>
            <a:r>
              <a:rPr lang="ja-JP" altLang="en-US" dirty="0">
                <a:latin typeface="BIZ UDPゴシック" panose="020B0400000000000000" pitchFamily="50" charset="-128"/>
                <a:ea typeface="BIZ UDPゴシック" panose="020B0400000000000000" pitchFamily="50" charset="-128"/>
              </a:rPr>
              <a:t>周波数選択性フェージングと多重遅延波</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F3B82462-84F3-3A7C-B498-5167D4FAE7D8}"/>
              </a:ext>
            </a:extLst>
          </p:cNvPr>
          <p:cNvSpPr>
            <a:spLocks noGrp="1"/>
          </p:cNvSpPr>
          <p:nvPr>
            <p:ph idx="1"/>
          </p:nvPr>
        </p:nvSpPr>
        <p:spPr>
          <a:xfrm>
            <a:off x="465029" y="1463432"/>
            <a:ext cx="11261942" cy="4462915"/>
          </a:xfrm>
        </p:spPr>
        <p:txBody>
          <a:bodyPr>
            <a:normAutofit/>
          </a:bodyPr>
          <a:lstStyle/>
          <a:p>
            <a:r>
              <a:rPr kumimoji="1" lang="ja-JP" altLang="en-US" sz="3600" dirty="0"/>
              <a:t>周波数選択性フェージング</a:t>
            </a:r>
            <a:endParaRPr kumimoji="1" lang="en-US" altLang="ja-JP" sz="3600" dirty="0"/>
          </a:p>
          <a:p>
            <a:pPr marL="457200" lvl="1" indent="0">
              <a:buNone/>
            </a:pPr>
            <a:r>
              <a:rPr kumimoji="1" lang="ja-JP" altLang="en-US" sz="2800" dirty="0"/>
              <a:t>受信機に到来する多重波の伝搬経路長は</a:t>
            </a:r>
            <a:r>
              <a:rPr kumimoji="1" lang="en-US" altLang="ja-JP" sz="2800" dirty="0"/>
              <a:t>,</a:t>
            </a:r>
            <a:r>
              <a:rPr kumimoji="1" lang="ja-JP" altLang="en-US" sz="2800" dirty="0"/>
              <a:t>それぞれ異なるため</a:t>
            </a:r>
            <a:r>
              <a:rPr kumimoji="1" lang="en-US" altLang="ja-JP" sz="2800" dirty="0"/>
              <a:t>,</a:t>
            </a:r>
            <a:r>
              <a:rPr kumimoji="1" lang="ja-JP" altLang="en-US" sz="2800" dirty="0"/>
              <a:t>受信波は異なる位相回転量を伴った位相合成波として得られる</a:t>
            </a:r>
            <a:r>
              <a:rPr kumimoji="1" lang="en-US" altLang="ja-JP" sz="2800" dirty="0"/>
              <a:t>.</a:t>
            </a:r>
            <a:r>
              <a:rPr kumimoji="1" lang="ja-JP" altLang="en-US" sz="2800" dirty="0"/>
              <a:t>お互いの多重波の位相が逆相で合成されると</a:t>
            </a:r>
            <a:r>
              <a:rPr kumimoji="1" lang="en-US" altLang="ja-JP" sz="2800" dirty="0"/>
              <a:t>,</a:t>
            </a:r>
            <a:r>
              <a:rPr kumimoji="1" lang="ja-JP" altLang="en-US" sz="2800" dirty="0"/>
              <a:t>受信レベルの低下が起こる</a:t>
            </a:r>
            <a:r>
              <a:rPr kumimoji="1" lang="en-US" altLang="ja-JP" sz="2800" dirty="0"/>
              <a:t>.</a:t>
            </a:r>
          </a:p>
          <a:p>
            <a:pPr marL="457200" lvl="1" indent="0">
              <a:buNone/>
            </a:pPr>
            <a:endParaRPr kumimoji="1" lang="en-US" altLang="ja-JP" sz="1400" dirty="0"/>
          </a:p>
          <a:p>
            <a:pPr marL="457200" lvl="1" indent="0">
              <a:buNone/>
            </a:pPr>
            <a:r>
              <a:rPr kumimoji="1" lang="ja-JP" altLang="en-US" sz="2800" dirty="0"/>
              <a:t>伝送路長に対する位相回転量は周波数</a:t>
            </a:r>
            <a:r>
              <a:rPr kumimoji="1" lang="en-US" altLang="ja-JP" sz="2800" dirty="0"/>
              <a:t>(</a:t>
            </a:r>
            <a:r>
              <a:rPr kumimoji="1" lang="ja-JP" altLang="en-US" sz="2800" dirty="0"/>
              <a:t>波長</a:t>
            </a:r>
            <a:r>
              <a:rPr kumimoji="1" lang="en-US" altLang="ja-JP" sz="2800" dirty="0"/>
              <a:t>)</a:t>
            </a:r>
            <a:r>
              <a:rPr kumimoji="1" lang="ja-JP" altLang="en-US" sz="2800" dirty="0"/>
              <a:t>によって異なるため</a:t>
            </a:r>
            <a:r>
              <a:rPr kumimoji="1" lang="en-US" altLang="ja-JP" sz="2800" dirty="0"/>
              <a:t>,</a:t>
            </a:r>
            <a:r>
              <a:rPr kumimoji="1" lang="ja-JP" altLang="en-US" sz="2800" dirty="0"/>
              <a:t>広帯域通信の場合では帯域内に多重波が同相合成される周波数と逆相合成される周波数が混在するようになり</a:t>
            </a:r>
            <a:r>
              <a:rPr kumimoji="1" lang="en-US" altLang="ja-JP" sz="2800" dirty="0"/>
              <a:t>,</a:t>
            </a:r>
            <a:r>
              <a:rPr kumimoji="1" lang="ja-JP" altLang="en-US" sz="2800" dirty="0"/>
              <a:t>受信レベルの低下が帯域内のある特定の周波数において生じるようになる</a:t>
            </a:r>
            <a:r>
              <a:rPr kumimoji="1" lang="en-US" altLang="ja-JP" sz="2800" dirty="0"/>
              <a:t>.</a:t>
            </a:r>
            <a:r>
              <a:rPr kumimoji="1" lang="ja-JP" altLang="en-US" sz="2800" dirty="0"/>
              <a:t>これを周波数選択性フェージングと呼ぶ</a:t>
            </a:r>
            <a:r>
              <a:rPr kumimoji="1" lang="en-US" altLang="ja-JP" sz="2800" dirty="0"/>
              <a:t>.</a:t>
            </a:r>
          </a:p>
          <a:p>
            <a:pPr marL="457200" lvl="1" indent="0">
              <a:buNone/>
            </a:pPr>
            <a:endParaRPr kumimoji="1" lang="en-US" altLang="ja-JP" sz="1600" dirty="0"/>
          </a:p>
          <a:p>
            <a:pPr marL="0" indent="0">
              <a:buNone/>
            </a:pPr>
            <a:endParaRPr lang="en-US" altLang="ja-JP" dirty="0"/>
          </a:p>
        </p:txBody>
      </p:sp>
    </p:spTree>
    <p:extLst>
      <p:ext uri="{BB962C8B-B14F-4D97-AF65-F5344CB8AC3E}">
        <p14:creationId xmlns:p14="http://schemas.microsoft.com/office/powerpoint/2010/main" val="69556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B0D99-D2D5-DF23-17CD-9872CBF92370}"/>
              </a:ext>
            </a:extLst>
          </p:cNvPr>
          <p:cNvSpPr>
            <a:spLocks noGrp="1"/>
          </p:cNvSpPr>
          <p:nvPr>
            <p:ph type="title"/>
          </p:nvPr>
        </p:nvSpPr>
        <p:spPr>
          <a:xfrm>
            <a:off x="411480" y="413893"/>
            <a:ext cx="10515600" cy="1325563"/>
          </a:xfrm>
        </p:spPr>
        <p:txBody>
          <a:bodyPr/>
          <a:lstStyle/>
          <a:p>
            <a:r>
              <a:rPr lang="ja-JP" altLang="en-US" dirty="0">
                <a:latin typeface="BIZ UDPゴシック" panose="020B0400000000000000" pitchFamily="50" charset="-128"/>
                <a:ea typeface="BIZ UDPゴシック" panose="020B0400000000000000" pitchFamily="50" charset="-128"/>
              </a:rPr>
              <a:t>周波数選択性フェージングと多重遅延波</a:t>
            </a:r>
            <a:endParaRPr kumimoji="1" lang="ja-JP" altLang="en-US" dirty="0"/>
          </a:p>
        </p:txBody>
      </p:sp>
      <p:sp>
        <p:nvSpPr>
          <p:cNvPr id="3" name="コンテンツ プレースホルダー 2">
            <a:extLst>
              <a:ext uri="{FF2B5EF4-FFF2-40B4-BE49-F238E27FC236}">
                <a16:creationId xmlns:a16="http://schemas.microsoft.com/office/drawing/2014/main" id="{751F7657-E8AA-14C8-6FA9-C6973914DA87}"/>
              </a:ext>
            </a:extLst>
          </p:cNvPr>
          <p:cNvSpPr>
            <a:spLocks noGrp="1"/>
          </p:cNvSpPr>
          <p:nvPr>
            <p:ph idx="1"/>
          </p:nvPr>
        </p:nvSpPr>
        <p:spPr/>
        <p:txBody>
          <a:bodyPr/>
          <a:lstStyle/>
          <a:p>
            <a:r>
              <a:rPr lang="ja-JP" altLang="en-US" sz="3600" dirty="0"/>
              <a:t>多重遅延波</a:t>
            </a:r>
            <a:endParaRPr lang="en-US" altLang="ja-JP" sz="3600" dirty="0"/>
          </a:p>
          <a:p>
            <a:pPr marL="457200" lvl="1" indent="0">
              <a:buNone/>
            </a:pPr>
            <a:r>
              <a:rPr lang="ja-JP" altLang="en-US" sz="2800" dirty="0"/>
              <a:t>時間領域で多重波伝搬路を観測すると</a:t>
            </a:r>
            <a:r>
              <a:rPr lang="en-US" altLang="ja-JP" sz="2800" dirty="0"/>
              <a:t>,</a:t>
            </a:r>
            <a:r>
              <a:rPr lang="ja-JP" altLang="en-US" sz="2800" dirty="0"/>
              <a:t>伝搬経路長の異なる多重波はそれぞれの経路長に応じた伝搬時間を伴って到来するため</a:t>
            </a:r>
            <a:r>
              <a:rPr lang="en-US" altLang="ja-JP" sz="2800" dirty="0"/>
              <a:t>,</a:t>
            </a:r>
            <a:r>
              <a:rPr lang="ja-JP" altLang="en-US" sz="2800" dirty="0"/>
              <a:t>ある瞬間に送信された信号が時間的な広がりを持って受信される</a:t>
            </a:r>
            <a:r>
              <a:rPr lang="en-US" altLang="ja-JP" sz="2800" dirty="0"/>
              <a:t>.</a:t>
            </a:r>
            <a:r>
              <a:rPr lang="ja-JP" altLang="en-US" sz="2800" dirty="0"/>
              <a:t>この多重波を</a:t>
            </a:r>
            <a:r>
              <a:rPr lang="en-US" altLang="ja-JP" sz="2800" dirty="0"/>
              <a:t>,</a:t>
            </a:r>
            <a:r>
              <a:rPr lang="ja-JP" altLang="en-US" sz="2800" dirty="0"/>
              <a:t>多重遅延波と呼ぶ</a:t>
            </a:r>
            <a:r>
              <a:rPr lang="en-US" altLang="ja-JP" sz="2800" dirty="0"/>
              <a:t>.</a:t>
            </a:r>
          </a:p>
          <a:p>
            <a:pPr marL="457200" lvl="1" indent="0">
              <a:buNone/>
            </a:pPr>
            <a:r>
              <a:rPr lang="ja-JP" altLang="en-US" sz="2800" dirty="0"/>
              <a:t>多重遅延波はアナログ通信ではゴーストやエコーという形で通信品質を劣化させ</a:t>
            </a:r>
            <a:r>
              <a:rPr lang="en-US" altLang="ja-JP" sz="2800" dirty="0"/>
              <a:t>,</a:t>
            </a:r>
            <a:r>
              <a:rPr lang="ja-JP" altLang="en-US" sz="2800" dirty="0"/>
              <a:t>デジタル通信においては符号間干渉による通信品質の劣化をもたらす</a:t>
            </a:r>
            <a:r>
              <a:rPr lang="en-US" altLang="ja-JP" sz="2800" dirty="0"/>
              <a:t>.</a:t>
            </a:r>
          </a:p>
          <a:p>
            <a:pPr marL="0" indent="0">
              <a:buNone/>
            </a:pPr>
            <a:endParaRPr kumimoji="1" lang="ja-JP" altLang="en-US" dirty="0"/>
          </a:p>
        </p:txBody>
      </p:sp>
    </p:spTree>
    <p:extLst>
      <p:ext uri="{BB962C8B-B14F-4D97-AF65-F5344CB8AC3E}">
        <p14:creationId xmlns:p14="http://schemas.microsoft.com/office/powerpoint/2010/main" val="264775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81D917E-5FEB-5DF8-3323-0A8E0CCC77AA}"/>
              </a:ext>
            </a:extLst>
          </p:cNvPr>
          <p:cNvGrpSpPr/>
          <p:nvPr/>
        </p:nvGrpSpPr>
        <p:grpSpPr>
          <a:xfrm>
            <a:off x="7102257" y="2805830"/>
            <a:ext cx="651354" cy="607512"/>
            <a:chOff x="4734838" y="2060532"/>
            <a:chExt cx="651354" cy="607512"/>
          </a:xfrm>
        </p:grpSpPr>
        <p:sp>
          <p:nvSpPr>
            <p:cNvPr id="4" name="正方形/長方形 3">
              <a:extLst>
                <a:ext uri="{FF2B5EF4-FFF2-40B4-BE49-F238E27FC236}">
                  <a16:creationId xmlns:a16="http://schemas.microsoft.com/office/drawing/2014/main" id="{C64A1001-A47A-BE04-7BE2-6AEF04FCA690}"/>
                </a:ext>
              </a:extLst>
            </p:cNvPr>
            <p:cNvSpPr/>
            <p:nvPr/>
          </p:nvSpPr>
          <p:spPr>
            <a:xfrm>
              <a:off x="4797468" y="2060532"/>
              <a:ext cx="588724" cy="34446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 name="平行四辺形 4">
              <a:extLst>
                <a:ext uri="{FF2B5EF4-FFF2-40B4-BE49-F238E27FC236}">
                  <a16:creationId xmlns:a16="http://schemas.microsoft.com/office/drawing/2014/main" id="{06FC145F-6B28-A3F9-9C13-2EF5A2EBA7B1}"/>
                </a:ext>
              </a:extLst>
            </p:cNvPr>
            <p:cNvSpPr/>
            <p:nvPr/>
          </p:nvSpPr>
          <p:spPr>
            <a:xfrm>
              <a:off x="4734838" y="2404998"/>
              <a:ext cx="651354" cy="263046"/>
            </a:xfrm>
            <a:prstGeom prst="parallelogram">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7C3C03D6-F32B-1F33-C614-AEC5BBAD60A6}"/>
              </a:ext>
            </a:extLst>
          </p:cNvPr>
          <p:cNvGrpSpPr/>
          <p:nvPr/>
        </p:nvGrpSpPr>
        <p:grpSpPr>
          <a:xfrm>
            <a:off x="3663862" y="2686832"/>
            <a:ext cx="588724" cy="726510"/>
            <a:chOff x="2993721" y="2542784"/>
            <a:chExt cx="538619" cy="726509"/>
          </a:xfrm>
        </p:grpSpPr>
        <p:sp>
          <p:nvSpPr>
            <p:cNvPr id="7" name="二等辺三角形 6">
              <a:extLst>
                <a:ext uri="{FF2B5EF4-FFF2-40B4-BE49-F238E27FC236}">
                  <a16:creationId xmlns:a16="http://schemas.microsoft.com/office/drawing/2014/main" id="{CA90AD93-FEFC-1EBD-10C1-46D9B80F17CA}"/>
                </a:ext>
              </a:extLst>
            </p:cNvPr>
            <p:cNvSpPr/>
            <p:nvPr/>
          </p:nvSpPr>
          <p:spPr>
            <a:xfrm rot="10800000">
              <a:off x="2993721" y="2542784"/>
              <a:ext cx="538619" cy="319413"/>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5924A578-56DE-ECC5-0369-B08B60FAD05B}"/>
                </a:ext>
              </a:extLst>
            </p:cNvPr>
            <p:cNvCxnSpPr>
              <a:cxnSpLocks/>
              <a:stCxn id="7" idx="3"/>
            </p:cNvCxnSpPr>
            <p:nvPr/>
          </p:nvCxnSpPr>
          <p:spPr>
            <a:xfrm flipH="1">
              <a:off x="3256767" y="2542784"/>
              <a:ext cx="6263" cy="726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直線矢印コネクタ 33">
            <a:extLst>
              <a:ext uri="{FF2B5EF4-FFF2-40B4-BE49-F238E27FC236}">
                <a16:creationId xmlns:a16="http://schemas.microsoft.com/office/drawing/2014/main" id="{4461A87B-645B-FA5B-EA31-7CA2F2DAED8B}"/>
              </a:ext>
            </a:extLst>
          </p:cNvPr>
          <p:cNvCxnSpPr>
            <a:cxnSpLocks/>
          </p:cNvCxnSpPr>
          <p:nvPr/>
        </p:nvCxnSpPr>
        <p:spPr>
          <a:xfrm>
            <a:off x="4515632" y="2846539"/>
            <a:ext cx="2361157" cy="1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451C632-348D-0913-6496-CE3FEF471924}"/>
              </a:ext>
            </a:extLst>
          </p:cNvPr>
          <p:cNvCxnSpPr/>
          <p:nvPr/>
        </p:nvCxnSpPr>
        <p:spPr>
          <a:xfrm flipV="1">
            <a:off x="4421687" y="2292262"/>
            <a:ext cx="1027135" cy="394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DDFE297-4C91-3C77-8523-F6B8E8F1C4DD}"/>
              </a:ext>
            </a:extLst>
          </p:cNvPr>
          <p:cNvCxnSpPr>
            <a:cxnSpLocks/>
          </p:cNvCxnSpPr>
          <p:nvPr/>
        </p:nvCxnSpPr>
        <p:spPr>
          <a:xfrm>
            <a:off x="5448822" y="2292262"/>
            <a:ext cx="1421703" cy="554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E6A24E3-A9CC-2391-FACB-8174BA09332E}"/>
              </a:ext>
            </a:extLst>
          </p:cNvPr>
          <p:cNvCxnSpPr/>
          <p:nvPr/>
        </p:nvCxnSpPr>
        <p:spPr>
          <a:xfrm>
            <a:off x="4515632" y="3050087"/>
            <a:ext cx="1180578" cy="23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01AB00-8FA0-7162-E2D7-F381DA86C6A1}"/>
              </a:ext>
            </a:extLst>
          </p:cNvPr>
          <p:cNvCxnSpPr>
            <a:cxnSpLocks/>
          </p:cNvCxnSpPr>
          <p:nvPr/>
        </p:nvCxnSpPr>
        <p:spPr>
          <a:xfrm flipV="1">
            <a:off x="5702473" y="3165953"/>
            <a:ext cx="1168052" cy="11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B69C961-BBA9-D9FE-C996-D7007655B2D8}"/>
              </a:ext>
            </a:extLst>
          </p:cNvPr>
          <p:cNvCxnSpPr/>
          <p:nvPr/>
        </p:nvCxnSpPr>
        <p:spPr>
          <a:xfrm>
            <a:off x="4465528" y="3281819"/>
            <a:ext cx="1114817" cy="46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AF0DB5F-135E-8480-9003-A73F2181695F}"/>
              </a:ext>
            </a:extLst>
          </p:cNvPr>
          <p:cNvCxnSpPr>
            <a:cxnSpLocks/>
          </p:cNvCxnSpPr>
          <p:nvPr/>
        </p:nvCxnSpPr>
        <p:spPr>
          <a:xfrm flipV="1">
            <a:off x="5580345" y="3397685"/>
            <a:ext cx="1290180" cy="347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A45C8F47-7A0D-07BA-3BBD-EF742A7D12A5}"/>
              </a:ext>
            </a:extLst>
          </p:cNvPr>
          <p:cNvSpPr txBox="1"/>
          <p:nvPr/>
        </p:nvSpPr>
        <p:spPr>
          <a:xfrm>
            <a:off x="3585905" y="3482004"/>
            <a:ext cx="730945" cy="461665"/>
          </a:xfrm>
          <a:prstGeom prst="rect">
            <a:avLst/>
          </a:prstGeom>
          <a:noFill/>
        </p:spPr>
        <p:txBody>
          <a:bodyPr wrap="square" rtlCol="0">
            <a:spAutoFit/>
          </a:bodyPr>
          <a:lstStyle/>
          <a:p>
            <a:pPr algn="ctr"/>
            <a:r>
              <a:rPr kumimoji="1" lang="en-US" altLang="ja-JP" sz="2400" dirty="0">
                <a:latin typeface="BIZ UDPゴシック" panose="020B0400000000000000" pitchFamily="50" charset="-128"/>
                <a:ea typeface="BIZ UDPゴシック" panose="020B0400000000000000" pitchFamily="50" charset="-128"/>
              </a:rPr>
              <a:t>AP</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54" name="テキスト ボックス 53">
            <a:extLst>
              <a:ext uri="{FF2B5EF4-FFF2-40B4-BE49-F238E27FC236}">
                <a16:creationId xmlns:a16="http://schemas.microsoft.com/office/drawing/2014/main" id="{B65EF71D-A2D8-2046-0AB2-888D897647B9}"/>
              </a:ext>
            </a:extLst>
          </p:cNvPr>
          <p:cNvSpPr txBox="1"/>
          <p:nvPr/>
        </p:nvSpPr>
        <p:spPr>
          <a:xfrm>
            <a:off x="6505966" y="3482005"/>
            <a:ext cx="1843935" cy="461665"/>
          </a:xfrm>
          <a:prstGeom prst="rect">
            <a:avLst/>
          </a:prstGeom>
          <a:noFill/>
        </p:spPr>
        <p:txBody>
          <a:bodyPr wrap="square" rtlCol="0">
            <a:spAutoFit/>
          </a:bodyPr>
          <a:lstStyle/>
          <a:p>
            <a:pPr algn="ctr"/>
            <a:r>
              <a:rPr kumimoji="1" lang="ja-JP" altLang="en-US" sz="2400" dirty="0">
                <a:latin typeface="BIZ UDPゴシック" panose="020B0400000000000000" pitchFamily="50" charset="-128"/>
                <a:ea typeface="BIZ UDPゴシック" panose="020B0400000000000000" pitchFamily="50" charset="-128"/>
              </a:rPr>
              <a:t>受信端末</a:t>
            </a:r>
          </a:p>
        </p:txBody>
      </p:sp>
      <p:sp>
        <p:nvSpPr>
          <p:cNvPr id="59" name="テキスト ボックス 58">
            <a:extLst>
              <a:ext uri="{FF2B5EF4-FFF2-40B4-BE49-F238E27FC236}">
                <a16:creationId xmlns:a16="http://schemas.microsoft.com/office/drawing/2014/main" id="{CD16AD3E-7FE5-FD88-22A4-FA6A95267B6C}"/>
              </a:ext>
            </a:extLst>
          </p:cNvPr>
          <p:cNvSpPr txBox="1"/>
          <p:nvPr/>
        </p:nvSpPr>
        <p:spPr>
          <a:xfrm>
            <a:off x="764089" y="284967"/>
            <a:ext cx="1518197"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送信波形</a:t>
            </a:r>
          </a:p>
        </p:txBody>
      </p:sp>
      <p:sp>
        <p:nvSpPr>
          <p:cNvPr id="60" name="テキスト ボックス 59">
            <a:extLst>
              <a:ext uri="{FF2B5EF4-FFF2-40B4-BE49-F238E27FC236}">
                <a16:creationId xmlns:a16="http://schemas.microsoft.com/office/drawing/2014/main" id="{00CDFC95-9B86-E05A-7076-0B6F759689D9}"/>
              </a:ext>
            </a:extLst>
          </p:cNvPr>
          <p:cNvSpPr txBox="1"/>
          <p:nvPr/>
        </p:nvSpPr>
        <p:spPr>
          <a:xfrm>
            <a:off x="582752" y="2805830"/>
            <a:ext cx="1934688" cy="369332"/>
          </a:xfrm>
          <a:prstGeom prst="rect">
            <a:avLst/>
          </a:prstGeom>
          <a:noFill/>
        </p:spPr>
        <p:txBody>
          <a:bodyPr wrap="square" rtlCol="0">
            <a:spAutoFit/>
          </a:bodyPr>
          <a:lstStyle/>
          <a:p>
            <a:r>
              <a:rPr kumimoji="1" lang="ja-JP" altLang="en-US" dirty="0"/>
              <a:t>インパルス形状</a:t>
            </a:r>
          </a:p>
        </p:txBody>
      </p:sp>
      <p:grpSp>
        <p:nvGrpSpPr>
          <p:cNvPr id="62" name="グループ化 61">
            <a:extLst>
              <a:ext uri="{FF2B5EF4-FFF2-40B4-BE49-F238E27FC236}">
                <a16:creationId xmlns:a16="http://schemas.microsoft.com/office/drawing/2014/main" id="{5AF4D613-6081-799A-32DF-BDA79C67CF8E}"/>
              </a:ext>
            </a:extLst>
          </p:cNvPr>
          <p:cNvGrpSpPr/>
          <p:nvPr/>
        </p:nvGrpSpPr>
        <p:grpSpPr>
          <a:xfrm>
            <a:off x="398976" y="1521912"/>
            <a:ext cx="2490239" cy="1086633"/>
            <a:chOff x="398976" y="1521912"/>
            <a:chExt cx="2490239" cy="1086633"/>
          </a:xfrm>
        </p:grpSpPr>
        <p:grpSp>
          <p:nvGrpSpPr>
            <p:cNvPr id="58" name="グループ化 57">
              <a:extLst>
                <a:ext uri="{FF2B5EF4-FFF2-40B4-BE49-F238E27FC236}">
                  <a16:creationId xmlns:a16="http://schemas.microsoft.com/office/drawing/2014/main" id="{13AED95B-70D3-F77F-8E16-0D3DBAFF2FB6}"/>
                </a:ext>
              </a:extLst>
            </p:cNvPr>
            <p:cNvGrpSpPr/>
            <p:nvPr/>
          </p:nvGrpSpPr>
          <p:grpSpPr>
            <a:xfrm>
              <a:off x="398976" y="1521912"/>
              <a:ext cx="2248422" cy="889348"/>
              <a:chOff x="594986" y="1365337"/>
              <a:chExt cx="2248422" cy="889348"/>
            </a:xfrm>
          </p:grpSpPr>
          <p:cxnSp>
            <p:nvCxnSpPr>
              <p:cNvPr id="56" name="直線矢印コネクタ 55">
                <a:extLst>
                  <a:ext uri="{FF2B5EF4-FFF2-40B4-BE49-F238E27FC236}">
                    <a16:creationId xmlns:a16="http://schemas.microsoft.com/office/drawing/2014/main" id="{FFCC7049-805D-450F-C0B4-B7A7420BFF46}"/>
                  </a:ext>
                </a:extLst>
              </p:cNvPr>
              <p:cNvCxnSpPr/>
              <p:nvPr/>
            </p:nvCxnSpPr>
            <p:spPr>
              <a:xfrm>
                <a:off x="594986" y="2254685"/>
                <a:ext cx="22484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692F138C-44FD-EE5C-B65F-101E192A029E}"/>
                  </a:ext>
                </a:extLst>
              </p:cNvPr>
              <p:cNvSpPr/>
              <p:nvPr/>
            </p:nvSpPr>
            <p:spPr>
              <a:xfrm>
                <a:off x="858033" y="1365337"/>
                <a:ext cx="187890" cy="8893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a:extLst>
                <a:ext uri="{FF2B5EF4-FFF2-40B4-BE49-F238E27FC236}">
                  <a16:creationId xmlns:a16="http://schemas.microsoft.com/office/drawing/2014/main" id="{C1CAB0C1-02F0-ACBB-1BCC-6B47171AC63B}"/>
                </a:ext>
              </a:extLst>
            </p:cNvPr>
            <p:cNvSpPr txBox="1"/>
            <p:nvPr/>
          </p:nvSpPr>
          <p:spPr>
            <a:xfrm>
              <a:off x="2644958" y="2239213"/>
              <a:ext cx="244257" cy="369332"/>
            </a:xfrm>
            <a:prstGeom prst="rect">
              <a:avLst/>
            </a:prstGeom>
            <a:noFill/>
          </p:spPr>
          <p:txBody>
            <a:bodyPr wrap="square" rtlCol="0">
              <a:spAutoFit/>
            </a:bodyPr>
            <a:lstStyle/>
            <a:p>
              <a:r>
                <a:rPr lang="en-US" altLang="ja-JP" dirty="0"/>
                <a:t>t</a:t>
              </a:r>
              <a:endParaRPr kumimoji="1" lang="en-US" altLang="ja-JP" dirty="0"/>
            </a:p>
          </p:txBody>
        </p:sp>
      </p:grpSp>
      <p:cxnSp>
        <p:nvCxnSpPr>
          <p:cNvPr id="64" name="直線矢印コネクタ 63">
            <a:extLst>
              <a:ext uri="{FF2B5EF4-FFF2-40B4-BE49-F238E27FC236}">
                <a16:creationId xmlns:a16="http://schemas.microsoft.com/office/drawing/2014/main" id="{FC41C558-A6D9-234C-06FF-C3823EE3323A}"/>
              </a:ext>
            </a:extLst>
          </p:cNvPr>
          <p:cNvCxnSpPr/>
          <p:nvPr/>
        </p:nvCxnSpPr>
        <p:spPr>
          <a:xfrm>
            <a:off x="416490" y="4684734"/>
            <a:ext cx="23505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9A5F627C-44E8-204C-5B68-8567087A480D}"/>
              </a:ext>
            </a:extLst>
          </p:cNvPr>
          <p:cNvSpPr txBox="1"/>
          <p:nvPr/>
        </p:nvSpPr>
        <p:spPr>
          <a:xfrm>
            <a:off x="1072250" y="5088408"/>
            <a:ext cx="901874" cy="369332"/>
          </a:xfrm>
          <a:prstGeom prst="rect">
            <a:avLst/>
          </a:prstGeom>
          <a:noFill/>
        </p:spPr>
        <p:txBody>
          <a:bodyPr wrap="square" rtlCol="0">
            <a:spAutoFit/>
          </a:bodyPr>
          <a:lstStyle/>
          <a:p>
            <a:r>
              <a:rPr kumimoji="1" lang="ja-JP" altLang="en-US" dirty="0"/>
              <a:t>搬送波</a:t>
            </a:r>
          </a:p>
        </p:txBody>
      </p:sp>
      <p:sp>
        <p:nvSpPr>
          <p:cNvPr id="82" name="フリーフォーム: 図形 81">
            <a:extLst>
              <a:ext uri="{FF2B5EF4-FFF2-40B4-BE49-F238E27FC236}">
                <a16:creationId xmlns:a16="http://schemas.microsoft.com/office/drawing/2014/main" id="{A309F7E8-D028-D3D0-69AC-980033EBE0C6}"/>
              </a:ext>
            </a:extLst>
          </p:cNvPr>
          <p:cNvSpPr/>
          <p:nvPr/>
        </p:nvSpPr>
        <p:spPr>
          <a:xfrm>
            <a:off x="607512" y="4118646"/>
            <a:ext cx="1665962" cy="573513"/>
          </a:xfrm>
          <a:custGeom>
            <a:avLst/>
            <a:gdLst>
              <a:gd name="connsiteX0" fmla="*/ 0 w 1665962"/>
              <a:gd name="connsiteY0" fmla="*/ 566088 h 573513"/>
              <a:gd name="connsiteX1" fmla="*/ 413359 w 1665962"/>
              <a:gd name="connsiteY1" fmla="*/ 503458 h 573513"/>
              <a:gd name="connsiteX2" fmla="*/ 507304 w 1665962"/>
              <a:gd name="connsiteY2" fmla="*/ 58784 h 573513"/>
              <a:gd name="connsiteX3" fmla="*/ 1252603 w 1665962"/>
              <a:gd name="connsiteY3" fmla="*/ 52521 h 573513"/>
              <a:gd name="connsiteX4" fmla="*/ 1390389 w 1665962"/>
              <a:gd name="connsiteY4" fmla="*/ 497195 h 573513"/>
              <a:gd name="connsiteX5" fmla="*/ 1665962 w 1665962"/>
              <a:gd name="connsiteY5" fmla="*/ 553562 h 57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5962" h="573513">
                <a:moveTo>
                  <a:pt x="0" y="566088"/>
                </a:moveTo>
                <a:cubicBezTo>
                  <a:pt x="164404" y="577048"/>
                  <a:pt x="328808" y="588009"/>
                  <a:pt x="413359" y="503458"/>
                </a:cubicBezTo>
                <a:cubicBezTo>
                  <a:pt x="497910" y="418907"/>
                  <a:pt x="367430" y="133940"/>
                  <a:pt x="507304" y="58784"/>
                </a:cubicBezTo>
                <a:cubicBezTo>
                  <a:pt x="647178" y="-16372"/>
                  <a:pt x="1105422" y="-20548"/>
                  <a:pt x="1252603" y="52521"/>
                </a:cubicBezTo>
                <a:cubicBezTo>
                  <a:pt x="1399784" y="125589"/>
                  <a:pt x="1321496" y="413688"/>
                  <a:pt x="1390389" y="497195"/>
                </a:cubicBezTo>
                <a:cubicBezTo>
                  <a:pt x="1459282" y="580702"/>
                  <a:pt x="1562622" y="567132"/>
                  <a:pt x="1665962" y="5535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98300FA6-8C0F-EE18-BF02-1F1D4B75F40C}"/>
              </a:ext>
            </a:extLst>
          </p:cNvPr>
          <p:cNvCxnSpPr/>
          <p:nvPr/>
        </p:nvCxnSpPr>
        <p:spPr>
          <a:xfrm>
            <a:off x="8962373" y="2489547"/>
            <a:ext cx="23548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202C6030-7105-2CDB-C873-54A8630B04EA}"/>
              </a:ext>
            </a:extLst>
          </p:cNvPr>
          <p:cNvSpPr txBox="1"/>
          <p:nvPr/>
        </p:nvSpPr>
        <p:spPr>
          <a:xfrm>
            <a:off x="9158615" y="343565"/>
            <a:ext cx="1795396" cy="461665"/>
          </a:xfrm>
          <a:prstGeom prst="rect">
            <a:avLst/>
          </a:prstGeom>
          <a:noFill/>
        </p:spPr>
        <p:txBody>
          <a:bodyPr wrap="square" rtlCol="0">
            <a:spAutoFit/>
          </a:bodyPr>
          <a:lstStyle/>
          <a:p>
            <a:pPr algn="ctr"/>
            <a:r>
              <a:rPr kumimoji="1" lang="ja-JP" altLang="en-US" sz="2400" dirty="0">
                <a:latin typeface="BIZ UDPゴシック" panose="020B0400000000000000" pitchFamily="50" charset="-128"/>
                <a:ea typeface="BIZ UDPゴシック" panose="020B0400000000000000" pitchFamily="50" charset="-128"/>
              </a:rPr>
              <a:t>受信波形</a:t>
            </a:r>
          </a:p>
        </p:txBody>
      </p:sp>
      <p:sp>
        <p:nvSpPr>
          <p:cNvPr id="86" name="テキスト ボックス 85">
            <a:extLst>
              <a:ext uri="{FF2B5EF4-FFF2-40B4-BE49-F238E27FC236}">
                <a16:creationId xmlns:a16="http://schemas.microsoft.com/office/drawing/2014/main" id="{34C9B367-F2BF-080B-F8E6-67B6199C022C}"/>
              </a:ext>
            </a:extLst>
          </p:cNvPr>
          <p:cNvSpPr txBox="1"/>
          <p:nvPr/>
        </p:nvSpPr>
        <p:spPr>
          <a:xfrm>
            <a:off x="2889215" y="4507493"/>
            <a:ext cx="304922" cy="369332"/>
          </a:xfrm>
          <a:prstGeom prst="rect">
            <a:avLst/>
          </a:prstGeom>
          <a:noFill/>
        </p:spPr>
        <p:txBody>
          <a:bodyPr wrap="square" rtlCol="0">
            <a:spAutoFit/>
          </a:bodyPr>
          <a:lstStyle/>
          <a:p>
            <a:r>
              <a:rPr lang="en-US" altLang="ja-JP" dirty="0"/>
              <a:t>f</a:t>
            </a:r>
            <a:endParaRPr kumimoji="1" lang="en-US" altLang="ja-JP" dirty="0"/>
          </a:p>
        </p:txBody>
      </p:sp>
      <p:graphicFrame>
        <p:nvGraphicFramePr>
          <p:cNvPr id="92" name="グラフ 91">
            <a:extLst>
              <a:ext uri="{FF2B5EF4-FFF2-40B4-BE49-F238E27FC236}">
                <a16:creationId xmlns:a16="http://schemas.microsoft.com/office/drawing/2014/main" id="{B6141A15-3633-44A4-7D9C-4D9BFE2E3AA1}"/>
              </a:ext>
            </a:extLst>
          </p:cNvPr>
          <p:cNvGraphicFramePr/>
          <p:nvPr>
            <p:extLst>
              <p:ext uri="{D42A27DB-BD31-4B8C-83A1-F6EECF244321}">
                <p14:modId xmlns:p14="http://schemas.microsoft.com/office/powerpoint/2010/main" val="3535455568"/>
              </p:ext>
            </p:extLst>
          </p:nvPr>
        </p:nvGraphicFramePr>
        <p:xfrm>
          <a:off x="9069904" y="858484"/>
          <a:ext cx="1601323" cy="1656889"/>
        </p:xfrm>
        <a:graphic>
          <a:graphicData uri="http://schemas.openxmlformats.org/drawingml/2006/chart">
            <c:chart xmlns:c="http://schemas.openxmlformats.org/drawingml/2006/chart" xmlns:r="http://schemas.openxmlformats.org/officeDocument/2006/relationships" r:id="rId2"/>
          </a:graphicData>
        </a:graphic>
      </p:graphicFrame>
      <p:cxnSp>
        <p:nvCxnSpPr>
          <p:cNvPr id="94" name="直線矢印コネクタ 93">
            <a:extLst>
              <a:ext uri="{FF2B5EF4-FFF2-40B4-BE49-F238E27FC236}">
                <a16:creationId xmlns:a16="http://schemas.microsoft.com/office/drawing/2014/main" id="{E445BEC9-19F9-33CE-6636-908A7FED2CC2}"/>
              </a:ext>
            </a:extLst>
          </p:cNvPr>
          <p:cNvCxnSpPr>
            <a:cxnSpLocks/>
          </p:cNvCxnSpPr>
          <p:nvPr/>
        </p:nvCxnSpPr>
        <p:spPr>
          <a:xfrm>
            <a:off x="8972936" y="4876825"/>
            <a:ext cx="2551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フリーフォーム: 図形 98">
            <a:extLst>
              <a:ext uri="{FF2B5EF4-FFF2-40B4-BE49-F238E27FC236}">
                <a16:creationId xmlns:a16="http://schemas.microsoft.com/office/drawing/2014/main" id="{5B3AAE8B-1717-C234-C4D1-36FB1986C866}"/>
              </a:ext>
            </a:extLst>
          </p:cNvPr>
          <p:cNvSpPr/>
          <p:nvPr/>
        </p:nvSpPr>
        <p:spPr>
          <a:xfrm>
            <a:off x="9219062" y="4146436"/>
            <a:ext cx="1601323" cy="739463"/>
          </a:xfrm>
          <a:custGeom>
            <a:avLst/>
            <a:gdLst>
              <a:gd name="connsiteX0" fmla="*/ 0 w 1235122"/>
              <a:gd name="connsiteY0" fmla="*/ 541348 h 541348"/>
              <a:gd name="connsiteX1" fmla="*/ 184244 w 1235122"/>
              <a:gd name="connsiteY1" fmla="*/ 2261 h 541348"/>
              <a:gd name="connsiteX2" fmla="*/ 348018 w 1235122"/>
              <a:gd name="connsiteY2" fmla="*/ 350279 h 541348"/>
              <a:gd name="connsiteX3" fmla="*/ 470847 w 1235122"/>
              <a:gd name="connsiteY3" fmla="*/ 398046 h 541348"/>
              <a:gd name="connsiteX4" fmla="*/ 586853 w 1235122"/>
              <a:gd name="connsiteY4" fmla="*/ 29556 h 541348"/>
              <a:gd name="connsiteX5" fmla="*/ 777922 w 1235122"/>
              <a:gd name="connsiteY5" fmla="*/ 398046 h 541348"/>
              <a:gd name="connsiteX6" fmla="*/ 907576 w 1235122"/>
              <a:gd name="connsiteY6" fmla="*/ 377574 h 541348"/>
              <a:gd name="connsiteX7" fmla="*/ 996286 w 1235122"/>
              <a:gd name="connsiteY7" fmla="*/ 56852 h 541348"/>
              <a:gd name="connsiteX8" fmla="*/ 1235122 w 1235122"/>
              <a:gd name="connsiteY8" fmla="*/ 534524 h 541348"/>
              <a:gd name="connsiteX9" fmla="*/ 1235122 w 1235122"/>
              <a:gd name="connsiteY9" fmla="*/ 534524 h 54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122" h="541348">
                <a:moveTo>
                  <a:pt x="0" y="541348"/>
                </a:moveTo>
                <a:cubicBezTo>
                  <a:pt x="63120" y="287727"/>
                  <a:pt x="126241" y="34106"/>
                  <a:pt x="184244" y="2261"/>
                </a:cubicBezTo>
                <a:cubicBezTo>
                  <a:pt x="242247" y="-29584"/>
                  <a:pt x="300251" y="284315"/>
                  <a:pt x="348018" y="350279"/>
                </a:cubicBezTo>
                <a:cubicBezTo>
                  <a:pt x="395785" y="416243"/>
                  <a:pt x="431041" y="451500"/>
                  <a:pt x="470847" y="398046"/>
                </a:cubicBezTo>
                <a:cubicBezTo>
                  <a:pt x="510653" y="344592"/>
                  <a:pt x="535674" y="29556"/>
                  <a:pt x="586853" y="29556"/>
                </a:cubicBezTo>
                <a:cubicBezTo>
                  <a:pt x="638032" y="29556"/>
                  <a:pt x="724468" y="340043"/>
                  <a:pt x="777922" y="398046"/>
                </a:cubicBezTo>
                <a:cubicBezTo>
                  <a:pt x="831376" y="456049"/>
                  <a:pt x="871182" y="434440"/>
                  <a:pt x="907576" y="377574"/>
                </a:cubicBezTo>
                <a:cubicBezTo>
                  <a:pt x="943970" y="320708"/>
                  <a:pt x="941695" y="30694"/>
                  <a:pt x="996286" y="56852"/>
                </a:cubicBezTo>
                <a:cubicBezTo>
                  <a:pt x="1050877" y="83010"/>
                  <a:pt x="1235122" y="534524"/>
                  <a:pt x="1235122" y="534524"/>
                </a:cubicBezTo>
                <a:lnTo>
                  <a:pt x="1235122" y="534524"/>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66FB36EB-D89D-9CA5-278E-50B9675F58EA}"/>
              </a:ext>
            </a:extLst>
          </p:cNvPr>
          <p:cNvSpPr txBox="1"/>
          <p:nvPr/>
        </p:nvSpPr>
        <p:spPr>
          <a:xfrm>
            <a:off x="8752296" y="5088408"/>
            <a:ext cx="3102591" cy="369332"/>
          </a:xfrm>
          <a:prstGeom prst="rect">
            <a:avLst/>
          </a:prstGeom>
          <a:noFill/>
        </p:spPr>
        <p:txBody>
          <a:bodyPr wrap="square" rtlCol="0">
            <a:spAutoFit/>
          </a:bodyPr>
          <a:lstStyle/>
          <a:p>
            <a:r>
              <a:rPr kumimoji="1" lang="ja-JP" altLang="en-US" dirty="0"/>
              <a:t>周波数選択性フェージング</a:t>
            </a:r>
          </a:p>
        </p:txBody>
      </p:sp>
      <p:sp>
        <p:nvSpPr>
          <p:cNvPr id="101" name="テキスト ボックス 100">
            <a:extLst>
              <a:ext uri="{FF2B5EF4-FFF2-40B4-BE49-F238E27FC236}">
                <a16:creationId xmlns:a16="http://schemas.microsoft.com/office/drawing/2014/main" id="{C9B71991-D79E-F2D8-5170-3D7C2E4CAFFF}"/>
              </a:ext>
            </a:extLst>
          </p:cNvPr>
          <p:cNvSpPr txBox="1"/>
          <p:nvPr/>
        </p:nvSpPr>
        <p:spPr>
          <a:xfrm>
            <a:off x="9523333" y="2621164"/>
            <a:ext cx="1410254" cy="369332"/>
          </a:xfrm>
          <a:prstGeom prst="rect">
            <a:avLst/>
          </a:prstGeom>
          <a:noFill/>
        </p:spPr>
        <p:txBody>
          <a:bodyPr wrap="square" rtlCol="0">
            <a:spAutoFit/>
          </a:bodyPr>
          <a:lstStyle/>
          <a:p>
            <a:r>
              <a:rPr kumimoji="1" lang="ja-JP" altLang="en-US" dirty="0"/>
              <a:t>多重遅延波</a:t>
            </a:r>
          </a:p>
        </p:txBody>
      </p:sp>
      <p:sp>
        <p:nvSpPr>
          <p:cNvPr id="3" name="テキスト ボックス 2">
            <a:extLst>
              <a:ext uri="{FF2B5EF4-FFF2-40B4-BE49-F238E27FC236}">
                <a16:creationId xmlns:a16="http://schemas.microsoft.com/office/drawing/2014/main" id="{B14459E8-7D83-0267-D001-3C4DA2B8CCD6}"/>
              </a:ext>
            </a:extLst>
          </p:cNvPr>
          <p:cNvSpPr txBox="1"/>
          <p:nvPr/>
        </p:nvSpPr>
        <p:spPr>
          <a:xfrm>
            <a:off x="4478645" y="3959190"/>
            <a:ext cx="2203400" cy="369332"/>
          </a:xfrm>
          <a:prstGeom prst="rect">
            <a:avLst/>
          </a:prstGeom>
          <a:noFill/>
        </p:spPr>
        <p:txBody>
          <a:bodyPr wrap="square" rtlCol="0">
            <a:spAutoFit/>
          </a:bodyPr>
          <a:lstStyle/>
          <a:p>
            <a:r>
              <a:rPr kumimoji="1" lang="ja-JP" altLang="en-US" dirty="0"/>
              <a:t>マルチパス</a:t>
            </a:r>
            <a:r>
              <a:rPr kumimoji="1" lang="en-US" altLang="ja-JP" dirty="0"/>
              <a:t>(</a:t>
            </a:r>
            <a:r>
              <a:rPr kumimoji="1" lang="ja-JP" altLang="en-US" dirty="0"/>
              <a:t>多重波</a:t>
            </a:r>
            <a:r>
              <a:rPr kumimoji="1" lang="en-US" altLang="ja-JP" dirty="0"/>
              <a:t>)</a:t>
            </a:r>
            <a:endParaRPr kumimoji="1" lang="ja-JP" altLang="en-US" dirty="0"/>
          </a:p>
        </p:txBody>
      </p:sp>
    </p:spTree>
    <p:extLst>
      <p:ext uri="{BB962C8B-B14F-4D97-AF65-F5344CB8AC3E}">
        <p14:creationId xmlns:p14="http://schemas.microsoft.com/office/powerpoint/2010/main" val="139455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3BC33-AE3A-E1C1-19FC-221387E937B1}"/>
              </a:ext>
            </a:extLst>
          </p:cNvPr>
          <p:cNvSpPr>
            <a:spLocks noGrp="1"/>
          </p:cNvSpPr>
          <p:nvPr>
            <p:ph type="title"/>
          </p:nvPr>
        </p:nvSpPr>
        <p:spPr>
          <a:xfrm>
            <a:off x="71562" y="128871"/>
            <a:ext cx="10515600" cy="1325563"/>
          </a:xfrm>
        </p:spPr>
        <p:txBody>
          <a:bodyPr>
            <a:normAutofit/>
          </a:bodyPr>
          <a:lstStyle/>
          <a:p>
            <a:r>
              <a:rPr kumimoji="1" lang="ja-JP" altLang="en-US" sz="6000" dirty="0">
                <a:latin typeface="BIZ UDPゴシック" panose="020B0400000000000000" pitchFamily="50" charset="-128"/>
                <a:ea typeface="BIZ UDPゴシック" panose="020B0400000000000000" pitchFamily="50" charset="-128"/>
              </a:rPr>
              <a:t>自由空間伝搬特性</a:t>
            </a:r>
          </a:p>
        </p:txBody>
      </p:sp>
      <p:sp>
        <p:nvSpPr>
          <p:cNvPr id="3" name="コンテンツ プレースホルダー 2">
            <a:extLst>
              <a:ext uri="{FF2B5EF4-FFF2-40B4-BE49-F238E27FC236}">
                <a16:creationId xmlns:a16="http://schemas.microsoft.com/office/drawing/2014/main" id="{7C6F49F6-F325-B0F9-041F-342E3D49C795}"/>
              </a:ext>
            </a:extLst>
          </p:cNvPr>
          <p:cNvSpPr>
            <a:spLocks noGrp="1"/>
          </p:cNvSpPr>
          <p:nvPr>
            <p:ph idx="1"/>
          </p:nvPr>
        </p:nvSpPr>
        <p:spPr>
          <a:xfrm>
            <a:off x="838200" y="1961804"/>
            <a:ext cx="10515600" cy="3367648"/>
          </a:xfrm>
        </p:spPr>
        <p:txBody>
          <a:bodyPr>
            <a:normAutofit/>
          </a:bodyPr>
          <a:lstStyle/>
          <a:p>
            <a:pPr marL="0" indent="0">
              <a:buNone/>
            </a:pPr>
            <a:r>
              <a:rPr kumimoji="1" lang="ja-JP" altLang="en-US" dirty="0"/>
              <a:t>アクセスポイントや端末の周囲に障害物や反射物が存在しない環境における電波伝搬を指し</a:t>
            </a:r>
            <a:r>
              <a:rPr kumimoji="1" lang="en-US" altLang="ja-JP" dirty="0"/>
              <a:t>,</a:t>
            </a:r>
            <a:r>
              <a:rPr kumimoji="1" lang="ja-JP" altLang="en-US" dirty="0"/>
              <a:t>厳密には宇宙空間や電波暗室など</a:t>
            </a:r>
            <a:r>
              <a:rPr kumimoji="1" lang="en-US" altLang="ja-JP" dirty="0"/>
              <a:t>,</a:t>
            </a:r>
            <a:r>
              <a:rPr lang="ja-JP" altLang="en-US" dirty="0"/>
              <a:t>直接波以外に到来する波が存在しない場合の伝搬を指す</a:t>
            </a:r>
            <a:r>
              <a:rPr lang="en-US" altLang="ja-JP" dirty="0"/>
              <a:t>.</a:t>
            </a:r>
          </a:p>
          <a:p>
            <a:pPr marL="0" indent="0">
              <a:buNone/>
            </a:pPr>
            <a:endParaRPr lang="en-US" altLang="ja-JP" sz="1600" dirty="0"/>
          </a:p>
          <a:p>
            <a:pPr marL="0" indent="0">
              <a:buNone/>
            </a:pPr>
            <a:r>
              <a:rPr lang="ja-JP" altLang="en-US" dirty="0"/>
              <a:t>実環境では</a:t>
            </a:r>
            <a:r>
              <a:rPr lang="en-US" altLang="ja-JP" dirty="0"/>
              <a:t>,</a:t>
            </a:r>
            <a:r>
              <a:rPr lang="ja-JP" altLang="en-US" dirty="0"/>
              <a:t>見通し内通信環境で狭ビーム指向性アンテナを用いて周囲の什器や地物などによって到来する多重波をアンテナ指向性により排除できる場合などに自由空間伝搬損失に近い伝搬特性を示す</a:t>
            </a:r>
            <a:r>
              <a:rPr lang="en-US" altLang="ja-JP" dirty="0"/>
              <a:t>.</a:t>
            </a:r>
          </a:p>
        </p:txBody>
      </p:sp>
    </p:spTree>
    <p:extLst>
      <p:ext uri="{BB962C8B-B14F-4D97-AF65-F5344CB8AC3E}">
        <p14:creationId xmlns:p14="http://schemas.microsoft.com/office/powerpoint/2010/main" val="257270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37A7F-9DA5-A0FE-DBEE-1EDBF54FCAE6}"/>
              </a:ext>
            </a:extLst>
          </p:cNvPr>
          <p:cNvSpPr>
            <a:spLocks noGrp="1"/>
          </p:cNvSpPr>
          <p:nvPr>
            <p:ph type="title"/>
          </p:nvPr>
        </p:nvSpPr>
        <p:spPr>
          <a:xfrm>
            <a:off x="43296" y="0"/>
            <a:ext cx="12105408" cy="1325563"/>
          </a:xfrm>
        </p:spPr>
        <p:txBody>
          <a:bodyPr/>
          <a:lstStyle/>
          <a:p>
            <a:pPr algn="ctr"/>
            <a:r>
              <a:rPr lang="ja-JP" altLang="en-US" dirty="0">
                <a:latin typeface="BIZ UDPゴシック" panose="020B0400000000000000" pitchFamily="50" charset="-128"/>
                <a:ea typeface="BIZ UDPゴシック" panose="020B0400000000000000" pitchFamily="50" charset="-128"/>
              </a:rPr>
              <a:t>フリスの伝達公式から自由空間伝搬損失の導出</a:t>
            </a:r>
            <a:endParaRPr kumimoji="1" lang="ja-JP" altLang="en-US" dirty="0">
              <a:latin typeface="BIZ UDPゴシック" panose="020B0400000000000000" pitchFamily="50" charset="-128"/>
              <a:ea typeface="BIZ UDPゴシック" panose="020B0400000000000000" pitchFamily="50" charset="-128"/>
            </a:endParaRPr>
          </a:p>
        </p:txBody>
      </p:sp>
      <p:pic>
        <p:nvPicPr>
          <p:cNvPr id="22" name="図 21" descr="\documentclass{article}&#10;\usepackage{amsmath}&#10;\pagestyle{empty}&#10;\begin{document}&#10;\begin{align*}&#10;  P_r &amp;= P_t G_t G_r \left(\frac{4 \pi d}{\lambda}\right)^2[\mathrm{W}]\\&#10;  \frac{P_r}{P_t} &amp;= G_t G_r \left(\frac{4 \pi d}{\lambda}\right)^2&#10;\end{align*}&#10;&#10;\end{document}" title="IguanaTex Bitmap Display">
            <a:extLst>
              <a:ext uri="{FF2B5EF4-FFF2-40B4-BE49-F238E27FC236}">
                <a16:creationId xmlns:a16="http://schemas.microsoft.com/office/drawing/2014/main" id="{9B76AE11-8467-F65E-18D6-A265397A6369}"/>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798218" y="1090843"/>
            <a:ext cx="5455227" cy="2676208"/>
          </a:xfrm>
          <a:prstGeom prst="rect">
            <a:avLst/>
          </a:prstGeom>
        </p:spPr>
      </p:pic>
      <p:grpSp>
        <p:nvGrpSpPr>
          <p:cNvPr id="14" name="グループ化 13">
            <a:extLst>
              <a:ext uri="{FF2B5EF4-FFF2-40B4-BE49-F238E27FC236}">
                <a16:creationId xmlns:a16="http://schemas.microsoft.com/office/drawing/2014/main" id="{5BEB58A7-5A3D-92E1-CD00-81DB6000D847}"/>
              </a:ext>
            </a:extLst>
          </p:cNvPr>
          <p:cNvGrpSpPr/>
          <p:nvPr/>
        </p:nvGrpSpPr>
        <p:grpSpPr>
          <a:xfrm>
            <a:off x="6975239" y="1421170"/>
            <a:ext cx="4418543" cy="1938992"/>
            <a:chOff x="1883208" y="2821632"/>
            <a:chExt cx="4418543" cy="1938992"/>
          </a:xfrm>
        </p:grpSpPr>
        <p:pic>
          <p:nvPicPr>
            <p:cNvPr id="12" name="図 11" descr="\documentclass{article}&#10;\usepackage{amsmath}&#10;\pagestyle{empty}&#10;\begin{document}&#10;$P_t$&#10;&#10;$P_r$&#10;&#10;$\lambda$&#10;&#10;$d$&#10;&#10;$G_t$&#10;&#10;$G_r$&#10;&#10;\end{document}" title="IguanaTex Bitmap Display">
              <a:extLst>
                <a:ext uri="{FF2B5EF4-FFF2-40B4-BE49-F238E27FC236}">
                  <a16:creationId xmlns:a16="http://schemas.microsoft.com/office/drawing/2014/main" id="{C8BCB38D-111D-2D1B-6992-247907DF92A2}"/>
                </a:ext>
              </a:extLst>
            </p:cNvPr>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1883208" y="2923089"/>
              <a:ext cx="285028" cy="1736078"/>
            </a:xfrm>
            <a:prstGeom prst="rect">
              <a:avLst/>
            </a:prstGeom>
          </p:spPr>
        </p:pic>
        <p:sp>
          <p:nvSpPr>
            <p:cNvPr id="13" name="テキスト ボックス 12">
              <a:extLst>
                <a:ext uri="{FF2B5EF4-FFF2-40B4-BE49-F238E27FC236}">
                  <a16:creationId xmlns:a16="http://schemas.microsoft.com/office/drawing/2014/main" id="{A58734DA-68D0-3A70-AE4C-9E5DAB5E4DBB}"/>
                </a:ext>
              </a:extLst>
            </p:cNvPr>
            <p:cNvSpPr txBox="1"/>
            <p:nvPr/>
          </p:nvSpPr>
          <p:spPr>
            <a:xfrm>
              <a:off x="2089969" y="2821632"/>
              <a:ext cx="4211782" cy="1938992"/>
            </a:xfrm>
            <a:prstGeom prst="rect">
              <a:avLst/>
            </a:prstGeom>
            <a:noFill/>
          </p:spPr>
          <p:txBody>
            <a:bodyPr wrap="square" rtlCol="0">
              <a:spAutoFit/>
            </a:bodyPr>
            <a:lstStyle/>
            <a:p>
              <a:r>
                <a:rPr kumimoji="1" lang="en-US" altLang="ja-JP" sz="2000" dirty="0"/>
                <a:t>: </a:t>
              </a:r>
              <a:r>
                <a:rPr kumimoji="1" lang="ja-JP" altLang="en-US" sz="2000" dirty="0"/>
                <a:t>送信アンテナから送信される電力</a:t>
              </a:r>
            </a:p>
            <a:p>
              <a:r>
                <a:rPr kumimoji="1" lang="en-US" altLang="ja-JP" sz="2000" dirty="0"/>
                <a:t>: </a:t>
              </a:r>
              <a:r>
                <a:rPr kumimoji="1" lang="ja-JP" altLang="en-US" sz="2000" dirty="0"/>
                <a:t>送信アンテナで受信する電力</a:t>
              </a:r>
            </a:p>
            <a:p>
              <a:r>
                <a:rPr kumimoji="1" lang="en-US" altLang="ja-JP" sz="2000" dirty="0"/>
                <a:t>: </a:t>
              </a:r>
              <a:r>
                <a:rPr kumimoji="1" lang="ja-JP" altLang="en-US" sz="2000" dirty="0"/>
                <a:t>波長</a:t>
              </a:r>
            </a:p>
            <a:p>
              <a:r>
                <a:rPr kumimoji="1" lang="en-US" altLang="ja-JP" sz="2000" dirty="0"/>
                <a:t>: </a:t>
              </a:r>
              <a:r>
                <a:rPr kumimoji="1" lang="ja-JP" altLang="en-US" sz="2000" dirty="0"/>
                <a:t>アンテナ間の距離</a:t>
              </a:r>
            </a:p>
            <a:p>
              <a:r>
                <a:rPr kumimoji="1" lang="en-US" altLang="ja-JP" sz="2000" dirty="0"/>
                <a:t>: </a:t>
              </a:r>
              <a:r>
                <a:rPr kumimoji="1" lang="ja-JP" altLang="en-US" sz="2000" dirty="0"/>
                <a:t>送信アンテナの利得</a:t>
              </a:r>
            </a:p>
            <a:p>
              <a:r>
                <a:rPr kumimoji="1" lang="en-US" altLang="ja-JP" sz="2000" dirty="0"/>
                <a:t>: </a:t>
              </a:r>
              <a:r>
                <a:rPr kumimoji="1" lang="ja-JP" altLang="en-US" sz="2000" dirty="0"/>
                <a:t>受信アンテナの利得</a:t>
              </a:r>
              <a:endParaRPr kumimoji="1" lang="ja-JP" altLang="en-US" dirty="0"/>
            </a:p>
          </p:txBody>
        </p:sp>
      </p:grpSp>
      <p:grpSp>
        <p:nvGrpSpPr>
          <p:cNvPr id="25" name="グループ化 24">
            <a:extLst>
              <a:ext uri="{FF2B5EF4-FFF2-40B4-BE49-F238E27FC236}">
                <a16:creationId xmlns:a16="http://schemas.microsoft.com/office/drawing/2014/main" id="{FC87736D-463D-B48B-7B9A-9C6C0D5763B9}"/>
              </a:ext>
            </a:extLst>
          </p:cNvPr>
          <p:cNvGrpSpPr/>
          <p:nvPr/>
        </p:nvGrpSpPr>
        <p:grpSpPr>
          <a:xfrm>
            <a:off x="798218" y="3949146"/>
            <a:ext cx="9341413" cy="473909"/>
            <a:chOff x="798217" y="3924979"/>
            <a:chExt cx="9529351" cy="534029"/>
          </a:xfrm>
        </p:grpSpPr>
        <p:pic>
          <p:nvPicPr>
            <p:cNvPr id="17" name="図 16" descr="\documentclass{article}&#10;\usepackage{amsmath}&#10;\pagestyle{empty}&#10;\begin{document}&#10;$G_t=1,G_r=1$&#10;\end{document}" title="IguanaTex Bitmap Display">
              <a:extLst>
                <a:ext uri="{FF2B5EF4-FFF2-40B4-BE49-F238E27FC236}">
                  <a16:creationId xmlns:a16="http://schemas.microsoft.com/office/drawing/2014/main" id="{0639C5AC-4C98-5101-748B-8352831CC9C4}"/>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Lst>
            </a:blip>
            <a:stretch>
              <a:fillRect/>
            </a:stretch>
          </p:blipFill>
          <p:spPr>
            <a:xfrm>
              <a:off x="798217" y="3924979"/>
              <a:ext cx="3713614" cy="534029"/>
            </a:xfrm>
            <a:prstGeom prst="rect">
              <a:avLst/>
            </a:prstGeom>
          </p:spPr>
        </p:pic>
        <p:sp>
          <p:nvSpPr>
            <p:cNvPr id="18" name="テキスト ボックス 17">
              <a:extLst>
                <a:ext uri="{FF2B5EF4-FFF2-40B4-BE49-F238E27FC236}">
                  <a16:creationId xmlns:a16="http://schemas.microsoft.com/office/drawing/2014/main" id="{21235661-0AB9-96C5-07B6-9E140DDE727D}"/>
                </a:ext>
              </a:extLst>
            </p:cNvPr>
            <p:cNvSpPr txBox="1"/>
            <p:nvPr/>
          </p:nvSpPr>
          <p:spPr>
            <a:xfrm>
              <a:off x="4496902" y="4055114"/>
              <a:ext cx="5830666" cy="400110"/>
            </a:xfrm>
            <a:prstGeom prst="rect">
              <a:avLst/>
            </a:prstGeom>
            <a:noFill/>
          </p:spPr>
          <p:txBody>
            <a:bodyPr wrap="square" rtlCol="0">
              <a:spAutoFit/>
            </a:bodyPr>
            <a:lstStyle/>
            <a:p>
              <a:r>
                <a:rPr kumimoji="1" lang="en-US" altLang="ja-JP" sz="2000" dirty="0"/>
                <a:t>(</a:t>
              </a:r>
              <a:r>
                <a:rPr kumimoji="1" lang="ja-JP" altLang="en-US" sz="2000" dirty="0"/>
                <a:t>送信アンテナ</a:t>
              </a:r>
              <a:r>
                <a:rPr kumimoji="1" lang="en-US" altLang="ja-JP" sz="2000" dirty="0"/>
                <a:t>,</a:t>
              </a:r>
              <a:r>
                <a:rPr kumimoji="1" lang="ja-JP" altLang="en-US" sz="2000" dirty="0"/>
                <a:t>受信アンテナのゲインが</a:t>
              </a:r>
              <a:r>
                <a:rPr kumimoji="1" lang="en-US" altLang="ja-JP" sz="2000" dirty="0"/>
                <a:t>0</a:t>
              </a:r>
              <a:r>
                <a:rPr kumimoji="1" lang="ja-JP" altLang="en-US" sz="2000" dirty="0"/>
                <a:t>として</a:t>
              </a:r>
              <a:r>
                <a:rPr lang="en-US" altLang="ja-JP" sz="2000" dirty="0"/>
                <a:t>)</a:t>
              </a:r>
              <a:endParaRPr kumimoji="1" lang="ja-JP" altLang="en-US" sz="2000" dirty="0"/>
            </a:p>
          </p:txBody>
        </p:sp>
      </p:grpSp>
      <p:pic>
        <p:nvPicPr>
          <p:cNvPr id="11" name="図 10" descr="\documentclass{article}&#10;\usepackage{amsmath}&#10;\pagestyle{empty}&#10;\begin{document}&#10;\begin{align*}&#10;  L_{fs} = \frac{P_r}{P_t} = \left(\frac{4 \pi d}{\lambda}\right)^2 \end{align*}&#10;\end{document}" title="IguanaTex Bitmap Display">
            <a:extLst>
              <a:ext uri="{FF2B5EF4-FFF2-40B4-BE49-F238E27FC236}">
                <a16:creationId xmlns:a16="http://schemas.microsoft.com/office/drawing/2014/main" id="{55E763F4-DDBB-DE75-CBE8-AE5E9E6CE274}"/>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798218" y="5030128"/>
            <a:ext cx="5469846" cy="1560777"/>
          </a:xfrm>
          <a:prstGeom prst="rect">
            <a:avLst/>
          </a:prstGeom>
        </p:spPr>
      </p:pic>
      <p:sp>
        <p:nvSpPr>
          <p:cNvPr id="26" name="テキスト ボックス 25">
            <a:extLst>
              <a:ext uri="{FF2B5EF4-FFF2-40B4-BE49-F238E27FC236}">
                <a16:creationId xmlns:a16="http://schemas.microsoft.com/office/drawing/2014/main" id="{500B8D50-BA7B-8E91-DC92-E30E14DFC502}"/>
              </a:ext>
            </a:extLst>
          </p:cNvPr>
          <p:cNvSpPr txBox="1"/>
          <p:nvPr/>
        </p:nvSpPr>
        <p:spPr>
          <a:xfrm>
            <a:off x="639679" y="4637356"/>
            <a:ext cx="5786926" cy="400110"/>
          </a:xfrm>
          <a:prstGeom prst="rect">
            <a:avLst/>
          </a:prstGeom>
          <a:noFill/>
        </p:spPr>
        <p:txBody>
          <a:bodyPr wrap="square" rtlCol="0">
            <a:spAutoFit/>
          </a:bodyPr>
          <a:lstStyle/>
          <a:p>
            <a:r>
              <a:rPr kumimoji="1" lang="ja-JP" altLang="en-US" sz="2000" dirty="0"/>
              <a:t>自由空間伝搬損失　  は以下のように定義される</a:t>
            </a:r>
          </a:p>
        </p:txBody>
      </p:sp>
      <p:grpSp>
        <p:nvGrpSpPr>
          <p:cNvPr id="40" name="グループ化 39">
            <a:extLst>
              <a:ext uri="{FF2B5EF4-FFF2-40B4-BE49-F238E27FC236}">
                <a16:creationId xmlns:a16="http://schemas.microsoft.com/office/drawing/2014/main" id="{12FF16A2-6BA8-36C8-2BEF-6A0D23C673A6}"/>
              </a:ext>
            </a:extLst>
          </p:cNvPr>
          <p:cNvGrpSpPr/>
          <p:nvPr/>
        </p:nvGrpSpPr>
        <p:grpSpPr>
          <a:xfrm>
            <a:off x="8111239" y="4442797"/>
            <a:ext cx="3930857" cy="2466961"/>
            <a:chOff x="7963755" y="4299408"/>
            <a:chExt cx="3930857" cy="2466961"/>
          </a:xfrm>
        </p:grpSpPr>
        <p:pic>
          <p:nvPicPr>
            <p:cNvPr id="28" name="グラフィックス 27">
              <a:extLst>
                <a:ext uri="{FF2B5EF4-FFF2-40B4-BE49-F238E27FC236}">
                  <a16:creationId xmlns:a16="http://schemas.microsoft.com/office/drawing/2014/main" id="{0AA01465-7E39-D20A-5DD0-0961291D40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43851" y="4553263"/>
              <a:ext cx="3713614" cy="2213106"/>
            </a:xfrm>
            <a:prstGeom prst="rect">
              <a:avLst/>
            </a:prstGeom>
          </p:spPr>
        </p:pic>
        <p:pic>
          <p:nvPicPr>
            <p:cNvPr id="30" name="図 29" descr="\documentclass{article}&#10;\usepackage{amsmath}&#10;\pagestyle{empty}&#10;\begin{document}&#10;$G_t$&#10;\end{document}" title="IguanaTex Bitmap Display">
              <a:extLst>
                <a:ext uri="{FF2B5EF4-FFF2-40B4-BE49-F238E27FC236}">
                  <a16:creationId xmlns:a16="http://schemas.microsoft.com/office/drawing/2014/main" id="{D0C2C964-71B7-3C5C-36E2-6FF25BCF90B2}"/>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8142173" y="4299408"/>
              <a:ext cx="259116" cy="222535"/>
            </a:xfrm>
            <a:prstGeom prst="rect">
              <a:avLst/>
            </a:prstGeom>
          </p:spPr>
        </p:pic>
        <p:pic>
          <p:nvPicPr>
            <p:cNvPr id="32" name="図 31" descr="\documentclass{article}&#10;\usepackage{amsmath}&#10;\pagestyle{empty}&#10;\begin{document}&#10;$G_r$&#10;\end{document}" title="IguanaTex Bitmap Display">
              <a:extLst>
                <a:ext uri="{FF2B5EF4-FFF2-40B4-BE49-F238E27FC236}">
                  <a16:creationId xmlns:a16="http://schemas.microsoft.com/office/drawing/2014/main" id="{F09EF6F6-2811-774A-0A10-E246661BE828}"/>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11364186" y="4299408"/>
              <a:ext cx="281979" cy="222535"/>
            </a:xfrm>
            <a:prstGeom prst="rect">
              <a:avLst/>
            </a:prstGeom>
          </p:spPr>
        </p:pic>
        <p:pic>
          <p:nvPicPr>
            <p:cNvPr id="34" name="図 33" descr="\documentclass{article}&#10;\usepackage{amsmath}&#10;\pagestyle{empty}&#10;\begin{document}&#10;$d$&#10;\end{document}" title="IguanaTex Bitmap Display">
              <a:extLst>
                <a:ext uri="{FF2B5EF4-FFF2-40B4-BE49-F238E27FC236}">
                  <a16:creationId xmlns:a16="http://schemas.microsoft.com/office/drawing/2014/main" id="{21177187-1261-6D23-51E1-5B380F9A11CF}"/>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9896397" y="5470851"/>
              <a:ext cx="191500" cy="276867"/>
            </a:xfrm>
            <a:prstGeom prst="rect">
              <a:avLst/>
            </a:prstGeom>
          </p:spPr>
        </p:pic>
        <p:pic>
          <p:nvPicPr>
            <p:cNvPr id="37" name="図 36" descr="\documentclass{article}&#10;\usepackage{amsmath}&#10;\pagestyle{empty}&#10;\begin{document}&#10;$P_t$&#10;\end{document}" title="IguanaTex Bitmap Display">
              <a:extLst>
                <a:ext uri="{FF2B5EF4-FFF2-40B4-BE49-F238E27FC236}">
                  <a16:creationId xmlns:a16="http://schemas.microsoft.com/office/drawing/2014/main" id="{BBAC5F35-7059-2414-C2AD-E02D7893B02B}"/>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7963755" y="5738377"/>
              <a:ext cx="224059" cy="217962"/>
            </a:xfrm>
            <a:prstGeom prst="rect">
              <a:avLst/>
            </a:prstGeom>
          </p:spPr>
        </p:pic>
        <p:pic>
          <p:nvPicPr>
            <p:cNvPr id="39" name="図 38" descr="\documentclass{article}&#10;\usepackage{amsmath}&#10;\pagestyle{empty}&#10;\begin{document}&#10;$P_r$&#10;\end{document}" title="IguanaTex Bitmap Display">
              <a:extLst>
                <a:ext uri="{FF2B5EF4-FFF2-40B4-BE49-F238E27FC236}">
                  <a16:creationId xmlns:a16="http://schemas.microsoft.com/office/drawing/2014/main" id="{8C5EFF4C-8595-1D16-6CAB-A67CC7841196}"/>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11646165" y="5738377"/>
              <a:ext cx="248447" cy="217962"/>
            </a:xfrm>
            <a:prstGeom prst="rect">
              <a:avLst/>
            </a:prstGeom>
          </p:spPr>
        </p:pic>
      </p:grpSp>
      <p:pic>
        <p:nvPicPr>
          <p:cNvPr id="4" name="図 3" descr="\documentclass{article}&#10;\usepackage{amsmath,amssymb}&#10;\pagestyle{empty}&#10;&#10;\begin{document}&#10;% \begin{align*}&#10;% \end{align*}&#10;$L_{fs}$&#10;&#10;\end{document}" title="IguanaTex Bitmap Display">
            <a:extLst>
              <a:ext uri="{FF2B5EF4-FFF2-40B4-BE49-F238E27FC236}">
                <a16:creationId xmlns:a16="http://schemas.microsoft.com/office/drawing/2014/main" id="{F0B21357-19EF-6E7E-6A9D-E0781433F0A7}"/>
              </a:ext>
            </a:extLst>
          </p:cNvPr>
          <p:cNvPicPr>
            <a:picLocks noChangeAspect="1"/>
          </p:cNvPicPr>
          <p:nvPr>
            <p:custDataLst>
              <p:tags r:id="rId3"/>
            </p:custDataLst>
          </p:nvPr>
        </p:nvPicPr>
        <p:blipFill>
          <a:blip r:embed="rId23">
            <a:extLst>
              <a:ext uri="{28A0092B-C50C-407E-A947-70E740481C1C}">
                <a14:useLocalDpi xmlns:a14="http://schemas.microsoft.com/office/drawing/2010/main" val="0"/>
              </a:ext>
            </a:extLst>
          </a:blip>
          <a:stretch>
            <a:fillRect/>
          </a:stretch>
        </p:blipFill>
        <p:spPr>
          <a:xfrm>
            <a:off x="2784257" y="4732146"/>
            <a:ext cx="368860" cy="251495"/>
          </a:xfrm>
          <a:prstGeom prst="rect">
            <a:avLst/>
          </a:prstGeom>
        </p:spPr>
      </p:pic>
    </p:spTree>
    <p:extLst>
      <p:ext uri="{BB962C8B-B14F-4D97-AF65-F5344CB8AC3E}">
        <p14:creationId xmlns:p14="http://schemas.microsoft.com/office/powerpoint/2010/main" val="103901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02.8481"/>
  <p:tag name="ORIGINALWIDTH" val="1432.7"/>
  <p:tag name="OUTPUTTYPE" val="PNG"/>
  <p:tag name="IGUANATEXVERSION" val="160"/>
  <p:tag name="LATEXADDIN" val="\documentclass{article}&#10;\usepackage{amsmath}&#10;\pagestyle{empty}&#10;\begin{document}&#10;\begin{align*}&#10;  P_r &amp;= P_t G_t G_r \left(\frac{4 \pi d}{\lambda}\right)^2[\mathrm{W}]\\&#10;  \frac{P_r}{P_t} &amp;= G_t G_r \left(\frac{4 \pi d}{\lambda}\right)^2&#10;\end{align*}&#10;&#10;\end{document}"/>
  <p:tag name="IGUANATEXSIZE" val="20"/>
  <p:tag name="IGUANATEXCURSOR" val="107"/>
  <p:tag name="TRANSPARENCY" val="True"/>
  <p:tag name="LATEXENGINEID" val="4"/>
  <p:tag name="TEMPFOLDER" val="c:\temp\"/>
  <p:tag name="LATEXFORMHEIGHT" val="320"/>
  <p:tag name="LATEXFORMWIDTH" val="484.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54.3692"/>
  <p:tag name="ORIGINALWIDTH" val="140.2696"/>
  <p:tag name="OUTPUTTYPE" val="PNG"/>
  <p:tag name="IGUANATEXVERSION" val="160"/>
  <p:tag name="LATEXADDIN" val="\documentclass{article}&#10;\usepackage{amsmath}&#10;\pagestyle{empty}&#10;\begin{document}&#10;$P_t$&#10;&#10;$P_r$&#10;&#10;$\lambda$&#10;&#10;$d$&#10;&#10;$G_t$&#10;&#10;$G_r$&#10;&#10;\end{document}"/>
  <p:tag name="IGUANATEXSIZE" val="20"/>
  <p:tag name="IGUANATEXCURSOR" val="138"/>
  <p:tag name="TRANSPARENCY" val="True"/>
  <p:tag name="LATEXENGINEID" val="4"/>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9.455"/>
  <p:tag name="ORIGINALWIDTH" val="2263.066"/>
  <p:tag name="OUTPUTTYPE" val="PNG"/>
  <p:tag name="IGUANATEXVERSION" val="160"/>
  <p:tag name="LATEXADDIN" val="\documentclass{article}&#10;\usepackage{amsmath}&#10;\usepackage{amsmath,amssymb}&#10;\pagestyle{empty}&#10;&#10;\begin{document}&#10;\begin{align*}&#10;  L_{fs} &amp;= 10 \log_{10} \left(\frac{4 \pi d}{\lambda}\right)^2\\&#10;&amp;= 20 \log_{10} \frac{4 \pi d}{\lambda} \\&#10;  &amp;= 20 \log_{10} \frac{4 \pi d f}{c} \quad \left(\because \lambda = \frac{c}{f}\right)\\&#10;  &amp;= 20 \log_{10} \frac{4 \pi}{c} + 20 \log_{10} d + 20 \log_{10} f\\&#10;  &amp;= 20 \log_{10} d + 20 \log_{10} f - 148[\mathrm{dB}]\\&#10;\end{align*}&#10;&#10;\end{document}"/>
  <p:tag name="IGUANATEXSIZE" val="20"/>
  <p:tag name="IGUANATEXCURSOR" val="190"/>
  <p:tag name="TRANSPARENCY" val="True"/>
  <p:tag name="LATEXENGINEID" val="4"/>
  <p:tag name="TEMPFOLDER" val="c:\temp\"/>
  <p:tag name="LATEXFORMHEIGHT" val="320"/>
  <p:tag name="LATEXFORMWIDTH" val="501.5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90.0126"/>
  <p:tag name="ORIGINALWIDTH" val="148.5207"/>
  <p:tag name="OUTPUTTYPE" val="PNG"/>
  <p:tag name="IGUANATEXVERSION" val="160"/>
  <p:tag name="LATEXADDIN" val="\documentclass{article}&#10;\usepackage{amsmath}&#10;\pagestyle{empty}&#10;\begin{document}&#10;dB&#10;\end{document}"/>
  <p:tag name="IGUANATEXSIZE" val="20"/>
  <p:tag name="IGUANATEXCURSOR" val="82"/>
  <p:tag name="TRANSPARENCY" val="True"/>
  <p:tag name="LATEXENGINEID" val="4"/>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52.7853"/>
  <p:tag name="ORIGINALWIDTH" val="324.0452"/>
  <p:tag name="OUTPUTTYPE" val="PNG"/>
  <p:tag name="IGUANATEXVERSION" val="160"/>
  <p:tag name="LATEXADDIN" val="\documentclass{article}&#10;\usepackage{amsmath}&#10;\pagestyle{empty}&#10;\begin{document}&#10;\begin{align*}&#10;\lambda = \frac{c}{f}&#10;\end{align*}&#10;&#10;\end{document}"/>
  <p:tag name="IGUANATEXSIZE" val="20"/>
  <p:tag name="IGUANATEXCURSOR" val="105"/>
  <p:tag name="TRANSPARENCY" val="True"/>
  <p:tag name="LATEXENGINEID" val="4"/>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51.00709"/>
  <p:tag name="OUTPUTTYPE" val="PNG"/>
  <p:tag name="IGUANATEXVERSION" val="160"/>
  <p:tag name="LATEXADDIN" val="\documentclass{article}&#10;\usepackage{amsmath}&#10;\pagestyle{empty}&#10;\begin{document}&#10;$c$&#10;\end{document}"/>
  <p:tag name="IGUANATEXSIZE" val="20"/>
  <p:tag name="IGUANATEXCURSOR" val="82"/>
  <p:tag name="TRANSPARENCY" val="True"/>
  <p:tag name="LATEXENGINEID" val="4"/>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64.50898"/>
  <p:tag name="OUTPUTTYPE" val="PNG"/>
  <p:tag name="IGUANATEXVERSION" val="160"/>
  <p:tag name="LATEXADDIN" val="\documentclass{article}&#10;\usepackage{amsmath}&#10;\pagestyle{empty}&#10;\begin{document}&#10;$f$&#10;\end{document}"/>
  <p:tag name="IGUANATEXSIZE" val="20"/>
  <p:tag name="IGUANATEXCURSOR" val="82"/>
  <p:tag name="TRANSPARENCY" val="True"/>
  <p:tag name="LATEXENGINEID" val="4"/>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2156.551"/>
  <p:tag name="OUTPUTTYPE" val="PNG"/>
  <p:tag name="IGUANATEXVERSION" val="160"/>
  <p:tag name="LATEXADDIN" val="\documentclass{article}&#10;\usepackage{amsmath}&#10;\usepackage{amsmath,amssymb}&#10;\pagestyle{empty}&#10;&#10;\begin{document}&#10;\begin{align*}&#10;L = 20 \cdot \log_{10} f + N \cdot \log_{10} + L_f (n) - 28&#10;\end{align*}&#10;&#10;&#10;\end{document}"/>
  <p:tag name="IGUANATEXSIZE" val="20"/>
  <p:tag name="IGUANATEXCURSOR" val="184"/>
  <p:tag name="TRANSPARENCY" val="True"/>
  <p:tag name="LATEXENGINEID" val="4"/>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687.846"/>
  <p:tag name="ORIGINALWIDTH" val="136.5191"/>
  <p:tag name="OUTPUTTYPE" val="PNG"/>
  <p:tag name="IGUANATEXVERSION" val="160"/>
  <p:tag name="LATEXADDIN" val="\documentclass{article}&#10;\usepackage{amsmath,amssymb}&#10;\pagestyle{empty}&#10;&#10;\begin{document}&#10;% \begin{align*}&#10;% \end{align*}&#10;$d$&#10;&#10;$N$&#10;&#10;$f$&#10;&#10;$L_f$&#10;&#10;$n$&#10;&#10;\end{document}"/>
  <p:tag name="IGUANATEXSIZE" val="20"/>
  <p:tag name="IGUANATEXCURSOR" val="144"/>
  <p:tag name="TRANSPARENCY" val="True"/>
  <p:tag name="LATEXENGINEID" val="4"/>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73.7882"/>
  <p:tag name="ORIGINALWIDTH" val="135.0188"/>
  <p:tag name="OUTPUTTYPE" val="PNG"/>
  <p:tag name="IGUANATEXVERSION" val="160"/>
  <p:tag name="LATEXADDIN" val="\documentclass{article}&#10;\usepackage{amsmath,amssymb}&#10;\pagestyle{empty}&#10;&#10;\begin{document}&#10;% \begin{align*}&#10;% \end{align*}&#10;$N$&#10;&#10;$L_f$&#10;&#10;\end{document}"/>
  <p:tag name="IGUANATEXSIZE" val="20"/>
  <p:tag name="IGUANATEXCURSOR" val="130"/>
  <p:tag name="TRANSPARENCY" val="True"/>
  <p:tag name="LATEXENGINEID" val="4"/>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75.2884"/>
  <p:tag name="ORIGINALWIDTH" val="577.5806"/>
  <p:tag name="OUTPUTTYPE" val="PNG"/>
  <p:tag name="IGUANATEXVERSION" val="160"/>
  <p:tag name="LATEXADDIN" val="\documentclass{article}&#10;\usepackage{amsmath,amssymb}&#10;\pagestyle{empty}&#10;&#10;\begin{document}&#10;\begin{align*}&#10;R_{TE} = \frac{E_3}{E_1}&#10;\end{align*}&#10;&#10;&#10;\end{document}"/>
  <p:tag name="IGUANATEXSIZE" val="20"/>
  <p:tag name="IGUANATEXCURSOR" val="144"/>
  <p:tag name="TRANSPARENCY" val="True"/>
  <p:tag name="LATEXENGINEID" val="4"/>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8.5458"/>
  <p:tag name="ORIGINALWIDTH" val="1151.411"/>
  <p:tag name="OUTPUTTYPE" val="PNG"/>
  <p:tag name="IGUANATEXVERSION" val="160"/>
  <p:tag name="LATEXADDIN" val="\documentclass{article}&#10;\usepackage{amsmath}&#10;\pagestyle{empty}&#10;\begin{document}&#10;\begin{align*}&#10;  L_{fs} = \frac{P_r}{P_t} = \left(\frac{4 \pi d}{\lambda}\right)^2 \end{align*}&#10;\end{document}"/>
  <p:tag name="IGUANATEXSIZE" val="20"/>
  <p:tag name="IGUANATEXCURSOR" val="144"/>
  <p:tag name="TRANSPARENCY" val="True"/>
  <p:tag name="LATEXENGINEID" val="4"/>
  <p:tag name="TEMPFOLDER" val="c:\temp\"/>
  <p:tag name="LATEXFORMHEIGHT" val="320"/>
  <p:tag name="LATEXFORMWIDTH" val="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75.2884"/>
  <p:tag name="ORIGINALWIDTH" val="558.0779"/>
  <p:tag name="OUTPUTTYPE" val="PNG"/>
  <p:tag name="IGUANATEXVERSION" val="160"/>
  <p:tag name="LATEXADDIN" val="\documentclass{article}&#10;\usepackage{amsmath,amssymb}&#10;\pagestyle{empty}&#10;&#10;\begin{document}&#10;\begin{align*}&#10;T_{TE} = \frac{E_3}{E_1}&#10;\end{align*}&#10;&#10;&#10;\end{document}"/>
  <p:tag name="IGUANATEXSIZE" val="20"/>
  <p:tag name="IGUANATEXCURSOR" val="128"/>
  <p:tag name="TRANSPARENCY" val="True"/>
  <p:tag name="LATEXENGINEID" val="4"/>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130.5182"/>
  <p:tag name="OUTPUTTYPE" val="PNG"/>
  <p:tag name="IGUANATEXVERSION" val="160"/>
  <p:tag name="LATEXADDIN" val="\documentclass{article}&#10;\usepackage{amsmath,amssymb}&#10;\pagestyle{empty}&#10;&#10;\begin{document}&#10;\begin{align*}&#10;E_1&#10;\end{align*}&#10;&#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133.5187"/>
  <p:tag name="OUTPUTTYPE" val="PNG"/>
  <p:tag name="IGUANATEXVERSION" val="160"/>
  <p:tag name="LATEXADDIN" val="\documentclass{article}&#10;\usepackage{amsmath,amssymb}&#10;\pagestyle{empty}&#10;&#10;\begin{document}&#10;\begin{align*}&#10;E_2&#10;\end{align*}&#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34.2687"/>
  <p:tag name="OUTPUTTYPE" val="PNG"/>
  <p:tag name="IGUANATEXVERSION" val="160"/>
  <p:tag name="LATEXADDIN" val="\documentclass{article}&#10;\usepackage{amsmath,amssymb}&#10;\pagestyle{empty}&#10;&#10;\begin{document}&#10;\begin{align*}&#10;E_3&#10;\end{align*}&#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75.2884"/>
  <p:tag name="ORIGINALWIDTH" val="603.8342"/>
  <p:tag name="OUTPUTTYPE" val="PNG"/>
  <p:tag name="IGUANATEXVERSION" val="160"/>
  <p:tag name="LATEXADDIN" val="\documentclass{article}&#10;\usepackage{amsmath,amssymb}&#10;\pagestyle{empty}&#10;&#10;\begin{document}&#10;\begin{align*}&#10;R_{TM} = \frac{E_3}{E_1}&#10;\end{align*}&#10;&#10;&#10;\end{document}"/>
  <p:tag name="IGUANATEXSIZE" val="20"/>
  <p:tag name="IGUANATEXCURSOR" val="109"/>
  <p:tag name="TRANSPARENCY" val="True"/>
  <p:tag name="LATEXENGINEID" val="4"/>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75.2884"/>
  <p:tag name="ORIGINALWIDTH" val="584.3316"/>
  <p:tag name="OUTPUTTYPE" val="PNG"/>
  <p:tag name="IGUANATEXVERSION" val="160"/>
  <p:tag name="LATEXADDIN" val="\documentclass{article}&#10;\usepackage{amsmath,amssymb}&#10;\pagestyle{empty}&#10;&#10;\begin{document}&#10;\begin{align*}&#10;T_{TM} = \frac{E_3}{E_1}&#10;\end{align*}&#10;&#10;&#10;\end{document}"/>
  <p:tag name="IGUANATEXSIZE" val="20"/>
  <p:tag name="IGUANATEXCURSOR" val="109"/>
  <p:tag name="TRANSPARENCY" val="True"/>
  <p:tag name="LATEXENGINEID" val="4"/>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130.5182"/>
  <p:tag name="OUTPUTTYPE" val="PNG"/>
  <p:tag name="IGUANATEXVERSION" val="160"/>
  <p:tag name="LATEXADDIN" val="\documentclass{article}&#10;\usepackage{amsmath,amssymb}&#10;\pagestyle{empty}&#10;&#10;\begin{document}&#10;\begin{align*}&#10;E_1&#10;\end{align*}&#10;&#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133.5187"/>
  <p:tag name="OUTPUTTYPE" val="PNG"/>
  <p:tag name="IGUANATEXVERSION" val="160"/>
  <p:tag name="LATEXADDIN" val="\documentclass{article}&#10;\usepackage{amsmath,amssymb}&#10;\pagestyle{empty}&#10;&#10;\begin{document}&#10;\begin{align*}&#10;E_2&#10;\end{align*}&#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34.2687"/>
  <p:tag name="OUTPUTTYPE" val="PNG"/>
  <p:tag name="IGUANATEXVERSION" val="160"/>
  <p:tag name="LATEXADDIN" val="\documentclass{article}&#10;\usepackage{amsmath,amssymb}&#10;\pagestyle{empty}&#10;&#10;\begin{document}&#10;\begin{align*}&#10;E_3&#10;\end{align*}&#10;&#10;&#10;\end{document}"/>
  <p:tag name="IGUANATEXSIZE" val="20"/>
  <p:tag name="IGUANATEXCURSOR" val="107"/>
  <p:tag name="TRANSPARENCY" val="True"/>
  <p:tag name="LATEXENGINEID" val="4"/>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07.668"/>
  <p:tag name="ORIGINALWIDTH" val="255.0356"/>
  <p:tag name="OUTPUTTYPE" val="PNG"/>
  <p:tag name="IGUANATEXVERSION" val="160"/>
  <p:tag name="LATEXADDIN" val="\documentclass{article}&#10;\usepackage{amsmath,amssymb}&#10;\pagestyle{empty}&#10;&#10;\begin{document}&#10;\begin{align*}&#10;E_1\\&#10;E_2\\&#10;E_3\\&#10;R_{\rm{TE}}\\&#10;R_{\rm{TM}}\\&#10;\rm{TE}\\&#10;\rm{TM}&#10;\end{align*}&#10;&#10;&#10;\end{document}"/>
  <p:tag name="IGUANATEXSIZE" val="20"/>
  <p:tag name="IGUANATEXCURSOR" val="163"/>
  <p:tag name="TRANSPARENCY" val="True"/>
  <p:tag name="LATEXENGINEID" val="4"/>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81.5254"/>
  <p:tag name="OUTPUTTYPE" val="PNG"/>
  <p:tag name="IGUANATEXVERSION" val="160"/>
  <p:tag name="LATEXADDIN" val="\documentclass{article}&#10;\usepackage{amsmath,amssymb}&#10;\pagestyle{empty}&#10;&#10;\begin{document}&#10;% \begin{align*}&#10;% \end{align*}&#10;$L_{fs}$&#10;&#10;\end{document}"/>
  <p:tag name="IGUANATEXSIZE" val="20"/>
  <p:tag name="IGUANATEXCURSOR" val="127"/>
  <p:tag name="TRANSPARENCY" val="True"/>
  <p:tag name="LATEXENGINEID" val="4"/>
  <p:tag name="TEMPFOLDER" val="c:\temp\"/>
  <p:tag name="LATEXFORMHEIGHT" val="320"/>
  <p:tag name="LATEXFORMWIDTH" val="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248.174"/>
  <p:tag name="OUTPUTTYPE" val="PNG"/>
  <p:tag name="IGUANATEXVERSION" val="160"/>
  <p:tag name="LATEXADDIN" val="\documentclass{article}&#10;\usepackage{amsmath,amssymb}&#10;\pagestyle{empty}&#10;&#10;\begin{document}&#10;\begin{align*}&#10;P_r = P_t + G_t - L + G_r&#10;\end{align*}&#10;&#10;&#10;\end{document}"/>
  <p:tag name="IGUANATEXSIZE" val="20"/>
  <p:tag name="IGUANATEXCURSOR" val="129"/>
  <p:tag name="TRANSPARENCY" val="True"/>
  <p:tag name="LATEXENGINEID" val="4"/>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54.3692"/>
  <p:tag name="ORIGINALWIDTH" val="144.7702"/>
  <p:tag name="OUTPUTTYPE" val="PNG"/>
  <p:tag name="IGUANATEXVERSION" val="160"/>
  <p:tag name="LATEXADDIN" val="\documentclass{article}&#10;\usepackage{amsmath,amssymb}&#10;\pagestyle{empty}&#10;&#10;\begin{document}&#10;\begin{align*}&#10;P_r\\&#10;P_t\\&#10;G_t\\&#10;L\\&#10;G_r&#10;\end{align*}&#10;&#10;&#10;\end{document}"/>
  <p:tag name="IGUANATEXSIZE" val="20"/>
  <p:tag name="IGUANATEXCURSOR" val="129"/>
  <p:tag name="TRANSPARENCY" val="True"/>
  <p:tag name="LATEXENGINEID" val="4"/>
  <p:tag name="TEMPFOLDER" val="c:\temp\"/>
  <p:tag name="LATEXFORMHEIGHT" val="320"/>
  <p:tag name="LATEXFORMWIDTH" val="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1314.183"/>
  <p:tag name="OUTPUTTYPE" val="PNG"/>
  <p:tag name="IGUANATEXVERSION" val="160"/>
  <p:tag name="LATEXADDIN" val="\documentclass{article}&#10;\usepackage{amsmath,amssymb}&#10;\pagestyle{empty}&#10;&#10;\begin{document}&#10;\begin{align*}&#10;\frac{C}{I} = N \cdot \log_{10} \left(\frac{D - R}{R}\right)&#10;\end{align*}&#10;&#10;&#10;\end{document}"/>
  <p:tag name="IGUANATEXSIZE" val="20"/>
  <p:tag name="IGUANATEXCURSOR" val="164"/>
  <p:tag name="TRANSPARENCY" val="True"/>
  <p:tag name="LATEXENGINEID" val="4"/>
  <p:tag name="TEMPFOLDER" val="c:\temp\"/>
  <p:tag name="LATEXFORMHEIGHT" val="320"/>
  <p:tag name="LATEXFORMWIDTH" val="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461.3144"/>
  <p:tag name="ORIGINALWIDTH" val="109.5153"/>
  <p:tag name="OUTPUTTYPE" val="PNG"/>
  <p:tag name="IGUANATEXVERSION" val="160"/>
  <p:tag name="LATEXADDIN" val="\documentclass{article}&#10;\usepackage{amsmath,amssymb}&#10;\pagestyle{empty}&#10;&#10;\begin{document}&#10;\begin{align*}&#10;R\\&#10;D\\&#10;N&#10;\end{align*}&#10;&#10;&#10;\end{document}"/>
  <p:tag name="IGUANATEXSIZE" val="20"/>
  <p:tag name="IGUANATEXCURSOR" val="113"/>
  <p:tag name="TRANSPARENCY" val="True"/>
  <p:tag name="LATEXENGINEID" val="4"/>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27.5178"/>
  <p:tag name="OUTPUTTYPE" val="PNG"/>
  <p:tag name="IGUANATEXVERSION" val="160"/>
  <p:tag name="LATEXADDIN" val="\documentclass{article}&#10;\usepackage{amsmath}&#10;\pagestyle{empty}&#10;\begin{document}&#10;$G_t$&#10;\end{document}"/>
  <p:tag name="IGUANATEXSIZE" val="20"/>
  <p:tag name="IGUANATEXCURSOR" val="84"/>
  <p:tag name="TRANSPARENCY" val="True"/>
  <p:tag name="LATEXENGINEID" val="4"/>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38.7694"/>
  <p:tag name="OUTPUTTYPE" val="PNG"/>
  <p:tag name="IGUANATEXVERSION" val="160"/>
  <p:tag name="LATEXADDIN" val="\documentclass{article}&#10;\usepackage{amsmath}&#10;\pagestyle{empty}&#10;\begin{document}&#10;$G_r$&#10;\end{document}"/>
  <p:tag name="IGUANATEXSIZE" val="20"/>
  <p:tag name="IGUANATEXCURSOR" val="84"/>
  <p:tag name="TRANSPARENCY" val="True"/>
  <p:tag name="LATEXENGINEID" val="4"/>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0.0126"/>
  <p:tag name="ORIGINALWIDTH" val="62.25866"/>
  <p:tag name="OUTPUTTYPE" val="PNG"/>
  <p:tag name="IGUANATEXVERSION" val="160"/>
  <p:tag name="LATEXADDIN" val="\documentclass{article}&#10;\usepackage{amsmath}&#10;\pagestyle{empty}&#10;\begin{document}&#10;$d$&#10;\end{document}"/>
  <p:tag name="IGUANATEXSIZE" val="20"/>
  <p:tag name="IGUANATEXCURSOR" val="82"/>
  <p:tag name="TRANSPARENCY" val="True"/>
  <p:tag name="LATEXENGINEID" val="4"/>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10.2654"/>
  <p:tag name="OUTPUTTYPE" val="PNG"/>
  <p:tag name="IGUANATEXVERSION" val="160"/>
  <p:tag name="LATEXADDIN" val="\documentclass{article}&#10;\usepackage{amsmath}&#10;\pagestyle{empty}&#10;\begin{document}&#10;$P_t$&#10;\end{document}"/>
  <p:tag name="IGUANATEXSIZE" val="20"/>
  <p:tag name="IGUANATEXCURSOR" val="84"/>
  <p:tag name="TRANSPARENCY" val="True"/>
  <p:tag name="LATEXENGINEID" val="4"/>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22.2671"/>
  <p:tag name="OUTPUTTYPE" val="PNG"/>
  <p:tag name="IGUANATEXVERSION" val="160"/>
  <p:tag name="LATEXADDIN" val="\documentclass{article}&#10;\usepackage{amsmath}&#10;\pagestyle{empty}&#10;\begin{document}&#10;$P_r$&#10;\end{document}"/>
  <p:tag name="IGUANATEXSIZE" val="20"/>
  <p:tag name="IGUANATEXCURSOR" val="84"/>
  <p:tag name="TRANSPARENCY" val="True"/>
  <p:tag name="LATEXENGINEID" val="4"/>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4.0159"/>
  <p:tag name="ORIGINALWIDTH" val="792.8607"/>
  <p:tag name="OUTPUTTYPE" val="PNG"/>
  <p:tag name="IGUANATEXVERSION" val="160"/>
  <p:tag name="LATEXADDIN" val="\documentclass{article}&#10;\usepackage{amsmath}&#10;\pagestyle{empty}&#10;\begin{document}&#10;$G_t=1,G_r=1$&#10;\end{document}"/>
  <p:tag name="IGUANATEXSIZE" val="20"/>
  <p:tag name="IGUANATEXCURSOR" val="93"/>
  <p:tag name="TRANSPARENCY" val="True"/>
  <p:tag name="LATEXENGINEID" val="4"/>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5155</TotalTime>
  <Words>2763</Words>
  <Application>Microsoft Office PowerPoint</Application>
  <PresentationFormat>ワイド画面</PresentationFormat>
  <Paragraphs>251</Paragraphs>
  <Slides>35</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BIZ UDPゴシック</vt:lpstr>
      <vt:lpstr>HGP創英角ｺﾞｼｯｸUB</vt:lpstr>
      <vt:lpstr>游ゴシック</vt:lpstr>
      <vt:lpstr>游ゴシック Light</vt:lpstr>
      <vt:lpstr>Arial</vt:lpstr>
      <vt:lpstr>Cambria Math</vt:lpstr>
      <vt:lpstr>cmr10</vt:lpstr>
      <vt:lpstr>Latin Modern Math</vt:lpstr>
      <vt:lpstr>Office テーマ</vt:lpstr>
      <vt:lpstr>11章 高速無線LANにおける 電波伝搬</vt:lpstr>
      <vt:lpstr>無線LAN環境の多重伝搬路の問題</vt:lpstr>
      <vt:lpstr>多重波伝送路とフェージング</vt:lpstr>
      <vt:lpstr>多重波伝送路とフェージング</vt:lpstr>
      <vt:lpstr>周波数選択性フェージングと多重遅延波</vt:lpstr>
      <vt:lpstr>周波数選択性フェージングと多重遅延波</vt:lpstr>
      <vt:lpstr>PowerPoint プレゼンテーション</vt:lpstr>
      <vt:lpstr>自由空間伝搬特性</vt:lpstr>
      <vt:lpstr>フリスの伝達公式から自由空間伝搬損失の導出</vt:lpstr>
      <vt:lpstr>PowerPoint プレゼンテーション</vt:lpstr>
      <vt:lpstr>PowerPoint プレゼンテーション</vt:lpstr>
      <vt:lpstr>屋内無線LANの伝搬特性</vt:lpstr>
      <vt:lpstr>屋内伝搬環境の区分と特徴</vt:lpstr>
      <vt:lpstr>PowerPoint プレゼンテーション</vt:lpstr>
      <vt:lpstr>PowerPoint プレゼンテーション</vt:lpstr>
      <vt:lpstr>PowerPoint プレゼンテーション</vt:lpstr>
      <vt:lpstr>屋内多重波の特性</vt:lpstr>
      <vt:lpstr>r.m.s遅延スプレッド</vt:lpstr>
      <vt:lpstr>r.m.s遅延スプレッドの注意点</vt:lpstr>
      <vt:lpstr>r.m.s角度スプレッド</vt:lpstr>
      <vt:lpstr>多重波時空間モデル</vt:lpstr>
      <vt:lpstr>PowerPoint プレゼンテーション</vt:lpstr>
      <vt:lpstr>PowerPoint プレゼンテーション</vt:lpstr>
      <vt:lpstr>レイ・トレース法(光線追跡法)</vt:lpstr>
      <vt:lpstr>PowerPoint プレゼンテーション</vt:lpstr>
      <vt:lpstr>建材の透過・反射係数</vt:lpstr>
      <vt:lpstr>PowerPoint プレゼンテーション</vt:lpstr>
      <vt:lpstr>UTD回折係数</vt:lpstr>
      <vt:lpstr>PowerPoint プレゼンテーション</vt:lpstr>
      <vt:lpstr>動的な伝搬特性</vt:lpstr>
      <vt:lpstr>置局設計(アクセス・ポイント設置)の考え方</vt:lpstr>
      <vt:lpstr>無線ゾーンの評価方法</vt:lpstr>
      <vt:lpstr>802.11フォールバック方式</vt:lpstr>
      <vt:lpstr>PowerPoint プレゼンテーション</vt:lpstr>
      <vt:lpstr>電波の干渉特性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22</cp:revision>
  <dcterms:created xsi:type="dcterms:W3CDTF">2023-07-14T07:12:31Z</dcterms:created>
  <dcterms:modified xsi:type="dcterms:W3CDTF">2023-08-10T01:01:49Z</dcterms:modified>
</cp:coreProperties>
</file>