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3" r:id="rId4"/>
  </p:sldMasterIdLst>
  <p:notesMasterIdLst>
    <p:notesMasterId r:id="rId52"/>
  </p:notesMasterIdLst>
  <p:sldIdLst>
    <p:sldId id="292" r:id="rId5"/>
    <p:sldId id="264" r:id="rId6"/>
    <p:sldId id="265" r:id="rId7"/>
    <p:sldId id="257" r:id="rId8"/>
    <p:sldId id="266" r:id="rId9"/>
    <p:sldId id="259" r:id="rId10"/>
    <p:sldId id="268" r:id="rId11"/>
    <p:sldId id="258" r:id="rId12"/>
    <p:sldId id="267" r:id="rId13"/>
    <p:sldId id="272" r:id="rId14"/>
    <p:sldId id="270" r:id="rId15"/>
    <p:sldId id="271" r:id="rId16"/>
    <p:sldId id="269" r:id="rId17"/>
    <p:sldId id="260" r:id="rId18"/>
    <p:sldId id="273" r:id="rId19"/>
    <p:sldId id="274" r:id="rId20"/>
    <p:sldId id="275" r:id="rId21"/>
    <p:sldId id="276" r:id="rId22"/>
    <p:sldId id="277" r:id="rId23"/>
    <p:sldId id="261" r:id="rId24"/>
    <p:sldId id="262" r:id="rId25"/>
    <p:sldId id="263" r:id="rId26"/>
    <p:sldId id="278" r:id="rId27"/>
    <p:sldId id="280" r:id="rId28"/>
    <p:sldId id="281" r:id="rId29"/>
    <p:sldId id="282" r:id="rId30"/>
    <p:sldId id="283" r:id="rId31"/>
    <p:sldId id="286" r:id="rId32"/>
    <p:sldId id="285" r:id="rId33"/>
    <p:sldId id="287" r:id="rId34"/>
    <p:sldId id="288" r:id="rId35"/>
    <p:sldId id="289" r:id="rId36"/>
    <p:sldId id="290" r:id="rId37"/>
    <p:sldId id="291" r:id="rId38"/>
    <p:sldId id="293" r:id="rId39"/>
    <p:sldId id="295" r:id="rId40"/>
    <p:sldId id="299" r:id="rId41"/>
    <p:sldId id="294" r:id="rId42"/>
    <p:sldId id="306" r:id="rId43"/>
    <p:sldId id="301" r:id="rId44"/>
    <p:sldId id="304" r:id="rId45"/>
    <p:sldId id="305" r:id="rId46"/>
    <p:sldId id="307" r:id="rId47"/>
    <p:sldId id="308" r:id="rId48"/>
    <p:sldId id="303" r:id="rId49"/>
    <p:sldId id="284" r:id="rId50"/>
    <p:sldId id="279" r:id="rId5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CC"/>
    <a:srgbClr val="A50021"/>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BD5C28-2003-467E-85A8-96605C43D9F8}" v="1894" dt="2023-08-09T03:27:04.798"/>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48" autoAdjust="0"/>
    <p:restoredTop sz="95220" autoAdjust="0"/>
  </p:normalViewPr>
  <p:slideViewPr>
    <p:cSldViewPr snapToGrid="0">
      <p:cViewPr>
        <p:scale>
          <a:sx n="87" d="100"/>
          <a:sy n="87" d="100"/>
        </p:scale>
        <p:origin x="393" y="-87"/>
      </p:cViewPr>
      <p:guideLst/>
    </p:cSldViewPr>
  </p:slideViewPr>
  <p:notesTextViewPr>
    <p:cViewPr>
      <p:scale>
        <a:sx n="66" d="100"/>
        <a:sy n="66"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https://smetrocit-my.sharepoint.com/personal/m20314_g_metro-cit_ac_jp/Documents/10.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smetrocit-my.sharepoint.com/personal/m20314_g_metro-cit_ac_jp/Documents/10.xlsm"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smetrocit-my.sharepoint.com/personal/m20314_g_metro-cit_ac_jp/Documents/10.xlsm"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smetrocit-my.sharepoint.com/personal/m20314_g_metro-cit_ac_jp/Documents/10.xlsm"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IP</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'802.11ag'!$C$5:$C$12</c:f>
              <c:numCache>
                <c:formatCode>General</c:formatCode>
                <c:ptCount val="8"/>
                <c:pt idx="0">
                  <c:v>6</c:v>
                </c:pt>
                <c:pt idx="1">
                  <c:v>9</c:v>
                </c:pt>
                <c:pt idx="2">
                  <c:v>12</c:v>
                </c:pt>
                <c:pt idx="3">
                  <c:v>18</c:v>
                </c:pt>
                <c:pt idx="4">
                  <c:v>24</c:v>
                </c:pt>
                <c:pt idx="5">
                  <c:v>36</c:v>
                </c:pt>
                <c:pt idx="6">
                  <c:v>48</c:v>
                </c:pt>
                <c:pt idx="7">
                  <c:v>54</c:v>
                </c:pt>
              </c:numCache>
            </c:numRef>
          </c:xVal>
          <c:yVal>
            <c:numRef>
              <c:f>'802.11ag'!$H$5:$H$12</c:f>
              <c:numCache>
                <c:formatCode>General</c:formatCode>
                <c:ptCount val="8"/>
                <c:pt idx="0">
                  <c:v>5.3727333781061111</c:v>
                </c:pt>
                <c:pt idx="1">
                  <c:v>7.784625364904314</c:v>
                </c:pt>
                <c:pt idx="2">
                  <c:v>10.020876826722338</c:v>
                </c:pt>
                <c:pt idx="3">
                  <c:v>14.125956444967628</c:v>
                </c:pt>
                <c:pt idx="4">
                  <c:v>17.608217168011738</c:v>
                </c:pt>
                <c:pt idx="5">
                  <c:v>23.73887240356083</c:v>
                </c:pt>
                <c:pt idx="6">
                  <c:v>28.469750889679716</c:v>
                </c:pt>
                <c:pt idx="7">
                  <c:v>30.808729139922978</c:v>
                </c:pt>
              </c:numCache>
            </c:numRef>
          </c:yVal>
          <c:smooth val="0"/>
          <c:extLst>
            <c:ext xmlns:c16="http://schemas.microsoft.com/office/drawing/2014/chart" uri="{C3380CC4-5D6E-409C-BE32-E72D297353CC}">
              <c16:uniqueId val="{00000000-3516-44C1-8599-A59ED56608E9}"/>
            </c:ext>
          </c:extLst>
        </c:ser>
        <c:ser>
          <c:idx val="1"/>
          <c:order val="1"/>
          <c:tx>
            <c:v>UDP</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'802.11ag'!$C$5:$C$12</c:f>
              <c:numCache>
                <c:formatCode>General</c:formatCode>
                <c:ptCount val="8"/>
                <c:pt idx="0">
                  <c:v>6</c:v>
                </c:pt>
                <c:pt idx="1">
                  <c:v>9</c:v>
                </c:pt>
                <c:pt idx="2">
                  <c:v>12</c:v>
                </c:pt>
                <c:pt idx="3">
                  <c:v>18</c:v>
                </c:pt>
                <c:pt idx="4">
                  <c:v>24</c:v>
                </c:pt>
                <c:pt idx="5">
                  <c:v>36</c:v>
                </c:pt>
                <c:pt idx="6">
                  <c:v>48</c:v>
                </c:pt>
                <c:pt idx="7">
                  <c:v>54</c:v>
                </c:pt>
              </c:numCache>
            </c:numRef>
          </c:xVal>
          <c:yVal>
            <c:numRef>
              <c:f>'802.11ag'!$I$5:$I$12</c:f>
              <c:numCache>
                <c:formatCode>General</c:formatCode>
                <c:ptCount val="8"/>
                <c:pt idx="0">
                  <c:v>5.2724423550481303</c:v>
                </c:pt>
                <c:pt idx="1">
                  <c:v>7.6393123580927664</c:v>
                </c:pt>
                <c:pt idx="2">
                  <c:v>9.8338204592901874</c:v>
                </c:pt>
                <c:pt idx="3">
                  <c:v>13.862271924661565</c:v>
                </c:pt>
                <c:pt idx="4">
                  <c:v>17.279530447542186</c:v>
                </c:pt>
                <c:pt idx="5">
                  <c:v>23.295746785361029</c:v>
                </c:pt>
                <c:pt idx="6">
                  <c:v>27.938315539739026</c:v>
                </c:pt>
                <c:pt idx="7">
                  <c:v>30.233632862644416</c:v>
                </c:pt>
              </c:numCache>
            </c:numRef>
          </c:yVal>
          <c:smooth val="0"/>
          <c:extLst>
            <c:ext xmlns:c16="http://schemas.microsoft.com/office/drawing/2014/chart" uri="{C3380CC4-5D6E-409C-BE32-E72D297353CC}">
              <c16:uniqueId val="{00000001-3516-44C1-8599-A59ED56608E9}"/>
            </c:ext>
          </c:extLst>
        </c:ser>
        <c:ser>
          <c:idx val="2"/>
          <c:order val="2"/>
          <c:tx>
            <c:v>TCP</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'802.11ag'!$C$5:$C$12</c:f>
              <c:numCache>
                <c:formatCode>General</c:formatCode>
                <c:ptCount val="8"/>
                <c:pt idx="0">
                  <c:v>6</c:v>
                </c:pt>
                <c:pt idx="1">
                  <c:v>9</c:v>
                </c:pt>
                <c:pt idx="2">
                  <c:v>12</c:v>
                </c:pt>
                <c:pt idx="3">
                  <c:v>18</c:v>
                </c:pt>
                <c:pt idx="4">
                  <c:v>24</c:v>
                </c:pt>
                <c:pt idx="5">
                  <c:v>36</c:v>
                </c:pt>
                <c:pt idx="6">
                  <c:v>48</c:v>
                </c:pt>
                <c:pt idx="7">
                  <c:v>54</c:v>
                </c:pt>
              </c:numCache>
            </c:numRef>
          </c:xVal>
          <c:yVal>
            <c:numRef>
              <c:f>'802.11ag'!$J$5:$J$12</c:f>
              <c:numCache>
                <c:formatCode>General</c:formatCode>
                <c:ptCount val="8"/>
                <c:pt idx="0">
                  <c:v>4.9049868766404199</c:v>
                </c:pt>
                <c:pt idx="1">
                  <c:v>7.0055480581796372</c:v>
                </c:pt>
                <c:pt idx="2">
                  <c:v>8.8939653531315432</c:v>
                </c:pt>
                <c:pt idx="3">
                  <c:v>12.252819302386571</c:v>
                </c:pt>
                <c:pt idx="4">
                  <c:v>14.9504</c:v>
                </c:pt>
                <c:pt idx="5">
                  <c:v>19.491030454735085</c:v>
                </c:pt>
                <c:pt idx="6">
                  <c:v>22.75694106186069</c:v>
                </c:pt>
                <c:pt idx="7">
                  <c:v>24.270129870129871</c:v>
                </c:pt>
              </c:numCache>
            </c:numRef>
          </c:yVal>
          <c:smooth val="0"/>
          <c:extLst>
            <c:ext xmlns:c16="http://schemas.microsoft.com/office/drawing/2014/chart" uri="{C3380CC4-5D6E-409C-BE32-E72D297353CC}">
              <c16:uniqueId val="{00000002-3516-44C1-8599-A59ED56608E9}"/>
            </c:ext>
          </c:extLst>
        </c:ser>
        <c:dLbls>
          <c:showLegendKey val="0"/>
          <c:showVal val="0"/>
          <c:showCatName val="0"/>
          <c:showSerName val="0"/>
          <c:showPercent val="0"/>
          <c:showBubbleSize val="0"/>
        </c:dLbls>
        <c:axId val="448258703"/>
        <c:axId val="448261583"/>
      </c:scatterChart>
      <c:valAx>
        <c:axId val="44825870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ja-JP" altLang="en-US"/>
                  <a:t>伝送レート</a:t>
                </a:r>
                <a:r>
                  <a:rPr lang="en-US" altLang="ja-JP"/>
                  <a:t>[Mbps</a:t>
                </a:r>
                <a:r>
                  <a:rPr lang="ja-JP" altLang="en-US" sz="1000" b="0" i="0" u="none" strike="noStrike" baseline="0"/>
                  <a:t> </a:t>
                </a:r>
                <a:r>
                  <a:rPr lang="en-US" altLang="ja-JP"/>
                  <a:t>]</a:t>
                </a:r>
                <a:endParaRPr lang="ja-JP" altLang="en-US"/>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448261583"/>
        <c:crosses val="autoZero"/>
        <c:crossBetween val="midCat"/>
        <c:majorUnit val="6"/>
      </c:valAx>
      <c:valAx>
        <c:axId val="44826158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ja-JP" altLang="en-US"/>
                  <a:t>スループット</a:t>
                </a:r>
                <a:r>
                  <a:rPr lang="en-US" altLang="ja-JP"/>
                  <a:t>[Mbps]</a:t>
                </a:r>
                <a:endParaRPr lang="ja-JP" altLang="en-US"/>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448258703"/>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IP</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'802.11ag'!$C$5:$C$12</c:f>
              <c:numCache>
                <c:formatCode>General</c:formatCode>
                <c:ptCount val="8"/>
                <c:pt idx="0">
                  <c:v>6</c:v>
                </c:pt>
                <c:pt idx="1">
                  <c:v>9</c:v>
                </c:pt>
                <c:pt idx="2">
                  <c:v>12</c:v>
                </c:pt>
                <c:pt idx="3">
                  <c:v>18</c:v>
                </c:pt>
                <c:pt idx="4">
                  <c:v>24</c:v>
                </c:pt>
                <c:pt idx="5">
                  <c:v>36</c:v>
                </c:pt>
                <c:pt idx="6">
                  <c:v>48</c:v>
                </c:pt>
                <c:pt idx="7">
                  <c:v>54</c:v>
                </c:pt>
              </c:numCache>
            </c:numRef>
          </c:xVal>
          <c:yVal>
            <c:numRef>
              <c:f>'802.11ag'!$K$5:$K$12</c:f>
              <c:numCache>
                <c:formatCode>General</c:formatCode>
                <c:ptCount val="8"/>
                <c:pt idx="0">
                  <c:v>5.1325919589392646</c:v>
                </c:pt>
                <c:pt idx="1">
                  <c:v>7.2904009720534626</c:v>
                </c:pt>
                <c:pt idx="2">
                  <c:v>9.2165898617511512</c:v>
                </c:pt>
                <c:pt idx="3">
                  <c:v>12.578616352201259</c:v>
                </c:pt>
                <c:pt idx="4">
                  <c:v>15.267175572519085</c:v>
                </c:pt>
                <c:pt idx="5">
                  <c:v>19.672131147540984</c:v>
                </c:pt>
                <c:pt idx="6">
                  <c:v>22.813688212927758</c:v>
                </c:pt>
                <c:pt idx="7">
                  <c:v>24.291497975708502</c:v>
                </c:pt>
              </c:numCache>
            </c:numRef>
          </c:yVal>
          <c:smooth val="0"/>
          <c:extLst>
            <c:ext xmlns:c16="http://schemas.microsoft.com/office/drawing/2014/chart" uri="{C3380CC4-5D6E-409C-BE32-E72D297353CC}">
              <c16:uniqueId val="{00000000-01A2-4080-8221-255416CFB36F}"/>
            </c:ext>
          </c:extLst>
        </c:ser>
        <c:ser>
          <c:idx val="1"/>
          <c:order val="1"/>
          <c:tx>
            <c:v>UDP</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'802.11ag'!$C$5:$C$12</c:f>
              <c:numCache>
                <c:formatCode>General</c:formatCode>
                <c:ptCount val="8"/>
                <c:pt idx="0">
                  <c:v>6</c:v>
                </c:pt>
                <c:pt idx="1">
                  <c:v>9</c:v>
                </c:pt>
                <c:pt idx="2">
                  <c:v>12</c:v>
                </c:pt>
                <c:pt idx="3">
                  <c:v>18</c:v>
                </c:pt>
                <c:pt idx="4">
                  <c:v>24</c:v>
                </c:pt>
                <c:pt idx="5">
                  <c:v>36</c:v>
                </c:pt>
                <c:pt idx="6">
                  <c:v>48</c:v>
                </c:pt>
                <c:pt idx="7">
                  <c:v>54</c:v>
                </c:pt>
              </c:numCache>
            </c:numRef>
          </c:xVal>
          <c:yVal>
            <c:numRef>
              <c:f>'802.11ag'!$L$5:$L$12</c:f>
              <c:numCache>
                <c:formatCode>General</c:formatCode>
                <c:ptCount val="8"/>
                <c:pt idx="0">
                  <c:v>5.0367835757057318</c:v>
                </c:pt>
                <c:pt idx="1">
                  <c:v>7.1543134872417982</c:v>
                </c:pt>
                <c:pt idx="2">
                  <c:v>9.0445468509984632</c:v>
                </c:pt>
                <c:pt idx="3">
                  <c:v>12.343815513626835</c:v>
                </c:pt>
                <c:pt idx="4">
                  <c:v>14.982188295165395</c:v>
                </c:pt>
                <c:pt idx="5">
                  <c:v>19.304918032786887</c:v>
                </c:pt>
                <c:pt idx="6">
                  <c:v>22.387832699619771</c:v>
                </c:pt>
                <c:pt idx="7">
                  <c:v>23.838056680161944</c:v>
                </c:pt>
              </c:numCache>
            </c:numRef>
          </c:yVal>
          <c:smooth val="0"/>
          <c:extLst>
            <c:ext xmlns:c16="http://schemas.microsoft.com/office/drawing/2014/chart" uri="{C3380CC4-5D6E-409C-BE32-E72D297353CC}">
              <c16:uniqueId val="{00000001-01A2-4080-8221-255416CFB36F}"/>
            </c:ext>
          </c:extLst>
        </c:ser>
        <c:ser>
          <c:idx val="2"/>
          <c:order val="2"/>
          <c:tx>
            <c:v>TCP</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'802.11ag'!$C$5:$C$12</c:f>
              <c:numCache>
                <c:formatCode>General</c:formatCode>
                <c:ptCount val="8"/>
                <c:pt idx="0">
                  <c:v>6</c:v>
                </c:pt>
                <c:pt idx="1">
                  <c:v>9</c:v>
                </c:pt>
                <c:pt idx="2">
                  <c:v>12</c:v>
                </c:pt>
                <c:pt idx="3">
                  <c:v>18</c:v>
                </c:pt>
                <c:pt idx="4">
                  <c:v>24</c:v>
                </c:pt>
                <c:pt idx="5">
                  <c:v>36</c:v>
                </c:pt>
                <c:pt idx="6">
                  <c:v>48</c:v>
                </c:pt>
                <c:pt idx="7">
                  <c:v>54</c:v>
                </c:pt>
              </c:numCache>
            </c:numRef>
          </c:xVal>
          <c:yVal>
            <c:numRef>
              <c:f>'802.11ag'!$M$5:$M$12</c:f>
              <c:numCache>
                <c:formatCode>General</c:formatCode>
                <c:ptCount val="8"/>
                <c:pt idx="0">
                  <c:v>4.607495069033531</c:v>
                </c:pt>
                <c:pt idx="1">
                  <c:v>6.4140582097748489</c:v>
                </c:pt>
                <c:pt idx="2">
                  <c:v>7.9618268575323787</c:v>
                </c:pt>
                <c:pt idx="3">
                  <c:v>10.55103884372177</c:v>
                </c:pt>
                <c:pt idx="4">
                  <c:v>12.491978609625669</c:v>
                </c:pt>
                <c:pt idx="5">
                  <c:v>15.51128818061089</c:v>
                </c:pt>
                <c:pt idx="6">
                  <c:v>17.511244377811096</c:v>
                </c:pt>
                <c:pt idx="7">
                  <c:v>18.393700787401574</c:v>
                </c:pt>
              </c:numCache>
            </c:numRef>
          </c:yVal>
          <c:smooth val="0"/>
          <c:extLst>
            <c:ext xmlns:c16="http://schemas.microsoft.com/office/drawing/2014/chart" uri="{C3380CC4-5D6E-409C-BE32-E72D297353CC}">
              <c16:uniqueId val="{00000002-01A2-4080-8221-255416CFB36F}"/>
            </c:ext>
          </c:extLst>
        </c:ser>
        <c:dLbls>
          <c:showLegendKey val="0"/>
          <c:showVal val="0"/>
          <c:showCatName val="0"/>
          <c:showSerName val="0"/>
          <c:showPercent val="0"/>
          <c:showBubbleSize val="0"/>
        </c:dLbls>
        <c:axId val="469962160"/>
        <c:axId val="469961200"/>
      </c:scatterChart>
      <c:valAx>
        <c:axId val="46996216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ja-JP" altLang="en-US" sz="800" b="0" i="0" u="none" strike="noStrike" kern="1200" baseline="0">
                    <a:solidFill>
                      <a:sysClr val="windowText" lastClr="000000">
                        <a:lumMod val="65000"/>
                        <a:lumOff val="35000"/>
                      </a:sysClr>
                    </a:solidFill>
                  </a:rPr>
                  <a:t>伝送レート</a:t>
                </a:r>
                <a:r>
                  <a:rPr lang="en-US" altLang="ja-JP" sz="800" b="0" i="0" u="none" strike="noStrike" kern="1200" baseline="0">
                    <a:solidFill>
                      <a:sysClr val="windowText" lastClr="000000">
                        <a:lumMod val="65000"/>
                        <a:lumOff val="35000"/>
                      </a:sysClr>
                    </a:solidFill>
                  </a:rPr>
                  <a:t>[Mbps</a:t>
                </a:r>
                <a:r>
                  <a:rPr lang="ja-JP" altLang="en-US" sz="800" b="0" i="0" u="none" strike="noStrike" kern="1200" baseline="0">
                    <a:solidFill>
                      <a:sysClr val="windowText" lastClr="000000">
                        <a:lumMod val="65000"/>
                        <a:lumOff val="35000"/>
                      </a:sysClr>
                    </a:solidFill>
                  </a:rPr>
                  <a:t> </a:t>
                </a:r>
                <a:r>
                  <a:rPr lang="en-US" altLang="ja-JP" sz="800" b="0" i="0" u="none" strike="noStrike" kern="1200" baseline="0">
                    <a:solidFill>
                      <a:sysClr val="windowText" lastClr="000000">
                        <a:lumMod val="65000"/>
                        <a:lumOff val="35000"/>
                      </a:sysClr>
                    </a:solidFill>
                  </a:rPr>
                  <a:t>]</a:t>
                </a:r>
                <a:endParaRPr lang="ja-JP" altLang="en-US"/>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469961200"/>
        <c:crosses val="autoZero"/>
        <c:crossBetween val="midCat"/>
        <c:majorUnit val="6"/>
      </c:valAx>
      <c:valAx>
        <c:axId val="4699612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ja-JP" altLang="en-US" sz="800" b="0" i="0" u="none" strike="noStrike" kern="1200" baseline="0">
                    <a:solidFill>
                      <a:sysClr val="windowText" lastClr="000000">
                        <a:lumMod val="65000"/>
                        <a:lumOff val="35000"/>
                      </a:sysClr>
                    </a:solidFill>
                  </a:rPr>
                  <a:t>スループット</a:t>
                </a:r>
                <a:r>
                  <a:rPr lang="en-US" altLang="ja-JP" sz="800" b="0" i="0" u="none" strike="noStrike" kern="1200" baseline="0">
                    <a:solidFill>
                      <a:sysClr val="windowText" lastClr="000000">
                        <a:lumMod val="65000"/>
                        <a:lumOff val="35000"/>
                      </a:sysClr>
                    </a:solidFill>
                  </a:rPr>
                  <a:t>[Mbps</a:t>
                </a:r>
                <a:r>
                  <a:rPr lang="ja-JP" altLang="en-US" sz="800" b="0" i="0" u="none" strike="noStrike" kern="1200" baseline="0">
                    <a:solidFill>
                      <a:sysClr val="windowText" lastClr="000000">
                        <a:lumMod val="65000"/>
                        <a:lumOff val="35000"/>
                      </a:sysClr>
                    </a:solidFill>
                  </a:rPr>
                  <a:t> </a:t>
                </a:r>
                <a:r>
                  <a:rPr lang="en-US" altLang="ja-JP" sz="800" b="0" i="0" u="none" strike="noStrike" kern="1200" baseline="0">
                    <a:solidFill>
                      <a:sysClr val="windowText" lastClr="000000">
                        <a:lumMod val="65000"/>
                        <a:lumOff val="35000"/>
                      </a:sysClr>
                    </a:solidFill>
                  </a:rPr>
                  <a:t>]</a:t>
                </a:r>
                <a:endParaRPr lang="ja-JP" altLang="en-US"/>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46996216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IP</c:v>
          </c:tx>
          <c:spPr>
            <a:ln w="9525" cap="rnd">
              <a:solidFill>
                <a:schemeClr val="accent1"/>
              </a:solidFill>
              <a:round/>
            </a:ln>
            <a:effectLst/>
          </c:spPr>
          <c:marker>
            <c:symbol val="circle"/>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c:spPr>
          </c:marker>
          <c:xVal>
            <c:numRef>
              <c:f>'802.11b'!$B$6:$B$16</c:f>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xVal>
          <c:yVal>
            <c:numRef>
              <c:f>'802.11b'!$J$6:$J$16</c:f>
              <c:numCache>
                <c:formatCode>General</c:formatCode>
                <c:ptCount val="11"/>
                <c:pt idx="0">
                  <c:v>0.92864881597275961</c:v>
                </c:pt>
                <c:pt idx="2">
                  <c:v>2.4742268041237119</c:v>
                </c:pt>
                <c:pt idx="4">
                  <c:v>3.7408038571844222</c:v>
                </c:pt>
                <c:pt idx="6">
                  <c:v>4.7819651599681201</c:v>
                </c:pt>
                <c:pt idx="8">
                  <c:v>5.6621579112928586</c:v>
                </c:pt>
                <c:pt idx="10">
                  <c:v>6.4133709066174323</c:v>
                </c:pt>
              </c:numCache>
            </c:numRef>
          </c:yVal>
          <c:smooth val="0"/>
          <c:extLst>
            <c:ext xmlns:c16="http://schemas.microsoft.com/office/drawing/2014/chart" uri="{C3380CC4-5D6E-409C-BE32-E72D297353CC}">
              <c16:uniqueId val="{00000000-BF01-4552-BD70-6B41A06715A9}"/>
            </c:ext>
          </c:extLst>
        </c:ser>
        <c:ser>
          <c:idx val="1"/>
          <c:order val="1"/>
          <c:tx>
            <c:v>UDP</c:v>
          </c:tx>
          <c:spPr>
            <a:ln w="9525" cap="rnd">
              <a:solidFill>
                <a:schemeClr val="accent2"/>
              </a:solidFill>
              <a:round/>
            </a:ln>
            <a:effectLst/>
          </c:spPr>
          <c:marker>
            <c:symbol val="circle"/>
            <c:size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c:spPr>
          </c:marker>
          <c:xVal>
            <c:numRef>
              <c:f>'802.11b'!$B$6:$B$16</c:f>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xVal>
          <c:yVal>
            <c:numRef>
              <c:f>'802.11b'!$L$6:$L$16</c:f>
              <c:numCache>
                <c:formatCode>General</c:formatCode>
                <c:ptCount val="11"/>
                <c:pt idx="0">
                  <c:v>0.91131403807460143</c:v>
                </c:pt>
                <c:pt idx="2">
                  <c:v>2.4280412371134026</c:v>
                </c:pt>
                <c:pt idx="4">
                  <c:v>3.6709755185169795</c:v>
                </c:pt>
                <c:pt idx="6">
                  <c:v>4.6927018103153815</c:v>
                </c:pt>
                <c:pt idx="8">
                  <c:v>5.5564642969487252</c:v>
                </c:pt>
                <c:pt idx="10">
                  <c:v>6.2936546496939068</c:v>
                </c:pt>
              </c:numCache>
            </c:numRef>
          </c:yVal>
          <c:smooth val="0"/>
          <c:extLst>
            <c:ext xmlns:c16="http://schemas.microsoft.com/office/drawing/2014/chart" uri="{C3380CC4-5D6E-409C-BE32-E72D297353CC}">
              <c16:uniqueId val="{00000001-BF01-4552-BD70-6B41A06715A9}"/>
            </c:ext>
          </c:extLst>
        </c:ser>
        <c:ser>
          <c:idx val="2"/>
          <c:order val="2"/>
          <c:tx>
            <c:v>TCP</c:v>
          </c:tx>
          <c:spPr>
            <a:ln w="9525" cap="rnd">
              <a:solidFill>
                <a:schemeClr val="accent3"/>
              </a:solidFill>
              <a:round/>
            </a:ln>
            <a:effectLst/>
          </c:spPr>
          <c:marker>
            <c:symbol val="circle"/>
            <c:size val="5"/>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c:spPr>
          </c:marker>
          <c:xVal>
            <c:numRef>
              <c:f>'802.11b'!$B$6:$B$16</c:f>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xVal>
          <c:yVal>
            <c:numRef>
              <c:f>'802.11b'!$N$6:$N$16</c:f>
              <c:numCache>
                <c:formatCode>General</c:formatCode>
                <c:ptCount val="11"/>
                <c:pt idx="0">
                  <c:v>0.86243815993502182</c:v>
                </c:pt>
                <c:pt idx="2">
                  <c:v>2.1920550516108857</c:v>
                </c:pt>
                <c:pt idx="4">
                  <c:v>3.2054448652505627</c:v>
                </c:pt>
                <c:pt idx="6">
                  <c:v>3.9865424935394214</c:v>
                </c:pt>
                <c:pt idx="8">
                  <c:v>4.6163980501515081</c:v>
                </c:pt>
                <c:pt idx="10">
                  <c:v>5.1324251987376659</c:v>
                </c:pt>
              </c:numCache>
            </c:numRef>
          </c:yVal>
          <c:smooth val="0"/>
          <c:extLst>
            <c:ext xmlns:c16="http://schemas.microsoft.com/office/drawing/2014/chart" uri="{C3380CC4-5D6E-409C-BE32-E72D297353CC}">
              <c16:uniqueId val="{00000002-BF01-4552-BD70-6B41A06715A9}"/>
            </c:ext>
          </c:extLst>
        </c:ser>
        <c:dLbls>
          <c:showLegendKey val="0"/>
          <c:showVal val="0"/>
          <c:showCatName val="0"/>
          <c:showSerName val="0"/>
          <c:showPercent val="0"/>
          <c:showBubbleSize val="0"/>
        </c:dLbls>
        <c:axId val="745804928"/>
        <c:axId val="671348768"/>
      </c:scatterChart>
      <c:valAx>
        <c:axId val="745804928"/>
        <c:scaling>
          <c:orientation val="minMax"/>
          <c:max val="11.5"/>
          <c:min val="1"/>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lang="ja-JP" sz="900" b="1" i="0" u="none" strike="noStrike" kern="1200" baseline="0">
                    <a:solidFill>
                      <a:schemeClr val="tx2"/>
                    </a:solidFill>
                    <a:latin typeface="+mn-lt"/>
                    <a:ea typeface="+mn-ea"/>
                    <a:cs typeface="+mn-cs"/>
                  </a:defRPr>
                </a:pPr>
                <a:r>
                  <a:rPr lang="ja-JP"/>
                  <a:t>伝送レート</a:t>
                </a:r>
                <a:r>
                  <a:rPr lang="en-US"/>
                  <a:t>[Mbps]</a:t>
                </a:r>
                <a:endParaRPr lang="ja-JP"/>
              </a:p>
            </c:rich>
          </c:tx>
          <c:overlay val="0"/>
          <c:spPr>
            <a:noFill/>
            <a:ln>
              <a:noFill/>
            </a:ln>
            <a:effectLst/>
          </c:spPr>
          <c:txPr>
            <a:bodyPr rot="0" spcFirstLastPara="1" vertOverflow="ellipsis" vert="horz" wrap="square" anchor="ctr" anchorCtr="1"/>
            <a:lstStyle/>
            <a:p>
              <a:pPr>
                <a:defRPr lang="ja-JP" sz="900" b="1" i="0" u="none" strike="noStrike" kern="1200" baseline="0">
                  <a:solidFill>
                    <a:schemeClr val="tx2"/>
                  </a:solidFill>
                  <a:latin typeface="+mn-lt"/>
                  <a:ea typeface="+mn-ea"/>
                  <a:cs typeface="+mn-cs"/>
                </a:defRPr>
              </a:pPr>
              <a:endParaRPr lang="ja-JP"/>
            </a:p>
          </c:txPr>
        </c:title>
        <c:numFmt formatCode="General" sourceLinked="1"/>
        <c:majorTickMark val="none"/>
        <c:minorTickMark val="in"/>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lang="ja-JP" sz="900" b="0" i="0" u="none" strike="noStrike" kern="1200" baseline="0">
                <a:solidFill>
                  <a:schemeClr val="tx2"/>
                </a:solidFill>
                <a:latin typeface="+mn-lt"/>
                <a:ea typeface="+mn-ea"/>
                <a:cs typeface="+mn-cs"/>
              </a:defRPr>
            </a:pPr>
            <a:endParaRPr lang="ja-JP"/>
          </a:p>
        </c:txPr>
        <c:crossAx val="671348768"/>
        <c:crosses val="autoZero"/>
        <c:crossBetween val="midCat"/>
        <c:minorUnit val="0.5"/>
      </c:valAx>
      <c:valAx>
        <c:axId val="671348768"/>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lang="ja-JP" sz="900" b="1" i="0" u="none" strike="noStrike" kern="1200" baseline="0">
                    <a:solidFill>
                      <a:schemeClr val="tx2"/>
                    </a:solidFill>
                    <a:latin typeface="+mn-lt"/>
                    <a:ea typeface="+mn-ea"/>
                    <a:cs typeface="+mn-cs"/>
                  </a:defRPr>
                </a:pPr>
                <a:r>
                  <a:rPr lang="ja-JP"/>
                  <a:t>スループット</a:t>
                </a:r>
                <a:r>
                  <a:rPr lang="en-US"/>
                  <a:t>[Mbps]</a:t>
                </a:r>
                <a:endParaRPr lang="ja-JP"/>
              </a:p>
            </c:rich>
          </c:tx>
          <c:overlay val="0"/>
          <c:spPr>
            <a:noFill/>
            <a:ln>
              <a:noFill/>
            </a:ln>
            <a:effectLst/>
          </c:spPr>
          <c:txPr>
            <a:bodyPr rot="-5400000" spcFirstLastPara="1" vertOverflow="ellipsis" vert="horz" wrap="square" anchor="ctr" anchorCtr="1"/>
            <a:lstStyle/>
            <a:p>
              <a:pPr>
                <a:defRPr lang="ja-JP" sz="900" b="1" i="0" u="none" strike="noStrike" kern="1200" baseline="0">
                  <a:solidFill>
                    <a:schemeClr val="tx2"/>
                  </a:solidFill>
                  <a:latin typeface="+mn-lt"/>
                  <a:ea typeface="+mn-ea"/>
                  <a:cs typeface="+mn-cs"/>
                </a:defRPr>
              </a:pPr>
              <a:endParaRPr lang="ja-JP"/>
            </a:p>
          </c:txPr>
        </c:title>
        <c:numFmt formatCode="General" sourceLinked="1"/>
        <c:majorTickMark val="none"/>
        <c:minorTickMark val="in"/>
        <c:tickLblPos val="nextTo"/>
        <c:spPr>
          <a:noFill/>
          <a:ln>
            <a:solidFill>
              <a:schemeClr val="tx2">
                <a:lumMod val="40000"/>
                <a:lumOff val="60000"/>
              </a:schemeClr>
            </a:solidFill>
          </a:ln>
          <a:effectLst/>
        </c:spPr>
        <c:txPr>
          <a:bodyPr rot="-60000000" spcFirstLastPara="1" vertOverflow="ellipsis" vert="horz" wrap="square" anchor="ctr" anchorCtr="1"/>
          <a:lstStyle/>
          <a:p>
            <a:pPr>
              <a:defRPr lang="ja-JP" sz="900" b="0" i="0" u="none" strike="noStrike" kern="1200" baseline="0">
                <a:solidFill>
                  <a:schemeClr val="tx2"/>
                </a:solidFill>
                <a:latin typeface="+mn-lt"/>
                <a:ea typeface="+mn-ea"/>
                <a:cs typeface="+mn-cs"/>
              </a:defRPr>
            </a:pPr>
            <a:endParaRPr lang="ja-JP"/>
          </a:p>
        </c:txPr>
        <c:crossAx val="745804928"/>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lang="ja-JP" sz="900" b="0" i="0" u="none" strike="noStrike" kern="1200" baseline="0">
              <a:solidFill>
                <a:schemeClr val="tx2"/>
              </a:solidFill>
              <a:latin typeface="+mn-lt"/>
              <a:ea typeface="+mn-ea"/>
              <a:cs typeface="+mn-cs"/>
            </a:defRPr>
          </a:pPr>
          <a:endParaRPr lang="ja-JP"/>
        </a:p>
      </c:txPr>
    </c:legend>
    <c:plotVisOnly val="1"/>
    <c:dispBlanksAs val="span"/>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IP</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'802.11b'!$B$7:$B$16</c:f>
              <c:numCache>
                <c:formatCode>General</c:formatCode>
                <c:ptCount val="10"/>
                <c:pt idx="0">
                  <c:v>2</c:v>
                </c:pt>
                <c:pt idx="1">
                  <c:v>3</c:v>
                </c:pt>
                <c:pt idx="2">
                  <c:v>4</c:v>
                </c:pt>
                <c:pt idx="3">
                  <c:v>5</c:v>
                </c:pt>
                <c:pt idx="4">
                  <c:v>6</c:v>
                </c:pt>
                <c:pt idx="5">
                  <c:v>7</c:v>
                </c:pt>
                <c:pt idx="6">
                  <c:v>8</c:v>
                </c:pt>
                <c:pt idx="7">
                  <c:v>9</c:v>
                </c:pt>
                <c:pt idx="8">
                  <c:v>10</c:v>
                </c:pt>
                <c:pt idx="9">
                  <c:v>11</c:v>
                </c:pt>
              </c:numCache>
            </c:numRef>
          </c:xVal>
          <c:yVal>
            <c:numRef>
              <c:f>'802.11b'!$K$7:$K$16</c:f>
              <c:numCache>
                <c:formatCode>General</c:formatCode>
                <c:ptCount val="10"/>
                <c:pt idx="0">
                  <c:v>1.7894422904861318</c:v>
                </c:pt>
                <c:pt idx="1">
                  <c:v>2.5762129669386007</c:v>
                </c:pt>
                <c:pt idx="3">
                  <c:v>3.9740362961981721</c:v>
                </c:pt>
                <c:pt idx="5">
                  <c:v>5.1781531253852791</c:v>
                </c:pt>
                <c:pt idx="7">
                  <c:v>6.2262193012798344</c:v>
                </c:pt>
                <c:pt idx="9">
                  <c:v>7.1467244179750944</c:v>
                </c:pt>
              </c:numCache>
            </c:numRef>
          </c:yVal>
          <c:smooth val="0"/>
          <c:extLst>
            <c:ext xmlns:c16="http://schemas.microsoft.com/office/drawing/2014/chart" uri="{C3380CC4-5D6E-409C-BE32-E72D297353CC}">
              <c16:uniqueId val="{00000000-286E-48A0-8DCE-6FD4F12E5FAA}"/>
            </c:ext>
          </c:extLst>
        </c:ser>
        <c:ser>
          <c:idx val="1"/>
          <c:order val="1"/>
          <c:tx>
            <c:v>UDP</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'802.11b'!$B$7:$B$16</c:f>
              <c:numCache>
                <c:formatCode>General</c:formatCode>
                <c:ptCount val="10"/>
                <c:pt idx="0">
                  <c:v>2</c:v>
                </c:pt>
                <c:pt idx="1">
                  <c:v>3</c:v>
                </c:pt>
                <c:pt idx="2">
                  <c:v>4</c:v>
                </c:pt>
                <c:pt idx="3">
                  <c:v>5</c:v>
                </c:pt>
                <c:pt idx="4">
                  <c:v>6</c:v>
                </c:pt>
                <c:pt idx="5">
                  <c:v>7</c:v>
                </c:pt>
                <c:pt idx="6">
                  <c:v>8</c:v>
                </c:pt>
                <c:pt idx="7">
                  <c:v>9</c:v>
                </c:pt>
                <c:pt idx="8">
                  <c:v>10</c:v>
                </c:pt>
                <c:pt idx="9">
                  <c:v>11</c:v>
                </c:pt>
              </c:numCache>
            </c:numRef>
          </c:xVal>
          <c:yVal>
            <c:numRef>
              <c:f>'802.11b'!$M$7:$M$16</c:f>
              <c:numCache>
                <c:formatCode>General</c:formatCode>
                <c:ptCount val="10"/>
                <c:pt idx="0">
                  <c:v>1.7560393677303907</c:v>
                </c:pt>
                <c:pt idx="1">
                  <c:v>2.5281236582224134</c:v>
                </c:pt>
                <c:pt idx="3">
                  <c:v>3.899854285335806</c:v>
                </c:pt>
                <c:pt idx="5">
                  <c:v>5.0814942670447536</c:v>
                </c:pt>
                <c:pt idx="7">
                  <c:v>6.1099965409892771</c:v>
                </c:pt>
                <c:pt idx="9">
                  <c:v>7.0133188955062256</c:v>
                </c:pt>
              </c:numCache>
            </c:numRef>
          </c:yVal>
          <c:smooth val="0"/>
          <c:extLst>
            <c:ext xmlns:c16="http://schemas.microsoft.com/office/drawing/2014/chart" uri="{C3380CC4-5D6E-409C-BE32-E72D297353CC}">
              <c16:uniqueId val="{00000001-286E-48A0-8DCE-6FD4F12E5FAA}"/>
            </c:ext>
          </c:extLst>
        </c:ser>
        <c:ser>
          <c:idx val="2"/>
          <c:order val="2"/>
          <c:tx>
            <c:v>TCP</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'802.11b'!$B$7:$B$16</c:f>
              <c:numCache>
                <c:formatCode>General</c:formatCode>
                <c:ptCount val="10"/>
                <c:pt idx="0">
                  <c:v>2</c:v>
                </c:pt>
                <c:pt idx="1">
                  <c:v>3</c:v>
                </c:pt>
                <c:pt idx="2">
                  <c:v>4</c:v>
                </c:pt>
                <c:pt idx="3">
                  <c:v>5</c:v>
                </c:pt>
                <c:pt idx="4">
                  <c:v>6</c:v>
                </c:pt>
                <c:pt idx="5">
                  <c:v>7</c:v>
                </c:pt>
                <c:pt idx="6">
                  <c:v>8</c:v>
                </c:pt>
                <c:pt idx="7">
                  <c:v>9</c:v>
                </c:pt>
                <c:pt idx="8">
                  <c:v>10</c:v>
                </c:pt>
                <c:pt idx="9">
                  <c:v>11</c:v>
                </c:pt>
              </c:numCache>
            </c:numRef>
          </c:xVal>
          <c:yVal>
            <c:numRef>
              <c:f>'802.11b'!$O$7:$O$16</c:f>
              <c:numCache>
                <c:formatCode>General</c:formatCode>
                <c:ptCount val="10"/>
                <c:pt idx="0">
                  <c:v>1.6360834850819443</c:v>
                </c:pt>
                <c:pt idx="1">
                  <c:v>2.3173070564116136</c:v>
                </c:pt>
                <c:pt idx="3">
                  <c:v>3.4747426667459984</c:v>
                </c:pt>
                <c:pt idx="5">
                  <c:v>4.4211323203374242</c:v>
                </c:pt>
                <c:pt idx="7">
                  <c:v>5.209376084047773</c:v>
                </c:pt>
                <c:pt idx="9">
                  <c:v>5.8760576263434707</c:v>
                </c:pt>
              </c:numCache>
            </c:numRef>
          </c:yVal>
          <c:smooth val="0"/>
          <c:extLst>
            <c:ext xmlns:c16="http://schemas.microsoft.com/office/drawing/2014/chart" uri="{C3380CC4-5D6E-409C-BE32-E72D297353CC}">
              <c16:uniqueId val="{00000002-286E-48A0-8DCE-6FD4F12E5FAA}"/>
            </c:ext>
          </c:extLst>
        </c:ser>
        <c:dLbls>
          <c:showLegendKey val="0"/>
          <c:showVal val="0"/>
          <c:showCatName val="0"/>
          <c:showSerName val="0"/>
          <c:showPercent val="0"/>
          <c:showBubbleSize val="0"/>
        </c:dLbls>
        <c:axId val="672248000"/>
        <c:axId val="764736592"/>
      </c:scatterChart>
      <c:valAx>
        <c:axId val="672248000"/>
        <c:scaling>
          <c:orientation val="minMax"/>
          <c:max val="11.5"/>
          <c:min val="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ja-JP" altLang="en-US"/>
                  <a:t>伝送レート</a:t>
                </a:r>
                <a:r>
                  <a:rPr lang="en-US" altLang="ja-JP"/>
                  <a:t>[Mbps]</a:t>
                </a:r>
                <a:endParaRPr lang="ja-JP" altLang="en-US"/>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764736592"/>
        <c:crosses val="autoZero"/>
        <c:crossBetween val="midCat"/>
      </c:valAx>
      <c:valAx>
        <c:axId val="764736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ja-JP" altLang="en-US"/>
                  <a:t>スループット</a:t>
                </a:r>
                <a:r>
                  <a:rPr lang="en-US" altLang="ja-JP"/>
                  <a:t>[Mbps]</a:t>
                </a:r>
                <a:endParaRPr lang="en-US" altLang="ja-JP" baseline="0"/>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67224800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legend>
    <c:plotVisOnly val="1"/>
    <c:dispBlanksAs val="span"/>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681CB5-84D1-446D-8902-7C1A1153FD2B}" type="datetimeFigureOut">
              <a:rPr kumimoji="1" lang="ja-JP" altLang="en-US" smtClean="0"/>
              <a:t>2023/8/8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CA7A28-B8A3-43A7-ACE7-D93834C7F4BD}" type="slidenum">
              <a:rPr kumimoji="1" lang="ja-JP" altLang="en-US" smtClean="0"/>
              <a:t>‹#›</a:t>
            </a:fld>
            <a:endParaRPr kumimoji="1" lang="ja-JP" altLang="en-US"/>
          </a:p>
        </p:txBody>
      </p:sp>
    </p:spTree>
    <p:extLst>
      <p:ext uri="{BB962C8B-B14F-4D97-AF65-F5344CB8AC3E}">
        <p14:creationId xmlns:p14="http://schemas.microsoft.com/office/powerpoint/2010/main" val="256060457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kumimoji="1" lang="ja-JP" altLang="en-US"/>
              <a:t>ペイロード</a:t>
            </a:r>
            <a:r>
              <a:rPr kumimoji="1" lang="en-US" altLang="ja-JP" dirty="0"/>
              <a:t>:</a:t>
            </a:r>
            <a:r>
              <a:rPr kumimoji="1" lang="ja-JP" altLang="en-US"/>
              <a:t>全体のパケットから</a:t>
            </a:r>
            <a:r>
              <a:rPr kumimoji="1" lang="ja-JP" altLang="en-US" u="sng"/>
              <a:t>制御データや</a:t>
            </a:r>
            <a:r>
              <a:rPr kumimoji="1" lang="ja-JP" altLang="en-US" u="sng">
                <a:highlight>
                  <a:srgbClr val="C0C0C0"/>
                </a:highlight>
              </a:rPr>
              <a:t>誤り訂正符号</a:t>
            </a:r>
            <a:r>
              <a:rPr kumimoji="1" lang="ja-JP" altLang="en-US" u="sng"/>
              <a:t>などの</a:t>
            </a:r>
            <a:r>
              <a:rPr kumimoji="1" lang="ja-JP" altLang="en-US" u="sng">
                <a:solidFill>
                  <a:srgbClr val="FF0000"/>
                </a:solidFill>
              </a:rPr>
              <a:t>オーバーヘッ</a:t>
            </a:r>
            <a:r>
              <a:rPr kumimoji="1" lang="ja-JP" altLang="en-US" u="sng"/>
              <a:t>ド分</a:t>
            </a:r>
            <a:r>
              <a:rPr kumimoji="1" lang="ja-JP" altLang="en-US"/>
              <a:t>を差し引いた、実質的に相手方に伝達されるデータ</a:t>
            </a:r>
          </a:p>
        </p:txBody>
      </p:sp>
      <p:sp>
        <p:nvSpPr>
          <p:cNvPr id="4" name="スライド番号プレースホルダー 3"/>
          <p:cNvSpPr>
            <a:spLocks noGrp="1"/>
          </p:cNvSpPr>
          <p:nvPr>
            <p:ph type="sldNum" sz="quarter" idx="5"/>
          </p:nvPr>
        </p:nvSpPr>
        <p:spPr/>
        <p:txBody>
          <a:bodyPr/>
          <a:lstStyle/>
          <a:p>
            <a:fld id="{A6CA7A28-B8A3-43A7-ACE7-D93834C7F4BD}" type="slidenum">
              <a:rPr kumimoji="1" lang="ja-JP" altLang="en-US" smtClean="0"/>
              <a:t>2</a:t>
            </a:fld>
            <a:endParaRPr kumimoji="1" lang="ja-JP" altLang="en-US"/>
          </a:p>
        </p:txBody>
      </p:sp>
    </p:spTree>
    <p:extLst>
      <p:ext uri="{BB962C8B-B14F-4D97-AF65-F5344CB8AC3E}">
        <p14:creationId xmlns:p14="http://schemas.microsoft.com/office/powerpoint/2010/main" val="8705963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b="0" i="0">
                <a:solidFill>
                  <a:srgbClr val="333333"/>
                </a:solidFill>
                <a:effectLst/>
                <a:latin typeface="Arial" panose="020B0604020202020204" pitchFamily="34" charset="0"/>
              </a:rPr>
              <a:t>801.11b </a:t>
            </a:r>
            <a:r>
              <a:rPr lang="ja-JP" altLang="en-US" b="0" i="0">
                <a:solidFill>
                  <a:srgbClr val="333333"/>
                </a:solidFill>
                <a:effectLst/>
                <a:latin typeface="Arial" panose="020B0604020202020204" pitchFamily="34" charset="0"/>
              </a:rPr>
              <a:t>では高速化オプションとして </a:t>
            </a:r>
            <a:r>
              <a:rPr lang="en-US" altLang="ja-JP" b="0" i="0">
                <a:solidFill>
                  <a:srgbClr val="333333"/>
                </a:solidFill>
                <a:effectLst/>
                <a:latin typeface="Arial" panose="020B0604020202020204" pitchFamily="34" charset="0"/>
              </a:rPr>
              <a:t>2Mbps </a:t>
            </a:r>
            <a:r>
              <a:rPr lang="ja-JP" altLang="en-US" b="0" i="0">
                <a:solidFill>
                  <a:srgbClr val="333333"/>
                </a:solidFill>
                <a:effectLst/>
                <a:latin typeface="Arial" panose="020B0604020202020204" pitchFamily="34" charset="0"/>
              </a:rPr>
              <a:t>変調 </a:t>
            </a:r>
            <a:r>
              <a:rPr lang="en-US" altLang="ja-JP" b="0" i="0">
                <a:solidFill>
                  <a:srgbClr val="333333"/>
                </a:solidFill>
                <a:effectLst/>
                <a:latin typeface="Arial" panose="020B0604020202020204" pitchFamily="34" charset="0"/>
              </a:rPr>
              <a:t>96μ</a:t>
            </a:r>
            <a:r>
              <a:rPr lang="ja-JP" altLang="en-US" b="0" i="0">
                <a:solidFill>
                  <a:srgbClr val="333333"/>
                </a:solidFill>
                <a:effectLst/>
                <a:latin typeface="Arial" panose="020B0604020202020204" pitchFamily="34" charset="0"/>
              </a:rPr>
              <a:t>秒のモードが追加されました。</a:t>
            </a:r>
            <a:r>
              <a:rPr lang="en-US" altLang="ja-JP" b="0" i="0">
                <a:solidFill>
                  <a:srgbClr val="333333"/>
                </a:solidFill>
                <a:effectLst/>
                <a:latin typeface="Arial" panose="020B0604020202020204" pitchFamily="34" charset="0"/>
              </a:rPr>
              <a:t>Short Preamble </a:t>
            </a:r>
            <a:r>
              <a:rPr lang="ja-JP" altLang="en-US" b="0" i="0">
                <a:solidFill>
                  <a:srgbClr val="333333"/>
                </a:solidFill>
                <a:effectLst/>
                <a:latin typeface="Arial" panose="020B0604020202020204" pitchFamily="34" charset="0"/>
              </a:rPr>
              <a:t>は </a:t>
            </a:r>
            <a:r>
              <a:rPr lang="en-US" altLang="ja-JP" b="0" i="0">
                <a:solidFill>
                  <a:srgbClr val="333333"/>
                </a:solidFill>
                <a:effectLst/>
                <a:latin typeface="Arial" panose="020B0604020202020204" pitchFamily="34" charset="0"/>
              </a:rPr>
              <a:t>802.11g </a:t>
            </a:r>
            <a:r>
              <a:rPr lang="ja-JP" altLang="en-US" b="0" i="0">
                <a:solidFill>
                  <a:srgbClr val="333333"/>
                </a:solidFill>
                <a:effectLst/>
                <a:latin typeface="Arial" panose="020B0604020202020204" pitchFamily="34" charset="0"/>
              </a:rPr>
              <a:t>以降で実装必須となった。</a:t>
            </a:r>
            <a:endParaRPr lang="en-US" altLang="ja-JP" b="0" i="0">
              <a:solidFill>
                <a:srgbClr val="080000"/>
              </a:solidFill>
              <a:effectLst/>
              <a:latin typeface="Verdana" panose="020B0604030504040204" pitchFamily="34" charset="0"/>
            </a:endParaRPr>
          </a:p>
          <a:p>
            <a:r>
              <a:rPr lang="ja-JP" altLang="en-US" b="0" i="0">
                <a:solidFill>
                  <a:srgbClr val="080000"/>
                </a:solidFill>
                <a:effectLst/>
                <a:latin typeface="Verdana" panose="020B0604030504040204" pitchFamily="34" charset="0"/>
              </a:rPr>
              <a:t>ショートプリアンブルを有効にすると、伝送速度が速くなる。一方、</a:t>
            </a:r>
            <a:r>
              <a:rPr lang="en-US" altLang="ja-JP" b="0" i="0">
                <a:solidFill>
                  <a:srgbClr val="080000"/>
                </a:solidFill>
                <a:effectLst/>
                <a:latin typeface="Verdana" panose="020B0604030504040204" pitchFamily="34" charset="0"/>
              </a:rPr>
              <a:t>1Mbps</a:t>
            </a:r>
            <a:r>
              <a:rPr lang="ja-JP" altLang="en-US" b="0" i="0">
                <a:solidFill>
                  <a:srgbClr val="080000"/>
                </a:solidFill>
                <a:effectLst/>
                <a:latin typeface="Verdana" panose="020B0604030504040204" pitchFamily="34" charset="0"/>
              </a:rPr>
              <a:t>の通信が使えなくなるので、通信範囲が狭くなるというデメリットがある。</a:t>
            </a:r>
            <a:endParaRPr kumimoji="1" lang="ja-JP" altLang="en-US" b="1"/>
          </a:p>
        </p:txBody>
      </p:sp>
      <p:sp>
        <p:nvSpPr>
          <p:cNvPr id="4" name="スライド番号プレースホルダー 3"/>
          <p:cNvSpPr>
            <a:spLocks noGrp="1"/>
          </p:cNvSpPr>
          <p:nvPr>
            <p:ph type="sldNum" sz="quarter" idx="5"/>
          </p:nvPr>
        </p:nvSpPr>
        <p:spPr/>
        <p:txBody>
          <a:bodyPr/>
          <a:lstStyle/>
          <a:p>
            <a:fld id="{A6CA7A28-B8A3-43A7-ACE7-D93834C7F4BD}" type="slidenum">
              <a:rPr kumimoji="1" lang="ja-JP" altLang="en-US" smtClean="0"/>
              <a:t>14</a:t>
            </a:fld>
            <a:endParaRPr kumimoji="1" lang="ja-JP" altLang="en-US"/>
          </a:p>
        </p:txBody>
      </p:sp>
    </p:spTree>
    <p:extLst>
      <p:ext uri="{BB962C8B-B14F-4D97-AF65-F5344CB8AC3E}">
        <p14:creationId xmlns:p14="http://schemas.microsoft.com/office/powerpoint/2010/main" val="904611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6CA7A28-B8A3-43A7-ACE7-D93834C7F4BD}" type="slidenum">
              <a:rPr kumimoji="1" lang="ja-JP" altLang="en-US" smtClean="0"/>
              <a:t>20</a:t>
            </a:fld>
            <a:endParaRPr kumimoji="1" lang="ja-JP" altLang="en-US"/>
          </a:p>
        </p:txBody>
      </p:sp>
    </p:spTree>
    <p:extLst>
      <p:ext uri="{BB962C8B-B14F-4D97-AF65-F5344CB8AC3E}">
        <p14:creationId xmlns:p14="http://schemas.microsoft.com/office/powerpoint/2010/main" val="3410051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6CA7A28-B8A3-43A7-ACE7-D93834C7F4BD}" type="slidenum">
              <a:rPr kumimoji="1" lang="ja-JP" altLang="en-US" smtClean="0"/>
              <a:t>21</a:t>
            </a:fld>
            <a:endParaRPr kumimoji="1" lang="ja-JP" altLang="en-US"/>
          </a:p>
        </p:txBody>
      </p:sp>
    </p:spTree>
    <p:extLst>
      <p:ext uri="{BB962C8B-B14F-4D97-AF65-F5344CB8AC3E}">
        <p14:creationId xmlns:p14="http://schemas.microsoft.com/office/powerpoint/2010/main" val="1084081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p>
        </p:txBody>
      </p:sp>
      <p:sp>
        <p:nvSpPr>
          <p:cNvPr id="4" name="スライド番号プレースホルダー 3"/>
          <p:cNvSpPr>
            <a:spLocks noGrp="1"/>
          </p:cNvSpPr>
          <p:nvPr>
            <p:ph type="sldNum" sz="quarter" idx="5"/>
          </p:nvPr>
        </p:nvSpPr>
        <p:spPr/>
        <p:txBody>
          <a:bodyPr/>
          <a:lstStyle/>
          <a:p>
            <a:fld id="{A6CA7A28-B8A3-43A7-ACE7-D93834C7F4BD}" type="slidenum">
              <a:rPr kumimoji="1" lang="ja-JP" altLang="en-US" smtClean="0"/>
              <a:t>23</a:t>
            </a:fld>
            <a:endParaRPr kumimoji="1" lang="ja-JP" altLang="en-US"/>
          </a:p>
        </p:txBody>
      </p:sp>
    </p:spTree>
    <p:extLst>
      <p:ext uri="{BB962C8B-B14F-4D97-AF65-F5344CB8AC3E}">
        <p14:creationId xmlns:p14="http://schemas.microsoft.com/office/powerpoint/2010/main" val="2429210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スループットの低下はわずかでこれは</a:t>
            </a:r>
            <a:r>
              <a:rPr kumimoji="1" lang="en-US" altLang="ja-JP"/>
              <a:t>2</a:t>
            </a:r>
            <a:r>
              <a:rPr kumimoji="1" lang="ja-JP" altLang="en-US"/>
              <a:t>進数バックオフによって衝突する確率が低減されるため</a:t>
            </a:r>
            <a:endParaRPr kumimoji="1" lang="en-US" altLang="ja-JP"/>
          </a:p>
        </p:txBody>
      </p:sp>
      <p:sp>
        <p:nvSpPr>
          <p:cNvPr id="4" name="スライド番号プレースホルダー 3"/>
          <p:cNvSpPr>
            <a:spLocks noGrp="1"/>
          </p:cNvSpPr>
          <p:nvPr>
            <p:ph type="sldNum" sz="quarter" idx="5"/>
          </p:nvPr>
        </p:nvSpPr>
        <p:spPr/>
        <p:txBody>
          <a:bodyPr/>
          <a:lstStyle/>
          <a:p>
            <a:fld id="{A6CA7A28-B8A3-43A7-ACE7-D93834C7F4BD}" type="slidenum">
              <a:rPr kumimoji="1" lang="ja-JP" altLang="en-US" smtClean="0"/>
              <a:t>24</a:t>
            </a:fld>
            <a:endParaRPr kumimoji="1" lang="ja-JP" altLang="en-US"/>
          </a:p>
        </p:txBody>
      </p:sp>
    </p:spTree>
    <p:extLst>
      <p:ext uri="{BB962C8B-B14F-4D97-AF65-F5344CB8AC3E}">
        <p14:creationId xmlns:p14="http://schemas.microsoft.com/office/powerpoint/2010/main" val="2691457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同一周波数の</a:t>
            </a:r>
            <a:r>
              <a:rPr kumimoji="1" lang="en-US" altLang="ja-JP"/>
              <a:t>AP</a:t>
            </a:r>
            <a:r>
              <a:rPr kumimoji="1" lang="ja-JP" altLang="en-US"/>
              <a:t>が複数存在しオーバーラップしている場合は一つの無線シャネルを複数のセル内に存在する無線端末で共用する</a:t>
            </a:r>
            <a:endParaRPr kumimoji="1" lang="en-US" altLang="ja-JP"/>
          </a:p>
        </p:txBody>
      </p:sp>
      <p:sp>
        <p:nvSpPr>
          <p:cNvPr id="4" name="スライド番号プレースホルダー 3"/>
          <p:cNvSpPr>
            <a:spLocks noGrp="1"/>
          </p:cNvSpPr>
          <p:nvPr>
            <p:ph type="sldNum" sz="quarter" idx="5"/>
          </p:nvPr>
        </p:nvSpPr>
        <p:spPr/>
        <p:txBody>
          <a:bodyPr/>
          <a:lstStyle/>
          <a:p>
            <a:fld id="{A6CA7A28-B8A3-43A7-ACE7-D93834C7F4BD}" type="slidenum">
              <a:rPr kumimoji="1" lang="ja-JP" altLang="en-US" smtClean="0"/>
              <a:t>28</a:t>
            </a:fld>
            <a:endParaRPr kumimoji="1" lang="ja-JP" altLang="en-US"/>
          </a:p>
        </p:txBody>
      </p:sp>
    </p:spTree>
    <p:extLst>
      <p:ext uri="{BB962C8B-B14F-4D97-AF65-F5344CB8AC3E}">
        <p14:creationId xmlns:p14="http://schemas.microsoft.com/office/powerpoint/2010/main" val="21353182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6CA7A28-B8A3-43A7-ACE7-D93834C7F4BD}" type="slidenum">
              <a:rPr kumimoji="1" lang="ja-JP" altLang="en-US" smtClean="0"/>
              <a:t>30</a:t>
            </a:fld>
            <a:endParaRPr kumimoji="1" lang="ja-JP" altLang="en-US"/>
          </a:p>
        </p:txBody>
      </p:sp>
    </p:spTree>
    <p:extLst>
      <p:ext uri="{BB962C8B-B14F-4D97-AF65-F5344CB8AC3E}">
        <p14:creationId xmlns:p14="http://schemas.microsoft.com/office/powerpoint/2010/main" val="2791404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0m</a:t>
            </a:r>
            <a:r>
              <a:rPr kumimoji="1" lang="ja-JP" altLang="en-US"/>
              <a:t>のスループットと比較すると屋外では最大</a:t>
            </a:r>
            <a:r>
              <a:rPr kumimoji="1" lang="en-US" altLang="ja-JP"/>
              <a:t>36</a:t>
            </a:r>
            <a:r>
              <a:rPr kumimoji="1" lang="ja-JP" altLang="en-US"/>
              <a:t>％、屋内では</a:t>
            </a:r>
            <a:r>
              <a:rPr kumimoji="1" lang="en-US" altLang="ja-JP"/>
              <a:t>24</a:t>
            </a:r>
            <a:r>
              <a:rPr kumimoji="1" lang="ja-JP" altLang="en-US"/>
              <a:t>％ほど低下する　隠れ端末状態になる確率が増加するため</a:t>
            </a:r>
            <a:endParaRPr kumimoji="1" lang="en-US" altLang="ja-JP"/>
          </a:p>
        </p:txBody>
      </p:sp>
      <p:sp>
        <p:nvSpPr>
          <p:cNvPr id="4" name="スライド番号プレースホルダー 3"/>
          <p:cNvSpPr>
            <a:spLocks noGrp="1"/>
          </p:cNvSpPr>
          <p:nvPr>
            <p:ph type="sldNum" sz="quarter" idx="5"/>
          </p:nvPr>
        </p:nvSpPr>
        <p:spPr/>
        <p:txBody>
          <a:bodyPr/>
          <a:lstStyle/>
          <a:p>
            <a:fld id="{A6CA7A28-B8A3-43A7-ACE7-D93834C7F4BD}" type="slidenum">
              <a:rPr kumimoji="1" lang="ja-JP" altLang="en-US" smtClean="0"/>
              <a:t>31</a:t>
            </a:fld>
            <a:endParaRPr kumimoji="1" lang="ja-JP" altLang="en-US"/>
          </a:p>
        </p:txBody>
      </p:sp>
    </p:spTree>
    <p:extLst>
      <p:ext uri="{BB962C8B-B14F-4D97-AF65-F5344CB8AC3E}">
        <p14:creationId xmlns:p14="http://schemas.microsoft.com/office/powerpoint/2010/main" val="451155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kumimoji="1" lang="ja-JP" altLang="en-US" dirty="0"/>
          </a:p>
        </p:txBody>
      </p:sp>
      <p:sp>
        <p:nvSpPr>
          <p:cNvPr id="4" name="スライド番号プレースホルダー 3"/>
          <p:cNvSpPr>
            <a:spLocks noGrp="1"/>
          </p:cNvSpPr>
          <p:nvPr>
            <p:ph type="sldNum" sz="quarter" idx="5"/>
          </p:nvPr>
        </p:nvSpPr>
        <p:spPr/>
        <p:txBody>
          <a:bodyPr/>
          <a:lstStyle/>
          <a:p>
            <a:fld id="{A6CA7A28-B8A3-43A7-ACE7-D93834C7F4BD}" type="slidenum">
              <a:rPr kumimoji="1" lang="ja-JP" altLang="en-US" smtClean="0"/>
              <a:t>36</a:t>
            </a:fld>
            <a:endParaRPr kumimoji="1" lang="ja-JP" altLang="en-US"/>
          </a:p>
        </p:txBody>
      </p:sp>
    </p:spTree>
    <p:extLst>
      <p:ext uri="{BB962C8B-B14F-4D97-AF65-F5344CB8AC3E}">
        <p14:creationId xmlns:p14="http://schemas.microsoft.com/office/powerpoint/2010/main" val="11152697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6CA7A28-B8A3-43A7-ACE7-D93834C7F4BD}" type="slidenum">
              <a:rPr kumimoji="1" lang="ja-JP" altLang="en-US" smtClean="0"/>
              <a:t>40</a:t>
            </a:fld>
            <a:endParaRPr kumimoji="1" lang="ja-JP" altLang="en-US"/>
          </a:p>
        </p:txBody>
      </p:sp>
    </p:spTree>
    <p:extLst>
      <p:ext uri="{BB962C8B-B14F-4D97-AF65-F5344CB8AC3E}">
        <p14:creationId xmlns:p14="http://schemas.microsoft.com/office/powerpoint/2010/main" val="2997067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802.11a/g</a:t>
            </a:r>
            <a:r>
              <a:rPr kumimoji="1" lang="ja-JP" altLang="en-US"/>
              <a:t>の</a:t>
            </a:r>
            <a:r>
              <a:rPr kumimoji="1" lang="en-US" altLang="ja-JP" dirty="0"/>
              <a:t>PLCP</a:t>
            </a:r>
            <a:r>
              <a:rPr kumimoji="1" lang="ja-JP" altLang="en-US"/>
              <a:t>フレーム・フォーマット</a:t>
            </a:r>
          </a:p>
          <a:p>
            <a:endParaRPr kumimoji="1" lang="en-US" altLang="ja-JP" dirty="0"/>
          </a:p>
          <a:p>
            <a:r>
              <a:rPr kumimoji="1" lang="en-US" altLang="ja-JP" dirty="0"/>
              <a:t>LLC:OSI</a:t>
            </a:r>
            <a:r>
              <a:rPr kumimoji="1" lang="ja-JP" altLang="en-US"/>
              <a:t>参照モデルにおけるデータリンク層（第</a:t>
            </a:r>
            <a:r>
              <a:rPr kumimoji="1" lang="en-US" altLang="ja-JP" dirty="0"/>
              <a:t>2</a:t>
            </a:r>
            <a:r>
              <a:rPr kumimoji="1" lang="ja-JP" altLang="en-US"/>
              <a:t>層）がもつ</a:t>
            </a:r>
            <a:r>
              <a:rPr kumimoji="1" lang="en-US" altLang="ja-JP" dirty="0"/>
              <a:t>2</a:t>
            </a:r>
            <a:r>
              <a:rPr kumimoji="1" lang="ja-JP" altLang="en-US"/>
              <a:t>つ（</a:t>
            </a:r>
            <a:r>
              <a:rPr kumimoji="1" lang="en-US" altLang="ja-JP" dirty="0"/>
              <a:t>MAC</a:t>
            </a:r>
            <a:r>
              <a:rPr kumimoji="1" lang="ja-JP" altLang="en-US"/>
              <a:t>層と</a:t>
            </a:r>
            <a:r>
              <a:rPr kumimoji="1" lang="en-US" altLang="ja-JP" dirty="0"/>
              <a:t>LLC</a:t>
            </a:r>
            <a:r>
              <a:rPr kumimoji="1" lang="ja-JP" altLang="en-US"/>
              <a:t>層）の副層のうち、上位の層に位置している</a:t>
            </a:r>
            <a:endParaRPr kumimoji="1" lang="en-US" altLang="ja-JP" dirty="0"/>
          </a:p>
          <a:p>
            <a:r>
              <a:rPr kumimoji="1" lang="en-US" altLang="ja-JP" dirty="0"/>
              <a:t>IP:OSI</a:t>
            </a:r>
            <a:r>
              <a:rPr kumimoji="1" lang="ja-JP" altLang="en-US"/>
              <a:t>参照モデルにおけるネットワーク層（第</a:t>
            </a:r>
            <a:r>
              <a:rPr kumimoji="1" lang="en-US" altLang="ja-JP" dirty="0"/>
              <a:t>3</a:t>
            </a:r>
            <a:r>
              <a:rPr kumimoji="1" lang="ja-JP" altLang="en-US"/>
              <a:t>層</a:t>
            </a:r>
            <a:r>
              <a:rPr kumimoji="1" lang="en-US" altLang="ja-JP" dirty="0"/>
              <a:t>)</a:t>
            </a:r>
            <a:r>
              <a:rPr kumimoji="1" lang="ja-JP" altLang="en-US"/>
              <a:t>データを送る相手を決め最適な経路で送信</a:t>
            </a:r>
            <a:endParaRPr kumimoji="1" lang="en-US" altLang="ja-JP" dirty="0"/>
          </a:p>
          <a:p>
            <a:r>
              <a:rPr kumimoji="1" lang="en-US" altLang="ja-JP" dirty="0"/>
              <a:t>IP</a:t>
            </a:r>
            <a:r>
              <a:rPr kumimoji="1" lang="ja-JP" altLang="en-US"/>
              <a:t>ヘッダ</a:t>
            </a:r>
            <a:r>
              <a:rPr kumimoji="1" lang="en-US" altLang="ja-JP" dirty="0"/>
              <a:t>:</a:t>
            </a:r>
            <a:r>
              <a:rPr lang="en-US" altLang="ja-JP" b="0" i="0" dirty="0">
                <a:solidFill>
                  <a:srgbClr val="202122"/>
                </a:solidFill>
                <a:effectLst/>
                <a:latin typeface="Arial" panose="020B0604020202020204" pitchFamily="34" charset="0"/>
              </a:rPr>
              <a:t>IP</a:t>
            </a:r>
            <a:r>
              <a:rPr lang="ja-JP" altLang="en-US" b="0" i="0">
                <a:solidFill>
                  <a:srgbClr val="202122"/>
                </a:solidFill>
                <a:effectLst/>
                <a:latin typeface="Arial" panose="020B0604020202020204" pitchFamily="34" charset="0"/>
              </a:rPr>
              <a:t>バージョン・送信元アドレス・宛先アドレス</a:t>
            </a:r>
            <a:endParaRPr lang="en-US" altLang="ja-JP" b="0" i="0" dirty="0">
              <a:solidFill>
                <a:srgbClr val="202122"/>
              </a:solidFill>
              <a:effectLst/>
              <a:latin typeface="Arial" panose="020B0604020202020204" pitchFamily="34" charset="0"/>
            </a:endParaRPr>
          </a:p>
          <a:p>
            <a:r>
              <a:rPr kumimoji="1" lang="en-US" altLang="ja-JP" sz="1200" dirty="0"/>
              <a:t>Frame Check Sequence</a:t>
            </a:r>
            <a:r>
              <a:rPr kumimoji="1" lang="en-US" altLang="ja-JP" sz="1200" b="0" i="0" dirty="0">
                <a:solidFill>
                  <a:srgbClr val="202122"/>
                </a:solidFill>
                <a:effectLst/>
                <a:latin typeface="Arial" panose="020B0604020202020204" pitchFamily="34" charset="0"/>
              </a:rPr>
              <a:t>(</a:t>
            </a:r>
            <a:r>
              <a:rPr kumimoji="1" lang="ja-JP" altLang="en-US" sz="1200" b="0" i="0">
                <a:solidFill>
                  <a:srgbClr val="202122"/>
                </a:solidFill>
                <a:effectLst/>
                <a:latin typeface="Arial" panose="020B0604020202020204" pitchFamily="34" charset="0"/>
              </a:rPr>
              <a:t>シーケンス</a:t>
            </a:r>
            <a:r>
              <a:rPr kumimoji="1" lang="en-US" altLang="ja-JP" sz="1200" b="0" i="0" dirty="0">
                <a:solidFill>
                  <a:srgbClr val="202122"/>
                </a:solidFill>
                <a:effectLst/>
                <a:latin typeface="Arial" panose="020B0604020202020204" pitchFamily="34" charset="0"/>
              </a:rPr>
              <a:t>):</a:t>
            </a:r>
            <a:r>
              <a:rPr kumimoji="1" lang="ja-JP" altLang="en-US" sz="1200" b="0" i="0">
                <a:solidFill>
                  <a:srgbClr val="202122"/>
                </a:solidFill>
                <a:effectLst/>
                <a:latin typeface="Arial" panose="020B0604020202020204" pitchFamily="34" charset="0"/>
              </a:rPr>
              <a:t>通信途上でデータに誤りが生じていないか調べるため、送信時にデータに付加される誤り検出符号のこと。</a:t>
            </a:r>
            <a:endParaRPr kumimoji="1" lang="en-US" altLang="ja-JP" dirty="0"/>
          </a:p>
        </p:txBody>
      </p:sp>
      <p:sp>
        <p:nvSpPr>
          <p:cNvPr id="4" name="スライド番号プレースホルダー 3"/>
          <p:cNvSpPr>
            <a:spLocks noGrp="1"/>
          </p:cNvSpPr>
          <p:nvPr>
            <p:ph type="sldNum" sz="quarter" idx="5"/>
          </p:nvPr>
        </p:nvSpPr>
        <p:spPr/>
        <p:txBody>
          <a:bodyPr/>
          <a:lstStyle/>
          <a:p>
            <a:fld id="{A6CA7A28-B8A3-43A7-ACE7-D93834C7F4BD}" type="slidenum">
              <a:rPr kumimoji="1" lang="ja-JP" altLang="en-US" smtClean="0"/>
              <a:t>3</a:t>
            </a:fld>
            <a:endParaRPr kumimoji="1" lang="ja-JP" altLang="en-US"/>
          </a:p>
        </p:txBody>
      </p:sp>
    </p:spTree>
    <p:extLst>
      <p:ext uri="{BB962C8B-B14F-4D97-AF65-F5344CB8AC3E}">
        <p14:creationId xmlns:p14="http://schemas.microsoft.com/office/powerpoint/2010/main" val="1527406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kumimoji="1" lang="ja-JP" altLang="en-US" dirty="0"/>
          </a:p>
        </p:txBody>
      </p:sp>
      <p:sp>
        <p:nvSpPr>
          <p:cNvPr id="4" name="スライド番号プレースホルダー 3"/>
          <p:cNvSpPr>
            <a:spLocks noGrp="1"/>
          </p:cNvSpPr>
          <p:nvPr>
            <p:ph type="sldNum" sz="quarter" idx="5"/>
          </p:nvPr>
        </p:nvSpPr>
        <p:spPr/>
        <p:txBody>
          <a:bodyPr/>
          <a:lstStyle/>
          <a:p>
            <a:fld id="{A6CA7A28-B8A3-43A7-ACE7-D93834C7F4BD}" type="slidenum">
              <a:rPr kumimoji="1" lang="ja-JP" altLang="en-US" smtClean="0"/>
              <a:t>41</a:t>
            </a:fld>
            <a:endParaRPr kumimoji="1" lang="ja-JP" altLang="en-US"/>
          </a:p>
        </p:txBody>
      </p:sp>
    </p:spTree>
    <p:extLst>
      <p:ext uri="{BB962C8B-B14F-4D97-AF65-F5344CB8AC3E}">
        <p14:creationId xmlns:p14="http://schemas.microsoft.com/office/powerpoint/2010/main" val="28955764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HC</a:t>
            </a:r>
            <a:r>
              <a:rPr kumimoji="1" lang="ja-JP" altLang="en-US" dirty="0"/>
              <a:t>はポーリングを始めるとき</a:t>
            </a:r>
            <a:r>
              <a:rPr kumimoji="1" lang="en-US" altLang="ja-JP" dirty="0"/>
              <a:t>HCF</a:t>
            </a:r>
            <a:r>
              <a:rPr kumimoji="1" lang="ja-JP" altLang="en-US" dirty="0"/>
              <a:t>競合チャネルアクセスにおける</a:t>
            </a:r>
            <a:r>
              <a:rPr kumimoji="1" lang="en-US" altLang="ja-JP" dirty="0"/>
              <a:t>AIFS</a:t>
            </a:r>
            <a:r>
              <a:rPr kumimoji="1" lang="ja-JP" altLang="en-US" dirty="0"/>
              <a:t>よりも短い時間で</a:t>
            </a:r>
            <a:r>
              <a:rPr kumimoji="1" lang="en-US" altLang="ja-JP" dirty="0"/>
              <a:t>PIFS</a:t>
            </a:r>
            <a:r>
              <a:rPr kumimoji="1" lang="ja-JP" altLang="en-US" dirty="0"/>
              <a:t>時間と呼ばれる時間間隔でチャネルへのアクセス権を取得することができる</a:t>
            </a:r>
          </a:p>
          <a:p>
            <a:r>
              <a:rPr kumimoji="1" lang="en-US" altLang="ja-JP" dirty="0"/>
              <a:t>HC</a:t>
            </a:r>
            <a:r>
              <a:rPr kumimoji="1" lang="ja-JP" altLang="en-US" dirty="0"/>
              <a:t>はチャネルがアイドルであると判断した場合は</a:t>
            </a:r>
            <a:r>
              <a:rPr kumimoji="1" lang="en-US" altLang="ja-JP" dirty="0"/>
              <a:t>AP</a:t>
            </a:r>
            <a:r>
              <a:rPr kumimoji="1" lang="ja-JP" altLang="en-US" dirty="0"/>
              <a:t>からの下りデータ転送あるいは配下の端末に対してポーリングを始める。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QoSCF</a:t>
            </a:r>
            <a:r>
              <a:rPr kumimoji="1" lang="en-US" altLang="ja-JP" dirty="0"/>
              <a:t>-Pol</a:t>
            </a:r>
            <a:r>
              <a:rPr kumimoji="1" lang="ja-JP" altLang="en-US" dirty="0"/>
              <a:t>は端末に対して送信を許可するために送るフレーム</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t>TXOP</a:t>
            </a:r>
            <a:r>
              <a:rPr lang="ja-JP" altLang="en-US" sz="1200" dirty="0"/>
              <a:t>は許可されたチャネル使用期間、これを含んでいる</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t>QoS CF-ACK</a:t>
            </a:r>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A6CA7A28-B8A3-43A7-ACE7-D93834C7F4BD}" type="slidenum">
              <a:rPr kumimoji="1" lang="ja-JP" altLang="en-US" smtClean="0"/>
              <a:t>42</a:t>
            </a:fld>
            <a:endParaRPr kumimoji="1" lang="ja-JP" altLang="en-US"/>
          </a:p>
        </p:txBody>
      </p:sp>
    </p:spTree>
    <p:extLst>
      <p:ext uri="{BB962C8B-B14F-4D97-AF65-F5344CB8AC3E}">
        <p14:creationId xmlns:p14="http://schemas.microsoft.com/office/powerpoint/2010/main" val="14420712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kumimoji="1" lang="ja-JP" altLang="en-US" dirty="0"/>
          </a:p>
        </p:txBody>
      </p:sp>
      <p:sp>
        <p:nvSpPr>
          <p:cNvPr id="4" name="スライド番号プレースホルダー 3"/>
          <p:cNvSpPr>
            <a:spLocks noGrp="1"/>
          </p:cNvSpPr>
          <p:nvPr>
            <p:ph type="sldNum" sz="quarter" idx="5"/>
          </p:nvPr>
        </p:nvSpPr>
        <p:spPr/>
        <p:txBody>
          <a:bodyPr/>
          <a:lstStyle/>
          <a:p>
            <a:fld id="{A6CA7A28-B8A3-43A7-ACE7-D93834C7F4BD}" type="slidenum">
              <a:rPr kumimoji="1" lang="ja-JP" altLang="en-US" smtClean="0"/>
              <a:t>43</a:t>
            </a:fld>
            <a:endParaRPr kumimoji="1" lang="ja-JP" altLang="en-US"/>
          </a:p>
        </p:txBody>
      </p:sp>
    </p:spTree>
    <p:extLst>
      <p:ext uri="{BB962C8B-B14F-4D97-AF65-F5344CB8AC3E}">
        <p14:creationId xmlns:p14="http://schemas.microsoft.com/office/powerpoint/2010/main" val="29359582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kumimoji="1" lang="ja-JP" altLang="en-US" dirty="0"/>
              <a:t>従来は</a:t>
            </a:r>
            <a:r>
              <a:rPr kumimoji="1" lang="en-US" altLang="ja-JP" dirty="0"/>
              <a:t>STA1</a:t>
            </a:r>
            <a:r>
              <a:rPr kumimoji="1" lang="ja-JP" altLang="en-US" dirty="0"/>
              <a:t>→</a:t>
            </a:r>
            <a:r>
              <a:rPr kumimoji="1" lang="en-US" altLang="ja-JP" dirty="0"/>
              <a:t>AP</a:t>
            </a:r>
            <a:r>
              <a:rPr kumimoji="1" lang="ja-JP" altLang="en-US" dirty="0"/>
              <a:t>→</a:t>
            </a:r>
            <a:r>
              <a:rPr kumimoji="1" lang="en-US" altLang="ja-JP" dirty="0"/>
              <a:t>STA</a:t>
            </a:r>
            <a:r>
              <a:rPr kumimoji="1" lang="ja-JP" altLang="en-US" dirty="0"/>
              <a:t>２という経路でデータが伝送されるため同じデータが２回無線区間を飛ぶため効率が悪い</a:t>
            </a:r>
          </a:p>
        </p:txBody>
      </p:sp>
      <p:sp>
        <p:nvSpPr>
          <p:cNvPr id="4" name="スライド番号プレースホルダー 3"/>
          <p:cNvSpPr>
            <a:spLocks noGrp="1"/>
          </p:cNvSpPr>
          <p:nvPr>
            <p:ph type="sldNum" sz="quarter" idx="5"/>
          </p:nvPr>
        </p:nvSpPr>
        <p:spPr/>
        <p:txBody>
          <a:bodyPr/>
          <a:lstStyle/>
          <a:p>
            <a:fld id="{A6CA7A28-B8A3-43A7-ACE7-D93834C7F4BD}" type="slidenum">
              <a:rPr kumimoji="1" lang="ja-JP" altLang="en-US" smtClean="0"/>
              <a:t>44</a:t>
            </a:fld>
            <a:endParaRPr kumimoji="1" lang="ja-JP" altLang="en-US"/>
          </a:p>
        </p:txBody>
      </p:sp>
    </p:spTree>
    <p:extLst>
      <p:ext uri="{BB962C8B-B14F-4D97-AF65-F5344CB8AC3E}">
        <p14:creationId xmlns:p14="http://schemas.microsoft.com/office/powerpoint/2010/main" val="30478120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6CA7A28-B8A3-43A7-ACE7-D93834C7F4BD}" type="slidenum">
              <a:rPr kumimoji="1" lang="ja-JP" altLang="en-US" smtClean="0"/>
              <a:t>46</a:t>
            </a:fld>
            <a:endParaRPr kumimoji="1" lang="ja-JP" altLang="en-US"/>
          </a:p>
        </p:txBody>
      </p:sp>
    </p:spTree>
    <p:extLst>
      <p:ext uri="{BB962C8B-B14F-4D97-AF65-F5344CB8AC3E}">
        <p14:creationId xmlns:p14="http://schemas.microsoft.com/office/powerpoint/2010/main" val="1243132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802.11a/g</a:t>
            </a:r>
            <a:r>
              <a:rPr kumimoji="1" lang="ja-JP" altLang="en-US"/>
              <a:t>の</a:t>
            </a:r>
            <a:r>
              <a:rPr kumimoji="1" lang="en-US" altLang="ja-JP" dirty="0"/>
              <a:t>PLCP</a:t>
            </a:r>
            <a:r>
              <a:rPr kumimoji="1" lang="ja-JP" altLang="en-US"/>
              <a:t>フレーム・フォーマット</a:t>
            </a:r>
            <a:endParaRPr kumimoji="1" lang="en-US" altLang="ja-JP" dirty="0"/>
          </a:p>
          <a:p>
            <a:r>
              <a:rPr kumimoji="1" lang="en-US" altLang="ja-JP" dirty="0"/>
              <a:t>PLCP</a:t>
            </a:r>
            <a:r>
              <a:rPr kumimoji="1" lang="ja-JP" altLang="en-US"/>
              <a:t>は物理層で付加される</a:t>
            </a:r>
            <a:endParaRPr kumimoji="1" lang="en-US" altLang="ja-JP" dirty="0"/>
          </a:p>
          <a:p>
            <a:endParaRPr kumimoji="1" lang="en-US" altLang="ja-JP" dirty="0"/>
          </a:p>
          <a:p>
            <a:r>
              <a:rPr kumimoji="1" lang="ja-JP" altLang="en-US"/>
              <a:t>残りの部分</a:t>
            </a:r>
            <a:endParaRPr kumimoji="1" lang="en-US" altLang="ja-JP" dirty="0"/>
          </a:p>
          <a:p>
            <a:r>
              <a:rPr lang="en-US" altLang="ja-JP" b="0" i="0" dirty="0">
                <a:solidFill>
                  <a:srgbClr val="000000"/>
                </a:solidFill>
                <a:effectLst/>
                <a:latin typeface="メイリオ" panose="020B0604030504040204" pitchFamily="50" charset="-128"/>
                <a:ea typeface="メイリオ" panose="020B0604030504040204" pitchFamily="50" charset="-128"/>
              </a:rPr>
              <a:t>Frame Control</a:t>
            </a:r>
            <a:r>
              <a:rPr lang="ja-JP" altLang="en-US" b="0" i="0">
                <a:solidFill>
                  <a:srgbClr val="000000"/>
                </a:solidFill>
                <a:effectLst/>
                <a:latin typeface="メイリオ" panose="020B0604030504040204" pitchFamily="50" charset="-128"/>
                <a:ea typeface="メイリオ" panose="020B0604030504040204" pitchFamily="50" charset="-128"/>
              </a:rPr>
              <a:t>、</a:t>
            </a:r>
            <a:r>
              <a:rPr lang="en-US" altLang="ja-JP" b="0" i="0" dirty="0">
                <a:solidFill>
                  <a:srgbClr val="000000"/>
                </a:solidFill>
                <a:effectLst/>
                <a:latin typeface="メイリオ" panose="020B0604030504040204" pitchFamily="50" charset="-128"/>
                <a:ea typeface="メイリオ" panose="020B0604030504040204" pitchFamily="50" charset="-128"/>
              </a:rPr>
              <a:t>Duration/ID</a:t>
            </a:r>
            <a:r>
              <a:rPr lang="ja-JP" altLang="en-US" b="0" i="0">
                <a:solidFill>
                  <a:srgbClr val="000000"/>
                </a:solidFill>
                <a:effectLst/>
                <a:latin typeface="メイリオ" panose="020B0604030504040204" pitchFamily="50" charset="-128"/>
                <a:ea typeface="メイリオ" panose="020B0604030504040204" pitchFamily="50" charset="-128"/>
              </a:rPr>
              <a:t>　</a:t>
            </a:r>
            <a:r>
              <a:rPr lang="en-US" altLang="ja-JP" b="0" i="0" dirty="0">
                <a:solidFill>
                  <a:srgbClr val="000000"/>
                </a:solidFill>
                <a:effectLst/>
                <a:latin typeface="メイリオ" panose="020B0604030504040204" pitchFamily="50" charset="-128"/>
                <a:ea typeface="メイリオ" panose="020B0604030504040204" pitchFamily="50" charset="-128"/>
              </a:rPr>
              <a:t>address1~4 seq(</a:t>
            </a:r>
            <a:r>
              <a:rPr lang="ja-JP" altLang="en-US" b="0" i="0">
                <a:solidFill>
                  <a:srgbClr val="000000"/>
                </a:solidFill>
                <a:effectLst/>
                <a:latin typeface="メイリオ" panose="020B0604030504040204" pitchFamily="50" charset="-128"/>
                <a:ea typeface="メイリオ" panose="020B0604030504040204" pitchFamily="50" charset="-128"/>
              </a:rPr>
              <a:t>シーケンス</a:t>
            </a:r>
            <a:r>
              <a:rPr lang="en-US" altLang="ja-JP" b="0" i="0" dirty="0">
                <a:solidFill>
                  <a:srgbClr val="000000"/>
                </a:solidFill>
                <a:effectLst/>
                <a:latin typeface="メイリオ" panose="020B0604030504040204" pitchFamily="50" charset="-128"/>
                <a:ea typeface="メイリオ" panose="020B0604030504040204" pitchFamily="50" charset="-128"/>
              </a:rPr>
              <a:t>)</a:t>
            </a:r>
            <a:r>
              <a:rPr lang="ja-JP" altLang="en-US" b="0" i="0">
                <a:solidFill>
                  <a:srgbClr val="000000"/>
                </a:solidFill>
                <a:effectLst/>
                <a:latin typeface="メイリオ" panose="020B0604030504040204" pitchFamily="50" charset="-128"/>
                <a:ea typeface="メイリオ" panose="020B0604030504040204" pitchFamily="50" charset="-128"/>
              </a:rPr>
              <a:t>番号</a:t>
            </a:r>
            <a:endParaRPr kumimoji="1" lang="en-US" altLang="ja-JP" dirty="0"/>
          </a:p>
        </p:txBody>
      </p:sp>
      <p:sp>
        <p:nvSpPr>
          <p:cNvPr id="4" name="スライド番号プレースホルダー 3"/>
          <p:cNvSpPr>
            <a:spLocks noGrp="1"/>
          </p:cNvSpPr>
          <p:nvPr>
            <p:ph type="sldNum" sz="quarter" idx="5"/>
          </p:nvPr>
        </p:nvSpPr>
        <p:spPr/>
        <p:txBody>
          <a:bodyPr/>
          <a:lstStyle/>
          <a:p>
            <a:fld id="{A6CA7A28-B8A3-43A7-ACE7-D93834C7F4BD}" type="slidenum">
              <a:rPr kumimoji="1" lang="ja-JP" altLang="en-US" smtClean="0"/>
              <a:t>4</a:t>
            </a:fld>
            <a:endParaRPr kumimoji="1" lang="ja-JP" altLang="en-US"/>
          </a:p>
        </p:txBody>
      </p:sp>
    </p:spTree>
    <p:extLst>
      <p:ext uri="{BB962C8B-B14F-4D97-AF65-F5344CB8AC3E}">
        <p14:creationId xmlns:p14="http://schemas.microsoft.com/office/powerpoint/2010/main" val="1880446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b="0" i="0" dirty="0">
                <a:solidFill>
                  <a:srgbClr val="333333"/>
                </a:solidFill>
                <a:effectLst/>
                <a:latin typeface="Meiryo" panose="020B0604030504040204" pitchFamily="50" charset="-128"/>
                <a:ea typeface="Meiryo" panose="020B0604030504040204" pitchFamily="50" charset="-128"/>
              </a:rPr>
              <a:t>OFDM</a:t>
            </a:r>
            <a:r>
              <a:rPr lang="ja-JP" altLang="en-US" b="0" i="0">
                <a:solidFill>
                  <a:srgbClr val="333333"/>
                </a:solidFill>
                <a:effectLst/>
                <a:latin typeface="Meiryo" panose="020B0604030504040204" pitchFamily="50" charset="-128"/>
                <a:ea typeface="Meiryo" panose="020B0604030504040204" pitchFamily="50" charset="-128"/>
              </a:rPr>
              <a:t>シンボル長は、</a:t>
            </a:r>
            <a:r>
              <a:rPr lang="en-US" altLang="ja-JP" b="0" i="0" dirty="0">
                <a:solidFill>
                  <a:srgbClr val="333333"/>
                </a:solidFill>
                <a:effectLst/>
                <a:latin typeface="Meiryo" panose="020B0604030504040204" pitchFamily="50" charset="-128"/>
                <a:ea typeface="Meiryo" panose="020B0604030504040204" pitchFamily="50" charset="-128"/>
              </a:rPr>
              <a:t>4μ</a:t>
            </a:r>
            <a:r>
              <a:rPr lang="ja-JP" altLang="en-US" b="0" i="0">
                <a:solidFill>
                  <a:srgbClr val="333333"/>
                </a:solidFill>
                <a:effectLst/>
                <a:latin typeface="Meiryo" panose="020B0604030504040204" pitchFamily="50" charset="-128"/>
                <a:ea typeface="Meiryo" panose="020B0604030504040204" pitchFamily="50" charset="-128"/>
              </a:rPr>
              <a:t>秒とされています</a:t>
            </a:r>
            <a:endParaRPr lang="en-US" altLang="ja-JP" b="0" i="0" dirty="0">
              <a:solidFill>
                <a:srgbClr val="333333"/>
              </a:solidFill>
              <a:effectLst/>
              <a:latin typeface="Meiryo" panose="020B0604030504040204" pitchFamily="50" charset="-128"/>
              <a:ea typeface="Meiryo" panose="020B0604030504040204" pitchFamily="50" charset="-128"/>
            </a:endParaRPr>
          </a:p>
          <a:p>
            <a:r>
              <a:rPr lang="en-US" altLang="ja-JP" b="0" i="0" dirty="0">
                <a:solidFill>
                  <a:srgbClr val="333333"/>
                </a:solidFill>
                <a:effectLst/>
                <a:latin typeface="Meiryo" panose="020B0604030504040204" pitchFamily="50" charset="-128"/>
                <a:ea typeface="Meiryo" panose="020B0604030504040204" pitchFamily="50" charset="-128"/>
              </a:rPr>
              <a:t>IEEE 802.11a</a:t>
            </a:r>
            <a:r>
              <a:rPr lang="ja-JP" altLang="en-US" b="0" i="0">
                <a:solidFill>
                  <a:srgbClr val="333333"/>
                </a:solidFill>
                <a:effectLst/>
                <a:latin typeface="Meiryo" panose="020B0604030504040204" pitchFamily="50" charset="-128"/>
                <a:ea typeface="Meiryo" panose="020B0604030504040204" pitchFamily="50" charset="-128"/>
              </a:rPr>
              <a:t>では、サブキャリアは</a:t>
            </a:r>
            <a:r>
              <a:rPr lang="en-US" altLang="ja-JP" b="0" i="0" dirty="0">
                <a:solidFill>
                  <a:srgbClr val="333333"/>
                </a:solidFill>
                <a:effectLst/>
                <a:latin typeface="Meiryo" panose="020B0604030504040204" pitchFamily="50" charset="-128"/>
                <a:ea typeface="Meiryo" panose="020B0604030504040204" pitchFamily="50" charset="-128"/>
              </a:rPr>
              <a:t>52</a:t>
            </a:r>
            <a:r>
              <a:rPr lang="ja-JP" altLang="en-US" b="0" i="0">
                <a:solidFill>
                  <a:srgbClr val="333333"/>
                </a:solidFill>
                <a:effectLst/>
                <a:latin typeface="Meiryo" panose="020B0604030504040204" pitchFamily="50" charset="-128"/>
                <a:ea typeface="Meiryo" panose="020B0604030504040204" pitchFamily="50" charset="-128"/>
              </a:rPr>
              <a:t>本ありますが、このうち</a:t>
            </a:r>
            <a:r>
              <a:rPr lang="en-US" altLang="ja-JP" b="0" i="0" dirty="0">
                <a:solidFill>
                  <a:srgbClr val="333333"/>
                </a:solidFill>
                <a:effectLst/>
                <a:latin typeface="Meiryo" panose="020B0604030504040204" pitchFamily="50" charset="-128"/>
                <a:ea typeface="Meiryo" panose="020B0604030504040204" pitchFamily="50" charset="-128"/>
              </a:rPr>
              <a:t>4</a:t>
            </a:r>
            <a:r>
              <a:rPr lang="ja-JP" altLang="en-US" b="0" i="0">
                <a:solidFill>
                  <a:srgbClr val="333333"/>
                </a:solidFill>
                <a:effectLst/>
                <a:latin typeface="Meiryo" panose="020B0604030504040204" pitchFamily="50" charset="-128"/>
                <a:ea typeface="Meiryo" panose="020B0604030504040204" pitchFamily="50" charset="-128"/>
              </a:rPr>
              <a:t>本は、パイロット信号としてデータを送信しないので、</a:t>
            </a:r>
            <a:r>
              <a:rPr lang="en-US" altLang="ja-JP" b="0" i="0" dirty="0">
                <a:solidFill>
                  <a:srgbClr val="333333"/>
                </a:solidFill>
                <a:effectLst/>
                <a:latin typeface="Meiryo" panose="020B0604030504040204" pitchFamily="50" charset="-128"/>
                <a:ea typeface="Meiryo" panose="020B0604030504040204" pitchFamily="50" charset="-128"/>
              </a:rPr>
              <a:t>48</a:t>
            </a:r>
            <a:r>
              <a:rPr lang="ja-JP" altLang="en-US" b="0" i="0">
                <a:solidFill>
                  <a:srgbClr val="333333"/>
                </a:solidFill>
                <a:effectLst/>
                <a:latin typeface="Meiryo" panose="020B0604030504040204" pitchFamily="50" charset="-128"/>
                <a:ea typeface="Meiryo" panose="020B0604030504040204" pitchFamily="50" charset="-128"/>
              </a:rPr>
              <a:t>本がデータ送信用になります。サブキャリアは、</a:t>
            </a:r>
            <a:r>
              <a:rPr lang="en-US" altLang="ja-JP" b="0" i="0" dirty="0">
                <a:solidFill>
                  <a:srgbClr val="333333"/>
                </a:solidFill>
                <a:effectLst/>
                <a:latin typeface="Meiryo" panose="020B0604030504040204" pitchFamily="50" charset="-128"/>
                <a:ea typeface="Meiryo" panose="020B0604030504040204" pitchFamily="50" charset="-128"/>
              </a:rPr>
              <a:t>312.5kHz</a:t>
            </a:r>
            <a:r>
              <a:rPr lang="ja-JP" altLang="en-US" b="0" i="0">
                <a:solidFill>
                  <a:srgbClr val="333333"/>
                </a:solidFill>
                <a:effectLst/>
                <a:latin typeface="Meiryo" panose="020B0604030504040204" pitchFamily="50" charset="-128"/>
                <a:ea typeface="Meiryo" panose="020B0604030504040204" pitchFamily="50" charset="-128"/>
              </a:rPr>
              <a:t>間隔になっています。</a:t>
            </a:r>
            <a:endParaRPr lang="en-US" altLang="ja-JP" b="0" i="0" dirty="0">
              <a:solidFill>
                <a:srgbClr val="333333"/>
              </a:solidFill>
              <a:effectLst/>
              <a:latin typeface="Meiryo" panose="020B0604030504040204" pitchFamily="50" charset="-128"/>
              <a:ea typeface="Meiryo" panose="020B0604030504040204" pitchFamily="50" charset="-128"/>
            </a:endParaRPr>
          </a:p>
          <a:p>
            <a:endParaRPr kumimoji="1" lang="ja-JP" altLang="en-US"/>
          </a:p>
        </p:txBody>
      </p:sp>
      <p:sp>
        <p:nvSpPr>
          <p:cNvPr id="4" name="スライド番号プレースホルダー 3"/>
          <p:cNvSpPr>
            <a:spLocks noGrp="1"/>
          </p:cNvSpPr>
          <p:nvPr>
            <p:ph type="sldNum" sz="quarter" idx="5"/>
          </p:nvPr>
        </p:nvSpPr>
        <p:spPr/>
        <p:txBody>
          <a:bodyPr/>
          <a:lstStyle/>
          <a:p>
            <a:fld id="{A6CA7A28-B8A3-43A7-ACE7-D93834C7F4BD}" type="slidenum">
              <a:rPr kumimoji="1" lang="ja-JP" altLang="en-US" smtClean="0"/>
              <a:t>5</a:t>
            </a:fld>
            <a:endParaRPr kumimoji="1" lang="ja-JP" altLang="en-US"/>
          </a:p>
        </p:txBody>
      </p:sp>
    </p:spTree>
    <p:extLst>
      <p:ext uri="{BB962C8B-B14F-4D97-AF65-F5344CB8AC3E}">
        <p14:creationId xmlns:p14="http://schemas.microsoft.com/office/powerpoint/2010/main" val="1219107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ACK</a:t>
            </a:r>
            <a:r>
              <a:rPr kumimoji="1" lang="ja-JP" altLang="en-US" dirty="0"/>
              <a:t>は端末とアクセスポイント間の話</a:t>
            </a:r>
            <a:endParaRPr kumimoji="1" lang="en-US" altLang="ja-JP" dirty="0"/>
          </a:p>
          <a:p>
            <a:r>
              <a:rPr kumimoji="1" lang="en-US" altLang="ja-JP" dirty="0"/>
              <a:t>TCPACK</a:t>
            </a:r>
            <a:r>
              <a:rPr kumimoji="1" lang="ja-JP" altLang="en-US" dirty="0"/>
              <a:t>はコンピュータネットワークの授業</a:t>
            </a:r>
            <a:r>
              <a:rPr kumimoji="1" lang="en-US" altLang="ja-JP" dirty="0"/>
              <a:t>ACK </a:t>
            </a:r>
            <a:endParaRPr kumimoji="1" lang="ja-JP" altLang="en-US" dirty="0"/>
          </a:p>
        </p:txBody>
      </p:sp>
      <p:sp>
        <p:nvSpPr>
          <p:cNvPr id="4" name="スライド番号プレースホルダー 3"/>
          <p:cNvSpPr>
            <a:spLocks noGrp="1"/>
          </p:cNvSpPr>
          <p:nvPr>
            <p:ph type="sldNum" sz="quarter" idx="5"/>
          </p:nvPr>
        </p:nvSpPr>
        <p:spPr/>
        <p:txBody>
          <a:bodyPr/>
          <a:lstStyle/>
          <a:p>
            <a:fld id="{A6CA7A28-B8A3-43A7-ACE7-D93834C7F4BD}" type="slidenum">
              <a:rPr kumimoji="1" lang="ja-JP" altLang="en-US" smtClean="0"/>
              <a:t>6</a:t>
            </a:fld>
            <a:endParaRPr kumimoji="1" lang="ja-JP" altLang="en-US"/>
          </a:p>
        </p:txBody>
      </p:sp>
    </p:spTree>
    <p:extLst>
      <p:ext uri="{BB962C8B-B14F-4D97-AF65-F5344CB8AC3E}">
        <p14:creationId xmlns:p14="http://schemas.microsoft.com/office/powerpoint/2010/main" val="1926488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6CA7A28-B8A3-43A7-ACE7-D93834C7F4BD}" type="slidenum">
              <a:rPr kumimoji="1" lang="ja-JP" altLang="en-US" smtClean="0"/>
              <a:t>7</a:t>
            </a:fld>
            <a:endParaRPr kumimoji="1" lang="ja-JP" altLang="en-US"/>
          </a:p>
        </p:txBody>
      </p:sp>
    </p:spTree>
    <p:extLst>
      <p:ext uri="{BB962C8B-B14F-4D97-AF65-F5344CB8AC3E}">
        <p14:creationId xmlns:p14="http://schemas.microsoft.com/office/powerpoint/2010/main" val="2652410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ラウンドアップ：小数点以下を切り上げる</a:t>
            </a:r>
          </a:p>
        </p:txBody>
      </p:sp>
      <p:sp>
        <p:nvSpPr>
          <p:cNvPr id="4" name="スライド番号プレースホルダー 3"/>
          <p:cNvSpPr>
            <a:spLocks noGrp="1"/>
          </p:cNvSpPr>
          <p:nvPr>
            <p:ph type="sldNum" sz="quarter" idx="5"/>
          </p:nvPr>
        </p:nvSpPr>
        <p:spPr/>
        <p:txBody>
          <a:bodyPr/>
          <a:lstStyle/>
          <a:p>
            <a:fld id="{A6CA7A28-B8A3-43A7-ACE7-D93834C7F4BD}" type="slidenum">
              <a:rPr kumimoji="1" lang="ja-JP" altLang="en-US" smtClean="0"/>
              <a:t>8</a:t>
            </a:fld>
            <a:endParaRPr kumimoji="1" lang="ja-JP" altLang="en-US"/>
          </a:p>
        </p:txBody>
      </p:sp>
    </p:spTree>
    <p:extLst>
      <p:ext uri="{BB962C8B-B14F-4D97-AF65-F5344CB8AC3E}">
        <p14:creationId xmlns:p14="http://schemas.microsoft.com/office/powerpoint/2010/main" val="3654740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IP</a:t>
            </a:r>
            <a:r>
              <a:rPr kumimoji="1" lang="ja-JP" altLang="en-US"/>
              <a:t>パケット</a:t>
            </a:r>
            <a:r>
              <a:rPr kumimoji="1" lang="en-US" altLang="ja-JP"/>
              <a:t>/T</a:t>
            </a:r>
          </a:p>
          <a:p>
            <a:r>
              <a:rPr kumimoji="1" lang="en-US" altLang="ja-JP"/>
              <a:t>UDP</a:t>
            </a:r>
            <a:r>
              <a:rPr kumimoji="1" lang="ja-JP" altLang="en-US"/>
              <a:t>ペイロード</a:t>
            </a:r>
            <a:r>
              <a:rPr kumimoji="1" lang="en-US" altLang="ja-JP"/>
              <a:t>/T</a:t>
            </a:r>
          </a:p>
          <a:p>
            <a:r>
              <a:rPr kumimoji="1" lang="en-US" altLang="ja-JP"/>
              <a:t>TCP</a:t>
            </a:r>
            <a:r>
              <a:rPr kumimoji="1" lang="ja-JP" altLang="en-US"/>
              <a:t>ペイロード</a:t>
            </a:r>
            <a:r>
              <a:rPr kumimoji="1" lang="en-US" altLang="ja-JP"/>
              <a:t>/T</a:t>
            </a:r>
          </a:p>
          <a:p>
            <a:endParaRPr kumimoji="1" lang="ja-JP" altLang="en-US"/>
          </a:p>
        </p:txBody>
      </p:sp>
      <p:sp>
        <p:nvSpPr>
          <p:cNvPr id="4" name="スライド番号プレースホルダー 3"/>
          <p:cNvSpPr>
            <a:spLocks noGrp="1"/>
          </p:cNvSpPr>
          <p:nvPr>
            <p:ph type="sldNum" sz="quarter" idx="5"/>
          </p:nvPr>
        </p:nvSpPr>
        <p:spPr/>
        <p:txBody>
          <a:bodyPr/>
          <a:lstStyle/>
          <a:p>
            <a:fld id="{A6CA7A28-B8A3-43A7-ACE7-D93834C7F4BD}" type="slidenum">
              <a:rPr kumimoji="1" lang="ja-JP" altLang="en-US" smtClean="0"/>
              <a:t>11</a:t>
            </a:fld>
            <a:endParaRPr kumimoji="1" lang="ja-JP" altLang="en-US"/>
          </a:p>
        </p:txBody>
      </p:sp>
    </p:spTree>
    <p:extLst>
      <p:ext uri="{BB962C8B-B14F-4D97-AF65-F5344CB8AC3E}">
        <p14:creationId xmlns:p14="http://schemas.microsoft.com/office/powerpoint/2010/main" val="315524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6CA7A28-B8A3-43A7-ACE7-D93834C7F4BD}" type="slidenum">
              <a:rPr kumimoji="1" lang="ja-JP" altLang="en-US" smtClean="0"/>
              <a:t>12</a:t>
            </a:fld>
            <a:endParaRPr kumimoji="1" lang="ja-JP" altLang="en-US"/>
          </a:p>
        </p:txBody>
      </p:sp>
    </p:spTree>
    <p:extLst>
      <p:ext uri="{BB962C8B-B14F-4D97-AF65-F5344CB8AC3E}">
        <p14:creationId xmlns:p14="http://schemas.microsoft.com/office/powerpoint/2010/main" val="2598668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EEAB14-02C7-1ED0-C1F9-D488A918236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E82CF93-1C19-1868-64AF-2D0BEF6044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D0BB0E6-53DE-4879-AF62-21074CAFAFFD}"/>
              </a:ext>
            </a:extLst>
          </p:cNvPr>
          <p:cNvSpPr>
            <a:spLocks noGrp="1"/>
          </p:cNvSpPr>
          <p:nvPr>
            <p:ph type="dt" sz="half" idx="10"/>
          </p:nvPr>
        </p:nvSpPr>
        <p:spPr/>
        <p:txBody>
          <a:bodyPr/>
          <a:lstStyle/>
          <a:p>
            <a:fld id="{4CDE23C7-78A4-413A-A84B-93D4CC0A9EB1}" type="datetimeFigureOut">
              <a:rPr lang="en-US" smtClean="0"/>
              <a:pPr/>
              <a:t>8/8/2023</a:t>
            </a:fld>
            <a:endParaRPr lang="en-US"/>
          </a:p>
        </p:txBody>
      </p:sp>
      <p:sp>
        <p:nvSpPr>
          <p:cNvPr id="5" name="フッター プレースホルダー 4">
            <a:extLst>
              <a:ext uri="{FF2B5EF4-FFF2-40B4-BE49-F238E27FC236}">
                <a16:creationId xmlns:a16="http://schemas.microsoft.com/office/drawing/2014/main" id="{725D5467-7A5A-6689-9619-CCD941E7B373}"/>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C1E820CA-5F17-A8CE-C7FD-B0ED68A59C39}"/>
              </a:ext>
            </a:extLst>
          </p:cNvPr>
          <p:cNvSpPr>
            <a:spLocks noGrp="1"/>
          </p:cNvSpPr>
          <p:nvPr>
            <p:ph type="sldNum" sz="quarter" idx="12"/>
          </p:nvPr>
        </p:nvSpPr>
        <p:spPr/>
        <p:txBody>
          <a:bodyPr/>
          <a:lstStyle/>
          <a:p>
            <a:fld id="{6CB39E08-E0E5-4B1A-8F7D-08FE7678A3B6}" type="slidenum">
              <a:rPr lang="en-US" smtClean="0"/>
              <a:pPr/>
              <a:t>‹#›</a:t>
            </a:fld>
            <a:endParaRPr lang="en-US"/>
          </a:p>
        </p:txBody>
      </p:sp>
    </p:spTree>
    <p:extLst>
      <p:ext uri="{BB962C8B-B14F-4D97-AF65-F5344CB8AC3E}">
        <p14:creationId xmlns:p14="http://schemas.microsoft.com/office/powerpoint/2010/main" val="1059160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B7AF6C-43B4-C792-572D-326E1F9816E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911D7E0-B88B-8670-9098-3BD598E2B97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9DA29E-C7B9-AE35-609D-8EC970931A1F}"/>
              </a:ext>
            </a:extLst>
          </p:cNvPr>
          <p:cNvSpPr>
            <a:spLocks noGrp="1"/>
          </p:cNvSpPr>
          <p:nvPr>
            <p:ph type="dt" sz="half" idx="10"/>
          </p:nvPr>
        </p:nvSpPr>
        <p:spPr/>
        <p:txBody>
          <a:bodyPr/>
          <a:lstStyle/>
          <a:p>
            <a:fld id="{4CDE23C7-78A4-413A-A84B-93D4CC0A9EB1}" type="datetimeFigureOut">
              <a:rPr lang="en-US" smtClean="0"/>
              <a:pPr/>
              <a:t>8/8/2023</a:t>
            </a:fld>
            <a:endParaRPr lang="en-US"/>
          </a:p>
        </p:txBody>
      </p:sp>
      <p:sp>
        <p:nvSpPr>
          <p:cNvPr id="5" name="フッター プレースホルダー 4">
            <a:extLst>
              <a:ext uri="{FF2B5EF4-FFF2-40B4-BE49-F238E27FC236}">
                <a16:creationId xmlns:a16="http://schemas.microsoft.com/office/drawing/2014/main" id="{93EB30EE-5871-3C84-D6FC-7FD201FE85CC}"/>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A898DA0D-8F32-42DE-1AAD-98C12CEDB86B}"/>
              </a:ext>
            </a:extLst>
          </p:cNvPr>
          <p:cNvSpPr>
            <a:spLocks noGrp="1"/>
          </p:cNvSpPr>
          <p:nvPr>
            <p:ph type="sldNum" sz="quarter" idx="12"/>
          </p:nvPr>
        </p:nvSpPr>
        <p:spPr/>
        <p:txBody>
          <a:bodyPr/>
          <a:lstStyle/>
          <a:p>
            <a:fld id="{6CB39E08-E0E5-4B1A-8F7D-08FE7678A3B6}" type="slidenum">
              <a:rPr lang="en-US" smtClean="0"/>
              <a:pPr/>
              <a:t>‹#›</a:t>
            </a:fld>
            <a:endParaRPr lang="en-US"/>
          </a:p>
        </p:txBody>
      </p:sp>
    </p:spTree>
    <p:extLst>
      <p:ext uri="{BB962C8B-B14F-4D97-AF65-F5344CB8AC3E}">
        <p14:creationId xmlns:p14="http://schemas.microsoft.com/office/powerpoint/2010/main" val="1261217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FE74AD2-C6CC-B46E-60FD-E329DB32443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35DFB87-36D9-FFFB-2B21-F2663512031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FEEF1FF-0329-84D8-7DA9-F2AC41541193}"/>
              </a:ext>
            </a:extLst>
          </p:cNvPr>
          <p:cNvSpPr>
            <a:spLocks noGrp="1"/>
          </p:cNvSpPr>
          <p:nvPr>
            <p:ph type="dt" sz="half" idx="10"/>
          </p:nvPr>
        </p:nvSpPr>
        <p:spPr/>
        <p:txBody>
          <a:bodyPr/>
          <a:lstStyle/>
          <a:p>
            <a:fld id="{4CDE23C7-78A4-413A-A84B-93D4CC0A9EB1}" type="datetimeFigureOut">
              <a:rPr lang="en-US" smtClean="0"/>
              <a:pPr/>
              <a:t>8/8/2023</a:t>
            </a:fld>
            <a:endParaRPr lang="en-US"/>
          </a:p>
        </p:txBody>
      </p:sp>
      <p:sp>
        <p:nvSpPr>
          <p:cNvPr id="5" name="フッター プレースホルダー 4">
            <a:extLst>
              <a:ext uri="{FF2B5EF4-FFF2-40B4-BE49-F238E27FC236}">
                <a16:creationId xmlns:a16="http://schemas.microsoft.com/office/drawing/2014/main" id="{97B8243F-0381-66F5-C924-2EB8C63EE18B}"/>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B4DFC292-E4CF-7F48-603A-8F0A3955F120}"/>
              </a:ext>
            </a:extLst>
          </p:cNvPr>
          <p:cNvSpPr>
            <a:spLocks noGrp="1"/>
          </p:cNvSpPr>
          <p:nvPr>
            <p:ph type="sldNum" sz="quarter" idx="12"/>
          </p:nvPr>
        </p:nvSpPr>
        <p:spPr/>
        <p:txBody>
          <a:bodyPr/>
          <a:lstStyle/>
          <a:p>
            <a:fld id="{6CB39E08-E0E5-4B1A-8F7D-08FE7678A3B6}" type="slidenum">
              <a:rPr lang="en-US" smtClean="0"/>
              <a:pPr/>
              <a:t>‹#›</a:t>
            </a:fld>
            <a:endParaRPr lang="en-US"/>
          </a:p>
        </p:txBody>
      </p:sp>
    </p:spTree>
    <p:extLst>
      <p:ext uri="{BB962C8B-B14F-4D97-AF65-F5344CB8AC3E}">
        <p14:creationId xmlns:p14="http://schemas.microsoft.com/office/powerpoint/2010/main" val="2162242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A08227-199A-B969-C84D-B7A8F8AC6CC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73B5AF-64C3-5C28-0B84-D7B7855F829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75CEAD-89EA-4F2F-2F9F-621D20C3148C}"/>
              </a:ext>
            </a:extLst>
          </p:cNvPr>
          <p:cNvSpPr>
            <a:spLocks noGrp="1"/>
          </p:cNvSpPr>
          <p:nvPr>
            <p:ph type="dt" sz="half" idx="10"/>
          </p:nvPr>
        </p:nvSpPr>
        <p:spPr/>
        <p:txBody>
          <a:bodyPr/>
          <a:lstStyle/>
          <a:p>
            <a:fld id="{4CDE23C7-78A4-413A-A84B-93D4CC0A9EB1}" type="datetimeFigureOut">
              <a:rPr lang="en-US" smtClean="0"/>
              <a:pPr/>
              <a:t>8/8/2023</a:t>
            </a:fld>
            <a:endParaRPr lang="en-US"/>
          </a:p>
        </p:txBody>
      </p:sp>
      <p:sp>
        <p:nvSpPr>
          <p:cNvPr id="5" name="フッター プレースホルダー 4">
            <a:extLst>
              <a:ext uri="{FF2B5EF4-FFF2-40B4-BE49-F238E27FC236}">
                <a16:creationId xmlns:a16="http://schemas.microsoft.com/office/drawing/2014/main" id="{966EF281-2FA6-2C18-7BC4-A64FBF38DB1A}"/>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2F78FE96-4358-7712-83ED-0C3F28FF4FBD}"/>
              </a:ext>
            </a:extLst>
          </p:cNvPr>
          <p:cNvSpPr>
            <a:spLocks noGrp="1"/>
          </p:cNvSpPr>
          <p:nvPr>
            <p:ph type="sldNum" sz="quarter" idx="12"/>
          </p:nvPr>
        </p:nvSpPr>
        <p:spPr/>
        <p:txBody>
          <a:bodyPr/>
          <a:lstStyle/>
          <a:p>
            <a:fld id="{6CB39E08-E0E5-4B1A-8F7D-08FE7678A3B6}" type="slidenum">
              <a:rPr lang="en-US" smtClean="0"/>
              <a:pPr/>
              <a:t>‹#›</a:t>
            </a:fld>
            <a:endParaRPr lang="en-US"/>
          </a:p>
        </p:txBody>
      </p:sp>
    </p:spTree>
    <p:extLst>
      <p:ext uri="{BB962C8B-B14F-4D97-AF65-F5344CB8AC3E}">
        <p14:creationId xmlns:p14="http://schemas.microsoft.com/office/powerpoint/2010/main" val="3434357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947713-C230-DDB0-8D3D-715D3E38F5D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9037FCD-0447-0DFF-B2CD-A7B79EB430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690D6A8-C4F9-61F0-8A84-89501351FED8}"/>
              </a:ext>
            </a:extLst>
          </p:cNvPr>
          <p:cNvSpPr>
            <a:spLocks noGrp="1"/>
          </p:cNvSpPr>
          <p:nvPr>
            <p:ph type="dt" sz="half" idx="10"/>
          </p:nvPr>
        </p:nvSpPr>
        <p:spPr/>
        <p:txBody>
          <a:bodyPr/>
          <a:lstStyle/>
          <a:p>
            <a:fld id="{4CDE23C7-78A4-413A-A84B-93D4CC0A9EB1}" type="datetimeFigureOut">
              <a:rPr lang="en-US" smtClean="0"/>
              <a:pPr/>
              <a:t>8/8/2023</a:t>
            </a:fld>
            <a:endParaRPr lang="en-US"/>
          </a:p>
        </p:txBody>
      </p:sp>
      <p:sp>
        <p:nvSpPr>
          <p:cNvPr id="5" name="フッター プレースホルダー 4">
            <a:extLst>
              <a:ext uri="{FF2B5EF4-FFF2-40B4-BE49-F238E27FC236}">
                <a16:creationId xmlns:a16="http://schemas.microsoft.com/office/drawing/2014/main" id="{5FC64108-0159-F9BE-4D2C-37BA66CB00CE}"/>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29577FBB-201A-3D3C-2294-349F6CCAA1D7}"/>
              </a:ext>
            </a:extLst>
          </p:cNvPr>
          <p:cNvSpPr>
            <a:spLocks noGrp="1"/>
          </p:cNvSpPr>
          <p:nvPr>
            <p:ph type="sldNum" sz="quarter" idx="12"/>
          </p:nvPr>
        </p:nvSpPr>
        <p:spPr/>
        <p:txBody>
          <a:bodyPr/>
          <a:lstStyle/>
          <a:p>
            <a:fld id="{6CB39E08-E0E5-4B1A-8F7D-08FE7678A3B6}" type="slidenum">
              <a:rPr lang="en-US" smtClean="0"/>
              <a:pPr/>
              <a:t>‹#›</a:t>
            </a:fld>
            <a:endParaRPr lang="en-US"/>
          </a:p>
        </p:txBody>
      </p:sp>
    </p:spTree>
    <p:extLst>
      <p:ext uri="{BB962C8B-B14F-4D97-AF65-F5344CB8AC3E}">
        <p14:creationId xmlns:p14="http://schemas.microsoft.com/office/powerpoint/2010/main" val="3822428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52AFD0-BDEA-2461-CDCC-359CA220029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F5E3F1D-8281-29A1-F98F-EDF72B0639D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A00B05A-EE21-70F3-D845-577ABC11CA3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123BD6E-88A3-4E46-E37D-4A84D5D27B41}"/>
              </a:ext>
            </a:extLst>
          </p:cNvPr>
          <p:cNvSpPr>
            <a:spLocks noGrp="1"/>
          </p:cNvSpPr>
          <p:nvPr>
            <p:ph type="dt" sz="half" idx="10"/>
          </p:nvPr>
        </p:nvSpPr>
        <p:spPr/>
        <p:txBody>
          <a:bodyPr/>
          <a:lstStyle/>
          <a:p>
            <a:fld id="{4CDE23C7-78A4-413A-A84B-93D4CC0A9EB1}" type="datetimeFigureOut">
              <a:rPr lang="en-US" smtClean="0"/>
              <a:pPr/>
              <a:t>8/8/2023</a:t>
            </a:fld>
            <a:endParaRPr lang="en-US"/>
          </a:p>
        </p:txBody>
      </p:sp>
      <p:sp>
        <p:nvSpPr>
          <p:cNvPr id="6" name="フッター プレースホルダー 5">
            <a:extLst>
              <a:ext uri="{FF2B5EF4-FFF2-40B4-BE49-F238E27FC236}">
                <a16:creationId xmlns:a16="http://schemas.microsoft.com/office/drawing/2014/main" id="{6D0CBBCE-8A35-D17F-2684-51D2B8C703BD}"/>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2089CE87-3472-8DD5-7C77-937DAF728EE7}"/>
              </a:ext>
            </a:extLst>
          </p:cNvPr>
          <p:cNvSpPr>
            <a:spLocks noGrp="1"/>
          </p:cNvSpPr>
          <p:nvPr>
            <p:ph type="sldNum" sz="quarter" idx="12"/>
          </p:nvPr>
        </p:nvSpPr>
        <p:spPr/>
        <p:txBody>
          <a:bodyPr/>
          <a:lstStyle/>
          <a:p>
            <a:fld id="{6CB39E08-E0E5-4B1A-8F7D-08FE7678A3B6}" type="slidenum">
              <a:rPr lang="en-US" smtClean="0"/>
              <a:pPr/>
              <a:t>‹#›</a:t>
            </a:fld>
            <a:endParaRPr lang="en-US"/>
          </a:p>
        </p:txBody>
      </p:sp>
    </p:spTree>
    <p:extLst>
      <p:ext uri="{BB962C8B-B14F-4D97-AF65-F5344CB8AC3E}">
        <p14:creationId xmlns:p14="http://schemas.microsoft.com/office/powerpoint/2010/main" val="128075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B6891F-A2F0-1CC7-1620-A3AFAC9D6DD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D84A820-0867-1110-31C6-E036D5792D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D01DB32-DCDA-6789-20F7-F8885A083EC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42523E4-B212-193C-B45D-45342D40C1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D82A19E-A22B-DEBE-14F3-C19BD2F8D41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A1F6836-2BC9-590C-FFBA-6480515B2724}"/>
              </a:ext>
            </a:extLst>
          </p:cNvPr>
          <p:cNvSpPr>
            <a:spLocks noGrp="1"/>
          </p:cNvSpPr>
          <p:nvPr>
            <p:ph type="dt" sz="half" idx="10"/>
          </p:nvPr>
        </p:nvSpPr>
        <p:spPr/>
        <p:txBody>
          <a:bodyPr/>
          <a:lstStyle/>
          <a:p>
            <a:fld id="{4CDE23C7-78A4-413A-A84B-93D4CC0A9EB1}" type="datetimeFigureOut">
              <a:rPr lang="en-US" smtClean="0"/>
              <a:pPr/>
              <a:t>8/8/2023</a:t>
            </a:fld>
            <a:endParaRPr lang="en-US"/>
          </a:p>
        </p:txBody>
      </p:sp>
      <p:sp>
        <p:nvSpPr>
          <p:cNvPr id="8" name="フッター プレースホルダー 7">
            <a:extLst>
              <a:ext uri="{FF2B5EF4-FFF2-40B4-BE49-F238E27FC236}">
                <a16:creationId xmlns:a16="http://schemas.microsoft.com/office/drawing/2014/main" id="{37B5E0C8-5057-CC13-398B-28C9B5B4DF12}"/>
              </a:ext>
            </a:extLst>
          </p:cNvPr>
          <p:cNvSpPr>
            <a:spLocks noGrp="1"/>
          </p:cNvSpPr>
          <p:nvPr>
            <p:ph type="ftr" sz="quarter" idx="11"/>
          </p:nvPr>
        </p:nvSpPr>
        <p:spPr/>
        <p:txBody>
          <a:bodyPr/>
          <a:lstStyle/>
          <a:p>
            <a:endParaRPr lang="en-US"/>
          </a:p>
        </p:txBody>
      </p:sp>
      <p:sp>
        <p:nvSpPr>
          <p:cNvPr id="9" name="スライド番号プレースホルダー 8">
            <a:extLst>
              <a:ext uri="{FF2B5EF4-FFF2-40B4-BE49-F238E27FC236}">
                <a16:creationId xmlns:a16="http://schemas.microsoft.com/office/drawing/2014/main" id="{1324B73F-0BE1-0C3A-5ADA-9903EF60CCBD}"/>
              </a:ext>
            </a:extLst>
          </p:cNvPr>
          <p:cNvSpPr>
            <a:spLocks noGrp="1"/>
          </p:cNvSpPr>
          <p:nvPr>
            <p:ph type="sldNum" sz="quarter" idx="12"/>
          </p:nvPr>
        </p:nvSpPr>
        <p:spPr/>
        <p:txBody>
          <a:bodyPr/>
          <a:lstStyle/>
          <a:p>
            <a:fld id="{6CB39E08-E0E5-4B1A-8F7D-08FE7678A3B6}" type="slidenum">
              <a:rPr lang="en-US" smtClean="0"/>
              <a:pPr/>
              <a:t>‹#›</a:t>
            </a:fld>
            <a:endParaRPr lang="en-US"/>
          </a:p>
        </p:txBody>
      </p:sp>
    </p:spTree>
    <p:extLst>
      <p:ext uri="{BB962C8B-B14F-4D97-AF65-F5344CB8AC3E}">
        <p14:creationId xmlns:p14="http://schemas.microsoft.com/office/powerpoint/2010/main" val="3893262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A5E7AA-D141-74B3-7238-5F87716BDA3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79854BE-D823-6ECC-BB2D-36DC16CC681E}"/>
              </a:ext>
            </a:extLst>
          </p:cNvPr>
          <p:cNvSpPr>
            <a:spLocks noGrp="1"/>
          </p:cNvSpPr>
          <p:nvPr>
            <p:ph type="dt" sz="half" idx="10"/>
          </p:nvPr>
        </p:nvSpPr>
        <p:spPr/>
        <p:txBody>
          <a:bodyPr/>
          <a:lstStyle/>
          <a:p>
            <a:fld id="{4CDE23C7-78A4-413A-A84B-93D4CC0A9EB1}" type="datetimeFigureOut">
              <a:rPr lang="en-US" smtClean="0"/>
              <a:pPr/>
              <a:t>8/8/2023</a:t>
            </a:fld>
            <a:endParaRPr lang="en-US"/>
          </a:p>
        </p:txBody>
      </p:sp>
      <p:sp>
        <p:nvSpPr>
          <p:cNvPr id="4" name="フッター プレースホルダー 3">
            <a:extLst>
              <a:ext uri="{FF2B5EF4-FFF2-40B4-BE49-F238E27FC236}">
                <a16:creationId xmlns:a16="http://schemas.microsoft.com/office/drawing/2014/main" id="{C6E6756F-043B-8015-1FE0-59C6A1CC0C8E}"/>
              </a:ext>
            </a:extLst>
          </p:cNvPr>
          <p:cNvSpPr>
            <a:spLocks noGrp="1"/>
          </p:cNvSpPr>
          <p:nvPr>
            <p:ph type="ftr" sz="quarter" idx="11"/>
          </p:nvPr>
        </p:nvSpPr>
        <p:spPr/>
        <p:txBody>
          <a:bodyPr/>
          <a:lstStyle/>
          <a:p>
            <a:endParaRPr lang="en-US"/>
          </a:p>
        </p:txBody>
      </p:sp>
      <p:sp>
        <p:nvSpPr>
          <p:cNvPr id="5" name="スライド番号プレースホルダー 4">
            <a:extLst>
              <a:ext uri="{FF2B5EF4-FFF2-40B4-BE49-F238E27FC236}">
                <a16:creationId xmlns:a16="http://schemas.microsoft.com/office/drawing/2014/main" id="{B8980C1F-B685-237E-57B6-711599DE40B4}"/>
              </a:ext>
            </a:extLst>
          </p:cNvPr>
          <p:cNvSpPr>
            <a:spLocks noGrp="1"/>
          </p:cNvSpPr>
          <p:nvPr>
            <p:ph type="sldNum" sz="quarter" idx="12"/>
          </p:nvPr>
        </p:nvSpPr>
        <p:spPr/>
        <p:txBody>
          <a:bodyPr/>
          <a:lstStyle/>
          <a:p>
            <a:fld id="{6CB39E08-E0E5-4B1A-8F7D-08FE7678A3B6}" type="slidenum">
              <a:rPr lang="en-US" smtClean="0"/>
              <a:pPr/>
              <a:t>‹#›</a:t>
            </a:fld>
            <a:endParaRPr lang="en-US"/>
          </a:p>
        </p:txBody>
      </p:sp>
    </p:spTree>
    <p:extLst>
      <p:ext uri="{BB962C8B-B14F-4D97-AF65-F5344CB8AC3E}">
        <p14:creationId xmlns:p14="http://schemas.microsoft.com/office/powerpoint/2010/main" val="4020915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1F5CE63-5956-D0C1-7C84-0256DF961063}"/>
              </a:ext>
            </a:extLst>
          </p:cNvPr>
          <p:cNvSpPr>
            <a:spLocks noGrp="1"/>
          </p:cNvSpPr>
          <p:nvPr>
            <p:ph type="dt" sz="half" idx="10"/>
          </p:nvPr>
        </p:nvSpPr>
        <p:spPr/>
        <p:txBody>
          <a:bodyPr/>
          <a:lstStyle/>
          <a:p>
            <a:fld id="{4CDE23C7-78A4-413A-A84B-93D4CC0A9EB1}" type="datetimeFigureOut">
              <a:rPr lang="en-US" smtClean="0"/>
              <a:pPr/>
              <a:t>8/8/2023</a:t>
            </a:fld>
            <a:endParaRPr lang="en-US"/>
          </a:p>
        </p:txBody>
      </p:sp>
      <p:sp>
        <p:nvSpPr>
          <p:cNvPr id="3" name="フッター プレースホルダー 2">
            <a:extLst>
              <a:ext uri="{FF2B5EF4-FFF2-40B4-BE49-F238E27FC236}">
                <a16:creationId xmlns:a16="http://schemas.microsoft.com/office/drawing/2014/main" id="{26F7831F-154F-8C8D-C728-F49AA347D084}"/>
              </a:ext>
            </a:extLst>
          </p:cNvPr>
          <p:cNvSpPr>
            <a:spLocks noGrp="1"/>
          </p:cNvSpPr>
          <p:nvPr>
            <p:ph type="ftr" sz="quarter" idx="11"/>
          </p:nvPr>
        </p:nvSpPr>
        <p:spPr/>
        <p:txBody>
          <a:bodyPr/>
          <a:lstStyle/>
          <a:p>
            <a:endParaRPr lang="en-US"/>
          </a:p>
        </p:txBody>
      </p:sp>
      <p:sp>
        <p:nvSpPr>
          <p:cNvPr id="4" name="スライド番号プレースホルダー 3">
            <a:extLst>
              <a:ext uri="{FF2B5EF4-FFF2-40B4-BE49-F238E27FC236}">
                <a16:creationId xmlns:a16="http://schemas.microsoft.com/office/drawing/2014/main" id="{7C57976F-02C2-073C-90AA-1A9DFE8EACE7}"/>
              </a:ext>
            </a:extLst>
          </p:cNvPr>
          <p:cNvSpPr>
            <a:spLocks noGrp="1"/>
          </p:cNvSpPr>
          <p:nvPr>
            <p:ph type="sldNum" sz="quarter" idx="12"/>
          </p:nvPr>
        </p:nvSpPr>
        <p:spPr/>
        <p:txBody>
          <a:bodyPr/>
          <a:lstStyle/>
          <a:p>
            <a:fld id="{6CB39E08-E0E5-4B1A-8F7D-08FE7678A3B6}" type="slidenum">
              <a:rPr lang="en-US" smtClean="0"/>
              <a:pPr/>
              <a:t>‹#›</a:t>
            </a:fld>
            <a:endParaRPr lang="en-US"/>
          </a:p>
        </p:txBody>
      </p:sp>
    </p:spTree>
    <p:extLst>
      <p:ext uri="{BB962C8B-B14F-4D97-AF65-F5344CB8AC3E}">
        <p14:creationId xmlns:p14="http://schemas.microsoft.com/office/powerpoint/2010/main" val="1788471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4956C0-7B8A-5289-9722-6D4795EE3D6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2F1BC3E-4DDD-1D62-D664-7A0D939D20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ABB5005-93F1-0F99-D43B-5F326C4704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A335B9F-8D06-57F7-944A-3EB7B2300969}"/>
              </a:ext>
            </a:extLst>
          </p:cNvPr>
          <p:cNvSpPr>
            <a:spLocks noGrp="1"/>
          </p:cNvSpPr>
          <p:nvPr>
            <p:ph type="dt" sz="half" idx="10"/>
          </p:nvPr>
        </p:nvSpPr>
        <p:spPr/>
        <p:txBody>
          <a:bodyPr/>
          <a:lstStyle/>
          <a:p>
            <a:fld id="{4CDE23C7-78A4-413A-A84B-93D4CC0A9EB1}" type="datetimeFigureOut">
              <a:rPr lang="en-US" smtClean="0"/>
              <a:pPr/>
              <a:t>8/8/2023</a:t>
            </a:fld>
            <a:endParaRPr lang="en-US"/>
          </a:p>
        </p:txBody>
      </p:sp>
      <p:sp>
        <p:nvSpPr>
          <p:cNvPr id="6" name="フッター プレースホルダー 5">
            <a:extLst>
              <a:ext uri="{FF2B5EF4-FFF2-40B4-BE49-F238E27FC236}">
                <a16:creationId xmlns:a16="http://schemas.microsoft.com/office/drawing/2014/main" id="{56DDAEB3-D3CB-54A8-2EE7-EC69A8C5B440}"/>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8B070115-47B7-C306-B3B8-BBD6CC6CF57A}"/>
              </a:ext>
            </a:extLst>
          </p:cNvPr>
          <p:cNvSpPr>
            <a:spLocks noGrp="1"/>
          </p:cNvSpPr>
          <p:nvPr>
            <p:ph type="sldNum" sz="quarter" idx="12"/>
          </p:nvPr>
        </p:nvSpPr>
        <p:spPr/>
        <p:txBody>
          <a:bodyPr/>
          <a:lstStyle/>
          <a:p>
            <a:fld id="{6CB39E08-E0E5-4B1A-8F7D-08FE7678A3B6}" type="slidenum">
              <a:rPr lang="en-US" smtClean="0"/>
              <a:pPr/>
              <a:t>‹#›</a:t>
            </a:fld>
            <a:endParaRPr lang="en-US"/>
          </a:p>
        </p:txBody>
      </p:sp>
    </p:spTree>
    <p:extLst>
      <p:ext uri="{BB962C8B-B14F-4D97-AF65-F5344CB8AC3E}">
        <p14:creationId xmlns:p14="http://schemas.microsoft.com/office/powerpoint/2010/main" val="1424642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6A8DCA-13CF-C6F7-364E-C1B1F8327ED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1F4F0A3-C5BC-3E15-DEF4-C07F1439B8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3DF141F-440A-BFA5-D8A8-0CC44F5CEF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C8671F9-6413-11C5-5718-B74A9B3769EF}"/>
              </a:ext>
            </a:extLst>
          </p:cNvPr>
          <p:cNvSpPr>
            <a:spLocks noGrp="1"/>
          </p:cNvSpPr>
          <p:nvPr>
            <p:ph type="dt" sz="half" idx="10"/>
          </p:nvPr>
        </p:nvSpPr>
        <p:spPr/>
        <p:txBody>
          <a:bodyPr/>
          <a:lstStyle/>
          <a:p>
            <a:fld id="{4CDE23C7-78A4-413A-A84B-93D4CC0A9EB1}" type="datetimeFigureOut">
              <a:rPr lang="en-US" smtClean="0"/>
              <a:pPr/>
              <a:t>8/8/2023</a:t>
            </a:fld>
            <a:endParaRPr lang="en-US"/>
          </a:p>
        </p:txBody>
      </p:sp>
      <p:sp>
        <p:nvSpPr>
          <p:cNvPr id="6" name="フッター プレースホルダー 5">
            <a:extLst>
              <a:ext uri="{FF2B5EF4-FFF2-40B4-BE49-F238E27FC236}">
                <a16:creationId xmlns:a16="http://schemas.microsoft.com/office/drawing/2014/main" id="{FBA7A7C8-A3E4-0E0B-89DC-431D96516D0F}"/>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E4EA7542-B397-86F2-EA42-46D04E4591DC}"/>
              </a:ext>
            </a:extLst>
          </p:cNvPr>
          <p:cNvSpPr>
            <a:spLocks noGrp="1"/>
          </p:cNvSpPr>
          <p:nvPr>
            <p:ph type="sldNum" sz="quarter" idx="12"/>
          </p:nvPr>
        </p:nvSpPr>
        <p:spPr/>
        <p:txBody>
          <a:bodyPr/>
          <a:lstStyle/>
          <a:p>
            <a:fld id="{6CB39E08-E0E5-4B1A-8F7D-08FE7678A3B6}" type="slidenum">
              <a:rPr lang="en-US" smtClean="0"/>
              <a:pPr/>
              <a:t>‹#›</a:t>
            </a:fld>
            <a:endParaRPr lang="en-US"/>
          </a:p>
        </p:txBody>
      </p:sp>
    </p:spTree>
    <p:extLst>
      <p:ext uri="{BB962C8B-B14F-4D97-AF65-F5344CB8AC3E}">
        <p14:creationId xmlns:p14="http://schemas.microsoft.com/office/powerpoint/2010/main" val="1959665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112BF20-E472-7F11-D295-32ACA6D9AE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2F3A8BE-7B00-B920-8FE7-E13B1423CC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2F92B0D-F84B-AD7B-70CC-C04FCBE533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DE23C7-78A4-413A-A84B-93D4CC0A9EB1}" type="datetimeFigureOut">
              <a:rPr lang="en-US" smtClean="0"/>
              <a:pPr/>
              <a:t>8/8/2023</a:t>
            </a:fld>
            <a:endParaRPr lang="en-US"/>
          </a:p>
        </p:txBody>
      </p:sp>
      <p:sp>
        <p:nvSpPr>
          <p:cNvPr id="5" name="フッター プレースホルダー 4">
            <a:extLst>
              <a:ext uri="{FF2B5EF4-FFF2-40B4-BE49-F238E27FC236}">
                <a16:creationId xmlns:a16="http://schemas.microsoft.com/office/drawing/2014/main" id="{9E565896-938D-A555-04C7-9D95749A17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スライド番号プレースホルダー 5">
            <a:extLst>
              <a:ext uri="{FF2B5EF4-FFF2-40B4-BE49-F238E27FC236}">
                <a16:creationId xmlns:a16="http://schemas.microsoft.com/office/drawing/2014/main" id="{CE720F7E-047F-6780-454E-E53149A340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B39E08-E0E5-4B1A-8F7D-08FE7678A3B6}" type="slidenum">
              <a:rPr lang="en-US" smtClean="0"/>
              <a:pPr/>
              <a:t>‹#›</a:t>
            </a:fld>
            <a:endParaRPr lang="en-US"/>
          </a:p>
        </p:txBody>
      </p:sp>
    </p:spTree>
    <p:extLst>
      <p:ext uri="{BB962C8B-B14F-4D97-AF65-F5344CB8AC3E}">
        <p14:creationId xmlns:p14="http://schemas.microsoft.com/office/powerpoint/2010/main" val="884250993"/>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7D5181-A561-8F18-3786-DC326166BF83}"/>
              </a:ext>
            </a:extLst>
          </p:cNvPr>
          <p:cNvSpPr>
            <a:spLocks noGrp="1"/>
          </p:cNvSpPr>
          <p:nvPr>
            <p:ph type="ctrTitle"/>
          </p:nvPr>
        </p:nvSpPr>
        <p:spPr/>
        <p:txBody>
          <a:bodyPr>
            <a:normAutofit/>
          </a:bodyPr>
          <a:lstStyle/>
          <a:p>
            <a:r>
              <a:rPr kumimoji="1" lang="ja-JP" altLang="en-US" sz="4000"/>
              <a:t>第６章</a:t>
            </a:r>
            <a:br>
              <a:rPr kumimoji="1" lang="en-US" altLang="ja-JP" sz="4000" dirty="0"/>
            </a:br>
            <a:r>
              <a:rPr kumimoji="1" lang="ja-JP" altLang="en-US" sz="4000"/>
              <a:t>スループットと</a:t>
            </a:r>
            <a:r>
              <a:rPr kumimoji="1" lang="en-US" altLang="ja-JP" sz="4000" dirty="0"/>
              <a:t>MAC</a:t>
            </a:r>
            <a:r>
              <a:rPr kumimoji="1" lang="ja-JP" altLang="en-US" sz="4000"/>
              <a:t>レイヤの高機能化</a:t>
            </a:r>
          </a:p>
        </p:txBody>
      </p:sp>
      <p:sp>
        <p:nvSpPr>
          <p:cNvPr id="3" name="字幕 2">
            <a:extLst>
              <a:ext uri="{FF2B5EF4-FFF2-40B4-BE49-F238E27FC236}">
                <a16:creationId xmlns:a16="http://schemas.microsoft.com/office/drawing/2014/main" id="{D00E30B2-F63C-E785-73DA-118CB6BFDBF9}"/>
              </a:ext>
            </a:extLst>
          </p:cNvPr>
          <p:cNvSpPr>
            <a:spLocks noGrp="1"/>
          </p:cNvSpPr>
          <p:nvPr>
            <p:ph type="subTitle" idx="1"/>
          </p:nvPr>
        </p:nvSpPr>
        <p:spPr/>
        <p:txBody>
          <a:bodyPr/>
          <a:lstStyle/>
          <a:p>
            <a:r>
              <a:rPr kumimoji="1" lang="en-US" altLang="ja-JP" dirty="0"/>
              <a:t>7/19</a:t>
            </a:r>
            <a:r>
              <a:rPr kumimoji="1" lang="ja-JP" altLang="en-US"/>
              <a:t>　</a:t>
            </a:r>
            <a:r>
              <a:rPr kumimoji="1" lang="en-US" altLang="ja-JP" dirty="0"/>
              <a:t>T4</a:t>
            </a:r>
            <a:r>
              <a:rPr kumimoji="1" lang="ja-JP" altLang="en-US"/>
              <a:t>　中村</a:t>
            </a:r>
          </a:p>
        </p:txBody>
      </p:sp>
    </p:spTree>
    <p:extLst>
      <p:ext uri="{BB962C8B-B14F-4D97-AF65-F5344CB8AC3E}">
        <p14:creationId xmlns:p14="http://schemas.microsoft.com/office/powerpoint/2010/main" val="3028420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2">
            <a:extLst>
              <a:ext uri="{FF2B5EF4-FFF2-40B4-BE49-F238E27FC236}">
                <a16:creationId xmlns:a16="http://schemas.microsoft.com/office/drawing/2014/main" id="{EA900E30-650E-7BC6-5062-8273D53A8ED1}"/>
              </a:ext>
            </a:extLst>
          </p:cNvPr>
          <p:cNvSpPr txBox="1">
            <a:spLocks/>
          </p:cNvSpPr>
          <p:nvPr/>
        </p:nvSpPr>
        <p:spPr>
          <a:xfrm>
            <a:off x="947305" y="327314"/>
            <a:ext cx="10515600" cy="5860040"/>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400"/>
              <a:t>OFDM</a:t>
            </a:r>
            <a:r>
              <a:rPr lang="ja-JP" altLang="en-US" sz="2400"/>
              <a:t>シンボルごとのデータビット</a:t>
            </a:r>
            <a:endParaRPr lang="en-US" altLang="ja-JP" sz="2400"/>
          </a:p>
          <a:p>
            <a:endParaRPr lang="en-US" altLang="ja-JP" sz="2400"/>
          </a:p>
          <a:p>
            <a:endParaRPr lang="en-US" altLang="ja-JP" sz="2400"/>
          </a:p>
          <a:p>
            <a:endParaRPr lang="en-US" altLang="ja-JP" sz="2400"/>
          </a:p>
          <a:p>
            <a:endParaRPr lang="en-US" altLang="ja-JP" sz="2400"/>
          </a:p>
          <a:p>
            <a:endParaRPr lang="en-US" altLang="ja-JP" sz="2400"/>
          </a:p>
          <a:p>
            <a:endParaRPr lang="en-US" altLang="ja-JP" sz="2400"/>
          </a:p>
          <a:p>
            <a:pPr marL="0" indent="0">
              <a:buNone/>
            </a:pPr>
            <a:endParaRPr lang="en-US" altLang="ja-JP" sz="2400"/>
          </a:p>
          <a:p>
            <a:r>
              <a:rPr lang="ja-JP" altLang="en-US" sz="2400"/>
              <a:t>ラウンドアップ</a:t>
            </a:r>
            <a:endParaRPr lang="en-US" altLang="ja-JP" sz="2400"/>
          </a:p>
          <a:p>
            <a:pPr marL="0" indent="0">
              <a:buNone/>
            </a:pPr>
            <a:r>
              <a:rPr lang="ja-JP" altLang="en-US" sz="2400"/>
              <a:t>小数点以下を繰り上げ</a:t>
            </a:r>
            <a:endParaRPr lang="en-US" altLang="ja-JP" sz="2400"/>
          </a:p>
          <a:p>
            <a:pPr marL="0" indent="0">
              <a:buNone/>
            </a:pPr>
            <a:endParaRPr lang="en-US" altLang="ja-JP" sz="2400"/>
          </a:p>
          <a:p>
            <a:pPr marL="0" indent="0">
              <a:buNone/>
            </a:pPr>
            <a:r>
              <a:rPr lang="en-US" altLang="ja-JP" sz="2400"/>
              <a:t>UDP</a:t>
            </a:r>
            <a:r>
              <a:rPr lang="ja-JP" altLang="en-US" sz="2400"/>
              <a:t>ペイロード長</a:t>
            </a:r>
            <a:r>
              <a:rPr lang="en-US" altLang="ja-JP" sz="2400"/>
              <a:t>=1472[byte]</a:t>
            </a:r>
          </a:p>
          <a:p>
            <a:pPr marL="0" indent="0">
              <a:buNone/>
            </a:pPr>
            <a:r>
              <a:rPr lang="en-US" altLang="ja-JP" sz="2400"/>
              <a:t>TCP</a:t>
            </a:r>
            <a:r>
              <a:rPr lang="ja-JP" altLang="en-US" sz="2400"/>
              <a:t>ペイロード長</a:t>
            </a:r>
            <a:r>
              <a:rPr lang="en-US" altLang="ja-JP" sz="2400"/>
              <a:t>=1460[byte]</a:t>
            </a:r>
          </a:p>
        </p:txBody>
      </p:sp>
      <p:graphicFrame>
        <p:nvGraphicFramePr>
          <p:cNvPr id="3" name="表 2">
            <a:extLst>
              <a:ext uri="{FF2B5EF4-FFF2-40B4-BE49-F238E27FC236}">
                <a16:creationId xmlns:a16="http://schemas.microsoft.com/office/drawing/2014/main" id="{2BBC0ABD-BF30-7F85-474C-91ED8CB9B117}"/>
              </a:ext>
            </a:extLst>
          </p:cNvPr>
          <p:cNvGraphicFramePr>
            <a:graphicFrameLocks noGrp="1"/>
          </p:cNvGraphicFramePr>
          <p:nvPr>
            <p:extLst>
              <p:ext uri="{D42A27DB-BD31-4B8C-83A1-F6EECF244321}">
                <p14:modId xmlns:p14="http://schemas.microsoft.com/office/powerpoint/2010/main" val="366662294"/>
              </p:ext>
            </p:extLst>
          </p:nvPr>
        </p:nvGraphicFramePr>
        <p:xfrm>
          <a:off x="1195751" y="934495"/>
          <a:ext cx="5225146" cy="2682910"/>
        </p:xfrm>
        <a:graphic>
          <a:graphicData uri="http://schemas.openxmlformats.org/drawingml/2006/table">
            <a:tbl>
              <a:tblPr>
                <a:tableStyleId>{5C22544A-7EE6-4342-B048-85BDC9FD1C3A}</a:tableStyleId>
              </a:tblPr>
              <a:tblGrid>
                <a:gridCol w="2612573">
                  <a:extLst>
                    <a:ext uri="{9D8B030D-6E8A-4147-A177-3AD203B41FA5}">
                      <a16:colId xmlns:a16="http://schemas.microsoft.com/office/drawing/2014/main" val="1650778117"/>
                    </a:ext>
                  </a:extLst>
                </a:gridCol>
                <a:gridCol w="2612573">
                  <a:extLst>
                    <a:ext uri="{9D8B030D-6E8A-4147-A177-3AD203B41FA5}">
                      <a16:colId xmlns:a16="http://schemas.microsoft.com/office/drawing/2014/main" val="1406919507"/>
                    </a:ext>
                  </a:extLst>
                </a:gridCol>
              </a:tblGrid>
              <a:tr h="268291">
                <a:tc gridSpan="2">
                  <a:txBody>
                    <a:bodyPr/>
                    <a:lstStyle/>
                    <a:p>
                      <a:pPr algn="ctr" fontAlgn="ctr"/>
                      <a:r>
                        <a:rPr lang="en-US" altLang="ja-JP" sz="1100" u="none" strike="noStrike">
                          <a:effectLst/>
                        </a:rPr>
                        <a:t>OFDM</a:t>
                      </a:r>
                      <a:r>
                        <a:rPr lang="ja-JP" altLang="en-US" sz="1100" u="none" strike="noStrike">
                          <a:effectLst/>
                        </a:rPr>
                        <a:t>シンボルごとのデータビット</a:t>
                      </a: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hMerge="1">
                  <a:txBody>
                    <a:bodyPr/>
                    <a:lstStyle/>
                    <a:p>
                      <a:endParaRPr kumimoji="1" lang="ja-JP" altLang="en-US"/>
                    </a:p>
                  </a:txBody>
                  <a:tcPr/>
                </a:tc>
                <a:extLst>
                  <a:ext uri="{0D108BD9-81ED-4DB2-BD59-A6C34878D82A}">
                    <a16:rowId xmlns:a16="http://schemas.microsoft.com/office/drawing/2014/main" val="3274632148"/>
                  </a:ext>
                </a:extLst>
              </a:tr>
              <a:tr h="268291">
                <a:tc>
                  <a:txBody>
                    <a:bodyPr/>
                    <a:lstStyle/>
                    <a:p>
                      <a:pPr algn="ctr" fontAlgn="ctr"/>
                      <a:r>
                        <a:rPr lang="ja-JP" altLang="en-US" sz="1100" u="none" strike="noStrike">
                          <a:effectLst/>
                        </a:rPr>
                        <a:t>伝送レート</a:t>
                      </a:r>
                      <a:r>
                        <a:rPr lang="en-US" altLang="ja-JP" sz="1100" u="none" strike="noStrike">
                          <a:effectLst/>
                        </a:rPr>
                        <a:t>[</a:t>
                      </a:r>
                      <a:r>
                        <a:rPr lang="en-US" sz="1100" u="none" strike="noStrike">
                          <a:effectLst/>
                        </a:rPr>
                        <a:t>Mbps]</a:t>
                      </a:r>
                      <a:endParaRPr 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ctr" fontAlgn="ctr"/>
                      <a:r>
                        <a:rPr lang="ja-JP" altLang="en-US" sz="1100" u="none" strike="noStrike">
                          <a:effectLst/>
                        </a:rPr>
                        <a:t>データビット</a:t>
                      </a:r>
                      <a:r>
                        <a:rPr lang="en-US" altLang="ja-JP" sz="1100" u="none" strike="noStrike">
                          <a:effectLst/>
                        </a:rPr>
                        <a:t>[bit]</a:t>
                      </a:r>
                      <a:endParaRPr lang="en-US" altLang="ja-JP"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extLst>
                  <a:ext uri="{0D108BD9-81ED-4DB2-BD59-A6C34878D82A}">
                    <a16:rowId xmlns:a16="http://schemas.microsoft.com/office/drawing/2014/main" val="2887421698"/>
                  </a:ext>
                </a:extLst>
              </a:tr>
              <a:tr h="268291">
                <a:tc>
                  <a:txBody>
                    <a:bodyPr/>
                    <a:lstStyle/>
                    <a:p>
                      <a:pPr algn="ctr" fontAlgn="ctr"/>
                      <a:r>
                        <a:rPr lang="en-US" altLang="ja-JP" sz="1100" u="none" strike="noStrike">
                          <a:effectLst/>
                        </a:rPr>
                        <a:t>6</a:t>
                      </a:r>
                      <a:endParaRPr lang="en-US" altLang="ja-JP"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ctr" fontAlgn="ctr"/>
                      <a:r>
                        <a:rPr lang="en-US" altLang="ja-JP" sz="1100" u="none" strike="noStrike">
                          <a:effectLst/>
                        </a:rPr>
                        <a:t>24</a:t>
                      </a:r>
                      <a:endParaRPr lang="en-US" altLang="ja-JP"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extLst>
                  <a:ext uri="{0D108BD9-81ED-4DB2-BD59-A6C34878D82A}">
                    <a16:rowId xmlns:a16="http://schemas.microsoft.com/office/drawing/2014/main" val="2865091954"/>
                  </a:ext>
                </a:extLst>
              </a:tr>
              <a:tr h="268291">
                <a:tc>
                  <a:txBody>
                    <a:bodyPr/>
                    <a:lstStyle/>
                    <a:p>
                      <a:pPr algn="ctr" fontAlgn="ctr"/>
                      <a:r>
                        <a:rPr lang="en-US" altLang="ja-JP" sz="1100" u="none" strike="noStrike">
                          <a:effectLst/>
                        </a:rPr>
                        <a:t>9</a:t>
                      </a:r>
                      <a:endParaRPr lang="en-US" altLang="ja-JP"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ctr" fontAlgn="ctr"/>
                      <a:r>
                        <a:rPr lang="en-US" altLang="ja-JP" sz="1100" u="none" strike="noStrike">
                          <a:effectLst/>
                        </a:rPr>
                        <a:t>36</a:t>
                      </a:r>
                      <a:endParaRPr lang="en-US" altLang="ja-JP"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extLst>
                  <a:ext uri="{0D108BD9-81ED-4DB2-BD59-A6C34878D82A}">
                    <a16:rowId xmlns:a16="http://schemas.microsoft.com/office/drawing/2014/main" val="3683710702"/>
                  </a:ext>
                </a:extLst>
              </a:tr>
              <a:tr h="268291">
                <a:tc>
                  <a:txBody>
                    <a:bodyPr/>
                    <a:lstStyle/>
                    <a:p>
                      <a:pPr algn="ctr" fontAlgn="ctr"/>
                      <a:r>
                        <a:rPr lang="en-US" altLang="ja-JP" sz="1100" u="none" strike="noStrike">
                          <a:effectLst/>
                        </a:rPr>
                        <a:t>12</a:t>
                      </a:r>
                      <a:endParaRPr lang="en-US" altLang="ja-JP"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ctr" fontAlgn="ctr"/>
                      <a:r>
                        <a:rPr lang="en-US" altLang="ja-JP" sz="1100" u="none" strike="noStrike">
                          <a:effectLst/>
                        </a:rPr>
                        <a:t>48</a:t>
                      </a:r>
                      <a:endParaRPr lang="en-US" altLang="ja-JP"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extLst>
                  <a:ext uri="{0D108BD9-81ED-4DB2-BD59-A6C34878D82A}">
                    <a16:rowId xmlns:a16="http://schemas.microsoft.com/office/drawing/2014/main" val="2060138379"/>
                  </a:ext>
                </a:extLst>
              </a:tr>
              <a:tr h="268291">
                <a:tc>
                  <a:txBody>
                    <a:bodyPr/>
                    <a:lstStyle/>
                    <a:p>
                      <a:pPr algn="ctr" fontAlgn="ctr"/>
                      <a:r>
                        <a:rPr lang="en-US" altLang="ja-JP" sz="1100" u="none" strike="noStrike">
                          <a:effectLst/>
                        </a:rPr>
                        <a:t>18</a:t>
                      </a:r>
                      <a:endParaRPr lang="en-US" altLang="ja-JP"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ctr" fontAlgn="ctr"/>
                      <a:r>
                        <a:rPr lang="en-US" altLang="ja-JP" sz="1100" u="none" strike="noStrike">
                          <a:effectLst/>
                        </a:rPr>
                        <a:t>72</a:t>
                      </a:r>
                      <a:endParaRPr lang="en-US" altLang="ja-JP"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extLst>
                  <a:ext uri="{0D108BD9-81ED-4DB2-BD59-A6C34878D82A}">
                    <a16:rowId xmlns:a16="http://schemas.microsoft.com/office/drawing/2014/main" val="1939882618"/>
                  </a:ext>
                </a:extLst>
              </a:tr>
              <a:tr h="268291">
                <a:tc>
                  <a:txBody>
                    <a:bodyPr/>
                    <a:lstStyle/>
                    <a:p>
                      <a:pPr algn="ctr" fontAlgn="ctr"/>
                      <a:r>
                        <a:rPr lang="en-US" altLang="ja-JP" sz="1100" u="none" strike="noStrike">
                          <a:effectLst/>
                        </a:rPr>
                        <a:t>24</a:t>
                      </a:r>
                      <a:endParaRPr lang="en-US" altLang="ja-JP"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ctr" fontAlgn="ctr"/>
                      <a:r>
                        <a:rPr lang="en-US" altLang="ja-JP" sz="1100" u="none" strike="noStrike">
                          <a:effectLst/>
                        </a:rPr>
                        <a:t>96</a:t>
                      </a:r>
                      <a:endParaRPr lang="en-US" altLang="ja-JP"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extLst>
                  <a:ext uri="{0D108BD9-81ED-4DB2-BD59-A6C34878D82A}">
                    <a16:rowId xmlns:a16="http://schemas.microsoft.com/office/drawing/2014/main" val="397113787"/>
                  </a:ext>
                </a:extLst>
              </a:tr>
              <a:tr h="268291">
                <a:tc>
                  <a:txBody>
                    <a:bodyPr/>
                    <a:lstStyle/>
                    <a:p>
                      <a:pPr algn="ctr" fontAlgn="ctr"/>
                      <a:r>
                        <a:rPr lang="en-US" altLang="ja-JP" sz="1100" u="none" strike="noStrike">
                          <a:effectLst/>
                        </a:rPr>
                        <a:t>36</a:t>
                      </a:r>
                      <a:endParaRPr lang="en-US" altLang="ja-JP"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ctr" fontAlgn="ctr"/>
                      <a:r>
                        <a:rPr lang="en-US" altLang="ja-JP" sz="1100" u="none" strike="noStrike">
                          <a:effectLst/>
                        </a:rPr>
                        <a:t>144</a:t>
                      </a:r>
                      <a:endParaRPr lang="en-US" altLang="ja-JP"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extLst>
                  <a:ext uri="{0D108BD9-81ED-4DB2-BD59-A6C34878D82A}">
                    <a16:rowId xmlns:a16="http://schemas.microsoft.com/office/drawing/2014/main" val="3577003947"/>
                  </a:ext>
                </a:extLst>
              </a:tr>
              <a:tr h="268291">
                <a:tc>
                  <a:txBody>
                    <a:bodyPr/>
                    <a:lstStyle/>
                    <a:p>
                      <a:pPr algn="ctr" fontAlgn="ctr"/>
                      <a:r>
                        <a:rPr lang="en-US" altLang="ja-JP" sz="1100" u="none" strike="noStrike">
                          <a:effectLst/>
                        </a:rPr>
                        <a:t>48</a:t>
                      </a:r>
                      <a:endParaRPr lang="en-US" altLang="ja-JP"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ctr" fontAlgn="ctr"/>
                      <a:r>
                        <a:rPr lang="en-US" altLang="ja-JP" sz="1100" u="none" strike="noStrike">
                          <a:effectLst/>
                        </a:rPr>
                        <a:t>192</a:t>
                      </a:r>
                      <a:endParaRPr lang="en-US" altLang="ja-JP"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extLst>
                  <a:ext uri="{0D108BD9-81ED-4DB2-BD59-A6C34878D82A}">
                    <a16:rowId xmlns:a16="http://schemas.microsoft.com/office/drawing/2014/main" val="1599861732"/>
                  </a:ext>
                </a:extLst>
              </a:tr>
              <a:tr h="268291">
                <a:tc>
                  <a:txBody>
                    <a:bodyPr/>
                    <a:lstStyle/>
                    <a:p>
                      <a:pPr algn="ctr" fontAlgn="ctr"/>
                      <a:r>
                        <a:rPr lang="en-US" altLang="ja-JP" sz="1100" u="none" strike="noStrike">
                          <a:effectLst/>
                        </a:rPr>
                        <a:t>54</a:t>
                      </a:r>
                      <a:endParaRPr lang="en-US" altLang="ja-JP"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ctr" fontAlgn="ctr"/>
                      <a:r>
                        <a:rPr lang="en-US" altLang="ja-JP" sz="1100" u="none" strike="noStrike">
                          <a:effectLst/>
                        </a:rPr>
                        <a:t>216</a:t>
                      </a:r>
                      <a:endParaRPr lang="en-US" altLang="ja-JP"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extLst>
                  <a:ext uri="{0D108BD9-81ED-4DB2-BD59-A6C34878D82A}">
                    <a16:rowId xmlns:a16="http://schemas.microsoft.com/office/drawing/2014/main" val="2422021123"/>
                  </a:ext>
                </a:extLst>
              </a:tr>
            </a:tbl>
          </a:graphicData>
        </a:graphic>
      </p:graphicFrame>
    </p:spTree>
    <p:extLst>
      <p:ext uri="{BB962C8B-B14F-4D97-AF65-F5344CB8AC3E}">
        <p14:creationId xmlns:p14="http://schemas.microsoft.com/office/powerpoint/2010/main" val="1698391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a:extLst>
              <a:ext uri="{FF2B5EF4-FFF2-40B4-BE49-F238E27FC236}">
                <a16:creationId xmlns:a16="http://schemas.microsoft.com/office/drawing/2014/main" id="{81693586-7220-1924-F009-8228449A009A}"/>
              </a:ext>
            </a:extLst>
          </p:cNvPr>
          <p:cNvGraphicFramePr>
            <a:graphicFrameLocks/>
          </p:cNvGraphicFramePr>
          <p:nvPr>
            <p:extLst>
              <p:ext uri="{D42A27DB-BD31-4B8C-83A1-F6EECF244321}">
                <p14:modId xmlns:p14="http://schemas.microsoft.com/office/powerpoint/2010/main" val="3195764921"/>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39506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グラフ 4">
            <a:extLst>
              <a:ext uri="{FF2B5EF4-FFF2-40B4-BE49-F238E27FC236}">
                <a16:creationId xmlns:a16="http://schemas.microsoft.com/office/drawing/2014/main" id="{6F0F543B-2895-22AB-0797-6F99A04D80A4}"/>
              </a:ext>
            </a:extLst>
          </p:cNvPr>
          <p:cNvGraphicFramePr>
            <a:graphicFrameLocks/>
          </p:cNvGraphicFramePr>
          <p:nvPr>
            <p:extLst>
              <p:ext uri="{D42A27DB-BD31-4B8C-83A1-F6EECF244321}">
                <p14:modId xmlns:p14="http://schemas.microsoft.com/office/powerpoint/2010/main" val="1114653535"/>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922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2">
            <a:extLst>
              <a:ext uri="{FF2B5EF4-FFF2-40B4-BE49-F238E27FC236}">
                <a16:creationId xmlns:a16="http://schemas.microsoft.com/office/drawing/2014/main" id="{DD2008DA-C516-23F6-C0FA-1DE8B17DEE5B}"/>
              </a:ext>
            </a:extLst>
          </p:cNvPr>
          <p:cNvSpPr txBox="1">
            <a:spLocks/>
          </p:cNvSpPr>
          <p:nvPr/>
        </p:nvSpPr>
        <p:spPr>
          <a:xfrm>
            <a:off x="991448" y="377764"/>
            <a:ext cx="10515600" cy="5860040"/>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400"/>
              <a:t>802.11a</a:t>
            </a:r>
            <a:r>
              <a:rPr lang="ja-JP" altLang="en-US" sz="2400"/>
              <a:t>の</a:t>
            </a:r>
            <a:r>
              <a:rPr lang="en-US" altLang="ja-JP" sz="2400"/>
              <a:t>DCF</a:t>
            </a:r>
            <a:r>
              <a:rPr lang="ja-JP" altLang="en-US" sz="2400"/>
              <a:t>バックオフ制御平均時間</a:t>
            </a:r>
            <a:endParaRPr lang="en-US" altLang="ja-JP" sz="2400"/>
          </a:p>
          <a:p>
            <a:pPr marL="0" indent="0">
              <a:buNone/>
            </a:pPr>
            <a:r>
              <a:rPr lang="en-US" altLang="ja-JP" sz="2400" err="1"/>
              <a:t>DIFS+CWmin</a:t>
            </a:r>
            <a:r>
              <a:rPr lang="en-US" altLang="ja-JP" sz="2400"/>
              <a:t>×</a:t>
            </a:r>
            <a:r>
              <a:rPr lang="ja-JP" altLang="en-US" sz="2400"/>
              <a:t>スロットタイム</a:t>
            </a:r>
            <a:r>
              <a:rPr lang="en-US" altLang="ja-JP" sz="2400"/>
              <a:t>/2</a:t>
            </a:r>
          </a:p>
          <a:p>
            <a:pPr marL="0" indent="0">
              <a:buNone/>
            </a:pPr>
            <a:r>
              <a:rPr lang="en-US" altLang="ja-JP" sz="2400"/>
              <a:t>=34+15×9/2</a:t>
            </a:r>
          </a:p>
          <a:p>
            <a:pPr marL="0" indent="0">
              <a:buNone/>
            </a:pPr>
            <a:r>
              <a:rPr lang="en-US" altLang="ja-JP" sz="2400"/>
              <a:t>=101.5</a:t>
            </a:r>
          </a:p>
          <a:p>
            <a:pPr marL="0" indent="0">
              <a:buNone/>
            </a:pPr>
            <a:endParaRPr lang="en-US" altLang="ja-JP" sz="2400"/>
          </a:p>
          <a:p>
            <a:r>
              <a:rPr lang="en-US" altLang="ja-JP" sz="2400"/>
              <a:t>802.11g</a:t>
            </a:r>
            <a:r>
              <a:rPr lang="ja-JP" altLang="en-US" sz="2400"/>
              <a:t>の</a:t>
            </a:r>
            <a:r>
              <a:rPr lang="en-US" altLang="ja-JP" sz="2400"/>
              <a:t>DCF</a:t>
            </a:r>
            <a:r>
              <a:rPr lang="ja-JP" altLang="en-US" sz="2400"/>
              <a:t>バックオフ制御平均時間</a:t>
            </a:r>
            <a:r>
              <a:rPr lang="en-US" altLang="ja-JP" sz="2400"/>
              <a:t>(</a:t>
            </a:r>
            <a:r>
              <a:rPr lang="ja-JP" altLang="en-US" sz="2400"/>
              <a:t>スロットタイム使用時</a:t>
            </a:r>
            <a:r>
              <a:rPr lang="en-US" altLang="ja-JP" sz="2400"/>
              <a:t>)</a:t>
            </a:r>
          </a:p>
          <a:p>
            <a:pPr marL="0" indent="0">
              <a:buNone/>
            </a:pPr>
            <a:r>
              <a:rPr lang="en-US" altLang="ja-JP" sz="2400" err="1"/>
              <a:t>DIFS+CWmin</a:t>
            </a:r>
            <a:r>
              <a:rPr lang="en-US" altLang="ja-JP" sz="2400"/>
              <a:t>×</a:t>
            </a:r>
            <a:r>
              <a:rPr lang="ja-JP" altLang="en-US" sz="2400"/>
              <a:t>スロットタイム</a:t>
            </a:r>
            <a:r>
              <a:rPr lang="en-US" altLang="ja-JP" sz="2400"/>
              <a:t>/2</a:t>
            </a:r>
          </a:p>
          <a:p>
            <a:pPr marL="0" indent="0">
              <a:buNone/>
            </a:pPr>
            <a:r>
              <a:rPr lang="en-US" altLang="ja-JP" sz="2400"/>
              <a:t>=56+15×20/2</a:t>
            </a:r>
          </a:p>
          <a:p>
            <a:pPr marL="0" indent="0">
              <a:buNone/>
            </a:pPr>
            <a:r>
              <a:rPr lang="en-US" altLang="ja-JP" sz="2400"/>
              <a:t>=206</a:t>
            </a:r>
          </a:p>
          <a:p>
            <a:pPr marL="0" indent="0">
              <a:buNone/>
            </a:pPr>
            <a:endParaRPr lang="en-US" altLang="ja-JP" sz="2400"/>
          </a:p>
          <a:p>
            <a:r>
              <a:rPr lang="en-US" altLang="ja-JP" sz="2400"/>
              <a:t>802.11g</a:t>
            </a:r>
            <a:r>
              <a:rPr lang="ja-JP" altLang="en-US" sz="2400"/>
              <a:t>の</a:t>
            </a:r>
            <a:r>
              <a:rPr lang="en-US" altLang="ja-JP" sz="2400"/>
              <a:t>DCF</a:t>
            </a:r>
            <a:r>
              <a:rPr lang="ja-JP" altLang="en-US" sz="2400"/>
              <a:t>バックオフ制御平均時間</a:t>
            </a:r>
            <a:r>
              <a:rPr lang="en-US" altLang="ja-JP" sz="2400"/>
              <a:t>(</a:t>
            </a:r>
            <a:r>
              <a:rPr lang="ja-JP" altLang="en-US" sz="2400"/>
              <a:t>スロットタイム使用時</a:t>
            </a:r>
            <a:r>
              <a:rPr lang="en-US" altLang="ja-JP" sz="2400"/>
              <a:t>)</a:t>
            </a:r>
          </a:p>
          <a:p>
            <a:pPr marL="0" indent="0">
              <a:buNone/>
            </a:pPr>
            <a:r>
              <a:rPr lang="en-US" altLang="ja-JP" sz="2400" err="1"/>
              <a:t>DIFS+CWmin</a:t>
            </a:r>
            <a:r>
              <a:rPr lang="en-US" altLang="ja-JP" sz="2400"/>
              <a:t>×</a:t>
            </a:r>
            <a:r>
              <a:rPr lang="ja-JP" altLang="en-US" sz="2400"/>
              <a:t>スロットタイム</a:t>
            </a:r>
            <a:r>
              <a:rPr lang="en-US" altLang="ja-JP" sz="2400"/>
              <a:t>/2</a:t>
            </a:r>
          </a:p>
          <a:p>
            <a:pPr marL="0" indent="0">
              <a:buNone/>
            </a:pPr>
            <a:r>
              <a:rPr lang="en-US" altLang="ja-JP" sz="2400"/>
              <a:t>=34+15×9/2</a:t>
            </a:r>
          </a:p>
          <a:p>
            <a:pPr marL="0" indent="0">
              <a:buNone/>
            </a:pPr>
            <a:r>
              <a:rPr lang="en-US" altLang="ja-JP" sz="2400"/>
              <a:t>=101.5</a:t>
            </a:r>
          </a:p>
          <a:p>
            <a:endParaRPr lang="en-US" altLang="ja-JP" sz="2400"/>
          </a:p>
          <a:p>
            <a:endParaRPr lang="en-US" altLang="ja-JP"/>
          </a:p>
          <a:p>
            <a:pPr marL="0" indent="0">
              <a:buNone/>
            </a:pPr>
            <a:endParaRPr lang="en-US" altLang="ja-JP"/>
          </a:p>
          <a:p>
            <a:pPr marL="0" indent="0">
              <a:buFont typeface="Arial" panose="020B0604020202020204" pitchFamily="34" charset="0"/>
              <a:buNone/>
            </a:pPr>
            <a:endParaRPr lang="en-US" altLang="ja-JP"/>
          </a:p>
          <a:p>
            <a:pPr marL="0" indent="0">
              <a:buFont typeface="Arial" panose="020B0604020202020204" pitchFamily="34" charset="0"/>
              <a:buNone/>
            </a:pPr>
            <a:endParaRPr lang="en-US" altLang="ja-JP"/>
          </a:p>
        </p:txBody>
      </p:sp>
    </p:spTree>
    <p:extLst>
      <p:ext uri="{BB962C8B-B14F-4D97-AF65-F5344CB8AC3E}">
        <p14:creationId xmlns:p14="http://schemas.microsoft.com/office/powerpoint/2010/main" val="1713764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グループ化 22">
            <a:extLst>
              <a:ext uri="{FF2B5EF4-FFF2-40B4-BE49-F238E27FC236}">
                <a16:creationId xmlns:a16="http://schemas.microsoft.com/office/drawing/2014/main" id="{DBD8A47D-A1F0-1B2B-8EAC-1FDBFF7AB436}"/>
              </a:ext>
            </a:extLst>
          </p:cNvPr>
          <p:cNvGrpSpPr/>
          <p:nvPr/>
        </p:nvGrpSpPr>
        <p:grpSpPr>
          <a:xfrm>
            <a:off x="342925" y="529216"/>
            <a:ext cx="9009552" cy="2264642"/>
            <a:chOff x="918637" y="615928"/>
            <a:chExt cx="9008489" cy="3267942"/>
          </a:xfrm>
        </p:grpSpPr>
        <p:sp>
          <p:nvSpPr>
            <p:cNvPr id="24" name="正方形/長方形 23">
              <a:extLst>
                <a:ext uri="{FF2B5EF4-FFF2-40B4-BE49-F238E27FC236}">
                  <a16:creationId xmlns:a16="http://schemas.microsoft.com/office/drawing/2014/main" id="{DB36479D-2D8C-229F-A038-B8BF63964133}"/>
                </a:ext>
              </a:extLst>
            </p:cNvPr>
            <p:cNvSpPr/>
            <p:nvPr/>
          </p:nvSpPr>
          <p:spPr>
            <a:xfrm>
              <a:off x="3111768" y="615928"/>
              <a:ext cx="1202748" cy="784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a:t>802.11</a:t>
              </a:r>
            </a:p>
            <a:p>
              <a:pPr algn="ctr"/>
              <a:r>
                <a:rPr lang="ja-JP" altLang="en-US"/>
                <a:t>ヘッダ</a:t>
              </a:r>
              <a:endParaRPr kumimoji="1" lang="ja-JP" altLang="en-US"/>
            </a:p>
          </p:txBody>
        </p:sp>
        <p:sp>
          <p:nvSpPr>
            <p:cNvPr id="25" name="正方形/長方形 24">
              <a:extLst>
                <a:ext uri="{FF2B5EF4-FFF2-40B4-BE49-F238E27FC236}">
                  <a16:creationId xmlns:a16="http://schemas.microsoft.com/office/drawing/2014/main" id="{7831A521-54CE-67FB-87CD-BA0630CC22C2}"/>
                </a:ext>
              </a:extLst>
            </p:cNvPr>
            <p:cNvSpPr/>
            <p:nvPr/>
          </p:nvSpPr>
          <p:spPr>
            <a:xfrm>
              <a:off x="4314516" y="615928"/>
              <a:ext cx="1358614" cy="784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a:t>LLC</a:t>
              </a:r>
            </a:p>
            <a:p>
              <a:pPr algn="ctr"/>
              <a:r>
                <a:rPr lang="ja-JP" altLang="en-US"/>
                <a:t>ヘッダ</a:t>
              </a:r>
              <a:endParaRPr kumimoji="1" lang="ja-JP" altLang="en-US"/>
            </a:p>
          </p:txBody>
        </p:sp>
        <p:sp>
          <p:nvSpPr>
            <p:cNvPr id="26" name="正方形/長方形 25">
              <a:extLst>
                <a:ext uri="{FF2B5EF4-FFF2-40B4-BE49-F238E27FC236}">
                  <a16:creationId xmlns:a16="http://schemas.microsoft.com/office/drawing/2014/main" id="{B9C365AC-38C0-0B00-2BB5-E4EDA28E77AF}"/>
                </a:ext>
              </a:extLst>
            </p:cNvPr>
            <p:cNvSpPr/>
            <p:nvPr/>
          </p:nvSpPr>
          <p:spPr>
            <a:xfrm>
              <a:off x="8815298" y="615928"/>
              <a:ext cx="1111828" cy="784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a:t>802.11</a:t>
              </a:r>
            </a:p>
            <a:p>
              <a:pPr algn="ctr"/>
              <a:r>
                <a:rPr lang="en-US" altLang="ja-JP"/>
                <a:t>FCS</a:t>
              </a:r>
              <a:endParaRPr kumimoji="1" lang="ja-JP" altLang="en-US"/>
            </a:p>
          </p:txBody>
        </p:sp>
        <p:sp>
          <p:nvSpPr>
            <p:cNvPr id="27" name="正方形/長方形 26">
              <a:extLst>
                <a:ext uri="{FF2B5EF4-FFF2-40B4-BE49-F238E27FC236}">
                  <a16:creationId xmlns:a16="http://schemas.microsoft.com/office/drawing/2014/main" id="{57264F26-5952-BAE6-BBB4-47932D4686E6}"/>
                </a:ext>
              </a:extLst>
            </p:cNvPr>
            <p:cNvSpPr/>
            <p:nvPr/>
          </p:nvSpPr>
          <p:spPr>
            <a:xfrm>
              <a:off x="5673130" y="615928"/>
              <a:ext cx="1225045" cy="784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a:t>IP</a:t>
              </a:r>
            </a:p>
            <a:p>
              <a:pPr algn="ctr"/>
              <a:r>
                <a:rPr lang="ja-JP" altLang="en-US"/>
                <a:t>ヘッダ</a:t>
              </a:r>
              <a:endParaRPr kumimoji="1" lang="ja-JP" altLang="en-US"/>
            </a:p>
          </p:txBody>
        </p:sp>
        <p:sp>
          <p:nvSpPr>
            <p:cNvPr id="28" name="正方形/長方形 27">
              <a:extLst>
                <a:ext uri="{FF2B5EF4-FFF2-40B4-BE49-F238E27FC236}">
                  <a16:creationId xmlns:a16="http://schemas.microsoft.com/office/drawing/2014/main" id="{CAA57FF5-ABF0-9BB5-982C-BFCD30BCD25C}"/>
                </a:ext>
              </a:extLst>
            </p:cNvPr>
            <p:cNvSpPr/>
            <p:nvPr/>
          </p:nvSpPr>
          <p:spPr>
            <a:xfrm>
              <a:off x="6898175" y="615928"/>
              <a:ext cx="1917123" cy="784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a:t>IP</a:t>
              </a:r>
            </a:p>
            <a:p>
              <a:pPr algn="ctr"/>
              <a:r>
                <a:rPr kumimoji="1" lang="ja-JP" altLang="en-US"/>
                <a:t>ペイロード</a:t>
              </a:r>
              <a:endParaRPr kumimoji="1" lang="en-US" altLang="ja-JP"/>
            </a:p>
          </p:txBody>
        </p:sp>
        <p:cxnSp>
          <p:nvCxnSpPr>
            <p:cNvPr id="29" name="直線コネクタ 28">
              <a:extLst>
                <a:ext uri="{FF2B5EF4-FFF2-40B4-BE49-F238E27FC236}">
                  <a16:creationId xmlns:a16="http://schemas.microsoft.com/office/drawing/2014/main" id="{9C48B7BD-8E18-E187-5F79-FF0E59556709}"/>
                </a:ext>
              </a:extLst>
            </p:cNvPr>
            <p:cNvCxnSpPr>
              <a:cxnSpLocks/>
            </p:cNvCxnSpPr>
            <p:nvPr/>
          </p:nvCxnSpPr>
          <p:spPr>
            <a:xfrm>
              <a:off x="4304560" y="1364075"/>
              <a:ext cx="0" cy="0"/>
            </a:xfrm>
            <a:prstGeom prst="line">
              <a:avLst/>
            </a:prstGeom>
          </p:spPr>
          <p:style>
            <a:lnRef idx="1">
              <a:schemeClr val="dk1"/>
            </a:lnRef>
            <a:fillRef idx="0">
              <a:schemeClr val="dk1"/>
            </a:fillRef>
            <a:effectRef idx="0">
              <a:schemeClr val="dk1"/>
            </a:effectRef>
            <a:fontRef idx="minor">
              <a:schemeClr val="tx1"/>
            </a:fontRef>
          </p:style>
        </p:cxnSp>
        <p:cxnSp>
          <p:nvCxnSpPr>
            <p:cNvPr id="30" name="直線コネクタ 29">
              <a:extLst>
                <a:ext uri="{FF2B5EF4-FFF2-40B4-BE49-F238E27FC236}">
                  <a16:creationId xmlns:a16="http://schemas.microsoft.com/office/drawing/2014/main" id="{64C9705F-8273-071B-50CB-1D6979F49001}"/>
                </a:ext>
              </a:extLst>
            </p:cNvPr>
            <p:cNvCxnSpPr>
              <a:cxnSpLocks/>
            </p:cNvCxnSpPr>
            <p:nvPr/>
          </p:nvCxnSpPr>
          <p:spPr>
            <a:xfrm>
              <a:off x="4304560" y="1364075"/>
              <a:ext cx="0" cy="0"/>
            </a:xfrm>
            <a:prstGeom prst="line">
              <a:avLst/>
            </a:prstGeom>
          </p:spPr>
          <p:style>
            <a:lnRef idx="1">
              <a:schemeClr val="dk1"/>
            </a:lnRef>
            <a:fillRef idx="0">
              <a:schemeClr val="dk1"/>
            </a:fillRef>
            <a:effectRef idx="0">
              <a:schemeClr val="dk1"/>
            </a:effectRef>
            <a:fontRef idx="minor">
              <a:schemeClr val="tx1"/>
            </a:fontRef>
          </p:style>
        </p:cxnSp>
        <p:sp>
          <p:nvSpPr>
            <p:cNvPr id="31" name="正方形/長方形 30">
              <a:extLst>
                <a:ext uri="{FF2B5EF4-FFF2-40B4-BE49-F238E27FC236}">
                  <a16:creationId xmlns:a16="http://schemas.microsoft.com/office/drawing/2014/main" id="{416126B0-0E0C-39C9-F38E-96336E74D2C6}"/>
                </a:ext>
              </a:extLst>
            </p:cNvPr>
            <p:cNvSpPr/>
            <p:nvPr/>
          </p:nvSpPr>
          <p:spPr>
            <a:xfrm>
              <a:off x="919722" y="2607952"/>
              <a:ext cx="2451249" cy="784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a:t>PLCP</a:t>
              </a:r>
              <a:endParaRPr kumimoji="1" lang="en-US" altLang="ja-JP"/>
            </a:p>
            <a:p>
              <a:pPr algn="ctr"/>
              <a:r>
                <a:rPr kumimoji="1" lang="ja-JP" altLang="en-US"/>
                <a:t>プリアンブル</a:t>
              </a:r>
            </a:p>
          </p:txBody>
        </p:sp>
        <p:sp>
          <p:nvSpPr>
            <p:cNvPr id="32" name="正方形/長方形 31">
              <a:extLst>
                <a:ext uri="{FF2B5EF4-FFF2-40B4-BE49-F238E27FC236}">
                  <a16:creationId xmlns:a16="http://schemas.microsoft.com/office/drawing/2014/main" id="{140703AD-4676-3700-D9A9-09AF389F1324}"/>
                </a:ext>
              </a:extLst>
            </p:cNvPr>
            <p:cNvSpPr/>
            <p:nvPr/>
          </p:nvSpPr>
          <p:spPr>
            <a:xfrm>
              <a:off x="3373278" y="2607952"/>
              <a:ext cx="1775840" cy="784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a:t>PLCP</a:t>
              </a:r>
              <a:endParaRPr kumimoji="1" lang="en-US" altLang="ja-JP"/>
            </a:p>
            <a:p>
              <a:pPr algn="ctr"/>
              <a:r>
                <a:rPr lang="ja-JP" altLang="en-US"/>
                <a:t>ヘッダ信号</a:t>
              </a:r>
              <a:endParaRPr kumimoji="1" lang="ja-JP" altLang="en-US"/>
            </a:p>
          </p:txBody>
        </p:sp>
        <p:sp>
          <p:nvSpPr>
            <p:cNvPr id="33" name="正方形/長方形 32">
              <a:extLst>
                <a:ext uri="{FF2B5EF4-FFF2-40B4-BE49-F238E27FC236}">
                  <a16:creationId xmlns:a16="http://schemas.microsoft.com/office/drawing/2014/main" id="{95AE0DBE-14E7-98F5-1236-FBEA8928687C}"/>
                </a:ext>
              </a:extLst>
            </p:cNvPr>
            <p:cNvSpPr/>
            <p:nvPr/>
          </p:nvSpPr>
          <p:spPr>
            <a:xfrm>
              <a:off x="5151424" y="2607952"/>
              <a:ext cx="4775701" cy="784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データ</a:t>
              </a:r>
              <a:endParaRPr kumimoji="1" lang="en-US" altLang="ja-JP"/>
            </a:p>
          </p:txBody>
        </p:sp>
        <p:cxnSp>
          <p:nvCxnSpPr>
            <p:cNvPr id="34" name="直線コネクタ 33">
              <a:extLst>
                <a:ext uri="{FF2B5EF4-FFF2-40B4-BE49-F238E27FC236}">
                  <a16:creationId xmlns:a16="http://schemas.microsoft.com/office/drawing/2014/main" id="{01410A51-4B41-4415-2598-7B177245B72D}"/>
                </a:ext>
              </a:extLst>
            </p:cNvPr>
            <p:cNvCxnSpPr>
              <a:cxnSpLocks/>
            </p:cNvCxnSpPr>
            <p:nvPr/>
          </p:nvCxnSpPr>
          <p:spPr>
            <a:xfrm flipV="1">
              <a:off x="918637" y="1400442"/>
              <a:ext cx="2193131" cy="120751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81DE6B3-7FE8-AC17-E6C9-6B7B779D34F1}"/>
                </a:ext>
              </a:extLst>
            </p:cNvPr>
            <p:cNvCxnSpPr>
              <a:cxnSpLocks/>
            </p:cNvCxnSpPr>
            <p:nvPr/>
          </p:nvCxnSpPr>
          <p:spPr>
            <a:xfrm>
              <a:off x="3745832" y="1400442"/>
              <a:ext cx="1405592" cy="120751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A6327729-4218-95F2-063A-9134FF067745}"/>
                </a:ext>
              </a:extLst>
            </p:cNvPr>
            <p:cNvCxnSpPr>
              <a:cxnSpLocks/>
            </p:cNvCxnSpPr>
            <p:nvPr/>
          </p:nvCxnSpPr>
          <p:spPr>
            <a:xfrm>
              <a:off x="9927125" y="1400442"/>
              <a:ext cx="0" cy="120751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AD0E886E-4036-2510-9868-D449C3EAA113}"/>
                </a:ext>
              </a:extLst>
            </p:cNvPr>
            <p:cNvCxnSpPr>
              <a:cxnSpLocks/>
            </p:cNvCxnSpPr>
            <p:nvPr/>
          </p:nvCxnSpPr>
          <p:spPr>
            <a:xfrm>
              <a:off x="918637" y="3392465"/>
              <a:ext cx="0" cy="491405"/>
            </a:xfrm>
            <a:prstGeom prst="line">
              <a:avLst/>
            </a:prstGeom>
            <a:ln w="12700"/>
          </p:spPr>
          <p:style>
            <a:lnRef idx="1">
              <a:schemeClr val="dk1"/>
            </a:lnRef>
            <a:fillRef idx="0">
              <a:schemeClr val="dk1"/>
            </a:fillRef>
            <a:effectRef idx="0">
              <a:schemeClr val="dk1"/>
            </a:effectRef>
            <a:fontRef idx="minor">
              <a:schemeClr val="tx1"/>
            </a:fontRef>
          </p:style>
        </p:cxnSp>
        <p:cxnSp>
          <p:nvCxnSpPr>
            <p:cNvPr id="38" name="直線コネクタ 37">
              <a:extLst>
                <a:ext uri="{FF2B5EF4-FFF2-40B4-BE49-F238E27FC236}">
                  <a16:creationId xmlns:a16="http://schemas.microsoft.com/office/drawing/2014/main" id="{8B5B014C-157C-E6CD-49AD-3EEA647A97D0}"/>
                </a:ext>
              </a:extLst>
            </p:cNvPr>
            <p:cNvCxnSpPr>
              <a:cxnSpLocks/>
            </p:cNvCxnSpPr>
            <p:nvPr/>
          </p:nvCxnSpPr>
          <p:spPr>
            <a:xfrm>
              <a:off x="3373278" y="3392465"/>
              <a:ext cx="0" cy="491405"/>
            </a:xfrm>
            <a:prstGeom prst="line">
              <a:avLst/>
            </a:prstGeom>
            <a:ln w="12700"/>
          </p:spPr>
          <p:style>
            <a:lnRef idx="1">
              <a:schemeClr val="dk1"/>
            </a:lnRef>
            <a:fillRef idx="0">
              <a:schemeClr val="dk1"/>
            </a:fillRef>
            <a:effectRef idx="0">
              <a:schemeClr val="dk1"/>
            </a:effectRef>
            <a:fontRef idx="minor">
              <a:schemeClr val="tx1"/>
            </a:fontRef>
          </p:style>
        </p:cxnSp>
        <p:cxnSp>
          <p:nvCxnSpPr>
            <p:cNvPr id="39" name="直線コネクタ 38">
              <a:extLst>
                <a:ext uri="{FF2B5EF4-FFF2-40B4-BE49-F238E27FC236}">
                  <a16:creationId xmlns:a16="http://schemas.microsoft.com/office/drawing/2014/main" id="{B993F26B-F660-8922-2371-4E6AC1710B17}"/>
                </a:ext>
              </a:extLst>
            </p:cNvPr>
            <p:cNvCxnSpPr>
              <a:cxnSpLocks/>
            </p:cNvCxnSpPr>
            <p:nvPr/>
          </p:nvCxnSpPr>
          <p:spPr>
            <a:xfrm>
              <a:off x="5151424" y="3352634"/>
              <a:ext cx="0" cy="491405"/>
            </a:xfrm>
            <a:prstGeom prst="line">
              <a:avLst/>
            </a:prstGeom>
            <a:ln w="12700"/>
          </p:spPr>
          <p:style>
            <a:lnRef idx="1">
              <a:schemeClr val="dk1"/>
            </a:lnRef>
            <a:fillRef idx="0">
              <a:schemeClr val="dk1"/>
            </a:fillRef>
            <a:effectRef idx="0">
              <a:schemeClr val="dk1"/>
            </a:effectRef>
            <a:fontRef idx="minor">
              <a:schemeClr val="tx1"/>
            </a:fontRef>
          </p:style>
        </p:cxnSp>
        <p:cxnSp>
          <p:nvCxnSpPr>
            <p:cNvPr id="40" name="直線矢印コネクタ 39">
              <a:extLst>
                <a:ext uri="{FF2B5EF4-FFF2-40B4-BE49-F238E27FC236}">
                  <a16:creationId xmlns:a16="http://schemas.microsoft.com/office/drawing/2014/main" id="{72E76F45-A161-D850-47AB-1CAE36213A07}"/>
                </a:ext>
              </a:extLst>
            </p:cNvPr>
            <p:cNvCxnSpPr>
              <a:cxnSpLocks/>
            </p:cNvCxnSpPr>
            <p:nvPr/>
          </p:nvCxnSpPr>
          <p:spPr>
            <a:xfrm flipV="1">
              <a:off x="920800" y="3638167"/>
              <a:ext cx="2450171" cy="887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1" name="直線矢印コネクタ 40">
              <a:extLst>
                <a:ext uri="{FF2B5EF4-FFF2-40B4-BE49-F238E27FC236}">
                  <a16:creationId xmlns:a16="http://schemas.microsoft.com/office/drawing/2014/main" id="{383ED147-BC0E-75CC-2A43-7C70BCF83716}"/>
                </a:ext>
              </a:extLst>
            </p:cNvPr>
            <p:cNvCxnSpPr>
              <a:cxnSpLocks/>
            </p:cNvCxnSpPr>
            <p:nvPr/>
          </p:nvCxnSpPr>
          <p:spPr>
            <a:xfrm flipV="1">
              <a:off x="3360677" y="3633732"/>
              <a:ext cx="1788439" cy="443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sp>
        <p:nvSpPr>
          <p:cNvPr id="46" name="テキスト ボックス 45">
            <a:extLst>
              <a:ext uri="{FF2B5EF4-FFF2-40B4-BE49-F238E27FC236}">
                <a16:creationId xmlns:a16="http://schemas.microsoft.com/office/drawing/2014/main" id="{271F62AE-6626-A403-F00A-6331ABF5C1C1}"/>
              </a:ext>
            </a:extLst>
          </p:cNvPr>
          <p:cNvSpPr txBox="1"/>
          <p:nvPr/>
        </p:nvSpPr>
        <p:spPr>
          <a:xfrm>
            <a:off x="3450546" y="168715"/>
            <a:ext cx="529090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a:t>802.11b</a:t>
            </a:r>
            <a:r>
              <a:rPr kumimoji="1" lang="ja-JP" altLang="en-US"/>
              <a:t>の</a:t>
            </a:r>
            <a:r>
              <a:rPr kumimoji="1" lang="en-US" altLang="ja-JP"/>
              <a:t>PLCP</a:t>
            </a:r>
            <a:r>
              <a:rPr kumimoji="1" lang="ja-JP" altLang="en-US"/>
              <a:t>フレーム・フォーマット</a:t>
            </a:r>
          </a:p>
        </p:txBody>
      </p:sp>
      <p:cxnSp>
        <p:nvCxnSpPr>
          <p:cNvPr id="22" name="直線コネクタ 21">
            <a:extLst>
              <a:ext uri="{FF2B5EF4-FFF2-40B4-BE49-F238E27FC236}">
                <a16:creationId xmlns:a16="http://schemas.microsoft.com/office/drawing/2014/main" id="{9B9668E0-B946-B98A-FBF3-64A93EDB85A8}"/>
              </a:ext>
            </a:extLst>
          </p:cNvPr>
          <p:cNvCxnSpPr>
            <a:cxnSpLocks/>
          </p:cNvCxnSpPr>
          <p:nvPr/>
        </p:nvCxnSpPr>
        <p:spPr>
          <a:xfrm>
            <a:off x="9352476" y="2387580"/>
            <a:ext cx="0" cy="340537"/>
          </a:xfrm>
          <a:prstGeom prst="line">
            <a:avLst/>
          </a:prstGeom>
          <a:ln w="12700"/>
        </p:spPr>
        <p:style>
          <a:lnRef idx="1">
            <a:schemeClr val="dk1"/>
          </a:lnRef>
          <a:fillRef idx="0">
            <a:schemeClr val="dk1"/>
          </a:fillRef>
          <a:effectRef idx="0">
            <a:schemeClr val="dk1"/>
          </a:effectRef>
          <a:fontRef idx="minor">
            <a:schemeClr val="tx1"/>
          </a:fontRef>
        </p:style>
      </p:cxnSp>
      <p:cxnSp>
        <p:nvCxnSpPr>
          <p:cNvPr id="42" name="直線矢印コネクタ 41">
            <a:extLst>
              <a:ext uri="{FF2B5EF4-FFF2-40B4-BE49-F238E27FC236}">
                <a16:creationId xmlns:a16="http://schemas.microsoft.com/office/drawing/2014/main" id="{94FB3B78-7D50-1D6B-C756-CBF84FDBEDF9}"/>
              </a:ext>
            </a:extLst>
          </p:cNvPr>
          <p:cNvCxnSpPr>
            <a:cxnSpLocks/>
          </p:cNvCxnSpPr>
          <p:nvPr/>
        </p:nvCxnSpPr>
        <p:spPr>
          <a:xfrm>
            <a:off x="4573903" y="2640109"/>
            <a:ext cx="4778573" cy="922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8" name="テキスト ボックス 47">
            <a:extLst>
              <a:ext uri="{FF2B5EF4-FFF2-40B4-BE49-F238E27FC236}">
                <a16:creationId xmlns:a16="http://schemas.microsoft.com/office/drawing/2014/main" id="{7EF8992C-5A10-1A1D-6707-1AF02D6CF2CD}"/>
              </a:ext>
            </a:extLst>
          </p:cNvPr>
          <p:cNvSpPr txBox="1"/>
          <p:nvPr/>
        </p:nvSpPr>
        <p:spPr>
          <a:xfrm>
            <a:off x="261257" y="3014505"/>
            <a:ext cx="11595798" cy="3402135"/>
          </a:xfrm>
          <a:prstGeom prst="rect">
            <a:avLst/>
          </a:prstGeom>
        </p:spPr>
        <p:txBody>
          <a:bodyPr wrap="square" rtlCol="0">
            <a:normAutofit/>
          </a:bodyPr>
          <a:lstStyle/>
          <a:p>
            <a:pPr algn="l"/>
            <a:endParaRPr kumimoji="1" lang="ja-JP" altLang="en-US" sz="2400"/>
          </a:p>
        </p:txBody>
      </p:sp>
      <p:sp>
        <p:nvSpPr>
          <p:cNvPr id="49" name="コンテンツ プレースホルダー 2">
            <a:extLst>
              <a:ext uri="{FF2B5EF4-FFF2-40B4-BE49-F238E27FC236}">
                <a16:creationId xmlns:a16="http://schemas.microsoft.com/office/drawing/2014/main" id="{E7B62E07-6521-A82D-FAAB-070E9B9CE6BE}"/>
              </a:ext>
            </a:extLst>
          </p:cNvPr>
          <p:cNvSpPr txBox="1">
            <a:spLocks/>
          </p:cNvSpPr>
          <p:nvPr/>
        </p:nvSpPr>
        <p:spPr>
          <a:xfrm>
            <a:off x="342924" y="2986901"/>
            <a:ext cx="11164124" cy="370238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a:t>ロングプリアンブルとショートプリアンブル</a:t>
            </a:r>
            <a:endParaRPr lang="en-US" altLang="ja-JP" sz="2400"/>
          </a:p>
          <a:p>
            <a:pPr marL="0" indent="0">
              <a:buNone/>
            </a:pPr>
            <a:r>
              <a:rPr lang="en-US" altLang="ja-JP" sz="2400"/>
              <a:t>801.11b </a:t>
            </a:r>
            <a:r>
              <a:rPr lang="ja-JP" altLang="en-US" sz="2400"/>
              <a:t>では高速化オプションとして </a:t>
            </a:r>
            <a:r>
              <a:rPr lang="en-US" altLang="ja-JP" sz="2400"/>
              <a:t>2[Mbps] </a:t>
            </a:r>
            <a:r>
              <a:rPr lang="ja-JP" altLang="en-US" sz="2400"/>
              <a:t>変調 </a:t>
            </a:r>
            <a:r>
              <a:rPr lang="en-US" altLang="ja-JP" sz="2400"/>
              <a:t>96[</a:t>
            </a:r>
            <a:r>
              <a:rPr lang="en-US" altLang="ja-JP" sz="2400" err="1"/>
              <a:t>μs</a:t>
            </a:r>
            <a:r>
              <a:rPr lang="en-US" altLang="ja-JP" sz="2400"/>
              <a:t>]</a:t>
            </a:r>
            <a:r>
              <a:rPr lang="ja-JP" altLang="en-US" sz="2400"/>
              <a:t>のモードが追加された</a:t>
            </a:r>
            <a:endParaRPr lang="en-US" altLang="ja-JP" sz="2400"/>
          </a:p>
          <a:p>
            <a:pPr marL="0" indent="0">
              <a:buNone/>
            </a:pPr>
            <a:r>
              <a:rPr lang="ja-JP" altLang="en-US" sz="2400" u="sng">
                <a:solidFill>
                  <a:srgbClr val="C00000"/>
                </a:solidFill>
              </a:rPr>
              <a:t>メリット</a:t>
            </a:r>
            <a:endParaRPr lang="en-US" altLang="ja-JP" sz="2400" u="sng">
              <a:solidFill>
                <a:srgbClr val="C00000"/>
              </a:solidFill>
            </a:endParaRPr>
          </a:p>
          <a:p>
            <a:pPr marL="0" indent="0">
              <a:buNone/>
            </a:pPr>
            <a:r>
              <a:rPr lang="ja-JP" altLang="en-US" sz="2400" b="0" i="0">
                <a:solidFill>
                  <a:srgbClr val="080000"/>
                </a:solidFill>
                <a:effectLst/>
                <a:latin typeface="Verdana" panose="020B0604030504040204" pitchFamily="34" charset="0"/>
              </a:rPr>
              <a:t>伝送速度が速い</a:t>
            </a:r>
            <a:endParaRPr lang="en-US" altLang="ja-JP" sz="2400" b="0" i="0">
              <a:solidFill>
                <a:srgbClr val="080000"/>
              </a:solidFill>
              <a:effectLst/>
              <a:latin typeface="Verdana" panose="020B0604030504040204" pitchFamily="34" charset="0"/>
            </a:endParaRPr>
          </a:p>
          <a:p>
            <a:pPr marL="0" indent="0">
              <a:buNone/>
            </a:pPr>
            <a:endParaRPr lang="en-US" altLang="ja-JP" sz="2400"/>
          </a:p>
          <a:p>
            <a:pPr marL="0" indent="0">
              <a:buNone/>
            </a:pPr>
            <a:r>
              <a:rPr lang="ja-JP" altLang="en-US" sz="2400" u="sng">
                <a:solidFill>
                  <a:srgbClr val="002060"/>
                </a:solidFill>
              </a:rPr>
              <a:t>デメリット</a:t>
            </a:r>
            <a:endParaRPr lang="en-US" altLang="ja-JP" sz="2400" u="sng">
              <a:solidFill>
                <a:srgbClr val="002060"/>
              </a:solidFill>
            </a:endParaRPr>
          </a:p>
          <a:p>
            <a:pPr marL="0" indent="0">
              <a:buNone/>
            </a:pPr>
            <a:r>
              <a:rPr lang="ja-JP" altLang="en-US" sz="2400"/>
              <a:t>通信範囲が狭い</a:t>
            </a:r>
            <a:endParaRPr lang="en-US" altLang="ja-JP" sz="2400"/>
          </a:p>
          <a:p>
            <a:pPr marL="0" indent="0">
              <a:buFont typeface="Arial" panose="020B0604020202020204" pitchFamily="34" charset="0"/>
              <a:buNone/>
            </a:pPr>
            <a:endParaRPr lang="en-US" altLang="ja-JP"/>
          </a:p>
          <a:p>
            <a:pPr marL="0" indent="0">
              <a:buFont typeface="Arial" panose="020B0604020202020204" pitchFamily="34" charset="0"/>
              <a:buNone/>
            </a:pPr>
            <a:endParaRPr lang="en-US" altLang="ja-JP"/>
          </a:p>
        </p:txBody>
      </p:sp>
    </p:spTree>
    <p:extLst>
      <p:ext uri="{BB962C8B-B14F-4D97-AF65-F5344CB8AC3E}">
        <p14:creationId xmlns:p14="http://schemas.microsoft.com/office/powerpoint/2010/main" val="4085928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a:extLst>
              <a:ext uri="{FF2B5EF4-FFF2-40B4-BE49-F238E27FC236}">
                <a16:creationId xmlns:a16="http://schemas.microsoft.com/office/drawing/2014/main" id="{E9A0DBF2-C3A0-D1D5-CE14-CDA33E4D0B66}"/>
              </a:ext>
            </a:extLst>
          </p:cNvPr>
          <p:cNvSpPr txBox="1">
            <a:spLocks/>
          </p:cNvSpPr>
          <p:nvPr/>
        </p:nvSpPr>
        <p:spPr>
          <a:xfrm>
            <a:off x="947304" y="327314"/>
            <a:ext cx="11120765" cy="58600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400"/>
              <a:t>IEEE802.11ACK</a:t>
            </a:r>
            <a:r>
              <a:rPr lang="ja-JP" altLang="en-US" sz="2400"/>
              <a:t>フレーム長</a:t>
            </a:r>
            <a:r>
              <a:rPr lang="en-US" altLang="ja-JP" sz="2400"/>
              <a:t>[s]</a:t>
            </a:r>
          </a:p>
          <a:p>
            <a:pPr marL="0" indent="0">
              <a:buFont typeface="Arial" panose="020B0604020202020204" pitchFamily="34" charset="0"/>
              <a:buNone/>
            </a:pPr>
            <a:r>
              <a:rPr lang="en-US" altLang="ja-JP" sz="2400"/>
              <a:t>PLCP</a:t>
            </a:r>
            <a:r>
              <a:rPr lang="ja-JP" altLang="en-US" sz="2400"/>
              <a:t>プリアンブル</a:t>
            </a:r>
            <a:r>
              <a:rPr lang="en-US" altLang="ja-JP" sz="2400"/>
              <a:t>+PLCP</a:t>
            </a:r>
            <a:r>
              <a:rPr lang="ja-JP" altLang="en-US" sz="2400"/>
              <a:t>ヘッダ</a:t>
            </a:r>
            <a:r>
              <a:rPr lang="en-US" altLang="ja-JP" sz="2400"/>
              <a:t>/ PLCP</a:t>
            </a:r>
            <a:r>
              <a:rPr lang="ja-JP" altLang="en-US" sz="2400"/>
              <a:t>ヘッダ伝送レート</a:t>
            </a:r>
            <a:endParaRPr lang="en-US" altLang="ja-JP" sz="2400"/>
          </a:p>
          <a:p>
            <a:pPr marL="0" indent="0">
              <a:buFont typeface="Arial" panose="020B0604020202020204" pitchFamily="34" charset="0"/>
              <a:buNone/>
            </a:pPr>
            <a:r>
              <a:rPr lang="en-US" altLang="ja-JP" sz="2400"/>
              <a:t>+ (802.11ACK</a:t>
            </a:r>
            <a:r>
              <a:rPr lang="ja-JP" altLang="en-US" sz="2400"/>
              <a:t>フレーム</a:t>
            </a:r>
            <a:r>
              <a:rPr lang="en-US" altLang="ja-JP" sz="2400"/>
              <a:t>+FCS)/</a:t>
            </a:r>
            <a:r>
              <a:rPr lang="ja-JP" altLang="en-US" sz="2400"/>
              <a:t>伝送レート</a:t>
            </a:r>
            <a:endParaRPr lang="en-US" altLang="ja-JP" sz="2400"/>
          </a:p>
          <a:p>
            <a:pPr marL="0" indent="0">
              <a:buFont typeface="Arial" panose="020B0604020202020204" pitchFamily="34" charset="0"/>
              <a:buNone/>
            </a:pPr>
            <a:r>
              <a:rPr lang="en-US" altLang="ja-JP" sz="2400"/>
              <a:t>=144+48/1[Mbps] +(10×8+4×8)/</a:t>
            </a:r>
            <a:r>
              <a:rPr lang="ja-JP" altLang="en-US" sz="2400"/>
              <a:t>伝送レート</a:t>
            </a:r>
            <a:r>
              <a:rPr lang="en-US" altLang="ja-JP" sz="2400"/>
              <a:t>[Mbps](</a:t>
            </a:r>
            <a:r>
              <a:rPr lang="ja-JP" altLang="en-US" sz="2400"/>
              <a:t>ロング</a:t>
            </a:r>
            <a:r>
              <a:rPr lang="en-US" altLang="ja-JP" sz="2400"/>
              <a:t>)</a:t>
            </a:r>
          </a:p>
          <a:p>
            <a:pPr marL="0" indent="0">
              <a:buNone/>
            </a:pPr>
            <a:r>
              <a:rPr lang="en-US" altLang="ja-JP" sz="2400"/>
              <a:t>=72+48/2[Mbps] +(10×8+4×8)/</a:t>
            </a:r>
            <a:r>
              <a:rPr lang="ja-JP" altLang="en-US" sz="2400"/>
              <a:t>伝送レート</a:t>
            </a:r>
            <a:r>
              <a:rPr lang="en-US" altLang="ja-JP" sz="2400"/>
              <a:t>[Mbps](</a:t>
            </a:r>
            <a:r>
              <a:rPr lang="ja-JP" altLang="en-US" sz="2400"/>
              <a:t>ショート</a:t>
            </a:r>
            <a:r>
              <a:rPr lang="en-US" altLang="ja-JP" sz="2400"/>
              <a:t>)</a:t>
            </a:r>
          </a:p>
          <a:p>
            <a:pPr marL="0" indent="0">
              <a:buFont typeface="Arial" panose="020B0604020202020204" pitchFamily="34" charset="0"/>
              <a:buNone/>
            </a:pPr>
            <a:endParaRPr lang="en-US" altLang="ja-JP" sz="2400"/>
          </a:p>
          <a:p>
            <a:r>
              <a:rPr lang="en-US" altLang="ja-JP" sz="2400"/>
              <a:t>IEEE802.11</a:t>
            </a:r>
            <a:r>
              <a:rPr lang="ja-JP" altLang="en-US" sz="2400"/>
              <a:t>データフレーム長</a:t>
            </a:r>
            <a:r>
              <a:rPr lang="en-US" altLang="ja-JP" sz="2400"/>
              <a:t>[s]</a:t>
            </a:r>
          </a:p>
          <a:p>
            <a:pPr marL="0" indent="0">
              <a:buFont typeface="Arial" panose="020B0604020202020204" pitchFamily="34" charset="0"/>
              <a:buNone/>
            </a:pPr>
            <a:r>
              <a:rPr lang="en-US" altLang="ja-JP" sz="2400"/>
              <a:t>PLCP</a:t>
            </a:r>
            <a:r>
              <a:rPr lang="ja-JP" altLang="en-US" sz="2400"/>
              <a:t>プリアンブル</a:t>
            </a:r>
            <a:r>
              <a:rPr lang="en-US" altLang="ja-JP" sz="2400"/>
              <a:t>+PLCP</a:t>
            </a:r>
            <a:r>
              <a:rPr lang="ja-JP" altLang="en-US" sz="2400"/>
              <a:t>ヘッダ</a:t>
            </a:r>
            <a:r>
              <a:rPr lang="en-US" altLang="ja-JP" sz="2400"/>
              <a:t>/ PLCP</a:t>
            </a:r>
            <a:r>
              <a:rPr lang="ja-JP" altLang="en-US" sz="2400"/>
              <a:t>ヘッダ伝送レート</a:t>
            </a:r>
            <a:endParaRPr lang="en-US" altLang="ja-JP" sz="2400"/>
          </a:p>
          <a:p>
            <a:pPr marL="0" indent="0">
              <a:buFont typeface="Arial" panose="020B0604020202020204" pitchFamily="34" charset="0"/>
              <a:buNone/>
            </a:pPr>
            <a:r>
              <a:rPr lang="en-US" altLang="ja-JP" sz="2400"/>
              <a:t>+ (802.11MAC</a:t>
            </a:r>
            <a:r>
              <a:rPr lang="ja-JP" altLang="en-US" sz="2400"/>
              <a:t>ヘッダ</a:t>
            </a:r>
            <a:r>
              <a:rPr lang="en-US" altLang="ja-JP" sz="2400"/>
              <a:t>+LLC</a:t>
            </a:r>
            <a:r>
              <a:rPr lang="ja-JP" altLang="en-US" sz="2400"/>
              <a:t>ヘッダ</a:t>
            </a:r>
            <a:r>
              <a:rPr lang="en-US" altLang="ja-JP" sz="2400"/>
              <a:t>+IP</a:t>
            </a:r>
            <a:r>
              <a:rPr lang="ja-JP" altLang="en-US" sz="2400"/>
              <a:t>パケット</a:t>
            </a:r>
            <a:r>
              <a:rPr lang="en-US" altLang="ja-JP" sz="2400"/>
              <a:t>+FCS)/</a:t>
            </a:r>
            <a:r>
              <a:rPr lang="ja-JP" altLang="en-US" sz="2400"/>
              <a:t>伝送レート</a:t>
            </a:r>
            <a:endParaRPr lang="en-US" altLang="ja-JP" sz="2400"/>
          </a:p>
          <a:p>
            <a:pPr marL="0" indent="0">
              <a:buNone/>
            </a:pPr>
            <a:r>
              <a:rPr lang="en-US" altLang="ja-JP" sz="2400"/>
              <a:t>=</a:t>
            </a:r>
            <a:r>
              <a:rPr lang="en-US" altLang="ja-JP" sz="2800"/>
              <a:t> </a:t>
            </a:r>
            <a:r>
              <a:rPr lang="en-US" altLang="ja-JP" sz="2400"/>
              <a:t>144+48/1[Mbps]+(24×8+8×8+1500×8+4×8)/</a:t>
            </a:r>
            <a:r>
              <a:rPr lang="ja-JP" altLang="en-US" sz="2400"/>
              <a:t>伝送レート</a:t>
            </a:r>
            <a:r>
              <a:rPr lang="en-US" altLang="ja-JP" sz="2400"/>
              <a:t>[Mbps](</a:t>
            </a:r>
            <a:r>
              <a:rPr lang="ja-JP" altLang="en-US" sz="2400"/>
              <a:t>ロング</a:t>
            </a:r>
            <a:r>
              <a:rPr lang="en-US" altLang="ja-JP" sz="2400"/>
              <a:t>)</a:t>
            </a:r>
          </a:p>
          <a:p>
            <a:pPr marL="0" indent="0">
              <a:buNone/>
            </a:pPr>
            <a:r>
              <a:rPr lang="en-US" altLang="ja-JP" sz="2400"/>
              <a:t>= 72+48/2[Mbps] +(24×8+8×8+1500×8+4×8)/</a:t>
            </a:r>
            <a:r>
              <a:rPr lang="ja-JP" altLang="en-US" sz="2400"/>
              <a:t>伝送レート</a:t>
            </a:r>
            <a:r>
              <a:rPr lang="en-US" altLang="ja-JP" sz="2400"/>
              <a:t>[Mbps](</a:t>
            </a:r>
            <a:r>
              <a:rPr lang="ja-JP" altLang="en-US" sz="2400"/>
              <a:t>ショート</a:t>
            </a:r>
            <a:r>
              <a:rPr lang="en-US" altLang="ja-JP" sz="2400"/>
              <a:t>)</a:t>
            </a:r>
          </a:p>
          <a:p>
            <a:pPr marL="0" indent="0">
              <a:buNone/>
            </a:pPr>
            <a:endParaRPr lang="en-US" altLang="ja-JP" sz="2400"/>
          </a:p>
          <a:p>
            <a:pPr marL="0" indent="0">
              <a:buFont typeface="Arial" panose="020B0604020202020204" pitchFamily="34" charset="0"/>
              <a:buNone/>
            </a:pPr>
            <a:endParaRPr lang="en-US" altLang="ja-JP" sz="2400"/>
          </a:p>
        </p:txBody>
      </p:sp>
    </p:spTree>
    <p:extLst>
      <p:ext uri="{BB962C8B-B14F-4D97-AF65-F5344CB8AC3E}">
        <p14:creationId xmlns:p14="http://schemas.microsoft.com/office/powerpoint/2010/main" val="582673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2">
            <a:extLst>
              <a:ext uri="{FF2B5EF4-FFF2-40B4-BE49-F238E27FC236}">
                <a16:creationId xmlns:a16="http://schemas.microsoft.com/office/drawing/2014/main" id="{211913BE-9305-6D53-F20A-3B8BA97EFF70}"/>
              </a:ext>
            </a:extLst>
          </p:cNvPr>
          <p:cNvSpPr txBox="1">
            <a:spLocks/>
          </p:cNvSpPr>
          <p:nvPr/>
        </p:nvSpPr>
        <p:spPr>
          <a:xfrm>
            <a:off x="947304" y="327314"/>
            <a:ext cx="11120765" cy="58600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400"/>
              <a:t>IEEE802.11ACK</a:t>
            </a:r>
            <a:r>
              <a:rPr lang="ja-JP" altLang="en-US" sz="2400"/>
              <a:t>フレーム長</a:t>
            </a:r>
            <a:r>
              <a:rPr lang="en-US" altLang="ja-JP" sz="2400"/>
              <a:t>[s]</a:t>
            </a:r>
          </a:p>
          <a:p>
            <a:pPr marL="0" indent="0">
              <a:buFont typeface="Arial" panose="020B0604020202020204" pitchFamily="34" charset="0"/>
              <a:buNone/>
            </a:pPr>
            <a:r>
              <a:rPr lang="en-US" altLang="ja-JP" sz="2400"/>
              <a:t>PLCP</a:t>
            </a:r>
            <a:r>
              <a:rPr lang="ja-JP" altLang="en-US" sz="2400"/>
              <a:t>プリアンブル</a:t>
            </a:r>
            <a:r>
              <a:rPr lang="en-US" altLang="ja-JP" sz="2400"/>
              <a:t>+PLCP</a:t>
            </a:r>
            <a:r>
              <a:rPr lang="ja-JP" altLang="en-US" sz="2400"/>
              <a:t>ヘッダ</a:t>
            </a:r>
            <a:r>
              <a:rPr lang="en-US" altLang="ja-JP" sz="2400"/>
              <a:t>/ PLCP</a:t>
            </a:r>
            <a:r>
              <a:rPr lang="ja-JP" altLang="en-US" sz="2400"/>
              <a:t>ヘッダ伝送レート</a:t>
            </a:r>
            <a:endParaRPr lang="en-US" altLang="ja-JP" sz="2400"/>
          </a:p>
          <a:p>
            <a:pPr marL="0" indent="0">
              <a:buFont typeface="Arial" panose="020B0604020202020204" pitchFamily="34" charset="0"/>
              <a:buNone/>
            </a:pPr>
            <a:r>
              <a:rPr lang="en-US" altLang="ja-JP" sz="2400"/>
              <a:t>+ (802.11MAC</a:t>
            </a:r>
            <a:r>
              <a:rPr lang="ja-JP" altLang="en-US" sz="2400"/>
              <a:t>ヘッダ</a:t>
            </a:r>
            <a:r>
              <a:rPr lang="en-US" altLang="ja-JP" sz="2400"/>
              <a:t>+LLC</a:t>
            </a:r>
            <a:r>
              <a:rPr lang="ja-JP" altLang="en-US" sz="2400"/>
              <a:t>ヘッダ</a:t>
            </a:r>
            <a:r>
              <a:rPr lang="en-US" altLang="ja-JP" sz="2400"/>
              <a:t>+TCP-ACK</a:t>
            </a:r>
            <a:r>
              <a:rPr lang="ja-JP" altLang="en-US" sz="2400"/>
              <a:t>パケット</a:t>
            </a:r>
            <a:r>
              <a:rPr lang="en-US" altLang="ja-JP" sz="2400"/>
              <a:t>+FCS)/</a:t>
            </a:r>
            <a:r>
              <a:rPr lang="ja-JP" altLang="en-US" sz="2400"/>
              <a:t>伝送レート</a:t>
            </a:r>
            <a:endParaRPr lang="en-US" altLang="ja-JP" sz="2400"/>
          </a:p>
          <a:p>
            <a:pPr marL="0" indent="0">
              <a:buFont typeface="Arial" panose="020B0604020202020204" pitchFamily="34" charset="0"/>
              <a:buNone/>
            </a:pPr>
            <a:r>
              <a:rPr lang="en-US" altLang="ja-JP" sz="2400"/>
              <a:t>=144+48/1[Mbps] +(24×8+8×8+40×8+4×8)/</a:t>
            </a:r>
            <a:r>
              <a:rPr lang="ja-JP" altLang="en-US" sz="2400"/>
              <a:t>伝送レート</a:t>
            </a:r>
            <a:r>
              <a:rPr lang="en-US" altLang="ja-JP" sz="2400"/>
              <a:t>[Mbps](</a:t>
            </a:r>
            <a:r>
              <a:rPr lang="ja-JP" altLang="en-US" sz="2400"/>
              <a:t>ロング</a:t>
            </a:r>
            <a:r>
              <a:rPr lang="en-US" altLang="ja-JP" sz="2400"/>
              <a:t>)</a:t>
            </a:r>
          </a:p>
          <a:p>
            <a:pPr marL="0" indent="0">
              <a:buNone/>
            </a:pPr>
            <a:r>
              <a:rPr lang="en-US" altLang="ja-JP" sz="2400"/>
              <a:t>=72+48/2[Mbps] +(24×8+8×8+40×8+4×8)/</a:t>
            </a:r>
            <a:r>
              <a:rPr lang="ja-JP" altLang="en-US" sz="2400"/>
              <a:t>伝送レート</a:t>
            </a:r>
            <a:r>
              <a:rPr lang="en-US" altLang="ja-JP" sz="2400"/>
              <a:t>[Mbps](</a:t>
            </a:r>
            <a:r>
              <a:rPr lang="ja-JP" altLang="en-US" sz="2400"/>
              <a:t>ショート</a:t>
            </a:r>
            <a:r>
              <a:rPr lang="en-US" altLang="ja-JP" sz="2400"/>
              <a:t>)</a:t>
            </a:r>
          </a:p>
          <a:p>
            <a:pPr marL="0" indent="0">
              <a:buNone/>
            </a:pPr>
            <a:endParaRPr lang="en-US" altLang="ja-JP" sz="2400"/>
          </a:p>
          <a:p>
            <a:r>
              <a:rPr lang="ja-JP" altLang="en-US" sz="2400"/>
              <a:t>フレーム感覚</a:t>
            </a:r>
            <a:endParaRPr lang="en-US" altLang="ja-JP" sz="2400"/>
          </a:p>
          <a:p>
            <a:pPr marL="0" indent="0">
              <a:buNone/>
            </a:pPr>
            <a:r>
              <a:rPr lang="en-US" altLang="ja-JP" sz="2400"/>
              <a:t>SIFS 10[s]</a:t>
            </a:r>
          </a:p>
          <a:p>
            <a:pPr marL="0" indent="0">
              <a:buNone/>
            </a:pPr>
            <a:r>
              <a:rPr lang="en-US" altLang="ja-JP" sz="2400"/>
              <a:t>DCF</a:t>
            </a:r>
            <a:r>
              <a:rPr lang="ja-JP" altLang="en-US" sz="2400"/>
              <a:t>バックオフ制御平均時間</a:t>
            </a:r>
            <a:r>
              <a:rPr lang="en-US" altLang="ja-JP" sz="2400"/>
              <a:t>=</a:t>
            </a:r>
            <a:r>
              <a:rPr lang="en-US" altLang="ja-JP" sz="2400" err="1"/>
              <a:t>DIFS+CWmin</a:t>
            </a:r>
            <a:r>
              <a:rPr lang="en-US" altLang="ja-JP" sz="2400"/>
              <a:t>×</a:t>
            </a:r>
            <a:r>
              <a:rPr lang="ja-JP" altLang="en-US" sz="2400"/>
              <a:t>スロットタイム</a:t>
            </a:r>
            <a:r>
              <a:rPr lang="en-US" altLang="ja-JP" sz="2400"/>
              <a:t>/2</a:t>
            </a:r>
          </a:p>
          <a:p>
            <a:pPr marL="0" indent="0">
              <a:buNone/>
            </a:pPr>
            <a:r>
              <a:rPr lang="en-US" altLang="ja-JP" sz="2400"/>
              <a:t>=50+31×20/2</a:t>
            </a:r>
          </a:p>
          <a:p>
            <a:pPr marL="0" indent="0">
              <a:buNone/>
            </a:pPr>
            <a:r>
              <a:rPr lang="en-US" altLang="ja-JP" sz="2400"/>
              <a:t>=360</a:t>
            </a:r>
          </a:p>
          <a:p>
            <a:pPr marL="0" indent="0">
              <a:buNone/>
            </a:pPr>
            <a:endParaRPr lang="en-US" altLang="ja-JP" sz="2400"/>
          </a:p>
          <a:p>
            <a:pPr marL="0" indent="0">
              <a:buNone/>
            </a:pPr>
            <a:endParaRPr lang="en-US" altLang="ja-JP" sz="2400"/>
          </a:p>
          <a:p>
            <a:pPr marL="0" indent="0">
              <a:buFont typeface="Arial" panose="020B0604020202020204" pitchFamily="34" charset="0"/>
              <a:buNone/>
            </a:pPr>
            <a:endParaRPr lang="en-US" altLang="ja-JP" sz="2400"/>
          </a:p>
        </p:txBody>
      </p:sp>
    </p:spTree>
    <p:extLst>
      <p:ext uri="{BB962C8B-B14F-4D97-AF65-F5344CB8AC3E}">
        <p14:creationId xmlns:p14="http://schemas.microsoft.com/office/powerpoint/2010/main" val="1585785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グラフ 4">
            <a:extLst>
              <a:ext uri="{FF2B5EF4-FFF2-40B4-BE49-F238E27FC236}">
                <a16:creationId xmlns:a16="http://schemas.microsoft.com/office/drawing/2014/main" id="{33C14641-0943-4B43-B064-A5FEAC3B74DD}"/>
              </a:ext>
            </a:extLst>
          </p:cNvPr>
          <p:cNvGraphicFramePr>
            <a:graphicFrameLocks/>
          </p:cNvGraphicFramePr>
          <p:nvPr>
            <p:extLst>
              <p:ext uri="{D42A27DB-BD31-4B8C-83A1-F6EECF244321}">
                <p14:modId xmlns:p14="http://schemas.microsoft.com/office/powerpoint/2010/main" val="3637483540"/>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33336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グラフ 1">
            <a:extLst>
              <a:ext uri="{FF2B5EF4-FFF2-40B4-BE49-F238E27FC236}">
                <a16:creationId xmlns:a16="http://schemas.microsoft.com/office/drawing/2014/main" id="{D199CB2E-3AD7-B847-4B28-90E9BCB71AFB}"/>
              </a:ext>
            </a:extLst>
          </p:cNvPr>
          <p:cNvGraphicFramePr>
            <a:graphicFrameLocks/>
          </p:cNvGraphicFramePr>
          <p:nvPr>
            <p:extLst>
              <p:ext uri="{D42A27DB-BD31-4B8C-83A1-F6EECF244321}">
                <p14:modId xmlns:p14="http://schemas.microsoft.com/office/powerpoint/2010/main" val="3425411388"/>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15961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4E4649BD-3D92-514F-ABDB-B377C80130FB}"/>
              </a:ext>
            </a:extLst>
          </p:cNvPr>
          <p:cNvSpPr txBox="1">
            <a:spLocks/>
          </p:cNvSpPr>
          <p:nvPr/>
        </p:nvSpPr>
        <p:spPr>
          <a:xfrm>
            <a:off x="838200" y="365125"/>
            <a:ext cx="11353800" cy="1325563"/>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a:t> </a:t>
            </a:r>
            <a:r>
              <a:rPr lang="en-US" altLang="ja-JP"/>
              <a:t>CSMA/CA</a:t>
            </a:r>
            <a:r>
              <a:rPr lang="ja-JP" altLang="en-US"/>
              <a:t>の</a:t>
            </a:r>
            <a:r>
              <a:rPr lang="en-US" altLang="ja-JP"/>
              <a:t>2</a:t>
            </a:r>
            <a:r>
              <a:rPr lang="ja-JP" altLang="en-US"/>
              <a:t>進数バックオフ制御の特性</a:t>
            </a:r>
          </a:p>
        </p:txBody>
      </p:sp>
      <mc:AlternateContent xmlns:mc="http://schemas.openxmlformats.org/markup-compatibility/2006" xmlns:a14="http://schemas.microsoft.com/office/drawing/2010/main">
        <mc:Choice Requires="a14">
          <p:sp>
            <p:nvSpPr>
              <p:cNvPr id="5" name="コンテンツ プレースホルダー 2">
                <a:extLst>
                  <a:ext uri="{FF2B5EF4-FFF2-40B4-BE49-F238E27FC236}">
                    <a16:creationId xmlns:a16="http://schemas.microsoft.com/office/drawing/2014/main" id="{8D9D473C-AFE9-1BEE-428F-1C6E58830244}"/>
                  </a:ext>
                </a:extLst>
              </p:cNvPr>
              <p:cNvSpPr txBox="1">
                <a:spLocks/>
              </p:cNvSpPr>
              <p:nvPr/>
            </p:nvSpPr>
            <p:spPr>
              <a:xfrm>
                <a:off x="923279" y="1852258"/>
                <a:ext cx="10515600" cy="436591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a:t>無線アクセス制御方式のスループット</a:t>
                </a:r>
                <a:endParaRPr lang="en-US" altLang="ja-JP" sz="2400"/>
              </a:p>
              <a:p>
                <a:pPr marL="0" indent="0">
                  <a:buNone/>
                </a:pPr>
                <a:endParaRPr lang="en-US" altLang="ja-JP" sz="2400"/>
              </a:p>
              <a:p>
                <a:pPr marL="0" indent="0">
                  <a:buNone/>
                </a:pPr>
                <a14:m>
                  <m:oMathPara xmlns:m="http://schemas.openxmlformats.org/officeDocument/2006/math">
                    <m:oMathParaPr>
                      <m:jc m:val="centerGroup"/>
                    </m:oMathParaPr>
                    <m:oMath xmlns:m="http://schemas.openxmlformats.org/officeDocument/2006/math">
                      <m:r>
                        <m:rPr>
                          <m:nor/>
                        </m:rPr>
                        <a:rPr lang="ja-JP" altLang="en-US" sz="2400" dirty="0"/>
                        <m:t>スループット</m:t>
                      </m:r>
                      <m:r>
                        <a:rPr lang="en-US" altLang="ja-JP" sz="2400" b="0" i="0" smtClean="0">
                          <a:latin typeface="Cambria Math" panose="02040503050406030204" pitchFamily="18" charset="0"/>
                        </a:rPr>
                        <m:t>=</m:t>
                      </m:r>
                      <m:f>
                        <m:fPr>
                          <m:ctrlPr>
                            <a:rPr lang="en-US" altLang="ja-JP" sz="2400" b="0" i="1" smtClean="0">
                              <a:latin typeface="Cambria Math" panose="02040503050406030204" pitchFamily="18" charset="0"/>
                            </a:rPr>
                          </m:ctrlPr>
                        </m:fPr>
                        <m:num>
                          <m:r>
                            <m:rPr>
                              <m:nor/>
                            </m:rPr>
                            <a:rPr lang="ja-JP" altLang="en-US" sz="2400" dirty="0"/>
                            <m:t>送信が成功したデータトラフィッ</m:t>
                          </m:r>
                          <m:r>
                            <a:rPr lang="ja-JP" altLang="en-US" sz="2400" i="1" dirty="0" smtClean="0">
                              <a:latin typeface="Cambria Math" panose="02040503050406030204" pitchFamily="18" charset="0"/>
                            </a:rPr>
                            <m:t>ク</m:t>
                          </m:r>
                        </m:num>
                        <m:den>
                          <m:r>
                            <m:rPr>
                              <m:nor/>
                            </m:rPr>
                            <a:rPr lang="ja-JP" altLang="en-US" sz="2400" dirty="0"/>
                            <m:t>送信しようとしているデータトラフィック</m:t>
                          </m:r>
                        </m:den>
                      </m:f>
                    </m:oMath>
                  </m:oMathPara>
                </a14:m>
                <a:endParaRPr lang="en-US" altLang="ja-JP" sz="2400" b="0"/>
              </a:p>
              <a:p>
                <a:pPr marL="0" indent="0">
                  <a:buNone/>
                </a:pPr>
                <a:endParaRPr lang="en-US" altLang="ja-JP" sz="2400"/>
              </a:p>
              <a:p>
                <a:pPr marL="0" indent="0">
                  <a:buNone/>
                </a:pPr>
                <a:r>
                  <a:rPr lang="ja-JP" altLang="en-US" sz="2400"/>
                  <a:t>スループットを計算することでアクセス制御方式による無線チャネルの利用効率を計算できる</a:t>
                </a:r>
                <a:endParaRPr lang="en-US" altLang="ja-JP" sz="2400"/>
              </a:p>
              <a:p>
                <a:pPr marL="0" indent="0">
                  <a:buNone/>
                </a:pPr>
                <a:endParaRPr lang="en-US" altLang="ja-JP" sz="2400" b="0"/>
              </a:p>
              <a:p>
                <a:pPr marL="0" indent="0">
                  <a:buNone/>
                </a:pPr>
                <a:endParaRPr lang="en-US" altLang="ja-JP" sz="2400"/>
              </a:p>
              <a:p>
                <a:pPr marL="0" indent="0">
                  <a:buNone/>
                </a:pPr>
                <a:endParaRPr lang="en-US" altLang="ja-JP" sz="2400" b="0"/>
              </a:p>
              <a:p>
                <a:pPr marL="0" indent="0">
                  <a:buFont typeface="Arial" panose="020B0604020202020204" pitchFamily="34" charset="0"/>
                  <a:buNone/>
                </a:pPr>
                <a:endParaRPr lang="en-US" altLang="ja-JP" sz="2400"/>
              </a:p>
              <a:p>
                <a:pPr marL="0" indent="0">
                  <a:buFont typeface="Arial" panose="020B0604020202020204" pitchFamily="34" charset="0"/>
                  <a:buNone/>
                </a:pPr>
                <a:endParaRPr lang="en-US" altLang="ja-JP" sz="2400"/>
              </a:p>
              <a:p>
                <a:pPr marL="0" indent="0">
                  <a:buFont typeface="Arial" panose="020B0604020202020204" pitchFamily="34" charset="0"/>
                  <a:buNone/>
                </a:pPr>
                <a:endParaRPr lang="en-US" altLang="ja-JP" sz="2400"/>
              </a:p>
            </p:txBody>
          </p:sp>
        </mc:Choice>
        <mc:Fallback xmlns="">
          <p:sp>
            <p:nvSpPr>
              <p:cNvPr id="5" name="コンテンツ プレースホルダー 2">
                <a:extLst>
                  <a:ext uri="{FF2B5EF4-FFF2-40B4-BE49-F238E27FC236}">
                    <a16:creationId xmlns:a16="http://schemas.microsoft.com/office/drawing/2014/main" id="{8D9D473C-AFE9-1BEE-428F-1C6E58830244}"/>
                  </a:ext>
                </a:extLst>
              </p:cNvPr>
              <p:cNvSpPr txBox="1">
                <a:spLocks noRot="1" noChangeAspect="1" noMove="1" noResize="1" noEditPoints="1" noAdjustHandles="1" noChangeArrowheads="1" noChangeShapeType="1" noTextEdit="1"/>
              </p:cNvSpPr>
              <p:nvPr/>
            </p:nvSpPr>
            <p:spPr>
              <a:xfrm>
                <a:off x="923279" y="1852258"/>
                <a:ext cx="10515600" cy="4365918"/>
              </a:xfrm>
              <a:prstGeom prst="rect">
                <a:avLst/>
              </a:prstGeom>
              <a:blipFill>
                <a:blip r:embed="rId2"/>
                <a:stretch>
                  <a:fillRect l="-870" t="-181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22166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B09DEE-6630-082D-68F5-484B18DC60F9}"/>
              </a:ext>
            </a:extLst>
          </p:cNvPr>
          <p:cNvSpPr>
            <a:spLocks noGrp="1"/>
          </p:cNvSpPr>
          <p:nvPr>
            <p:ph type="title"/>
          </p:nvPr>
        </p:nvSpPr>
        <p:spPr/>
        <p:txBody>
          <a:bodyPr/>
          <a:lstStyle/>
          <a:p>
            <a:r>
              <a:rPr lang="en-US" altLang="ja-JP" dirty="0"/>
              <a:t>802.11a/g/b</a:t>
            </a:r>
            <a:r>
              <a:rPr lang="ja-JP" altLang="en-US"/>
              <a:t>のスループットの計算</a:t>
            </a:r>
            <a:endParaRPr kumimoji="1" lang="ja-JP" altLang="en-US"/>
          </a:p>
        </p:txBody>
      </p:sp>
      <p:sp>
        <p:nvSpPr>
          <p:cNvPr id="3" name="コンテンツ プレースホルダー 2">
            <a:extLst>
              <a:ext uri="{FF2B5EF4-FFF2-40B4-BE49-F238E27FC236}">
                <a16:creationId xmlns:a16="http://schemas.microsoft.com/office/drawing/2014/main" id="{28D7374C-FC03-DFD4-9B9D-55B5C968611F}"/>
              </a:ext>
            </a:extLst>
          </p:cNvPr>
          <p:cNvSpPr>
            <a:spLocks noGrp="1"/>
          </p:cNvSpPr>
          <p:nvPr>
            <p:ph idx="1"/>
          </p:nvPr>
        </p:nvSpPr>
        <p:spPr>
          <a:xfrm>
            <a:off x="923279" y="1852258"/>
            <a:ext cx="10515600" cy="4365918"/>
          </a:xfrm>
        </p:spPr>
        <p:txBody>
          <a:bodyPr>
            <a:normAutofit/>
          </a:bodyPr>
          <a:lstStyle/>
          <a:p>
            <a:pPr marL="0" indent="0">
              <a:buNone/>
            </a:pPr>
            <a:r>
              <a:rPr kumimoji="1" lang="ja-JP" altLang="en-US" sz="2400" u="sng" dirty="0"/>
              <a:t>復習</a:t>
            </a:r>
            <a:endParaRPr kumimoji="1" lang="en-US" altLang="ja-JP" sz="2400" u="sng" dirty="0"/>
          </a:p>
          <a:p>
            <a:pPr marL="0" indent="0">
              <a:buNone/>
            </a:pPr>
            <a:r>
              <a:rPr lang="ja-JP" altLang="en-US" sz="2400" dirty="0"/>
              <a:t>スループプットとは</a:t>
            </a:r>
            <a:endParaRPr lang="en-US" altLang="ja-JP" sz="2400" dirty="0"/>
          </a:p>
          <a:p>
            <a:pPr marL="0" indent="0">
              <a:buNone/>
            </a:pPr>
            <a:r>
              <a:rPr lang="ja-JP" altLang="en-US" sz="2400" dirty="0"/>
              <a:t>→データの転送効率　単位時間当たりのペイロードの量　単位</a:t>
            </a:r>
            <a:r>
              <a:rPr lang="en-US" altLang="ja-JP" sz="2400" dirty="0"/>
              <a:t>[bps]</a:t>
            </a:r>
          </a:p>
          <a:p>
            <a:pPr marL="0" indent="0">
              <a:buNone/>
            </a:pPr>
            <a:endParaRPr lang="en-US" altLang="ja-JP" sz="2400" dirty="0"/>
          </a:p>
          <a:p>
            <a:pPr marL="0" indent="0">
              <a:buNone/>
            </a:pPr>
            <a:endParaRPr lang="en-US" altLang="ja-JP" sz="2400" dirty="0"/>
          </a:p>
          <a:p>
            <a:r>
              <a:rPr lang="en-US" altLang="ja-JP" sz="2400" dirty="0"/>
              <a:t>802.11a/g</a:t>
            </a:r>
            <a:r>
              <a:rPr lang="ja-JP" altLang="en-US" sz="2400" dirty="0"/>
              <a:t>の無線伝送レートは最大</a:t>
            </a:r>
            <a:r>
              <a:rPr lang="en-US" altLang="ja-JP" sz="2400" dirty="0"/>
              <a:t>54[Mbps]</a:t>
            </a:r>
          </a:p>
          <a:p>
            <a:endParaRPr lang="en-US" altLang="ja-JP" sz="2400" dirty="0"/>
          </a:p>
          <a:p>
            <a:r>
              <a:rPr lang="en-US" altLang="ja-JP" sz="2400" dirty="0"/>
              <a:t>802.11b</a:t>
            </a:r>
            <a:r>
              <a:rPr lang="ja-JP" altLang="en-US" sz="2400" dirty="0"/>
              <a:t>の無線伝送レートは最大</a:t>
            </a:r>
            <a:r>
              <a:rPr lang="en-US" altLang="ja-JP" sz="2400" dirty="0"/>
              <a:t>11[Mbps]</a:t>
            </a:r>
          </a:p>
          <a:p>
            <a:pPr marL="0" indent="0">
              <a:buNone/>
            </a:pPr>
            <a:endParaRPr lang="en-US" altLang="ja-JP" sz="2400" dirty="0"/>
          </a:p>
          <a:p>
            <a:pPr marL="0" indent="0">
              <a:buNone/>
            </a:pPr>
            <a:endParaRPr lang="en-US" altLang="ja-JP" sz="2400" dirty="0"/>
          </a:p>
        </p:txBody>
      </p:sp>
    </p:spTree>
    <p:extLst>
      <p:ext uri="{BB962C8B-B14F-4D97-AF65-F5344CB8AC3E}">
        <p14:creationId xmlns:p14="http://schemas.microsoft.com/office/powerpoint/2010/main" val="2926577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線コネクタ 25">
            <a:extLst>
              <a:ext uri="{FF2B5EF4-FFF2-40B4-BE49-F238E27FC236}">
                <a16:creationId xmlns:a16="http://schemas.microsoft.com/office/drawing/2014/main" id="{35DD966F-5995-1633-CF70-FE1863648E76}"/>
              </a:ext>
            </a:extLst>
          </p:cNvPr>
          <p:cNvCxnSpPr>
            <a:cxnSpLocks/>
          </p:cNvCxnSpPr>
          <p:nvPr/>
        </p:nvCxnSpPr>
        <p:spPr>
          <a:xfrm flipH="1">
            <a:off x="4778829" y="440871"/>
            <a:ext cx="30227" cy="5633358"/>
          </a:xfrm>
          <a:prstGeom prst="line">
            <a:avLst/>
          </a:prstGeom>
          <a:ln w="12700">
            <a:prstDash val="lgDash"/>
          </a:ln>
        </p:spPr>
        <p:style>
          <a:lnRef idx="1">
            <a:schemeClr val="dk1"/>
          </a:lnRef>
          <a:fillRef idx="0">
            <a:schemeClr val="dk1"/>
          </a:fillRef>
          <a:effectRef idx="0">
            <a:schemeClr val="dk1"/>
          </a:effectRef>
          <a:fontRef idx="minor">
            <a:schemeClr val="tx1"/>
          </a:fontRef>
        </p:style>
      </p:cxnSp>
      <p:cxnSp>
        <p:nvCxnSpPr>
          <p:cNvPr id="36" name="直線コネクタ 35">
            <a:extLst>
              <a:ext uri="{FF2B5EF4-FFF2-40B4-BE49-F238E27FC236}">
                <a16:creationId xmlns:a16="http://schemas.microsoft.com/office/drawing/2014/main" id="{598E0C14-4F91-E420-5860-72D8F40FF6BE}"/>
              </a:ext>
            </a:extLst>
          </p:cNvPr>
          <p:cNvCxnSpPr>
            <a:cxnSpLocks/>
          </p:cNvCxnSpPr>
          <p:nvPr/>
        </p:nvCxnSpPr>
        <p:spPr>
          <a:xfrm>
            <a:off x="7383166" y="508821"/>
            <a:ext cx="0" cy="5590511"/>
          </a:xfrm>
          <a:prstGeom prst="line">
            <a:avLst/>
          </a:prstGeom>
          <a:ln w="12700">
            <a:prstDash val="lgDash"/>
          </a:ln>
        </p:spPr>
        <p:style>
          <a:lnRef idx="1">
            <a:schemeClr val="dk1"/>
          </a:lnRef>
          <a:fillRef idx="0">
            <a:schemeClr val="dk1"/>
          </a:fillRef>
          <a:effectRef idx="0">
            <a:schemeClr val="dk1"/>
          </a:effectRef>
          <a:fontRef idx="minor">
            <a:schemeClr val="tx1"/>
          </a:fontRef>
        </p:style>
      </p:cxnSp>
      <p:sp>
        <p:nvSpPr>
          <p:cNvPr id="49" name="テキスト ボックス 48">
            <a:extLst>
              <a:ext uri="{FF2B5EF4-FFF2-40B4-BE49-F238E27FC236}">
                <a16:creationId xmlns:a16="http://schemas.microsoft.com/office/drawing/2014/main" id="{9368E5B1-A7B6-5699-1211-F229EC876115}"/>
              </a:ext>
            </a:extLst>
          </p:cNvPr>
          <p:cNvSpPr txBox="1">
            <a:spLocks/>
          </p:cNvSpPr>
          <p:nvPr/>
        </p:nvSpPr>
        <p:spPr>
          <a:xfrm>
            <a:off x="11105780" y="1182422"/>
            <a:ext cx="658586" cy="276999"/>
          </a:xfrm>
          <a:prstGeom prst="rect">
            <a:avLst/>
          </a:prstGeom>
          <a:noFill/>
        </p:spPr>
        <p:txBody>
          <a:bodyPr wrap="square" rtlCol="0">
            <a:spAutoFit/>
          </a:bodyPr>
          <a:lstStyle/>
          <a:p>
            <a:pPr algn="ctr"/>
            <a:r>
              <a:rPr kumimoji="1" lang="ja-JP" altLang="en-US" sz="1200"/>
              <a:t>時間</a:t>
            </a:r>
          </a:p>
        </p:txBody>
      </p:sp>
      <p:cxnSp>
        <p:nvCxnSpPr>
          <p:cNvPr id="4" name="直線コネクタ 3">
            <a:extLst>
              <a:ext uri="{FF2B5EF4-FFF2-40B4-BE49-F238E27FC236}">
                <a16:creationId xmlns:a16="http://schemas.microsoft.com/office/drawing/2014/main" id="{3660DF09-E45C-4F16-70E7-C10CD9E9FD51}"/>
              </a:ext>
            </a:extLst>
          </p:cNvPr>
          <p:cNvCxnSpPr>
            <a:cxnSpLocks/>
          </p:cNvCxnSpPr>
          <p:nvPr/>
        </p:nvCxnSpPr>
        <p:spPr>
          <a:xfrm>
            <a:off x="780434" y="1009197"/>
            <a:ext cx="10796154" cy="0"/>
          </a:xfrm>
          <a:prstGeom prst="line">
            <a:avLst/>
          </a:prstGeom>
          <a:ln w="12700"/>
        </p:spPr>
        <p:style>
          <a:lnRef idx="1">
            <a:schemeClr val="dk1"/>
          </a:lnRef>
          <a:fillRef idx="0">
            <a:schemeClr val="dk1"/>
          </a:fillRef>
          <a:effectRef idx="0">
            <a:schemeClr val="dk1"/>
          </a:effectRef>
          <a:fontRef idx="minor">
            <a:schemeClr val="tx1"/>
          </a:fontRef>
        </p:style>
      </p:cxnSp>
      <p:sp>
        <p:nvSpPr>
          <p:cNvPr id="24" name="正方形/長方形 23">
            <a:extLst>
              <a:ext uri="{FF2B5EF4-FFF2-40B4-BE49-F238E27FC236}">
                <a16:creationId xmlns:a16="http://schemas.microsoft.com/office/drawing/2014/main" id="{29377E56-F7EC-FA5C-4508-BF3A87655EA1}"/>
              </a:ext>
            </a:extLst>
          </p:cNvPr>
          <p:cNvSpPr>
            <a:spLocks/>
          </p:cNvSpPr>
          <p:nvPr/>
        </p:nvSpPr>
        <p:spPr>
          <a:xfrm>
            <a:off x="3731505" y="492243"/>
            <a:ext cx="428302" cy="5169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cxnSp>
        <p:nvCxnSpPr>
          <p:cNvPr id="25" name="直線矢印コネクタ 24">
            <a:extLst>
              <a:ext uri="{FF2B5EF4-FFF2-40B4-BE49-F238E27FC236}">
                <a16:creationId xmlns:a16="http://schemas.microsoft.com/office/drawing/2014/main" id="{76CC380F-4325-500A-43DA-088E306B73B8}"/>
              </a:ext>
            </a:extLst>
          </p:cNvPr>
          <p:cNvCxnSpPr>
            <a:cxnSpLocks/>
            <a:stCxn id="24" idx="3"/>
          </p:cNvCxnSpPr>
          <p:nvPr/>
        </p:nvCxnSpPr>
        <p:spPr>
          <a:xfrm>
            <a:off x="4159807" y="750719"/>
            <a:ext cx="629018" cy="6231"/>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27" name="正方形/長方形 26">
            <a:extLst>
              <a:ext uri="{FF2B5EF4-FFF2-40B4-BE49-F238E27FC236}">
                <a16:creationId xmlns:a16="http://schemas.microsoft.com/office/drawing/2014/main" id="{4BDC1D5E-B3A1-98A9-289F-B17241376114}"/>
              </a:ext>
            </a:extLst>
          </p:cNvPr>
          <p:cNvSpPr>
            <a:spLocks/>
          </p:cNvSpPr>
          <p:nvPr/>
        </p:nvSpPr>
        <p:spPr>
          <a:xfrm>
            <a:off x="5419841" y="504683"/>
            <a:ext cx="620486" cy="5044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28" name="正方形/長方形 27">
            <a:extLst>
              <a:ext uri="{FF2B5EF4-FFF2-40B4-BE49-F238E27FC236}">
                <a16:creationId xmlns:a16="http://schemas.microsoft.com/office/drawing/2014/main" id="{ECEB74F0-FEA1-5219-D557-8A8DB78ED885}"/>
              </a:ext>
            </a:extLst>
          </p:cNvPr>
          <p:cNvSpPr>
            <a:spLocks/>
          </p:cNvSpPr>
          <p:nvPr/>
        </p:nvSpPr>
        <p:spPr>
          <a:xfrm>
            <a:off x="6465431" y="508500"/>
            <a:ext cx="508558" cy="5044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cxnSp>
        <p:nvCxnSpPr>
          <p:cNvPr id="35" name="直線矢印コネクタ 34">
            <a:extLst>
              <a:ext uri="{FF2B5EF4-FFF2-40B4-BE49-F238E27FC236}">
                <a16:creationId xmlns:a16="http://schemas.microsoft.com/office/drawing/2014/main" id="{56CDA16D-BB5F-E0A9-D514-817EFD68B3DE}"/>
              </a:ext>
            </a:extLst>
          </p:cNvPr>
          <p:cNvCxnSpPr>
            <a:cxnSpLocks/>
          </p:cNvCxnSpPr>
          <p:nvPr/>
        </p:nvCxnSpPr>
        <p:spPr>
          <a:xfrm>
            <a:off x="6958878" y="727158"/>
            <a:ext cx="525518"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38" name="正方形/長方形 37">
            <a:extLst>
              <a:ext uri="{FF2B5EF4-FFF2-40B4-BE49-F238E27FC236}">
                <a16:creationId xmlns:a16="http://schemas.microsoft.com/office/drawing/2014/main" id="{B538EB73-313C-F34A-7805-D21A911DBE32}"/>
              </a:ext>
            </a:extLst>
          </p:cNvPr>
          <p:cNvSpPr>
            <a:spLocks/>
          </p:cNvSpPr>
          <p:nvPr/>
        </p:nvSpPr>
        <p:spPr>
          <a:xfrm>
            <a:off x="7603817" y="504700"/>
            <a:ext cx="620486" cy="5044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39" name="正方形/長方形 38">
            <a:extLst>
              <a:ext uri="{FF2B5EF4-FFF2-40B4-BE49-F238E27FC236}">
                <a16:creationId xmlns:a16="http://schemas.microsoft.com/office/drawing/2014/main" id="{361D75D4-5106-3CCC-41E7-A74B7BD840D3}"/>
              </a:ext>
            </a:extLst>
          </p:cNvPr>
          <p:cNvSpPr>
            <a:spLocks/>
          </p:cNvSpPr>
          <p:nvPr/>
        </p:nvSpPr>
        <p:spPr>
          <a:xfrm>
            <a:off x="8656529" y="504700"/>
            <a:ext cx="350715" cy="5044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46" name="テキスト ボックス 45">
            <a:extLst>
              <a:ext uri="{FF2B5EF4-FFF2-40B4-BE49-F238E27FC236}">
                <a16:creationId xmlns:a16="http://schemas.microsoft.com/office/drawing/2014/main" id="{E6B3D76F-A535-66F3-2395-31E44E5EA44A}"/>
              </a:ext>
            </a:extLst>
          </p:cNvPr>
          <p:cNvSpPr txBox="1">
            <a:spLocks/>
          </p:cNvSpPr>
          <p:nvPr/>
        </p:nvSpPr>
        <p:spPr>
          <a:xfrm>
            <a:off x="4127446" y="532508"/>
            <a:ext cx="716802" cy="276999"/>
          </a:xfrm>
          <a:prstGeom prst="rect">
            <a:avLst/>
          </a:prstGeom>
          <a:noFill/>
        </p:spPr>
        <p:txBody>
          <a:bodyPr wrap="square" rtlCol="0">
            <a:spAutoFit/>
          </a:bodyPr>
          <a:lstStyle/>
          <a:p>
            <a:pPr algn="ctr"/>
            <a:r>
              <a:rPr kumimoji="1" lang="en-US" altLang="ja-JP" sz="1200"/>
              <a:t>DIFS</a:t>
            </a:r>
            <a:endParaRPr kumimoji="1" lang="ja-JP" altLang="en-US" sz="1200"/>
          </a:p>
        </p:txBody>
      </p:sp>
      <p:sp>
        <p:nvSpPr>
          <p:cNvPr id="47" name="テキスト ボックス 46">
            <a:extLst>
              <a:ext uri="{FF2B5EF4-FFF2-40B4-BE49-F238E27FC236}">
                <a16:creationId xmlns:a16="http://schemas.microsoft.com/office/drawing/2014/main" id="{0209C1B4-100E-0C37-0E6E-8E8BAB50194B}"/>
              </a:ext>
            </a:extLst>
          </p:cNvPr>
          <p:cNvSpPr txBox="1">
            <a:spLocks/>
          </p:cNvSpPr>
          <p:nvPr/>
        </p:nvSpPr>
        <p:spPr>
          <a:xfrm>
            <a:off x="6859598" y="492243"/>
            <a:ext cx="716802" cy="276999"/>
          </a:xfrm>
          <a:prstGeom prst="rect">
            <a:avLst/>
          </a:prstGeom>
          <a:noFill/>
        </p:spPr>
        <p:txBody>
          <a:bodyPr wrap="square" rtlCol="0">
            <a:spAutoFit/>
          </a:bodyPr>
          <a:lstStyle/>
          <a:p>
            <a:pPr algn="ctr"/>
            <a:r>
              <a:rPr kumimoji="1" lang="en-US" altLang="ja-JP" sz="1200"/>
              <a:t>DIFS</a:t>
            </a:r>
            <a:endParaRPr kumimoji="1" lang="ja-JP" altLang="en-US" sz="1200"/>
          </a:p>
        </p:txBody>
      </p:sp>
      <p:cxnSp>
        <p:nvCxnSpPr>
          <p:cNvPr id="53" name="直線矢印コネクタ 52">
            <a:extLst>
              <a:ext uri="{FF2B5EF4-FFF2-40B4-BE49-F238E27FC236}">
                <a16:creationId xmlns:a16="http://schemas.microsoft.com/office/drawing/2014/main" id="{BF46EDA9-1A01-A8DD-0BBF-8FAB65FF7098}"/>
              </a:ext>
            </a:extLst>
          </p:cNvPr>
          <p:cNvCxnSpPr>
            <a:cxnSpLocks/>
          </p:cNvCxnSpPr>
          <p:nvPr/>
        </p:nvCxnSpPr>
        <p:spPr>
          <a:xfrm>
            <a:off x="11293559" y="1117108"/>
            <a:ext cx="283029"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61" name="直線矢印コネクタ 60">
            <a:extLst>
              <a:ext uri="{FF2B5EF4-FFF2-40B4-BE49-F238E27FC236}">
                <a16:creationId xmlns:a16="http://schemas.microsoft.com/office/drawing/2014/main" id="{7745F256-DD09-A569-949B-4CF56A31DC21}"/>
              </a:ext>
            </a:extLst>
          </p:cNvPr>
          <p:cNvCxnSpPr>
            <a:cxnSpLocks/>
            <a:stCxn id="38" idx="3"/>
            <a:endCxn id="39" idx="1"/>
          </p:cNvCxnSpPr>
          <p:nvPr/>
        </p:nvCxnSpPr>
        <p:spPr>
          <a:xfrm>
            <a:off x="8224303" y="756947"/>
            <a:ext cx="432226"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65" name="テキスト ボックス 64">
            <a:extLst>
              <a:ext uri="{FF2B5EF4-FFF2-40B4-BE49-F238E27FC236}">
                <a16:creationId xmlns:a16="http://schemas.microsoft.com/office/drawing/2014/main" id="{02022A79-C201-E415-9E9B-99B845D981D6}"/>
              </a:ext>
            </a:extLst>
          </p:cNvPr>
          <p:cNvSpPr txBox="1">
            <a:spLocks/>
          </p:cNvSpPr>
          <p:nvPr/>
        </p:nvSpPr>
        <p:spPr>
          <a:xfrm>
            <a:off x="3327775" y="237579"/>
            <a:ext cx="529836" cy="276999"/>
          </a:xfrm>
          <a:prstGeom prst="rect">
            <a:avLst/>
          </a:prstGeom>
          <a:noFill/>
        </p:spPr>
        <p:txBody>
          <a:bodyPr wrap="square" rtlCol="0">
            <a:spAutoFit/>
          </a:bodyPr>
          <a:lstStyle/>
          <a:p>
            <a:pPr algn="ctr"/>
            <a:r>
              <a:rPr kumimoji="1" lang="en-US" altLang="ja-JP" sz="1200"/>
              <a:t>SIFS</a:t>
            </a:r>
            <a:endParaRPr kumimoji="1" lang="ja-JP" altLang="en-US" sz="1200"/>
          </a:p>
        </p:txBody>
      </p:sp>
      <p:sp>
        <p:nvSpPr>
          <p:cNvPr id="67" name="テキスト ボックス 66">
            <a:extLst>
              <a:ext uri="{FF2B5EF4-FFF2-40B4-BE49-F238E27FC236}">
                <a16:creationId xmlns:a16="http://schemas.microsoft.com/office/drawing/2014/main" id="{F1CD9189-3752-A98C-A676-DD98D3CA370F}"/>
              </a:ext>
            </a:extLst>
          </p:cNvPr>
          <p:cNvSpPr txBox="1">
            <a:spLocks/>
          </p:cNvSpPr>
          <p:nvPr/>
        </p:nvSpPr>
        <p:spPr>
          <a:xfrm>
            <a:off x="5971402" y="361134"/>
            <a:ext cx="519915" cy="276999"/>
          </a:xfrm>
          <a:prstGeom prst="rect">
            <a:avLst/>
          </a:prstGeom>
          <a:noFill/>
        </p:spPr>
        <p:txBody>
          <a:bodyPr wrap="square" rtlCol="0">
            <a:spAutoFit/>
          </a:bodyPr>
          <a:lstStyle/>
          <a:p>
            <a:pPr algn="ctr"/>
            <a:r>
              <a:rPr kumimoji="1" lang="en-US" altLang="ja-JP" sz="1200"/>
              <a:t>SIFS</a:t>
            </a:r>
            <a:endParaRPr kumimoji="1" lang="ja-JP" altLang="en-US" sz="1200"/>
          </a:p>
        </p:txBody>
      </p:sp>
      <p:sp>
        <p:nvSpPr>
          <p:cNvPr id="68" name="テキスト ボックス 67">
            <a:extLst>
              <a:ext uri="{FF2B5EF4-FFF2-40B4-BE49-F238E27FC236}">
                <a16:creationId xmlns:a16="http://schemas.microsoft.com/office/drawing/2014/main" id="{62319ABE-5A74-7A9D-183B-39D75CF1F810}"/>
              </a:ext>
            </a:extLst>
          </p:cNvPr>
          <p:cNvSpPr txBox="1">
            <a:spLocks/>
          </p:cNvSpPr>
          <p:nvPr/>
        </p:nvSpPr>
        <p:spPr>
          <a:xfrm>
            <a:off x="8272898" y="232990"/>
            <a:ext cx="529836" cy="276999"/>
          </a:xfrm>
          <a:prstGeom prst="rect">
            <a:avLst/>
          </a:prstGeom>
          <a:noFill/>
        </p:spPr>
        <p:txBody>
          <a:bodyPr wrap="square" rtlCol="0">
            <a:spAutoFit/>
          </a:bodyPr>
          <a:lstStyle/>
          <a:p>
            <a:pPr algn="ctr"/>
            <a:r>
              <a:rPr kumimoji="1" lang="en-US" altLang="ja-JP" sz="1200"/>
              <a:t>SIFS</a:t>
            </a:r>
            <a:endParaRPr kumimoji="1" lang="ja-JP" altLang="en-US" sz="1200"/>
          </a:p>
        </p:txBody>
      </p:sp>
      <p:cxnSp>
        <p:nvCxnSpPr>
          <p:cNvPr id="73" name="直線コネクタ 72">
            <a:extLst>
              <a:ext uri="{FF2B5EF4-FFF2-40B4-BE49-F238E27FC236}">
                <a16:creationId xmlns:a16="http://schemas.microsoft.com/office/drawing/2014/main" id="{A106280B-356D-8685-BF7C-875BAA143CD8}"/>
              </a:ext>
            </a:extLst>
          </p:cNvPr>
          <p:cNvCxnSpPr>
            <a:cxnSpLocks/>
          </p:cNvCxnSpPr>
          <p:nvPr/>
        </p:nvCxnSpPr>
        <p:spPr>
          <a:xfrm>
            <a:off x="780434" y="2624155"/>
            <a:ext cx="10796154" cy="0"/>
          </a:xfrm>
          <a:prstGeom prst="line">
            <a:avLst/>
          </a:prstGeom>
          <a:ln w="12700"/>
        </p:spPr>
        <p:style>
          <a:lnRef idx="1">
            <a:schemeClr val="dk1"/>
          </a:lnRef>
          <a:fillRef idx="0">
            <a:schemeClr val="dk1"/>
          </a:fillRef>
          <a:effectRef idx="0">
            <a:schemeClr val="dk1"/>
          </a:effectRef>
          <a:fontRef idx="minor">
            <a:schemeClr val="tx1"/>
          </a:fontRef>
        </p:style>
      </p:cxnSp>
      <p:sp>
        <p:nvSpPr>
          <p:cNvPr id="77" name="正方形/長方形 76">
            <a:extLst>
              <a:ext uri="{FF2B5EF4-FFF2-40B4-BE49-F238E27FC236}">
                <a16:creationId xmlns:a16="http://schemas.microsoft.com/office/drawing/2014/main" id="{3BD2EB68-5721-652C-B6F5-74C925D5D0E1}"/>
              </a:ext>
            </a:extLst>
          </p:cNvPr>
          <p:cNvSpPr>
            <a:spLocks/>
          </p:cNvSpPr>
          <p:nvPr/>
        </p:nvSpPr>
        <p:spPr>
          <a:xfrm>
            <a:off x="3736034" y="2119658"/>
            <a:ext cx="428302" cy="5044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cxnSp>
        <p:nvCxnSpPr>
          <p:cNvPr id="78" name="直線矢印コネクタ 77">
            <a:extLst>
              <a:ext uri="{FF2B5EF4-FFF2-40B4-BE49-F238E27FC236}">
                <a16:creationId xmlns:a16="http://schemas.microsoft.com/office/drawing/2014/main" id="{99543CC2-2B86-1DAA-6599-B2C69A331A46}"/>
              </a:ext>
            </a:extLst>
          </p:cNvPr>
          <p:cNvCxnSpPr>
            <a:cxnSpLocks/>
            <a:stCxn id="77" idx="3"/>
          </p:cNvCxnSpPr>
          <p:nvPr/>
        </p:nvCxnSpPr>
        <p:spPr>
          <a:xfrm>
            <a:off x="4164336" y="2371905"/>
            <a:ext cx="629018" cy="3"/>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86" name="テキスト ボックス 85">
            <a:extLst>
              <a:ext uri="{FF2B5EF4-FFF2-40B4-BE49-F238E27FC236}">
                <a16:creationId xmlns:a16="http://schemas.microsoft.com/office/drawing/2014/main" id="{720DA590-8047-B0F7-89EF-E1D6155A404D}"/>
              </a:ext>
            </a:extLst>
          </p:cNvPr>
          <p:cNvSpPr txBox="1">
            <a:spLocks/>
          </p:cNvSpPr>
          <p:nvPr/>
        </p:nvSpPr>
        <p:spPr>
          <a:xfrm>
            <a:off x="4127446" y="2147466"/>
            <a:ext cx="716802" cy="276999"/>
          </a:xfrm>
          <a:prstGeom prst="rect">
            <a:avLst/>
          </a:prstGeom>
          <a:noFill/>
        </p:spPr>
        <p:txBody>
          <a:bodyPr wrap="square" rtlCol="0">
            <a:spAutoFit/>
          </a:bodyPr>
          <a:lstStyle/>
          <a:p>
            <a:pPr algn="ctr"/>
            <a:r>
              <a:rPr kumimoji="1" lang="en-US" altLang="ja-JP" sz="1200"/>
              <a:t>DIFS</a:t>
            </a:r>
            <a:endParaRPr kumimoji="1" lang="ja-JP" altLang="en-US" sz="1200"/>
          </a:p>
        </p:txBody>
      </p:sp>
      <p:cxnSp>
        <p:nvCxnSpPr>
          <p:cNvPr id="88" name="直線矢印コネクタ 87">
            <a:extLst>
              <a:ext uri="{FF2B5EF4-FFF2-40B4-BE49-F238E27FC236}">
                <a16:creationId xmlns:a16="http://schemas.microsoft.com/office/drawing/2014/main" id="{1D8039D7-AE0D-4066-7568-7F9BE154C5A8}"/>
              </a:ext>
            </a:extLst>
          </p:cNvPr>
          <p:cNvCxnSpPr>
            <a:cxnSpLocks/>
          </p:cNvCxnSpPr>
          <p:nvPr/>
        </p:nvCxnSpPr>
        <p:spPr>
          <a:xfrm>
            <a:off x="11293559" y="2732066"/>
            <a:ext cx="283029"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30" name="直線コネクタ 129">
            <a:extLst>
              <a:ext uri="{FF2B5EF4-FFF2-40B4-BE49-F238E27FC236}">
                <a16:creationId xmlns:a16="http://schemas.microsoft.com/office/drawing/2014/main" id="{05AD061D-6AD4-F789-F0B8-286280C4823F}"/>
              </a:ext>
            </a:extLst>
          </p:cNvPr>
          <p:cNvCxnSpPr>
            <a:cxnSpLocks/>
          </p:cNvCxnSpPr>
          <p:nvPr/>
        </p:nvCxnSpPr>
        <p:spPr>
          <a:xfrm>
            <a:off x="780434" y="4326255"/>
            <a:ext cx="10796154" cy="0"/>
          </a:xfrm>
          <a:prstGeom prst="line">
            <a:avLst/>
          </a:prstGeom>
          <a:ln w="12700"/>
        </p:spPr>
        <p:style>
          <a:lnRef idx="1">
            <a:schemeClr val="dk1"/>
          </a:lnRef>
          <a:fillRef idx="0">
            <a:schemeClr val="dk1"/>
          </a:fillRef>
          <a:effectRef idx="0">
            <a:schemeClr val="dk1"/>
          </a:effectRef>
          <a:fontRef idx="minor">
            <a:schemeClr val="tx1"/>
          </a:fontRef>
        </p:style>
      </p:cxnSp>
      <p:sp>
        <p:nvSpPr>
          <p:cNvPr id="141" name="正方形/長方形 140">
            <a:extLst>
              <a:ext uri="{FF2B5EF4-FFF2-40B4-BE49-F238E27FC236}">
                <a16:creationId xmlns:a16="http://schemas.microsoft.com/office/drawing/2014/main" id="{7B4CEDF8-C072-265B-377A-11E706331327}"/>
              </a:ext>
            </a:extLst>
          </p:cNvPr>
          <p:cNvSpPr>
            <a:spLocks/>
          </p:cNvSpPr>
          <p:nvPr/>
        </p:nvSpPr>
        <p:spPr>
          <a:xfrm>
            <a:off x="8656529" y="3822067"/>
            <a:ext cx="350715" cy="5044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cxnSp>
        <p:nvCxnSpPr>
          <p:cNvPr id="145" name="直線矢印コネクタ 144">
            <a:extLst>
              <a:ext uri="{FF2B5EF4-FFF2-40B4-BE49-F238E27FC236}">
                <a16:creationId xmlns:a16="http://schemas.microsoft.com/office/drawing/2014/main" id="{5012022F-2C3F-C57F-57B6-C33DCB23560B}"/>
              </a:ext>
            </a:extLst>
          </p:cNvPr>
          <p:cNvCxnSpPr>
            <a:cxnSpLocks/>
          </p:cNvCxnSpPr>
          <p:nvPr/>
        </p:nvCxnSpPr>
        <p:spPr>
          <a:xfrm>
            <a:off x="11293559" y="4434166"/>
            <a:ext cx="283029"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49" name="直線コネクタ 148">
            <a:extLst>
              <a:ext uri="{FF2B5EF4-FFF2-40B4-BE49-F238E27FC236}">
                <a16:creationId xmlns:a16="http://schemas.microsoft.com/office/drawing/2014/main" id="{062C8DBA-CD41-7687-87D2-FD9731F40855}"/>
              </a:ext>
            </a:extLst>
          </p:cNvPr>
          <p:cNvCxnSpPr>
            <a:cxnSpLocks/>
          </p:cNvCxnSpPr>
          <p:nvPr/>
        </p:nvCxnSpPr>
        <p:spPr>
          <a:xfrm>
            <a:off x="857578" y="5990842"/>
            <a:ext cx="10726805" cy="0"/>
          </a:xfrm>
          <a:prstGeom prst="line">
            <a:avLst/>
          </a:prstGeom>
          <a:ln w="12700"/>
        </p:spPr>
        <p:style>
          <a:lnRef idx="1">
            <a:schemeClr val="dk1"/>
          </a:lnRef>
          <a:fillRef idx="0">
            <a:schemeClr val="dk1"/>
          </a:fillRef>
          <a:effectRef idx="0">
            <a:schemeClr val="dk1"/>
          </a:effectRef>
          <a:fontRef idx="minor">
            <a:schemeClr val="tx1"/>
          </a:fontRef>
        </p:style>
      </p:cxnSp>
      <p:sp>
        <p:nvSpPr>
          <p:cNvPr id="155" name="正方形/長方形 154">
            <a:extLst>
              <a:ext uri="{FF2B5EF4-FFF2-40B4-BE49-F238E27FC236}">
                <a16:creationId xmlns:a16="http://schemas.microsoft.com/office/drawing/2014/main" id="{AE1E3962-9C54-3D05-D896-5F0F5EDC1FAC}"/>
              </a:ext>
            </a:extLst>
          </p:cNvPr>
          <p:cNvSpPr>
            <a:spLocks/>
          </p:cNvSpPr>
          <p:nvPr/>
        </p:nvSpPr>
        <p:spPr>
          <a:xfrm>
            <a:off x="5419841" y="5486352"/>
            <a:ext cx="620486" cy="5044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156" name="正方形/長方形 155">
            <a:extLst>
              <a:ext uri="{FF2B5EF4-FFF2-40B4-BE49-F238E27FC236}">
                <a16:creationId xmlns:a16="http://schemas.microsoft.com/office/drawing/2014/main" id="{14EA0002-B78D-0C29-C220-2CFBA6ABC9C2}"/>
              </a:ext>
            </a:extLst>
          </p:cNvPr>
          <p:cNvSpPr>
            <a:spLocks/>
          </p:cNvSpPr>
          <p:nvPr/>
        </p:nvSpPr>
        <p:spPr>
          <a:xfrm>
            <a:off x="6451849" y="5488433"/>
            <a:ext cx="508558" cy="5044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cxnSp>
        <p:nvCxnSpPr>
          <p:cNvPr id="164" name="直線矢印コネクタ 163">
            <a:extLst>
              <a:ext uri="{FF2B5EF4-FFF2-40B4-BE49-F238E27FC236}">
                <a16:creationId xmlns:a16="http://schemas.microsoft.com/office/drawing/2014/main" id="{5A435D1F-3B4A-CB1D-355A-58F32A1E36C4}"/>
              </a:ext>
            </a:extLst>
          </p:cNvPr>
          <p:cNvCxnSpPr>
            <a:cxnSpLocks/>
          </p:cNvCxnSpPr>
          <p:nvPr/>
        </p:nvCxnSpPr>
        <p:spPr>
          <a:xfrm>
            <a:off x="11293559" y="6098759"/>
            <a:ext cx="283029"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47" name="テキスト ボックス 246">
            <a:extLst>
              <a:ext uri="{FF2B5EF4-FFF2-40B4-BE49-F238E27FC236}">
                <a16:creationId xmlns:a16="http://schemas.microsoft.com/office/drawing/2014/main" id="{42670437-5827-C455-9C9B-BFE43D38143E}"/>
              </a:ext>
            </a:extLst>
          </p:cNvPr>
          <p:cNvSpPr txBox="1">
            <a:spLocks/>
          </p:cNvSpPr>
          <p:nvPr/>
        </p:nvSpPr>
        <p:spPr>
          <a:xfrm>
            <a:off x="11167467" y="2757961"/>
            <a:ext cx="535212" cy="276999"/>
          </a:xfrm>
          <a:prstGeom prst="rect">
            <a:avLst/>
          </a:prstGeom>
          <a:noFill/>
        </p:spPr>
        <p:txBody>
          <a:bodyPr wrap="square">
            <a:spAutoFit/>
          </a:bodyPr>
          <a:lstStyle/>
          <a:p>
            <a:pPr algn="ctr"/>
            <a:r>
              <a:rPr kumimoji="1" lang="ja-JP" altLang="en-US" sz="1200"/>
              <a:t>時間</a:t>
            </a:r>
          </a:p>
        </p:txBody>
      </p:sp>
      <p:cxnSp>
        <p:nvCxnSpPr>
          <p:cNvPr id="250" name="直線矢印コネクタ 249">
            <a:extLst>
              <a:ext uri="{FF2B5EF4-FFF2-40B4-BE49-F238E27FC236}">
                <a16:creationId xmlns:a16="http://schemas.microsoft.com/office/drawing/2014/main" id="{4304D559-B6AA-B680-B9D8-33DAD6A2CC30}"/>
              </a:ext>
            </a:extLst>
          </p:cNvPr>
          <p:cNvCxnSpPr>
            <a:cxnSpLocks/>
          </p:cNvCxnSpPr>
          <p:nvPr/>
        </p:nvCxnSpPr>
        <p:spPr>
          <a:xfrm>
            <a:off x="11301354" y="4436321"/>
            <a:ext cx="283029"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51" name="テキスト ボックス 250">
            <a:extLst>
              <a:ext uri="{FF2B5EF4-FFF2-40B4-BE49-F238E27FC236}">
                <a16:creationId xmlns:a16="http://schemas.microsoft.com/office/drawing/2014/main" id="{4A3AC22B-C35E-F1D0-026F-1A7DA0B22236}"/>
              </a:ext>
            </a:extLst>
          </p:cNvPr>
          <p:cNvSpPr txBox="1">
            <a:spLocks/>
          </p:cNvSpPr>
          <p:nvPr/>
        </p:nvSpPr>
        <p:spPr>
          <a:xfrm>
            <a:off x="11175262" y="4462216"/>
            <a:ext cx="535212" cy="276999"/>
          </a:xfrm>
          <a:prstGeom prst="rect">
            <a:avLst/>
          </a:prstGeom>
          <a:noFill/>
        </p:spPr>
        <p:txBody>
          <a:bodyPr wrap="square">
            <a:spAutoFit/>
          </a:bodyPr>
          <a:lstStyle/>
          <a:p>
            <a:pPr algn="ctr"/>
            <a:r>
              <a:rPr kumimoji="1" lang="ja-JP" altLang="en-US" sz="1200"/>
              <a:t>時間</a:t>
            </a:r>
          </a:p>
        </p:txBody>
      </p:sp>
      <p:cxnSp>
        <p:nvCxnSpPr>
          <p:cNvPr id="252" name="直線矢印コネクタ 251">
            <a:extLst>
              <a:ext uri="{FF2B5EF4-FFF2-40B4-BE49-F238E27FC236}">
                <a16:creationId xmlns:a16="http://schemas.microsoft.com/office/drawing/2014/main" id="{693A4AB0-7B0D-9852-50DE-B08EBB02D799}"/>
              </a:ext>
            </a:extLst>
          </p:cNvPr>
          <p:cNvCxnSpPr>
            <a:cxnSpLocks/>
          </p:cNvCxnSpPr>
          <p:nvPr/>
        </p:nvCxnSpPr>
        <p:spPr>
          <a:xfrm>
            <a:off x="11301354" y="6100907"/>
            <a:ext cx="283029"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53" name="テキスト ボックス 252">
            <a:extLst>
              <a:ext uri="{FF2B5EF4-FFF2-40B4-BE49-F238E27FC236}">
                <a16:creationId xmlns:a16="http://schemas.microsoft.com/office/drawing/2014/main" id="{E3EC1DD2-A8AD-CA92-D6F6-197EF34546C0}"/>
              </a:ext>
            </a:extLst>
          </p:cNvPr>
          <p:cNvSpPr txBox="1">
            <a:spLocks/>
          </p:cNvSpPr>
          <p:nvPr/>
        </p:nvSpPr>
        <p:spPr>
          <a:xfrm>
            <a:off x="11175262" y="6126802"/>
            <a:ext cx="535212" cy="276999"/>
          </a:xfrm>
          <a:prstGeom prst="rect">
            <a:avLst/>
          </a:prstGeom>
          <a:noFill/>
        </p:spPr>
        <p:txBody>
          <a:bodyPr wrap="square">
            <a:spAutoFit/>
          </a:bodyPr>
          <a:lstStyle/>
          <a:p>
            <a:pPr algn="ctr"/>
            <a:r>
              <a:rPr kumimoji="1" lang="ja-JP" altLang="en-US" sz="1200"/>
              <a:t>時間</a:t>
            </a:r>
          </a:p>
        </p:txBody>
      </p:sp>
      <p:cxnSp>
        <p:nvCxnSpPr>
          <p:cNvPr id="279" name="直線矢印コネクタ 278">
            <a:extLst>
              <a:ext uri="{FF2B5EF4-FFF2-40B4-BE49-F238E27FC236}">
                <a16:creationId xmlns:a16="http://schemas.microsoft.com/office/drawing/2014/main" id="{94D115C6-8EF6-73F5-56AA-E5AD5A7006F1}"/>
              </a:ext>
            </a:extLst>
          </p:cNvPr>
          <p:cNvCxnSpPr>
            <a:cxnSpLocks/>
            <a:stCxn id="24" idx="2"/>
            <a:endCxn id="77" idx="0"/>
          </p:cNvCxnSpPr>
          <p:nvPr/>
        </p:nvCxnSpPr>
        <p:spPr>
          <a:xfrm>
            <a:off x="3945656" y="1009194"/>
            <a:ext cx="4529" cy="111046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81" name="テキスト ボックス 280">
            <a:extLst>
              <a:ext uri="{FF2B5EF4-FFF2-40B4-BE49-F238E27FC236}">
                <a16:creationId xmlns:a16="http://schemas.microsoft.com/office/drawing/2014/main" id="{D4C9DD1D-0345-389F-7449-D43A1322AC17}"/>
              </a:ext>
            </a:extLst>
          </p:cNvPr>
          <p:cNvSpPr txBox="1">
            <a:spLocks/>
          </p:cNvSpPr>
          <p:nvPr/>
        </p:nvSpPr>
        <p:spPr>
          <a:xfrm>
            <a:off x="3964271" y="1090591"/>
            <a:ext cx="649401" cy="276999"/>
          </a:xfrm>
          <a:prstGeom prst="rect">
            <a:avLst/>
          </a:prstGeom>
          <a:noFill/>
        </p:spPr>
        <p:txBody>
          <a:bodyPr wrap="square">
            <a:spAutoFit/>
          </a:bodyPr>
          <a:lstStyle/>
          <a:p>
            <a:pPr algn="ctr"/>
            <a:r>
              <a:rPr kumimoji="1" lang="en-US" altLang="ja-JP" sz="1200"/>
              <a:t>ACK</a:t>
            </a:r>
            <a:endParaRPr kumimoji="1" lang="ja-JP" altLang="en-US" sz="1200"/>
          </a:p>
        </p:txBody>
      </p:sp>
      <p:cxnSp>
        <p:nvCxnSpPr>
          <p:cNvPr id="313" name="直線矢印コネクタ 312">
            <a:extLst>
              <a:ext uri="{FF2B5EF4-FFF2-40B4-BE49-F238E27FC236}">
                <a16:creationId xmlns:a16="http://schemas.microsoft.com/office/drawing/2014/main" id="{025A88AD-C796-8575-EF9B-558159BDAA7E}"/>
              </a:ext>
            </a:extLst>
          </p:cNvPr>
          <p:cNvCxnSpPr>
            <a:cxnSpLocks/>
          </p:cNvCxnSpPr>
          <p:nvPr/>
        </p:nvCxnSpPr>
        <p:spPr>
          <a:xfrm flipH="1" flipV="1">
            <a:off x="7933894" y="1014483"/>
            <a:ext cx="2934" cy="280659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30" name="直線矢印コネクタ 329">
            <a:extLst>
              <a:ext uri="{FF2B5EF4-FFF2-40B4-BE49-F238E27FC236}">
                <a16:creationId xmlns:a16="http://schemas.microsoft.com/office/drawing/2014/main" id="{8CA3A4CB-3AA4-E3DD-1A5E-3D2644686B7B}"/>
              </a:ext>
            </a:extLst>
          </p:cNvPr>
          <p:cNvCxnSpPr>
            <a:cxnSpLocks/>
            <a:stCxn id="39" idx="2"/>
            <a:endCxn id="141" idx="0"/>
          </p:cNvCxnSpPr>
          <p:nvPr/>
        </p:nvCxnSpPr>
        <p:spPr>
          <a:xfrm>
            <a:off x="8831887" y="1009194"/>
            <a:ext cx="0" cy="281287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331" name="テキスト ボックス 330">
            <a:extLst>
              <a:ext uri="{FF2B5EF4-FFF2-40B4-BE49-F238E27FC236}">
                <a16:creationId xmlns:a16="http://schemas.microsoft.com/office/drawing/2014/main" id="{99F42886-B678-4C6B-DAA0-3AE17B693205}"/>
              </a:ext>
            </a:extLst>
          </p:cNvPr>
          <p:cNvSpPr txBox="1">
            <a:spLocks/>
          </p:cNvSpPr>
          <p:nvPr/>
        </p:nvSpPr>
        <p:spPr>
          <a:xfrm>
            <a:off x="8848168" y="1090594"/>
            <a:ext cx="649401" cy="276999"/>
          </a:xfrm>
          <a:prstGeom prst="rect">
            <a:avLst/>
          </a:prstGeom>
          <a:noFill/>
        </p:spPr>
        <p:txBody>
          <a:bodyPr wrap="square">
            <a:spAutoFit/>
          </a:bodyPr>
          <a:lstStyle/>
          <a:p>
            <a:pPr algn="ctr"/>
            <a:r>
              <a:rPr kumimoji="1" lang="en-US" altLang="ja-JP" sz="1200"/>
              <a:t>ACK</a:t>
            </a:r>
            <a:endParaRPr kumimoji="1" lang="ja-JP" altLang="en-US" sz="1200"/>
          </a:p>
        </p:txBody>
      </p:sp>
      <p:sp>
        <p:nvSpPr>
          <p:cNvPr id="336" name="テキスト ボックス 335">
            <a:extLst>
              <a:ext uri="{FF2B5EF4-FFF2-40B4-BE49-F238E27FC236}">
                <a16:creationId xmlns:a16="http://schemas.microsoft.com/office/drawing/2014/main" id="{D4228D5D-B36E-2CB7-3473-011A0D954FE0}"/>
              </a:ext>
            </a:extLst>
          </p:cNvPr>
          <p:cNvSpPr txBox="1">
            <a:spLocks/>
          </p:cNvSpPr>
          <p:nvPr/>
        </p:nvSpPr>
        <p:spPr>
          <a:xfrm>
            <a:off x="7972472" y="1098189"/>
            <a:ext cx="693139" cy="276999"/>
          </a:xfrm>
          <a:prstGeom prst="rect">
            <a:avLst/>
          </a:prstGeom>
          <a:noFill/>
        </p:spPr>
        <p:txBody>
          <a:bodyPr wrap="square" rtlCol="0">
            <a:spAutoFit/>
          </a:bodyPr>
          <a:lstStyle/>
          <a:p>
            <a:pPr algn="ctr"/>
            <a:r>
              <a:rPr lang="ja-JP" altLang="en-US" sz="1200"/>
              <a:t>データ</a:t>
            </a:r>
            <a:endParaRPr kumimoji="1" lang="ja-JP" altLang="en-US" sz="1200"/>
          </a:p>
        </p:txBody>
      </p:sp>
      <p:cxnSp>
        <p:nvCxnSpPr>
          <p:cNvPr id="338" name="直線矢印コネクタ 337">
            <a:extLst>
              <a:ext uri="{FF2B5EF4-FFF2-40B4-BE49-F238E27FC236}">
                <a16:creationId xmlns:a16="http://schemas.microsoft.com/office/drawing/2014/main" id="{2F7F4FE7-C4CB-9BE0-0131-5849DD801D48}"/>
              </a:ext>
            </a:extLst>
          </p:cNvPr>
          <p:cNvCxnSpPr>
            <a:cxnSpLocks/>
            <a:stCxn id="155" idx="0"/>
            <a:endCxn id="27" idx="2"/>
          </p:cNvCxnSpPr>
          <p:nvPr/>
        </p:nvCxnSpPr>
        <p:spPr>
          <a:xfrm flipV="1">
            <a:off x="5730084" y="1009177"/>
            <a:ext cx="0" cy="447717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40" name="直線矢印コネクタ 339">
            <a:extLst>
              <a:ext uri="{FF2B5EF4-FFF2-40B4-BE49-F238E27FC236}">
                <a16:creationId xmlns:a16="http://schemas.microsoft.com/office/drawing/2014/main" id="{AEB15493-8947-9BC0-77C3-B822FEF9D35C}"/>
              </a:ext>
            </a:extLst>
          </p:cNvPr>
          <p:cNvCxnSpPr>
            <a:cxnSpLocks/>
            <a:stCxn id="28" idx="2"/>
            <a:endCxn id="156" idx="0"/>
          </p:cNvCxnSpPr>
          <p:nvPr/>
        </p:nvCxnSpPr>
        <p:spPr>
          <a:xfrm flipH="1">
            <a:off x="6706128" y="1012994"/>
            <a:ext cx="13582" cy="447543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343" name="テキスト ボックス 342">
            <a:extLst>
              <a:ext uri="{FF2B5EF4-FFF2-40B4-BE49-F238E27FC236}">
                <a16:creationId xmlns:a16="http://schemas.microsoft.com/office/drawing/2014/main" id="{047CE78E-0B19-F79D-E13D-B867A37612BB}"/>
              </a:ext>
            </a:extLst>
          </p:cNvPr>
          <p:cNvSpPr txBox="1">
            <a:spLocks/>
          </p:cNvSpPr>
          <p:nvPr/>
        </p:nvSpPr>
        <p:spPr>
          <a:xfrm>
            <a:off x="5731449" y="1098292"/>
            <a:ext cx="693139" cy="276999"/>
          </a:xfrm>
          <a:prstGeom prst="rect">
            <a:avLst/>
          </a:prstGeom>
          <a:noFill/>
        </p:spPr>
        <p:txBody>
          <a:bodyPr wrap="square" rtlCol="0">
            <a:spAutoFit/>
          </a:bodyPr>
          <a:lstStyle/>
          <a:p>
            <a:pPr algn="ctr"/>
            <a:r>
              <a:rPr lang="ja-JP" altLang="en-US" sz="1200"/>
              <a:t>データ</a:t>
            </a:r>
            <a:endParaRPr kumimoji="1" lang="ja-JP" altLang="en-US" sz="1200"/>
          </a:p>
        </p:txBody>
      </p:sp>
      <p:sp>
        <p:nvSpPr>
          <p:cNvPr id="344" name="テキスト ボックス 343">
            <a:extLst>
              <a:ext uri="{FF2B5EF4-FFF2-40B4-BE49-F238E27FC236}">
                <a16:creationId xmlns:a16="http://schemas.microsoft.com/office/drawing/2014/main" id="{43C1BB99-B70C-F74D-C836-5062A1B41D62}"/>
              </a:ext>
            </a:extLst>
          </p:cNvPr>
          <p:cNvSpPr txBox="1">
            <a:spLocks/>
          </p:cNvSpPr>
          <p:nvPr/>
        </p:nvSpPr>
        <p:spPr>
          <a:xfrm>
            <a:off x="6773466" y="1082718"/>
            <a:ext cx="649401" cy="276999"/>
          </a:xfrm>
          <a:prstGeom prst="rect">
            <a:avLst/>
          </a:prstGeom>
          <a:noFill/>
        </p:spPr>
        <p:txBody>
          <a:bodyPr wrap="square">
            <a:spAutoFit/>
          </a:bodyPr>
          <a:lstStyle/>
          <a:p>
            <a:pPr algn="ctr"/>
            <a:r>
              <a:rPr kumimoji="1" lang="en-US" altLang="ja-JP" sz="1200"/>
              <a:t>ACK</a:t>
            </a:r>
            <a:endParaRPr kumimoji="1" lang="ja-JP" altLang="en-US" sz="1200"/>
          </a:p>
        </p:txBody>
      </p:sp>
      <p:cxnSp>
        <p:nvCxnSpPr>
          <p:cNvPr id="470" name="直線矢印コネクタ 469">
            <a:extLst>
              <a:ext uri="{FF2B5EF4-FFF2-40B4-BE49-F238E27FC236}">
                <a16:creationId xmlns:a16="http://schemas.microsoft.com/office/drawing/2014/main" id="{EBAE9EF4-1B60-60E9-CF73-BD8D431415E5}"/>
              </a:ext>
            </a:extLst>
          </p:cNvPr>
          <p:cNvCxnSpPr>
            <a:cxnSpLocks/>
          </p:cNvCxnSpPr>
          <p:nvPr/>
        </p:nvCxnSpPr>
        <p:spPr>
          <a:xfrm flipV="1">
            <a:off x="6087532" y="722577"/>
            <a:ext cx="343446" cy="1032"/>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pic>
        <p:nvPicPr>
          <p:cNvPr id="19" name="図 18" descr="アイコン&#10;&#10;自動的に生成された説明">
            <a:extLst>
              <a:ext uri="{FF2B5EF4-FFF2-40B4-BE49-F238E27FC236}">
                <a16:creationId xmlns:a16="http://schemas.microsoft.com/office/drawing/2014/main" id="{BE385367-A26C-F16B-BA69-DCC64A8860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720" y="2239396"/>
            <a:ext cx="386940" cy="386940"/>
          </a:xfrm>
          <a:prstGeom prst="rect">
            <a:avLst/>
          </a:prstGeom>
        </p:spPr>
      </p:pic>
      <p:sp>
        <p:nvSpPr>
          <p:cNvPr id="21" name="テキスト ボックス 20">
            <a:extLst>
              <a:ext uri="{FF2B5EF4-FFF2-40B4-BE49-F238E27FC236}">
                <a16:creationId xmlns:a16="http://schemas.microsoft.com/office/drawing/2014/main" id="{95A01068-82D0-3716-42E1-11333430A69F}"/>
              </a:ext>
            </a:extLst>
          </p:cNvPr>
          <p:cNvSpPr txBox="1">
            <a:spLocks/>
          </p:cNvSpPr>
          <p:nvPr/>
        </p:nvSpPr>
        <p:spPr>
          <a:xfrm>
            <a:off x="74452" y="2572260"/>
            <a:ext cx="703756" cy="276999"/>
          </a:xfrm>
          <a:prstGeom prst="rect">
            <a:avLst/>
          </a:prstGeom>
          <a:noFill/>
        </p:spPr>
        <p:txBody>
          <a:bodyPr wrap="square" rtlCol="0">
            <a:spAutoFit/>
          </a:bodyPr>
          <a:lstStyle/>
          <a:p>
            <a:pPr algn="ctr"/>
            <a:r>
              <a:rPr kumimoji="1" lang="ja-JP" altLang="en-US" sz="1200"/>
              <a:t>端末</a:t>
            </a:r>
            <a:r>
              <a:rPr kumimoji="1" lang="en-US" altLang="ja-JP" sz="1200"/>
              <a:t>1</a:t>
            </a:r>
            <a:endParaRPr kumimoji="1" lang="ja-JP" altLang="en-US" sz="1200"/>
          </a:p>
        </p:txBody>
      </p:sp>
      <p:pic>
        <p:nvPicPr>
          <p:cNvPr id="22" name="図 21" descr="アイコン&#10;&#10;自動的に生成された説明">
            <a:extLst>
              <a:ext uri="{FF2B5EF4-FFF2-40B4-BE49-F238E27FC236}">
                <a16:creationId xmlns:a16="http://schemas.microsoft.com/office/drawing/2014/main" id="{AAF20283-2A39-D753-12C4-D60529301D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029" y="3934808"/>
            <a:ext cx="386940" cy="386940"/>
          </a:xfrm>
          <a:prstGeom prst="rect">
            <a:avLst/>
          </a:prstGeom>
        </p:spPr>
      </p:pic>
      <p:sp>
        <p:nvSpPr>
          <p:cNvPr id="30" name="テキスト ボックス 29">
            <a:extLst>
              <a:ext uri="{FF2B5EF4-FFF2-40B4-BE49-F238E27FC236}">
                <a16:creationId xmlns:a16="http://schemas.microsoft.com/office/drawing/2014/main" id="{166E04FA-F61F-9D3F-4E8C-8CCE182CB8D8}"/>
              </a:ext>
            </a:extLst>
          </p:cNvPr>
          <p:cNvSpPr txBox="1">
            <a:spLocks/>
          </p:cNvSpPr>
          <p:nvPr/>
        </p:nvSpPr>
        <p:spPr>
          <a:xfrm>
            <a:off x="84536" y="4357401"/>
            <a:ext cx="703756" cy="276999"/>
          </a:xfrm>
          <a:prstGeom prst="rect">
            <a:avLst/>
          </a:prstGeom>
          <a:noFill/>
        </p:spPr>
        <p:txBody>
          <a:bodyPr wrap="square" rtlCol="0">
            <a:spAutoFit/>
          </a:bodyPr>
          <a:lstStyle/>
          <a:p>
            <a:pPr algn="ctr"/>
            <a:r>
              <a:rPr kumimoji="1" lang="ja-JP" altLang="en-US" sz="1200"/>
              <a:t>端末</a:t>
            </a:r>
            <a:r>
              <a:rPr lang="en-US" altLang="ja-JP" sz="1200"/>
              <a:t>2</a:t>
            </a:r>
            <a:endParaRPr kumimoji="1" lang="ja-JP" altLang="en-US" sz="1200"/>
          </a:p>
        </p:txBody>
      </p:sp>
      <p:pic>
        <p:nvPicPr>
          <p:cNvPr id="31" name="図 30" descr="アイコン&#10;&#10;自動的に生成された説明">
            <a:extLst>
              <a:ext uri="{FF2B5EF4-FFF2-40B4-BE49-F238E27FC236}">
                <a16:creationId xmlns:a16="http://schemas.microsoft.com/office/drawing/2014/main" id="{DC86BA59-6C8D-55D4-A3A1-83F1CA79AA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907" y="5602950"/>
            <a:ext cx="358995" cy="386940"/>
          </a:xfrm>
          <a:prstGeom prst="rect">
            <a:avLst/>
          </a:prstGeom>
        </p:spPr>
      </p:pic>
      <p:sp>
        <p:nvSpPr>
          <p:cNvPr id="32" name="テキスト ボックス 31">
            <a:extLst>
              <a:ext uri="{FF2B5EF4-FFF2-40B4-BE49-F238E27FC236}">
                <a16:creationId xmlns:a16="http://schemas.microsoft.com/office/drawing/2014/main" id="{9E793F92-DFE5-4760-1CDC-DC09DF371CC9}"/>
              </a:ext>
            </a:extLst>
          </p:cNvPr>
          <p:cNvSpPr txBox="1">
            <a:spLocks/>
          </p:cNvSpPr>
          <p:nvPr/>
        </p:nvSpPr>
        <p:spPr>
          <a:xfrm>
            <a:off x="129414" y="6025543"/>
            <a:ext cx="652930" cy="276999"/>
          </a:xfrm>
          <a:prstGeom prst="rect">
            <a:avLst/>
          </a:prstGeom>
          <a:noFill/>
        </p:spPr>
        <p:txBody>
          <a:bodyPr wrap="square" rtlCol="0">
            <a:spAutoFit/>
          </a:bodyPr>
          <a:lstStyle/>
          <a:p>
            <a:pPr algn="ctr"/>
            <a:r>
              <a:rPr kumimoji="1" lang="ja-JP" altLang="en-US" sz="1200"/>
              <a:t>端末</a:t>
            </a:r>
            <a:r>
              <a:rPr kumimoji="1" lang="en-US" altLang="ja-JP" sz="1200"/>
              <a:t>3</a:t>
            </a:r>
            <a:endParaRPr kumimoji="1" lang="ja-JP" altLang="en-US" sz="1200"/>
          </a:p>
        </p:txBody>
      </p:sp>
      <p:sp>
        <p:nvSpPr>
          <p:cNvPr id="41" name="直方体 40">
            <a:extLst>
              <a:ext uri="{FF2B5EF4-FFF2-40B4-BE49-F238E27FC236}">
                <a16:creationId xmlns:a16="http://schemas.microsoft.com/office/drawing/2014/main" id="{5954A8C3-B2CC-D78C-325D-C8FD029FA330}"/>
              </a:ext>
            </a:extLst>
          </p:cNvPr>
          <p:cNvSpPr>
            <a:spLocks/>
          </p:cNvSpPr>
          <p:nvPr/>
        </p:nvSpPr>
        <p:spPr>
          <a:xfrm>
            <a:off x="275889" y="719880"/>
            <a:ext cx="373885" cy="376350"/>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cxnSp>
        <p:nvCxnSpPr>
          <p:cNvPr id="50" name="直線コネクタ 49">
            <a:extLst>
              <a:ext uri="{FF2B5EF4-FFF2-40B4-BE49-F238E27FC236}">
                <a16:creationId xmlns:a16="http://schemas.microsoft.com/office/drawing/2014/main" id="{7677938E-868C-F336-1A2C-948DE744BB89}"/>
              </a:ext>
            </a:extLst>
          </p:cNvPr>
          <p:cNvCxnSpPr>
            <a:cxnSpLocks/>
          </p:cNvCxnSpPr>
          <p:nvPr/>
        </p:nvCxnSpPr>
        <p:spPr>
          <a:xfrm flipH="1">
            <a:off x="620558" y="920780"/>
            <a:ext cx="155332"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9" name="直線コネクタ 58">
            <a:extLst>
              <a:ext uri="{FF2B5EF4-FFF2-40B4-BE49-F238E27FC236}">
                <a16:creationId xmlns:a16="http://schemas.microsoft.com/office/drawing/2014/main" id="{46F56457-60D8-A7C9-B57B-FACFD89BCD9D}"/>
              </a:ext>
            </a:extLst>
          </p:cNvPr>
          <p:cNvCxnSpPr>
            <a:cxnSpLocks/>
          </p:cNvCxnSpPr>
          <p:nvPr/>
        </p:nvCxnSpPr>
        <p:spPr>
          <a:xfrm>
            <a:off x="782344" y="769242"/>
            <a:ext cx="0" cy="151538"/>
          </a:xfrm>
          <a:prstGeom prst="line">
            <a:avLst/>
          </a:prstGeom>
          <a:ln w="12700"/>
        </p:spPr>
        <p:style>
          <a:lnRef idx="1">
            <a:schemeClr val="dk1"/>
          </a:lnRef>
          <a:fillRef idx="0">
            <a:schemeClr val="dk1"/>
          </a:fillRef>
          <a:effectRef idx="0">
            <a:schemeClr val="dk1"/>
          </a:effectRef>
          <a:fontRef idx="minor">
            <a:schemeClr val="tx1"/>
          </a:fontRef>
        </p:style>
      </p:cxnSp>
      <p:sp>
        <p:nvSpPr>
          <p:cNvPr id="457" name="二等辺三角形 456">
            <a:extLst>
              <a:ext uri="{FF2B5EF4-FFF2-40B4-BE49-F238E27FC236}">
                <a16:creationId xmlns:a16="http://schemas.microsoft.com/office/drawing/2014/main" id="{794C660A-C128-557B-96E6-FB344DEB1154}"/>
              </a:ext>
            </a:extLst>
          </p:cNvPr>
          <p:cNvSpPr>
            <a:spLocks/>
          </p:cNvSpPr>
          <p:nvPr/>
        </p:nvSpPr>
        <p:spPr>
          <a:xfrm flipV="1">
            <a:off x="670143" y="623646"/>
            <a:ext cx="224402" cy="15805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459" name="テキスト ボックス 458">
            <a:extLst>
              <a:ext uri="{FF2B5EF4-FFF2-40B4-BE49-F238E27FC236}">
                <a16:creationId xmlns:a16="http://schemas.microsoft.com/office/drawing/2014/main" id="{435506AA-8FEC-683E-AF89-96CADF006DD3}"/>
              </a:ext>
            </a:extLst>
          </p:cNvPr>
          <p:cNvSpPr txBox="1">
            <a:spLocks/>
          </p:cNvSpPr>
          <p:nvPr/>
        </p:nvSpPr>
        <p:spPr>
          <a:xfrm>
            <a:off x="-15332" y="1097614"/>
            <a:ext cx="956325" cy="276999"/>
          </a:xfrm>
          <a:prstGeom prst="rect">
            <a:avLst/>
          </a:prstGeom>
          <a:noFill/>
        </p:spPr>
        <p:txBody>
          <a:bodyPr wrap="square" rtlCol="0">
            <a:spAutoFit/>
          </a:bodyPr>
          <a:lstStyle/>
          <a:p>
            <a:pPr algn="ctr"/>
            <a:r>
              <a:rPr lang="ja-JP" altLang="en-US" sz="1200"/>
              <a:t>無線基地局</a:t>
            </a:r>
            <a:endParaRPr kumimoji="1" lang="ja-JP" altLang="en-US" sz="1200"/>
          </a:p>
        </p:txBody>
      </p:sp>
      <p:sp>
        <p:nvSpPr>
          <p:cNvPr id="284" name="平行四辺形 283">
            <a:extLst>
              <a:ext uri="{FF2B5EF4-FFF2-40B4-BE49-F238E27FC236}">
                <a16:creationId xmlns:a16="http://schemas.microsoft.com/office/drawing/2014/main" id="{25A6339B-5CD5-A831-A251-E1AC54B0A9E9}"/>
              </a:ext>
            </a:extLst>
          </p:cNvPr>
          <p:cNvSpPr>
            <a:spLocks/>
          </p:cNvSpPr>
          <p:nvPr/>
        </p:nvSpPr>
        <p:spPr>
          <a:xfrm>
            <a:off x="4801949" y="3938879"/>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285" name="平行四辺形 284">
            <a:extLst>
              <a:ext uri="{FF2B5EF4-FFF2-40B4-BE49-F238E27FC236}">
                <a16:creationId xmlns:a16="http://schemas.microsoft.com/office/drawing/2014/main" id="{04D4F205-FA27-F3FF-CB0F-9EE726AA6817}"/>
              </a:ext>
            </a:extLst>
          </p:cNvPr>
          <p:cNvSpPr>
            <a:spLocks/>
          </p:cNvSpPr>
          <p:nvPr/>
        </p:nvSpPr>
        <p:spPr>
          <a:xfrm>
            <a:off x="5018166" y="3938879"/>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286" name="平行四辺形 285">
            <a:extLst>
              <a:ext uri="{FF2B5EF4-FFF2-40B4-BE49-F238E27FC236}">
                <a16:creationId xmlns:a16="http://schemas.microsoft.com/office/drawing/2014/main" id="{EAFF507E-2FAD-33DF-B026-A968BDE754DD}"/>
              </a:ext>
            </a:extLst>
          </p:cNvPr>
          <p:cNvSpPr>
            <a:spLocks/>
          </p:cNvSpPr>
          <p:nvPr/>
        </p:nvSpPr>
        <p:spPr>
          <a:xfrm>
            <a:off x="5229905" y="3938879"/>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287" name="平行四辺形 286">
            <a:extLst>
              <a:ext uri="{FF2B5EF4-FFF2-40B4-BE49-F238E27FC236}">
                <a16:creationId xmlns:a16="http://schemas.microsoft.com/office/drawing/2014/main" id="{973DFFB6-80B4-9D72-1C4E-2A8E841BA8FC}"/>
              </a:ext>
            </a:extLst>
          </p:cNvPr>
          <p:cNvSpPr>
            <a:spLocks/>
          </p:cNvSpPr>
          <p:nvPr/>
        </p:nvSpPr>
        <p:spPr>
          <a:xfrm>
            <a:off x="5433443" y="3938879"/>
            <a:ext cx="295826" cy="387692"/>
          </a:xfrm>
          <a:prstGeom prst="parallelogram">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288" name="平行四辺形 287">
            <a:extLst>
              <a:ext uri="{FF2B5EF4-FFF2-40B4-BE49-F238E27FC236}">
                <a16:creationId xmlns:a16="http://schemas.microsoft.com/office/drawing/2014/main" id="{FAD6AA9D-2A62-E40D-4F72-DB617411E663}"/>
              </a:ext>
            </a:extLst>
          </p:cNvPr>
          <p:cNvSpPr>
            <a:spLocks/>
          </p:cNvSpPr>
          <p:nvPr/>
        </p:nvSpPr>
        <p:spPr>
          <a:xfrm>
            <a:off x="4785060" y="5604738"/>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289" name="平行四辺形 288">
            <a:extLst>
              <a:ext uri="{FF2B5EF4-FFF2-40B4-BE49-F238E27FC236}">
                <a16:creationId xmlns:a16="http://schemas.microsoft.com/office/drawing/2014/main" id="{164CED46-56E2-12F9-691A-68DF0D09AFEC}"/>
              </a:ext>
            </a:extLst>
          </p:cNvPr>
          <p:cNvSpPr>
            <a:spLocks/>
          </p:cNvSpPr>
          <p:nvPr/>
        </p:nvSpPr>
        <p:spPr>
          <a:xfrm>
            <a:off x="5001277" y="5604738"/>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290" name="平行四辺形 289">
            <a:extLst>
              <a:ext uri="{FF2B5EF4-FFF2-40B4-BE49-F238E27FC236}">
                <a16:creationId xmlns:a16="http://schemas.microsoft.com/office/drawing/2014/main" id="{32B8E64A-DBED-A50F-8428-081526A97D49}"/>
              </a:ext>
            </a:extLst>
          </p:cNvPr>
          <p:cNvSpPr>
            <a:spLocks/>
          </p:cNvSpPr>
          <p:nvPr/>
        </p:nvSpPr>
        <p:spPr>
          <a:xfrm>
            <a:off x="5213016" y="5604738"/>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292" name="平行四辺形 291">
            <a:extLst>
              <a:ext uri="{FF2B5EF4-FFF2-40B4-BE49-F238E27FC236}">
                <a16:creationId xmlns:a16="http://schemas.microsoft.com/office/drawing/2014/main" id="{A5131C16-CE02-6D70-2D4D-849FFBF4A98E}"/>
              </a:ext>
            </a:extLst>
          </p:cNvPr>
          <p:cNvSpPr>
            <a:spLocks/>
          </p:cNvSpPr>
          <p:nvPr/>
        </p:nvSpPr>
        <p:spPr>
          <a:xfrm>
            <a:off x="4800266" y="2236101"/>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293" name="平行四辺形 292">
            <a:extLst>
              <a:ext uri="{FF2B5EF4-FFF2-40B4-BE49-F238E27FC236}">
                <a16:creationId xmlns:a16="http://schemas.microsoft.com/office/drawing/2014/main" id="{66555D0D-84F5-92E0-13FC-07103ABDDA4F}"/>
              </a:ext>
            </a:extLst>
          </p:cNvPr>
          <p:cNvSpPr>
            <a:spLocks/>
          </p:cNvSpPr>
          <p:nvPr/>
        </p:nvSpPr>
        <p:spPr>
          <a:xfrm>
            <a:off x="5016312" y="2236101"/>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294" name="平行四辺形 293">
            <a:extLst>
              <a:ext uri="{FF2B5EF4-FFF2-40B4-BE49-F238E27FC236}">
                <a16:creationId xmlns:a16="http://schemas.microsoft.com/office/drawing/2014/main" id="{89AD8EE1-53EA-07F7-6D3F-57E291B77AD9}"/>
              </a:ext>
            </a:extLst>
          </p:cNvPr>
          <p:cNvSpPr>
            <a:spLocks/>
          </p:cNvSpPr>
          <p:nvPr/>
        </p:nvSpPr>
        <p:spPr>
          <a:xfrm>
            <a:off x="5232529" y="2236101"/>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295" name="平行四辺形 294">
            <a:extLst>
              <a:ext uri="{FF2B5EF4-FFF2-40B4-BE49-F238E27FC236}">
                <a16:creationId xmlns:a16="http://schemas.microsoft.com/office/drawing/2014/main" id="{FE52EED7-5C94-919D-0879-5D1A09F08EA5}"/>
              </a:ext>
            </a:extLst>
          </p:cNvPr>
          <p:cNvSpPr>
            <a:spLocks/>
          </p:cNvSpPr>
          <p:nvPr/>
        </p:nvSpPr>
        <p:spPr>
          <a:xfrm>
            <a:off x="5429578" y="2236101"/>
            <a:ext cx="295826" cy="387692"/>
          </a:xfrm>
          <a:prstGeom prst="parallelogram">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296" name="平行四辺形 295">
            <a:extLst>
              <a:ext uri="{FF2B5EF4-FFF2-40B4-BE49-F238E27FC236}">
                <a16:creationId xmlns:a16="http://schemas.microsoft.com/office/drawing/2014/main" id="{A9645FD9-7518-B3D9-C9DB-C867CDC96A5F}"/>
              </a:ext>
            </a:extLst>
          </p:cNvPr>
          <p:cNvSpPr>
            <a:spLocks/>
          </p:cNvSpPr>
          <p:nvPr/>
        </p:nvSpPr>
        <p:spPr>
          <a:xfrm>
            <a:off x="5647806" y="2236101"/>
            <a:ext cx="295826" cy="387692"/>
          </a:xfrm>
          <a:prstGeom prst="parallelogram">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140" name="正方形/長方形 139">
            <a:extLst>
              <a:ext uri="{FF2B5EF4-FFF2-40B4-BE49-F238E27FC236}">
                <a16:creationId xmlns:a16="http://schemas.microsoft.com/office/drawing/2014/main" id="{5CBFAA4C-4114-0F67-5BD6-CF803D1AA32C}"/>
              </a:ext>
            </a:extLst>
          </p:cNvPr>
          <p:cNvSpPr>
            <a:spLocks/>
          </p:cNvSpPr>
          <p:nvPr/>
        </p:nvSpPr>
        <p:spPr>
          <a:xfrm>
            <a:off x="7623651" y="3820731"/>
            <a:ext cx="620486" cy="5044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304" name="平行四辺形 303">
            <a:extLst>
              <a:ext uri="{FF2B5EF4-FFF2-40B4-BE49-F238E27FC236}">
                <a16:creationId xmlns:a16="http://schemas.microsoft.com/office/drawing/2014/main" id="{041BECF7-3A7B-893B-BED5-A467D8ECB321}"/>
              </a:ext>
            </a:extLst>
          </p:cNvPr>
          <p:cNvSpPr>
            <a:spLocks/>
          </p:cNvSpPr>
          <p:nvPr/>
        </p:nvSpPr>
        <p:spPr>
          <a:xfrm>
            <a:off x="7395418" y="3938358"/>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306" name="平行四辺形 305">
            <a:extLst>
              <a:ext uri="{FF2B5EF4-FFF2-40B4-BE49-F238E27FC236}">
                <a16:creationId xmlns:a16="http://schemas.microsoft.com/office/drawing/2014/main" id="{0B6AF097-0BF8-DC77-D23A-6273C0A96A53}"/>
              </a:ext>
            </a:extLst>
          </p:cNvPr>
          <p:cNvSpPr>
            <a:spLocks/>
          </p:cNvSpPr>
          <p:nvPr/>
        </p:nvSpPr>
        <p:spPr>
          <a:xfrm>
            <a:off x="7589414" y="2236796"/>
            <a:ext cx="295826" cy="387692"/>
          </a:xfrm>
          <a:prstGeom prst="parallelogram">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3" name="平行四辺形 2">
            <a:extLst>
              <a:ext uri="{FF2B5EF4-FFF2-40B4-BE49-F238E27FC236}">
                <a16:creationId xmlns:a16="http://schemas.microsoft.com/office/drawing/2014/main" id="{CD715A6C-E094-83F9-5789-9665111595B4}"/>
              </a:ext>
            </a:extLst>
          </p:cNvPr>
          <p:cNvSpPr>
            <a:spLocks/>
          </p:cNvSpPr>
          <p:nvPr/>
        </p:nvSpPr>
        <p:spPr>
          <a:xfrm>
            <a:off x="7604228" y="5602136"/>
            <a:ext cx="295826" cy="387692"/>
          </a:xfrm>
          <a:prstGeom prst="parallelogram">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5" name="平行四辺形 4">
            <a:extLst>
              <a:ext uri="{FF2B5EF4-FFF2-40B4-BE49-F238E27FC236}">
                <a16:creationId xmlns:a16="http://schemas.microsoft.com/office/drawing/2014/main" id="{F8801238-4179-0383-D20D-CEBB1ED4E9CC}"/>
              </a:ext>
            </a:extLst>
          </p:cNvPr>
          <p:cNvSpPr>
            <a:spLocks/>
          </p:cNvSpPr>
          <p:nvPr/>
        </p:nvSpPr>
        <p:spPr>
          <a:xfrm>
            <a:off x="7815739" y="5602045"/>
            <a:ext cx="295826" cy="387692"/>
          </a:xfrm>
          <a:prstGeom prst="parallelogram">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6" name="平行四辺形 5">
            <a:extLst>
              <a:ext uri="{FF2B5EF4-FFF2-40B4-BE49-F238E27FC236}">
                <a16:creationId xmlns:a16="http://schemas.microsoft.com/office/drawing/2014/main" id="{78AE6123-E8AB-2161-1260-5AFAE9297A05}"/>
              </a:ext>
            </a:extLst>
          </p:cNvPr>
          <p:cNvSpPr>
            <a:spLocks/>
          </p:cNvSpPr>
          <p:nvPr/>
        </p:nvSpPr>
        <p:spPr>
          <a:xfrm>
            <a:off x="8034336" y="5602181"/>
            <a:ext cx="295826" cy="387692"/>
          </a:xfrm>
          <a:prstGeom prst="parallelogram">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8" name="平行四辺形 7">
            <a:extLst>
              <a:ext uri="{FF2B5EF4-FFF2-40B4-BE49-F238E27FC236}">
                <a16:creationId xmlns:a16="http://schemas.microsoft.com/office/drawing/2014/main" id="{FCC9D1F7-00AD-34A2-130F-6C01B934EB64}"/>
              </a:ext>
            </a:extLst>
          </p:cNvPr>
          <p:cNvSpPr>
            <a:spLocks/>
          </p:cNvSpPr>
          <p:nvPr/>
        </p:nvSpPr>
        <p:spPr>
          <a:xfrm>
            <a:off x="7385171" y="5601612"/>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18" name="平行四辺形 17">
            <a:extLst>
              <a:ext uri="{FF2B5EF4-FFF2-40B4-BE49-F238E27FC236}">
                <a16:creationId xmlns:a16="http://schemas.microsoft.com/office/drawing/2014/main" id="{ABDA1DFF-5A94-08DC-8845-6295714D75F1}"/>
              </a:ext>
            </a:extLst>
          </p:cNvPr>
          <p:cNvSpPr>
            <a:spLocks/>
          </p:cNvSpPr>
          <p:nvPr/>
        </p:nvSpPr>
        <p:spPr>
          <a:xfrm>
            <a:off x="7381279" y="2236796"/>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9" name="平行四辺形 8">
            <a:extLst>
              <a:ext uri="{FF2B5EF4-FFF2-40B4-BE49-F238E27FC236}">
                <a16:creationId xmlns:a16="http://schemas.microsoft.com/office/drawing/2014/main" id="{238769E4-F85A-8B7E-BB4A-269333A9FDD1}"/>
              </a:ext>
            </a:extLst>
          </p:cNvPr>
          <p:cNvSpPr>
            <a:spLocks/>
          </p:cNvSpPr>
          <p:nvPr/>
        </p:nvSpPr>
        <p:spPr>
          <a:xfrm>
            <a:off x="8476125" y="5601843"/>
            <a:ext cx="295826" cy="387692"/>
          </a:xfrm>
          <a:prstGeom prst="parallelogram">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33" name="平行四辺形 32">
            <a:extLst>
              <a:ext uri="{FF2B5EF4-FFF2-40B4-BE49-F238E27FC236}">
                <a16:creationId xmlns:a16="http://schemas.microsoft.com/office/drawing/2014/main" id="{54A6F9F1-E149-DD37-B9DA-8FAEDA927938}"/>
              </a:ext>
            </a:extLst>
          </p:cNvPr>
          <p:cNvSpPr>
            <a:spLocks/>
          </p:cNvSpPr>
          <p:nvPr/>
        </p:nvSpPr>
        <p:spPr>
          <a:xfrm>
            <a:off x="8254272" y="5601440"/>
            <a:ext cx="295826" cy="387692"/>
          </a:xfrm>
          <a:prstGeom prst="parallelogram">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cxnSp>
        <p:nvCxnSpPr>
          <p:cNvPr id="17" name="直線コネクタ 16">
            <a:extLst>
              <a:ext uri="{FF2B5EF4-FFF2-40B4-BE49-F238E27FC236}">
                <a16:creationId xmlns:a16="http://schemas.microsoft.com/office/drawing/2014/main" id="{2EDFB557-0065-0F80-2F07-E0A3274E0C08}"/>
              </a:ext>
            </a:extLst>
          </p:cNvPr>
          <p:cNvCxnSpPr>
            <a:cxnSpLocks/>
          </p:cNvCxnSpPr>
          <p:nvPr/>
        </p:nvCxnSpPr>
        <p:spPr>
          <a:xfrm flipH="1">
            <a:off x="2341326" y="504707"/>
            <a:ext cx="52594" cy="5543782"/>
          </a:xfrm>
          <a:prstGeom prst="line">
            <a:avLst/>
          </a:prstGeom>
          <a:ln w="12700">
            <a:prstDash val="lgDash"/>
          </a:ln>
        </p:spPr>
        <p:style>
          <a:lnRef idx="1">
            <a:schemeClr val="dk1"/>
          </a:lnRef>
          <a:fillRef idx="0">
            <a:schemeClr val="dk1"/>
          </a:fillRef>
          <a:effectRef idx="0">
            <a:schemeClr val="dk1"/>
          </a:effectRef>
          <a:fontRef idx="minor">
            <a:schemeClr val="tx1"/>
          </a:fontRef>
        </p:style>
      </p:cxnSp>
      <p:sp>
        <p:nvSpPr>
          <p:cNvPr id="13" name="平行四辺形 12">
            <a:extLst>
              <a:ext uri="{FF2B5EF4-FFF2-40B4-BE49-F238E27FC236}">
                <a16:creationId xmlns:a16="http://schemas.microsoft.com/office/drawing/2014/main" id="{5169D799-752F-4625-8A76-E1DF0696E4FA}"/>
              </a:ext>
            </a:extLst>
          </p:cNvPr>
          <p:cNvSpPr>
            <a:spLocks/>
          </p:cNvSpPr>
          <p:nvPr/>
        </p:nvSpPr>
        <p:spPr>
          <a:xfrm>
            <a:off x="927727" y="625929"/>
            <a:ext cx="1003737" cy="38327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t>ビジー</a:t>
            </a:r>
            <a:r>
              <a:rPr kumimoji="1" lang="ja-JP" altLang="en-US" dirty="0"/>
              <a:t>　</a:t>
            </a:r>
          </a:p>
        </p:txBody>
      </p:sp>
      <p:cxnSp>
        <p:nvCxnSpPr>
          <p:cNvPr id="20" name="直線矢印コネクタ 19">
            <a:extLst>
              <a:ext uri="{FF2B5EF4-FFF2-40B4-BE49-F238E27FC236}">
                <a16:creationId xmlns:a16="http://schemas.microsoft.com/office/drawing/2014/main" id="{34ADCCF5-E2DA-B040-A9A7-AF49F78AFF79}"/>
              </a:ext>
            </a:extLst>
          </p:cNvPr>
          <p:cNvCxnSpPr>
            <a:cxnSpLocks/>
            <a:stCxn id="13" idx="2"/>
          </p:cNvCxnSpPr>
          <p:nvPr/>
        </p:nvCxnSpPr>
        <p:spPr>
          <a:xfrm>
            <a:off x="1883555" y="817565"/>
            <a:ext cx="510365"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23" name="正方形/長方形 22">
            <a:extLst>
              <a:ext uri="{FF2B5EF4-FFF2-40B4-BE49-F238E27FC236}">
                <a16:creationId xmlns:a16="http://schemas.microsoft.com/office/drawing/2014/main" id="{C95AD9B9-91B9-DC9C-A9A9-D0E5DFE88D3E}"/>
              </a:ext>
            </a:extLst>
          </p:cNvPr>
          <p:cNvSpPr>
            <a:spLocks/>
          </p:cNvSpPr>
          <p:nvPr/>
        </p:nvSpPr>
        <p:spPr>
          <a:xfrm>
            <a:off x="2794104" y="505049"/>
            <a:ext cx="603396" cy="5044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cxnSp>
        <p:nvCxnSpPr>
          <p:cNvPr id="29" name="直線矢印コネクタ 28">
            <a:extLst>
              <a:ext uri="{FF2B5EF4-FFF2-40B4-BE49-F238E27FC236}">
                <a16:creationId xmlns:a16="http://schemas.microsoft.com/office/drawing/2014/main" id="{BF51545E-7DFF-28FC-350B-0C8BA6CEDC4A}"/>
              </a:ext>
            </a:extLst>
          </p:cNvPr>
          <p:cNvCxnSpPr>
            <a:cxnSpLocks/>
            <a:stCxn id="23" idx="3"/>
            <a:endCxn id="24" idx="1"/>
          </p:cNvCxnSpPr>
          <p:nvPr/>
        </p:nvCxnSpPr>
        <p:spPr>
          <a:xfrm flipV="1">
            <a:off x="3397500" y="750719"/>
            <a:ext cx="334005" cy="6577"/>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45" name="テキスト ボックス 44">
            <a:extLst>
              <a:ext uri="{FF2B5EF4-FFF2-40B4-BE49-F238E27FC236}">
                <a16:creationId xmlns:a16="http://schemas.microsoft.com/office/drawing/2014/main" id="{E903BFAA-3533-A558-487B-19F4D9CDD5D7}"/>
              </a:ext>
            </a:extLst>
          </p:cNvPr>
          <p:cNvSpPr txBox="1">
            <a:spLocks/>
          </p:cNvSpPr>
          <p:nvPr/>
        </p:nvSpPr>
        <p:spPr>
          <a:xfrm>
            <a:off x="1770669" y="504703"/>
            <a:ext cx="716802" cy="276999"/>
          </a:xfrm>
          <a:prstGeom prst="rect">
            <a:avLst/>
          </a:prstGeom>
          <a:noFill/>
        </p:spPr>
        <p:txBody>
          <a:bodyPr wrap="square" rtlCol="0">
            <a:spAutoFit/>
          </a:bodyPr>
          <a:lstStyle/>
          <a:p>
            <a:pPr algn="ctr"/>
            <a:r>
              <a:rPr kumimoji="1" lang="en-US" altLang="ja-JP" sz="1200"/>
              <a:t>DIFS</a:t>
            </a:r>
            <a:endParaRPr kumimoji="1" lang="ja-JP" altLang="en-US" sz="1200"/>
          </a:p>
        </p:txBody>
      </p:sp>
      <p:sp>
        <p:nvSpPr>
          <p:cNvPr id="76" name="正方形/長方形 75">
            <a:extLst>
              <a:ext uri="{FF2B5EF4-FFF2-40B4-BE49-F238E27FC236}">
                <a16:creationId xmlns:a16="http://schemas.microsoft.com/office/drawing/2014/main" id="{C31C7463-0905-16A7-242F-4CB607FAC807}"/>
              </a:ext>
            </a:extLst>
          </p:cNvPr>
          <p:cNvSpPr>
            <a:spLocks/>
          </p:cNvSpPr>
          <p:nvPr/>
        </p:nvSpPr>
        <p:spPr>
          <a:xfrm>
            <a:off x="2793874" y="2119658"/>
            <a:ext cx="603648" cy="5045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167" name="平行四辺形 166">
            <a:extLst>
              <a:ext uri="{FF2B5EF4-FFF2-40B4-BE49-F238E27FC236}">
                <a16:creationId xmlns:a16="http://schemas.microsoft.com/office/drawing/2014/main" id="{28A6267E-7024-A78F-BDBB-AA56F83166CA}"/>
              </a:ext>
            </a:extLst>
          </p:cNvPr>
          <p:cNvSpPr>
            <a:spLocks/>
          </p:cNvSpPr>
          <p:nvPr/>
        </p:nvSpPr>
        <p:spPr>
          <a:xfrm>
            <a:off x="2378204" y="2236453"/>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181" name="平行四辺形 180">
            <a:extLst>
              <a:ext uri="{FF2B5EF4-FFF2-40B4-BE49-F238E27FC236}">
                <a16:creationId xmlns:a16="http://schemas.microsoft.com/office/drawing/2014/main" id="{FF112666-A189-BE5D-C6BA-607AFBADEAF4}"/>
              </a:ext>
            </a:extLst>
          </p:cNvPr>
          <p:cNvSpPr>
            <a:spLocks/>
          </p:cNvSpPr>
          <p:nvPr/>
        </p:nvSpPr>
        <p:spPr>
          <a:xfrm>
            <a:off x="935614" y="2227046"/>
            <a:ext cx="1003737" cy="397173"/>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t>ビジー</a:t>
            </a:r>
            <a:r>
              <a:rPr kumimoji="1" lang="ja-JP" altLang="en-US" dirty="0"/>
              <a:t>　</a:t>
            </a:r>
          </a:p>
        </p:txBody>
      </p:sp>
      <p:cxnSp>
        <p:nvCxnSpPr>
          <p:cNvPr id="182" name="直線矢印コネクタ 181">
            <a:extLst>
              <a:ext uri="{FF2B5EF4-FFF2-40B4-BE49-F238E27FC236}">
                <a16:creationId xmlns:a16="http://schemas.microsoft.com/office/drawing/2014/main" id="{937DD401-A00E-0C78-8BC9-598E124B2BCE}"/>
              </a:ext>
            </a:extLst>
          </p:cNvPr>
          <p:cNvCxnSpPr>
            <a:cxnSpLocks/>
            <a:stCxn id="181" idx="2"/>
          </p:cNvCxnSpPr>
          <p:nvPr/>
        </p:nvCxnSpPr>
        <p:spPr>
          <a:xfrm flipV="1">
            <a:off x="1889704" y="2423844"/>
            <a:ext cx="480703" cy="1789"/>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183" name="テキスト ボックス 182">
            <a:extLst>
              <a:ext uri="{FF2B5EF4-FFF2-40B4-BE49-F238E27FC236}">
                <a16:creationId xmlns:a16="http://schemas.microsoft.com/office/drawing/2014/main" id="{80E0A9E5-1786-CF87-E97A-7865950DCAC3}"/>
              </a:ext>
            </a:extLst>
          </p:cNvPr>
          <p:cNvSpPr txBox="1">
            <a:spLocks/>
          </p:cNvSpPr>
          <p:nvPr/>
        </p:nvSpPr>
        <p:spPr>
          <a:xfrm>
            <a:off x="1766042" y="2115227"/>
            <a:ext cx="716802" cy="276999"/>
          </a:xfrm>
          <a:prstGeom prst="rect">
            <a:avLst/>
          </a:prstGeom>
          <a:noFill/>
        </p:spPr>
        <p:txBody>
          <a:bodyPr wrap="square" rtlCol="0">
            <a:spAutoFit/>
          </a:bodyPr>
          <a:lstStyle/>
          <a:p>
            <a:pPr algn="ctr"/>
            <a:r>
              <a:rPr kumimoji="1" lang="en-US" altLang="ja-JP" sz="1200"/>
              <a:t>DIFS</a:t>
            </a:r>
            <a:endParaRPr kumimoji="1" lang="ja-JP" altLang="en-US" sz="1200"/>
          </a:p>
        </p:txBody>
      </p:sp>
      <p:sp>
        <p:nvSpPr>
          <p:cNvPr id="184" name="平行四辺形 183">
            <a:extLst>
              <a:ext uri="{FF2B5EF4-FFF2-40B4-BE49-F238E27FC236}">
                <a16:creationId xmlns:a16="http://schemas.microsoft.com/office/drawing/2014/main" id="{77035F4E-A366-962C-B5C4-328F18A740C6}"/>
              </a:ext>
            </a:extLst>
          </p:cNvPr>
          <p:cNvSpPr>
            <a:spLocks/>
          </p:cNvSpPr>
          <p:nvPr/>
        </p:nvSpPr>
        <p:spPr>
          <a:xfrm>
            <a:off x="896951" y="3942567"/>
            <a:ext cx="1003737" cy="38327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a:t>ビジー</a:t>
            </a:r>
            <a:r>
              <a:rPr kumimoji="1" lang="ja-JP" altLang="en-US"/>
              <a:t>　</a:t>
            </a:r>
          </a:p>
        </p:txBody>
      </p:sp>
      <p:cxnSp>
        <p:nvCxnSpPr>
          <p:cNvPr id="185" name="直線矢印コネクタ 184">
            <a:extLst>
              <a:ext uri="{FF2B5EF4-FFF2-40B4-BE49-F238E27FC236}">
                <a16:creationId xmlns:a16="http://schemas.microsoft.com/office/drawing/2014/main" id="{9C6C09BD-64E7-76E1-2E07-BECB8F108A36}"/>
              </a:ext>
            </a:extLst>
          </p:cNvPr>
          <p:cNvCxnSpPr>
            <a:cxnSpLocks/>
            <a:stCxn id="184" idx="2"/>
          </p:cNvCxnSpPr>
          <p:nvPr/>
        </p:nvCxnSpPr>
        <p:spPr>
          <a:xfrm>
            <a:off x="1852779" y="4134203"/>
            <a:ext cx="510365"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186" name="テキスト ボックス 185">
            <a:extLst>
              <a:ext uri="{FF2B5EF4-FFF2-40B4-BE49-F238E27FC236}">
                <a16:creationId xmlns:a16="http://schemas.microsoft.com/office/drawing/2014/main" id="{10F51F8D-85B3-6EEA-F53E-EDC6642061DE}"/>
              </a:ext>
            </a:extLst>
          </p:cNvPr>
          <p:cNvSpPr txBox="1">
            <a:spLocks/>
          </p:cNvSpPr>
          <p:nvPr/>
        </p:nvSpPr>
        <p:spPr>
          <a:xfrm>
            <a:off x="1739893" y="3821341"/>
            <a:ext cx="716802" cy="276999"/>
          </a:xfrm>
          <a:prstGeom prst="rect">
            <a:avLst/>
          </a:prstGeom>
          <a:noFill/>
        </p:spPr>
        <p:txBody>
          <a:bodyPr wrap="square" rtlCol="0">
            <a:spAutoFit/>
          </a:bodyPr>
          <a:lstStyle/>
          <a:p>
            <a:pPr algn="ctr"/>
            <a:r>
              <a:rPr kumimoji="1" lang="en-US" altLang="ja-JP" sz="1200"/>
              <a:t>DIFS</a:t>
            </a:r>
            <a:endParaRPr kumimoji="1" lang="ja-JP" altLang="en-US" sz="1200"/>
          </a:p>
        </p:txBody>
      </p:sp>
      <p:sp>
        <p:nvSpPr>
          <p:cNvPr id="194" name="平行四辺形 193">
            <a:extLst>
              <a:ext uri="{FF2B5EF4-FFF2-40B4-BE49-F238E27FC236}">
                <a16:creationId xmlns:a16="http://schemas.microsoft.com/office/drawing/2014/main" id="{F8E3447B-04A5-CA1E-E9FB-1CE3E79112BE}"/>
              </a:ext>
            </a:extLst>
          </p:cNvPr>
          <p:cNvSpPr>
            <a:spLocks/>
          </p:cNvSpPr>
          <p:nvPr/>
        </p:nvSpPr>
        <p:spPr>
          <a:xfrm>
            <a:off x="896951" y="5607570"/>
            <a:ext cx="1003737" cy="38327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a:t>ビジー</a:t>
            </a:r>
            <a:r>
              <a:rPr kumimoji="1" lang="ja-JP" altLang="en-US"/>
              <a:t>　</a:t>
            </a:r>
          </a:p>
        </p:txBody>
      </p:sp>
      <p:cxnSp>
        <p:nvCxnSpPr>
          <p:cNvPr id="195" name="直線矢印コネクタ 194">
            <a:extLst>
              <a:ext uri="{FF2B5EF4-FFF2-40B4-BE49-F238E27FC236}">
                <a16:creationId xmlns:a16="http://schemas.microsoft.com/office/drawing/2014/main" id="{96C2C205-C21D-1DE9-E09D-8C807830F103}"/>
              </a:ext>
            </a:extLst>
          </p:cNvPr>
          <p:cNvCxnSpPr>
            <a:cxnSpLocks/>
            <a:stCxn id="194" idx="2"/>
          </p:cNvCxnSpPr>
          <p:nvPr/>
        </p:nvCxnSpPr>
        <p:spPr>
          <a:xfrm>
            <a:off x="1852779" y="5805556"/>
            <a:ext cx="510365"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196" name="テキスト ボックス 195">
            <a:extLst>
              <a:ext uri="{FF2B5EF4-FFF2-40B4-BE49-F238E27FC236}">
                <a16:creationId xmlns:a16="http://schemas.microsoft.com/office/drawing/2014/main" id="{050D9FF0-BB52-8CB4-51AF-8C29516E9F9F}"/>
              </a:ext>
            </a:extLst>
          </p:cNvPr>
          <p:cNvSpPr txBox="1">
            <a:spLocks/>
          </p:cNvSpPr>
          <p:nvPr/>
        </p:nvSpPr>
        <p:spPr>
          <a:xfrm>
            <a:off x="1739893" y="5486344"/>
            <a:ext cx="716802" cy="276999"/>
          </a:xfrm>
          <a:prstGeom prst="rect">
            <a:avLst/>
          </a:prstGeom>
          <a:noFill/>
        </p:spPr>
        <p:txBody>
          <a:bodyPr wrap="square" rtlCol="0">
            <a:spAutoFit/>
          </a:bodyPr>
          <a:lstStyle/>
          <a:p>
            <a:pPr algn="ctr"/>
            <a:r>
              <a:rPr kumimoji="1" lang="en-US" altLang="ja-JP" sz="1200"/>
              <a:t>DIFS</a:t>
            </a:r>
            <a:endParaRPr kumimoji="1" lang="ja-JP" altLang="en-US" sz="1200"/>
          </a:p>
        </p:txBody>
      </p:sp>
      <p:sp>
        <p:nvSpPr>
          <p:cNvPr id="206" name="平行四辺形 205">
            <a:extLst>
              <a:ext uri="{FF2B5EF4-FFF2-40B4-BE49-F238E27FC236}">
                <a16:creationId xmlns:a16="http://schemas.microsoft.com/office/drawing/2014/main" id="{911C00D1-E4B3-9F3A-9188-2B007108DECB}"/>
              </a:ext>
            </a:extLst>
          </p:cNvPr>
          <p:cNvSpPr>
            <a:spLocks/>
          </p:cNvSpPr>
          <p:nvPr/>
        </p:nvSpPr>
        <p:spPr>
          <a:xfrm>
            <a:off x="2369767" y="3940002"/>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207" name="平行四辺形 206">
            <a:extLst>
              <a:ext uri="{FF2B5EF4-FFF2-40B4-BE49-F238E27FC236}">
                <a16:creationId xmlns:a16="http://schemas.microsoft.com/office/drawing/2014/main" id="{6C6CFA45-C3E9-4DF7-E78E-E8C5C4154B22}"/>
              </a:ext>
            </a:extLst>
          </p:cNvPr>
          <p:cNvSpPr>
            <a:spLocks/>
          </p:cNvSpPr>
          <p:nvPr/>
        </p:nvSpPr>
        <p:spPr>
          <a:xfrm>
            <a:off x="2800977" y="3940002"/>
            <a:ext cx="295826" cy="387692"/>
          </a:xfrm>
          <a:prstGeom prst="parallelogram">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208" name="平行四辺形 207">
            <a:extLst>
              <a:ext uri="{FF2B5EF4-FFF2-40B4-BE49-F238E27FC236}">
                <a16:creationId xmlns:a16="http://schemas.microsoft.com/office/drawing/2014/main" id="{95386B43-0558-64F5-F085-DAB99EC36254}"/>
              </a:ext>
            </a:extLst>
          </p:cNvPr>
          <p:cNvSpPr>
            <a:spLocks/>
          </p:cNvSpPr>
          <p:nvPr/>
        </p:nvSpPr>
        <p:spPr>
          <a:xfrm>
            <a:off x="2586303" y="3940002"/>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211" name="平行四辺形 210">
            <a:extLst>
              <a:ext uri="{FF2B5EF4-FFF2-40B4-BE49-F238E27FC236}">
                <a16:creationId xmlns:a16="http://schemas.microsoft.com/office/drawing/2014/main" id="{A764E0A0-B84F-AD04-142D-E0080A463260}"/>
              </a:ext>
            </a:extLst>
          </p:cNvPr>
          <p:cNvSpPr>
            <a:spLocks/>
          </p:cNvSpPr>
          <p:nvPr/>
        </p:nvSpPr>
        <p:spPr>
          <a:xfrm>
            <a:off x="3012488" y="3939297"/>
            <a:ext cx="295826" cy="387692"/>
          </a:xfrm>
          <a:prstGeom prst="parallelogram">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212" name="平行四辺形 211">
            <a:extLst>
              <a:ext uri="{FF2B5EF4-FFF2-40B4-BE49-F238E27FC236}">
                <a16:creationId xmlns:a16="http://schemas.microsoft.com/office/drawing/2014/main" id="{81B5FE50-6B5E-BD9E-2926-9031ED66D799}"/>
              </a:ext>
            </a:extLst>
          </p:cNvPr>
          <p:cNvSpPr>
            <a:spLocks/>
          </p:cNvSpPr>
          <p:nvPr/>
        </p:nvSpPr>
        <p:spPr>
          <a:xfrm>
            <a:off x="3233826" y="3939395"/>
            <a:ext cx="295826" cy="387692"/>
          </a:xfrm>
          <a:prstGeom prst="parallelogram">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cxnSp>
        <p:nvCxnSpPr>
          <p:cNvPr id="217" name="直線矢印コネクタ 216">
            <a:extLst>
              <a:ext uri="{FF2B5EF4-FFF2-40B4-BE49-F238E27FC236}">
                <a16:creationId xmlns:a16="http://schemas.microsoft.com/office/drawing/2014/main" id="{875B201E-D2BA-A4B3-5408-AEB95659B8BE}"/>
              </a:ext>
            </a:extLst>
          </p:cNvPr>
          <p:cNvCxnSpPr>
            <a:cxnSpLocks/>
          </p:cNvCxnSpPr>
          <p:nvPr/>
        </p:nvCxnSpPr>
        <p:spPr>
          <a:xfrm>
            <a:off x="2374892" y="2679596"/>
            <a:ext cx="433187"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221" name="テキスト ボックス 220">
            <a:extLst>
              <a:ext uri="{FF2B5EF4-FFF2-40B4-BE49-F238E27FC236}">
                <a16:creationId xmlns:a16="http://schemas.microsoft.com/office/drawing/2014/main" id="{F92AECBF-3C38-550D-48D1-D0FE3B1E1DCB}"/>
              </a:ext>
            </a:extLst>
          </p:cNvPr>
          <p:cNvSpPr txBox="1">
            <a:spLocks/>
          </p:cNvSpPr>
          <p:nvPr/>
        </p:nvSpPr>
        <p:spPr>
          <a:xfrm>
            <a:off x="2134110" y="2737444"/>
            <a:ext cx="1146096" cy="276999"/>
          </a:xfrm>
          <a:prstGeom prst="rect">
            <a:avLst/>
          </a:prstGeom>
          <a:noFill/>
        </p:spPr>
        <p:txBody>
          <a:bodyPr wrap="square" rtlCol="0">
            <a:spAutoFit/>
          </a:bodyPr>
          <a:lstStyle/>
          <a:p>
            <a:r>
              <a:rPr kumimoji="1" lang="ja-JP" altLang="en-US" sz="1200"/>
              <a:t>　バックオフ</a:t>
            </a:r>
          </a:p>
        </p:txBody>
      </p:sp>
      <p:cxnSp>
        <p:nvCxnSpPr>
          <p:cNvPr id="225" name="直線矢印コネクタ 224">
            <a:extLst>
              <a:ext uri="{FF2B5EF4-FFF2-40B4-BE49-F238E27FC236}">
                <a16:creationId xmlns:a16="http://schemas.microsoft.com/office/drawing/2014/main" id="{16D57D4B-0611-967C-7EB5-ECFF7650E3C4}"/>
              </a:ext>
            </a:extLst>
          </p:cNvPr>
          <p:cNvCxnSpPr>
            <a:cxnSpLocks/>
          </p:cNvCxnSpPr>
          <p:nvPr/>
        </p:nvCxnSpPr>
        <p:spPr>
          <a:xfrm>
            <a:off x="2482844" y="2147466"/>
            <a:ext cx="433187"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226" name="テキスト ボックス 225">
            <a:extLst>
              <a:ext uri="{FF2B5EF4-FFF2-40B4-BE49-F238E27FC236}">
                <a16:creationId xmlns:a16="http://schemas.microsoft.com/office/drawing/2014/main" id="{26ACFAA9-8587-053E-F28D-AB16F447C2E8}"/>
              </a:ext>
            </a:extLst>
          </p:cNvPr>
          <p:cNvSpPr txBox="1">
            <a:spLocks/>
          </p:cNvSpPr>
          <p:nvPr/>
        </p:nvSpPr>
        <p:spPr>
          <a:xfrm>
            <a:off x="2581097" y="1879423"/>
            <a:ext cx="243073" cy="276999"/>
          </a:xfrm>
          <a:prstGeom prst="rect">
            <a:avLst/>
          </a:prstGeom>
          <a:noFill/>
        </p:spPr>
        <p:txBody>
          <a:bodyPr wrap="square" rtlCol="0">
            <a:spAutoFit/>
          </a:bodyPr>
          <a:lstStyle/>
          <a:p>
            <a:pPr algn="ctr"/>
            <a:r>
              <a:rPr kumimoji="1" lang="en-US" altLang="ja-JP" sz="1200"/>
              <a:t>2</a:t>
            </a:r>
            <a:endParaRPr kumimoji="1" lang="ja-JP" altLang="en-US" sz="1200"/>
          </a:p>
        </p:txBody>
      </p:sp>
      <p:cxnSp>
        <p:nvCxnSpPr>
          <p:cNvPr id="227" name="直線矢印コネクタ 226">
            <a:extLst>
              <a:ext uri="{FF2B5EF4-FFF2-40B4-BE49-F238E27FC236}">
                <a16:creationId xmlns:a16="http://schemas.microsoft.com/office/drawing/2014/main" id="{80E97522-3E8F-C8F3-57D9-FF842B8344FC}"/>
              </a:ext>
            </a:extLst>
          </p:cNvPr>
          <p:cNvCxnSpPr>
            <a:cxnSpLocks/>
          </p:cNvCxnSpPr>
          <p:nvPr/>
        </p:nvCxnSpPr>
        <p:spPr>
          <a:xfrm>
            <a:off x="2460379" y="3851130"/>
            <a:ext cx="1329720"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228" name="テキスト ボックス 227">
            <a:extLst>
              <a:ext uri="{FF2B5EF4-FFF2-40B4-BE49-F238E27FC236}">
                <a16:creationId xmlns:a16="http://schemas.microsoft.com/office/drawing/2014/main" id="{6B3312D1-78B2-C266-9579-C37B39DE0933}"/>
              </a:ext>
            </a:extLst>
          </p:cNvPr>
          <p:cNvSpPr txBox="1">
            <a:spLocks/>
          </p:cNvSpPr>
          <p:nvPr/>
        </p:nvSpPr>
        <p:spPr>
          <a:xfrm>
            <a:off x="2960206" y="3596994"/>
            <a:ext cx="243073" cy="276999"/>
          </a:xfrm>
          <a:prstGeom prst="rect">
            <a:avLst/>
          </a:prstGeom>
          <a:noFill/>
        </p:spPr>
        <p:txBody>
          <a:bodyPr wrap="square" rtlCol="0">
            <a:spAutoFit/>
          </a:bodyPr>
          <a:lstStyle/>
          <a:p>
            <a:pPr algn="ctr"/>
            <a:r>
              <a:rPr kumimoji="1" lang="en-US" altLang="ja-JP" sz="1200"/>
              <a:t>6</a:t>
            </a:r>
            <a:endParaRPr kumimoji="1" lang="ja-JP" altLang="en-US" sz="1200"/>
          </a:p>
        </p:txBody>
      </p:sp>
      <p:cxnSp>
        <p:nvCxnSpPr>
          <p:cNvPr id="232" name="直線矢印コネクタ 231">
            <a:extLst>
              <a:ext uri="{FF2B5EF4-FFF2-40B4-BE49-F238E27FC236}">
                <a16:creationId xmlns:a16="http://schemas.microsoft.com/office/drawing/2014/main" id="{63A8F0F3-D000-2683-C42A-DADD35AFBB78}"/>
              </a:ext>
            </a:extLst>
          </p:cNvPr>
          <p:cNvCxnSpPr>
            <a:cxnSpLocks/>
          </p:cNvCxnSpPr>
          <p:nvPr/>
        </p:nvCxnSpPr>
        <p:spPr>
          <a:xfrm>
            <a:off x="2330642" y="4407110"/>
            <a:ext cx="1293964" cy="2506"/>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233" name="テキスト ボックス 232">
            <a:extLst>
              <a:ext uri="{FF2B5EF4-FFF2-40B4-BE49-F238E27FC236}">
                <a16:creationId xmlns:a16="http://schemas.microsoft.com/office/drawing/2014/main" id="{C7A3C1A1-BCD7-B4B4-BF54-A50F827795AD}"/>
              </a:ext>
            </a:extLst>
          </p:cNvPr>
          <p:cNvSpPr txBox="1">
            <a:spLocks/>
          </p:cNvSpPr>
          <p:nvPr/>
        </p:nvSpPr>
        <p:spPr>
          <a:xfrm>
            <a:off x="2408277" y="4481612"/>
            <a:ext cx="1146096" cy="276999"/>
          </a:xfrm>
          <a:prstGeom prst="rect">
            <a:avLst/>
          </a:prstGeom>
          <a:noFill/>
        </p:spPr>
        <p:txBody>
          <a:bodyPr wrap="square" rtlCol="0">
            <a:spAutoFit/>
          </a:bodyPr>
          <a:lstStyle/>
          <a:p>
            <a:r>
              <a:rPr kumimoji="1" lang="ja-JP" altLang="en-US" sz="1200"/>
              <a:t>　バックオフ</a:t>
            </a:r>
          </a:p>
        </p:txBody>
      </p:sp>
      <p:cxnSp>
        <p:nvCxnSpPr>
          <p:cNvPr id="238" name="直線矢印コネクタ 237">
            <a:extLst>
              <a:ext uri="{FF2B5EF4-FFF2-40B4-BE49-F238E27FC236}">
                <a16:creationId xmlns:a16="http://schemas.microsoft.com/office/drawing/2014/main" id="{BDF36FA8-39BA-3B40-1BAB-B231F6440B16}"/>
              </a:ext>
            </a:extLst>
          </p:cNvPr>
          <p:cNvCxnSpPr>
            <a:cxnSpLocks/>
          </p:cNvCxnSpPr>
          <p:nvPr/>
        </p:nvCxnSpPr>
        <p:spPr>
          <a:xfrm>
            <a:off x="2341600" y="5476872"/>
            <a:ext cx="1170014"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239" name="テキスト ボックス 238">
            <a:extLst>
              <a:ext uri="{FF2B5EF4-FFF2-40B4-BE49-F238E27FC236}">
                <a16:creationId xmlns:a16="http://schemas.microsoft.com/office/drawing/2014/main" id="{744CAE87-9748-1524-DB25-AD194E5F4EF7}"/>
              </a:ext>
            </a:extLst>
          </p:cNvPr>
          <p:cNvSpPr txBox="1">
            <a:spLocks/>
          </p:cNvSpPr>
          <p:nvPr/>
        </p:nvSpPr>
        <p:spPr>
          <a:xfrm>
            <a:off x="2832412" y="5222739"/>
            <a:ext cx="243073" cy="276999"/>
          </a:xfrm>
          <a:prstGeom prst="rect">
            <a:avLst/>
          </a:prstGeom>
          <a:noFill/>
        </p:spPr>
        <p:txBody>
          <a:bodyPr wrap="square" rtlCol="0">
            <a:spAutoFit/>
          </a:bodyPr>
          <a:lstStyle/>
          <a:p>
            <a:pPr algn="ctr"/>
            <a:r>
              <a:rPr kumimoji="1" lang="en-US" altLang="ja-JP" sz="1200"/>
              <a:t>5</a:t>
            </a:r>
          </a:p>
        </p:txBody>
      </p:sp>
      <p:cxnSp>
        <p:nvCxnSpPr>
          <p:cNvPr id="255" name="直線矢印コネクタ 254">
            <a:extLst>
              <a:ext uri="{FF2B5EF4-FFF2-40B4-BE49-F238E27FC236}">
                <a16:creationId xmlns:a16="http://schemas.microsoft.com/office/drawing/2014/main" id="{DE7AEC2F-CCD8-11CA-1D8A-EFA737D09670}"/>
              </a:ext>
            </a:extLst>
          </p:cNvPr>
          <p:cNvCxnSpPr>
            <a:cxnSpLocks/>
            <a:stCxn id="76" idx="0"/>
            <a:endCxn id="23" idx="2"/>
          </p:cNvCxnSpPr>
          <p:nvPr/>
        </p:nvCxnSpPr>
        <p:spPr>
          <a:xfrm flipV="1">
            <a:off x="3095698" y="1009543"/>
            <a:ext cx="104" cy="111011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77" name="テキスト ボックス 276">
            <a:extLst>
              <a:ext uri="{FF2B5EF4-FFF2-40B4-BE49-F238E27FC236}">
                <a16:creationId xmlns:a16="http://schemas.microsoft.com/office/drawing/2014/main" id="{6D5CF53A-4582-1099-523B-7FD1F14F0C33}"/>
              </a:ext>
            </a:extLst>
          </p:cNvPr>
          <p:cNvSpPr txBox="1">
            <a:spLocks/>
          </p:cNvSpPr>
          <p:nvPr/>
        </p:nvSpPr>
        <p:spPr>
          <a:xfrm>
            <a:off x="3098905" y="1091215"/>
            <a:ext cx="693139" cy="276999"/>
          </a:xfrm>
          <a:prstGeom prst="rect">
            <a:avLst/>
          </a:prstGeom>
          <a:noFill/>
        </p:spPr>
        <p:txBody>
          <a:bodyPr wrap="square" rtlCol="0">
            <a:spAutoFit/>
          </a:bodyPr>
          <a:lstStyle/>
          <a:p>
            <a:pPr algn="ctr"/>
            <a:r>
              <a:rPr lang="ja-JP" altLang="en-US" sz="1200"/>
              <a:t>データ</a:t>
            </a:r>
            <a:endParaRPr kumimoji="1" lang="ja-JP" altLang="en-US" sz="1200"/>
          </a:p>
        </p:txBody>
      </p:sp>
      <p:sp>
        <p:nvSpPr>
          <p:cNvPr id="11" name="平行四辺形 10">
            <a:extLst>
              <a:ext uri="{FF2B5EF4-FFF2-40B4-BE49-F238E27FC236}">
                <a16:creationId xmlns:a16="http://schemas.microsoft.com/office/drawing/2014/main" id="{55B9C54E-DE49-F8EB-0E4E-B769B88FDE7A}"/>
              </a:ext>
            </a:extLst>
          </p:cNvPr>
          <p:cNvSpPr>
            <a:spLocks/>
          </p:cNvSpPr>
          <p:nvPr/>
        </p:nvSpPr>
        <p:spPr>
          <a:xfrm>
            <a:off x="2341519" y="5605623"/>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12" name="平行四辺形 11">
            <a:extLst>
              <a:ext uri="{FF2B5EF4-FFF2-40B4-BE49-F238E27FC236}">
                <a16:creationId xmlns:a16="http://schemas.microsoft.com/office/drawing/2014/main" id="{56F3B2D3-7AA6-378C-4D9F-882E4057A8E5}"/>
              </a:ext>
            </a:extLst>
          </p:cNvPr>
          <p:cNvSpPr>
            <a:spLocks/>
          </p:cNvSpPr>
          <p:nvPr/>
        </p:nvSpPr>
        <p:spPr>
          <a:xfrm>
            <a:off x="2772729" y="5605623"/>
            <a:ext cx="295826" cy="387692"/>
          </a:xfrm>
          <a:prstGeom prst="parallelogram">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14" name="平行四辺形 13">
            <a:extLst>
              <a:ext uri="{FF2B5EF4-FFF2-40B4-BE49-F238E27FC236}">
                <a16:creationId xmlns:a16="http://schemas.microsoft.com/office/drawing/2014/main" id="{5E25DFAF-C034-ABDF-0581-E6154D1BF590}"/>
              </a:ext>
            </a:extLst>
          </p:cNvPr>
          <p:cNvSpPr>
            <a:spLocks/>
          </p:cNvSpPr>
          <p:nvPr/>
        </p:nvSpPr>
        <p:spPr>
          <a:xfrm>
            <a:off x="2558055" y="5605623"/>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15" name="平行四辺形 14">
            <a:extLst>
              <a:ext uri="{FF2B5EF4-FFF2-40B4-BE49-F238E27FC236}">
                <a16:creationId xmlns:a16="http://schemas.microsoft.com/office/drawing/2014/main" id="{C94604DA-0757-22AA-B5F7-E11704640590}"/>
              </a:ext>
            </a:extLst>
          </p:cNvPr>
          <p:cNvSpPr>
            <a:spLocks/>
          </p:cNvSpPr>
          <p:nvPr/>
        </p:nvSpPr>
        <p:spPr>
          <a:xfrm>
            <a:off x="2984240" y="5605532"/>
            <a:ext cx="295826" cy="387692"/>
          </a:xfrm>
          <a:prstGeom prst="parallelogram">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16" name="平行四辺形 15">
            <a:extLst>
              <a:ext uri="{FF2B5EF4-FFF2-40B4-BE49-F238E27FC236}">
                <a16:creationId xmlns:a16="http://schemas.microsoft.com/office/drawing/2014/main" id="{B5EEC0BD-5DDF-43D2-D551-BA24DFDA1167}"/>
              </a:ext>
            </a:extLst>
          </p:cNvPr>
          <p:cNvSpPr>
            <a:spLocks/>
          </p:cNvSpPr>
          <p:nvPr/>
        </p:nvSpPr>
        <p:spPr>
          <a:xfrm>
            <a:off x="3206410" y="5604738"/>
            <a:ext cx="295826" cy="387692"/>
          </a:xfrm>
          <a:prstGeom prst="parallelogram">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34" name="平行四辺形 33">
            <a:extLst>
              <a:ext uri="{FF2B5EF4-FFF2-40B4-BE49-F238E27FC236}">
                <a16:creationId xmlns:a16="http://schemas.microsoft.com/office/drawing/2014/main" id="{F310227D-A732-4955-C55B-B65A06ADFCE1}"/>
              </a:ext>
            </a:extLst>
          </p:cNvPr>
          <p:cNvSpPr>
            <a:spLocks/>
          </p:cNvSpPr>
          <p:nvPr/>
        </p:nvSpPr>
        <p:spPr>
          <a:xfrm>
            <a:off x="3451292" y="3939414"/>
            <a:ext cx="295826" cy="387692"/>
          </a:xfrm>
          <a:prstGeom prst="parallelogram">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2" name="平行四辺形 1">
            <a:extLst>
              <a:ext uri="{FF2B5EF4-FFF2-40B4-BE49-F238E27FC236}">
                <a16:creationId xmlns:a16="http://schemas.microsoft.com/office/drawing/2014/main" id="{8A93EA4B-BFC9-5165-6C80-96107C1B45C1}"/>
              </a:ext>
            </a:extLst>
          </p:cNvPr>
          <p:cNvSpPr>
            <a:spLocks/>
          </p:cNvSpPr>
          <p:nvPr/>
        </p:nvSpPr>
        <p:spPr>
          <a:xfrm>
            <a:off x="2594194" y="2236429"/>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Tree>
    <p:extLst>
      <p:ext uri="{BB962C8B-B14F-4D97-AF65-F5344CB8AC3E}">
        <p14:creationId xmlns:p14="http://schemas.microsoft.com/office/powerpoint/2010/main" val="1160648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テキスト ボックス 16">
            <a:extLst>
              <a:ext uri="{FF2B5EF4-FFF2-40B4-BE49-F238E27FC236}">
                <a16:creationId xmlns:a16="http://schemas.microsoft.com/office/drawing/2014/main" id="{AEABE371-5D87-AE53-B6D7-FC297273705C}"/>
              </a:ext>
            </a:extLst>
          </p:cNvPr>
          <p:cNvSpPr txBox="1">
            <a:spLocks/>
          </p:cNvSpPr>
          <p:nvPr/>
        </p:nvSpPr>
        <p:spPr>
          <a:xfrm>
            <a:off x="-15332" y="1097614"/>
            <a:ext cx="956325" cy="276999"/>
          </a:xfrm>
          <a:prstGeom prst="rect">
            <a:avLst/>
          </a:prstGeom>
          <a:noFill/>
        </p:spPr>
        <p:txBody>
          <a:bodyPr wrap="square" rtlCol="0">
            <a:spAutoFit/>
          </a:bodyPr>
          <a:lstStyle/>
          <a:p>
            <a:pPr algn="ctr"/>
            <a:r>
              <a:rPr lang="ja-JP" altLang="en-US" sz="1200"/>
              <a:t>無線基地局</a:t>
            </a:r>
            <a:endParaRPr kumimoji="1" lang="ja-JP" altLang="en-US" sz="1200"/>
          </a:p>
        </p:txBody>
      </p:sp>
      <p:cxnSp>
        <p:nvCxnSpPr>
          <p:cNvPr id="112" name="直線コネクタ 111">
            <a:extLst>
              <a:ext uri="{FF2B5EF4-FFF2-40B4-BE49-F238E27FC236}">
                <a16:creationId xmlns:a16="http://schemas.microsoft.com/office/drawing/2014/main" id="{BFF80F46-35B5-E1D2-BB8F-1F070CD898B7}"/>
              </a:ext>
            </a:extLst>
          </p:cNvPr>
          <p:cNvCxnSpPr>
            <a:cxnSpLocks/>
          </p:cNvCxnSpPr>
          <p:nvPr/>
        </p:nvCxnSpPr>
        <p:spPr>
          <a:xfrm flipH="1">
            <a:off x="2842407" y="439842"/>
            <a:ext cx="30227" cy="5633358"/>
          </a:xfrm>
          <a:prstGeom prst="line">
            <a:avLst/>
          </a:prstGeom>
          <a:ln w="12700">
            <a:prstDash val="lgDash"/>
          </a:ln>
        </p:spPr>
        <p:style>
          <a:lnRef idx="1">
            <a:schemeClr val="dk1"/>
          </a:lnRef>
          <a:fillRef idx="0">
            <a:schemeClr val="dk1"/>
          </a:fillRef>
          <a:effectRef idx="0">
            <a:schemeClr val="dk1"/>
          </a:effectRef>
          <a:fontRef idx="minor">
            <a:schemeClr val="tx1"/>
          </a:fontRef>
        </p:style>
      </p:cxnSp>
      <p:cxnSp>
        <p:nvCxnSpPr>
          <p:cNvPr id="113" name="直線コネクタ 112">
            <a:extLst>
              <a:ext uri="{FF2B5EF4-FFF2-40B4-BE49-F238E27FC236}">
                <a16:creationId xmlns:a16="http://schemas.microsoft.com/office/drawing/2014/main" id="{D44A8741-F8F4-B386-4F6B-C96EDBFA2B1E}"/>
              </a:ext>
            </a:extLst>
          </p:cNvPr>
          <p:cNvCxnSpPr>
            <a:cxnSpLocks/>
          </p:cNvCxnSpPr>
          <p:nvPr/>
        </p:nvCxnSpPr>
        <p:spPr>
          <a:xfrm>
            <a:off x="4723555" y="508248"/>
            <a:ext cx="0" cy="5590511"/>
          </a:xfrm>
          <a:prstGeom prst="line">
            <a:avLst/>
          </a:prstGeom>
          <a:ln w="12700">
            <a:prstDash val="lgDash"/>
          </a:ln>
        </p:spPr>
        <p:style>
          <a:lnRef idx="1">
            <a:schemeClr val="dk1"/>
          </a:lnRef>
          <a:fillRef idx="0">
            <a:schemeClr val="dk1"/>
          </a:fillRef>
          <a:effectRef idx="0">
            <a:schemeClr val="dk1"/>
          </a:effectRef>
          <a:fontRef idx="minor">
            <a:schemeClr val="tx1"/>
          </a:fontRef>
        </p:style>
      </p:cxnSp>
      <p:sp>
        <p:nvSpPr>
          <p:cNvPr id="114" name="テキスト ボックス 113">
            <a:extLst>
              <a:ext uri="{FF2B5EF4-FFF2-40B4-BE49-F238E27FC236}">
                <a16:creationId xmlns:a16="http://schemas.microsoft.com/office/drawing/2014/main" id="{CD1B4A10-3BBB-71D0-04E6-D7B0FBDF442F}"/>
              </a:ext>
            </a:extLst>
          </p:cNvPr>
          <p:cNvSpPr txBox="1"/>
          <p:nvPr/>
        </p:nvSpPr>
        <p:spPr>
          <a:xfrm>
            <a:off x="11105780" y="1182422"/>
            <a:ext cx="658586" cy="276999"/>
          </a:xfrm>
          <a:prstGeom prst="rect">
            <a:avLst/>
          </a:prstGeom>
          <a:noFill/>
        </p:spPr>
        <p:txBody>
          <a:bodyPr wrap="square" rtlCol="0">
            <a:spAutoFit/>
          </a:bodyPr>
          <a:lstStyle/>
          <a:p>
            <a:pPr algn="ctr"/>
            <a:r>
              <a:rPr kumimoji="1" lang="ja-JP" altLang="en-US" sz="1200"/>
              <a:t>時間</a:t>
            </a:r>
          </a:p>
        </p:txBody>
      </p:sp>
      <p:cxnSp>
        <p:nvCxnSpPr>
          <p:cNvPr id="115" name="直線コネクタ 114">
            <a:extLst>
              <a:ext uri="{FF2B5EF4-FFF2-40B4-BE49-F238E27FC236}">
                <a16:creationId xmlns:a16="http://schemas.microsoft.com/office/drawing/2014/main" id="{2371666E-B2BF-AB4A-8002-A7CBFE711DFE}"/>
              </a:ext>
            </a:extLst>
          </p:cNvPr>
          <p:cNvCxnSpPr>
            <a:cxnSpLocks/>
          </p:cNvCxnSpPr>
          <p:nvPr/>
        </p:nvCxnSpPr>
        <p:spPr>
          <a:xfrm>
            <a:off x="780434" y="1009197"/>
            <a:ext cx="10796154" cy="0"/>
          </a:xfrm>
          <a:prstGeom prst="line">
            <a:avLst/>
          </a:prstGeom>
          <a:ln w="12700"/>
        </p:spPr>
        <p:style>
          <a:lnRef idx="1">
            <a:schemeClr val="dk1"/>
          </a:lnRef>
          <a:fillRef idx="0">
            <a:schemeClr val="dk1"/>
          </a:fillRef>
          <a:effectRef idx="0">
            <a:schemeClr val="dk1"/>
          </a:effectRef>
          <a:fontRef idx="minor">
            <a:schemeClr val="tx1"/>
          </a:fontRef>
        </p:style>
      </p:cxnSp>
      <p:sp>
        <p:nvSpPr>
          <p:cNvPr id="118" name="正方形/長方形 117">
            <a:extLst>
              <a:ext uri="{FF2B5EF4-FFF2-40B4-BE49-F238E27FC236}">
                <a16:creationId xmlns:a16="http://schemas.microsoft.com/office/drawing/2014/main" id="{A48B8054-98AE-1E8A-C29B-F2362FFC7D97}"/>
              </a:ext>
            </a:extLst>
          </p:cNvPr>
          <p:cNvSpPr/>
          <p:nvPr/>
        </p:nvSpPr>
        <p:spPr>
          <a:xfrm>
            <a:off x="857578" y="504703"/>
            <a:ext cx="603396" cy="5044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119" name="正方形/長方形 118">
            <a:extLst>
              <a:ext uri="{FF2B5EF4-FFF2-40B4-BE49-F238E27FC236}">
                <a16:creationId xmlns:a16="http://schemas.microsoft.com/office/drawing/2014/main" id="{F785433C-260C-E783-E3E3-E3547A008279}"/>
              </a:ext>
            </a:extLst>
          </p:cNvPr>
          <p:cNvSpPr/>
          <p:nvPr/>
        </p:nvSpPr>
        <p:spPr>
          <a:xfrm>
            <a:off x="1804420" y="503671"/>
            <a:ext cx="428302" cy="5044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cxnSp>
        <p:nvCxnSpPr>
          <p:cNvPr id="120" name="直線矢印コネクタ 119">
            <a:extLst>
              <a:ext uri="{FF2B5EF4-FFF2-40B4-BE49-F238E27FC236}">
                <a16:creationId xmlns:a16="http://schemas.microsoft.com/office/drawing/2014/main" id="{C91AB961-D8D3-F491-8222-27B2562B7F76}"/>
              </a:ext>
            </a:extLst>
          </p:cNvPr>
          <p:cNvCxnSpPr>
            <a:cxnSpLocks/>
            <a:stCxn id="119" idx="3"/>
          </p:cNvCxnSpPr>
          <p:nvPr/>
        </p:nvCxnSpPr>
        <p:spPr>
          <a:xfrm>
            <a:off x="2232722" y="755918"/>
            <a:ext cx="629018" cy="3"/>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cxnSp>
        <p:nvCxnSpPr>
          <p:cNvPr id="123" name="直線矢印コネクタ 122">
            <a:extLst>
              <a:ext uri="{FF2B5EF4-FFF2-40B4-BE49-F238E27FC236}">
                <a16:creationId xmlns:a16="http://schemas.microsoft.com/office/drawing/2014/main" id="{B2CFBCCF-CBAA-3CD8-7572-282BB7E86F1C}"/>
              </a:ext>
            </a:extLst>
          </p:cNvPr>
          <p:cNvCxnSpPr>
            <a:cxnSpLocks/>
            <a:stCxn id="118" idx="3"/>
            <a:endCxn id="119" idx="1"/>
          </p:cNvCxnSpPr>
          <p:nvPr/>
        </p:nvCxnSpPr>
        <p:spPr>
          <a:xfrm flipV="1">
            <a:off x="1460974" y="755918"/>
            <a:ext cx="343446" cy="1032"/>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125" name="正方形/長方形 124">
            <a:extLst>
              <a:ext uri="{FF2B5EF4-FFF2-40B4-BE49-F238E27FC236}">
                <a16:creationId xmlns:a16="http://schemas.microsoft.com/office/drawing/2014/main" id="{34DFB010-5C72-CE3B-0B73-812506D2B2DF}"/>
              </a:ext>
            </a:extLst>
          </p:cNvPr>
          <p:cNvSpPr/>
          <p:nvPr/>
        </p:nvSpPr>
        <p:spPr>
          <a:xfrm>
            <a:off x="5587418" y="503691"/>
            <a:ext cx="620486" cy="5044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126" name="正方形/長方形 125">
            <a:extLst>
              <a:ext uri="{FF2B5EF4-FFF2-40B4-BE49-F238E27FC236}">
                <a16:creationId xmlns:a16="http://schemas.microsoft.com/office/drawing/2014/main" id="{0E9085A4-CFD7-EE19-C91B-177F7D751C43}"/>
              </a:ext>
            </a:extLst>
          </p:cNvPr>
          <p:cNvSpPr/>
          <p:nvPr/>
        </p:nvSpPr>
        <p:spPr>
          <a:xfrm>
            <a:off x="6629847" y="507632"/>
            <a:ext cx="350715" cy="5044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dirty="0"/>
          </a:p>
        </p:txBody>
      </p:sp>
      <p:sp>
        <p:nvSpPr>
          <p:cNvPr id="128" name="テキスト ボックス 127">
            <a:extLst>
              <a:ext uri="{FF2B5EF4-FFF2-40B4-BE49-F238E27FC236}">
                <a16:creationId xmlns:a16="http://schemas.microsoft.com/office/drawing/2014/main" id="{1AAE851D-1D65-BF91-D4B6-E2FA0EE078C4}"/>
              </a:ext>
            </a:extLst>
          </p:cNvPr>
          <p:cNvSpPr txBox="1"/>
          <p:nvPr/>
        </p:nvSpPr>
        <p:spPr>
          <a:xfrm>
            <a:off x="2191024" y="531479"/>
            <a:ext cx="716802" cy="276999"/>
          </a:xfrm>
          <a:prstGeom prst="rect">
            <a:avLst/>
          </a:prstGeom>
          <a:noFill/>
        </p:spPr>
        <p:txBody>
          <a:bodyPr wrap="square" rtlCol="0">
            <a:spAutoFit/>
          </a:bodyPr>
          <a:lstStyle/>
          <a:p>
            <a:pPr algn="ctr"/>
            <a:r>
              <a:rPr kumimoji="1" lang="en-US" altLang="ja-JP" sz="1200"/>
              <a:t>DIFS</a:t>
            </a:r>
            <a:endParaRPr kumimoji="1" lang="ja-JP" altLang="en-US" sz="1200"/>
          </a:p>
        </p:txBody>
      </p:sp>
      <p:cxnSp>
        <p:nvCxnSpPr>
          <p:cNvPr id="130" name="直線矢印コネクタ 129">
            <a:extLst>
              <a:ext uri="{FF2B5EF4-FFF2-40B4-BE49-F238E27FC236}">
                <a16:creationId xmlns:a16="http://schemas.microsoft.com/office/drawing/2014/main" id="{8A3AE107-454D-B4D3-8C06-46D09E394BE4}"/>
              </a:ext>
            </a:extLst>
          </p:cNvPr>
          <p:cNvCxnSpPr>
            <a:cxnSpLocks/>
          </p:cNvCxnSpPr>
          <p:nvPr/>
        </p:nvCxnSpPr>
        <p:spPr>
          <a:xfrm>
            <a:off x="11293559" y="1117108"/>
            <a:ext cx="283029"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32" name="直線矢印コネクタ 131">
            <a:extLst>
              <a:ext uri="{FF2B5EF4-FFF2-40B4-BE49-F238E27FC236}">
                <a16:creationId xmlns:a16="http://schemas.microsoft.com/office/drawing/2014/main" id="{6FB7934B-C6AD-52E7-E1B1-4DCF2D9A2824}"/>
              </a:ext>
            </a:extLst>
          </p:cNvPr>
          <p:cNvCxnSpPr>
            <a:cxnSpLocks/>
            <a:stCxn id="125" idx="3"/>
            <a:endCxn id="126" idx="1"/>
          </p:cNvCxnSpPr>
          <p:nvPr/>
        </p:nvCxnSpPr>
        <p:spPr>
          <a:xfrm>
            <a:off x="6207904" y="755938"/>
            <a:ext cx="421943" cy="3941"/>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133" name="テキスト ボックス 132">
            <a:extLst>
              <a:ext uri="{FF2B5EF4-FFF2-40B4-BE49-F238E27FC236}">
                <a16:creationId xmlns:a16="http://schemas.microsoft.com/office/drawing/2014/main" id="{721C5C73-7507-017D-F75E-11C1EDF0BB52}"/>
              </a:ext>
            </a:extLst>
          </p:cNvPr>
          <p:cNvSpPr txBox="1"/>
          <p:nvPr/>
        </p:nvSpPr>
        <p:spPr>
          <a:xfrm>
            <a:off x="1391353" y="236550"/>
            <a:ext cx="529836" cy="276999"/>
          </a:xfrm>
          <a:prstGeom prst="rect">
            <a:avLst/>
          </a:prstGeom>
          <a:noFill/>
        </p:spPr>
        <p:txBody>
          <a:bodyPr wrap="square" rtlCol="0">
            <a:spAutoFit/>
          </a:bodyPr>
          <a:lstStyle/>
          <a:p>
            <a:pPr algn="ctr"/>
            <a:r>
              <a:rPr kumimoji="1" lang="en-US" altLang="ja-JP" sz="1200"/>
              <a:t>SIFS</a:t>
            </a:r>
            <a:endParaRPr kumimoji="1" lang="ja-JP" altLang="en-US" sz="1200"/>
          </a:p>
        </p:txBody>
      </p:sp>
      <p:sp>
        <p:nvSpPr>
          <p:cNvPr id="135" name="テキスト ボックス 134">
            <a:extLst>
              <a:ext uri="{FF2B5EF4-FFF2-40B4-BE49-F238E27FC236}">
                <a16:creationId xmlns:a16="http://schemas.microsoft.com/office/drawing/2014/main" id="{3F226C1B-C4C1-741E-3F93-9AAE365752B8}"/>
              </a:ext>
            </a:extLst>
          </p:cNvPr>
          <p:cNvSpPr txBox="1"/>
          <p:nvPr/>
        </p:nvSpPr>
        <p:spPr>
          <a:xfrm>
            <a:off x="6163867" y="475552"/>
            <a:ext cx="529836" cy="276999"/>
          </a:xfrm>
          <a:prstGeom prst="rect">
            <a:avLst/>
          </a:prstGeom>
          <a:noFill/>
        </p:spPr>
        <p:txBody>
          <a:bodyPr wrap="square" rtlCol="0">
            <a:spAutoFit/>
          </a:bodyPr>
          <a:lstStyle/>
          <a:p>
            <a:pPr algn="ctr"/>
            <a:r>
              <a:rPr kumimoji="1" lang="en-US" altLang="ja-JP" sz="1200" dirty="0"/>
              <a:t>SIFS</a:t>
            </a:r>
            <a:endParaRPr kumimoji="1" lang="ja-JP" altLang="en-US" sz="1200" dirty="0"/>
          </a:p>
        </p:txBody>
      </p:sp>
      <p:cxnSp>
        <p:nvCxnSpPr>
          <p:cNvPr id="136" name="直線コネクタ 135">
            <a:extLst>
              <a:ext uri="{FF2B5EF4-FFF2-40B4-BE49-F238E27FC236}">
                <a16:creationId xmlns:a16="http://schemas.microsoft.com/office/drawing/2014/main" id="{32552EA2-AC4F-60E9-8E41-110FF7B4A886}"/>
              </a:ext>
            </a:extLst>
          </p:cNvPr>
          <p:cNvCxnSpPr>
            <a:cxnSpLocks/>
          </p:cNvCxnSpPr>
          <p:nvPr/>
        </p:nvCxnSpPr>
        <p:spPr>
          <a:xfrm>
            <a:off x="780434" y="2624155"/>
            <a:ext cx="10796154" cy="0"/>
          </a:xfrm>
          <a:prstGeom prst="line">
            <a:avLst/>
          </a:prstGeom>
          <a:ln w="12700"/>
        </p:spPr>
        <p:style>
          <a:lnRef idx="1">
            <a:schemeClr val="dk1"/>
          </a:lnRef>
          <a:fillRef idx="0">
            <a:schemeClr val="dk1"/>
          </a:fillRef>
          <a:effectRef idx="0">
            <a:schemeClr val="dk1"/>
          </a:effectRef>
          <a:fontRef idx="minor">
            <a:schemeClr val="tx1"/>
          </a:fontRef>
        </p:style>
      </p:cxnSp>
      <p:sp>
        <p:nvSpPr>
          <p:cNvPr id="137" name="正方形/長方形 136">
            <a:extLst>
              <a:ext uri="{FF2B5EF4-FFF2-40B4-BE49-F238E27FC236}">
                <a16:creationId xmlns:a16="http://schemas.microsoft.com/office/drawing/2014/main" id="{B15E1B28-68AA-170C-9F6E-18337A0E2DE9}"/>
              </a:ext>
            </a:extLst>
          </p:cNvPr>
          <p:cNvSpPr/>
          <p:nvPr/>
        </p:nvSpPr>
        <p:spPr>
          <a:xfrm>
            <a:off x="860659" y="2119116"/>
            <a:ext cx="603648" cy="5045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dirty="0"/>
          </a:p>
        </p:txBody>
      </p:sp>
      <p:sp>
        <p:nvSpPr>
          <p:cNvPr id="138" name="正方形/長方形 137">
            <a:extLst>
              <a:ext uri="{FF2B5EF4-FFF2-40B4-BE49-F238E27FC236}">
                <a16:creationId xmlns:a16="http://schemas.microsoft.com/office/drawing/2014/main" id="{DEF27A96-F639-C08E-CB9D-163F437AB0A9}"/>
              </a:ext>
            </a:extLst>
          </p:cNvPr>
          <p:cNvSpPr/>
          <p:nvPr/>
        </p:nvSpPr>
        <p:spPr>
          <a:xfrm>
            <a:off x="1808290" y="2119116"/>
            <a:ext cx="428302" cy="5044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cxnSp>
        <p:nvCxnSpPr>
          <p:cNvPr id="139" name="直線矢印コネクタ 138">
            <a:extLst>
              <a:ext uri="{FF2B5EF4-FFF2-40B4-BE49-F238E27FC236}">
                <a16:creationId xmlns:a16="http://schemas.microsoft.com/office/drawing/2014/main" id="{348C6A2F-150C-D984-9719-4B2E3D181256}"/>
              </a:ext>
            </a:extLst>
          </p:cNvPr>
          <p:cNvCxnSpPr>
            <a:cxnSpLocks/>
            <a:stCxn id="138" idx="3"/>
          </p:cNvCxnSpPr>
          <p:nvPr/>
        </p:nvCxnSpPr>
        <p:spPr>
          <a:xfrm>
            <a:off x="2236592" y="2371363"/>
            <a:ext cx="629018" cy="3"/>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140" name="テキスト ボックス 139">
            <a:extLst>
              <a:ext uri="{FF2B5EF4-FFF2-40B4-BE49-F238E27FC236}">
                <a16:creationId xmlns:a16="http://schemas.microsoft.com/office/drawing/2014/main" id="{BFE1B3AC-7605-D977-C5EB-5B86734CF47F}"/>
              </a:ext>
            </a:extLst>
          </p:cNvPr>
          <p:cNvSpPr txBox="1"/>
          <p:nvPr/>
        </p:nvSpPr>
        <p:spPr>
          <a:xfrm>
            <a:off x="2191024" y="2146437"/>
            <a:ext cx="716802" cy="276999"/>
          </a:xfrm>
          <a:prstGeom prst="rect">
            <a:avLst/>
          </a:prstGeom>
          <a:noFill/>
        </p:spPr>
        <p:txBody>
          <a:bodyPr wrap="square" rtlCol="0">
            <a:spAutoFit/>
          </a:bodyPr>
          <a:lstStyle/>
          <a:p>
            <a:pPr algn="ctr"/>
            <a:r>
              <a:rPr kumimoji="1" lang="en-US" altLang="ja-JP" sz="1200"/>
              <a:t>DIFS</a:t>
            </a:r>
            <a:endParaRPr kumimoji="1" lang="ja-JP" altLang="en-US" sz="1200"/>
          </a:p>
        </p:txBody>
      </p:sp>
      <p:cxnSp>
        <p:nvCxnSpPr>
          <p:cNvPr id="141" name="直線矢印コネクタ 140">
            <a:extLst>
              <a:ext uri="{FF2B5EF4-FFF2-40B4-BE49-F238E27FC236}">
                <a16:creationId xmlns:a16="http://schemas.microsoft.com/office/drawing/2014/main" id="{C3A6A510-002C-EA6D-E46F-8E5340E3ABCB}"/>
              </a:ext>
            </a:extLst>
          </p:cNvPr>
          <p:cNvCxnSpPr>
            <a:cxnSpLocks/>
          </p:cNvCxnSpPr>
          <p:nvPr/>
        </p:nvCxnSpPr>
        <p:spPr>
          <a:xfrm>
            <a:off x="11293559" y="2732066"/>
            <a:ext cx="283029"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42" name="直線コネクタ 141">
            <a:extLst>
              <a:ext uri="{FF2B5EF4-FFF2-40B4-BE49-F238E27FC236}">
                <a16:creationId xmlns:a16="http://schemas.microsoft.com/office/drawing/2014/main" id="{F4C883CE-CBD7-D52F-A4ED-70D50A51CDDF}"/>
              </a:ext>
            </a:extLst>
          </p:cNvPr>
          <p:cNvCxnSpPr>
            <a:cxnSpLocks/>
          </p:cNvCxnSpPr>
          <p:nvPr/>
        </p:nvCxnSpPr>
        <p:spPr>
          <a:xfrm>
            <a:off x="780434" y="4326255"/>
            <a:ext cx="10796154" cy="0"/>
          </a:xfrm>
          <a:prstGeom prst="line">
            <a:avLst/>
          </a:prstGeom>
          <a:ln w="12700"/>
        </p:spPr>
        <p:style>
          <a:lnRef idx="1">
            <a:schemeClr val="dk1"/>
          </a:lnRef>
          <a:fillRef idx="0">
            <a:schemeClr val="dk1"/>
          </a:fillRef>
          <a:effectRef idx="0">
            <a:schemeClr val="dk1"/>
          </a:effectRef>
          <a:fontRef idx="minor">
            <a:schemeClr val="tx1"/>
          </a:fontRef>
        </p:style>
      </p:cxnSp>
      <p:sp>
        <p:nvSpPr>
          <p:cNvPr id="143" name="正方形/長方形 142">
            <a:extLst>
              <a:ext uri="{FF2B5EF4-FFF2-40B4-BE49-F238E27FC236}">
                <a16:creationId xmlns:a16="http://schemas.microsoft.com/office/drawing/2014/main" id="{627E2ACB-9A65-87F1-8E3D-5EB2CB091DFA}"/>
              </a:ext>
            </a:extLst>
          </p:cNvPr>
          <p:cNvSpPr/>
          <p:nvPr/>
        </p:nvSpPr>
        <p:spPr>
          <a:xfrm>
            <a:off x="5587418" y="3822645"/>
            <a:ext cx="620486" cy="5044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144" name="正方形/長方形 143">
            <a:extLst>
              <a:ext uri="{FF2B5EF4-FFF2-40B4-BE49-F238E27FC236}">
                <a16:creationId xmlns:a16="http://schemas.microsoft.com/office/drawing/2014/main" id="{F0ADF743-2D14-F496-7508-5AFC58A2D412}"/>
              </a:ext>
            </a:extLst>
          </p:cNvPr>
          <p:cNvSpPr/>
          <p:nvPr/>
        </p:nvSpPr>
        <p:spPr>
          <a:xfrm>
            <a:off x="6629325" y="3822761"/>
            <a:ext cx="350715" cy="5044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cxnSp>
        <p:nvCxnSpPr>
          <p:cNvPr id="145" name="直線矢印コネクタ 144">
            <a:extLst>
              <a:ext uri="{FF2B5EF4-FFF2-40B4-BE49-F238E27FC236}">
                <a16:creationId xmlns:a16="http://schemas.microsoft.com/office/drawing/2014/main" id="{CF18B09C-3134-E2E0-7DEE-75E8CE6F4C87}"/>
              </a:ext>
            </a:extLst>
          </p:cNvPr>
          <p:cNvCxnSpPr>
            <a:cxnSpLocks/>
          </p:cNvCxnSpPr>
          <p:nvPr/>
        </p:nvCxnSpPr>
        <p:spPr>
          <a:xfrm>
            <a:off x="11293559" y="4434166"/>
            <a:ext cx="283029"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46" name="直線コネクタ 145">
            <a:extLst>
              <a:ext uri="{FF2B5EF4-FFF2-40B4-BE49-F238E27FC236}">
                <a16:creationId xmlns:a16="http://schemas.microsoft.com/office/drawing/2014/main" id="{11EEBCA8-ECDE-7706-18B8-43EE68C7F2A3}"/>
              </a:ext>
            </a:extLst>
          </p:cNvPr>
          <p:cNvCxnSpPr>
            <a:cxnSpLocks/>
          </p:cNvCxnSpPr>
          <p:nvPr/>
        </p:nvCxnSpPr>
        <p:spPr>
          <a:xfrm>
            <a:off x="857578" y="5990842"/>
            <a:ext cx="10796154" cy="0"/>
          </a:xfrm>
          <a:prstGeom prst="line">
            <a:avLst/>
          </a:prstGeom>
          <a:ln w="12700"/>
        </p:spPr>
        <p:style>
          <a:lnRef idx="1">
            <a:schemeClr val="dk1"/>
          </a:lnRef>
          <a:fillRef idx="0">
            <a:schemeClr val="dk1"/>
          </a:fillRef>
          <a:effectRef idx="0">
            <a:schemeClr val="dk1"/>
          </a:effectRef>
          <a:fontRef idx="minor">
            <a:schemeClr val="tx1"/>
          </a:fontRef>
        </p:style>
      </p:cxnSp>
      <p:sp>
        <p:nvSpPr>
          <p:cNvPr id="147" name="正方形/長方形 146">
            <a:extLst>
              <a:ext uri="{FF2B5EF4-FFF2-40B4-BE49-F238E27FC236}">
                <a16:creationId xmlns:a16="http://schemas.microsoft.com/office/drawing/2014/main" id="{A1C3FCC7-F21C-ED13-538D-2B9EA7E4F9F7}"/>
              </a:ext>
            </a:extLst>
          </p:cNvPr>
          <p:cNvSpPr/>
          <p:nvPr/>
        </p:nvSpPr>
        <p:spPr>
          <a:xfrm>
            <a:off x="3483419" y="5485323"/>
            <a:ext cx="620486" cy="5044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cxnSp>
        <p:nvCxnSpPr>
          <p:cNvPr id="149" name="直線矢印コネクタ 148">
            <a:extLst>
              <a:ext uri="{FF2B5EF4-FFF2-40B4-BE49-F238E27FC236}">
                <a16:creationId xmlns:a16="http://schemas.microsoft.com/office/drawing/2014/main" id="{8DD22C72-9FC1-4FBC-0425-39FEF8AA6683}"/>
              </a:ext>
            </a:extLst>
          </p:cNvPr>
          <p:cNvCxnSpPr>
            <a:cxnSpLocks/>
          </p:cNvCxnSpPr>
          <p:nvPr/>
        </p:nvCxnSpPr>
        <p:spPr>
          <a:xfrm>
            <a:off x="11293559" y="6098759"/>
            <a:ext cx="283029"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82" name="テキスト ボックス 181">
            <a:extLst>
              <a:ext uri="{FF2B5EF4-FFF2-40B4-BE49-F238E27FC236}">
                <a16:creationId xmlns:a16="http://schemas.microsoft.com/office/drawing/2014/main" id="{2A6E9340-F50F-17BE-BD54-F34EE67FF547}"/>
              </a:ext>
            </a:extLst>
          </p:cNvPr>
          <p:cNvSpPr txBox="1"/>
          <p:nvPr/>
        </p:nvSpPr>
        <p:spPr>
          <a:xfrm>
            <a:off x="11167467" y="2757961"/>
            <a:ext cx="535212" cy="276999"/>
          </a:xfrm>
          <a:prstGeom prst="rect">
            <a:avLst/>
          </a:prstGeom>
          <a:noFill/>
        </p:spPr>
        <p:txBody>
          <a:bodyPr wrap="square">
            <a:spAutoFit/>
          </a:bodyPr>
          <a:lstStyle/>
          <a:p>
            <a:pPr algn="ctr"/>
            <a:r>
              <a:rPr kumimoji="1" lang="ja-JP" altLang="en-US" sz="1200"/>
              <a:t>時間</a:t>
            </a:r>
          </a:p>
        </p:txBody>
      </p:sp>
      <p:cxnSp>
        <p:nvCxnSpPr>
          <p:cNvPr id="183" name="直線矢印コネクタ 182">
            <a:extLst>
              <a:ext uri="{FF2B5EF4-FFF2-40B4-BE49-F238E27FC236}">
                <a16:creationId xmlns:a16="http://schemas.microsoft.com/office/drawing/2014/main" id="{37729901-AA62-17A5-98E7-C0159E427FA6}"/>
              </a:ext>
            </a:extLst>
          </p:cNvPr>
          <p:cNvCxnSpPr>
            <a:cxnSpLocks/>
          </p:cNvCxnSpPr>
          <p:nvPr/>
        </p:nvCxnSpPr>
        <p:spPr>
          <a:xfrm>
            <a:off x="11301354" y="4436321"/>
            <a:ext cx="283029"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84" name="テキスト ボックス 183">
            <a:extLst>
              <a:ext uri="{FF2B5EF4-FFF2-40B4-BE49-F238E27FC236}">
                <a16:creationId xmlns:a16="http://schemas.microsoft.com/office/drawing/2014/main" id="{EF73299D-5CCA-A84B-CBDC-F0DAD327D395}"/>
              </a:ext>
            </a:extLst>
          </p:cNvPr>
          <p:cNvSpPr txBox="1"/>
          <p:nvPr/>
        </p:nvSpPr>
        <p:spPr>
          <a:xfrm>
            <a:off x="11175262" y="4462216"/>
            <a:ext cx="535212" cy="276999"/>
          </a:xfrm>
          <a:prstGeom prst="rect">
            <a:avLst/>
          </a:prstGeom>
          <a:noFill/>
        </p:spPr>
        <p:txBody>
          <a:bodyPr wrap="square">
            <a:spAutoFit/>
          </a:bodyPr>
          <a:lstStyle/>
          <a:p>
            <a:pPr algn="ctr"/>
            <a:r>
              <a:rPr kumimoji="1" lang="ja-JP" altLang="en-US" sz="1200"/>
              <a:t>時間</a:t>
            </a:r>
          </a:p>
        </p:txBody>
      </p:sp>
      <p:cxnSp>
        <p:nvCxnSpPr>
          <p:cNvPr id="185" name="直線矢印コネクタ 184">
            <a:extLst>
              <a:ext uri="{FF2B5EF4-FFF2-40B4-BE49-F238E27FC236}">
                <a16:creationId xmlns:a16="http://schemas.microsoft.com/office/drawing/2014/main" id="{09EB7444-13CA-F6F5-A7A9-CF4AE988F113}"/>
              </a:ext>
            </a:extLst>
          </p:cNvPr>
          <p:cNvCxnSpPr>
            <a:cxnSpLocks/>
          </p:cNvCxnSpPr>
          <p:nvPr/>
        </p:nvCxnSpPr>
        <p:spPr>
          <a:xfrm>
            <a:off x="11301354" y="6100907"/>
            <a:ext cx="283029"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86" name="テキスト ボックス 185">
            <a:extLst>
              <a:ext uri="{FF2B5EF4-FFF2-40B4-BE49-F238E27FC236}">
                <a16:creationId xmlns:a16="http://schemas.microsoft.com/office/drawing/2014/main" id="{15496087-5E0F-56D0-140B-3717564B05A0}"/>
              </a:ext>
            </a:extLst>
          </p:cNvPr>
          <p:cNvSpPr txBox="1"/>
          <p:nvPr/>
        </p:nvSpPr>
        <p:spPr>
          <a:xfrm>
            <a:off x="11175262" y="6126802"/>
            <a:ext cx="535212" cy="276999"/>
          </a:xfrm>
          <a:prstGeom prst="rect">
            <a:avLst/>
          </a:prstGeom>
          <a:noFill/>
        </p:spPr>
        <p:txBody>
          <a:bodyPr wrap="square">
            <a:spAutoFit/>
          </a:bodyPr>
          <a:lstStyle/>
          <a:p>
            <a:pPr algn="ctr"/>
            <a:r>
              <a:rPr kumimoji="1" lang="ja-JP" altLang="en-US" sz="1200"/>
              <a:t>時間</a:t>
            </a:r>
          </a:p>
        </p:txBody>
      </p:sp>
      <p:cxnSp>
        <p:nvCxnSpPr>
          <p:cNvPr id="187" name="直線矢印コネクタ 186">
            <a:extLst>
              <a:ext uri="{FF2B5EF4-FFF2-40B4-BE49-F238E27FC236}">
                <a16:creationId xmlns:a16="http://schemas.microsoft.com/office/drawing/2014/main" id="{69843215-8510-5C0A-9D1C-DC311E3DAA5D}"/>
              </a:ext>
            </a:extLst>
          </p:cNvPr>
          <p:cNvCxnSpPr>
            <a:cxnSpLocks/>
            <a:stCxn id="137" idx="0"/>
            <a:endCxn id="118" idx="2"/>
          </p:cNvCxnSpPr>
          <p:nvPr/>
        </p:nvCxnSpPr>
        <p:spPr>
          <a:xfrm flipH="1" flipV="1">
            <a:off x="1159276" y="1009197"/>
            <a:ext cx="3207" cy="110991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88" name="テキスト ボックス 187">
            <a:extLst>
              <a:ext uri="{FF2B5EF4-FFF2-40B4-BE49-F238E27FC236}">
                <a16:creationId xmlns:a16="http://schemas.microsoft.com/office/drawing/2014/main" id="{26FC22B7-A9B2-446E-0EBD-84A03F1C18F4}"/>
              </a:ext>
            </a:extLst>
          </p:cNvPr>
          <p:cNvSpPr txBox="1"/>
          <p:nvPr/>
        </p:nvSpPr>
        <p:spPr>
          <a:xfrm>
            <a:off x="1162483" y="1090186"/>
            <a:ext cx="693139" cy="276999"/>
          </a:xfrm>
          <a:prstGeom prst="rect">
            <a:avLst/>
          </a:prstGeom>
          <a:noFill/>
        </p:spPr>
        <p:txBody>
          <a:bodyPr wrap="square" rtlCol="0">
            <a:spAutoFit/>
          </a:bodyPr>
          <a:lstStyle/>
          <a:p>
            <a:pPr algn="ctr"/>
            <a:r>
              <a:rPr lang="ja-JP" altLang="en-US" sz="1200"/>
              <a:t>データ</a:t>
            </a:r>
            <a:endParaRPr kumimoji="1" lang="ja-JP" altLang="en-US" sz="1200"/>
          </a:p>
        </p:txBody>
      </p:sp>
      <p:cxnSp>
        <p:nvCxnSpPr>
          <p:cNvPr id="189" name="直線矢印コネクタ 188">
            <a:extLst>
              <a:ext uri="{FF2B5EF4-FFF2-40B4-BE49-F238E27FC236}">
                <a16:creationId xmlns:a16="http://schemas.microsoft.com/office/drawing/2014/main" id="{D7AFBB1C-7C56-5F70-4EAD-547C85FA0FD7}"/>
              </a:ext>
            </a:extLst>
          </p:cNvPr>
          <p:cNvCxnSpPr>
            <a:stCxn id="119" idx="2"/>
            <a:endCxn id="138" idx="0"/>
          </p:cNvCxnSpPr>
          <p:nvPr/>
        </p:nvCxnSpPr>
        <p:spPr>
          <a:xfrm>
            <a:off x="2018571" y="1008165"/>
            <a:ext cx="3870" cy="111095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90" name="テキスト ボックス 189">
            <a:extLst>
              <a:ext uri="{FF2B5EF4-FFF2-40B4-BE49-F238E27FC236}">
                <a16:creationId xmlns:a16="http://schemas.microsoft.com/office/drawing/2014/main" id="{52E0D11E-EA83-DC1A-ABB8-09FCBDB59784}"/>
              </a:ext>
            </a:extLst>
          </p:cNvPr>
          <p:cNvSpPr txBox="1"/>
          <p:nvPr/>
        </p:nvSpPr>
        <p:spPr>
          <a:xfrm>
            <a:off x="2027849" y="1089562"/>
            <a:ext cx="649401" cy="276999"/>
          </a:xfrm>
          <a:prstGeom prst="rect">
            <a:avLst/>
          </a:prstGeom>
          <a:noFill/>
        </p:spPr>
        <p:txBody>
          <a:bodyPr wrap="square">
            <a:spAutoFit/>
          </a:bodyPr>
          <a:lstStyle/>
          <a:p>
            <a:pPr algn="ctr"/>
            <a:r>
              <a:rPr kumimoji="1" lang="en-US" altLang="ja-JP" sz="1200"/>
              <a:t>ACK</a:t>
            </a:r>
            <a:endParaRPr kumimoji="1" lang="ja-JP" altLang="en-US" sz="1200"/>
          </a:p>
        </p:txBody>
      </p:sp>
      <p:sp>
        <p:nvSpPr>
          <p:cNvPr id="191" name="平行四辺形 190">
            <a:extLst>
              <a:ext uri="{FF2B5EF4-FFF2-40B4-BE49-F238E27FC236}">
                <a16:creationId xmlns:a16="http://schemas.microsoft.com/office/drawing/2014/main" id="{D00B87C1-148E-28D3-CBF8-F550BD259FD3}"/>
              </a:ext>
            </a:extLst>
          </p:cNvPr>
          <p:cNvSpPr/>
          <p:nvPr/>
        </p:nvSpPr>
        <p:spPr>
          <a:xfrm>
            <a:off x="2841770" y="3939328"/>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192" name="平行四辺形 191">
            <a:extLst>
              <a:ext uri="{FF2B5EF4-FFF2-40B4-BE49-F238E27FC236}">
                <a16:creationId xmlns:a16="http://schemas.microsoft.com/office/drawing/2014/main" id="{C21DC32A-1406-A1FA-4CB0-E6201F02911E}"/>
              </a:ext>
            </a:extLst>
          </p:cNvPr>
          <p:cNvSpPr/>
          <p:nvPr/>
        </p:nvSpPr>
        <p:spPr>
          <a:xfrm>
            <a:off x="3057987" y="3939328"/>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195" name="平行四辺形 194">
            <a:extLst>
              <a:ext uri="{FF2B5EF4-FFF2-40B4-BE49-F238E27FC236}">
                <a16:creationId xmlns:a16="http://schemas.microsoft.com/office/drawing/2014/main" id="{B8716653-315F-95C8-BF46-0F421F57BBE7}"/>
              </a:ext>
            </a:extLst>
          </p:cNvPr>
          <p:cNvSpPr/>
          <p:nvPr/>
        </p:nvSpPr>
        <p:spPr>
          <a:xfrm>
            <a:off x="2842176" y="5603226"/>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196" name="平行四辺形 195">
            <a:extLst>
              <a:ext uri="{FF2B5EF4-FFF2-40B4-BE49-F238E27FC236}">
                <a16:creationId xmlns:a16="http://schemas.microsoft.com/office/drawing/2014/main" id="{DF66EF60-7ADB-A7AD-3612-D8762A2B4D5D}"/>
              </a:ext>
            </a:extLst>
          </p:cNvPr>
          <p:cNvSpPr/>
          <p:nvPr/>
        </p:nvSpPr>
        <p:spPr>
          <a:xfrm>
            <a:off x="3058393" y="5603226"/>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197" name="平行四辺形 196">
            <a:extLst>
              <a:ext uri="{FF2B5EF4-FFF2-40B4-BE49-F238E27FC236}">
                <a16:creationId xmlns:a16="http://schemas.microsoft.com/office/drawing/2014/main" id="{D9A7B6FF-0C2A-8614-1635-80AE19A78739}"/>
              </a:ext>
            </a:extLst>
          </p:cNvPr>
          <p:cNvSpPr/>
          <p:nvPr/>
        </p:nvSpPr>
        <p:spPr>
          <a:xfrm>
            <a:off x="3270132" y="5603226"/>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cxnSp>
        <p:nvCxnSpPr>
          <p:cNvPr id="210" name="直線矢印コネクタ 209">
            <a:extLst>
              <a:ext uri="{FF2B5EF4-FFF2-40B4-BE49-F238E27FC236}">
                <a16:creationId xmlns:a16="http://schemas.microsoft.com/office/drawing/2014/main" id="{92116235-0C66-920C-D067-9FBA762D80B1}"/>
              </a:ext>
            </a:extLst>
          </p:cNvPr>
          <p:cNvCxnSpPr>
            <a:cxnSpLocks/>
            <a:stCxn id="143" idx="0"/>
            <a:endCxn id="125" idx="2"/>
          </p:cNvCxnSpPr>
          <p:nvPr/>
        </p:nvCxnSpPr>
        <p:spPr>
          <a:xfrm flipV="1">
            <a:off x="5897661" y="1008185"/>
            <a:ext cx="0" cy="281446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11" name="直線矢印コネクタ 210">
            <a:extLst>
              <a:ext uri="{FF2B5EF4-FFF2-40B4-BE49-F238E27FC236}">
                <a16:creationId xmlns:a16="http://schemas.microsoft.com/office/drawing/2014/main" id="{2721BD8E-F246-1B81-C59F-1B258B1A1944}"/>
              </a:ext>
            </a:extLst>
          </p:cNvPr>
          <p:cNvCxnSpPr>
            <a:cxnSpLocks/>
            <a:stCxn id="126" idx="2"/>
            <a:endCxn id="144" idx="0"/>
          </p:cNvCxnSpPr>
          <p:nvPr/>
        </p:nvCxnSpPr>
        <p:spPr>
          <a:xfrm flipH="1">
            <a:off x="6804683" y="1012126"/>
            <a:ext cx="522" cy="281063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13" name="テキスト ボックス 212">
            <a:extLst>
              <a:ext uri="{FF2B5EF4-FFF2-40B4-BE49-F238E27FC236}">
                <a16:creationId xmlns:a16="http://schemas.microsoft.com/office/drawing/2014/main" id="{84A11861-27DE-0864-3B27-7D02F397BF93}"/>
              </a:ext>
            </a:extLst>
          </p:cNvPr>
          <p:cNvSpPr txBox="1"/>
          <p:nvPr/>
        </p:nvSpPr>
        <p:spPr>
          <a:xfrm>
            <a:off x="5966004" y="1094364"/>
            <a:ext cx="693139" cy="276999"/>
          </a:xfrm>
          <a:prstGeom prst="rect">
            <a:avLst/>
          </a:prstGeom>
          <a:noFill/>
        </p:spPr>
        <p:txBody>
          <a:bodyPr wrap="square" rtlCol="0">
            <a:spAutoFit/>
          </a:bodyPr>
          <a:lstStyle/>
          <a:p>
            <a:pPr algn="ctr"/>
            <a:r>
              <a:rPr lang="ja-JP" altLang="en-US" sz="1200"/>
              <a:t>データ</a:t>
            </a:r>
            <a:endParaRPr kumimoji="1" lang="ja-JP" altLang="en-US" sz="1200"/>
          </a:p>
        </p:txBody>
      </p:sp>
      <p:cxnSp>
        <p:nvCxnSpPr>
          <p:cNvPr id="214" name="直線矢印コネクタ 213">
            <a:extLst>
              <a:ext uri="{FF2B5EF4-FFF2-40B4-BE49-F238E27FC236}">
                <a16:creationId xmlns:a16="http://schemas.microsoft.com/office/drawing/2014/main" id="{8B8C29E3-6AFC-5E61-0B8C-B1D4BF81B298}"/>
              </a:ext>
            </a:extLst>
          </p:cNvPr>
          <p:cNvCxnSpPr>
            <a:cxnSpLocks/>
          </p:cNvCxnSpPr>
          <p:nvPr/>
        </p:nvCxnSpPr>
        <p:spPr>
          <a:xfrm flipV="1">
            <a:off x="4044034" y="1017933"/>
            <a:ext cx="0" cy="447717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22" name="正方形/長方形 221">
            <a:extLst>
              <a:ext uri="{FF2B5EF4-FFF2-40B4-BE49-F238E27FC236}">
                <a16:creationId xmlns:a16="http://schemas.microsoft.com/office/drawing/2014/main" id="{7B1E1CCD-08AC-4398-173C-E6433D5ECCC5}"/>
              </a:ext>
            </a:extLst>
          </p:cNvPr>
          <p:cNvSpPr/>
          <p:nvPr/>
        </p:nvSpPr>
        <p:spPr>
          <a:xfrm>
            <a:off x="3477499" y="3823351"/>
            <a:ext cx="620486" cy="5044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cxnSp>
        <p:nvCxnSpPr>
          <p:cNvPr id="223" name="直線矢印コネクタ 222">
            <a:extLst>
              <a:ext uri="{FF2B5EF4-FFF2-40B4-BE49-F238E27FC236}">
                <a16:creationId xmlns:a16="http://schemas.microsoft.com/office/drawing/2014/main" id="{4013B623-8677-9AB9-EA66-7BD2EEDEDA2C}"/>
              </a:ext>
            </a:extLst>
          </p:cNvPr>
          <p:cNvCxnSpPr>
            <a:cxnSpLocks/>
            <a:stCxn id="222" idx="0"/>
          </p:cNvCxnSpPr>
          <p:nvPr/>
        </p:nvCxnSpPr>
        <p:spPr>
          <a:xfrm flipV="1">
            <a:off x="3787742" y="1007580"/>
            <a:ext cx="5151" cy="281577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27" name="爆発: 8 pt 226">
            <a:extLst>
              <a:ext uri="{FF2B5EF4-FFF2-40B4-BE49-F238E27FC236}">
                <a16:creationId xmlns:a16="http://schemas.microsoft.com/office/drawing/2014/main" id="{60A0A0DC-E054-0457-4152-7DBBBCC9C383}"/>
              </a:ext>
            </a:extLst>
          </p:cNvPr>
          <p:cNvSpPr/>
          <p:nvPr/>
        </p:nvSpPr>
        <p:spPr>
          <a:xfrm>
            <a:off x="3365178" y="283029"/>
            <a:ext cx="1194922" cy="834079"/>
          </a:xfrm>
          <a:prstGeom prst="irregularSeal1">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sz="1200">
                <a:solidFill>
                  <a:schemeClr val="tx1">
                    <a:lumMod val="95000"/>
                    <a:lumOff val="5000"/>
                  </a:schemeClr>
                </a:solidFill>
              </a:rPr>
              <a:t>衝突</a:t>
            </a:r>
          </a:p>
        </p:txBody>
      </p:sp>
      <p:cxnSp>
        <p:nvCxnSpPr>
          <p:cNvPr id="230" name="直線矢印コネクタ 229">
            <a:extLst>
              <a:ext uri="{FF2B5EF4-FFF2-40B4-BE49-F238E27FC236}">
                <a16:creationId xmlns:a16="http://schemas.microsoft.com/office/drawing/2014/main" id="{28FD14FA-D61D-0185-7097-1811C3C832C0}"/>
              </a:ext>
            </a:extLst>
          </p:cNvPr>
          <p:cNvCxnSpPr>
            <a:cxnSpLocks/>
          </p:cNvCxnSpPr>
          <p:nvPr/>
        </p:nvCxnSpPr>
        <p:spPr>
          <a:xfrm>
            <a:off x="4102154" y="4048283"/>
            <a:ext cx="629018" cy="3"/>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231" name="テキスト ボックス 230">
            <a:extLst>
              <a:ext uri="{FF2B5EF4-FFF2-40B4-BE49-F238E27FC236}">
                <a16:creationId xmlns:a16="http://schemas.microsoft.com/office/drawing/2014/main" id="{07E391E4-D48F-1EF7-FA28-99670B80ACD3}"/>
              </a:ext>
            </a:extLst>
          </p:cNvPr>
          <p:cNvSpPr txBox="1"/>
          <p:nvPr/>
        </p:nvSpPr>
        <p:spPr>
          <a:xfrm>
            <a:off x="4065264" y="3823844"/>
            <a:ext cx="716802" cy="276999"/>
          </a:xfrm>
          <a:prstGeom prst="rect">
            <a:avLst/>
          </a:prstGeom>
          <a:noFill/>
        </p:spPr>
        <p:txBody>
          <a:bodyPr wrap="square" rtlCol="0">
            <a:spAutoFit/>
          </a:bodyPr>
          <a:lstStyle/>
          <a:p>
            <a:pPr algn="ctr"/>
            <a:r>
              <a:rPr kumimoji="1" lang="en-US" altLang="ja-JP" sz="1200"/>
              <a:t>DIFS</a:t>
            </a:r>
            <a:endParaRPr kumimoji="1" lang="ja-JP" altLang="en-US" sz="1200"/>
          </a:p>
        </p:txBody>
      </p:sp>
      <p:cxnSp>
        <p:nvCxnSpPr>
          <p:cNvPr id="232" name="直線矢印コネクタ 231">
            <a:extLst>
              <a:ext uri="{FF2B5EF4-FFF2-40B4-BE49-F238E27FC236}">
                <a16:creationId xmlns:a16="http://schemas.microsoft.com/office/drawing/2014/main" id="{9C301EF9-BD5E-4B71-CBA4-1272A0E82568}"/>
              </a:ext>
            </a:extLst>
          </p:cNvPr>
          <p:cNvCxnSpPr>
            <a:cxnSpLocks/>
          </p:cNvCxnSpPr>
          <p:nvPr/>
        </p:nvCxnSpPr>
        <p:spPr>
          <a:xfrm>
            <a:off x="4114214" y="5706610"/>
            <a:ext cx="629018" cy="3"/>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233" name="テキスト ボックス 232">
            <a:extLst>
              <a:ext uri="{FF2B5EF4-FFF2-40B4-BE49-F238E27FC236}">
                <a16:creationId xmlns:a16="http://schemas.microsoft.com/office/drawing/2014/main" id="{672E0930-2D70-DC7D-01F0-95C28B62E1C3}"/>
              </a:ext>
            </a:extLst>
          </p:cNvPr>
          <p:cNvSpPr txBox="1"/>
          <p:nvPr/>
        </p:nvSpPr>
        <p:spPr>
          <a:xfrm>
            <a:off x="4077324" y="5482171"/>
            <a:ext cx="716802" cy="276999"/>
          </a:xfrm>
          <a:prstGeom prst="rect">
            <a:avLst/>
          </a:prstGeom>
          <a:noFill/>
        </p:spPr>
        <p:txBody>
          <a:bodyPr wrap="square" rtlCol="0">
            <a:spAutoFit/>
          </a:bodyPr>
          <a:lstStyle/>
          <a:p>
            <a:pPr algn="ctr"/>
            <a:r>
              <a:rPr kumimoji="1" lang="en-US" altLang="ja-JP" sz="1200"/>
              <a:t>DIFS</a:t>
            </a:r>
            <a:endParaRPr kumimoji="1" lang="ja-JP" altLang="en-US" sz="1200"/>
          </a:p>
        </p:txBody>
      </p:sp>
      <p:sp>
        <p:nvSpPr>
          <p:cNvPr id="234" name="平行四辺形 233">
            <a:extLst>
              <a:ext uri="{FF2B5EF4-FFF2-40B4-BE49-F238E27FC236}">
                <a16:creationId xmlns:a16="http://schemas.microsoft.com/office/drawing/2014/main" id="{44D50EF7-D37F-57B0-3B8B-E6218B6344FC}"/>
              </a:ext>
            </a:extLst>
          </p:cNvPr>
          <p:cNvSpPr/>
          <p:nvPr/>
        </p:nvSpPr>
        <p:spPr>
          <a:xfrm>
            <a:off x="4732390" y="5602638"/>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235" name="平行四辺形 234">
            <a:extLst>
              <a:ext uri="{FF2B5EF4-FFF2-40B4-BE49-F238E27FC236}">
                <a16:creationId xmlns:a16="http://schemas.microsoft.com/office/drawing/2014/main" id="{53F4494D-DCA7-49ED-7140-0DDC4FFE04A8}"/>
              </a:ext>
            </a:extLst>
          </p:cNvPr>
          <p:cNvSpPr/>
          <p:nvPr/>
        </p:nvSpPr>
        <p:spPr>
          <a:xfrm>
            <a:off x="5163600" y="5602638"/>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236" name="平行四辺形 235">
            <a:extLst>
              <a:ext uri="{FF2B5EF4-FFF2-40B4-BE49-F238E27FC236}">
                <a16:creationId xmlns:a16="http://schemas.microsoft.com/office/drawing/2014/main" id="{162A28E5-D6EE-B5DF-F220-4BEC9E9E4574}"/>
              </a:ext>
            </a:extLst>
          </p:cNvPr>
          <p:cNvSpPr/>
          <p:nvPr/>
        </p:nvSpPr>
        <p:spPr>
          <a:xfrm>
            <a:off x="4948926" y="5602638"/>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solidFill>
                <a:schemeClr val="accent1">
                  <a:lumMod val="20000"/>
                  <a:lumOff val="80000"/>
                </a:schemeClr>
              </a:solidFill>
            </a:endParaRPr>
          </a:p>
        </p:txBody>
      </p:sp>
      <p:sp>
        <p:nvSpPr>
          <p:cNvPr id="237" name="平行四辺形 236">
            <a:extLst>
              <a:ext uri="{FF2B5EF4-FFF2-40B4-BE49-F238E27FC236}">
                <a16:creationId xmlns:a16="http://schemas.microsoft.com/office/drawing/2014/main" id="{C395DD21-E2E9-5B3D-DDCB-743671B49EA7}"/>
              </a:ext>
            </a:extLst>
          </p:cNvPr>
          <p:cNvSpPr/>
          <p:nvPr/>
        </p:nvSpPr>
        <p:spPr>
          <a:xfrm>
            <a:off x="5374236" y="5602638"/>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238" name="平行四辺形 237">
            <a:extLst>
              <a:ext uri="{FF2B5EF4-FFF2-40B4-BE49-F238E27FC236}">
                <a16:creationId xmlns:a16="http://schemas.microsoft.com/office/drawing/2014/main" id="{B0F224A3-43A4-4797-D97B-375A71237FA3}"/>
              </a:ext>
            </a:extLst>
          </p:cNvPr>
          <p:cNvSpPr/>
          <p:nvPr/>
        </p:nvSpPr>
        <p:spPr>
          <a:xfrm>
            <a:off x="5587816" y="5602638"/>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246" name="平行四辺形 245">
            <a:extLst>
              <a:ext uri="{FF2B5EF4-FFF2-40B4-BE49-F238E27FC236}">
                <a16:creationId xmlns:a16="http://schemas.microsoft.com/office/drawing/2014/main" id="{40A2A58D-439C-364C-2CE2-6ABBE11718B2}"/>
              </a:ext>
            </a:extLst>
          </p:cNvPr>
          <p:cNvSpPr/>
          <p:nvPr/>
        </p:nvSpPr>
        <p:spPr>
          <a:xfrm>
            <a:off x="5778322" y="5602638"/>
            <a:ext cx="295826" cy="387692"/>
          </a:xfrm>
          <a:prstGeom prst="parallelogram">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247" name="平行四辺形 246">
            <a:extLst>
              <a:ext uri="{FF2B5EF4-FFF2-40B4-BE49-F238E27FC236}">
                <a16:creationId xmlns:a16="http://schemas.microsoft.com/office/drawing/2014/main" id="{13B21C09-1123-12D7-2FEA-9F7266B0CF9F}"/>
              </a:ext>
            </a:extLst>
          </p:cNvPr>
          <p:cNvSpPr/>
          <p:nvPr/>
        </p:nvSpPr>
        <p:spPr>
          <a:xfrm>
            <a:off x="6197592" y="5602894"/>
            <a:ext cx="295826" cy="387692"/>
          </a:xfrm>
          <a:prstGeom prst="parallelogram">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248" name="平行四辺形 247">
            <a:extLst>
              <a:ext uri="{FF2B5EF4-FFF2-40B4-BE49-F238E27FC236}">
                <a16:creationId xmlns:a16="http://schemas.microsoft.com/office/drawing/2014/main" id="{1EB923BA-4BE4-D91B-CCCA-EE6466DEB600}"/>
              </a:ext>
            </a:extLst>
          </p:cNvPr>
          <p:cNvSpPr/>
          <p:nvPr/>
        </p:nvSpPr>
        <p:spPr>
          <a:xfrm>
            <a:off x="5982918" y="5602894"/>
            <a:ext cx="295826" cy="387692"/>
          </a:xfrm>
          <a:prstGeom prst="parallelogram">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249" name="平行四辺形 248">
            <a:extLst>
              <a:ext uri="{FF2B5EF4-FFF2-40B4-BE49-F238E27FC236}">
                <a16:creationId xmlns:a16="http://schemas.microsoft.com/office/drawing/2014/main" id="{6C306708-9923-2544-D3F7-DC403B10B3D3}"/>
              </a:ext>
            </a:extLst>
          </p:cNvPr>
          <p:cNvSpPr/>
          <p:nvPr/>
        </p:nvSpPr>
        <p:spPr>
          <a:xfrm>
            <a:off x="6408228" y="5602894"/>
            <a:ext cx="295826" cy="387692"/>
          </a:xfrm>
          <a:prstGeom prst="parallelogram">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250" name="平行四辺形 249">
            <a:extLst>
              <a:ext uri="{FF2B5EF4-FFF2-40B4-BE49-F238E27FC236}">
                <a16:creationId xmlns:a16="http://schemas.microsoft.com/office/drawing/2014/main" id="{40E64492-A4EB-30B7-C13F-C85884DA2335}"/>
              </a:ext>
            </a:extLst>
          </p:cNvPr>
          <p:cNvSpPr/>
          <p:nvPr/>
        </p:nvSpPr>
        <p:spPr>
          <a:xfrm>
            <a:off x="6623015" y="5602894"/>
            <a:ext cx="295826" cy="387692"/>
          </a:xfrm>
          <a:prstGeom prst="parallelogram">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252" name="平行四辺形 251">
            <a:extLst>
              <a:ext uri="{FF2B5EF4-FFF2-40B4-BE49-F238E27FC236}">
                <a16:creationId xmlns:a16="http://schemas.microsoft.com/office/drawing/2014/main" id="{BDF4F8EF-4446-7E5A-8BD6-90732D0454A6}"/>
              </a:ext>
            </a:extLst>
          </p:cNvPr>
          <p:cNvSpPr/>
          <p:nvPr/>
        </p:nvSpPr>
        <p:spPr>
          <a:xfrm>
            <a:off x="4735776" y="3938601"/>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253" name="平行四辺形 252">
            <a:extLst>
              <a:ext uri="{FF2B5EF4-FFF2-40B4-BE49-F238E27FC236}">
                <a16:creationId xmlns:a16="http://schemas.microsoft.com/office/drawing/2014/main" id="{78349970-AC2F-962D-3AF6-7385B6E60AB2}"/>
              </a:ext>
            </a:extLst>
          </p:cNvPr>
          <p:cNvSpPr/>
          <p:nvPr/>
        </p:nvSpPr>
        <p:spPr>
          <a:xfrm>
            <a:off x="5166986" y="3938601"/>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254" name="平行四辺形 253">
            <a:extLst>
              <a:ext uri="{FF2B5EF4-FFF2-40B4-BE49-F238E27FC236}">
                <a16:creationId xmlns:a16="http://schemas.microsoft.com/office/drawing/2014/main" id="{2C923017-44BF-09CC-ED55-CF4138A28056}"/>
              </a:ext>
            </a:extLst>
          </p:cNvPr>
          <p:cNvSpPr/>
          <p:nvPr/>
        </p:nvSpPr>
        <p:spPr>
          <a:xfrm>
            <a:off x="4952312" y="3938601"/>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solidFill>
                <a:schemeClr val="accent1">
                  <a:lumMod val="20000"/>
                  <a:lumOff val="80000"/>
                </a:schemeClr>
              </a:solidFill>
            </a:endParaRPr>
          </a:p>
        </p:txBody>
      </p:sp>
      <p:cxnSp>
        <p:nvCxnSpPr>
          <p:cNvPr id="257" name="直線矢印コネクタ 256">
            <a:extLst>
              <a:ext uri="{FF2B5EF4-FFF2-40B4-BE49-F238E27FC236}">
                <a16:creationId xmlns:a16="http://schemas.microsoft.com/office/drawing/2014/main" id="{D8F70631-1915-5BA2-9C8D-1D5EC2EF8174}"/>
              </a:ext>
            </a:extLst>
          </p:cNvPr>
          <p:cNvCxnSpPr>
            <a:cxnSpLocks/>
            <a:stCxn id="126" idx="3"/>
          </p:cNvCxnSpPr>
          <p:nvPr/>
        </p:nvCxnSpPr>
        <p:spPr>
          <a:xfrm flipV="1">
            <a:off x="6980562" y="754970"/>
            <a:ext cx="729969" cy="4909"/>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258" name="テキスト ボックス 257">
            <a:extLst>
              <a:ext uri="{FF2B5EF4-FFF2-40B4-BE49-F238E27FC236}">
                <a16:creationId xmlns:a16="http://schemas.microsoft.com/office/drawing/2014/main" id="{3666C968-6495-7AF0-F4A3-A55F697CC36B}"/>
              </a:ext>
            </a:extLst>
          </p:cNvPr>
          <p:cNvSpPr txBox="1"/>
          <p:nvPr/>
        </p:nvSpPr>
        <p:spPr>
          <a:xfrm>
            <a:off x="6984874" y="468579"/>
            <a:ext cx="716802" cy="276999"/>
          </a:xfrm>
          <a:prstGeom prst="rect">
            <a:avLst/>
          </a:prstGeom>
          <a:noFill/>
        </p:spPr>
        <p:txBody>
          <a:bodyPr wrap="square" rtlCol="0">
            <a:spAutoFit/>
          </a:bodyPr>
          <a:lstStyle/>
          <a:p>
            <a:pPr algn="ctr"/>
            <a:r>
              <a:rPr kumimoji="1" lang="en-US" altLang="ja-JP" sz="1200"/>
              <a:t>DIFS</a:t>
            </a:r>
            <a:endParaRPr kumimoji="1" lang="ja-JP" altLang="en-US" sz="1200"/>
          </a:p>
        </p:txBody>
      </p:sp>
      <p:cxnSp>
        <p:nvCxnSpPr>
          <p:cNvPr id="259" name="直線矢印コネクタ 258">
            <a:extLst>
              <a:ext uri="{FF2B5EF4-FFF2-40B4-BE49-F238E27FC236}">
                <a16:creationId xmlns:a16="http://schemas.microsoft.com/office/drawing/2014/main" id="{7643C73D-3B34-A509-7A0F-D0C4D23A8CC4}"/>
              </a:ext>
            </a:extLst>
          </p:cNvPr>
          <p:cNvCxnSpPr>
            <a:cxnSpLocks/>
          </p:cNvCxnSpPr>
          <p:nvPr/>
        </p:nvCxnSpPr>
        <p:spPr>
          <a:xfrm>
            <a:off x="7020692" y="4048283"/>
            <a:ext cx="629018" cy="3"/>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260" name="テキスト ボックス 259">
            <a:extLst>
              <a:ext uri="{FF2B5EF4-FFF2-40B4-BE49-F238E27FC236}">
                <a16:creationId xmlns:a16="http://schemas.microsoft.com/office/drawing/2014/main" id="{E53ABD30-B582-B0EF-3265-A84A67E36623}"/>
              </a:ext>
            </a:extLst>
          </p:cNvPr>
          <p:cNvSpPr txBox="1"/>
          <p:nvPr/>
        </p:nvSpPr>
        <p:spPr>
          <a:xfrm>
            <a:off x="6983802" y="3823844"/>
            <a:ext cx="716802" cy="276999"/>
          </a:xfrm>
          <a:prstGeom prst="rect">
            <a:avLst/>
          </a:prstGeom>
          <a:noFill/>
        </p:spPr>
        <p:txBody>
          <a:bodyPr wrap="square" rtlCol="0">
            <a:spAutoFit/>
          </a:bodyPr>
          <a:lstStyle/>
          <a:p>
            <a:pPr algn="ctr"/>
            <a:r>
              <a:rPr kumimoji="1" lang="en-US" altLang="ja-JP" sz="1200"/>
              <a:t>DIFS</a:t>
            </a:r>
            <a:endParaRPr kumimoji="1" lang="ja-JP" altLang="en-US" sz="1200"/>
          </a:p>
        </p:txBody>
      </p:sp>
      <p:cxnSp>
        <p:nvCxnSpPr>
          <p:cNvPr id="261" name="直線コネクタ 260">
            <a:extLst>
              <a:ext uri="{FF2B5EF4-FFF2-40B4-BE49-F238E27FC236}">
                <a16:creationId xmlns:a16="http://schemas.microsoft.com/office/drawing/2014/main" id="{8C1E4FA5-6647-9CC9-70B5-0D5594C637E2}"/>
              </a:ext>
            </a:extLst>
          </p:cNvPr>
          <p:cNvCxnSpPr>
            <a:cxnSpLocks/>
          </p:cNvCxnSpPr>
          <p:nvPr/>
        </p:nvCxnSpPr>
        <p:spPr>
          <a:xfrm>
            <a:off x="7717578" y="508248"/>
            <a:ext cx="0" cy="5590511"/>
          </a:xfrm>
          <a:prstGeom prst="line">
            <a:avLst/>
          </a:prstGeom>
          <a:ln w="12700">
            <a:prstDash val="lgDash"/>
          </a:ln>
        </p:spPr>
        <p:style>
          <a:lnRef idx="1">
            <a:schemeClr val="dk1"/>
          </a:lnRef>
          <a:fillRef idx="0">
            <a:schemeClr val="dk1"/>
          </a:fillRef>
          <a:effectRef idx="0">
            <a:schemeClr val="dk1"/>
          </a:effectRef>
          <a:fontRef idx="minor">
            <a:schemeClr val="tx1"/>
          </a:fontRef>
        </p:style>
      </p:cxnSp>
      <p:sp>
        <p:nvSpPr>
          <p:cNvPr id="267" name="正方形/長方形 266">
            <a:extLst>
              <a:ext uri="{FF2B5EF4-FFF2-40B4-BE49-F238E27FC236}">
                <a16:creationId xmlns:a16="http://schemas.microsoft.com/office/drawing/2014/main" id="{A7D24897-71D2-B897-FB7B-593F7DCB1CCF}"/>
              </a:ext>
            </a:extLst>
          </p:cNvPr>
          <p:cNvSpPr/>
          <p:nvPr/>
        </p:nvSpPr>
        <p:spPr>
          <a:xfrm>
            <a:off x="8806485" y="5482171"/>
            <a:ext cx="625880" cy="5071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268" name="平行四辺形 267">
            <a:extLst>
              <a:ext uri="{FF2B5EF4-FFF2-40B4-BE49-F238E27FC236}">
                <a16:creationId xmlns:a16="http://schemas.microsoft.com/office/drawing/2014/main" id="{EAA64A7B-A029-39D9-895B-3A16CDE6EF86}"/>
              </a:ext>
            </a:extLst>
          </p:cNvPr>
          <p:cNvSpPr/>
          <p:nvPr/>
        </p:nvSpPr>
        <p:spPr>
          <a:xfrm>
            <a:off x="7724626" y="5602908"/>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269" name="平行四辺形 268">
            <a:extLst>
              <a:ext uri="{FF2B5EF4-FFF2-40B4-BE49-F238E27FC236}">
                <a16:creationId xmlns:a16="http://schemas.microsoft.com/office/drawing/2014/main" id="{5D29949A-63DC-3176-ACD9-892332A4BF5D}"/>
              </a:ext>
            </a:extLst>
          </p:cNvPr>
          <p:cNvSpPr/>
          <p:nvPr/>
        </p:nvSpPr>
        <p:spPr>
          <a:xfrm>
            <a:off x="8154323" y="5602908"/>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270" name="平行四辺形 269">
            <a:extLst>
              <a:ext uri="{FF2B5EF4-FFF2-40B4-BE49-F238E27FC236}">
                <a16:creationId xmlns:a16="http://schemas.microsoft.com/office/drawing/2014/main" id="{B40BB917-AD16-734E-E65C-FE810B3D4CAE}"/>
              </a:ext>
            </a:extLst>
          </p:cNvPr>
          <p:cNvSpPr/>
          <p:nvPr/>
        </p:nvSpPr>
        <p:spPr>
          <a:xfrm>
            <a:off x="7939649" y="5602908"/>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solidFill>
                <a:schemeClr val="accent1">
                  <a:lumMod val="20000"/>
                  <a:lumOff val="80000"/>
                </a:schemeClr>
              </a:solidFill>
            </a:endParaRPr>
          </a:p>
        </p:txBody>
      </p:sp>
      <p:sp>
        <p:nvSpPr>
          <p:cNvPr id="271" name="平行四辺形 270">
            <a:extLst>
              <a:ext uri="{FF2B5EF4-FFF2-40B4-BE49-F238E27FC236}">
                <a16:creationId xmlns:a16="http://schemas.microsoft.com/office/drawing/2014/main" id="{167000FD-896E-E31C-723D-7FCF8DFE3F0F}"/>
              </a:ext>
            </a:extLst>
          </p:cNvPr>
          <p:cNvSpPr/>
          <p:nvPr/>
        </p:nvSpPr>
        <p:spPr>
          <a:xfrm>
            <a:off x="8364959" y="5602908"/>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272" name="平行四辺形 271">
            <a:extLst>
              <a:ext uri="{FF2B5EF4-FFF2-40B4-BE49-F238E27FC236}">
                <a16:creationId xmlns:a16="http://schemas.microsoft.com/office/drawing/2014/main" id="{1B7B4D5F-EF8C-8A0B-ED64-2377849A292F}"/>
              </a:ext>
            </a:extLst>
          </p:cNvPr>
          <p:cNvSpPr/>
          <p:nvPr/>
        </p:nvSpPr>
        <p:spPr>
          <a:xfrm>
            <a:off x="8578539" y="5602908"/>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273" name="正方形/長方形 272">
            <a:extLst>
              <a:ext uri="{FF2B5EF4-FFF2-40B4-BE49-F238E27FC236}">
                <a16:creationId xmlns:a16="http://schemas.microsoft.com/office/drawing/2014/main" id="{7C942306-556C-9212-A850-B3286DB7415D}"/>
              </a:ext>
            </a:extLst>
          </p:cNvPr>
          <p:cNvSpPr/>
          <p:nvPr/>
        </p:nvSpPr>
        <p:spPr>
          <a:xfrm>
            <a:off x="8809728" y="504218"/>
            <a:ext cx="620486" cy="5044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cxnSp>
        <p:nvCxnSpPr>
          <p:cNvPr id="274" name="直線矢印コネクタ 273">
            <a:extLst>
              <a:ext uri="{FF2B5EF4-FFF2-40B4-BE49-F238E27FC236}">
                <a16:creationId xmlns:a16="http://schemas.microsoft.com/office/drawing/2014/main" id="{6FB44B86-B643-DE7C-2F93-E62D5A0246F6}"/>
              </a:ext>
            </a:extLst>
          </p:cNvPr>
          <p:cNvCxnSpPr>
            <a:cxnSpLocks/>
            <a:stCxn id="267" idx="0"/>
            <a:endCxn id="273" idx="2"/>
          </p:cNvCxnSpPr>
          <p:nvPr/>
        </p:nvCxnSpPr>
        <p:spPr>
          <a:xfrm flipV="1">
            <a:off x="9119425" y="1008712"/>
            <a:ext cx="546" cy="447345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75" name="テキスト ボックス 274">
            <a:extLst>
              <a:ext uri="{FF2B5EF4-FFF2-40B4-BE49-F238E27FC236}">
                <a16:creationId xmlns:a16="http://schemas.microsoft.com/office/drawing/2014/main" id="{9B4908BF-E6B7-494D-B0AA-BD6E2FA5F016}"/>
              </a:ext>
            </a:extLst>
          </p:cNvPr>
          <p:cNvSpPr txBox="1"/>
          <p:nvPr/>
        </p:nvSpPr>
        <p:spPr>
          <a:xfrm>
            <a:off x="9430214" y="1089561"/>
            <a:ext cx="693139" cy="276999"/>
          </a:xfrm>
          <a:prstGeom prst="rect">
            <a:avLst/>
          </a:prstGeom>
          <a:noFill/>
        </p:spPr>
        <p:txBody>
          <a:bodyPr wrap="square" rtlCol="0">
            <a:spAutoFit/>
          </a:bodyPr>
          <a:lstStyle/>
          <a:p>
            <a:pPr algn="ctr"/>
            <a:r>
              <a:rPr lang="ja-JP" altLang="en-US" sz="1200" dirty="0"/>
              <a:t>データ</a:t>
            </a:r>
            <a:endParaRPr kumimoji="1" lang="ja-JP" altLang="en-US" sz="1200" dirty="0"/>
          </a:p>
        </p:txBody>
      </p:sp>
      <p:pic>
        <p:nvPicPr>
          <p:cNvPr id="2" name="図 1" descr="アイコン&#10;&#10;自動的に生成された説明">
            <a:extLst>
              <a:ext uri="{FF2B5EF4-FFF2-40B4-BE49-F238E27FC236}">
                <a16:creationId xmlns:a16="http://schemas.microsoft.com/office/drawing/2014/main" id="{325C651F-6BB5-DD07-2F5F-7B4808E4E8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720" y="2239396"/>
            <a:ext cx="386940" cy="386940"/>
          </a:xfrm>
          <a:prstGeom prst="rect">
            <a:avLst/>
          </a:prstGeom>
        </p:spPr>
      </p:pic>
      <p:sp>
        <p:nvSpPr>
          <p:cNvPr id="3" name="テキスト ボックス 2">
            <a:extLst>
              <a:ext uri="{FF2B5EF4-FFF2-40B4-BE49-F238E27FC236}">
                <a16:creationId xmlns:a16="http://schemas.microsoft.com/office/drawing/2014/main" id="{80D21D9A-0990-334D-53F9-7805C1DD44E8}"/>
              </a:ext>
            </a:extLst>
          </p:cNvPr>
          <p:cNvSpPr txBox="1"/>
          <p:nvPr/>
        </p:nvSpPr>
        <p:spPr>
          <a:xfrm>
            <a:off x="74452" y="2572260"/>
            <a:ext cx="703756" cy="276999"/>
          </a:xfrm>
          <a:prstGeom prst="rect">
            <a:avLst/>
          </a:prstGeom>
          <a:noFill/>
        </p:spPr>
        <p:txBody>
          <a:bodyPr wrap="square" rtlCol="0">
            <a:spAutoFit/>
          </a:bodyPr>
          <a:lstStyle/>
          <a:p>
            <a:pPr algn="ctr"/>
            <a:r>
              <a:rPr kumimoji="1" lang="ja-JP" altLang="en-US" sz="1200"/>
              <a:t>端末</a:t>
            </a:r>
            <a:r>
              <a:rPr kumimoji="1" lang="en-US" altLang="ja-JP" sz="1200"/>
              <a:t>1</a:t>
            </a:r>
            <a:endParaRPr kumimoji="1" lang="ja-JP" altLang="en-US" sz="1200"/>
          </a:p>
        </p:txBody>
      </p:sp>
      <p:pic>
        <p:nvPicPr>
          <p:cNvPr id="4" name="図 3" descr="アイコン&#10;&#10;自動的に生成された説明">
            <a:extLst>
              <a:ext uri="{FF2B5EF4-FFF2-40B4-BE49-F238E27FC236}">
                <a16:creationId xmlns:a16="http://schemas.microsoft.com/office/drawing/2014/main" id="{0AD2BA26-6563-EA99-7306-1BE6119592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029" y="3934808"/>
            <a:ext cx="386940" cy="386940"/>
          </a:xfrm>
          <a:prstGeom prst="rect">
            <a:avLst/>
          </a:prstGeom>
        </p:spPr>
      </p:pic>
      <p:sp>
        <p:nvSpPr>
          <p:cNvPr id="5" name="テキスト ボックス 4">
            <a:extLst>
              <a:ext uri="{FF2B5EF4-FFF2-40B4-BE49-F238E27FC236}">
                <a16:creationId xmlns:a16="http://schemas.microsoft.com/office/drawing/2014/main" id="{5F087874-C3E5-60F0-99FC-DF15E0AE4693}"/>
              </a:ext>
            </a:extLst>
          </p:cNvPr>
          <p:cNvSpPr txBox="1"/>
          <p:nvPr/>
        </p:nvSpPr>
        <p:spPr>
          <a:xfrm>
            <a:off x="84536" y="4357401"/>
            <a:ext cx="703756" cy="276999"/>
          </a:xfrm>
          <a:prstGeom prst="rect">
            <a:avLst/>
          </a:prstGeom>
          <a:noFill/>
        </p:spPr>
        <p:txBody>
          <a:bodyPr wrap="square" rtlCol="0">
            <a:spAutoFit/>
          </a:bodyPr>
          <a:lstStyle/>
          <a:p>
            <a:pPr algn="ctr"/>
            <a:r>
              <a:rPr kumimoji="1" lang="ja-JP" altLang="en-US" sz="1200"/>
              <a:t>端末</a:t>
            </a:r>
            <a:r>
              <a:rPr lang="en-US" altLang="ja-JP" sz="1200"/>
              <a:t>2</a:t>
            </a:r>
            <a:endParaRPr kumimoji="1" lang="ja-JP" altLang="en-US" sz="1200"/>
          </a:p>
        </p:txBody>
      </p:sp>
      <p:pic>
        <p:nvPicPr>
          <p:cNvPr id="6" name="図 5" descr="アイコン&#10;&#10;自動的に生成された説明">
            <a:extLst>
              <a:ext uri="{FF2B5EF4-FFF2-40B4-BE49-F238E27FC236}">
                <a16:creationId xmlns:a16="http://schemas.microsoft.com/office/drawing/2014/main" id="{8C161F05-4E3A-E374-D0EC-4141D434E7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907" y="5602950"/>
            <a:ext cx="358995" cy="386940"/>
          </a:xfrm>
          <a:prstGeom prst="rect">
            <a:avLst/>
          </a:prstGeom>
        </p:spPr>
      </p:pic>
      <p:sp>
        <p:nvSpPr>
          <p:cNvPr id="7" name="テキスト ボックス 6">
            <a:extLst>
              <a:ext uri="{FF2B5EF4-FFF2-40B4-BE49-F238E27FC236}">
                <a16:creationId xmlns:a16="http://schemas.microsoft.com/office/drawing/2014/main" id="{68A0DBED-1BF4-92A1-E0DF-971BC29B10B9}"/>
              </a:ext>
            </a:extLst>
          </p:cNvPr>
          <p:cNvSpPr txBox="1">
            <a:spLocks/>
          </p:cNvSpPr>
          <p:nvPr/>
        </p:nvSpPr>
        <p:spPr>
          <a:xfrm>
            <a:off x="129414" y="6025543"/>
            <a:ext cx="652930" cy="276999"/>
          </a:xfrm>
          <a:prstGeom prst="rect">
            <a:avLst/>
          </a:prstGeom>
          <a:noFill/>
        </p:spPr>
        <p:txBody>
          <a:bodyPr wrap="square" rtlCol="0">
            <a:spAutoFit/>
          </a:bodyPr>
          <a:lstStyle/>
          <a:p>
            <a:pPr algn="ctr"/>
            <a:r>
              <a:rPr kumimoji="1" lang="ja-JP" altLang="en-US" sz="1200"/>
              <a:t>端末</a:t>
            </a:r>
            <a:r>
              <a:rPr kumimoji="1" lang="en-US" altLang="ja-JP" sz="1200"/>
              <a:t>3</a:t>
            </a:r>
            <a:endParaRPr kumimoji="1" lang="ja-JP" altLang="en-US" sz="1200"/>
          </a:p>
        </p:txBody>
      </p:sp>
      <p:sp>
        <p:nvSpPr>
          <p:cNvPr id="12" name="直方体 11">
            <a:extLst>
              <a:ext uri="{FF2B5EF4-FFF2-40B4-BE49-F238E27FC236}">
                <a16:creationId xmlns:a16="http://schemas.microsoft.com/office/drawing/2014/main" id="{294FEA1E-257C-1D10-21EC-0D4C112D0104}"/>
              </a:ext>
            </a:extLst>
          </p:cNvPr>
          <p:cNvSpPr>
            <a:spLocks/>
          </p:cNvSpPr>
          <p:nvPr/>
        </p:nvSpPr>
        <p:spPr>
          <a:xfrm>
            <a:off x="275889" y="719880"/>
            <a:ext cx="373885" cy="376350"/>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cxnSp>
        <p:nvCxnSpPr>
          <p:cNvPr id="13" name="直線コネクタ 12">
            <a:extLst>
              <a:ext uri="{FF2B5EF4-FFF2-40B4-BE49-F238E27FC236}">
                <a16:creationId xmlns:a16="http://schemas.microsoft.com/office/drawing/2014/main" id="{94A9B213-F018-6B53-87E5-10AB15476B81}"/>
              </a:ext>
            </a:extLst>
          </p:cNvPr>
          <p:cNvCxnSpPr>
            <a:cxnSpLocks/>
          </p:cNvCxnSpPr>
          <p:nvPr/>
        </p:nvCxnSpPr>
        <p:spPr>
          <a:xfrm flipH="1">
            <a:off x="620558" y="920780"/>
            <a:ext cx="155332"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a16="http://schemas.microsoft.com/office/drawing/2014/main" id="{D2DC9555-DE28-4D63-520A-7C14A359E3D3}"/>
              </a:ext>
            </a:extLst>
          </p:cNvPr>
          <p:cNvCxnSpPr>
            <a:cxnSpLocks/>
          </p:cNvCxnSpPr>
          <p:nvPr/>
        </p:nvCxnSpPr>
        <p:spPr>
          <a:xfrm>
            <a:off x="782344" y="769242"/>
            <a:ext cx="0" cy="151538"/>
          </a:xfrm>
          <a:prstGeom prst="line">
            <a:avLst/>
          </a:prstGeom>
          <a:ln w="12700"/>
        </p:spPr>
        <p:style>
          <a:lnRef idx="1">
            <a:schemeClr val="dk1"/>
          </a:lnRef>
          <a:fillRef idx="0">
            <a:schemeClr val="dk1"/>
          </a:fillRef>
          <a:effectRef idx="0">
            <a:schemeClr val="dk1"/>
          </a:effectRef>
          <a:fontRef idx="minor">
            <a:schemeClr val="tx1"/>
          </a:fontRef>
        </p:style>
      </p:cxnSp>
      <p:sp>
        <p:nvSpPr>
          <p:cNvPr id="15" name="二等辺三角形 14">
            <a:extLst>
              <a:ext uri="{FF2B5EF4-FFF2-40B4-BE49-F238E27FC236}">
                <a16:creationId xmlns:a16="http://schemas.microsoft.com/office/drawing/2014/main" id="{7F918E8E-4472-CF8D-1A1B-F5735B9AAC39}"/>
              </a:ext>
            </a:extLst>
          </p:cNvPr>
          <p:cNvSpPr>
            <a:spLocks/>
          </p:cNvSpPr>
          <p:nvPr/>
        </p:nvSpPr>
        <p:spPr>
          <a:xfrm flipV="1">
            <a:off x="670143" y="623646"/>
            <a:ext cx="224402" cy="15805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cxnSp>
        <p:nvCxnSpPr>
          <p:cNvPr id="16" name="直線コネクタ 15">
            <a:extLst>
              <a:ext uri="{FF2B5EF4-FFF2-40B4-BE49-F238E27FC236}">
                <a16:creationId xmlns:a16="http://schemas.microsoft.com/office/drawing/2014/main" id="{9A479C6C-82AF-80EA-B616-69684FBEABE7}"/>
              </a:ext>
            </a:extLst>
          </p:cNvPr>
          <p:cNvCxnSpPr>
            <a:cxnSpLocks/>
          </p:cNvCxnSpPr>
          <p:nvPr/>
        </p:nvCxnSpPr>
        <p:spPr>
          <a:xfrm flipH="1">
            <a:off x="620558" y="920780"/>
            <a:ext cx="155332" cy="0"/>
          </a:xfrm>
          <a:prstGeom prst="line">
            <a:avLst/>
          </a:prstGeom>
          <a:ln w="12700"/>
        </p:spPr>
        <p:style>
          <a:lnRef idx="1">
            <a:schemeClr val="dk1"/>
          </a:lnRef>
          <a:fillRef idx="0">
            <a:schemeClr val="dk1"/>
          </a:fillRef>
          <a:effectRef idx="0">
            <a:schemeClr val="dk1"/>
          </a:effectRef>
          <a:fontRef idx="minor">
            <a:schemeClr val="tx1"/>
          </a:fontRef>
        </p:style>
      </p:cxnSp>
      <p:sp>
        <p:nvSpPr>
          <p:cNvPr id="193" name="平行四辺形 192">
            <a:extLst>
              <a:ext uri="{FF2B5EF4-FFF2-40B4-BE49-F238E27FC236}">
                <a16:creationId xmlns:a16="http://schemas.microsoft.com/office/drawing/2014/main" id="{A9222C07-8CF0-3A29-1F0C-4F5C65C92860}"/>
              </a:ext>
            </a:extLst>
          </p:cNvPr>
          <p:cNvSpPr>
            <a:spLocks/>
          </p:cNvSpPr>
          <p:nvPr/>
        </p:nvSpPr>
        <p:spPr>
          <a:xfrm>
            <a:off x="3269726" y="3939328"/>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35" name="平行四辺形 34">
            <a:extLst>
              <a:ext uri="{FF2B5EF4-FFF2-40B4-BE49-F238E27FC236}">
                <a16:creationId xmlns:a16="http://schemas.microsoft.com/office/drawing/2014/main" id="{8592B29F-1DA4-051D-833E-6FCCCDBBD27F}"/>
              </a:ext>
            </a:extLst>
          </p:cNvPr>
          <p:cNvSpPr/>
          <p:nvPr/>
        </p:nvSpPr>
        <p:spPr>
          <a:xfrm>
            <a:off x="5603547" y="3938118"/>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36" name="平行四辺形 35">
            <a:extLst>
              <a:ext uri="{FF2B5EF4-FFF2-40B4-BE49-F238E27FC236}">
                <a16:creationId xmlns:a16="http://schemas.microsoft.com/office/drawing/2014/main" id="{106D1EEA-D28F-271E-0989-319698D7945E}"/>
              </a:ext>
            </a:extLst>
          </p:cNvPr>
          <p:cNvSpPr/>
          <p:nvPr/>
        </p:nvSpPr>
        <p:spPr>
          <a:xfrm>
            <a:off x="5386491" y="3938118"/>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solidFill>
                <a:schemeClr val="accent1">
                  <a:lumMod val="20000"/>
                  <a:lumOff val="80000"/>
                </a:schemeClr>
              </a:solidFill>
            </a:endParaRPr>
          </a:p>
        </p:txBody>
      </p:sp>
    </p:spTree>
    <p:extLst>
      <p:ext uri="{BB962C8B-B14F-4D97-AF65-F5344CB8AC3E}">
        <p14:creationId xmlns:p14="http://schemas.microsoft.com/office/powerpoint/2010/main" val="989110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コンテンツ プレースホルダー 2">
            <a:extLst>
              <a:ext uri="{FF2B5EF4-FFF2-40B4-BE49-F238E27FC236}">
                <a16:creationId xmlns:a16="http://schemas.microsoft.com/office/drawing/2014/main" id="{D70B34D4-7F29-D054-3772-2B1670669B0F}"/>
              </a:ext>
            </a:extLst>
          </p:cNvPr>
          <p:cNvSpPr txBox="1">
            <a:spLocks/>
          </p:cNvSpPr>
          <p:nvPr/>
        </p:nvSpPr>
        <p:spPr>
          <a:xfrm>
            <a:off x="876965" y="327314"/>
            <a:ext cx="11120765" cy="58600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2400"/>
          </a:p>
          <a:p>
            <a:pPr marL="0" indent="0">
              <a:buFont typeface="Arial" panose="020B0604020202020204" pitchFamily="34" charset="0"/>
              <a:buNone/>
            </a:pPr>
            <a:endParaRPr lang="en-US" altLang="ja-JP" sz="2400"/>
          </a:p>
        </p:txBody>
      </p:sp>
      <p:cxnSp>
        <p:nvCxnSpPr>
          <p:cNvPr id="56" name="直線コネクタ 55">
            <a:extLst>
              <a:ext uri="{FF2B5EF4-FFF2-40B4-BE49-F238E27FC236}">
                <a16:creationId xmlns:a16="http://schemas.microsoft.com/office/drawing/2014/main" id="{A0A7C92B-2D69-A6B5-366B-C57062A9F021}"/>
              </a:ext>
            </a:extLst>
          </p:cNvPr>
          <p:cNvCxnSpPr>
            <a:cxnSpLocks/>
          </p:cNvCxnSpPr>
          <p:nvPr/>
        </p:nvCxnSpPr>
        <p:spPr>
          <a:xfrm>
            <a:off x="4523357" y="4031406"/>
            <a:ext cx="0" cy="1450084"/>
          </a:xfrm>
          <a:prstGeom prst="line">
            <a:avLst/>
          </a:prstGeom>
          <a:ln w="12700"/>
        </p:spPr>
        <p:style>
          <a:lnRef idx="1">
            <a:schemeClr val="dk1"/>
          </a:lnRef>
          <a:fillRef idx="0">
            <a:schemeClr val="dk1"/>
          </a:fillRef>
          <a:effectRef idx="0">
            <a:schemeClr val="dk1"/>
          </a:effectRef>
          <a:fontRef idx="minor">
            <a:schemeClr val="tx1"/>
          </a:fontRef>
        </p:style>
      </p:cxnSp>
      <p:cxnSp>
        <p:nvCxnSpPr>
          <p:cNvPr id="58" name="直線コネクタ 57">
            <a:extLst>
              <a:ext uri="{FF2B5EF4-FFF2-40B4-BE49-F238E27FC236}">
                <a16:creationId xmlns:a16="http://schemas.microsoft.com/office/drawing/2014/main" id="{F8F0DC50-9279-D307-87FC-8D430523048F}"/>
              </a:ext>
            </a:extLst>
          </p:cNvPr>
          <p:cNvCxnSpPr>
            <a:cxnSpLocks/>
          </p:cNvCxnSpPr>
          <p:nvPr/>
        </p:nvCxnSpPr>
        <p:spPr>
          <a:xfrm>
            <a:off x="798372" y="4897424"/>
            <a:ext cx="1079615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1" name="直線矢印コネクタ 60">
            <a:extLst>
              <a:ext uri="{FF2B5EF4-FFF2-40B4-BE49-F238E27FC236}">
                <a16:creationId xmlns:a16="http://schemas.microsoft.com/office/drawing/2014/main" id="{65CA042F-0CC0-5B4B-C7D2-0EE6F2B99350}"/>
              </a:ext>
            </a:extLst>
          </p:cNvPr>
          <p:cNvCxnSpPr>
            <a:cxnSpLocks/>
          </p:cNvCxnSpPr>
          <p:nvPr/>
        </p:nvCxnSpPr>
        <p:spPr>
          <a:xfrm>
            <a:off x="11214638" y="5006959"/>
            <a:ext cx="283029"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62" name="直線矢印コネクタ 61">
            <a:extLst>
              <a:ext uri="{FF2B5EF4-FFF2-40B4-BE49-F238E27FC236}">
                <a16:creationId xmlns:a16="http://schemas.microsoft.com/office/drawing/2014/main" id="{E8E96F11-90CE-F4C4-43FD-563E8FFF85D8}"/>
              </a:ext>
            </a:extLst>
          </p:cNvPr>
          <p:cNvCxnSpPr>
            <a:cxnSpLocks/>
          </p:cNvCxnSpPr>
          <p:nvPr/>
        </p:nvCxnSpPr>
        <p:spPr>
          <a:xfrm>
            <a:off x="11222433" y="5009107"/>
            <a:ext cx="283029"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64" name="テキスト ボックス 63">
            <a:extLst>
              <a:ext uri="{FF2B5EF4-FFF2-40B4-BE49-F238E27FC236}">
                <a16:creationId xmlns:a16="http://schemas.microsoft.com/office/drawing/2014/main" id="{0DCC8357-2584-D0D6-C55F-F0618838FD13}"/>
              </a:ext>
            </a:extLst>
          </p:cNvPr>
          <p:cNvSpPr txBox="1"/>
          <p:nvPr/>
        </p:nvSpPr>
        <p:spPr>
          <a:xfrm>
            <a:off x="11096341" y="5035002"/>
            <a:ext cx="535212" cy="276999"/>
          </a:xfrm>
          <a:prstGeom prst="rect">
            <a:avLst/>
          </a:prstGeom>
          <a:noFill/>
        </p:spPr>
        <p:txBody>
          <a:bodyPr wrap="square">
            <a:spAutoFit/>
          </a:bodyPr>
          <a:lstStyle/>
          <a:p>
            <a:pPr algn="ctr"/>
            <a:r>
              <a:rPr kumimoji="1" lang="ja-JP" altLang="en-US" sz="1200"/>
              <a:t>時間</a:t>
            </a:r>
          </a:p>
        </p:txBody>
      </p:sp>
      <p:sp>
        <p:nvSpPr>
          <p:cNvPr id="67" name="平行四辺形 66">
            <a:extLst>
              <a:ext uri="{FF2B5EF4-FFF2-40B4-BE49-F238E27FC236}">
                <a16:creationId xmlns:a16="http://schemas.microsoft.com/office/drawing/2014/main" id="{F4B9C46D-5BB7-2674-7D05-4B58022158EF}"/>
              </a:ext>
            </a:extLst>
          </p:cNvPr>
          <p:cNvSpPr/>
          <p:nvPr/>
        </p:nvSpPr>
        <p:spPr>
          <a:xfrm>
            <a:off x="2321586" y="4509126"/>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68" name="平行四辺形 67">
            <a:extLst>
              <a:ext uri="{FF2B5EF4-FFF2-40B4-BE49-F238E27FC236}">
                <a16:creationId xmlns:a16="http://schemas.microsoft.com/office/drawing/2014/main" id="{4986DC76-5427-A372-D2E5-3095AC71367C}"/>
              </a:ext>
            </a:extLst>
          </p:cNvPr>
          <p:cNvSpPr/>
          <p:nvPr/>
        </p:nvSpPr>
        <p:spPr>
          <a:xfrm>
            <a:off x="2537803" y="4509126"/>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69" name="平行四辺形 68">
            <a:extLst>
              <a:ext uri="{FF2B5EF4-FFF2-40B4-BE49-F238E27FC236}">
                <a16:creationId xmlns:a16="http://schemas.microsoft.com/office/drawing/2014/main" id="{2FB5B40B-98A2-C9D5-88BD-D2B591F6DD74}"/>
              </a:ext>
            </a:extLst>
          </p:cNvPr>
          <p:cNvSpPr/>
          <p:nvPr/>
        </p:nvSpPr>
        <p:spPr>
          <a:xfrm>
            <a:off x="2749542" y="4509126"/>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cxnSp>
        <p:nvCxnSpPr>
          <p:cNvPr id="71" name="直線矢印コネクタ 70">
            <a:extLst>
              <a:ext uri="{FF2B5EF4-FFF2-40B4-BE49-F238E27FC236}">
                <a16:creationId xmlns:a16="http://schemas.microsoft.com/office/drawing/2014/main" id="{C335B59F-EBD9-D40E-7C3E-3A39DD0DE1F3}"/>
              </a:ext>
            </a:extLst>
          </p:cNvPr>
          <p:cNvCxnSpPr>
            <a:cxnSpLocks/>
          </p:cNvCxnSpPr>
          <p:nvPr/>
        </p:nvCxnSpPr>
        <p:spPr>
          <a:xfrm>
            <a:off x="1695130" y="4623330"/>
            <a:ext cx="629018" cy="3"/>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72" name="テキスト ボックス 71">
            <a:extLst>
              <a:ext uri="{FF2B5EF4-FFF2-40B4-BE49-F238E27FC236}">
                <a16:creationId xmlns:a16="http://schemas.microsoft.com/office/drawing/2014/main" id="{6B9A3785-034C-4F45-8FD2-FA6674AB1C50}"/>
              </a:ext>
            </a:extLst>
          </p:cNvPr>
          <p:cNvSpPr txBox="1"/>
          <p:nvPr/>
        </p:nvSpPr>
        <p:spPr>
          <a:xfrm>
            <a:off x="1697693" y="4398296"/>
            <a:ext cx="716802" cy="276999"/>
          </a:xfrm>
          <a:prstGeom prst="rect">
            <a:avLst/>
          </a:prstGeom>
          <a:noFill/>
        </p:spPr>
        <p:txBody>
          <a:bodyPr wrap="square" rtlCol="0">
            <a:spAutoFit/>
          </a:bodyPr>
          <a:lstStyle/>
          <a:p>
            <a:pPr algn="ctr"/>
            <a:r>
              <a:rPr kumimoji="1" lang="en-US" altLang="ja-JP" sz="1200"/>
              <a:t>DIFS</a:t>
            </a:r>
            <a:endParaRPr kumimoji="1" lang="ja-JP" altLang="en-US" sz="1200"/>
          </a:p>
        </p:txBody>
      </p:sp>
      <p:sp>
        <p:nvSpPr>
          <p:cNvPr id="73" name="正方形/長方形 72">
            <a:extLst>
              <a:ext uri="{FF2B5EF4-FFF2-40B4-BE49-F238E27FC236}">
                <a16:creationId xmlns:a16="http://schemas.microsoft.com/office/drawing/2014/main" id="{3BF1A064-ADCA-B051-E11C-C0F437E7C7BE}"/>
              </a:ext>
            </a:extLst>
          </p:cNvPr>
          <p:cNvSpPr/>
          <p:nvPr/>
        </p:nvSpPr>
        <p:spPr>
          <a:xfrm>
            <a:off x="4514959" y="4392930"/>
            <a:ext cx="4114809" cy="5044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a:t>パケット</a:t>
            </a:r>
          </a:p>
        </p:txBody>
      </p:sp>
      <p:sp>
        <p:nvSpPr>
          <p:cNvPr id="74" name="正方形/長方形 73">
            <a:extLst>
              <a:ext uri="{FF2B5EF4-FFF2-40B4-BE49-F238E27FC236}">
                <a16:creationId xmlns:a16="http://schemas.microsoft.com/office/drawing/2014/main" id="{5E3946B7-3B84-D8DA-3F80-274E33DE0C1D}"/>
              </a:ext>
            </a:extLst>
          </p:cNvPr>
          <p:cNvSpPr/>
          <p:nvPr/>
        </p:nvSpPr>
        <p:spPr>
          <a:xfrm>
            <a:off x="8973213" y="4392930"/>
            <a:ext cx="573323" cy="5044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a:t>ACK</a:t>
            </a:r>
            <a:endParaRPr kumimoji="1" lang="ja-JP" altLang="en-US" sz="1200"/>
          </a:p>
        </p:txBody>
      </p:sp>
      <p:cxnSp>
        <p:nvCxnSpPr>
          <p:cNvPr id="75" name="直線矢印コネクタ 74">
            <a:extLst>
              <a:ext uri="{FF2B5EF4-FFF2-40B4-BE49-F238E27FC236}">
                <a16:creationId xmlns:a16="http://schemas.microsoft.com/office/drawing/2014/main" id="{388B65BD-B63A-43E2-5C64-B5A9106C56BD}"/>
              </a:ext>
            </a:extLst>
          </p:cNvPr>
          <p:cNvCxnSpPr>
            <a:cxnSpLocks/>
            <a:endCxn id="74" idx="1"/>
          </p:cNvCxnSpPr>
          <p:nvPr/>
        </p:nvCxnSpPr>
        <p:spPr>
          <a:xfrm flipV="1">
            <a:off x="8629768" y="4645177"/>
            <a:ext cx="343445" cy="1032"/>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76" name="テキスト ボックス 75">
            <a:extLst>
              <a:ext uri="{FF2B5EF4-FFF2-40B4-BE49-F238E27FC236}">
                <a16:creationId xmlns:a16="http://schemas.microsoft.com/office/drawing/2014/main" id="{3A8A4540-1749-75F9-3264-1E06031EDA7F}"/>
              </a:ext>
            </a:extLst>
          </p:cNvPr>
          <p:cNvSpPr txBox="1"/>
          <p:nvPr/>
        </p:nvSpPr>
        <p:spPr>
          <a:xfrm>
            <a:off x="8544970" y="4178621"/>
            <a:ext cx="529836" cy="276999"/>
          </a:xfrm>
          <a:prstGeom prst="rect">
            <a:avLst/>
          </a:prstGeom>
          <a:noFill/>
        </p:spPr>
        <p:txBody>
          <a:bodyPr wrap="square" rtlCol="0">
            <a:spAutoFit/>
          </a:bodyPr>
          <a:lstStyle/>
          <a:p>
            <a:pPr algn="ctr"/>
            <a:r>
              <a:rPr kumimoji="1" lang="en-US" altLang="ja-JP" sz="1200"/>
              <a:t>SIFS</a:t>
            </a:r>
            <a:endParaRPr kumimoji="1" lang="ja-JP" altLang="en-US" sz="1200"/>
          </a:p>
        </p:txBody>
      </p:sp>
      <p:sp>
        <p:nvSpPr>
          <p:cNvPr id="77" name="テキスト ボックス 76">
            <a:extLst>
              <a:ext uri="{FF2B5EF4-FFF2-40B4-BE49-F238E27FC236}">
                <a16:creationId xmlns:a16="http://schemas.microsoft.com/office/drawing/2014/main" id="{17310803-0F39-5166-146B-758C783B4F71}"/>
              </a:ext>
            </a:extLst>
          </p:cNvPr>
          <p:cNvSpPr txBox="1"/>
          <p:nvPr/>
        </p:nvSpPr>
        <p:spPr>
          <a:xfrm>
            <a:off x="2957130" y="4583405"/>
            <a:ext cx="1475168" cy="276999"/>
          </a:xfrm>
          <a:prstGeom prst="rect">
            <a:avLst/>
          </a:prstGeom>
          <a:noFill/>
        </p:spPr>
        <p:txBody>
          <a:bodyPr wrap="square" rtlCol="0">
            <a:spAutoFit/>
          </a:bodyPr>
          <a:lstStyle/>
          <a:p>
            <a:pPr algn="ctr"/>
            <a:r>
              <a:rPr lang="ja-JP" altLang="en-US" sz="1200"/>
              <a:t>・・・・・・・</a:t>
            </a:r>
            <a:endParaRPr kumimoji="1" lang="ja-JP" altLang="en-US" sz="1200"/>
          </a:p>
        </p:txBody>
      </p:sp>
      <p:sp>
        <p:nvSpPr>
          <p:cNvPr id="78" name="平行四辺形 77">
            <a:extLst>
              <a:ext uri="{FF2B5EF4-FFF2-40B4-BE49-F238E27FC236}">
                <a16:creationId xmlns:a16="http://schemas.microsoft.com/office/drawing/2014/main" id="{895D266B-95FA-FCE3-1306-03FB8587AFC7}"/>
              </a:ext>
            </a:extLst>
          </p:cNvPr>
          <p:cNvSpPr/>
          <p:nvPr/>
        </p:nvSpPr>
        <p:spPr>
          <a:xfrm>
            <a:off x="4301795" y="4509126"/>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cxnSp>
        <p:nvCxnSpPr>
          <p:cNvPr id="79" name="直線コネクタ 78">
            <a:extLst>
              <a:ext uri="{FF2B5EF4-FFF2-40B4-BE49-F238E27FC236}">
                <a16:creationId xmlns:a16="http://schemas.microsoft.com/office/drawing/2014/main" id="{7AE226B6-E273-7D3A-843E-687118E7D42E}"/>
              </a:ext>
            </a:extLst>
          </p:cNvPr>
          <p:cNvCxnSpPr>
            <a:cxnSpLocks/>
          </p:cNvCxnSpPr>
          <p:nvPr/>
        </p:nvCxnSpPr>
        <p:spPr>
          <a:xfrm>
            <a:off x="2324148" y="3989341"/>
            <a:ext cx="0" cy="1450084"/>
          </a:xfrm>
          <a:prstGeom prst="line">
            <a:avLst/>
          </a:prstGeom>
          <a:ln w="12700"/>
        </p:spPr>
        <p:style>
          <a:lnRef idx="1">
            <a:schemeClr val="dk1"/>
          </a:lnRef>
          <a:fillRef idx="0">
            <a:schemeClr val="dk1"/>
          </a:fillRef>
          <a:effectRef idx="0">
            <a:schemeClr val="dk1"/>
          </a:effectRef>
          <a:fontRef idx="minor">
            <a:schemeClr val="tx1"/>
          </a:fontRef>
        </p:style>
      </p:cxnSp>
      <p:cxnSp>
        <p:nvCxnSpPr>
          <p:cNvPr id="80" name="直線コネクタ 79">
            <a:extLst>
              <a:ext uri="{FF2B5EF4-FFF2-40B4-BE49-F238E27FC236}">
                <a16:creationId xmlns:a16="http://schemas.microsoft.com/office/drawing/2014/main" id="{CE5BE33D-6FA7-873B-1EF3-15AC04279F21}"/>
              </a:ext>
            </a:extLst>
          </p:cNvPr>
          <p:cNvCxnSpPr>
            <a:cxnSpLocks/>
          </p:cNvCxnSpPr>
          <p:nvPr/>
        </p:nvCxnSpPr>
        <p:spPr>
          <a:xfrm>
            <a:off x="1695130" y="3394736"/>
            <a:ext cx="0" cy="2108385"/>
          </a:xfrm>
          <a:prstGeom prst="line">
            <a:avLst/>
          </a:prstGeom>
          <a:ln w="12700"/>
        </p:spPr>
        <p:style>
          <a:lnRef idx="1">
            <a:schemeClr val="dk1"/>
          </a:lnRef>
          <a:fillRef idx="0">
            <a:schemeClr val="dk1"/>
          </a:fillRef>
          <a:effectRef idx="0">
            <a:schemeClr val="dk1"/>
          </a:effectRef>
          <a:fontRef idx="minor">
            <a:schemeClr val="tx1"/>
          </a:fontRef>
        </p:style>
      </p:cxnSp>
      <p:cxnSp>
        <p:nvCxnSpPr>
          <p:cNvPr id="81" name="直線矢印コネクタ 80">
            <a:extLst>
              <a:ext uri="{FF2B5EF4-FFF2-40B4-BE49-F238E27FC236}">
                <a16:creationId xmlns:a16="http://schemas.microsoft.com/office/drawing/2014/main" id="{9402B56A-685F-B30C-BB79-1091B5463666}"/>
              </a:ext>
            </a:extLst>
          </p:cNvPr>
          <p:cNvCxnSpPr>
            <a:cxnSpLocks/>
          </p:cNvCxnSpPr>
          <p:nvPr/>
        </p:nvCxnSpPr>
        <p:spPr>
          <a:xfrm>
            <a:off x="2324148" y="5178371"/>
            <a:ext cx="2199209"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82" name="テキスト ボックス 81">
            <a:extLst>
              <a:ext uri="{FF2B5EF4-FFF2-40B4-BE49-F238E27FC236}">
                <a16:creationId xmlns:a16="http://schemas.microsoft.com/office/drawing/2014/main" id="{1493462E-D47D-E590-2C8F-4BDE2065DED9}"/>
              </a:ext>
            </a:extLst>
          </p:cNvPr>
          <p:cNvSpPr txBox="1"/>
          <p:nvPr/>
        </p:nvSpPr>
        <p:spPr>
          <a:xfrm>
            <a:off x="2941839" y="5191431"/>
            <a:ext cx="952500" cy="276999"/>
          </a:xfrm>
          <a:prstGeom prst="rect">
            <a:avLst/>
          </a:prstGeom>
          <a:noFill/>
        </p:spPr>
        <p:txBody>
          <a:bodyPr wrap="square" rtlCol="0">
            <a:spAutoFit/>
          </a:bodyPr>
          <a:lstStyle/>
          <a:p>
            <a:pPr algn="ctr"/>
            <a:r>
              <a:rPr kumimoji="1" lang="ja-JP" altLang="en-US" sz="1200">
                <a:highlight>
                  <a:srgbClr val="C0C0C0"/>
                </a:highlight>
              </a:rPr>
              <a:t>バックオフ</a:t>
            </a:r>
          </a:p>
        </p:txBody>
      </p:sp>
      <p:cxnSp>
        <p:nvCxnSpPr>
          <p:cNvPr id="83" name="直線コネクタ 82">
            <a:extLst>
              <a:ext uri="{FF2B5EF4-FFF2-40B4-BE49-F238E27FC236}">
                <a16:creationId xmlns:a16="http://schemas.microsoft.com/office/drawing/2014/main" id="{56885F7E-E60F-07CF-00C7-127D96E63030}"/>
              </a:ext>
            </a:extLst>
          </p:cNvPr>
          <p:cNvCxnSpPr>
            <a:cxnSpLocks/>
          </p:cNvCxnSpPr>
          <p:nvPr/>
        </p:nvCxnSpPr>
        <p:spPr>
          <a:xfrm>
            <a:off x="2625810" y="4006132"/>
            <a:ext cx="0" cy="513852"/>
          </a:xfrm>
          <a:prstGeom prst="line">
            <a:avLst/>
          </a:prstGeom>
          <a:ln w="12700"/>
        </p:spPr>
        <p:style>
          <a:lnRef idx="1">
            <a:schemeClr val="dk1"/>
          </a:lnRef>
          <a:fillRef idx="0">
            <a:schemeClr val="dk1"/>
          </a:fillRef>
          <a:effectRef idx="0">
            <a:schemeClr val="dk1"/>
          </a:effectRef>
          <a:fontRef idx="minor">
            <a:schemeClr val="tx1"/>
          </a:fontRef>
        </p:style>
      </p:cxnSp>
      <p:cxnSp>
        <p:nvCxnSpPr>
          <p:cNvPr id="84" name="直線コネクタ 83">
            <a:extLst>
              <a:ext uri="{FF2B5EF4-FFF2-40B4-BE49-F238E27FC236}">
                <a16:creationId xmlns:a16="http://schemas.microsoft.com/office/drawing/2014/main" id="{8C2BA1E1-4AEF-ECFB-4EAA-0DD69DFEA022}"/>
              </a:ext>
            </a:extLst>
          </p:cNvPr>
          <p:cNvCxnSpPr>
            <a:cxnSpLocks/>
          </p:cNvCxnSpPr>
          <p:nvPr/>
        </p:nvCxnSpPr>
        <p:spPr>
          <a:xfrm>
            <a:off x="2842027" y="4006132"/>
            <a:ext cx="0" cy="513852"/>
          </a:xfrm>
          <a:prstGeom prst="line">
            <a:avLst/>
          </a:prstGeom>
          <a:ln w="12700"/>
        </p:spPr>
        <p:style>
          <a:lnRef idx="1">
            <a:schemeClr val="dk1"/>
          </a:lnRef>
          <a:fillRef idx="0">
            <a:schemeClr val="dk1"/>
          </a:fillRef>
          <a:effectRef idx="0">
            <a:schemeClr val="dk1"/>
          </a:effectRef>
          <a:fontRef idx="minor">
            <a:schemeClr val="tx1"/>
          </a:fontRef>
        </p:style>
      </p:cxnSp>
      <p:cxnSp>
        <p:nvCxnSpPr>
          <p:cNvPr id="85" name="直線矢印コネクタ 84">
            <a:extLst>
              <a:ext uri="{FF2B5EF4-FFF2-40B4-BE49-F238E27FC236}">
                <a16:creationId xmlns:a16="http://schemas.microsoft.com/office/drawing/2014/main" id="{DBFF73EA-C187-C379-5EDA-C3878491C1DE}"/>
              </a:ext>
            </a:extLst>
          </p:cNvPr>
          <p:cNvCxnSpPr>
            <a:cxnSpLocks/>
          </p:cNvCxnSpPr>
          <p:nvPr/>
        </p:nvCxnSpPr>
        <p:spPr>
          <a:xfrm flipH="1">
            <a:off x="2842027" y="4181076"/>
            <a:ext cx="249864"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86" name="直線矢印コネクタ 85">
            <a:extLst>
              <a:ext uri="{FF2B5EF4-FFF2-40B4-BE49-F238E27FC236}">
                <a16:creationId xmlns:a16="http://schemas.microsoft.com/office/drawing/2014/main" id="{9A39FEB2-8FB4-E125-1365-DAA1EFB4ACFD}"/>
              </a:ext>
            </a:extLst>
          </p:cNvPr>
          <p:cNvCxnSpPr>
            <a:cxnSpLocks/>
          </p:cNvCxnSpPr>
          <p:nvPr/>
        </p:nvCxnSpPr>
        <p:spPr>
          <a:xfrm>
            <a:off x="2352965" y="4181076"/>
            <a:ext cx="249864"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87" name="テキスト ボックス 86">
            <a:extLst>
              <a:ext uri="{FF2B5EF4-FFF2-40B4-BE49-F238E27FC236}">
                <a16:creationId xmlns:a16="http://schemas.microsoft.com/office/drawing/2014/main" id="{8C0B2A3F-4FC0-ADB8-753C-8ECBCF496B94}"/>
              </a:ext>
            </a:extLst>
          </p:cNvPr>
          <p:cNvSpPr txBox="1"/>
          <p:nvPr/>
        </p:nvSpPr>
        <p:spPr>
          <a:xfrm>
            <a:off x="2045564" y="3809377"/>
            <a:ext cx="1424751" cy="276999"/>
          </a:xfrm>
          <a:prstGeom prst="rect">
            <a:avLst/>
          </a:prstGeom>
          <a:noFill/>
        </p:spPr>
        <p:txBody>
          <a:bodyPr wrap="square" rtlCol="0">
            <a:spAutoFit/>
          </a:bodyPr>
          <a:lstStyle/>
          <a:p>
            <a:pPr algn="ctr"/>
            <a:r>
              <a:rPr lang="ja-JP" altLang="en-US" sz="1200" dirty="0"/>
              <a:t>スロットタイム</a:t>
            </a:r>
            <a:endParaRPr kumimoji="1" lang="ja-JP" altLang="en-US" sz="1200" dirty="0"/>
          </a:p>
        </p:txBody>
      </p:sp>
      <p:cxnSp>
        <p:nvCxnSpPr>
          <p:cNvPr id="88" name="直線コネクタ 87">
            <a:extLst>
              <a:ext uri="{FF2B5EF4-FFF2-40B4-BE49-F238E27FC236}">
                <a16:creationId xmlns:a16="http://schemas.microsoft.com/office/drawing/2014/main" id="{9FA05BB8-30FE-51F2-7457-E17791B4BC21}"/>
              </a:ext>
            </a:extLst>
          </p:cNvPr>
          <p:cNvCxnSpPr>
            <a:cxnSpLocks/>
          </p:cNvCxnSpPr>
          <p:nvPr/>
        </p:nvCxnSpPr>
        <p:spPr>
          <a:xfrm>
            <a:off x="9546536" y="3445725"/>
            <a:ext cx="0" cy="1465792"/>
          </a:xfrm>
          <a:prstGeom prst="line">
            <a:avLst/>
          </a:prstGeom>
          <a:ln w="12700"/>
        </p:spPr>
        <p:style>
          <a:lnRef idx="1">
            <a:schemeClr val="dk1"/>
          </a:lnRef>
          <a:fillRef idx="0">
            <a:schemeClr val="dk1"/>
          </a:fillRef>
          <a:effectRef idx="0">
            <a:schemeClr val="dk1"/>
          </a:effectRef>
          <a:fontRef idx="minor">
            <a:schemeClr val="tx1"/>
          </a:fontRef>
        </p:style>
      </p:cxnSp>
      <p:cxnSp>
        <p:nvCxnSpPr>
          <p:cNvPr id="89" name="直線矢印コネクタ 88">
            <a:extLst>
              <a:ext uri="{FF2B5EF4-FFF2-40B4-BE49-F238E27FC236}">
                <a16:creationId xmlns:a16="http://schemas.microsoft.com/office/drawing/2014/main" id="{22EA5FEB-47CF-DBC1-AA1B-8825E3DB625A}"/>
              </a:ext>
            </a:extLst>
          </p:cNvPr>
          <p:cNvCxnSpPr>
            <a:cxnSpLocks/>
          </p:cNvCxnSpPr>
          <p:nvPr/>
        </p:nvCxnSpPr>
        <p:spPr>
          <a:xfrm>
            <a:off x="1666194" y="3635549"/>
            <a:ext cx="7888740"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90" name="テキスト ボックス 89">
            <a:extLst>
              <a:ext uri="{FF2B5EF4-FFF2-40B4-BE49-F238E27FC236}">
                <a16:creationId xmlns:a16="http://schemas.microsoft.com/office/drawing/2014/main" id="{33C0F266-99FE-EB11-D290-4860B74BB52D}"/>
              </a:ext>
            </a:extLst>
          </p:cNvPr>
          <p:cNvSpPr txBox="1"/>
          <p:nvPr/>
        </p:nvSpPr>
        <p:spPr>
          <a:xfrm>
            <a:off x="4405468" y="3257334"/>
            <a:ext cx="2410192" cy="276999"/>
          </a:xfrm>
          <a:prstGeom prst="rect">
            <a:avLst/>
          </a:prstGeom>
          <a:noFill/>
        </p:spPr>
        <p:txBody>
          <a:bodyPr wrap="square" rtlCol="0">
            <a:spAutoFit/>
          </a:bodyPr>
          <a:lstStyle/>
          <a:p>
            <a:pPr algn="ctr"/>
            <a:r>
              <a:rPr lang="ja-JP" altLang="en-US" sz="1200"/>
              <a:t>データ・パケット送信単位</a:t>
            </a:r>
            <a:endParaRPr kumimoji="1" lang="ja-JP" altLang="en-US" sz="1200"/>
          </a:p>
        </p:txBody>
      </p:sp>
      <p:sp>
        <p:nvSpPr>
          <p:cNvPr id="94" name="テキスト ボックス 93">
            <a:extLst>
              <a:ext uri="{FF2B5EF4-FFF2-40B4-BE49-F238E27FC236}">
                <a16:creationId xmlns:a16="http://schemas.microsoft.com/office/drawing/2014/main" id="{2F2DFC03-EE8E-EFA3-74BB-D40146755F31}"/>
              </a:ext>
            </a:extLst>
          </p:cNvPr>
          <p:cNvSpPr txBox="1"/>
          <p:nvPr/>
        </p:nvSpPr>
        <p:spPr>
          <a:xfrm>
            <a:off x="4310193" y="5677319"/>
            <a:ext cx="5244738" cy="688605"/>
          </a:xfrm>
          <a:prstGeom prst="rect">
            <a:avLst/>
          </a:prstGeom>
        </p:spPr>
        <p:txBody>
          <a:bodyPr wrap="square" rtlCol="0">
            <a:normAutofit/>
          </a:bodyPr>
          <a:lstStyle/>
          <a:p>
            <a:pPr algn="l"/>
            <a:endParaRPr kumimoji="1" lang="ja-JP" altLang="en-US" sz="2400"/>
          </a:p>
        </p:txBody>
      </p:sp>
      <p:sp>
        <p:nvSpPr>
          <p:cNvPr id="96" name="テキスト ボックス 95">
            <a:extLst>
              <a:ext uri="{FF2B5EF4-FFF2-40B4-BE49-F238E27FC236}">
                <a16:creationId xmlns:a16="http://schemas.microsoft.com/office/drawing/2014/main" id="{AA9703E9-9EA7-56FF-A018-7A20417E076C}"/>
              </a:ext>
            </a:extLst>
          </p:cNvPr>
          <p:cNvSpPr txBox="1">
            <a:spLocks/>
          </p:cNvSpPr>
          <p:nvPr/>
        </p:nvSpPr>
        <p:spPr>
          <a:xfrm>
            <a:off x="2602829" y="5948500"/>
            <a:ext cx="6094324" cy="369332"/>
          </a:xfrm>
          <a:prstGeom prst="rect">
            <a:avLst/>
          </a:prstGeom>
          <a:noFill/>
        </p:spPr>
        <p:txBody>
          <a:bodyPr wrap="square">
            <a:spAutoFit/>
          </a:bodyPr>
          <a:lstStyle/>
          <a:p>
            <a:pPr marL="0" indent="0">
              <a:buNone/>
            </a:pPr>
            <a:r>
              <a:rPr lang="ja-JP" altLang="en-US" sz="1800"/>
              <a:t>バックオフ時間＝</a:t>
            </a:r>
            <a:r>
              <a:rPr lang="en-US" altLang="ja-JP" sz="1800"/>
              <a:t>(</a:t>
            </a:r>
            <a:r>
              <a:rPr lang="en-US" altLang="ja-JP" sz="1800" err="1"/>
              <a:t>CWmin</a:t>
            </a:r>
            <a:r>
              <a:rPr lang="en-US" altLang="ja-JP" sz="1800"/>
              <a:t>×</a:t>
            </a:r>
            <a:r>
              <a:rPr lang="ja-JP" altLang="en-US" sz="1800"/>
              <a:t>スロットタイム</a:t>
            </a:r>
            <a:r>
              <a:rPr lang="en-US" altLang="ja-JP" sz="1800"/>
              <a:t>)/2</a:t>
            </a:r>
          </a:p>
        </p:txBody>
      </p:sp>
      <p:graphicFrame>
        <p:nvGraphicFramePr>
          <p:cNvPr id="97" name="表 96">
            <a:extLst>
              <a:ext uri="{FF2B5EF4-FFF2-40B4-BE49-F238E27FC236}">
                <a16:creationId xmlns:a16="http://schemas.microsoft.com/office/drawing/2014/main" id="{0953FC5F-B0C3-DBC8-7740-9A3C3916AE9F}"/>
              </a:ext>
            </a:extLst>
          </p:cNvPr>
          <p:cNvGraphicFramePr>
            <a:graphicFrameLocks/>
          </p:cNvGraphicFramePr>
          <p:nvPr>
            <p:extLst>
              <p:ext uri="{D42A27DB-BD31-4B8C-83A1-F6EECF244321}">
                <p14:modId xmlns:p14="http://schemas.microsoft.com/office/powerpoint/2010/main" val="3903692930"/>
              </p:ext>
            </p:extLst>
          </p:nvPr>
        </p:nvGraphicFramePr>
        <p:xfrm>
          <a:off x="1866977" y="369189"/>
          <a:ext cx="2443215" cy="2608812"/>
        </p:xfrm>
        <a:graphic>
          <a:graphicData uri="http://schemas.openxmlformats.org/drawingml/2006/table">
            <a:tbl>
              <a:tblPr/>
              <a:tblGrid>
                <a:gridCol w="917971">
                  <a:extLst>
                    <a:ext uri="{9D8B030D-6E8A-4147-A177-3AD203B41FA5}">
                      <a16:colId xmlns:a16="http://schemas.microsoft.com/office/drawing/2014/main" val="3002923661"/>
                    </a:ext>
                  </a:extLst>
                </a:gridCol>
                <a:gridCol w="762622">
                  <a:extLst>
                    <a:ext uri="{9D8B030D-6E8A-4147-A177-3AD203B41FA5}">
                      <a16:colId xmlns:a16="http://schemas.microsoft.com/office/drawing/2014/main" val="773214746"/>
                    </a:ext>
                  </a:extLst>
                </a:gridCol>
                <a:gridCol w="762622">
                  <a:extLst>
                    <a:ext uri="{9D8B030D-6E8A-4147-A177-3AD203B41FA5}">
                      <a16:colId xmlns:a16="http://schemas.microsoft.com/office/drawing/2014/main" val="3104591969"/>
                    </a:ext>
                  </a:extLst>
                </a:gridCol>
              </a:tblGrid>
              <a:tr h="289868">
                <a:tc rowSpan="2">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再送信回数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1100" b="0" i="0" u="none" strike="noStrike">
                          <a:solidFill>
                            <a:srgbClr val="000000"/>
                          </a:solidFill>
                          <a:effectLst/>
                          <a:latin typeface="游ゴシック" panose="020B0400000000000000" pitchFamily="34" charset="-128"/>
                          <a:ea typeface="游ゴシック" panose="020B0400000000000000" pitchFamily="34" charset="-128"/>
                        </a:rPr>
                        <a:t>CW</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606436109"/>
                  </a:ext>
                </a:extLst>
              </a:tr>
              <a:tr h="289868">
                <a:tc vMerge="1">
                  <a:txBody>
                    <a:bodyPr/>
                    <a:lstStyle/>
                    <a:p>
                      <a:endParaRPr kumimoji="1" lang="ja-JP" altLang="en-US"/>
                    </a:p>
                  </a:txBody>
                  <a:tcPr/>
                </a:tc>
                <a:tc>
                  <a:txBody>
                    <a:bodyPr/>
                    <a:lstStyle/>
                    <a:p>
                      <a:pPr algn="l" fontAlgn="ctr"/>
                      <a:r>
                        <a:rPr lang="en-US" sz="1100" b="0" i="0" u="none" strike="noStrike">
                          <a:solidFill>
                            <a:srgbClr val="000000"/>
                          </a:solidFill>
                          <a:effectLst/>
                          <a:latin typeface="游ゴシック" panose="020B0400000000000000" pitchFamily="34" charset="-128"/>
                          <a:ea typeface="游ゴシック" panose="020B0400000000000000" pitchFamily="34" charset="-128"/>
                        </a:rPr>
                        <a:t>802.11a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34" charset="-128"/>
                          <a:ea typeface="游ゴシック" panose="020B0400000000000000" pitchFamily="34" charset="-128"/>
                        </a:rPr>
                        <a:t>802.11b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6262096"/>
                  </a:ext>
                </a:extLst>
              </a:tr>
              <a:tr h="289868">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2219080"/>
                  </a:ext>
                </a:extLst>
              </a:tr>
              <a:tr h="289868">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63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3069735"/>
                  </a:ext>
                </a:extLst>
              </a:tr>
              <a:tr h="289868">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63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127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6981638"/>
                  </a:ext>
                </a:extLst>
              </a:tr>
              <a:tr h="289868">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127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255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2628524"/>
                  </a:ext>
                </a:extLst>
              </a:tr>
              <a:tr h="289868">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255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511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1705668"/>
                  </a:ext>
                </a:extLst>
              </a:tr>
              <a:tr h="289868">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511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1023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6447830"/>
                  </a:ext>
                </a:extLst>
              </a:tr>
              <a:tr h="289868">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34" charset="-128"/>
                          <a:ea typeface="游ゴシック" panose="020B0400000000000000" pitchFamily="34" charset="-128"/>
                        </a:rPr>
                        <a:t>1023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34" charset="-128"/>
                          <a:ea typeface="游ゴシック" panose="020B0400000000000000" pitchFamily="34" charset="-128"/>
                        </a:rPr>
                        <a:t>1023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3200365"/>
                  </a:ext>
                </a:extLst>
              </a:tr>
            </a:tbl>
          </a:graphicData>
        </a:graphic>
      </p:graphicFrame>
    </p:spTree>
    <p:extLst>
      <p:ext uri="{BB962C8B-B14F-4D97-AF65-F5344CB8AC3E}">
        <p14:creationId xmlns:p14="http://schemas.microsoft.com/office/powerpoint/2010/main" val="1304640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2462E61D-D817-1CC0-E020-32B1A7B65367}"/>
              </a:ext>
            </a:extLst>
          </p:cNvPr>
          <p:cNvSpPr txBox="1">
            <a:spLocks/>
          </p:cNvSpPr>
          <p:nvPr/>
        </p:nvSpPr>
        <p:spPr>
          <a:xfrm>
            <a:off x="838200" y="365125"/>
            <a:ext cx="11353800" cy="1325563"/>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a:t>802.11a/b</a:t>
            </a:r>
            <a:r>
              <a:rPr lang="ja-JP" altLang="en-US"/>
              <a:t>無線</a:t>
            </a:r>
            <a:r>
              <a:rPr lang="en-US" altLang="ja-JP"/>
              <a:t>LAN</a:t>
            </a:r>
            <a:r>
              <a:rPr lang="ja-JP" altLang="en-US"/>
              <a:t>のスループット特性</a:t>
            </a:r>
          </a:p>
        </p:txBody>
      </p:sp>
      <p:grpSp>
        <p:nvGrpSpPr>
          <p:cNvPr id="10" name="グループ化 9">
            <a:extLst>
              <a:ext uri="{FF2B5EF4-FFF2-40B4-BE49-F238E27FC236}">
                <a16:creationId xmlns:a16="http://schemas.microsoft.com/office/drawing/2014/main" id="{B55CFD6F-D137-2911-3FAE-71C3007316FD}"/>
              </a:ext>
            </a:extLst>
          </p:cNvPr>
          <p:cNvGrpSpPr/>
          <p:nvPr/>
        </p:nvGrpSpPr>
        <p:grpSpPr>
          <a:xfrm>
            <a:off x="5877648" y="2500895"/>
            <a:ext cx="6089939" cy="4145210"/>
            <a:chOff x="2913384" y="1656833"/>
            <a:chExt cx="6089939" cy="4145210"/>
          </a:xfrm>
        </p:grpSpPr>
        <p:cxnSp>
          <p:nvCxnSpPr>
            <p:cNvPr id="11" name="直線コネクタ 10">
              <a:extLst>
                <a:ext uri="{FF2B5EF4-FFF2-40B4-BE49-F238E27FC236}">
                  <a16:creationId xmlns:a16="http://schemas.microsoft.com/office/drawing/2014/main" id="{05BFB723-69C9-DBA1-C8C5-BD5DBF15DA03}"/>
                </a:ext>
              </a:extLst>
            </p:cNvPr>
            <p:cNvCxnSpPr>
              <a:cxnSpLocks/>
            </p:cNvCxnSpPr>
            <p:nvPr/>
          </p:nvCxnSpPr>
          <p:spPr>
            <a:xfrm flipH="1">
              <a:off x="4069583" y="1818752"/>
              <a:ext cx="4933740" cy="0"/>
            </a:xfrm>
            <a:prstGeom prst="line">
              <a:avLst/>
            </a:prstGeom>
            <a:ln w="12700"/>
          </p:spPr>
          <p:style>
            <a:lnRef idx="1">
              <a:schemeClr val="dk1"/>
            </a:lnRef>
            <a:fillRef idx="0">
              <a:schemeClr val="dk1"/>
            </a:fillRef>
            <a:effectRef idx="0">
              <a:schemeClr val="dk1"/>
            </a:effectRef>
            <a:fontRef idx="minor">
              <a:schemeClr val="tx1"/>
            </a:fontRef>
          </p:style>
        </p:cxnSp>
        <p:sp>
          <p:nvSpPr>
            <p:cNvPr id="12" name="直方体 11">
              <a:extLst>
                <a:ext uri="{FF2B5EF4-FFF2-40B4-BE49-F238E27FC236}">
                  <a16:creationId xmlns:a16="http://schemas.microsoft.com/office/drawing/2014/main" id="{342281AE-1184-C589-1E49-A81C7B13AE97}"/>
                </a:ext>
              </a:extLst>
            </p:cNvPr>
            <p:cNvSpPr/>
            <p:nvPr/>
          </p:nvSpPr>
          <p:spPr>
            <a:xfrm>
              <a:off x="5808480" y="2174614"/>
              <a:ext cx="562774" cy="587376"/>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a:t>AP</a:t>
              </a:r>
              <a:endParaRPr kumimoji="1" lang="ja-JP" altLang="en-US" sz="1200"/>
            </a:p>
          </p:txBody>
        </p:sp>
        <p:cxnSp>
          <p:nvCxnSpPr>
            <p:cNvPr id="13" name="直線コネクタ 12">
              <a:extLst>
                <a:ext uri="{FF2B5EF4-FFF2-40B4-BE49-F238E27FC236}">
                  <a16:creationId xmlns:a16="http://schemas.microsoft.com/office/drawing/2014/main" id="{AFA80257-00B9-29D6-9A7D-447DCB5FEB6A}"/>
                </a:ext>
              </a:extLst>
            </p:cNvPr>
            <p:cNvCxnSpPr>
              <a:cxnSpLocks/>
            </p:cNvCxnSpPr>
            <p:nvPr/>
          </p:nvCxnSpPr>
          <p:spPr>
            <a:xfrm flipH="1">
              <a:off x="6296618" y="2446567"/>
              <a:ext cx="23380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a16="http://schemas.microsoft.com/office/drawing/2014/main" id="{F461DAF3-AA1A-8B58-BCF6-BE4A7E7B2C5E}"/>
                </a:ext>
              </a:extLst>
            </p:cNvPr>
            <p:cNvCxnSpPr>
              <a:cxnSpLocks/>
            </p:cNvCxnSpPr>
            <p:nvPr/>
          </p:nvCxnSpPr>
          <p:spPr>
            <a:xfrm>
              <a:off x="6540139" y="2210059"/>
              <a:ext cx="0" cy="236508"/>
            </a:xfrm>
            <a:prstGeom prst="line">
              <a:avLst/>
            </a:prstGeom>
            <a:ln w="12700"/>
          </p:spPr>
          <p:style>
            <a:lnRef idx="1">
              <a:schemeClr val="dk1"/>
            </a:lnRef>
            <a:fillRef idx="0">
              <a:schemeClr val="dk1"/>
            </a:fillRef>
            <a:effectRef idx="0">
              <a:schemeClr val="dk1"/>
            </a:effectRef>
            <a:fontRef idx="minor">
              <a:schemeClr val="tx1"/>
            </a:fontRef>
          </p:style>
        </p:cxnSp>
        <p:sp>
          <p:nvSpPr>
            <p:cNvPr id="15" name="二等辺三角形 14">
              <a:extLst>
                <a:ext uri="{FF2B5EF4-FFF2-40B4-BE49-F238E27FC236}">
                  <a16:creationId xmlns:a16="http://schemas.microsoft.com/office/drawing/2014/main" id="{7D54F1B0-7CB8-09E6-577A-78DF3046B0B7}"/>
                </a:ext>
              </a:extLst>
            </p:cNvPr>
            <p:cNvSpPr/>
            <p:nvPr/>
          </p:nvSpPr>
          <p:spPr>
            <a:xfrm flipV="1">
              <a:off x="6371254" y="1982825"/>
              <a:ext cx="337771" cy="246676"/>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cxnSp>
          <p:nvCxnSpPr>
            <p:cNvPr id="16" name="直線コネクタ 15">
              <a:extLst>
                <a:ext uri="{FF2B5EF4-FFF2-40B4-BE49-F238E27FC236}">
                  <a16:creationId xmlns:a16="http://schemas.microsoft.com/office/drawing/2014/main" id="{CED71598-3D4B-93AE-5169-C8D783F26CDB}"/>
                </a:ext>
              </a:extLst>
            </p:cNvPr>
            <p:cNvCxnSpPr>
              <a:cxnSpLocks/>
            </p:cNvCxnSpPr>
            <p:nvPr/>
          </p:nvCxnSpPr>
          <p:spPr>
            <a:xfrm flipH="1">
              <a:off x="6146242" y="1818753"/>
              <a:ext cx="1" cy="371788"/>
            </a:xfrm>
            <a:prstGeom prst="line">
              <a:avLst/>
            </a:prstGeom>
            <a:ln w="12700"/>
          </p:spPr>
          <p:style>
            <a:lnRef idx="1">
              <a:schemeClr val="dk1"/>
            </a:lnRef>
            <a:fillRef idx="0">
              <a:schemeClr val="dk1"/>
            </a:fillRef>
            <a:effectRef idx="0">
              <a:schemeClr val="dk1"/>
            </a:effectRef>
            <a:fontRef idx="minor">
              <a:schemeClr val="tx1"/>
            </a:fontRef>
          </p:style>
        </p:cxnSp>
        <p:sp>
          <p:nvSpPr>
            <p:cNvPr id="17" name="テキスト ボックス 16">
              <a:extLst>
                <a:ext uri="{FF2B5EF4-FFF2-40B4-BE49-F238E27FC236}">
                  <a16:creationId xmlns:a16="http://schemas.microsoft.com/office/drawing/2014/main" id="{8CF89982-1D23-58E2-D4DC-7B5B93F246A1}"/>
                </a:ext>
              </a:extLst>
            </p:cNvPr>
            <p:cNvSpPr txBox="1"/>
            <p:nvPr/>
          </p:nvSpPr>
          <p:spPr>
            <a:xfrm>
              <a:off x="6557585" y="2165651"/>
              <a:ext cx="2114143" cy="376350"/>
            </a:xfrm>
            <a:prstGeom prst="rect">
              <a:avLst/>
            </a:prstGeom>
          </p:spPr>
          <p:txBody>
            <a:bodyPr wrap="square" rtlCol="0">
              <a:noAutofit/>
            </a:bodyPr>
            <a:lstStyle/>
            <a:p>
              <a:pPr algn="l"/>
              <a:r>
                <a:rPr lang="ja-JP" altLang="en-US"/>
                <a:t>アクセスポイント</a:t>
              </a:r>
              <a:endParaRPr kumimoji="1" lang="ja-JP" altLang="en-US"/>
            </a:p>
          </p:txBody>
        </p:sp>
        <p:sp>
          <p:nvSpPr>
            <p:cNvPr id="18" name="テキスト ボックス 17">
              <a:extLst>
                <a:ext uri="{FF2B5EF4-FFF2-40B4-BE49-F238E27FC236}">
                  <a16:creationId xmlns:a16="http://schemas.microsoft.com/office/drawing/2014/main" id="{8D5285A1-B512-76DE-A5DE-F0FA83E2E980}"/>
                </a:ext>
              </a:extLst>
            </p:cNvPr>
            <p:cNvSpPr txBox="1"/>
            <p:nvPr/>
          </p:nvSpPr>
          <p:spPr>
            <a:xfrm>
              <a:off x="2913384" y="1656833"/>
              <a:ext cx="1156199" cy="376350"/>
            </a:xfrm>
            <a:prstGeom prst="rect">
              <a:avLst/>
            </a:prstGeom>
          </p:spPr>
          <p:txBody>
            <a:bodyPr wrap="square" rtlCol="0">
              <a:noAutofit/>
            </a:bodyPr>
            <a:lstStyle/>
            <a:p>
              <a:pPr algn="l"/>
              <a:r>
                <a:rPr kumimoji="1" lang="en-US" altLang="ja-JP"/>
                <a:t>Ethernet</a:t>
              </a:r>
              <a:endParaRPr kumimoji="1" lang="ja-JP" altLang="en-US"/>
            </a:p>
          </p:txBody>
        </p:sp>
        <p:sp>
          <p:nvSpPr>
            <p:cNvPr id="19" name="楕円 18">
              <a:extLst>
                <a:ext uri="{FF2B5EF4-FFF2-40B4-BE49-F238E27FC236}">
                  <a16:creationId xmlns:a16="http://schemas.microsoft.com/office/drawing/2014/main" id="{818E02F1-4279-7E78-204F-E5F5552F82EE}"/>
                </a:ext>
              </a:extLst>
            </p:cNvPr>
            <p:cNvSpPr/>
            <p:nvPr/>
          </p:nvSpPr>
          <p:spPr>
            <a:xfrm>
              <a:off x="3252318" y="4368546"/>
              <a:ext cx="5687363" cy="143349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cxnSp>
          <p:nvCxnSpPr>
            <p:cNvPr id="20" name="直線コネクタ 19">
              <a:extLst>
                <a:ext uri="{FF2B5EF4-FFF2-40B4-BE49-F238E27FC236}">
                  <a16:creationId xmlns:a16="http://schemas.microsoft.com/office/drawing/2014/main" id="{0D7E312C-BC28-ACB0-2A3A-7C186C6B1115}"/>
                </a:ext>
              </a:extLst>
            </p:cNvPr>
            <p:cNvCxnSpPr>
              <a:cxnSpLocks/>
            </p:cNvCxnSpPr>
            <p:nvPr/>
          </p:nvCxnSpPr>
          <p:spPr>
            <a:xfrm flipV="1">
              <a:off x="3356151" y="2925025"/>
              <a:ext cx="2090057" cy="1962356"/>
            </a:xfrm>
            <a:prstGeom prst="line">
              <a:avLst/>
            </a:prstGeom>
            <a:ln w="12700"/>
          </p:spPr>
          <p:style>
            <a:lnRef idx="1">
              <a:schemeClr val="dk1"/>
            </a:lnRef>
            <a:fillRef idx="0">
              <a:schemeClr val="dk1"/>
            </a:fillRef>
            <a:effectRef idx="0">
              <a:schemeClr val="dk1"/>
            </a:effectRef>
            <a:fontRef idx="minor">
              <a:schemeClr val="tx1"/>
            </a:fontRef>
          </p:style>
        </p:cxnSp>
        <p:cxnSp>
          <p:nvCxnSpPr>
            <p:cNvPr id="21" name="直線コネクタ 20">
              <a:extLst>
                <a:ext uri="{FF2B5EF4-FFF2-40B4-BE49-F238E27FC236}">
                  <a16:creationId xmlns:a16="http://schemas.microsoft.com/office/drawing/2014/main" id="{6445AF67-FB29-E15A-DD60-64983FA1AE26}"/>
                </a:ext>
              </a:extLst>
            </p:cNvPr>
            <p:cNvCxnSpPr>
              <a:cxnSpLocks/>
            </p:cNvCxnSpPr>
            <p:nvPr/>
          </p:nvCxnSpPr>
          <p:spPr>
            <a:xfrm flipH="1" flipV="1">
              <a:off x="6745796" y="2925024"/>
              <a:ext cx="2181245" cy="2047789"/>
            </a:xfrm>
            <a:prstGeom prst="line">
              <a:avLst/>
            </a:prstGeom>
            <a:ln w="12700"/>
          </p:spPr>
          <p:style>
            <a:lnRef idx="1">
              <a:schemeClr val="dk1"/>
            </a:lnRef>
            <a:fillRef idx="0">
              <a:schemeClr val="dk1"/>
            </a:fillRef>
            <a:effectRef idx="0">
              <a:schemeClr val="dk1"/>
            </a:effectRef>
            <a:fontRef idx="minor">
              <a:schemeClr val="tx1"/>
            </a:fontRef>
          </p:style>
        </p:cxnSp>
        <p:pic>
          <p:nvPicPr>
            <p:cNvPr id="22" name="図 21" descr="アイコン&#10;&#10;自動的に生成された説明">
              <a:extLst>
                <a:ext uri="{FF2B5EF4-FFF2-40B4-BE49-F238E27FC236}">
                  <a16:creationId xmlns:a16="http://schemas.microsoft.com/office/drawing/2014/main" id="{9C4C1A67-19BF-0C53-5A7A-26DE2F1C7F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9342" y="5039780"/>
              <a:ext cx="386940" cy="386940"/>
            </a:xfrm>
            <a:prstGeom prst="rect">
              <a:avLst/>
            </a:prstGeom>
          </p:spPr>
        </p:pic>
        <p:sp>
          <p:nvSpPr>
            <p:cNvPr id="23" name="テキスト ボックス 22">
              <a:extLst>
                <a:ext uri="{FF2B5EF4-FFF2-40B4-BE49-F238E27FC236}">
                  <a16:creationId xmlns:a16="http://schemas.microsoft.com/office/drawing/2014/main" id="{5374501E-94A9-0952-B43F-1DFE49C27F26}"/>
                </a:ext>
              </a:extLst>
            </p:cNvPr>
            <p:cNvSpPr txBox="1"/>
            <p:nvPr/>
          </p:nvSpPr>
          <p:spPr>
            <a:xfrm>
              <a:off x="3864074" y="5372644"/>
              <a:ext cx="703756" cy="276999"/>
            </a:xfrm>
            <a:prstGeom prst="rect">
              <a:avLst/>
            </a:prstGeom>
            <a:noFill/>
          </p:spPr>
          <p:txBody>
            <a:bodyPr wrap="square" rtlCol="0">
              <a:spAutoFit/>
            </a:bodyPr>
            <a:lstStyle/>
            <a:p>
              <a:pPr algn="ctr"/>
              <a:r>
                <a:rPr kumimoji="1" lang="ja-JP" altLang="en-US" sz="1200"/>
                <a:t>端末</a:t>
              </a:r>
              <a:r>
                <a:rPr kumimoji="1" lang="en-US" altLang="ja-JP" sz="1200"/>
                <a:t>1</a:t>
              </a:r>
              <a:endParaRPr kumimoji="1" lang="ja-JP" altLang="en-US" sz="1200"/>
            </a:p>
          </p:txBody>
        </p:sp>
        <p:pic>
          <p:nvPicPr>
            <p:cNvPr id="24" name="図 23" descr="アイコン&#10;&#10;自動的に生成された説明">
              <a:extLst>
                <a:ext uri="{FF2B5EF4-FFF2-40B4-BE49-F238E27FC236}">
                  <a16:creationId xmlns:a16="http://schemas.microsoft.com/office/drawing/2014/main" id="{123D73C6-8884-F247-0CA3-0FE131BD5E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4818" y="5039780"/>
              <a:ext cx="386940" cy="386940"/>
            </a:xfrm>
            <a:prstGeom prst="rect">
              <a:avLst/>
            </a:prstGeom>
          </p:spPr>
        </p:pic>
        <p:sp>
          <p:nvSpPr>
            <p:cNvPr id="25" name="テキスト ボックス 24">
              <a:extLst>
                <a:ext uri="{FF2B5EF4-FFF2-40B4-BE49-F238E27FC236}">
                  <a16:creationId xmlns:a16="http://schemas.microsoft.com/office/drawing/2014/main" id="{7B30E9CE-FA4B-858F-22B7-B730021FD81D}"/>
                </a:ext>
              </a:extLst>
            </p:cNvPr>
            <p:cNvSpPr txBox="1"/>
            <p:nvPr/>
          </p:nvSpPr>
          <p:spPr>
            <a:xfrm>
              <a:off x="4469550" y="5372644"/>
              <a:ext cx="703756" cy="276999"/>
            </a:xfrm>
            <a:prstGeom prst="rect">
              <a:avLst/>
            </a:prstGeom>
            <a:noFill/>
          </p:spPr>
          <p:txBody>
            <a:bodyPr wrap="square" rtlCol="0">
              <a:spAutoFit/>
            </a:bodyPr>
            <a:lstStyle/>
            <a:p>
              <a:pPr algn="ctr"/>
              <a:r>
                <a:rPr kumimoji="1" lang="ja-JP" altLang="en-US" sz="1200"/>
                <a:t>端末</a:t>
              </a:r>
              <a:r>
                <a:rPr lang="en-US" altLang="ja-JP" sz="1200"/>
                <a:t>2</a:t>
              </a:r>
              <a:endParaRPr kumimoji="1" lang="ja-JP" altLang="en-US" sz="1200"/>
            </a:p>
          </p:txBody>
        </p:sp>
        <p:pic>
          <p:nvPicPr>
            <p:cNvPr id="26" name="図 25" descr="アイコン&#10;&#10;自動的に生成された説明">
              <a:extLst>
                <a:ext uri="{FF2B5EF4-FFF2-40B4-BE49-F238E27FC236}">
                  <a16:creationId xmlns:a16="http://schemas.microsoft.com/office/drawing/2014/main" id="{6329DBFE-FC23-AD9D-F048-3E71B7C456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0049" y="5039780"/>
              <a:ext cx="386940" cy="386940"/>
            </a:xfrm>
            <a:prstGeom prst="rect">
              <a:avLst/>
            </a:prstGeom>
          </p:spPr>
        </p:pic>
        <p:sp>
          <p:nvSpPr>
            <p:cNvPr id="27" name="テキスト ボックス 26">
              <a:extLst>
                <a:ext uri="{FF2B5EF4-FFF2-40B4-BE49-F238E27FC236}">
                  <a16:creationId xmlns:a16="http://schemas.microsoft.com/office/drawing/2014/main" id="{98D0DCB3-D5E3-A47E-046D-4A999E0CD6A5}"/>
                </a:ext>
              </a:extLst>
            </p:cNvPr>
            <p:cNvSpPr txBox="1"/>
            <p:nvPr/>
          </p:nvSpPr>
          <p:spPr>
            <a:xfrm>
              <a:off x="7304781" y="5372644"/>
              <a:ext cx="703756" cy="276999"/>
            </a:xfrm>
            <a:prstGeom prst="rect">
              <a:avLst/>
            </a:prstGeom>
            <a:noFill/>
          </p:spPr>
          <p:txBody>
            <a:bodyPr wrap="square" rtlCol="0">
              <a:spAutoFit/>
            </a:bodyPr>
            <a:lstStyle/>
            <a:p>
              <a:pPr algn="ctr"/>
              <a:r>
                <a:rPr kumimoji="1" lang="ja-JP" altLang="en-US" sz="1200"/>
                <a:t>端末</a:t>
              </a:r>
              <a:r>
                <a:rPr kumimoji="1" lang="en-US" altLang="ja-JP" sz="1200"/>
                <a:t>10</a:t>
              </a:r>
              <a:endParaRPr kumimoji="1" lang="ja-JP" altLang="en-US" sz="1200"/>
            </a:p>
          </p:txBody>
        </p:sp>
        <p:sp>
          <p:nvSpPr>
            <p:cNvPr id="28" name="テキスト ボックス 27">
              <a:extLst>
                <a:ext uri="{FF2B5EF4-FFF2-40B4-BE49-F238E27FC236}">
                  <a16:creationId xmlns:a16="http://schemas.microsoft.com/office/drawing/2014/main" id="{21ABEB4A-EA4D-046C-2915-387A93E32776}"/>
                </a:ext>
              </a:extLst>
            </p:cNvPr>
            <p:cNvSpPr txBox="1"/>
            <p:nvPr/>
          </p:nvSpPr>
          <p:spPr>
            <a:xfrm>
              <a:off x="4992963" y="5085294"/>
              <a:ext cx="2431098" cy="376349"/>
            </a:xfrm>
            <a:prstGeom prst="rect">
              <a:avLst/>
            </a:prstGeom>
          </p:spPr>
          <p:txBody>
            <a:bodyPr wrap="square" rtlCol="0">
              <a:normAutofit fontScale="92500" lnSpcReduction="20000"/>
            </a:bodyPr>
            <a:lstStyle/>
            <a:p>
              <a:r>
                <a:rPr kumimoji="1" lang="ja-JP" altLang="en-US" sz="2400"/>
                <a:t>・・・・・・・・</a:t>
              </a:r>
            </a:p>
            <a:p>
              <a:endParaRPr kumimoji="1" lang="ja-JP" altLang="en-US" sz="2400"/>
            </a:p>
            <a:p>
              <a:endParaRPr kumimoji="1" lang="ja-JP" altLang="en-US" sz="2400"/>
            </a:p>
            <a:p>
              <a:endParaRPr kumimoji="1" lang="ja-JP" altLang="en-US" sz="2400"/>
            </a:p>
            <a:p>
              <a:endParaRPr kumimoji="1" lang="ja-JP" altLang="en-US" sz="2400"/>
            </a:p>
            <a:p>
              <a:endParaRPr kumimoji="1" lang="ja-JP" altLang="en-US" sz="2400"/>
            </a:p>
            <a:p>
              <a:pPr algn="l"/>
              <a:endParaRPr kumimoji="1" lang="ja-JP" altLang="en-US" sz="2400"/>
            </a:p>
          </p:txBody>
        </p:sp>
        <p:sp>
          <p:nvSpPr>
            <p:cNvPr id="29" name="矢印: 下 28">
              <a:extLst>
                <a:ext uri="{FF2B5EF4-FFF2-40B4-BE49-F238E27FC236}">
                  <a16:creationId xmlns:a16="http://schemas.microsoft.com/office/drawing/2014/main" id="{DC20AB05-72BA-B461-689F-FC5D5613E187}"/>
                </a:ext>
              </a:extLst>
            </p:cNvPr>
            <p:cNvSpPr/>
            <p:nvPr/>
          </p:nvSpPr>
          <p:spPr>
            <a:xfrm>
              <a:off x="6282943" y="3290170"/>
              <a:ext cx="526661" cy="1232066"/>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a:t>下り方向</a:t>
              </a:r>
            </a:p>
          </p:txBody>
        </p:sp>
        <p:sp>
          <p:nvSpPr>
            <p:cNvPr id="30" name="矢印: 上 29">
              <a:extLst>
                <a:ext uri="{FF2B5EF4-FFF2-40B4-BE49-F238E27FC236}">
                  <a16:creationId xmlns:a16="http://schemas.microsoft.com/office/drawing/2014/main" id="{46EAD6A4-9D56-B648-1833-8285B7207CDC}"/>
                </a:ext>
              </a:extLst>
            </p:cNvPr>
            <p:cNvSpPr/>
            <p:nvPr/>
          </p:nvSpPr>
          <p:spPr>
            <a:xfrm>
              <a:off x="5402829" y="3262274"/>
              <a:ext cx="526661" cy="1232066"/>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a:t>上り方向</a:t>
              </a:r>
            </a:p>
          </p:txBody>
        </p:sp>
        <p:sp>
          <p:nvSpPr>
            <p:cNvPr id="31" name="左中かっこ 30">
              <a:extLst>
                <a:ext uri="{FF2B5EF4-FFF2-40B4-BE49-F238E27FC236}">
                  <a16:creationId xmlns:a16="http://schemas.microsoft.com/office/drawing/2014/main" id="{2ED8A344-EF39-CEA2-323E-124881609077}"/>
                </a:ext>
              </a:extLst>
            </p:cNvPr>
            <p:cNvSpPr/>
            <p:nvPr/>
          </p:nvSpPr>
          <p:spPr>
            <a:xfrm rot="5400000" flipV="1">
              <a:off x="5826244" y="2945542"/>
              <a:ext cx="206492" cy="3990565"/>
            </a:xfrm>
            <a:prstGeom prst="leftBrace">
              <a:avLst>
                <a:gd name="adj1" fmla="val 8333"/>
                <a:gd name="adj2" fmla="val 50444"/>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9F2231B6-6E61-F5A1-EAA1-3551D03B6AEE}"/>
                </a:ext>
              </a:extLst>
            </p:cNvPr>
            <p:cNvSpPr txBox="1"/>
            <p:nvPr/>
          </p:nvSpPr>
          <p:spPr>
            <a:xfrm>
              <a:off x="5594513" y="4494340"/>
              <a:ext cx="776741" cy="337249"/>
            </a:xfrm>
            <a:prstGeom prst="rect">
              <a:avLst/>
            </a:prstGeom>
          </p:spPr>
          <p:txBody>
            <a:bodyPr wrap="square" rtlCol="0">
              <a:normAutofit fontScale="77500" lnSpcReduction="20000"/>
            </a:bodyPr>
            <a:lstStyle/>
            <a:p>
              <a:pPr algn="l"/>
              <a:r>
                <a:rPr kumimoji="1" lang="en-US" altLang="ja-JP" sz="2400"/>
                <a:t>10</a:t>
              </a:r>
              <a:r>
                <a:rPr lang="ja-JP" altLang="en-US" sz="2400"/>
                <a:t>台</a:t>
              </a:r>
              <a:endParaRPr kumimoji="1" lang="ja-JP" altLang="en-US" sz="2400"/>
            </a:p>
          </p:txBody>
        </p:sp>
      </p:grpSp>
      <p:sp>
        <p:nvSpPr>
          <p:cNvPr id="33" name="コンテンツ プレースホルダー 2">
            <a:extLst>
              <a:ext uri="{FF2B5EF4-FFF2-40B4-BE49-F238E27FC236}">
                <a16:creationId xmlns:a16="http://schemas.microsoft.com/office/drawing/2014/main" id="{F6423786-B454-52D4-DAC8-E31B8672BA25}"/>
              </a:ext>
            </a:extLst>
          </p:cNvPr>
          <p:cNvSpPr txBox="1">
            <a:spLocks/>
          </p:cNvSpPr>
          <p:nvPr/>
        </p:nvSpPr>
        <p:spPr>
          <a:xfrm>
            <a:off x="733530" y="1852258"/>
            <a:ext cx="10705349" cy="436591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b="0"/>
              <a:t>設定</a:t>
            </a:r>
            <a:endParaRPr lang="en-US" altLang="ja-JP" sz="2400" b="0"/>
          </a:p>
          <a:p>
            <a:pPr marL="0" indent="0">
              <a:buNone/>
            </a:pPr>
            <a:endParaRPr lang="en-US" altLang="ja-JP" sz="2400" b="0"/>
          </a:p>
          <a:p>
            <a:r>
              <a:rPr lang="ja-JP" altLang="en-US" sz="2400"/>
              <a:t>単一セル</a:t>
            </a:r>
            <a:endParaRPr lang="en-US" altLang="ja-JP" sz="2400"/>
          </a:p>
          <a:p>
            <a:endParaRPr lang="en-US" altLang="ja-JP" sz="2400"/>
          </a:p>
          <a:p>
            <a:r>
              <a:rPr lang="ja-JP" altLang="en-US" sz="2400"/>
              <a:t>上り方向総トラフィック＝下り方向総トラフィック</a:t>
            </a:r>
            <a:endParaRPr lang="en-US" altLang="ja-JP" sz="2400"/>
          </a:p>
          <a:p>
            <a:endParaRPr lang="en-US" altLang="ja-JP" sz="2400"/>
          </a:p>
          <a:p>
            <a:r>
              <a:rPr lang="ja-JP" altLang="en-US" sz="2400" b="0"/>
              <a:t>端末数</a:t>
            </a:r>
            <a:r>
              <a:rPr lang="ja-JP" altLang="en-US" sz="2400"/>
              <a:t>：</a:t>
            </a:r>
            <a:r>
              <a:rPr lang="en-US" altLang="ja-JP" sz="2400" b="0"/>
              <a:t>10</a:t>
            </a:r>
          </a:p>
          <a:p>
            <a:pPr marL="0" indent="0">
              <a:buNone/>
            </a:pPr>
            <a:endParaRPr lang="en-US" altLang="ja-JP" sz="2400" b="0"/>
          </a:p>
          <a:p>
            <a:r>
              <a:rPr lang="ja-JP" altLang="en-US" sz="2400" b="0"/>
              <a:t>端末からのトラフィック：すべて均等</a:t>
            </a:r>
            <a:endParaRPr lang="en-US" altLang="ja-JP" sz="2400" b="0"/>
          </a:p>
          <a:p>
            <a:pPr marL="0" indent="0">
              <a:buNone/>
            </a:pPr>
            <a:endParaRPr lang="en-US" altLang="ja-JP" sz="2400"/>
          </a:p>
          <a:p>
            <a:pPr marL="0" indent="0">
              <a:buNone/>
            </a:pPr>
            <a:endParaRPr lang="en-US" altLang="ja-JP" sz="2400" b="0"/>
          </a:p>
          <a:p>
            <a:pPr marL="0" indent="0">
              <a:buFont typeface="Arial" panose="020B0604020202020204" pitchFamily="34" charset="0"/>
              <a:buNone/>
            </a:pPr>
            <a:endParaRPr lang="en-US" altLang="ja-JP" sz="2400"/>
          </a:p>
          <a:p>
            <a:pPr marL="0" indent="0">
              <a:buFont typeface="Arial" panose="020B0604020202020204" pitchFamily="34" charset="0"/>
              <a:buNone/>
            </a:pPr>
            <a:endParaRPr lang="en-US" altLang="ja-JP" sz="2400"/>
          </a:p>
          <a:p>
            <a:pPr marL="0" indent="0">
              <a:buFont typeface="Arial" panose="020B0604020202020204" pitchFamily="34" charset="0"/>
              <a:buNone/>
            </a:pPr>
            <a:endParaRPr lang="en-US" altLang="ja-JP" sz="2400"/>
          </a:p>
        </p:txBody>
      </p:sp>
    </p:spTree>
    <p:extLst>
      <p:ext uri="{BB962C8B-B14F-4D97-AF65-F5344CB8AC3E}">
        <p14:creationId xmlns:p14="http://schemas.microsoft.com/office/powerpoint/2010/main" val="2999510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2">
            <a:extLst>
              <a:ext uri="{FF2B5EF4-FFF2-40B4-BE49-F238E27FC236}">
                <a16:creationId xmlns:a16="http://schemas.microsoft.com/office/drawing/2014/main" id="{399E4E7F-DC75-6F27-88E8-386CC285CB25}"/>
              </a:ext>
            </a:extLst>
          </p:cNvPr>
          <p:cNvSpPr txBox="1">
            <a:spLocks/>
          </p:cNvSpPr>
          <p:nvPr/>
        </p:nvSpPr>
        <p:spPr>
          <a:xfrm>
            <a:off x="947304" y="327314"/>
            <a:ext cx="11120765" cy="58600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2400"/>
          </a:p>
          <a:p>
            <a:pPr marL="0" indent="0">
              <a:buNone/>
            </a:pPr>
            <a:endParaRPr lang="en-US" altLang="ja-JP" sz="2400"/>
          </a:p>
          <a:p>
            <a:pPr marL="0" indent="0">
              <a:buFont typeface="Arial" panose="020B0604020202020204" pitchFamily="34" charset="0"/>
              <a:buNone/>
            </a:pPr>
            <a:endParaRPr lang="en-US" altLang="ja-JP" sz="2400"/>
          </a:p>
        </p:txBody>
      </p:sp>
      <p:sp>
        <p:nvSpPr>
          <p:cNvPr id="3" name="コンテンツ プレースホルダー 2">
            <a:extLst>
              <a:ext uri="{FF2B5EF4-FFF2-40B4-BE49-F238E27FC236}">
                <a16:creationId xmlns:a16="http://schemas.microsoft.com/office/drawing/2014/main" id="{CE56A740-6F65-6A1A-3D4A-460DAC50B8F5}"/>
              </a:ext>
            </a:extLst>
          </p:cNvPr>
          <p:cNvSpPr txBox="1">
            <a:spLocks/>
          </p:cNvSpPr>
          <p:nvPr/>
        </p:nvSpPr>
        <p:spPr>
          <a:xfrm>
            <a:off x="1099704" y="479714"/>
            <a:ext cx="11120765" cy="58600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kumimoji="1" lang="en-US" altLang="ja-JP" sz="1100" dirty="0"/>
          </a:p>
          <a:p>
            <a:pPr marL="0" indent="0">
              <a:buNone/>
            </a:pPr>
            <a:endParaRPr kumimoji="1" lang="en-US" altLang="ja-JP" sz="2400" dirty="0"/>
          </a:p>
          <a:p>
            <a:r>
              <a:rPr kumimoji="1" lang="ja-JP" altLang="en-US" sz="2400" dirty="0"/>
              <a:t>結果</a:t>
            </a:r>
            <a:endParaRPr kumimoji="1" lang="en-US" altLang="ja-JP" sz="2400" dirty="0"/>
          </a:p>
          <a:p>
            <a:pPr marL="0" indent="0">
              <a:buNone/>
            </a:pPr>
            <a:r>
              <a:rPr kumimoji="1" lang="ja-JP" altLang="en-US" sz="2400" dirty="0"/>
              <a:t>送信トラフィック量が増加するとともにスループットも増加するが最大スループットを達した後もトラフィック量を増加させるとわずかにスループットが低下する</a:t>
            </a:r>
            <a:endParaRPr kumimoji="1" lang="en-US" altLang="ja-JP" sz="2400" dirty="0"/>
          </a:p>
          <a:p>
            <a:pPr marL="0" indent="0">
              <a:buNone/>
            </a:pPr>
            <a:endParaRPr lang="en-US" altLang="ja-JP" sz="2400" dirty="0"/>
          </a:p>
          <a:p>
            <a:r>
              <a:rPr lang="en-US" altLang="ja-JP" sz="2400" dirty="0"/>
              <a:t>802.11a</a:t>
            </a:r>
            <a:r>
              <a:rPr lang="ja-JP" altLang="en-US" sz="2400" dirty="0"/>
              <a:t>と</a:t>
            </a:r>
            <a:r>
              <a:rPr lang="en-US" altLang="ja-JP" sz="2400" dirty="0"/>
              <a:t>802.11b</a:t>
            </a:r>
            <a:r>
              <a:rPr lang="ja-JP" altLang="en-US" sz="2400" dirty="0"/>
              <a:t>を比較すると</a:t>
            </a:r>
            <a:r>
              <a:rPr lang="en-US" altLang="ja-JP" sz="2400" dirty="0"/>
              <a:t>...</a:t>
            </a:r>
          </a:p>
          <a:p>
            <a:pPr marL="0" indent="0">
              <a:buNone/>
            </a:pPr>
            <a:endParaRPr lang="en-US" altLang="ja-JP" sz="2400" dirty="0"/>
          </a:p>
          <a:p>
            <a:pPr marL="0" indent="0">
              <a:buFont typeface="Arial" panose="020B0604020202020204" pitchFamily="34" charset="0"/>
              <a:buNone/>
            </a:pPr>
            <a:r>
              <a:rPr lang="en-US" altLang="ja-JP" sz="2400" dirty="0"/>
              <a:t>802.11a</a:t>
            </a:r>
            <a:r>
              <a:rPr lang="ja-JP" altLang="en-US" sz="2400" dirty="0"/>
              <a:t>のほうがスループットの低下度合いが大きい</a:t>
            </a:r>
            <a:endParaRPr lang="en-US" altLang="ja-JP" sz="2400" dirty="0"/>
          </a:p>
          <a:p>
            <a:pPr marL="0" indent="0">
              <a:buFont typeface="Arial" panose="020B0604020202020204" pitchFamily="34" charset="0"/>
              <a:buNone/>
            </a:pPr>
            <a:r>
              <a:rPr lang="ja-JP" altLang="en-US" sz="2400" dirty="0"/>
              <a:t>→</a:t>
            </a:r>
            <a:r>
              <a:rPr lang="en-US" altLang="ja-JP" sz="2400" dirty="0"/>
              <a:t>802.11a</a:t>
            </a:r>
            <a:r>
              <a:rPr lang="ja-JP" altLang="en-US" sz="2400" dirty="0"/>
              <a:t>の</a:t>
            </a:r>
            <a:r>
              <a:rPr lang="en-US" altLang="ja-JP" sz="2400" dirty="0" err="1"/>
              <a:t>CWmin</a:t>
            </a:r>
            <a:r>
              <a:rPr lang="ja-JP" altLang="en-US" sz="2400" dirty="0"/>
              <a:t>の値が</a:t>
            </a:r>
            <a:r>
              <a:rPr lang="en-US" altLang="ja-JP" sz="2400" dirty="0"/>
              <a:t>802.11b</a:t>
            </a:r>
            <a:r>
              <a:rPr lang="ja-JP" altLang="en-US" sz="2400" dirty="0"/>
              <a:t>の</a:t>
            </a:r>
            <a:r>
              <a:rPr lang="en-US" altLang="ja-JP" sz="2400" dirty="0" err="1"/>
              <a:t>CWmin</a:t>
            </a:r>
            <a:r>
              <a:rPr lang="ja-JP" altLang="en-US" sz="2400" dirty="0"/>
              <a:t>の値の半分で端末が多くなると</a:t>
            </a:r>
            <a:endParaRPr lang="en-US" altLang="ja-JP" sz="2400" dirty="0"/>
          </a:p>
          <a:p>
            <a:pPr marL="0" indent="0">
              <a:buFont typeface="Arial" panose="020B0604020202020204" pitchFamily="34" charset="0"/>
              <a:buNone/>
            </a:pPr>
            <a:r>
              <a:rPr lang="ja-JP" altLang="en-US" sz="2400" dirty="0"/>
              <a:t>衝突確率が</a:t>
            </a:r>
            <a:r>
              <a:rPr lang="en-US" altLang="ja-JP" sz="2400" dirty="0"/>
              <a:t>802.11</a:t>
            </a:r>
            <a:r>
              <a:rPr lang="ja-JP" altLang="en-US" sz="2400" dirty="0"/>
              <a:t>ｂより高くなるためであると考えられる</a:t>
            </a:r>
            <a:endParaRPr lang="en-US" altLang="ja-JP" sz="2400" dirty="0"/>
          </a:p>
          <a:p>
            <a:pPr marL="0" indent="0">
              <a:buFont typeface="Arial" panose="020B0604020202020204" pitchFamily="34" charset="0"/>
              <a:buNone/>
            </a:pPr>
            <a:endParaRPr lang="en-US" altLang="ja-JP" sz="2400" dirty="0"/>
          </a:p>
          <a:p>
            <a:pPr marL="0" indent="0">
              <a:buFont typeface="Arial" panose="020B0604020202020204" pitchFamily="34" charset="0"/>
              <a:buNone/>
            </a:pPr>
            <a:endParaRPr lang="en-US" altLang="ja-JP" sz="2400" dirty="0"/>
          </a:p>
          <a:p>
            <a:pPr marL="0" indent="0">
              <a:buFont typeface="Arial" panose="020B0604020202020204" pitchFamily="34" charset="0"/>
              <a:buNone/>
            </a:pPr>
            <a:endParaRPr lang="en-US" altLang="ja-JP" sz="2400" dirty="0"/>
          </a:p>
        </p:txBody>
      </p:sp>
    </p:spTree>
    <p:extLst>
      <p:ext uri="{BB962C8B-B14F-4D97-AF65-F5344CB8AC3E}">
        <p14:creationId xmlns:p14="http://schemas.microsoft.com/office/powerpoint/2010/main" val="697242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グループ化 31">
            <a:extLst>
              <a:ext uri="{FF2B5EF4-FFF2-40B4-BE49-F238E27FC236}">
                <a16:creationId xmlns:a16="http://schemas.microsoft.com/office/drawing/2014/main" id="{2BD22117-BFA8-FBF6-1F28-50E09CBB01D7}"/>
              </a:ext>
            </a:extLst>
          </p:cNvPr>
          <p:cNvGrpSpPr/>
          <p:nvPr/>
        </p:nvGrpSpPr>
        <p:grpSpPr>
          <a:xfrm>
            <a:off x="5877648" y="2500895"/>
            <a:ext cx="6089939" cy="4145210"/>
            <a:chOff x="5877648" y="2500895"/>
            <a:chExt cx="6089939" cy="4145210"/>
          </a:xfrm>
        </p:grpSpPr>
        <p:cxnSp>
          <p:nvCxnSpPr>
            <p:cNvPr id="3" name="直線コネクタ 2">
              <a:extLst>
                <a:ext uri="{FF2B5EF4-FFF2-40B4-BE49-F238E27FC236}">
                  <a16:creationId xmlns:a16="http://schemas.microsoft.com/office/drawing/2014/main" id="{C838E40E-0D9D-864E-E37E-A9936E8DF60D}"/>
                </a:ext>
              </a:extLst>
            </p:cNvPr>
            <p:cNvCxnSpPr>
              <a:cxnSpLocks/>
            </p:cNvCxnSpPr>
            <p:nvPr/>
          </p:nvCxnSpPr>
          <p:spPr>
            <a:xfrm flipH="1">
              <a:off x="7033847" y="2662814"/>
              <a:ext cx="4933740" cy="0"/>
            </a:xfrm>
            <a:prstGeom prst="line">
              <a:avLst/>
            </a:prstGeom>
            <a:ln w="12700"/>
          </p:spPr>
          <p:style>
            <a:lnRef idx="1">
              <a:schemeClr val="dk1"/>
            </a:lnRef>
            <a:fillRef idx="0">
              <a:schemeClr val="dk1"/>
            </a:fillRef>
            <a:effectRef idx="0">
              <a:schemeClr val="dk1"/>
            </a:effectRef>
            <a:fontRef idx="minor">
              <a:schemeClr val="tx1"/>
            </a:fontRef>
          </p:style>
        </p:cxnSp>
        <p:sp>
          <p:nvSpPr>
            <p:cNvPr id="4" name="直方体 3">
              <a:extLst>
                <a:ext uri="{FF2B5EF4-FFF2-40B4-BE49-F238E27FC236}">
                  <a16:creationId xmlns:a16="http://schemas.microsoft.com/office/drawing/2014/main" id="{275CE1BC-C2D1-3FF6-A26F-8C1A54BB147E}"/>
                </a:ext>
              </a:extLst>
            </p:cNvPr>
            <p:cNvSpPr/>
            <p:nvPr/>
          </p:nvSpPr>
          <p:spPr>
            <a:xfrm>
              <a:off x="8772744" y="3018676"/>
              <a:ext cx="562774" cy="587376"/>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a:t>AP</a:t>
              </a:r>
              <a:endParaRPr kumimoji="1" lang="ja-JP" altLang="en-US" sz="1200"/>
            </a:p>
          </p:txBody>
        </p:sp>
        <p:cxnSp>
          <p:nvCxnSpPr>
            <p:cNvPr id="5" name="直線コネクタ 4">
              <a:extLst>
                <a:ext uri="{FF2B5EF4-FFF2-40B4-BE49-F238E27FC236}">
                  <a16:creationId xmlns:a16="http://schemas.microsoft.com/office/drawing/2014/main" id="{0CBFB4BC-2491-F795-9D2C-DBA661889B03}"/>
                </a:ext>
              </a:extLst>
            </p:cNvPr>
            <p:cNvCxnSpPr>
              <a:cxnSpLocks/>
            </p:cNvCxnSpPr>
            <p:nvPr/>
          </p:nvCxnSpPr>
          <p:spPr>
            <a:xfrm flipH="1">
              <a:off x="9260882" y="3290629"/>
              <a:ext cx="23380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 name="直線コネクタ 5">
              <a:extLst>
                <a:ext uri="{FF2B5EF4-FFF2-40B4-BE49-F238E27FC236}">
                  <a16:creationId xmlns:a16="http://schemas.microsoft.com/office/drawing/2014/main" id="{410C49EE-2E6F-86D3-3235-A658836D3185}"/>
                </a:ext>
              </a:extLst>
            </p:cNvPr>
            <p:cNvCxnSpPr>
              <a:cxnSpLocks/>
            </p:cNvCxnSpPr>
            <p:nvPr/>
          </p:nvCxnSpPr>
          <p:spPr>
            <a:xfrm>
              <a:off x="9504403" y="3054121"/>
              <a:ext cx="0" cy="236508"/>
            </a:xfrm>
            <a:prstGeom prst="line">
              <a:avLst/>
            </a:prstGeom>
            <a:ln w="12700"/>
          </p:spPr>
          <p:style>
            <a:lnRef idx="1">
              <a:schemeClr val="dk1"/>
            </a:lnRef>
            <a:fillRef idx="0">
              <a:schemeClr val="dk1"/>
            </a:fillRef>
            <a:effectRef idx="0">
              <a:schemeClr val="dk1"/>
            </a:effectRef>
            <a:fontRef idx="minor">
              <a:schemeClr val="tx1"/>
            </a:fontRef>
          </p:style>
        </p:cxnSp>
        <p:sp>
          <p:nvSpPr>
            <p:cNvPr id="7" name="二等辺三角形 6">
              <a:extLst>
                <a:ext uri="{FF2B5EF4-FFF2-40B4-BE49-F238E27FC236}">
                  <a16:creationId xmlns:a16="http://schemas.microsoft.com/office/drawing/2014/main" id="{DF53ADCD-5A86-631A-A353-D2A5B9E580FF}"/>
                </a:ext>
              </a:extLst>
            </p:cNvPr>
            <p:cNvSpPr/>
            <p:nvPr/>
          </p:nvSpPr>
          <p:spPr>
            <a:xfrm flipV="1">
              <a:off x="9335518" y="2826887"/>
              <a:ext cx="337771" cy="246676"/>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cxnSp>
          <p:nvCxnSpPr>
            <p:cNvPr id="8" name="直線コネクタ 7">
              <a:extLst>
                <a:ext uri="{FF2B5EF4-FFF2-40B4-BE49-F238E27FC236}">
                  <a16:creationId xmlns:a16="http://schemas.microsoft.com/office/drawing/2014/main" id="{7AEC1DFE-96B6-7132-AF1A-F82E6A72AE3C}"/>
                </a:ext>
              </a:extLst>
            </p:cNvPr>
            <p:cNvCxnSpPr>
              <a:cxnSpLocks/>
            </p:cNvCxnSpPr>
            <p:nvPr/>
          </p:nvCxnSpPr>
          <p:spPr>
            <a:xfrm flipH="1">
              <a:off x="9110506" y="2662815"/>
              <a:ext cx="1" cy="371788"/>
            </a:xfrm>
            <a:prstGeom prst="line">
              <a:avLst/>
            </a:prstGeom>
            <a:ln w="12700"/>
          </p:spPr>
          <p:style>
            <a:lnRef idx="1">
              <a:schemeClr val="dk1"/>
            </a:lnRef>
            <a:fillRef idx="0">
              <a:schemeClr val="dk1"/>
            </a:fillRef>
            <a:effectRef idx="0">
              <a:schemeClr val="dk1"/>
            </a:effectRef>
            <a:fontRef idx="minor">
              <a:schemeClr val="tx1"/>
            </a:fontRef>
          </p:style>
        </p:cxnSp>
        <p:sp>
          <p:nvSpPr>
            <p:cNvPr id="9" name="テキスト ボックス 8">
              <a:extLst>
                <a:ext uri="{FF2B5EF4-FFF2-40B4-BE49-F238E27FC236}">
                  <a16:creationId xmlns:a16="http://schemas.microsoft.com/office/drawing/2014/main" id="{3B8FC230-E63C-C9AB-A062-28B6EA6369DD}"/>
                </a:ext>
              </a:extLst>
            </p:cNvPr>
            <p:cNvSpPr txBox="1"/>
            <p:nvPr/>
          </p:nvSpPr>
          <p:spPr>
            <a:xfrm>
              <a:off x="9521849" y="3009713"/>
              <a:ext cx="2114143" cy="376350"/>
            </a:xfrm>
            <a:prstGeom prst="rect">
              <a:avLst/>
            </a:prstGeom>
          </p:spPr>
          <p:txBody>
            <a:bodyPr wrap="square" rtlCol="0">
              <a:noAutofit/>
            </a:bodyPr>
            <a:lstStyle/>
            <a:p>
              <a:pPr algn="l"/>
              <a:r>
                <a:rPr lang="ja-JP" altLang="en-US"/>
                <a:t>アクセスポイント</a:t>
              </a:r>
              <a:endParaRPr kumimoji="1" lang="ja-JP" altLang="en-US"/>
            </a:p>
          </p:txBody>
        </p:sp>
        <p:sp>
          <p:nvSpPr>
            <p:cNvPr id="10" name="テキスト ボックス 9">
              <a:extLst>
                <a:ext uri="{FF2B5EF4-FFF2-40B4-BE49-F238E27FC236}">
                  <a16:creationId xmlns:a16="http://schemas.microsoft.com/office/drawing/2014/main" id="{4728BBF3-AF8B-4AB0-5728-7D7C4BC03444}"/>
                </a:ext>
              </a:extLst>
            </p:cNvPr>
            <p:cNvSpPr txBox="1"/>
            <p:nvPr/>
          </p:nvSpPr>
          <p:spPr>
            <a:xfrm>
              <a:off x="5877648" y="2500895"/>
              <a:ext cx="1156199" cy="376350"/>
            </a:xfrm>
            <a:prstGeom prst="rect">
              <a:avLst/>
            </a:prstGeom>
          </p:spPr>
          <p:txBody>
            <a:bodyPr wrap="square" rtlCol="0">
              <a:noAutofit/>
            </a:bodyPr>
            <a:lstStyle/>
            <a:p>
              <a:pPr algn="l"/>
              <a:r>
                <a:rPr kumimoji="1" lang="en-US" altLang="ja-JP"/>
                <a:t>Ethernet</a:t>
              </a:r>
              <a:endParaRPr kumimoji="1" lang="ja-JP" altLang="en-US"/>
            </a:p>
          </p:txBody>
        </p:sp>
        <p:sp>
          <p:nvSpPr>
            <p:cNvPr id="11" name="楕円 10">
              <a:extLst>
                <a:ext uri="{FF2B5EF4-FFF2-40B4-BE49-F238E27FC236}">
                  <a16:creationId xmlns:a16="http://schemas.microsoft.com/office/drawing/2014/main" id="{C7A8EF7E-F89C-3365-8D68-CDA547E009BD}"/>
                </a:ext>
              </a:extLst>
            </p:cNvPr>
            <p:cNvSpPr/>
            <p:nvPr/>
          </p:nvSpPr>
          <p:spPr>
            <a:xfrm>
              <a:off x="6216582" y="5212608"/>
              <a:ext cx="5687363" cy="143349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cxnSp>
          <p:nvCxnSpPr>
            <p:cNvPr id="12" name="直線コネクタ 11">
              <a:extLst>
                <a:ext uri="{FF2B5EF4-FFF2-40B4-BE49-F238E27FC236}">
                  <a16:creationId xmlns:a16="http://schemas.microsoft.com/office/drawing/2014/main" id="{D0BBC60F-14DC-E2CA-0DFF-729FFC449C6A}"/>
                </a:ext>
              </a:extLst>
            </p:cNvPr>
            <p:cNvCxnSpPr>
              <a:cxnSpLocks/>
            </p:cNvCxnSpPr>
            <p:nvPr/>
          </p:nvCxnSpPr>
          <p:spPr>
            <a:xfrm flipV="1">
              <a:off x="6320415" y="3769087"/>
              <a:ext cx="2090057" cy="1962356"/>
            </a:xfrm>
            <a:prstGeom prst="line">
              <a:avLst/>
            </a:prstGeom>
            <a:ln w="12700"/>
          </p:spPr>
          <p:style>
            <a:lnRef idx="1">
              <a:schemeClr val="dk1"/>
            </a:lnRef>
            <a:fillRef idx="0">
              <a:schemeClr val="dk1"/>
            </a:fillRef>
            <a:effectRef idx="0">
              <a:schemeClr val="dk1"/>
            </a:effectRef>
            <a:fontRef idx="minor">
              <a:schemeClr val="tx1"/>
            </a:fontRef>
          </p:style>
        </p:cxnSp>
        <p:cxnSp>
          <p:nvCxnSpPr>
            <p:cNvPr id="13" name="直線コネクタ 12">
              <a:extLst>
                <a:ext uri="{FF2B5EF4-FFF2-40B4-BE49-F238E27FC236}">
                  <a16:creationId xmlns:a16="http://schemas.microsoft.com/office/drawing/2014/main" id="{F15F973E-CB3B-9028-DAC2-C225C4E42987}"/>
                </a:ext>
              </a:extLst>
            </p:cNvPr>
            <p:cNvCxnSpPr>
              <a:cxnSpLocks/>
            </p:cNvCxnSpPr>
            <p:nvPr/>
          </p:nvCxnSpPr>
          <p:spPr>
            <a:xfrm flipH="1" flipV="1">
              <a:off x="9710060" y="3769086"/>
              <a:ext cx="2181245" cy="2047789"/>
            </a:xfrm>
            <a:prstGeom prst="line">
              <a:avLst/>
            </a:prstGeom>
            <a:ln w="12700"/>
          </p:spPr>
          <p:style>
            <a:lnRef idx="1">
              <a:schemeClr val="dk1"/>
            </a:lnRef>
            <a:fillRef idx="0">
              <a:schemeClr val="dk1"/>
            </a:fillRef>
            <a:effectRef idx="0">
              <a:schemeClr val="dk1"/>
            </a:effectRef>
            <a:fontRef idx="minor">
              <a:schemeClr val="tx1"/>
            </a:fontRef>
          </p:style>
        </p:cxnSp>
        <p:sp>
          <p:nvSpPr>
            <p:cNvPr id="21" name="矢印: 下 20">
              <a:extLst>
                <a:ext uri="{FF2B5EF4-FFF2-40B4-BE49-F238E27FC236}">
                  <a16:creationId xmlns:a16="http://schemas.microsoft.com/office/drawing/2014/main" id="{B9691CEF-DDC9-C14F-348A-56B657B1FCB2}"/>
                </a:ext>
              </a:extLst>
            </p:cNvPr>
            <p:cNvSpPr/>
            <p:nvPr/>
          </p:nvSpPr>
          <p:spPr>
            <a:xfrm>
              <a:off x="9247207" y="4134232"/>
              <a:ext cx="526661" cy="1232066"/>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a:t>下り方向</a:t>
              </a:r>
            </a:p>
          </p:txBody>
        </p:sp>
        <p:sp>
          <p:nvSpPr>
            <p:cNvPr id="22" name="矢印: 上 21">
              <a:extLst>
                <a:ext uri="{FF2B5EF4-FFF2-40B4-BE49-F238E27FC236}">
                  <a16:creationId xmlns:a16="http://schemas.microsoft.com/office/drawing/2014/main" id="{5E95677C-3B1C-F796-9EAB-D333C429B549}"/>
                </a:ext>
              </a:extLst>
            </p:cNvPr>
            <p:cNvSpPr/>
            <p:nvPr/>
          </p:nvSpPr>
          <p:spPr>
            <a:xfrm>
              <a:off x="8367093" y="4106336"/>
              <a:ext cx="526661" cy="1232066"/>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a:t>上り方向</a:t>
              </a:r>
            </a:p>
          </p:txBody>
        </p:sp>
        <p:pic>
          <p:nvPicPr>
            <p:cNvPr id="25" name="図 24" descr="アイコン&#10;&#10;自動的に生成された説明">
              <a:extLst>
                <a:ext uri="{FF2B5EF4-FFF2-40B4-BE49-F238E27FC236}">
                  <a16:creationId xmlns:a16="http://schemas.microsoft.com/office/drawing/2014/main" id="{35F66CFC-647B-065C-B60F-A405150E26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4972" y="5607654"/>
              <a:ext cx="620546" cy="620546"/>
            </a:xfrm>
            <a:prstGeom prst="rect">
              <a:avLst/>
            </a:prstGeom>
          </p:spPr>
        </p:pic>
        <p:sp>
          <p:nvSpPr>
            <p:cNvPr id="26" name="テキスト ボックス 25">
              <a:extLst>
                <a:ext uri="{FF2B5EF4-FFF2-40B4-BE49-F238E27FC236}">
                  <a16:creationId xmlns:a16="http://schemas.microsoft.com/office/drawing/2014/main" id="{8434187D-FE34-5464-6996-9BBE0C1A4D07}"/>
                </a:ext>
              </a:extLst>
            </p:cNvPr>
            <p:cNvSpPr txBox="1"/>
            <p:nvPr/>
          </p:nvSpPr>
          <p:spPr>
            <a:xfrm>
              <a:off x="8585871" y="6228200"/>
              <a:ext cx="878748" cy="276999"/>
            </a:xfrm>
            <a:prstGeom prst="rect">
              <a:avLst/>
            </a:prstGeom>
            <a:noFill/>
          </p:spPr>
          <p:txBody>
            <a:bodyPr wrap="square" rtlCol="0">
              <a:spAutoFit/>
            </a:bodyPr>
            <a:lstStyle/>
            <a:p>
              <a:pPr algn="ctr"/>
              <a:r>
                <a:rPr kumimoji="1" lang="ja-JP" altLang="en-US" sz="1200"/>
                <a:t>端末</a:t>
              </a:r>
              <a:r>
                <a:rPr kumimoji="1" lang="en-US" altLang="ja-JP" sz="1200"/>
                <a:t>1</a:t>
              </a:r>
              <a:endParaRPr kumimoji="1" lang="ja-JP" altLang="en-US" sz="1200"/>
            </a:p>
          </p:txBody>
        </p:sp>
      </p:grpSp>
      <p:sp>
        <p:nvSpPr>
          <p:cNvPr id="30" name="タイトル 1">
            <a:extLst>
              <a:ext uri="{FF2B5EF4-FFF2-40B4-BE49-F238E27FC236}">
                <a16:creationId xmlns:a16="http://schemas.microsoft.com/office/drawing/2014/main" id="{FE33C986-F5DC-C8A1-1AA2-3F21423F0653}"/>
              </a:ext>
            </a:extLst>
          </p:cNvPr>
          <p:cNvSpPr txBox="1">
            <a:spLocks/>
          </p:cNvSpPr>
          <p:nvPr/>
        </p:nvSpPr>
        <p:spPr>
          <a:xfrm>
            <a:off x="838200" y="365125"/>
            <a:ext cx="11353800" cy="1325563"/>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a:t>802.11b</a:t>
            </a:r>
            <a:r>
              <a:rPr lang="ja-JP" altLang="en-US"/>
              <a:t>準拠無線</a:t>
            </a:r>
            <a:r>
              <a:rPr lang="en-US" altLang="ja-JP"/>
              <a:t>LAN</a:t>
            </a:r>
            <a:r>
              <a:rPr lang="ja-JP" altLang="en-US"/>
              <a:t>のスループット特性</a:t>
            </a:r>
          </a:p>
        </p:txBody>
      </p:sp>
      <p:sp>
        <p:nvSpPr>
          <p:cNvPr id="31" name="コンテンツ プレースホルダー 2">
            <a:extLst>
              <a:ext uri="{FF2B5EF4-FFF2-40B4-BE49-F238E27FC236}">
                <a16:creationId xmlns:a16="http://schemas.microsoft.com/office/drawing/2014/main" id="{4BFAE1C2-941D-45BF-870D-A34C49B3129A}"/>
              </a:ext>
            </a:extLst>
          </p:cNvPr>
          <p:cNvSpPr txBox="1">
            <a:spLocks/>
          </p:cNvSpPr>
          <p:nvPr/>
        </p:nvSpPr>
        <p:spPr>
          <a:xfrm>
            <a:off x="733530" y="1852258"/>
            <a:ext cx="10705349" cy="436591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b="0"/>
              <a:t>設定</a:t>
            </a:r>
            <a:r>
              <a:rPr lang="en-US" altLang="ja-JP" sz="2400" b="0"/>
              <a:t>1</a:t>
            </a:r>
          </a:p>
          <a:p>
            <a:pPr marL="0" indent="0">
              <a:buNone/>
            </a:pPr>
            <a:endParaRPr lang="en-US" altLang="ja-JP" sz="2400" b="0"/>
          </a:p>
          <a:p>
            <a:r>
              <a:rPr lang="ja-JP" altLang="en-US" sz="2400"/>
              <a:t>単一セル</a:t>
            </a:r>
            <a:endParaRPr lang="en-US" altLang="ja-JP" sz="2400"/>
          </a:p>
          <a:p>
            <a:endParaRPr lang="en-US" altLang="ja-JP" sz="2400"/>
          </a:p>
          <a:p>
            <a:r>
              <a:rPr lang="ja-JP" altLang="en-US" sz="2400"/>
              <a:t>上り方向総トラフィック＝下り方向総トラフィック</a:t>
            </a:r>
            <a:endParaRPr lang="en-US" altLang="ja-JP" sz="2400"/>
          </a:p>
          <a:p>
            <a:endParaRPr lang="en-US" altLang="ja-JP" sz="2400"/>
          </a:p>
          <a:p>
            <a:r>
              <a:rPr lang="ja-JP" altLang="en-US" sz="2400" b="0"/>
              <a:t>端末数</a:t>
            </a:r>
            <a:r>
              <a:rPr lang="ja-JP" altLang="en-US" sz="2400"/>
              <a:t>：</a:t>
            </a:r>
            <a:r>
              <a:rPr lang="en-US" altLang="ja-JP" sz="2400" b="0"/>
              <a:t>1</a:t>
            </a:r>
            <a:endParaRPr lang="en-US" altLang="ja-JP" sz="2400"/>
          </a:p>
          <a:p>
            <a:pPr marL="0" indent="0">
              <a:buNone/>
            </a:pPr>
            <a:endParaRPr lang="en-US" altLang="ja-JP" sz="2400" b="0"/>
          </a:p>
          <a:p>
            <a:pPr marL="0" indent="0">
              <a:buFont typeface="Arial" panose="020B0604020202020204" pitchFamily="34" charset="0"/>
              <a:buNone/>
            </a:pPr>
            <a:endParaRPr lang="en-US" altLang="ja-JP" sz="2400"/>
          </a:p>
          <a:p>
            <a:pPr marL="0" indent="0">
              <a:buFont typeface="Arial" panose="020B0604020202020204" pitchFamily="34" charset="0"/>
              <a:buNone/>
            </a:pPr>
            <a:endParaRPr lang="en-US" altLang="ja-JP" sz="2400"/>
          </a:p>
          <a:p>
            <a:pPr marL="0" indent="0">
              <a:buFont typeface="Arial" panose="020B0604020202020204" pitchFamily="34" charset="0"/>
              <a:buNone/>
            </a:pPr>
            <a:endParaRPr lang="en-US" altLang="ja-JP" sz="2400"/>
          </a:p>
        </p:txBody>
      </p:sp>
    </p:spTree>
    <p:extLst>
      <p:ext uri="{BB962C8B-B14F-4D97-AF65-F5344CB8AC3E}">
        <p14:creationId xmlns:p14="http://schemas.microsoft.com/office/powerpoint/2010/main" val="2218091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2">
            <a:extLst>
              <a:ext uri="{FF2B5EF4-FFF2-40B4-BE49-F238E27FC236}">
                <a16:creationId xmlns:a16="http://schemas.microsoft.com/office/drawing/2014/main" id="{C6A0ECEA-BA0A-C55B-18DA-0B7617F7373B}"/>
              </a:ext>
            </a:extLst>
          </p:cNvPr>
          <p:cNvSpPr txBox="1">
            <a:spLocks/>
          </p:cNvSpPr>
          <p:nvPr/>
        </p:nvSpPr>
        <p:spPr>
          <a:xfrm>
            <a:off x="1099704" y="479714"/>
            <a:ext cx="11120765" cy="58600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kumimoji="1" lang="en-US" altLang="ja-JP" sz="1100" dirty="0"/>
          </a:p>
          <a:p>
            <a:pPr marL="0" indent="0">
              <a:buNone/>
            </a:pPr>
            <a:endParaRPr kumimoji="1" lang="en-US" altLang="ja-JP" sz="2400" dirty="0"/>
          </a:p>
          <a:p>
            <a:r>
              <a:rPr kumimoji="1" lang="ja-JP" altLang="en-US" sz="2400" dirty="0"/>
              <a:t>結果</a:t>
            </a:r>
            <a:endParaRPr kumimoji="1" lang="en-US" altLang="ja-JP" sz="2400" dirty="0"/>
          </a:p>
          <a:p>
            <a:pPr marL="0" indent="0">
              <a:buNone/>
            </a:pPr>
            <a:r>
              <a:rPr kumimoji="1" lang="ja-JP" altLang="en-US" sz="2400" dirty="0"/>
              <a:t>最大スループットを達した後もトラフィック量を増加させてもスループット</a:t>
            </a:r>
            <a:r>
              <a:rPr lang="ja-JP" altLang="en-US" sz="2400" dirty="0"/>
              <a:t>はほとんど低下しない</a:t>
            </a:r>
            <a:endParaRPr lang="en-US" altLang="ja-JP" sz="2400" dirty="0"/>
          </a:p>
          <a:p>
            <a:pPr marL="0" indent="0">
              <a:buNone/>
            </a:pPr>
            <a:r>
              <a:rPr kumimoji="1" lang="ja-JP" altLang="en-US" sz="2400" dirty="0"/>
              <a:t>→データパケットの衝突が起こっていない</a:t>
            </a:r>
            <a:endParaRPr kumimoji="1" lang="en-US" altLang="ja-JP" sz="1100" dirty="0"/>
          </a:p>
          <a:p>
            <a:pPr marL="0" indent="0">
              <a:buNone/>
            </a:pPr>
            <a:endParaRPr lang="en-US" altLang="ja-JP" sz="2400" dirty="0"/>
          </a:p>
          <a:p>
            <a:r>
              <a:rPr lang="ja-JP" altLang="en-US" sz="2400" dirty="0"/>
              <a:t>データサイズを変える</a:t>
            </a:r>
            <a:endParaRPr lang="en-US" altLang="ja-JP" sz="2400" dirty="0"/>
          </a:p>
          <a:p>
            <a:pPr marL="0" indent="0">
              <a:buNone/>
            </a:pPr>
            <a:r>
              <a:rPr lang="ja-JP" altLang="en-US" sz="2400" dirty="0"/>
              <a:t>データサイズを小さくするとスループットは低下する</a:t>
            </a:r>
            <a:endParaRPr lang="en-US" altLang="ja-JP" sz="2400" dirty="0"/>
          </a:p>
          <a:p>
            <a:pPr marL="0" indent="0">
              <a:buNone/>
            </a:pPr>
            <a:r>
              <a:rPr kumimoji="1" lang="ja-JP" altLang="en-US" sz="2400" dirty="0"/>
              <a:t>→一周期のパケットの大きさに対するオーバーヘッド</a:t>
            </a:r>
            <a:r>
              <a:rPr kumimoji="1" lang="en-US" altLang="ja-JP" sz="2400" dirty="0"/>
              <a:t>(ACK,</a:t>
            </a:r>
            <a:r>
              <a:rPr kumimoji="1" lang="ja-JP" altLang="en-US" sz="2400" dirty="0"/>
              <a:t>ヘッダ</a:t>
            </a:r>
            <a:r>
              <a:rPr kumimoji="1" lang="en-US" altLang="ja-JP" sz="2400" dirty="0"/>
              <a:t>,SIFS,DIFS)</a:t>
            </a:r>
          </a:p>
          <a:p>
            <a:pPr marL="0" indent="0">
              <a:buNone/>
            </a:pPr>
            <a:r>
              <a:rPr lang="ja-JP" altLang="en-US" sz="2400" dirty="0"/>
              <a:t>の割合が大きくなるため</a:t>
            </a:r>
            <a:endParaRPr lang="en-US" altLang="ja-JP" sz="2400" dirty="0"/>
          </a:p>
          <a:p>
            <a:pPr marL="0" indent="0">
              <a:buFont typeface="Arial" panose="020B0604020202020204" pitchFamily="34" charset="0"/>
              <a:buNone/>
            </a:pPr>
            <a:endParaRPr lang="en-US" altLang="ja-JP" sz="2400" dirty="0"/>
          </a:p>
          <a:p>
            <a:pPr marL="0" indent="0">
              <a:buFont typeface="Arial" panose="020B0604020202020204" pitchFamily="34" charset="0"/>
              <a:buNone/>
            </a:pPr>
            <a:endParaRPr lang="en-US" altLang="ja-JP" sz="2400" dirty="0"/>
          </a:p>
        </p:txBody>
      </p:sp>
    </p:spTree>
    <p:extLst>
      <p:ext uri="{BB962C8B-B14F-4D97-AF65-F5344CB8AC3E}">
        <p14:creationId xmlns:p14="http://schemas.microsoft.com/office/powerpoint/2010/main" val="3422187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コンテンツ プレースホルダー 2">
            <a:extLst>
              <a:ext uri="{FF2B5EF4-FFF2-40B4-BE49-F238E27FC236}">
                <a16:creationId xmlns:a16="http://schemas.microsoft.com/office/drawing/2014/main" id="{8880EF3C-B4F1-565D-2E4F-B02730C311A8}"/>
              </a:ext>
            </a:extLst>
          </p:cNvPr>
          <p:cNvSpPr txBox="1">
            <a:spLocks/>
          </p:cNvSpPr>
          <p:nvPr/>
        </p:nvSpPr>
        <p:spPr>
          <a:xfrm>
            <a:off x="733530" y="110533"/>
            <a:ext cx="10705349" cy="610764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b="0" dirty="0"/>
              <a:t>設定</a:t>
            </a:r>
            <a:r>
              <a:rPr lang="en-US" altLang="ja-JP" sz="2400" b="0" dirty="0"/>
              <a:t>2</a:t>
            </a:r>
          </a:p>
          <a:p>
            <a:pPr marL="0" indent="0">
              <a:buNone/>
            </a:pPr>
            <a:endParaRPr lang="en-US" altLang="ja-JP" sz="2400" b="0" dirty="0"/>
          </a:p>
          <a:p>
            <a:r>
              <a:rPr lang="ja-JP" altLang="en-US" sz="2400" dirty="0"/>
              <a:t>セル数：</a:t>
            </a:r>
            <a:r>
              <a:rPr lang="en-US" altLang="ja-JP" sz="2400" dirty="0"/>
              <a:t>2(</a:t>
            </a:r>
            <a:r>
              <a:rPr lang="ja-JP" altLang="en-US" sz="2400" dirty="0"/>
              <a:t>同一周波数</a:t>
            </a:r>
            <a:r>
              <a:rPr lang="en-US" altLang="ja-JP" sz="2400" dirty="0"/>
              <a:t>)</a:t>
            </a:r>
          </a:p>
          <a:p>
            <a:endParaRPr lang="en-US" altLang="ja-JP" sz="2400" dirty="0"/>
          </a:p>
          <a:p>
            <a:r>
              <a:rPr lang="ja-JP" altLang="en-US" sz="2400" dirty="0"/>
              <a:t>上り方向総トラフィック＝下り方向総トラフィック</a:t>
            </a:r>
            <a:endParaRPr lang="en-US" altLang="ja-JP" sz="2400" dirty="0"/>
          </a:p>
          <a:p>
            <a:endParaRPr lang="en-US" altLang="ja-JP" sz="2400" dirty="0"/>
          </a:p>
          <a:p>
            <a:r>
              <a:rPr lang="ja-JP" altLang="en-US" sz="2400" b="0" dirty="0"/>
              <a:t>端末数</a:t>
            </a:r>
            <a:r>
              <a:rPr lang="ja-JP" altLang="en-US" sz="2400" dirty="0"/>
              <a:t>：</a:t>
            </a:r>
            <a:r>
              <a:rPr lang="en-US" altLang="ja-JP" sz="2400" b="0" dirty="0"/>
              <a:t>1(</a:t>
            </a:r>
            <a:r>
              <a:rPr lang="ja-JP" altLang="en-US" sz="2400" b="0" dirty="0"/>
              <a:t>各セルごと</a:t>
            </a:r>
            <a:r>
              <a:rPr lang="en-US" altLang="ja-JP" sz="2400" b="0" dirty="0"/>
              <a:t>)</a:t>
            </a:r>
          </a:p>
          <a:p>
            <a:pPr marL="0" indent="0">
              <a:buNone/>
            </a:pPr>
            <a:endParaRPr lang="en-US" altLang="ja-JP" sz="2400" b="0" dirty="0"/>
          </a:p>
          <a:p>
            <a:r>
              <a:rPr lang="ja-JP" altLang="en-US" sz="2400" b="0" dirty="0"/>
              <a:t>セル</a:t>
            </a:r>
            <a:r>
              <a:rPr lang="en-US" altLang="ja-JP" sz="2400" dirty="0"/>
              <a:t>1,2</a:t>
            </a:r>
            <a:r>
              <a:rPr lang="ja-JP" altLang="en-US" sz="2400" dirty="0"/>
              <a:t>はほぼオーバーラップ</a:t>
            </a:r>
            <a:endParaRPr lang="en-US" altLang="ja-JP" sz="2400" b="0" dirty="0"/>
          </a:p>
          <a:p>
            <a:pPr marL="0" indent="0">
              <a:buNone/>
            </a:pPr>
            <a:endParaRPr lang="en-US" altLang="ja-JP" sz="2400" dirty="0"/>
          </a:p>
          <a:p>
            <a:pPr marL="0" indent="0">
              <a:buNone/>
            </a:pPr>
            <a:endParaRPr lang="en-US" altLang="ja-JP" sz="2400" b="0" dirty="0"/>
          </a:p>
          <a:p>
            <a:pPr marL="0" indent="0">
              <a:buFont typeface="Arial" panose="020B0604020202020204" pitchFamily="34" charset="0"/>
              <a:buNone/>
            </a:pPr>
            <a:endParaRPr lang="en-US" altLang="ja-JP" sz="2400" dirty="0"/>
          </a:p>
          <a:p>
            <a:pPr marL="0" indent="0">
              <a:buFont typeface="Arial" panose="020B0604020202020204" pitchFamily="34" charset="0"/>
              <a:buNone/>
            </a:pPr>
            <a:endParaRPr lang="en-US" altLang="ja-JP" sz="2400" dirty="0"/>
          </a:p>
          <a:p>
            <a:pPr marL="0" indent="0">
              <a:buFont typeface="Arial" panose="020B0604020202020204" pitchFamily="34" charset="0"/>
              <a:buNone/>
            </a:pPr>
            <a:endParaRPr lang="en-US" altLang="ja-JP" sz="2400" dirty="0"/>
          </a:p>
        </p:txBody>
      </p:sp>
      <p:grpSp>
        <p:nvGrpSpPr>
          <p:cNvPr id="2" name="グループ化 1">
            <a:extLst>
              <a:ext uri="{FF2B5EF4-FFF2-40B4-BE49-F238E27FC236}">
                <a16:creationId xmlns:a16="http://schemas.microsoft.com/office/drawing/2014/main" id="{C9C4A9CA-503B-E26C-5DAB-795C4E5F4959}"/>
              </a:ext>
            </a:extLst>
          </p:cNvPr>
          <p:cNvGrpSpPr/>
          <p:nvPr/>
        </p:nvGrpSpPr>
        <p:grpSpPr>
          <a:xfrm>
            <a:off x="4274395" y="2477525"/>
            <a:ext cx="7576725" cy="4266352"/>
            <a:chOff x="4274395" y="2477525"/>
            <a:chExt cx="7576725" cy="4266352"/>
          </a:xfrm>
        </p:grpSpPr>
        <p:sp>
          <p:nvSpPr>
            <p:cNvPr id="64" name="テキスト ボックス 63">
              <a:extLst>
                <a:ext uri="{FF2B5EF4-FFF2-40B4-BE49-F238E27FC236}">
                  <a16:creationId xmlns:a16="http://schemas.microsoft.com/office/drawing/2014/main" id="{EB8E418A-D3E0-826D-B02B-BB11E8D6ACB4}"/>
                </a:ext>
              </a:extLst>
            </p:cNvPr>
            <p:cNvSpPr txBox="1"/>
            <p:nvPr/>
          </p:nvSpPr>
          <p:spPr>
            <a:xfrm>
              <a:off x="9823130" y="6272996"/>
              <a:ext cx="978959" cy="276999"/>
            </a:xfrm>
            <a:prstGeom prst="rect">
              <a:avLst/>
            </a:prstGeom>
            <a:noFill/>
          </p:spPr>
          <p:txBody>
            <a:bodyPr wrap="square">
              <a:spAutoFit/>
            </a:bodyPr>
            <a:lstStyle/>
            <a:p>
              <a:pPr algn="ctr"/>
              <a:r>
                <a:rPr kumimoji="1" lang="ja-JP" altLang="en-US" sz="1200"/>
                <a:t>端末</a:t>
              </a:r>
              <a:r>
                <a:rPr lang="en-US" altLang="ja-JP" sz="1200"/>
                <a:t>2</a:t>
              </a:r>
            </a:p>
          </p:txBody>
        </p:sp>
        <p:pic>
          <p:nvPicPr>
            <p:cNvPr id="65" name="図 64" descr="アイコン&#10;&#10;自動的に生成された説明">
              <a:extLst>
                <a:ext uri="{FF2B5EF4-FFF2-40B4-BE49-F238E27FC236}">
                  <a16:creationId xmlns:a16="http://schemas.microsoft.com/office/drawing/2014/main" id="{0AF32571-E6AC-7527-2097-37916D871924}"/>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10036279" y="5648399"/>
              <a:ext cx="620546" cy="620546"/>
            </a:xfrm>
            <a:prstGeom prst="rect">
              <a:avLst/>
            </a:prstGeom>
            <a:noFill/>
          </p:spPr>
        </p:pic>
        <p:cxnSp>
          <p:nvCxnSpPr>
            <p:cNvPr id="66" name="直線コネクタ 65">
              <a:extLst>
                <a:ext uri="{FF2B5EF4-FFF2-40B4-BE49-F238E27FC236}">
                  <a16:creationId xmlns:a16="http://schemas.microsoft.com/office/drawing/2014/main" id="{B50731FF-C508-5F5A-1285-1FA0A27C512F}"/>
                </a:ext>
              </a:extLst>
            </p:cNvPr>
            <p:cNvCxnSpPr>
              <a:cxnSpLocks/>
            </p:cNvCxnSpPr>
            <p:nvPr/>
          </p:nvCxnSpPr>
          <p:spPr>
            <a:xfrm flipH="1">
              <a:off x="5390828" y="2667852"/>
              <a:ext cx="6144334" cy="0"/>
            </a:xfrm>
            <a:prstGeom prst="line">
              <a:avLst/>
            </a:prstGeom>
            <a:ln w="12700"/>
          </p:spPr>
          <p:style>
            <a:lnRef idx="1">
              <a:schemeClr val="dk1"/>
            </a:lnRef>
            <a:fillRef idx="0">
              <a:schemeClr val="dk1"/>
            </a:fillRef>
            <a:effectRef idx="0">
              <a:schemeClr val="dk1"/>
            </a:effectRef>
            <a:fontRef idx="minor">
              <a:schemeClr val="tx1"/>
            </a:fontRef>
          </p:style>
        </p:cxnSp>
        <p:sp>
          <p:nvSpPr>
            <p:cNvPr id="67" name="直方体 66">
              <a:extLst>
                <a:ext uri="{FF2B5EF4-FFF2-40B4-BE49-F238E27FC236}">
                  <a16:creationId xmlns:a16="http://schemas.microsoft.com/office/drawing/2014/main" id="{5AC23EB3-7D42-F8E3-1E25-2ECBDD3085CE}"/>
                </a:ext>
              </a:extLst>
            </p:cNvPr>
            <p:cNvSpPr/>
            <p:nvPr/>
          </p:nvSpPr>
          <p:spPr>
            <a:xfrm>
              <a:off x="7721175" y="3021561"/>
              <a:ext cx="562774" cy="587376"/>
            </a:xfrm>
            <a:prstGeom prst="cub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a:t>AP</a:t>
              </a:r>
              <a:endParaRPr kumimoji="1" lang="ja-JP" altLang="en-US" sz="1200"/>
            </a:p>
          </p:txBody>
        </p:sp>
        <p:cxnSp>
          <p:nvCxnSpPr>
            <p:cNvPr id="68" name="直線コネクタ 67">
              <a:extLst>
                <a:ext uri="{FF2B5EF4-FFF2-40B4-BE49-F238E27FC236}">
                  <a16:creationId xmlns:a16="http://schemas.microsoft.com/office/drawing/2014/main" id="{806C051F-440C-91F6-5032-ED64D435E17B}"/>
                </a:ext>
              </a:extLst>
            </p:cNvPr>
            <p:cNvCxnSpPr>
              <a:cxnSpLocks/>
            </p:cNvCxnSpPr>
            <p:nvPr/>
          </p:nvCxnSpPr>
          <p:spPr>
            <a:xfrm flipH="1">
              <a:off x="8209313" y="3293514"/>
              <a:ext cx="23380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9" name="直線コネクタ 68">
              <a:extLst>
                <a:ext uri="{FF2B5EF4-FFF2-40B4-BE49-F238E27FC236}">
                  <a16:creationId xmlns:a16="http://schemas.microsoft.com/office/drawing/2014/main" id="{1EF4AE80-F0D6-6E6B-2C4B-98E74C2D1EB8}"/>
                </a:ext>
              </a:extLst>
            </p:cNvPr>
            <p:cNvCxnSpPr>
              <a:cxnSpLocks/>
            </p:cNvCxnSpPr>
            <p:nvPr/>
          </p:nvCxnSpPr>
          <p:spPr>
            <a:xfrm>
              <a:off x="8452834" y="3057006"/>
              <a:ext cx="0" cy="236508"/>
            </a:xfrm>
            <a:prstGeom prst="line">
              <a:avLst/>
            </a:prstGeom>
            <a:ln w="12700"/>
          </p:spPr>
          <p:style>
            <a:lnRef idx="1">
              <a:schemeClr val="dk1"/>
            </a:lnRef>
            <a:fillRef idx="0">
              <a:schemeClr val="dk1"/>
            </a:fillRef>
            <a:effectRef idx="0">
              <a:schemeClr val="dk1"/>
            </a:effectRef>
            <a:fontRef idx="minor">
              <a:schemeClr val="tx1"/>
            </a:fontRef>
          </p:style>
        </p:cxnSp>
        <p:sp>
          <p:nvSpPr>
            <p:cNvPr id="70" name="二等辺三角形 69">
              <a:extLst>
                <a:ext uri="{FF2B5EF4-FFF2-40B4-BE49-F238E27FC236}">
                  <a16:creationId xmlns:a16="http://schemas.microsoft.com/office/drawing/2014/main" id="{F2BAEDFC-0621-E2FC-78F9-B796EE71B2A6}"/>
                </a:ext>
              </a:extLst>
            </p:cNvPr>
            <p:cNvSpPr/>
            <p:nvPr/>
          </p:nvSpPr>
          <p:spPr>
            <a:xfrm flipV="1">
              <a:off x="8283949" y="2829772"/>
              <a:ext cx="337771" cy="246676"/>
            </a:xfrm>
            <a:prstGeom prst="triangl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cxnSp>
          <p:nvCxnSpPr>
            <p:cNvPr id="71" name="直線コネクタ 70">
              <a:extLst>
                <a:ext uri="{FF2B5EF4-FFF2-40B4-BE49-F238E27FC236}">
                  <a16:creationId xmlns:a16="http://schemas.microsoft.com/office/drawing/2014/main" id="{192EDDBF-2601-0FFE-D0F3-E53E9E274AC4}"/>
                </a:ext>
              </a:extLst>
            </p:cNvPr>
            <p:cNvCxnSpPr>
              <a:cxnSpLocks/>
            </p:cNvCxnSpPr>
            <p:nvPr/>
          </p:nvCxnSpPr>
          <p:spPr>
            <a:xfrm flipH="1">
              <a:off x="8058937" y="2665700"/>
              <a:ext cx="1" cy="371788"/>
            </a:xfrm>
            <a:prstGeom prst="line">
              <a:avLst/>
            </a:prstGeom>
            <a:ln w="12700"/>
          </p:spPr>
          <p:style>
            <a:lnRef idx="1">
              <a:schemeClr val="dk1"/>
            </a:lnRef>
            <a:fillRef idx="0">
              <a:schemeClr val="dk1"/>
            </a:fillRef>
            <a:effectRef idx="0">
              <a:schemeClr val="dk1"/>
            </a:effectRef>
            <a:fontRef idx="minor">
              <a:schemeClr val="tx1"/>
            </a:fontRef>
          </p:style>
        </p:cxnSp>
        <p:sp>
          <p:nvSpPr>
            <p:cNvPr id="72" name="テキスト ボックス 71">
              <a:extLst>
                <a:ext uri="{FF2B5EF4-FFF2-40B4-BE49-F238E27FC236}">
                  <a16:creationId xmlns:a16="http://schemas.microsoft.com/office/drawing/2014/main" id="{E38D19F8-0EA9-DE96-8669-B1237FBE5330}"/>
                </a:ext>
              </a:extLst>
            </p:cNvPr>
            <p:cNvSpPr txBox="1"/>
            <p:nvPr/>
          </p:nvSpPr>
          <p:spPr>
            <a:xfrm>
              <a:off x="4274395" y="2477525"/>
              <a:ext cx="1156199" cy="376350"/>
            </a:xfrm>
            <a:prstGeom prst="rect">
              <a:avLst/>
            </a:prstGeom>
          </p:spPr>
          <p:txBody>
            <a:bodyPr wrap="square" rtlCol="0">
              <a:noAutofit/>
            </a:bodyPr>
            <a:lstStyle/>
            <a:p>
              <a:pPr algn="l"/>
              <a:r>
                <a:rPr kumimoji="1" lang="en-US" altLang="ja-JP"/>
                <a:t>Ethernet</a:t>
              </a:r>
              <a:endParaRPr kumimoji="1" lang="ja-JP" altLang="en-US"/>
            </a:p>
          </p:txBody>
        </p:sp>
        <p:sp>
          <p:nvSpPr>
            <p:cNvPr id="73" name="楕円 72">
              <a:extLst>
                <a:ext uri="{FF2B5EF4-FFF2-40B4-BE49-F238E27FC236}">
                  <a16:creationId xmlns:a16="http://schemas.microsoft.com/office/drawing/2014/main" id="{97C290B4-0C9B-721B-F981-4ABF1FC01A9E}"/>
                </a:ext>
              </a:extLst>
            </p:cNvPr>
            <p:cNvSpPr/>
            <p:nvPr/>
          </p:nvSpPr>
          <p:spPr>
            <a:xfrm>
              <a:off x="5077738" y="5196420"/>
              <a:ext cx="5687363" cy="1547457"/>
            </a:xfrm>
            <a:prstGeom prst="ellipse">
              <a:avLst/>
            </a:prstGeom>
            <a:solidFill>
              <a:schemeClr val="accent5">
                <a:alpha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cxnSp>
          <p:nvCxnSpPr>
            <p:cNvPr id="74" name="直線コネクタ 73">
              <a:extLst>
                <a:ext uri="{FF2B5EF4-FFF2-40B4-BE49-F238E27FC236}">
                  <a16:creationId xmlns:a16="http://schemas.microsoft.com/office/drawing/2014/main" id="{AB0E3A3B-1949-6F77-BD7F-000DA1BFA304}"/>
                </a:ext>
              </a:extLst>
            </p:cNvPr>
            <p:cNvCxnSpPr>
              <a:cxnSpLocks/>
            </p:cNvCxnSpPr>
            <p:nvPr/>
          </p:nvCxnSpPr>
          <p:spPr>
            <a:xfrm flipV="1">
              <a:off x="5187817" y="3738938"/>
              <a:ext cx="2090057" cy="1962356"/>
            </a:xfrm>
            <a:prstGeom prst="line">
              <a:avLst/>
            </a:prstGeom>
            <a:ln w="12700"/>
          </p:spPr>
          <p:style>
            <a:lnRef idx="1">
              <a:schemeClr val="dk1"/>
            </a:lnRef>
            <a:fillRef idx="0">
              <a:schemeClr val="dk1"/>
            </a:fillRef>
            <a:effectRef idx="0">
              <a:schemeClr val="dk1"/>
            </a:effectRef>
            <a:fontRef idx="minor">
              <a:schemeClr val="tx1"/>
            </a:fontRef>
          </p:style>
        </p:cxnSp>
        <p:cxnSp>
          <p:nvCxnSpPr>
            <p:cNvPr id="75" name="直線コネクタ 74">
              <a:extLst>
                <a:ext uri="{FF2B5EF4-FFF2-40B4-BE49-F238E27FC236}">
                  <a16:creationId xmlns:a16="http://schemas.microsoft.com/office/drawing/2014/main" id="{25030B6B-55AE-B5CE-0592-44D124490466}"/>
                </a:ext>
              </a:extLst>
            </p:cNvPr>
            <p:cNvCxnSpPr>
              <a:cxnSpLocks/>
            </p:cNvCxnSpPr>
            <p:nvPr/>
          </p:nvCxnSpPr>
          <p:spPr>
            <a:xfrm flipH="1" flipV="1">
              <a:off x="8577462" y="3738937"/>
              <a:ext cx="2094357" cy="1973858"/>
            </a:xfrm>
            <a:prstGeom prst="line">
              <a:avLst/>
            </a:prstGeom>
            <a:ln w="12700"/>
          </p:spPr>
          <p:style>
            <a:lnRef idx="1">
              <a:schemeClr val="dk1"/>
            </a:lnRef>
            <a:fillRef idx="0">
              <a:schemeClr val="dk1"/>
            </a:fillRef>
            <a:effectRef idx="0">
              <a:schemeClr val="dk1"/>
            </a:effectRef>
            <a:fontRef idx="minor">
              <a:schemeClr val="tx1"/>
            </a:fontRef>
          </p:style>
        </p:cxnSp>
        <p:pic>
          <p:nvPicPr>
            <p:cNvPr id="76" name="図 75" descr="アイコン&#10;&#10;自動的に生成された説明">
              <a:extLst>
                <a:ext uri="{FF2B5EF4-FFF2-40B4-BE49-F238E27FC236}">
                  <a16:creationId xmlns:a16="http://schemas.microsoft.com/office/drawing/2014/main" id="{E2A7BDB5-3AE1-3480-ECAC-4ABB0DA7064F}"/>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6781497" y="5572528"/>
              <a:ext cx="620546" cy="620546"/>
            </a:xfrm>
            <a:prstGeom prst="rect">
              <a:avLst/>
            </a:prstGeom>
            <a:solidFill>
              <a:schemeClr val="accent5"/>
            </a:solidFill>
          </p:spPr>
        </p:pic>
        <p:sp>
          <p:nvSpPr>
            <p:cNvPr id="77" name="テキスト ボックス 76">
              <a:extLst>
                <a:ext uri="{FF2B5EF4-FFF2-40B4-BE49-F238E27FC236}">
                  <a16:creationId xmlns:a16="http://schemas.microsoft.com/office/drawing/2014/main" id="{5C10BE25-C81B-7A16-600A-A97C67204053}"/>
                </a:ext>
              </a:extLst>
            </p:cNvPr>
            <p:cNvSpPr txBox="1"/>
            <p:nvPr/>
          </p:nvSpPr>
          <p:spPr>
            <a:xfrm>
              <a:off x="6711746" y="6272996"/>
              <a:ext cx="760047" cy="276999"/>
            </a:xfrm>
            <a:prstGeom prst="rect">
              <a:avLst/>
            </a:prstGeom>
            <a:noFill/>
          </p:spPr>
          <p:txBody>
            <a:bodyPr wrap="square" rtlCol="0">
              <a:spAutoFit/>
            </a:bodyPr>
            <a:lstStyle/>
            <a:p>
              <a:pPr algn="ctr"/>
              <a:r>
                <a:rPr kumimoji="1" lang="ja-JP" altLang="en-US" sz="1200"/>
                <a:t>端末</a:t>
              </a:r>
              <a:r>
                <a:rPr kumimoji="1" lang="en-US" altLang="ja-JP" sz="1200"/>
                <a:t>1</a:t>
              </a:r>
              <a:endParaRPr kumimoji="1" lang="ja-JP" altLang="en-US" sz="1200"/>
            </a:p>
          </p:txBody>
        </p:sp>
        <p:sp>
          <p:nvSpPr>
            <p:cNvPr id="78" name="直方体 77">
              <a:extLst>
                <a:ext uri="{FF2B5EF4-FFF2-40B4-BE49-F238E27FC236}">
                  <a16:creationId xmlns:a16="http://schemas.microsoft.com/office/drawing/2014/main" id="{01C939E2-67C8-8106-4E87-886E7FBFA44C}"/>
                </a:ext>
              </a:extLst>
            </p:cNvPr>
            <p:cNvSpPr/>
            <p:nvPr/>
          </p:nvSpPr>
          <p:spPr>
            <a:xfrm>
              <a:off x="8628888" y="3021561"/>
              <a:ext cx="562774" cy="587376"/>
            </a:xfrm>
            <a:prstGeom prst="cub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a:t>AP</a:t>
              </a:r>
              <a:endParaRPr kumimoji="1" lang="ja-JP" altLang="en-US" sz="1200"/>
            </a:p>
          </p:txBody>
        </p:sp>
        <p:cxnSp>
          <p:nvCxnSpPr>
            <p:cNvPr id="79" name="直線コネクタ 78">
              <a:extLst>
                <a:ext uri="{FF2B5EF4-FFF2-40B4-BE49-F238E27FC236}">
                  <a16:creationId xmlns:a16="http://schemas.microsoft.com/office/drawing/2014/main" id="{AAB9E5AA-2745-140C-48ED-679A2B763FBB}"/>
                </a:ext>
              </a:extLst>
            </p:cNvPr>
            <p:cNvCxnSpPr>
              <a:cxnSpLocks/>
            </p:cNvCxnSpPr>
            <p:nvPr/>
          </p:nvCxnSpPr>
          <p:spPr>
            <a:xfrm flipH="1">
              <a:off x="9117026" y="3293514"/>
              <a:ext cx="23380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80" name="直線コネクタ 79">
              <a:extLst>
                <a:ext uri="{FF2B5EF4-FFF2-40B4-BE49-F238E27FC236}">
                  <a16:creationId xmlns:a16="http://schemas.microsoft.com/office/drawing/2014/main" id="{69B2D319-88FB-0440-C4CD-C182C605793C}"/>
                </a:ext>
              </a:extLst>
            </p:cNvPr>
            <p:cNvCxnSpPr>
              <a:cxnSpLocks/>
            </p:cNvCxnSpPr>
            <p:nvPr/>
          </p:nvCxnSpPr>
          <p:spPr>
            <a:xfrm>
              <a:off x="9360547" y="3057006"/>
              <a:ext cx="0" cy="236508"/>
            </a:xfrm>
            <a:prstGeom prst="line">
              <a:avLst/>
            </a:prstGeom>
            <a:ln w="12700"/>
          </p:spPr>
          <p:style>
            <a:lnRef idx="1">
              <a:schemeClr val="dk1"/>
            </a:lnRef>
            <a:fillRef idx="0">
              <a:schemeClr val="dk1"/>
            </a:fillRef>
            <a:effectRef idx="0">
              <a:schemeClr val="dk1"/>
            </a:effectRef>
            <a:fontRef idx="minor">
              <a:schemeClr val="tx1"/>
            </a:fontRef>
          </p:style>
        </p:cxnSp>
        <p:sp>
          <p:nvSpPr>
            <p:cNvPr id="81" name="二等辺三角形 80">
              <a:extLst>
                <a:ext uri="{FF2B5EF4-FFF2-40B4-BE49-F238E27FC236}">
                  <a16:creationId xmlns:a16="http://schemas.microsoft.com/office/drawing/2014/main" id="{1C81958B-6C54-C765-2155-11006182D4D9}"/>
                </a:ext>
              </a:extLst>
            </p:cNvPr>
            <p:cNvSpPr/>
            <p:nvPr/>
          </p:nvSpPr>
          <p:spPr>
            <a:xfrm flipV="1">
              <a:off x="9191662" y="2829772"/>
              <a:ext cx="337771" cy="246676"/>
            </a:xfrm>
            <a:prstGeom prst="triangl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82" name="楕円 81">
              <a:extLst>
                <a:ext uri="{FF2B5EF4-FFF2-40B4-BE49-F238E27FC236}">
                  <a16:creationId xmlns:a16="http://schemas.microsoft.com/office/drawing/2014/main" id="{43100591-83F0-4787-C377-70B270B21D5B}"/>
                </a:ext>
              </a:extLst>
            </p:cNvPr>
            <p:cNvSpPr/>
            <p:nvPr/>
          </p:nvSpPr>
          <p:spPr>
            <a:xfrm flipV="1">
              <a:off x="6098440" y="5188165"/>
              <a:ext cx="5687363" cy="1551047"/>
            </a:xfrm>
            <a:prstGeom prst="ellipse">
              <a:avLst/>
            </a:prstGeom>
            <a:solidFill>
              <a:schemeClr val="accent2">
                <a:alpha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dirty="0"/>
            </a:p>
          </p:txBody>
        </p:sp>
        <p:cxnSp>
          <p:nvCxnSpPr>
            <p:cNvPr id="83" name="直線コネクタ 82">
              <a:extLst>
                <a:ext uri="{FF2B5EF4-FFF2-40B4-BE49-F238E27FC236}">
                  <a16:creationId xmlns:a16="http://schemas.microsoft.com/office/drawing/2014/main" id="{CFF253C8-7217-32C8-8DB9-B8677146BDC6}"/>
                </a:ext>
              </a:extLst>
            </p:cNvPr>
            <p:cNvCxnSpPr>
              <a:cxnSpLocks/>
            </p:cNvCxnSpPr>
            <p:nvPr/>
          </p:nvCxnSpPr>
          <p:spPr>
            <a:xfrm flipV="1">
              <a:off x="6192961" y="3769819"/>
              <a:ext cx="2090057" cy="1962356"/>
            </a:xfrm>
            <a:prstGeom prst="line">
              <a:avLst/>
            </a:prstGeom>
            <a:ln w="12700"/>
          </p:spPr>
          <p:style>
            <a:lnRef idx="1">
              <a:schemeClr val="dk1"/>
            </a:lnRef>
            <a:fillRef idx="0">
              <a:schemeClr val="dk1"/>
            </a:fillRef>
            <a:effectRef idx="0">
              <a:schemeClr val="dk1"/>
            </a:effectRef>
            <a:fontRef idx="minor">
              <a:schemeClr val="tx1"/>
            </a:fontRef>
          </p:style>
        </p:cxnSp>
        <p:cxnSp>
          <p:nvCxnSpPr>
            <p:cNvPr id="84" name="直線コネクタ 83">
              <a:extLst>
                <a:ext uri="{FF2B5EF4-FFF2-40B4-BE49-F238E27FC236}">
                  <a16:creationId xmlns:a16="http://schemas.microsoft.com/office/drawing/2014/main" id="{68ACD596-AAE3-AD2D-E142-E87B998E0777}"/>
                </a:ext>
              </a:extLst>
            </p:cNvPr>
            <p:cNvCxnSpPr>
              <a:cxnSpLocks/>
            </p:cNvCxnSpPr>
            <p:nvPr/>
          </p:nvCxnSpPr>
          <p:spPr>
            <a:xfrm flipH="1" flipV="1">
              <a:off x="9566204" y="3771971"/>
              <a:ext cx="2181245" cy="2047789"/>
            </a:xfrm>
            <a:prstGeom prst="line">
              <a:avLst/>
            </a:prstGeom>
            <a:ln w="12700"/>
          </p:spPr>
          <p:style>
            <a:lnRef idx="1">
              <a:schemeClr val="dk1"/>
            </a:lnRef>
            <a:fillRef idx="0">
              <a:schemeClr val="dk1"/>
            </a:fillRef>
            <a:effectRef idx="0">
              <a:schemeClr val="dk1"/>
            </a:effectRef>
            <a:fontRef idx="minor">
              <a:schemeClr val="tx1"/>
            </a:fontRef>
          </p:style>
        </p:cxnSp>
        <p:sp>
          <p:nvSpPr>
            <p:cNvPr id="85" name="矢印: 下 84">
              <a:extLst>
                <a:ext uri="{FF2B5EF4-FFF2-40B4-BE49-F238E27FC236}">
                  <a16:creationId xmlns:a16="http://schemas.microsoft.com/office/drawing/2014/main" id="{3C9C4E8A-9016-1596-2B3F-4C6ED9E1948A}"/>
                </a:ext>
              </a:extLst>
            </p:cNvPr>
            <p:cNvSpPr/>
            <p:nvPr/>
          </p:nvSpPr>
          <p:spPr>
            <a:xfrm>
              <a:off x="10393495" y="4357598"/>
              <a:ext cx="526661" cy="1232066"/>
            </a:xfrm>
            <a:prstGeom prst="downArrow">
              <a:avLst/>
            </a:prstGeom>
            <a:solidFill>
              <a:schemeClr val="lt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a:t>下り</a:t>
              </a:r>
            </a:p>
          </p:txBody>
        </p:sp>
        <p:sp>
          <p:nvSpPr>
            <p:cNvPr id="86" name="矢印: 上 85">
              <a:extLst>
                <a:ext uri="{FF2B5EF4-FFF2-40B4-BE49-F238E27FC236}">
                  <a16:creationId xmlns:a16="http://schemas.microsoft.com/office/drawing/2014/main" id="{587C9C6F-72C9-2355-9802-06C1CEF692CE}"/>
                </a:ext>
              </a:extLst>
            </p:cNvPr>
            <p:cNvSpPr/>
            <p:nvPr/>
          </p:nvSpPr>
          <p:spPr>
            <a:xfrm>
              <a:off x="9780154" y="4354886"/>
              <a:ext cx="526661" cy="1232066"/>
            </a:xfrm>
            <a:prstGeom prst="upArrow">
              <a:avLst/>
            </a:prstGeom>
            <a:solidFill>
              <a:schemeClr val="lt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a:t>上り</a:t>
              </a:r>
            </a:p>
          </p:txBody>
        </p:sp>
        <p:sp>
          <p:nvSpPr>
            <p:cNvPr id="87" name="矢印: 左右 86">
              <a:extLst>
                <a:ext uri="{FF2B5EF4-FFF2-40B4-BE49-F238E27FC236}">
                  <a16:creationId xmlns:a16="http://schemas.microsoft.com/office/drawing/2014/main" id="{728E3916-96DE-D34D-56F1-1FE44B3301BC}"/>
                </a:ext>
              </a:extLst>
            </p:cNvPr>
            <p:cNvSpPr/>
            <p:nvPr/>
          </p:nvSpPr>
          <p:spPr>
            <a:xfrm>
              <a:off x="7518205" y="4640019"/>
              <a:ext cx="2350530" cy="700674"/>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a:t>同一周波数</a:t>
              </a:r>
            </a:p>
          </p:txBody>
        </p:sp>
        <p:cxnSp>
          <p:nvCxnSpPr>
            <p:cNvPr id="88" name="直線コネクタ 87">
              <a:extLst>
                <a:ext uri="{FF2B5EF4-FFF2-40B4-BE49-F238E27FC236}">
                  <a16:creationId xmlns:a16="http://schemas.microsoft.com/office/drawing/2014/main" id="{8FDFFC75-FA6C-085E-DFFE-EB56E9F5701F}"/>
                </a:ext>
              </a:extLst>
            </p:cNvPr>
            <p:cNvCxnSpPr>
              <a:cxnSpLocks/>
            </p:cNvCxnSpPr>
            <p:nvPr/>
          </p:nvCxnSpPr>
          <p:spPr>
            <a:xfrm flipH="1">
              <a:off x="8906818" y="2667853"/>
              <a:ext cx="1" cy="371788"/>
            </a:xfrm>
            <a:prstGeom prst="line">
              <a:avLst/>
            </a:prstGeom>
            <a:ln w="12700"/>
          </p:spPr>
          <p:style>
            <a:lnRef idx="1">
              <a:schemeClr val="dk1"/>
            </a:lnRef>
            <a:fillRef idx="0">
              <a:schemeClr val="dk1"/>
            </a:fillRef>
            <a:effectRef idx="0">
              <a:schemeClr val="dk1"/>
            </a:effectRef>
            <a:fontRef idx="minor">
              <a:schemeClr val="tx1"/>
            </a:fontRef>
          </p:style>
        </p:cxnSp>
        <p:sp>
          <p:nvSpPr>
            <p:cNvPr id="89" name="テキスト ボックス 88">
              <a:extLst>
                <a:ext uri="{FF2B5EF4-FFF2-40B4-BE49-F238E27FC236}">
                  <a16:creationId xmlns:a16="http://schemas.microsoft.com/office/drawing/2014/main" id="{4E10817E-0721-F21D-400F-1A7A94953241}"/>
                </a:ext>
              </a:extLst>
            </p:cNvPr>
            <p:cNvSpPr txBox="1"/>
            <p:nvPr/>
          </p:nvSpPr>
          <p:spPr>
            <a:xfrm>
              <a:off x="5010805" y="5720097"/>
              <a:ext cx="760047" cy="276999"/>
            </a:xfrm>
            <a:prstGeom prst="rect">
              <a:avLst/>
            </a:prstGeom>
            <a:noFill/>
          </p:spPr>
          <p:txBody>
            <a:bodyPr wrap="square" rtlCol="0">
              <a:spAutoFit/>
            </a:bodyPr>
            <a:lstStyle/>
            <a:p>
              <a:pPr algn="ctr"/>
              <a:r>
                <a:rPr kumimoji="1" lang="ja-JP" altLang="en-US" sz="1200"/>
                <a:t>セル</a:t>
              </a:r>
              <a:r>
                <a:rPr kumimoji="1" lang="en-US" altLang="ja-JP" sz="1200"/>
                <a:t>1</a:t>
              </a:r>
              <a:endParaRPr kumimoji="1" lang="ja-JP" altLang="en-US" sz="1200"/>
            </a:p>
          </p:txBody>
        </p:sp>
        <p:sp>
          <p:nvSpPr>
            <p:cNvPr id="90" name="テキスト ボックス 89">
              <a:extLst>
                <a:ext uri="{FF2B5EF4-FFF2-40B4-BE49-F238E27FC236}">
                  <a16:creationId xmlns:a16="http://schemas.microsoft.com/office/drawing/2014/main" id="{41DE66F3-F523-2B4D-2D45-0EE20B3C4978}"/>
                </a:ext>
              </a:extLst>
            </p:cNvPr>
            <p:cNvSpPr txBox="1"/>
            <p:nvPr/>
          </p:nvSpPr>
          <p:spPr>
            <a:xfrm>
              <a:off x="11091073" y="5779766"/>
              <a:ext cx="760047" cy="276999"/>
            </a:xfrm>
            <a:prstGeom prst="rect">
              <a:avLst/>
            </a:prstGeom>
            <a:noFill/>
          </p:spPr>
          <p:txBody>
            <a:bodyPr wrap="square" rtlCol="0">
              <a:spAutoFit/>
            </a:bodyPr>
            <a:lstStyle/>
            <a:p>
              <a:pPr algn="ctr"/>
              <a:r>
                <a:rPr kumimoji="1" lang="ja-JP" altLang="en-US" sz="1200"/>
                <a:t>セル</a:t>
              </a:r>
              <a:r>
                <a:rPr lang="en-US" altLang="ja-JP" sz="1200"/>
                <a:t>2</a:t>
              </a:r>
            </a:p>
          </p:txBody>
        </p:sp>
        <p:sp>
          <p:nvSpPr>
            <p:cNvPr id="91" name="矢印: 上 90">
              <a:extLst>
                <a:ext uri="{FF2B5EF4-FFF2-40B4-BE49-F238E27FC236}">
                  <a16:creationId xmlns:a16="http://schemas.microsoft.com/office/drawing/2014/main" id="{E9B96A6F-08F7-241A-1C6F-5B9FF3169801}"/>
                </a:ext>
              </a:extLst>
            </p:cNvPr>
            <p:cNvSpPr/>
            <p:nvPr/>
          </p:nvSpPr>
          <p:spPr>
            <a:xfrm>
              <a:off x="6423490" y="4340462"/>
              <a:ext cx="526661" cy="1232066"/>
            </a:xfrm>
            <a:prstGeom prst="upArrow">
              <a:avLst/>
            </a:prstGeom>
            <a:solidFill>
              <a:schemeClr val="lt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a:t>上り</a:t>
              </a:r>
            </a:p>
          </p:txBody>
        </p:sp>
        <p:sp>
          <p:nvSpPr>
            <p:cNvPr id="92" name="矢印: 下 91">
              <a:extLst>
                <a:ext uri="{FF2B5EF4-FFF2-40B4-BE49-F238E27FC236}">
                  <a16:creationId xmlns:a16="http://schemas.microsoft.com/office/drawing/2014/main" id="{0E5884F2-6DE2-3741-C985-3745C67A3AE4}"/>
                </a:ext>
              </a:extLst>
            </p:cNvPr>
            <p:cNvSpPr/>
            <p:nvPr/>
          </p:nvSpPr>
          <p:spPr>
            <a:xfrm>
              <a:off x="7065082" y="4340461"/>
              <a:ext cx="526661" cy="1232066"/>
            </a:xfrm>
            <a:prstGeom prst="downArrow">
              <a:avLst/>
            </a:prstGeom>
            <a:solidFill>
              <a:schemeClr val="lt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a:t>下り</a:t>
              </a:r>
            </a:p>
          </p:txBody>
        </p:sp>
      </p:grpSp>
    </p:spTree>
    <p:extLst>
      <p:ext uri="{BB962C8B-B14F-4D97-AF65-F5344CB8AC3E}">
        <p14:creationId xmlns:p14="http://schemas.microsoft.com/office/powerpoint/2010/main" val="3852541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a:extLst>
              <a:ext uri="{FF2B5EF4-FFF2-40B4-BE49-F238E27FC236}">
                <a16:creationId xmlns:a16="http://schemas.microsoft.com/office/drawing/2014/main" id="{DCA07A5F-142A-58D8-F863-86B657A12159}"/>
              </a:ext>
            </a:extLst>
          </p:cNvPr>
          <p:cNvSpPr txBox="1">
            <a:spLocks/>
          </p:cNvSpPr>
          <p:nvPr/>
        </p:nvSpPr>
        <p:spPr>
          <a:xfrm>
            <a:off x="1099704" y="479714"/>
            <a:ext cx="11120765" cy="58600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kumimoji="1" lang="en-US" altLang="ja-JP" sz="1100" dirty="0"/>
          </a:p>
          <a:p>
            <a:pPr marL="0" indent="0">
              <a:buNone/>
            </a:pPr>
            <a:endParaRPr kumimoji="1" lang="en-US" altLang="ja-JP" sz="2400" dirty="0"/>
          </a:p>
          <a:p>
            <a:r>
              <a:rPr kumimoji="1" lang="ja-JP" altLang="en-US" sz="2400" dirty="0"/>
              <a:t>結果</a:t>
            </a:r>
            <a:endParaRPr kumimoji="1" lang="en-US" altLang="ja-JP" sz="2400" dirty="0"/>
          </a:p>
          <a:p>
            <a:pPr marL="0" indent="0">
              <a:buNone/>
            </a:pPr>
            <a:endParaRPr lang="en-US" altLang="ja-JP" sz="2400" dirty="0"/>
          </a:p>
          <a:p>
            <a:pPr marL="0" indent="0">
              <a:buNone/>
            </a:pPr>
            <a:r>
              <a:rPr kumimoji="1" lang="ja-JP" altLang="en-US" sz="2400" dirty="0"/>
              <a:t>各セルごどのスループットがほぼ同じになる</a:t>
            </a:r>
            <a:endParaRPr kumimoji="1" lang="en-US" altLang="ja-JP" sz="2400" dirty="0"/>
          </a:p>
          <a:p>
            <a:pPr marL="0" indent="0">
              <a:buNone/>
            </a:pPr>
            <a:endParaRPr kumimoji="1" lang="en-US" altLang="ja-JP" sz="2400" dirty="0"/>
          </a:p>
          <a:p>
            <a:pPr marL="0" indent="0">
              <a:buNone/>
            </a:pPr>
            <a:r>
              <a:rPr lang="en-US" altLang="ja-JP" sz="2400" dirty="0"/>
              <a:t>2</a:t>
            </a:r>
            <a:r>
              <a:rPr lang="ja-JP" altLang="en-US" sz="2400" dirty="0"/>
              <a:t>つのスループットの和は単一セルの場合とほぼ等しい</a:t>
            </a:r>
            <a:endParaRPr lang="en-US" altLang="ja-JP" sz="2400" dirty="0"/>
          </a:p>
          <a:p>
            <a:pPr marL="0" indent="0">
              <a:buNone/>
            </a:pPr>
            <a:endParaRPr kumimoji="1" lang="en-US" altLang="ja-JP" sz="2400" dirty="0"/>
          </a:p>
          <a:p>
            <a:pPr marL="0" indent="0">
              <a:buNone/>
            </a:pPr>
            <a:r>
              <a:rPr lang="ja-JP" altLang="en-US" sz="2400" dirty="0"/>
              <a:t>→一つの無線チャネルを二つのセルでシェアしていることがわかる</a:t>
            </a:r>
            <a:endParaRPr lang="en-US" altLang="ja-JP" sz="2400" dirty="0"/>
          </a:p>
          <a:p>
            <a:pPr marL="0" indent="0">
              <a:buFont typeface="Arial" panose="020B0604020202020204" pitchFamily="34" charset="0"/>
              <a:buNone/>
            </a:pPr>
            <a:endParaRPr lang="en-US" altLang="ja-JP" sz="2400" dirty="0"/>
          </a:p>
          <a:p>
            <a:pPr marL="0" indent="0">
              <a:buFont typeface="Arial" panose="020B0604020202020204" pitchFamily="34" charset="0"/>
              <a:buNone/>
            </a:pPr>
            <a:endParaRPr lang="en-US" altLang="ja-JP" sz="2400" dirty="0"/>
          </a:p>
        </p:txBody>
      </p:sp>
    </p:spTree>
    <p:extLst>
      <p:ext uri="{BB962C8B-B14F-4D97-AF65-F5344CB8AC3E}">
        <p14:creationId xmlns:p14="http://schemas.microsoft.com/office/powerpoint/2010/main" val="177784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70E07E34-8F92-030F-BFB1-88F9F1DE176F}"/>
              </a:ext>
            </a:extLst>
          </p:cNvPr>
          <p:cNvGrpSpPr/>
          <p:nvPr/>
        </p:nvGrpSpPr>
        <p:grpSpPr>
          <a:xfrm>
            <a:off x="4298181" y="2830155"/>
            <a:ext cx="7686990" cy="4029556"/>
            <a:chOff x="1607098" y="1576451"/>
            <a:chExt cx="7955231" cy="4214622"/>
          </a:xfrm>
        </p:grpSpPr>
        <p:cxnSp>
          <p:nvCxnSpPr>
            <p:cNvPr id="3" name="直線コネクタ 2">
              <a:extLst>
                <a:ext uri="{FF2B5EF4-FFF2-40B4-BE49-F238E27FC236}">
                  <a16:creationId xmlns:a16="http://schemas.microsoft.com/office/drawing/2014/main" id="{95DA1440-8A2F-D4EE-1126-2D087A5FA0D6}"/>
                </a:ext>
              </a:extLst>
            </p:cNvPr>
            <p:cNvCxnSpPr>
              <a:cxnSpLocks/>
            </p:cNvCxnSpPr>
            <p:nvPr/>
          </p:nvCxnSpPr>
          <p:spPr>
            <a:xfrm flipH="1">
              <a:off x="2763296" y="1738370"/>
              <a:ext cx="6574104" cy="0"/>
            </a:xfrm>
            <a:prstGeom prst="line">
              <a:avLst/>
            </a:prstGeom>
            <a:ln w="12700"/>
          </p:spPr>
          <p:style>
            <a:lnRef idx="1">
              <a:schemeClr val="dk1"/>
            </a:lnRef>
            <a:fillRef idx="0">
              <a:schemeClr val="dk1"/>
            </a:fillRef>
            <a:effectRef idx="0">
              <a:schemeClr val="dk1"/>
            </a:effectRef>
            <a:fontRef idx="minor">
              <a:schemeClr val="tx1"/>
            </a:fontRef>
          </p:style>
        </p:cxnSp>
        <p:sp>
          <p:nvSpPr>
            <p:cNvPr id="4" name="直方体 3">
              <a:extLst>
                <a:ext uri="{FF2B5EF4-FFF2-40B4-BE49-F238E27FC236}">
                  <a16:creationId xmlns:a16="http://schemas.microsoft.com/office/drawing/2014/main" id="{25A83E3D-328E-37E2-390E-CF33F84DDBAF}"/>
                </a:ext>
              </a:extLst>
            </p:cNvPr>
            <p:cNvSpPr/>
            <p:nvPr/>
          </p:nvSpPr>
          <p:spPr>
            <a:xfrm>
              <a:off x="4502193" y="2094233"/>
              <a:ext cx="562774" cy="587377"/>
            </a:xfrm>
            <a:prstGeom prst="cub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a:t>AP</a:t>
              </a:r>
              <a:endParaRPr kumimoji="1" lang="ja-JP" altLang="en-US" sz="1200"/>
            </a:p>
          </p:txBody>
        </p:sp>
        <p:cxnSp>
          <p:nvCxnSpPr>
            <p:cNvPr id="5" name="直線コネクタ 4">
              <a:extLst>
                <a:ext uri="{FF2B5EF4-FFF2-40B4-BE49-F238E27FC236}">
                  <a16:creationId xmlns:a16="http://schemas.microsoft.com/office/drawing/2014/main" id="{A0931B8D-6FD7-3FC0-C089-8785F6CF47B3}"/>
                </a:ext>
              </a:extLst>
            </p:cNvPr>
            <p:cNvCxnSpPr>
              <a:cxnSpLocks/>
            </p:cNvCxnSpPr>
            <p:nvPr/>
          </p:nvCxnSpPr>
          <p:spPr>
            <a:xfrm flipH="1">
              <a:off x="4990331" y="2366186"/>
              <a:ext cx="23380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 name="直線コネクタ 5">
              <a:extLst>
                <a:ext uri="{FF2B5EF4-FFF2-40B4-BE49-F238E27FC236}">
                  <a16:creationId xmlns:a16="http://schemas.microsoft.com/office/drawing/2014/main" id="{F460BA3A-BA48-81A3-C3E9-AA8EE56F4F89}"/>
                </a:ext>
              </a:extLst>
            </p:cNvPr>
            <p:cNvCxnSpPr>
              <a:cxnSpLocks/>
            </p:cNvCxnSpPr>
            <p:nvPr/>
          </p:nvCxnSpPr>
          <p:spPr>
            <a:xfrm>
              <a:off x="5233852" y="2129677"/>
              <a:ext cx="0" cy="236508"/>
            </a:xfrm>
            <a:prstGeom prst="line">
              <a:avLst/>
            </a:prstGeom>
            <a:ln w="12700"/>
          </p:spPr>
          <p:style>
            <a:lnRef idx="1">
              <a:schemeClr val="dk1"/>
            </a:lnRef>
            <a:fillRef idx="0">
              <a:schemeClr val="dk1"/>
            </a:fillRef>
            <a:effectRef idx="0">
              <a:schemeClr val="dk1"/>
            </a:effectRef>
            <a:fontRef idx="minor">
              <a:schemeClr val="tx1"/>
            </a:fontRef>
          </p:style>
        </p:cxnSp>
        <p:sp>
          <p:nvSpPr>
            <p:cNvPr id="7" name="二等辺三角形 6">
              <a:extLst>
                <a:ext uri="{FF2B5EF4-FFF2-40B4-BE49-F238E27FC236}">
                  <a16:creationId xmlns:a16="http://schemas.microsoft.com/office/drawing/2014/main" id="{58588CA4-9109-A5F3-C92D-654EC4AF60CB}"/>
                </a:ext>
              </a:extLst>
            </p:cNvPr>
            <p:cNvSpPr/>
            <p:nvPr/>
          </p:nvSpPr>
          <p:spPr>
            <a:xfrm flipV="1">
              <a:off x="5064966" y="1902443"/>
              <a:ext cx="337771" cy="246677"/>
            </a:xfrm>
            <a:prstGeom prst="triangl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cxnSp>
          <p:nvCxnSpPr>
            <p:cNvPr id="8" name="直線コネクタ 7">
              <a:extLst>
                <a:ext uri="{FF2B5EF4-FFF2-40B4-BE49-F238E27FC236}">
                  <a16:creationId xmlns:a16="http://schemas.microsoft.com/office/drawing/2014/main" id="{A2D83328-F7F5-D385-D572-A5AB0D8AD61C}"/>
                </a:ext>
              </a:extLst>
            </p:cNvPr>
            <p:cNvCxnSpPr>
              <a:cxnSpLocks/>
            </p:cNvCxnSpPr>
            <p:nvPr/>
          </p:nvCxnSpPr>
          <p:spPr>
            <a:xfrm flipH="1">
              <a:off x="4839955" y="1738371"/>
              <a:ext cx="1" cy="371788"/>
            </a:xfrm>
            <a:prstGeom prst="line">
              <a:avLst/>
            </a:prstGeom>
            <a:ln w="12700"/>
          </p:spPr>
          <p:style>
            <a:lnRef idx="1">
              <a:schemeClr val="dk1"/>
            </a:lnRef>
            <a:fillRef idx="0">
              <a:schemeClr val="dk1"/>
            </a:fillRef>
            <a:effectRef idx="0">
              <a:schemeClr val="dk1"/>
            </a:effectRef>
            <a:fontRef idx="minor">
              <a:schemeClr val="tx1"/>
            </a:fontRef>
          </p:style>
        </p:cxnSp>
        <p:sp>
          <p:nvSpPr>
            <p:cNvPr id="9" name="テキスト ボックス 8">
              <a:extLst>
                <a:ext uri="{FF2B5EF4-FFF2-40B4-BE49-F238E27FC236}">
                  <a16:creationId xmlns:a16="http://schemas.microsoft.com/office/drawing/2014/main" id="{A80C9746-742D-5B29-B643-026344D35400}"/>
                </a:ext>
              </a:extLst>
            </p:cNvPr>
            <p:cNvSpPr txBox="1"/>
            <p:nvPr/>
          </p:nvSpPr>
          <p:spPr>
            <a:xfrm>
              <a:off x="1607098" y="1576451"/>
              <a:ext cx="1156199" cy="376351"/>
            </a:xfrm>
            <a:prstGeom prst="rect">
              <a:avLst/>
            </a:prstGeom>
          </p:spPr>
          <p:txBody>
            <a:bodyPr wrap="square" rtlCol="0">
              <a:noAutofit/>
            </a:bodyPr>
            <a:lstStyle/>
            <a:p>
              <a:pPr algn="l"/>
              <a:r>
                <a:rPr kumimoji="1" lang="en-US" altLang="ja-JP"/>
                <a:t>Ethernet</a:t>
              </a:r>
              <a:endParaRPr kumimoji="1" lang="ja-JP" altLang="en-US"/>
            </a:p>
          </p:txBody>
        </p:sp>
        <p:sp>
          <p:nvSpPr>
            <p:cNvPr id="10" name="楕円 9">
              <a:extLst>
                <a:ext uri="{FF2B5EF4-FFF2-40B4-BE49-F238E27FC236}">
                  <a16:creationId xmlns:a16="http://schemas.microsoft.com/office/drawing/2014/main" id="{88AB4898-7EDB-0140-058F-C80DC28AA540}"/>
                </a:ext>
              </a:extLst>
            </p:cNvPr>
            <p:cNvSpPr/>
            <p:nvPr/>
          </p:nvSpPr>
          <p:spPr>
            <a:xfrm>
              <a:off x="1946032" y="4288168"/>
              <a:ext cx="5687363" cy="1433499"/>
            </a:xfrm>
            <a:prstGeom prst="ellipse">
              <a:avLst/>
            </a:prstGeom>
            <a:solidFill>
              <a:schemeClr val="accent5">
                <a:alpha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cxnSp>
          <p:nvCxnSpPr>
            <p:cNvPr id="11" name="直線コネクタ 10">
              <a:extLst>
                <a:ext uri="{FF2B5EF4-FFF2-40B4-BE49-F238E27FC236}">
                  <a16:creationId xmlns:a16="http://schemas.microsoft.com/office/drawing/2014/main" id="{1DB0ECC9-1112-416E-386E-1E6B10910CCE}"/>
                </a:ext>
              </a:extLst>
            </p:cNvPr>
            <p:cNvCxnSpPr>
              <a:cxnSpLocks/>
            </p:cNvCxnSpPr>
            <p:nvPr/>
          </p:nvCxnSpPr>
          <p:spPr>
            <a:xfrm flipV="1">
              <a:off x="2049865" y="2844644"/>
              <a:ext cx="2090056" cy="1962359"/>
            </a:xfrm>
            <a:prstGeom prst="line">
              <a:avLst/>
            </a:prstGeom>
            <a:ln w="12700"/>
          </p:spPr>
          <p:style>
            <a:lnRef idx="1">
              <a:schemeClr val="dk1"/>
            </a:lnRef>
            <a:fillRef idx="0">
              <a:schemeClr val="dk1"/>
            </a:fillRef>
            <a:effectRef idx="0">
              <a:schemeClr val="dk1"/>
            </a:effectRef>
            <a:fontRef idx="minor">
              <a:schemeClr val="tx1"/>
            </a:fontRef>
          </p:style>
        </p:cxnSp>
        <p:cxnSp>
          <p:nvCxnSpPr>
            <p:cNvPr id="12" name="直線コネクタ 11">
              <a:extLst>
                <a:ext uri="{FF2B5EF4-FFF2-40B4-BE49-F238E27FC236}">
                  <a16:creationId xmlns:a16="http://schemas.microsoft.com/office/drawing/2014/main" id="{A6174FC7-EE68-6899-83AE-B7BB0F37780A}"/>
                </a:ext>
              </a:extLst>
            </p:cNvPr>
            <p:cNvCxnSpPr>
              <a:cxnSpLocks/>
            </p:cNvCxnSpPr>
            <p:nvPr/>
          </p:nvCxnSpPr>
          <p:spPr>
            <a:xfrm flipH="1" flipV="1">
              <a:off x="5439510" y="2844643"/>
              <a:ext cx="2094356" cy="1973861"/>
            </a:xfrm>
            <a:prstGeom prst="line">
              <a:avLst/>
            </a:prstGeom>
            <a:ln w="12700"/>
          </p:spPr>
          <p:style>
            <a:lnRef idx="1">
              <a:schemeClr val="dk1"/>
            </a:lnRef>
            <a:fillRef idx="0">
              <a:schemeClr val="dk1"/>
            </a:fillRef>
            <a:effectRef idx="0">
              <a:schemeClr val="dk1"/>
            </a:effectRef>
            <a:fontRef idx="minor">
              <a:schemeClr val="tx1"/>
            </a:fontRef>
          </p:style>
        </p:cxnSp>
        <p:pic>
          <p:nvPicPr>
            <p:cNvPr id="15" name="図 14" descr="アイコン&#10;&#10;自動的に生成された説明">
              <a:extLst>
                <a:ext uri="{FF2B5EF4-FFF2-40B4-BE49-F238E27FC236}">
                  <a16:creationId xmlns:a16="http://schemas.microsoft.com/office/drawing/2014/main" id="{7C46D8AD-B254-E79A-8443-848D3B3E79B7}"/>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2317626" y="4706601"/>
              <a:ext cx="620546" cy="620547"/>
            </a:xfrm>
            <a:prstGeom prst="rect">
              <a:avLst/>
            </a:prstGeom>
            <a:solidFill>
              <a:schemeClr val="accent5"/>
            </a:solidFill>
          </p:spPr>
        </p:pic>
        <p:sp>
          <p:nvSpPr>
            <p:cNvPr id="16" name="テキスト ボックス 15">
              <a:extLst>
                <a:ext uri="{FF2B5EF4-FFF2-40B4-BE49-F238E27FC236}">
                  <a16:creationId xmlns:a16="http://schemas.microsoft.com/office/drawing/2014/main" id="{4A0FD827-3C2C-07EB-1636-CA472AC8CCCF}"/>
                </a:ext>
              </a:extLst>
            </p:cNvPr>
            <p:cNvSpPr txBox="1"/>
            <p:nvPr/>
          </p:nvSpPr>
          <p:spPr>
            <a:xfrm>
              <a:off x="2247875" y="5495040"/>
              <a:ext cx="760047" cy="276999"/>
            </a:xfrm>
            <a:prstGeom prst="rect">
              <a:avLst/>
            </a:prstGeom>
            <a:noFill/>
          </p:spPr>
          <p:txBody>
            <a:bodyPr wrap="square" rtlCol="0">
              <a:spAutoFit/>
            </a:bodyPr>
            <a:lstStyle/>
            <a:p>
              <a:pPr algn="ctr"/>
              <a:r>
                <a:rPr kumimoji="1" lang="ja-JP" altLang="en-US" sz="1200"/>
                <a:t>端末</a:t>
              </a:r>
              <a:r>
                <a:rPr kumimoji="1" lang="en-US" altLang="ja-JP" sz="1200"/>
                <a:t>1</a:t>
              </a:r>
              <a:endParaRPr kumimoji="1" lang="ja-JP" altLang="en-US" sz="1200"/>
            </a:p>
          </p:txBody>
        </p:sp>
        <p:sp>
          <p:nvSpPr>
            <p:cNvPr id="17" name="直方体 16">
              <a:extLst>
                <a:ext uri="{FF2B5EF4-FFF2-40B4-BE49-F238E27FC236}">
                  <a16:creationId xmlns:a16="http://schemas.microsoft.com/office/drawing/2014/main" id="{19382609-D9CF-8EB3-214F-3616C4868CC4}"/>
                </a:ext>
              </a:extLst>
            </p:cNvPr>
            <p:cNvSpPr/>
            <p:nvPr/>
          </p:nvSpPr>
          <p:spPr>
            <a:xfrm>
              <a:off x="6431128" y="2092080"/>
              <a:ext cx="562773" cy="587377"/>
            </a:xfrm>
            <a:prstGeom prst="cub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a:t>AP</a:t>
              </a:r>
              <a:endParaRPr kumimoji="1" lang="ja-JP" altLang="en-US" sz="1200"/>
            </a:p>
          </p:txBody>
        </p:sp>
        <p:cxnSp>
          <p:nvCxnSpPr>
            <p:cNvPr id="18" name="直線コネクタ 17">
              <a:extLst>
                <a:ext uri="{FF2B5EF4-FFF2-40B4-BE49-F238E27FC236}">
                  <a16:creationId xmlns:a16="http://schemas.microsoft.com/office/drawing/2014/main" id="{58DBE737-A021-0733-6742-176CAE6132C7}"/>
                </a:ext>
              </a:extLst>
            </p:cNvPr>
            <p:cNvCxnSpPr>
              <a:cxnSpLocks/>
            </p:cNvCxnSpPr>
            <p:nvPr/>
          </p:nvCxnSpPr>
          <p:spPr>
            <a:xfrm flipH="1">
              <a:off x="6919265" y="2364033"/>
              <a:ext cx="23380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9" name="直線コネクタ 18">
              <a:extLst>
                <a:ext uri="{FF2B5EF4-FFF2-40B4-BE49-F238E27FC236}">
                  <a16:creationId xmlns:a16="http://schemas.microsoft.com/office/drawing/2014/main" id="{C4492BD4-9C6B-851B-DF3B-674510592111}"/>
                </a:ext>
              </a:extLst>
            </p:cNvPr>
            <p:cNvCxnSpPr>
              <a:cxnSpLocks/>
            </p:cNvCxnSpPr>
            <p:nvPr/>
          </p:nvCxnSpPr>
          <p:spPr>
            <a:xfrm>
              <a:off x="7162786" y="2127525"/>
              <a:ext cx="0" cy="236508"/>
            </a:xfrm>
            <a:prstGeom prst="line">
              <a:avLst/>
            </a:prstGeom>
            <a:ln w="12700"/>
          </p:spPr>
          <p:style>
            <a:lnRef idx="1">
              <a:schemeClr val="dk1"/>
            </a:lnRef>
            <a:fillRef idx="0">
              <a:schemeClr val="dk1"/>
            </a:fillRef>
            <a:effectRef idx="0">
              <a:schemeClr val="dk1"/>
            </a:effectRef>
            <a:fontRef idx="minor">
              <a:schemeClr val="tx1"/>
            </a:fontRef>
          </p:style>
        </p:cxnSp>
        <p:sp>
          <p:nvSpPr>
            <p:cNvPr id="20" name="二等辺三角形 19">
              <a:extLst>
                <a:ext uri="{FF2B5EF4-FFF2-40B4-BE49-F238E27FC236}">
                  <a16:creationId xmlns:a16="http://schemas.microsoft.com/office/drawing/2014/main" id="{4300A1FE-207E-434C-4EFA-4AB5B2C7DB50}"/>
                </a:ext>
              </a:extLst>
            </p:cNvPr>
            <p:cNvSpPr/>
            <p:nvPr/>
          </p:nvSpPr>
          <p:spPr>
            <a:xfrm flipV="1">
              <a:off x="6993902" y="1900290"/>
              <a:ext cx="337770" cy="246677"/>
            </a:xfrm>
            <a:prstGeom prst="triangl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21" name="楕円 20">
              <a:extLst>
                <a:ext uri="{FF2B5EF4-FFF2-40B4-BE49-F238E27FC236}">
                  <a16:creationId xmlns:a16="http://schemas.microsoft.com/office/drawing/2014/main" id="{41B1EEBC-F388-22CA-1EF1-3810DB6347E4}"/>
                </a:ext>
              </a:extLst>
            </p:cNvPr>
            <p:cNvSpPr/>
            <p:nvPr/>
          </p:nvSpPr>
          <p:spPr>
            <a:xfrm>
              <a:off x="3874966" y="4286016"/>
              <a:ext cx="5687363" cy="1433499"/>
            </a:xfrm>
            <a:prstGeom prst="ellipse">
              <a:avLst/>
            </a:prstGeom>
            <a:solidFill>
              <a:schemeClr val="accent2">
                <a:alpha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cxnSp>
          <p:nvCxnSpPr>
            <p:cNvPr id="22" name="直線コネクタ 21">
              <a:extLst>
                <a:ext uri="{FF2B5EF4-FFF2-40B4-BE49-F238E27FC236}">
                  <a16:creationId xmlns:a16="http://schemas.microsoft.com/office/drawing/2014/main" id="{9D17ABFB-385C-31EF-0D46-E78C69AB9944}"/>
                </a:ext>
              </a:extLst>
            </p:cNvPr>
            <p:cNvCxnSpPr>
              <a:cxnSpLocks/>
            </p:cNvCxnSpPr>
            <p:nvPr/>
          </p:nvCxnSpPr>
          <p:spPr>
            <a:xfrm flipV="1">
              <a:off x="3978800" y="2842492"/>
              <a:ext cx="2090056" cy="1962359"/>
            </a:xfrm>
            <a:prstGeom prst="line">
              <a:avLst/>
            </a:prstGeom>
            <a:ln w="12700"/>
          </p:spPr>
          <p:style>
            <a:lnRef idx="1">
              <a:schemeClr val="dk1"/>
            </a:lnRef>
            <a:fillRef idx="0">
              <a:schemeClr val="dk1"/>
            </a:fillRef>
            <a:effectRef idx="0">
              <a:schemeClr val="dk1"/>
            </a:effectRef>
            <a:fontRef idx="minor">
              <a:schemeClr val="tx1"/>
            </a:fontRef>
          </p:style>
        </p:cxnSp>
        <p:cxnSp>
          <p:nvCxnSpPr>
            <p:cNvPr id="23" name="直線コネクタ 22">
              <a:extLst>
                <a:ext uri="{FF2B5EF4-FFF2-40B4-BE49-F238E27FC236}">
                  <a16:creationId xmlns:a16="http://schemas.microsoft.com/office/drawing/2014/main" id="{9B333318-1009-935F-CDA0-CC0467CDFC36}"/>
                </a:ext>
              </a:extLst>
            </p:cNvPr>
            <p:cNvCxnSpPr>
              <a:cxnSpLocks/>
            </p:cNvCxnSpPr>
            <p:nvPr/>
          </p:nvCxnSpPr>
          <p:spPr>
            <a:xfrm flipH="1" flipV="1">
              <a:off x="7368444" y="2842491"/>
              <a:ext cx="2181245" cy="2047792"/>
            </a:xfrm>
            <a:prstGeom prst="line">
              <a:avLst/>
            </a:prstGeom>
            <a:ln w="12700"/>
          </p:spPr>
          <p:style>
            <a:lnRef idx="1">
              <a:schemeClr val="dk1"/>
            </a:lnRef>
            <a:fillRef idx="0">
              <a:schemeClr val="dk1"/>
            </a:fillRef>
            <a:effectRef idx="0">
              <a:schemeClr val="dk1"/>
            </a:effectRef>
            <a:fontRef idx="minor">
              <a:schemeClr val="tx1"/>
            </a:fontRef>
          </p:style>
        </p:cxnSp>
        <p:pic>
          <p:nvPicPr>
            <p:cNvPr id="26" name="図 25" descr="アイコン&#10;&#10;自動的に生成された説明">
              <a:extLst>
                <a:ext uri="{FF2B5EF4-FFF2-40B4-BE49-F238E27FC236}">
                  <a16:creationId xmlns:a16="http://schemas.microsoft.com/office/drawing/2014/main" id="{7C872AE3-4072-96D6-CF0D-03AC27406D69}"/>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8537893" y="4678851"/>
              <a:ext cx="620546" cy="620547"/>
            </a:xfrm>
            <a:prstGeom prst="rect">
              <a:avLst/>
            </a:prstGeom>
            <a:solidFill>
              <a:schemeClr val="accent2">
                <a:alpha val="40000"/>
              </a:schemeClr>
            </a:solidFill>
          </p:spPr>
        </p:pic>
        <p:sp>
          <p:nvSpPr>
            <p:cNvPr id="27" name="テキスト ボックス 26">
              <a:extLst>
                <a:ext uri="{FF2B5EF4-FFF2-40B4-BE49-F238E27FC236}">
                  <a16:creationId xmlns:a16="http://schemas.microsoft.com/office/drawing/2014/main" id="{EC7B0A46-4740-3033-7FBA-728F8D83B618}"/>
                </a:ext>
              </a:extLst>
            </p:cNvPr>
            <p:cNvSpPr txBox="1"/>
            <p:nvPr/>
          </p:nvSpPr>
          <p:spPr>
            <a:xfrm>
              <a:off x="8402970" y="5514074"/>
              <a:ext cx="978959" cy="276999"/>
            </a:xfrm>
            <a:prstGeom prst="rect">
              <a:avLst/>
            </a:prstGeom>
            <a:noFill/>
          </p:spPr>
          <p:txBody>
            <a:bodyPr wrap="square">
              <a:spAutoFit/>
            </a:bodyPr>
            <a:lstStyle/>
            <a:p>
              <a:pPr algn="ctr"/>
              <a:r>
                <a:rPr kumimoji="1" lang="ja-JP" altLang="en-US" sz="1200"/>
                <a:t>端末</a:t>
              </a:r>
              <a:r>
                <a:rPr lang="en-US" altLang="ja-JP" sz="1200"/>
                <a:t>2</a:t>
              </a:r>
            </a:p>
          </p:txBody>
        </p:sp>
        <p:sp>
          <p:nvSpPr>
            <p:cNvPr id="28" name="矢印: 左右 27">
              <a:extLst>
                <a:ext uri="{FF2B5EF4-FFF2-40B4-BE49-F238E27FC236}">
                  <a16:creationId xmlns:a16="http://schemas.microsoft.com/office/drawing/2014/main" id="{CFDBFB71-A08E-6A18-5B4F-2308D7AF52EB}"/>
                </a:ext>
              </a:extLst>
            </p:cNvPr>
            <p:cNvSpPr/>
            <p:nvPr/>
          </p:nvSpPr>
          <p:spPr>
            <a:xfrm>
              <a:off x="4290992" y="3526424"/>
              <a:ext cx="2926381" cy="700676"/>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a:t>同一周波数</a:t>
              </a:r>
            </a:p>
          </p:txBody>
        </p:sp>
        <p:cxnSp>
          <p:nvCxnSpPr>
            <p:cNvPr id="29" name="直線コネクタ 28">
              <a:extLst>
                <a:ext uri="{FF2B5EF4-FFF2-40B4-BE49-F238E27FC236}">
                  <a16:creationId xmlns:a16="http://schemas.microsoft.com/office/drawing/2014/main" id="{35225E79-3101-4DD2-E4C2-89AADEE90ADA}"/>
                </a:ext>
              </a:extLst>
            </p:cNvPr>
            <p:cNvCxnSpPr>
              <a:cxnSpLocks/>
            </p:cNvCxnSpPr>
            <p:nvPr/>
          </p:nvCxnSpPr>
          <p:spPr>
            <a:xfrm flipH="1">
              <a:off x="6709057" y="1738371"/>
              <a:ext cx="1" cy="371788"/>
            </a:xfrm>
            <a:prstGeom prst="line">
              <a:avLst/>
            </a:prstGeom>
            <a:ln w="12700"/>
          </p:spPr>
          <p:style>
            <a:lnRef idx="1">
              <a:schemeClr val="dk1"/>
            </a:lnRef>
            <a:fillRef idx="0">
              <a:schemeClr val="dk1"/>
            </a:fillRef>
            <a:effectRef idx="0">
              <a:schemeClr val="dk1"/>
            </a:effectRef>
            <a:fontRef idx="minor">
              <a:schemeClr val="tx1"/>
            </a:fontRef>
          </p:style>
        </p:cxnSp>
        <p:sp>
          <p:nvSpPr>
            <p:cNvPr id="30" name="テキスト ボックス 29">
              <a:extLst>
                <a:ext uri="{FF2B5EF4-FFF2-40B4-BE49-F238E27FC236}">
                  <a16:creationId xmlns:a16="http://schemas.microsoft.com/office/drawing/2014/main" id="{36684F4A-7958-5526-5E0E-7F374246DBD6}"/>
                </a:ext>
              </a:extLst>
            </p:cNvPr>
            <p:cNvSpPr txBox="1"/>
            <p:nvPr/>
          </p:nvSpPr>
          <p:spPr>
            <a:xfrm>
              <a:off x="3694566" y="5400484"/>
              <a:ext cx="760047" cy="276999"/>
            </a:xfrm>
            <a:prstGeom prst="rect">
              <a:avLst/>
            </a:prstGeom>
            <a:noFill/>
          </p:spPr>
          <p:txBody>
            <a:bodyPr wrap="square" rtlCol="0">
              <a:spAutoFit/>
            </a:bodyPr>
            <a:lstStyle/>
            <a:p>
              <a:pPr algn="ctr"/>
              <a:r>
                <a:rPr kumimoji="1" lang="ja-JP" altLang="en-US" sz="1200"/>
                <a:t>セル</a:t>
              </a:r>
              <a:r>
                <a:rPr kumimoji="1" lang="en-US" altLang="ja-JP" sz="1200"/>
                <a:t>1</a:t>
              </a:r>
              <a:endParaRPr kumimoji="1" lang="ja-JP" altLang="en-US" sz="1200"/>
            </a:p>
          </p:txBody>
        </p:sp>
        <p:sp>
          <p:nvSpPr>
            <p:cNvPr id="31" name="テキスト ボックス 30">
              <a:extLst>
                <a:ext uri="{FF2B5EF4-FFF2-40B4-BE49-F238E27FC236}">
                  <a16:creationId xmlns:a16="http://schemas.microsoft.com/office/drawing/2014/main" id="{AC9337FA-2950-160F-C7AB-E5CC0722B49D}"/>
                </a:ext>
              </a:extLst>
            </p:cNvPr>
            <p:cNvSpPr txBox="1"/>
            <p:nvPr/>
          </p:nvSpPr>
          <p:spPr>
            <a:xfrm>
              <a:off x="6957583" y="5462416"/>
              <a:ext cx="760047" cy="289721"/>
            </a:xfrm>
            <a:prstGeom prst="rect">
              <a:avLst/>
            </a:prstGeom>
            <a:noFill/>
          </p:spPr>
          <p:txBody>
            <a:bodyPr wrap="square" rtlCol="0">
              <a:spAutoFit/>
            </a:bodyPr>
            <a:lstStyle/>
            <a:p>
              <a:pPr algn="ctr"/>
              <a:r>
                <a:rPr kumimoji="1" lang="ja-JP" altLang="en-US" sz="1200"/>
                <a:t>セル</a:t>
              </a:r>
              <a:r>
                <a:rPr lang="en-US" altLang="ja-JP" sz="1200"/>
                <a:t>2</a:t>
              </a:r>
            </a:p>
          </p:txBody>
        </p:sp>
      </p:grpSp>
      <p:sp>
        <p:nvSpPr>
          <p:cNvPr id="32" name="矢印: 左右 31">
            <a:extLst>
              <a:ext uri="{FF2B5EF4-FFF2-40B4-BE49-F238E27FC236}">
                <a16:creationId xmlns:a16="http://schemas.microsoft.com/office/drawing/2014/main" id="{62455FCB-6F2A-AB01-20BE-980DB1E65B82}"/>
              </a:ext>
            </a:extLst>
          </p:cNvPr>
          <p:cNvSpPr/>
          <p:nvPr/>
        </p:nvSpPr>
        <p:spPr>
          <a:xfrm>
            <a:off x="7422029" y="2809529"/>
            <a:ext cx="1806077" cy="305734"/>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a:t>距離を離していく</a:t>
            </a:r>
            <a:endParaRPr kumimoji="1" lang="ja-JP" altLang="en-US" sz="1200"/>
          </a:p>
        </p:txBody>
      </p:sp>
      <p:sp>
        <p:nvSpPr>
          <p:cNvPr id="33" name="コンテンツ プレースホルダー 2">
            <a:extLst>
              <a:ext uri="{FF2B5EF4-FFF2-40B4-BE49-F238E27FC236}">
                <a16:creationId xmlns:a16="http://schemas.microsoft.com/office/drawing/2014/main" id="{C6918753-7BA3-D8B5-531E-73D5EABA1AC5}"/>
              </a:ext>
            </a:extLst>
          </p:cNvPr>
          <p:cNvSpPr txBox="1">
            <a:spLocks/>
          </p:cNvSpPr>
          <p:nvPr/>
        </p:nvSpPr>
        <p:spPr>
          <a:xfrm>
            <a:off x="733530" y="110533"/>
            <a:ext cx="10705349" cy="610764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b="0" dirty="0"/>
              <a:t>設定</a:t>
            </a:r>
            <a:r>
              <a:rPr lang="ja-JP" altLang="en-US" sz="2400" dirty="0"/>
              <a:t>３</a:t>
            </a:r>
            <a:endParaRPr lang="en-US" altLang="ja-JP" sz="2400" b="0" dirty="0"/>
          </a:p>
          <a:p>
            <a:pPr marL="0" indent="0">
              <a:buNone/>
            </a:pPr>
            <a:endParaRPr lang="en-US" altLang="ja-JP" sz="2400" b="0" dirty="0"/>
          </a:p>
          <a:p>
            <a:r>
              <a:rPr lang="ja-JP" altLang="en-US" sz="2400" dirty="0"/>
              <a:t>セル数：</a:t>
            </a:r>
            <a:r>
              <a:rPr lang="en-US" altLang="ja-JP" sz="2400" dirty="0"/>
              <a:t>2</a:t>
            </a:r>
          </a:p>
          <a:p>
            <a:endParaRPr lang="en-US" altLang="ja-JP" sz="2400" dirty="0"/>
          </a:p>
          <a:p>
            <a:r>
              <a:rPr lang="ja-JP" altLang="en-US" sz="2400" dirty="0"/>
              <a:t>同一周波数を使用</a:t>
            </a:r>
            <a:endParaRPr lang="en-US" altLang="ja-JP" sz="2400" dirty="0"/>
          </a:p>
          <a:p>
            <a:pPr marL="0" indent="0">
              <a:buNone/>
            </a:pPr>
            <a:endParaRPr lang="en-US" altLang="ja-JP" sz="2400" dirty="0"/>
          </a:p>
          <a:p>
            <a:r>
              <a:rPr lang="ja-JP" altLang="en-US" sz="2400" b="0" dirty="0"/>
              <a:t>端末数</a:t>
            </a:r>
            <a:r>
              <a:rPr lang="ja-JP" altLang="en-US" sz="2400" dirty="0"/>
              <a:t>：</a:t>
            </a:r>
            <a:r>
              <a:rPr lang="en-US" altLang="ja-JP" sz="2400" b="0" dirty="0"/>
              <a:t>1(</a:t>
            </a:r>
            <a:r>
              <a:rPr lang="ja-JP" altLang="en-US" sz="2400" b="0" dirty="0"/>
              <a:t>各セルごと</a:t>
            </a:r>
            <a:r>
              <a:rPr lang="en-US" altLang="ja-JP" sz="2400" b="0" dirty="0"/>
              <a:t>)</a:t>
            </a:r>
          </a:p>
          <a:p>
            <a:endParaRPr lang="en-US" altLang="ja-JP" sz="2400" b="0" dirty="0"/>
          </a:p>
          <a:p>
            <a:r>
              <a:rPr lang="en-US" altLang="ja-JP" sz="2400" dirty="0"/>
              <a:t>AP</a:t>
            </a:r>
            <a:r>
              <a:rPr lang="ja-JP" altLang="en-US" sz="2400" dirty="0"/>
              <a:t>は見通しのよい場所に設置</a:t>
            </a:r>
            <a:endParaRPr lang="en-US" altLang="ja-JP" sz="2400" b="0" dirty="0"/>
          </a:p>
          <a:p>
            <a:endParaRPr lang="en-US" altLang="ja-JP" sz="2400" b="0" dirty="0"/>
          </a:p>
          <a:p>
            <a:pPr marL="0" indent="0">
              <a:buNone/>
            </a:pPr>
            <a:endParaRPr lang="en-US" altLang="ja-JP" sz="2400" b="0" dirty="0"/>
          </a:p>
          <a:p>
            <a:pPr marL="0" indent="0">
              <a:buNone/>
            </a:pPr>
            <a:endParaRPr lang="en-US" altLang="ja-JP" sz="2400" dirty="0"/>
          </a:p>
          <a:p>
            <a:pPr marL="0" indent="0">
              <a:buNone/>
            </a:pPr>
            <a:endParaRPr lang="en-US" altLang="ja-JP" sz="2400" b="0" dirty="0"/>
          </a:p>
          <a:p>
            <a:pPr marL="0" indent="0">
              <a:buFont typeface="Arial" panose="020B0604020202020204" pitchFamily="34" charset="0"/>
              <a:buNone/>
            </a:pPr>
            <a:endParaRPr lang="en-US" altLang="ja-JP" sz="2400" dirty="0"/>
          </a:p>
          <a:p>
            <a:pPr marL="0" indent="0">
              <a:buFont typeface="Arial" panose="020B0604020202020204" pitchFamily="34" charset="0"/>
              <a:buNone/>
            </a:pPr>
            <a:endParaRPr lang="en-US" altLang="ja-JP" sz="2400" dirty="0"/>
          </a:p>
          <a:p>
            <a:pPr marL="0" indent="0">
              <a:buFont typeface="Arial" panose="020B0604020202020204" pitchFamily="34" charset="0"/>
              <a:buNone/>
            </a:pPr>
            <a:endParaRPr lang="en-US" altLang="ja-JP" sz="2400" dirty="0"/>
          </a:p>
        </p:txBody>
      </p:sp>
    </p:spTree>
    <p:extLst>
      <p:ext uri="{BB962C8B-B14F-4D97-AF65-F5344CB8AC3E}">
        <p14:creationId xmlns:p14="http://schemas.microsoft.com/office/powerpoint/2010/main" val="108005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正方形/長方形 29">
            <a:extLst>
              <a:ext uri="{FF2B5EF4-FFF2-40B4-BE49-F238E27FC236}">
                <a16:creationId xmlns:a16="http://schemas.microsoft.com/office/drawing/2014/main" id="{0364B6D4-6618-3685-58E3-0D15C5B2BAF9}"/>
              </a:ext>
            </a:extLst>
          </p:cNvPr>
          <p:cNvSpPr/>
          <p:nvPr/>
        </p:nvSpPr>
        <p:spPr>
          <a:xfrm>
            <a:off x="2537118" y="538317"/>
            <a:ext cx="1202748" cy="5388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802.11</a:t>
            </a:r>
          </a:p>
          <a:p>
            <a:pPr algn="ctr"/>
            <a:r>
              <a:rPr lang="ja-JP" altLang="en-US"/>
              <a:t>ヘッダ</a:t>
            </a:r>
            <a:endParaRPr kumimoji="1" lang="ja-JP" altLang="en-US"/>
          </a:p>
        </p:txBody>
      </p:sp>
      <p:sp>
        <p:nvSpPr>
          <p:cNvPr id="31" name="正方形/長方形 30">
            <a:extLst>
              <a:ext uri="{FF2B5EF4-FFF2-40B4-BE49-F238E27FC236}">
                <a16:creationId xmlns:a16="http://schemas.microsoft.com/office/drawing/2014/main" id="{33688E8C-9A8B-D9BD-51EE-AEF739581B21}"/>
              </a:ext>
            </a:extLst>
          </p:cNvPr>
          <p:cNvSpPr/>
          <p:nvPr/>
        </p:nvSpPr>
        <p:spPr>
          <a:xfrm>
            <a:off x="3739866" y="538317"/>
            <a:ext cx="1358614" cy="5388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LLC</a:t>
            </a:r>
          </a:p>
          <a:p>
            <a:pPr algn="ctr"/>
            <a:r>
              <a:rPr lang="ja-JP" altLang="en-US"/>
              <a:t>ヘッダ</a:t>
            </a:r>
            <a:endParaRPr kumimoji="1" lang="ja-JP" altLang="en-US"/>
          </a:p>
        </p:txBody>
      </p:sp>
      <p:sp>
        <p:nvSpPr>
          <p:cNvPr id="32" name="正方形/長方形 31">
            <a:extLst>
              <a:ext uri="{FF2B5EF4-FFF2-40B4-BE49-F238E27FC236}">
                <a16:creationId xmlns:a16="http://schemas.microsoft.com/office/drawing/2014/main" id="{CE025A1B-A437-ABC5-573F-14E6E3D85773}"/>
              </a:ext>
            </a:extLst>
          </p:cNvPr>
          <p:cNvSpPr/>
          <p:nvPr/>
        </p:nvSpPr>
        <p:spPr>
          <a:xfrm>
            <a:off x="8240648" y="538317"/>
            <a:ext cx="1111828" cy="5388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802.11</a:t>
            </a:r>
          </a:p>
          <a:p>
            <a:pPr algn="ctr"/>
            <a:r>
              <a:rPr lang="en-US" altLang="ja-JP" dirty="0"/>
              <a:t>FCS</a:t>
            </a:r>
            <a:endParaRPr kumimoji="1" lang="ja-JP" altLang="en-US"/>
          </a:p>
        </p:txBody>
      </p:sp>
      <p:sp>
        <p:nvSpPr>
          <p:cNvPr id="33" name="正方形/長方形 32">
            <a:extLst>
              <a:ext uri="{FF2B5EF4-FFF2-40B4-BE49-F238E27FC236}">
                <a16:creationId xmlns:a16="http://schemas.microsoft.com/office/drawing/2014/main" id="{843D122F-28FE-8B03-514D-5DAFB3F24E71}"/>
              </a:ext>
            </a:extLst>
          </p:cNvPr>
          <p:cNvSpPr/>
          <p:nvPr/>
        </p:nvSpPr>
        <p:spPr>
          <a:xfrm>
            <a:off x="5098480" y="538317"/>
            <a:ext cx="1225045" cy="5388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IP</a:t>
            </a:r>
          </a:p>
          <a:p>
            <a:pPr algn="ctr"/>
            <a:r>
              <a:rPr lang="ja-JP" altLang="en-US"/>
              <a:t>ヘッダ</a:t>
            </a:r>
            <a:endParaRPr kumimoji="1" lang="ja-JP" altLang="en-US"/>
          </a:p>
        </p:txBody>
      </p:sp>
      <p:sp>
        <p:nvSpPr>
          <p:cNvPr id="34" name="正方形/長方形 33">
            <a:extLst>
              <a:ext uri="{FF2B5EF4-FFF2-40B4-BE49-F238E27FC236}">
                <a16:creationId xmlns:a16="http://schemas.microsoft.com/office/drawing/2014/main" id="{F8CA7A46-F307-7127-FB79-A99A34874983}"/>
              </a:ext>
            </a:extLst>
          </p:cNvPr>
          <p:cNvSpPr/>
          <p:nvPr/>
        </p:nvSpPr>
        <p:spPr>
          <a:xfrm>
            <a:off x="6323525" y="538317"/>
            <a:ext cx="1917123" cy="5388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IP</a:t>
            </a:r>
          </a:p>
          <a:p>
            <a:pPr algn="ctr"/>
            <a:r>
              <a:rPr kumimoji="1" lang="ja-JP" altLang="en-US"/>
              <a:t>ペイロード</a:t>
            </a:r>
            <a:endParaRPr kumimoji="1" lang="en-US" altLang="ja-JP" dirty="0"/>
          </a:p>
        </p:txBody>
      </p:sp>
      <p:cxnSp>
        <p:nvCxnSpPr>
          <p:cNvPr id="35" name="直線コネクタ 34">
            <a:extLst>
              <a:ext uri="{FF2B5EF4-FFF2-40B4-BE49-F238E27FC236}">
                <a16:creationId xmlns:a16="http://schemas.microsoft.com/office/drawing/2014/main" id="{68D655B5-B457-EBF0-FF85-B628BC072EF0}"/>
              </a:ext>
            </a:extLst>
          </p:cNvPr>
          <p:cNvCxnSpPr>
            <a:cxnSpLocks/>
          </p:cNvCxnSpPr>
          <p:nvPr/>
        </p:nvCxnSpPr>
        <p:spPr>
          <a:xfrm>
            <a:off x="3729910" y="1052144"/>
            <a:ext cx="0" cy="0"/>
          </a:xfrm>
          <a:prstGeom prst="line">
            <a:avLst/>
          </a:prstGeom>
        </p:spPr>
        <p:style>
          <a:lnRef idx="1">
            <a:schemeClr val="dk1"/>
          </a:lnRef>
          <a:fillRef idx="0">
            <a:schemeClr val="dk1"/>
          </a:fillRef>
          <a:effectRef idx="0">
            <a:schemeClr val="dk1"/>
          </a:effectRef>
          <a:fontRef idx="minor">
            <a:schemeClr val="tx1"/>
          </a:fontRef>
        </p:style>
      </p:cxnSp>
      <p:sp>
        <p:nvSpPr>
          <p:cNvPr id="36" name="正方形/長方形 35">
            <a:extLst>
              <a:ext uri="{FF2B5EF4-FFF2-40B4-BE49-F238E27FC236}">
                <a16:creationId xmlns:a16="http://schemas.microsoft.com/office/drawing/2014/main" id="{3C1C0FE9-B06E-02A0-20D4-5495803EE1D2}"/>
              </a:ext>
            </a:extLst>
          </p:cNvPr>
          <p:cNvSpPr/>
          <p:nvPr/>
        </p:nvSpPr>
        <p:spPr>
          <a:xfrm>
            <a:off x="345072" y="1906437"/>
            <a:ext cx="2453556" cy="5388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PLCP</a:t>
            </a:r>
            <a:endParaRPr kumimoji="1" lang="en-US" altLang="ja-JP" dirty="0"/>
          </a:p>
          <a:p>
            <a:pPr algn="ctr"/>
            <a:r>
              <a:rPr kumimoji="1" lang="ja-JP" altLang="en-US"/>
              <a:t>プリアンブル</a:t>
            </a:r>
          </a:p>
        </p:txBody>
      </p:sp>
      <p:sp>
        <p:nvSpPr>
          <p:cNvPr id="37" name="正方形/長方形 36">
            <a:extLst>
              <a:ext uri="{FF2B5EF4-FFF2-40B4-BE49-F238E27FC236}">
                <a16:creationId xmlns:a16="http://schemas.microsoft.com/office/drawing/2014/main" id="{D7A84919-619A-438D-89CE-FD4A477E0EA3}"/>
              </a:ext>
            </a:extLst>
          </p:cNvPr>
          <p:cNvSpPr/>
          <p:nvPr/>
        </p:nvSpPr>
        <p:spPr>
          <a:xfrm>
            <a:off x="2798628" y="1906437"/>
            <a:ext cx="1778146" cy="5388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PLCP</a:t>
            </a:r>
            <a:endParaRPr kumimoji="1" lang="en-US" altLang="ja-JP" dirty="0"/>
          </a:p>
          <a:p>
            <a:pPr algn="ctr"/>
            <a:r>
              <a:rPr lang="ja-JP" altLang="en-US"/>
              <a:t>ヘッダ信号</a:t>
            </a:r>
            <a:endParaRPr kumimoji="1" lang="ja-JP" altLang="en-US"/>
          </a:p>
        </p:txBody>
      </p:sp>
      <p:sp>
        <p:nvSpPr>
          <p:cNvPr id="38" name="正方形/長方形 37">
            <a:extLst>
              <a:ext uri="{FF2B5EF4-FFF2-40B4-BE49-F238E27FC236}">
                <a16:creationId xmlns:a16="http://schemas.microsoft.com/office/drawing/2014/main" id="{8DE205CF-26F4-A8FE-D1B0-C38885A67428}"/>
              </a:ext>
            </a:extLst>
          </p:cNvPr>
          <p:cNvSpPr/>
          <p:nvPr/>
        </p:nvSpPr>
        <p:spPr>
          <a:xfrm>
            <a:off x="4576775" y="1906437"/>
            <a:ext cx="4219788" cy="5388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データ</a:t>
            </a:r>
            <a:endParaRPr kumimoji="1" lang="en-US" altLang="ja-JP" dirty="0"/>
          </a:p>
        </p:txBody>
      </p:sp>
      <p:sp>
        <p:nvSpPr>
          <p:cNvPr id="39" name="正方形/長方形 38">
            <a:extLst>
              <a:ext uri="{FF2B5EF4-FFF2-40B4-BE49-F238E27FC236}">
                <a16:creationId xmlns:a16="http://schemas.microsoft.com/office/drawing/2014/main" id="{06E2B804-6724-673B-6456-038F349567E3}"/>
              </a:ext>
            </a:extLst>
          </p:cNvPr>
          <p:cNvSpPr/>
          <p:nvPr/>
        </p:nvSpPr>
        <p:spPr>
          <a:xfrm>
            <a:off x="8796562" y="1906437"/>
            <a:ext cx="1111828" cy="5388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PLCP </a:t>
            </a:r>
          </a:p>
          <a:p>
            <a:pPr algn="ctr"/>
            <a:r>
              <a:rPr kumimoji="1" lang="ja-JP" altLang="en-US" dirty="0"/>
              <a:t>ﾃｲﾙ･ﾋﾞｯﾄ</a:t>
            </a:r>
            <a:endParaRPr kumimoji="1" lang="en-US" altLang="ja-JP" dirty="0"/>
          </a:p>
        </p:txBody>
      </p:sp>
      <p:sp>
        <p:nvSpPr>
          <p:cNvPr id="40" name="正方形/長方形 39">
            <a:extLst>
              <a:ext uri="{FF2B5EF4-FFF2-40B4-BE49-F238E27FC236}">
                <a16:creationId xmlns:a16="http://schemas.microsoft.com/office/drawing/2014/main" id="{07AB3E89-A7DD-2B5A-DB16-29CA99C5AE09}"/>
              </a:ext>
            </a:extLst>
          </p:cNvPr>
          <p:cNvSpPr/>
          <p:nvPr/>
        </p:nvSpPr>
        <p:spPr>
          <a:xfrm>
            <a:off x="9844311" y="1906437"/>
            <a:ext cx="1111828" cy="5388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ﾊﾟﾃｨﾝｸﾞ･</a:t>
            </a:r>
            <a:endParaRPr lang="en-US" altLang="ja-JP" dirty="0"/>
          </a:p>
          <a:p>
            <a:pPr algn="ctr"/>
            <a:r>
              <a:rPr lang="ja-JP" altLang="en-US" dirty="0"/>
              <a:t>ﾋﾞｯﾄ</a:t>
            </a:r>
            <a:endParaRPr lang="en-US" altLang="ja-JP" dirty="0"/>
          </a:p>
        </p:txBody>
      </p:sp>
      <p:sp>
        <p:nvSpPr>
          <p:cNvPr id="41" name="正方形/長方形 40">
            <a:extLst>
              <a:ext uri="{FF2B5EF4-FFF2-40B4-BE49-F238E27FC236}">
                <a16:creationId xmlns:a16="http://schemas.microsoft.com/office/drawing/2014/main" id="{2AE90964-3E6A-C1B8-1F2F-9B0B2CDF115E}"/>
              </a:ext>
            </a:extLst>
          </p:cNvPr>
          <p:cNvSpPr/>
          <p:nvPr/>
        </p:nvSpPr>
        <p:spPr>
          <a:xfrm>
            <a:off x="10957224" y="1906437"/>
            <a:ext cx="1111828" cy="5388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シグナル</a:t>
            </a:r>
            <a:endParaRPr kumimoji="1" lang="en-US" altLang="ja-JP" dirty="0"/>
          </a:p>
          <a:p>
            <a:pPr algn="ctr"/>
            <a:r>
              <a:rPr lang="ja-JP" altLang="en-US"/>
              <a:t>拡張</a:t>
            </a:r>
            <a:endParaRPr kumimoji="1" lang="en-US" altLang="ja-JP" dirty="0"/>
          </a:p>
        </p:txBody>
      </p:sp>
      <p:cxnSp>
        <p:nvCxnSpPr>
          <p:cNvPr id="42" name="直線コネクタ 41">
            <a:extLst>
              <a:ext uri="{FF2B5EF4-FFF2-40B4-BE49-F238E27FC236}">
                <a16:creationId xmlns:a16="http://schemas.microsoft.com/office/drawing/2014/main" id="{C5F42CA8-343B-43FB-780B-F7D7688C10E2}"/>
              </a:ext>
            </a:extLst>
          </p:cNvPr>
          <p:cNvCxnSpPr>
            <a:cxnSpLocks/>
          </p:cNvCxnSpPr>
          <p:nvPr/>
        </p:nvCxnSpPr>
        <p:spPr>
          <a:xfrm flipV="1">
            <a:off x="343987" y="1077121"/>
            <a:ext cx="2193131" cy="829317"/>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FDD888B5-6D92-AF68-BD20-CAE97A41720C}"/>
              </a:ext>
            </a:extLst>
          </p:cNvPr>
          <p:cNvCxnSpPr>
            <a:cxnSpLocks/>
          </p:cNvCxnSpPr>
          <p:nvPr/>
        </p:nvCxnSpPr>
        <p:spPr>
          <a:xfrm>
            <a:off x="3171182" y="1077121"/>
            <a:ext cx="1405592" cy="829317"/>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F5D7630C-36C8-9777-8A60-FBF7817263E2}"/>
              </a:ext>
            </a:extLst>
          </p:cNvPr>
          <p:cNvCxnSpPr>
            <a:cxnSpLocks/>
          </p:cNvCxnSpPr>
          <p:nvPr/>
        </p:nvCxnSpPr>
        <p:spPr>
          <a:xfrm flipH="1">
            <a:off x="8796562" y="1077121"/>
            <a:ext cx="555914" cy="829317"/>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C1194DBB-3771-74D6-8E37-DBAE1642D7F1}"/>
              </a:ext>
            </a:extLst>
          </p:cNvPr>
          <p:cNvCxnSpPr>
            <a:cxnSpLocks/>
          </p:cNvCxnSpPr>
          <p:nvPr/>
        </p:nvCxnSpPr>
        <p:spPr>
          <a:xfrm>
            <a:off x="343987" y="2445240"/>
            <a:ext cx="0" cy="337497"/>
          </a:xfrm>
          <a:prstGeom prst="line">
            <a:avLst/>
          </a:prstGeom>
          <a:ln w="12700"/>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BA0C195F-B2F0-2FD2-D4D7-7C9AEDE92D2C}"/>
              </a:ext>
            </a:extLst>
          </p:cNvPr>
          <p:cNvCxnSpPr>
            <a:cxnSpLocks/>
          </p:cNvCxnSpPr>
          <p:nvPr/>
        </p:nvCxnSpPr>
        <p:spPr>
          <a:xfrm>
            <a:off x="2798628" y="2445240"/>
            <a:ext cx="0" cy="337497"/>
          </a:xfrm>
          <a:prstGeom prst="line">
            <a:avLst/>
          </a:prstGeom>
          <a:ln w="12700"/>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4BC1C8CA-6B43-B926-A910-87921B609D14}"/>
              </a:ext>
            </a:extLst>
          </p:cNvPr>
          <p:cNvCxnSpPr>
            <a:cxnSpLocks/>
          </p:cNvCxnSpPr>
          <p:nvPr/>
        </p:nvCxnSpPr>
        <p:spPr>
          <a:xfrm>
            <a:off x="4576774" y="2417883"/>
            <a:ext cx="0" cy="337497"/>
          </a:xfrm>
          <a:prstGeom prst="line">
            <a:avLst/>
          </a:prstGeom>
          <a:ln w="12700"/>
        </p:spPr>
        <p:style>
          <a:lnRef idx="1">
            <a:schemeClr val="dk1"/>
          </a:lnRef>
          <a:fillRef idx="0">
            <a:schemeClr val="dk1"/>
          </a:fillRef>
          <a:effectRef idx="0">
            <a:schemeClr val="dk1"/>
          </a:effectRef>
          <a:fontRef idx="minor">
            <a:schemeClr val="tx1"/>
          </a:fontRef>
        </p:style>
      </p:cxnSp>
      <p:cxnSp>
        <p:nvCxnSpPr>
          <p:cNvPr id="48" name="直線矢印コネクタ 47">
            <a:extLst>
              <a:ext uri="{FF2B5EF4-FFF2-40B4-BE49-F238E27FC236}">
                <a16:creationId xmlns:a16="http://schemas.microsoft.com/office/drawing/2014/main" id="{9BA92F2D-6DD3-FD5A-CB05-E6C23CC675F4}"/>
              </a:ext>
            </a:extLst>
          </p:cNvPr>
          <p:cNvCxnSpPr>
            <a:cxnSpLocks/>
          </p:cNvCxnSpPr>
          <p:nvPr/>
        </p:nvCxnSpPr>
        <p:spPr>
          <a:xfrm>
            <a:off x="343987" y="2623962"/>
            <a:ext cx="2454641"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9" name="直線矢印コネクタ 48">
            <a:extLst>
              <a:ext uri="{FF2B5EF4-FFF2-40B4-BE49-F238E27FC236}">
                <a16:creationId xmlns:a16="http://schemas.microsoft.com/office/drawing/2014/main" id="{6E3E55B2-3D3A-623B-82A6-B4B0F86D7D4C}"/>
              </a:ext>
            </a:extLst>
          </p:cNvPr>
          <p:cNvCxnSpPr>
            <a:cxnSpLocks/>
          </p:cNvCxnSpPr>
          <p:nvPr/>
        </p:nvCxnSpPr>
        <p:spPr>
          <a:xfrm>
            <a:off x="2798628" y="2623962"/>
            <a:ext cx="1778146"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0" name="直線コネクタ 49">
            <a:extLst>
              <a:ext uri="{FF2B5EF4-FFF2-40B4-BE49-F238E27FC236}">
                <a16:creationId xmlns:a16="http://schemas.microsoft.com/office/drawing/2014/main" id="{E2B2F31F-1F97-1FEB-2A96-2A60E921D51D}"/>
              </a:ext>
            </a:extLst>
          </p:cNvPr>
          <p:cNvCxnSpPr>
            <a:cxnSpLocks/>
          </p:cNvCxnSpPr>
          <p:nvPr/>
        </p:nvCxnSpPr>
        <p:spPr>
          <a:xfrm>
            <a:off x="12069052" y="2445238"/>
            <a:ext cx="0" cy="337497"/>
          </a:xfrm>
          <a:prstGeom prst="line">
            <a:avLst/>
          </a:prstGeom>
          <a:ln w="12700"/>
        </p:spPr>
        <p:style>
          <a:lnRef idx="1">
            <a:schemeClr val="dk1"/>
          </a:lnRef>
          <a:fillRef idx="0">
            <a:schemeClr val="dk1"/>
          </a:fillRef>
          <a:effectRef idx="0">
            <a:schemeClr val="dk1"/>
          </a:effectRef>
          <a:fontRef idx="minor">
            <a:schemeClr val="tx1"/>
          </a:fontRef>
        </p:style>
      </p:cxnSp>
      <p:cxnSp>
        <p:nvCxnSpPr>
          <p:cNvPr id="51" name="直線矢印コネクタ 50">
            <a:extLst>
              <a:ext uri="{FF2B5EF4-FFF2-40B4-BE49-F238E27FC236}">
                <a16:creationId xmlns:a16="http://schemas.microsoft.com/office/drawing/2014/main" id="{D0508B40-B548-4C5D-1F98-5B523030973E}"/>
              </a:ext>
            </a:extLst>
          </p:cNvPr>
          <p:cNvCxnSpPr>
            <a:cxnSpLocks/>
          </p:cNvCxnSpPr>
          <p:nvPr/>
        </p:nvCxnSpPr>
        <p:spPr>
          <a:xfrm>
            <a:off x="4576773" y="2623421"/>
            <a:ext cx="7492279" cy="2735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2" name="テキスト ボックス 51">
            <a:extLst>
              <a:ext uri="{FF2B5EF4-FFF2-40B4-BE49-F238E27FC236}">
                <a16:creationId xmlns:a16="http://schemas.microsoft.com/office/drawing/2014/main" id="{89276016-EB0D-7910-2629-49DB371234B1}"/>
              </a:ext>
            </a:extLst>
          </p:cNvPr>
          <p:cNvSpPr txBox="1"/>
          <p:nvPr/>
        </p:nvSpPr>
        <p:spPr>
          <a:xfrm>
            <a:off x="1173855" y="2651004"/>
            <a:ext cx="794904" cy="253657"/>
          </a:xfrm>
          <a:prstGeom prst="rect">
            <a:avLst/>
          </a:prstGeom>
          <a:noFill/>
        </p:spPr>
        <p:txBody>
          <a:bodyPr wrap="square" rtlCol="0">
            <a:spAutoFit/>
          </a:bodyPr>
          <a:lstStyle/>
          <a:p>
            <a:r>
              <a:rPr kumimoji="1" lang="en-US" altLang="ja-JP" dirty="0"/>
              <a:t>16μs</a:t>
            </a:r>
            <a:endParaRPr kumimoji="1" lang="ja-JP" altLang="en-US"/>
          </a:p>
        </p:txBody>
      </p:sp>
      <p:sp>
        <p:nvSpPr>
          <p:cNvPr id="53" name="テキスト ボックス 52">
            <a:extLst>
              <a:ext uri="{FF2B5EF4-FFF2-40B4-BE49-F238E27FC236}">
                <a16:creationId xmlns:a16="http://schemas.microsoft.com/office/drawing/2014/main" id="{5B6F9100-3608-BAF7-0E95-11A34A32208A}"/>
              </a:ext>
            </a:extLst>
          </p:cNvPr>
          <p:cNvSpPr txBox="1"/>
          <p:nvPr/>
        </p:nvSpPr>
        <p:spPr>
          <a:xfrm>
            <a:off x="3342414" y="2655386"/>
            <a:ext cx="794904" cy="253657"/>
          </a:xfrm>
          <a:prstGeom prst="rect">
            <a:avLst/>
          </a:prstGeom>
          <a:noFill/>
        </p:spPr>
        <p:txBody>
          <a:bodyPr wrap="square" rtlCol="0">
            <a:spAutoFit/>
          </a:bodyPr>
          <a:lstStyle/>
          <a:p>
            <a:r>
              <a:rPr lang="en-US" altLang="ja-JP" dirty="0"/>
              <a:t>4</a:t>
            </a:r>
            <a:r>
              <a:rPr kumimoji="1" lang="en-US" altLang="ja-JP" dirty="0"/>
              <a:t>μs</a:t>
            </a:r>
            <a:endParaRPr kumimoji="1" lang="ja-JP" altLang="en-US"/>
          </a:p>
        </p:txBody>
      </p:sp>
      <p:sp>
        <p:nvSpPr>
          <p:cNvPr id="54" name="コンテンツ プレースホルダー 2">
            <a:extLst>
              <a:ext uri="{FF2B5EF4-FFF2-40B4-BE49-F238E27FC236}">
                <a16:creationId xmlns:a16="http://schemas.microsoft.com/office/drawing/2014/main" id="{ED60F06C-0A3D-826A-6C86-1D16BCE7ACA1}"/>
              </a:ext>
            </a:extLst>
          </p:cNvPr>
          <p:cNvSpPr>
            <a:spLocks noGrp="1"/>
          </p:cNvSpPr>
          <p:nvPr>
            <p:ph idx="1"/>
          </p:nvPr>
        </p:nvSpPr>
        <p:spPr>
          <a:xfrm>
            <a:off x="838200" y="3087223"/>
            <a:ext cx="10515600" cy="3770777"/>
          </a:xfrm>
        </p:spPr>
        <p:txBody>
          <a:bodyPr>
            <a:normAutofit/>
          </a:bodyPr>
          <a:lstStyle/>
          <a:p>
            <a:r>
              <a:rPr kumimoji="1" lang="en-US" altLang="ja-JP" sz="2400" dirty="0"/>
              <a:t>LLC(Logical Link Control)</a:t>
            </a:r>
            <a:r>
              <a:rPr kumimoji="1" lang="ja-JP" altLang="en-US" sz="2400" dirty="0"/>
              <a:t>ヘッダ</a:t>
            </a:r>
            <a:endParaRPr kumimoji="1" lang="en-US" altLang="ja-JP" sz="2400" dirty="0"/>
          </a:p>
          <a:p>
            <a:pPr marL="0" indent="0">
              <a:buNone/>
            </a:pPr>
            <a:r>
              <a:rPr kumimoji="1" lang="ja-JP" altLang="en-US" sz="2400" dirty="0"/>
              <a:t>エラー制御やフレーム制御などの機能</a:t>
            </a:r>
            <a:endParaRPr kumimoji="1" lang="en-US" altLang="ja-JP" sz="2400" dirty="0"/>
          </a:p>
          <a:p>
            <a:pPr marL="0" indent="0">
              <a:buNone/>
            </a:pPr>
            <a:endParaRPr kumimoji="1" lang="en-US" altLang="ja-JP" sz="2400" dirty="0"/>
          </a:p>
          <a:p>
            <a:r>
              <a:rPr kumimoji="1" lang="en-US" altLang="ja-JP" sz="2400" dirty="0"/>
              <a:t>IP(Internet Protocol )</a:t>
            </a:r>
            <a:r>
              <a:rPr kumimoji="1" lang="ja-JP" altLang="en-US" sz="2400" dirty="0"/>
              <a:t>ヘッダ</a:t>
            </a:r>
            <a:endParaRPr kumimoji="1" lang="en-US" altLang="ja-JP" sz="2400" dirty="0"/>
          </a:p>
          <a:p>
            <a:pPr marL="0" indent="0">
              <a:buNone/>
            </a:pPr>
            <a:r>
              <a:rPr lang="en-US" altLang="ja-JP" sz="2400" dirty="0"/>
              <a:t>IP</a:t>
            </a:r>
            <a:r>
              <a:rPr lang="ja-JP" altLang="en-US" sz="2400" dirty="0"/>
              <a:t>バージョン・送信元アドレス・宛先アドレスなどが格納</a:t>
            </a:r>
            <a:endParaRPr lang="en-US" altLang="ja-JP" sz="2400" dirty="0"/>
          </a:p>
          <a:p>
            <a:pPr marL="0" indent="0">
              <a:buNone/>
            </a:pPr>
            <a:endParaRPr kumimoji="1" lang="en-US" altLang="ja-JP" sz="2400" dirty="0"/>
          </a:p>
          <a:p>
            <a:r>
              <a:rPr kumimoji="1" lang="en-US" altLang="ja-JP" sz="2400" dirty="0"/>
              <a:t>FCS(Frame Check Sequence)</a:t>
            </a:r>
          </a:p>
          <a:p>
            <a:r>
              <a:rPr kumimoji="1" lang="ja-JP" altLang="en-US" sz="2400" dirty="0"/>
              <a:t>データに付加される誤り検出符号</a:t>
            </a:r>
            <a:endParaRPr kumimoji="1" lang="en-US" altLang="ja-JP" sz="2400" dirty="0"/>
          </a:p>
          <a:p>
            <a:pPr marL="0" indent="0">
              <a:buNone/>
            </a:pPr>
            <a:endParaRPr kumimoji="1" lang="ja-JP" altLang="en-US" sz="2400" dirty="0"/>
          </a:p>
        </p:txBody>
      </p:sp>
      <p:sp>
        <p:nvSpPr>
          <p:cNvPr id="2" name="テキスト ボックス 1">
            <a:extLst>
              <a:ext uri="{FF2B5EF4-FFF2-40B4-BE49-F238E27FC236}">
                <a16:creationId xmlns:a16="http://schemas.microsoft.com/office/drawing/2014/main" id="{12EA8D41-2F6C-C96E-8070-540746C0FA91}"/>
              </a:ext>
            </a:extLst>
          </p:cNvPr>
          <p:cNvSpPr txBox="1"/>
          <p:nvPr/>
        </p:nvSpPr>
        <p:spPr>
          <a:xfrm>
            <a:off x="3450546" y="168715"/>
            <a:ext cx="529090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802.11a/g</a:t>
            </a:r>
            <a:r>
              <a:rPr kumimoji="1" lang="ja-JP" altLang="en-US"/>
              <a:t>の</a:t>
            </a:r>
            <a:r>
              <a:rPr kumimoji="1" lang="en-US" altLang="ja-JP" dirty="0"/>
              <a:t>PLCP</a:t>
            </a:r>
            <a:r>
              <a:rPr kumimoji="1" lang="ja-JP" altLang="en-US"/>
              <a:t>フレーム・フォーマット</a:t>
            </a:r>
          </a:p>
        </p:txBody>
      </p:sp>
    </p:spTree>
    <p:extLst>
      <p:ext uri="{BB962C8B-B14F-4D97-AF65-F5344CB8AC3E}">
        <p14:creationId xmlns:p14="http://schemas.microsoft.com/office/powerpoint/2010/main" val="245832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a:extLst>
              <a:ext uri="{FF2B5EF4-FFF2-40B4-BE49-F238E27FC236}">
                <a16:creationId xmlns:a16="http://schemas.microsoft.com/office/drawing/2014/main" id="{1A7F288E-7D36-4FE0-2257-0C021755C0A3}"/>
              </a:ext>
            </a:extLst>
          </p:cNvPr>
          <p:cNvSpPr txBox="1">
            <a:spLocks/>
          </p:cNvSpPr>
          <p:nvPr/>
        </p:nvSpPr>
        <p:spPr>
          <a:xfrm>
            <a:off x="1099704" y="479714"/>
            <a:ext cx="11120765" cy="58600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kumimoji="1" lang="ja-JP" altLang="en-US" sz="2400" dirty="0"/>
              <a:t>キャリアセンスの結果</a:t>
            </a:r>
            <a:endParaRPr kumimoji="1" lang="en-US" altLang="ja-JP" sz="2400" dirty="0"/>
          </a:p>
          <a:p>
            <a:endParaRPr kumimoji="1" lang="en-US" altLang="ja-JP" sz="2400" dirty="0"/>
          </a:p>
          <a:p>
            <a:pPr marL="0" indent="0">
              <a:buNone/>
            </a:pPr>
            <a:r>
              <a:rPr lang="en-US" altLang="ja-JP" sz="2400" dirty="0"/>
              <a:t>AP</a:t>
            </a:r>
            <a:r>
              <a:rPr lang="ja-JP" altLang="en-US" sz="2400" dirty="0"/>
              <a:t>間のキャリアセンス成功率はほぼ</a:t>
            </a:r>
            <a:r>
              <a:rPr lang="en-US" altLang="ja-JP" sz="2400" dirty="0"/>
              <a:t>100</a:t>
            </a:r>
            <a:r>
              <a:rPr lang="ja-JP" altLang="en-US" sz="2400" dirty="0"/>
              <a:t>％</a:t>
            </a:r>
            <a:endParaRPr lang="en-US" altLang="ja-JP" sz="2400" dirty="0"/>
          </a:p>
          <a:p>
            <a:pPr marL="0" indent="0">
              <a:buNone/>
            </a:pPr>
            <a:endParaRPr lang="en-US" altLang="ja-JP" sz="2400" dirty="0"/>
          </a:p>
          <a:p>
            <a:pPr marL="0" indent="0">
              <a:buNone/>
            </a:pPr>
            <a:r>
              <a:rPr lang="ja-JP" altLang="en-US" sz="2400" dirty="0"/>
              <a:t>端末間または端末、</a:t>
            </a:r>
            <a:r>
              <a:rPr lang="en-US" altLang="ja-JP" sz="2400" dirty="0"/>
              <a:t>PA</a:t>
            </a:r>
            <a:r>
              <a:rPr lang="ja-JP" altLang="en-US" sz="2400" dirty="0"/>
              <a:t>間でのキャリアセンス成功率は距離が離れるともに大きく低下する</a:t>
            </a:r>
            <a:endParaRPr lang="en-US" altLang="ja-JP" sz="2400" dirty="0"/>
          </a:p>
          <a:p>
            <a:pPr marL="0" indent="0">
              <a:buNone/>
            </a:pPr>
            <a:endParaRPr lang="en-US" altLang="ja-JP" sz="2400" dirty="0"/>
          </a:p>
          <a:p>
            <a:pPr marL="0" indent="0">
              <a:buNone/>
            </a:pPr>
            <a:r>
              <a:rPr lang="ja-JP" altLang="en-US" sz="2400" dirty="0"/>
              <a:t>屋外環境下だとほぼ</a:t>
            </a:r>
            <a:r>
              <a:rPr lang="en-US" altLang="ja-JP" sz="2400" dirty="0"/>
              <a:t>0</a:t>
            </a:r>
            <a:r>
              <a:rPr lang="ja-JP" altLang="en-US" sz="2400" dirty="0"/>
              <a:t>％まで低下する</a:t>
            </a:r>
            <a:endParaRPr lang="en-US" altLang="ja-JP" sz="2400" dirty="0"/>
          </a:p>
          <a:p>
            <a:pPr marL="0" indent="0">
              <a:buNone/>
            </a:pPr>
            <a:endParaRPr lang="en-US" altLang="ja-JP" sz="2400" dirty="0"/>
          </a:p>
          <a:p>
            <a:pPr marL="0" indent="0">
              <a:buFont typeface="Arial" panose="020B0604020202020204" pitchFamily="34" charset="0"/>
              <a:buNone/>
            </a:pPr>
            <a:endParaRPr lang="en-US" altLang="ja-JP" sz="2400" dirty="0"/>
          </a:p>
          <a:p>
            <a:pPr marL="0" indent="0">
              <a:buFont typeface="Arial" panose="020B0604020202020204" pitchFamily="34" charset="0"/>
              <a:buNone/>
            </a:pPr>
            <a:endParaRPr lang="en-US" altLang="ja-JP" sz="2400" dirty="0"/>
          </a:p>
        </p:txBody>
      </p:sp>
    </p:spTree>
    <p:extLst>
      <p:ext uri="{BB962C8B-B14F-4D97-AF65-F5344CB8AC3E}">
        <p14:creationId xmlns:p14="http://schemas.microsoft.com/office/powerpoint/2010/main" val="155306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2">
            <a:extLst>
              <a:ext uri="{FF2B5EF4-FFF2-40B4-BE49-F238E27FC236}">
                <a16:creationId xmlns:a16="http://schemas.microsoft.com/office/drawing/2014/main" id="{8612EFBD-C50B-7394-F9A8-7973DE5A1B8A}"/>
              </a:ext>
            </a:extLst>
          </p:cNvPr>
          <p:cNvSpPr txBox="1">
            <a:spLocks/>
          </p:cNvSpPr>
          <p:nvPr/>
        </p:nvSpPr>
        <p:spPr>
          <a:xfrm>
            <a:off x="1099704" y="479714"/>
            <a:ext cx="11120765" cy="58600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t>スループット</a:t>
            </a:r>
            <a:r>
              <a:rPr kumimoji="1" lang="ja-JP" altLang="en-US" sz="2400" dirty="0"/>
              <a:t>の結果</a:t>
            </a:r>
            <a:endParaRPr kumimoji="1" lang="en-US" altLang="ja-JP" sz="2400" dirty="0"/>
          </a:p>
          <a:p>
            <a:pPr marL="0" indent="0">
              <a:buNone/>
            </a:pPr>
            <a:r>
              <a:rPr lang="ja-JP" altLang="en-US" sz="2400" dirty="0"/>
              <a:t>スループットは距離とともに低下する</a:t>
            </a:r>
            <a:endParaRPr lang="en-US" altLang="ja-JP" sz="2400" dirty="0"/>
          </a:p>
          <a:p>
            <a:pPr marL="0" indent="0">
              <a:buNone/>
            </a:pPr>
            <a:r>
              <a:rPr lang="en-US" altLang="ja-JP" sz="2400" dirty="0"/>
              <a:t>AP</a:t>
            </a:r>
            <a:r>
              <a:rPr lang="ja-JP" altLang="en-US" sz="2400" dirty="0"/>
              <a:t>間が</a:t>
            </a:r>
            <a:r>
              <a:rPr lang="en-US" altLang="ja-JP" sz="2400" dirty="0"/>
              <a:t>150m</a:t>
            </a:r>
            <a:r>
              <a:rPr lang="ja-JP" altLang="en-US" sz="2400" dirty="0"/>
              <a:t>離れたとき局所的に各セルごとのスループットが低下する</a:t>
            </a:r>
            <a:endParaRPr lang="en-US" altLang="ja-JP" sz="2400" dirty="0"/>
          </a:p>
          <a:p>
            <a:pPr marL="0" indent="0">
              <a:buNone/>
            </a:pPr>
            <a:endParaRPr lang="en-US" altLang="ja-JP" sz="2400" dirty="0"/>
          </a:p>
          <a:p>
            <a:pPr marL="0" indent="0">
              <a:buNone/>
            </a:pPr>
            <a:r>
              <a:rPr lang="ja-JP" altLang="en-US" sz="2400" dirty="0"/>
              <a:t>さらに離すとスループットは上昇し、互いに干渉を与えない範囲まで離れると</a:t>
            </a:r>
            <a:endParaRPr lang="en-US" altLang="ja-JP" sz="2400" dirty="0"/>
          </a:p>
          <a:p>
            <a:pPr marL="0" indent="0">
              <a:buNone/>
            </a:pPr>
            <a:r>
              <a:rPr lang="ja-JP" altLang="en-US" sz="2400" dirty="0"/>
              <a:t>スループットは一定になる</a:t>
            </a:r>
            <a:endParaRPr lang="en-US" altLang="ja-JP" sz="2400" dirty="0"/>
          </a:p>
          <a:p>
            <a:pPr marL="0" indent="0">
              <a:buNone/>
            </a:pPr>
            <a:r>
              <a:rPr lang="ja-JP" altLang="en-US" sz="2400" dirty="0"/>
              <a:t>→キャリアセンス確率が低下する一方、干渉確率も低下するため</a:t>
            </a:r>
            <a:endParaRPr lang="en-US" altLang="ja-JP" sz="2400" dirty="0"/>
          </a:p>
          <a:p>
            <a:pPr marL="0" indent="0">
              <a:buFont typeface="Arial" panose="020B0604020202020204" pitchFamily="34" charset="0"/>
              <a:buNone/>
            </a:pPr>
            <a:endParaRPr lang="en-US" altLang="ja-JP" sz="2400" dirty="0"/>
          </a:p>
          <a:p>
            <a:pPr marL="0" indent="0">
              <a:buNone/>
            </a:pPr>
            <a:r>
              <a:rPr lang="ja-JP" altLang="en-US" sz="2400" dirty="0"/>
              <a:t>屋外のほうがスループットは高い</a:t>
            </a:r>
            <a:endParaRPr lang="en-US" altLang="ja-JP" sz="2400" dirty="0"/>
          </a:p>
          <a:p>
            <a:pPr marL="0" indent="0">
              <a:buNone/>
            </a:pPr>
            <a:r>
              <a:rPr lang="ja-JP" altLang="en-US" sz="2400" dirty="0"/>
              <a:t>→屋内では壁やガラスの影響により受信レベル変動が大きい</a:t>
            </a:r>
            <a:endParaRPr lang="en-US" altLang="ja-JP" sz="2400" dirty="0"/>
          </a:p>
          <a:p>
            <a:pPr marL="0" indent="0">
              <a:buNone/>
            </a:pPr>
            <a:r>
              <a:rPr lang="ja-JP" altLang="en-US" sz="2400" dirty="0"/>
              <a:t>このため屋内では０</a:t>
            </a:r>
            <a:r>
              <a:rPr lang="en-US" altLang="ja-JP" sz="2400" dirty="0"/>
              <a:t>m</a:t>
            </a:r>
            <a:r>
              <a:rPr lang="ja-JP" altLang="en-US" sz="2400" dirty="0"/>
              <a:t>でもキャリアセンスが</a:t>
            </a:r>
            <a:r>
              <a:rPr lang="en-US" altLang="ja-JP" sz="2400" dirty="0"/>
              <a:t>100</a:t>
            </a:r>
            <a:r>
              <a:rPr lang="ja-JP" altLang="en-US" sz="2400" dirty="0"/>
              <a:t>％にならず隠れ端末状態になる</a:t>
            </a:r>
            <a:endParaRPr lang="en-US" altLang="ja-JP" sz="2400" dirty="0"/>
          </a:p>
          <a:p>
            <a:pPr marL="0" indent="0">
              <a:buFont typeface="Arial" panose="020B0604020202020204" pitchFamily="34" charset="0"/>
              <a:buNone/>
            </a:pPr>
            <a:r>
              <a:rPr lang="ja-JP" altLang="en-US" sz="2400" dirty="0"/>
              <a:t>場合があるためスループットが低い</a:t>
            </a:r>
            <a:endParaRPr lang="en-US" altLang="ja-JP" sz="2400" dirty="0"/>
          </a:p>
        </p:txBody>
      </p:sp>
    </p:spTree>
    <p:extLst>
      <p:ext uri="{BB962C8B-B14F-4D97-AF65-F5344CB8AC3E}">
        <p14:creationId xmlns:p14="http://schemas.microsoft.com/office/powerpoint/2010/main" val="3018607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コネクタ 1">
            <a:extLst>
              <a:ext uri="{FF2B5EF4-FFF2-40B4-BE49-F238E27FC236}">
                <a16:creationId xmlns:a16="http://schemas.microsoft.com/office/drawing/2014/main" id="{85EA90A0-B121-61F3-3810-8A3880A01F4E}"/>
              </a:ext>
            </a:extLst>
          </p:cNvPr>
          <p:cNvCxnSpPr>
            <a:cxnSpLocks/>
          </p:cNvCxnSpPr>
          <p:nvPr/>
        </p:nvCxnSpPr>
        <p:spPr>
          <a:xfrm flipH="1">
            <a:off x="6917558" y="2323577"/>
            <a:ext cx="4933740" cy="0"/>
          </a:xfrm>
          <a:prstGeom prst="line">
            <a:avLst/>
          </a:prstGeom>
          <a:ln w="12700"/>
        </p:spPr>
        <p:style>
          <a:lnRef idx="1">
            <a:schemeClr val="dk1"/>
          </a:lnRef>
          <a:fillRef idx="0">
            <a:schemeClr val="dk1"/>
          </a:fillRef>
          <a:effectRef idx="0">
            <a:schemeClr val="dk1"/>
          </a:effectRef>
          <a:fontRef idx="minor">
            <a:schemeClr val="tx1"/>
          </a:fontRef>
        </p:style>
      </p:cxnSp>
      <p:sp>
        <p:nvSpPr>
          <p:cNvPr id="3" name="直方体 2">
            <a:extLst>
              <a:ext uri="{FF2B5EF4-FFF2-40B4-BE49-F238E27FC236}">
                <a16:creationId xmlns:a16="http://schemas.microsoft.com/office/drawing/2014/main" id="{46800649-D0CF-5428-E687-40E691E1C029}"/>
              </a:ext>
            </a:extLst>
          </p:cNvPr>
          <p:cNvSpPr/>
          <p:nvPr/>
        </p:nvSpPr>
        <p:spPr>
          <a:xfrm>
            <a:off x="8656455" y="2679439"/>
            <a:ext cx="562774" cy="587376"/>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a:t>AP</a:t>
            </a:r>
            <a:endParaRPr kumimoji="1" lang="ja-JP" altLang="en-US" sz="1200"/>
          </a:p>
        </p:txBody>
      </p:sp>
      <p:cxnSp>
        <p:nvCxnSpPr>
          <p:cNvPr id="4" name="直線コネクタ 3">
            <a:extLst>
              <a:ext uri="{FF2B5EF4-FFF2-40B4-BE49-F238E27FC236}">
                <a16:creationId xmlns:a16="http://schemas.microsoft.com/office/drawing/2014/main" id="{79BB1DC3-89F7-190B-5D49-1E0BFAE7FD63}"/>
              </a:ext>
            </a:extLst>
          </p:cNvPr>
          <p:cNvCxnSpPr>
            <a:cxnSpLocks/>
          </p:cNvCxnSpPr>
          <p:nvPr/>
        </p:nvCxnSpPr>
        <p:spPr>
          <a:xfrm flipH="1">
            <a:off x="9144593" y="2951392"/>
            <a:ext cx="23380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 name="直線コネクタ 4">
            <a:extLst>
              <a:ext uri="{FF2B5EF4-FFF2-40B4-BE49-F238E27FC236}">
                <a16:creationId xmlns:a16="http://schemas.microsoft.com/office/drawing/2014/main" id="{5B09CDA9-9854-B1E7-7F2F-97F1D6C1D372}"/>
              </a:ext>
            </a:extLst>
          </p:cNvPr>
          <p:cNvCxnSpPr>
            <a:cxnSpLocks/>
          </p:cNvCxnSpPr>
          <p:nvPr/>
        </p:nvCxnSpPr>
        <p:spPr>
          <a:xfrm>
            <a:off x="9388114" y="2714884"/>
            <a:ext cx="0" cy="236508"/>
          </a:xfrm>
          <a:prstGeom prst="line">
            <a:avLst/>
          </a:prstGeom>
          <a:ln w="12700"/>
        </p:spPr>
        <p:style>
          <a:lnRef idx="1">
            <a:schemeClr val="dk1"/>
          </a:lnRef>
          <a:fillRef idx="0">
            <a:schemeClr val="dk1"/>
          </a:fillRef>
          <a:effectRef idx="0">
            <a:schemeClr val="dk1"/>
          </a:effectRef>
          <a:fontRef idx="minor">
            <a:schemeClr val="tx1"/>
          </a:fontRef>
        </p:style>
      </p:cxnSp>
      <p:sp>
        <p:nvSpPr>
          <p:cNvPr id="6" name="二等辺三角形 5">
            <a:extLst>
              <a:ext uri="{FF2B5EF4-FFF2-40B4-BE49-F238E27FC236}">
                <a16:creationId xmlns:a16="http://schemas.microsoft.com/office/drawing/2014/main" id="{6ADC0F27-9755-17F0-C755-E4E71CB07F1B}"/>
              </a:ext>
            </a:extLst>
          </p:cNvPr>
          <p:cNvSpPr/>
          <p:nvPr/>
        </p:nvSpPr>
        <p:spPr>
          <a:xfrm flipV="1">
            <a:off x="9219229" y="2487650"/>
            <a:ext cx="337771" cy="246676"/>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cxnSp>
        <p:nvCxnSpPr>
          <p:cNvPr id="7" name="直線コネクタ 6">
            <a:extLst>
              <a:ext uri="{FF2B5EF4-FFF2-40B4-BE49-F238E27FC236}">
                <a16:creationId xmlns:a16="http://schemas.microsoft.com/office/drawing/2014/main" id="{725CE944-A001-971A-DE30-5297AAABDEDD}"/>
              </a:ext>
            </a:extLst>
          </p:cNvPr>
          <p:cNvCxnSpPr>
            <a:cxnSpLocks/>
          </p:cNvCxnSpPr>
          <p:nvPr/>
        </p:nvCxnSpPr>
        <p:spPr>
          <a:xfrm flipH="1">
            <a:off x="8994217" y="2323578"/>
            <a:ext cx="1" cy="371788"/>
          </a:xfrm>
          <a:prstGeom prst="line">
            <a:avLst/>
          </a:prstGeom>
          <a:ln w="12700"/>
        </p:spPr>
        <p:style>
          <a:lnRef idx="1">
            <a:schemeClr val="dk1"/>
          </a:lnRef>
          <a:fillRef idx="0">
            <a:schemeClr val="dk1"/>
          </a:fillRef>
          <a:effectRef idx="0">
            <a:schemeClr val="dk1"/>
          </a:effectRef>
          <a:fontRef idx="minor">
            <a:schemeClr val="tx1"/>
          </a:fontRef>
        </p:style>
      </p:cxnSp>
      <p:sp>
        <p:nvSpPr>
          <p:cNvPr id="8" name="テキスト ボックス 7">
            <a:extLst>
              <a:ext uri="{FF2B5EF4-FFF2-40B4-BE49-F238E27FC236}">
                <a16:creationId xmlns:a16="http://schemas.microsoft.com/office/drawing/2014/main" id="{5248B5E7-7F6B-013A-9512-436BF248CF8D}"/>
              </a:ext>
            </a:extLst>
          </p:cNvPr>
          <p:cNvSpPr txBox="1"/>
          <p:nvPr/>
        </p:nvSpPr>
        <p:spPr>
          <a:xfrm>
            <a:off x="9405560" y="2670476"/>
            <a:ext cx="986215" cy="376350"/>
          </a:xfrm>
          <a:prstGeom prst="rect">
            <a:avLst/>
          </a:prstGeom>
        </p:spPr>
        <p:txBody>
          <a:bodyPr wrap="square" rtlCol="0">
            <a:noAutofit/>
          </a:bodyPr>
          <a:lstStyle/>
          <a:p>
            <a:pPr algn="l"/>
            <a:r>
              <a:rPr lang="en-US" altLang="ja-JP"/>
              <a:t>2.4GHz</a:t>
            </a:r>
            <a:endParaRPr kumimoji="1" lang="ja-JP" altLang="en-US"/>
          </a:p>
        </p:txBody>
      </p:sp>
      <p:sp>
        <p:nvSpPr>
          <p:cNvPr id="9" name="テキスト ボックス 8">
            <a:extLst>
              <a:ext uri="{FF2B5EF4-FFF2-40B4-BE49-F238E27FC236}">
                <a16:creationId xmlns:a16="http://schemas.microsoft.com/office/drawing/2014/main" id="{44B678C0-7CDF-7851-AA3F-18982CFA38EB}"/>
              </a:ext>
            </a:extLst>
          </p:cNvPr>
          <p:cNvSpPr txBox="1"/>
          <p:nvPr/>
        </p:nvSpPr>
        <p:spPr>
          <a:xfrm>
            <a:off x="5761359" y="2161658"/>
            <a:ext cx="1156199" cy="376350"/>
          </a:xfrm>
          <a:prstGeom prst="rect">
            <a:avLst/>
          </a:prstGeom>
        </p:spPr>
        <p:txBody>
          <a:bodyPr wrap="square" rtlCol="0">
            <a:noAutofit/>
          </a:bodyPr>
          <a:lstStyle/>
          <a:p>
            <a:pPr algn="l"/>
            <a:r>
              <a:rPr kumimoji="1" lang="en-US" altLang="ja-JP"/>
              <a:t>Ethernet</a:t>
            </a:r>
            <a:endParaRPr kumimoji="1" lang="ja-JP" altLang="en-US"/>
          </a:p>
        </p:txBody>
      </p:sp>
      <p:sp>
        <p:nvSpPr>
          <p:cNvPr id="10" name="楕円 9">
            <a:extLst>
              <a:ext uri="{FF2B5EF4-FFF2-40B4-BE49-F238E27FC236}">
                <a16:creationId xmlns:a16="http://schemas.microsoft.com/office/drawing/2014/main" id="{D7FECC7A-FFCA-D37F-1F21-A3D551768D0E}"/>
              </a:ext>
            </a:extLst>
          </p:cNvPr>
          <p:cNvSpPr/>
          <p:nvPr/>
        </p:nvSpPr>
        <p:spPr>
          <a:xfrm>
            <a:off x="6100293" y="4873371"/>
            <a:ext cx="5687363" cy="143349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cxnSp>
        <p:nvCxnSpPr>
          <p:cNvPr id="11" name="直線コネクタ 10">
            <a:extLst>
              <a:ext uri="{FF2B5EF4-FFF2-40B4-BE49-F238E27FC236}">
                <a16:creationId xmlns:a16="http://schemas.microsoft.com/office/drawing/2014/main" id="{B016F6BC-7F23-2AA3-6FD9-D50EBE6BC3C0}"/>
              </a:ext>
            </a:extLst>
          </p:cNvPr>
          <p:cNvCxnSpPr>
            <a:cxnSpLocks/>
          </p:cNvCxnSpPr>
          <p:nvPr/>
        </p:nvCxnSpPr>
        <p:spPr>
          <a:xfrm flipV="1">
            <a:off x="6204126" y="3429850"/>
            <a:ext cx="2090057" cy="1962356"/>
          </a:xfrm>
          <a:prstGeom prst="line">
            <a:avLst/>
          </a:prstGeom>
          <a:ln w="12700"/>
        </p:spPr>
        <p:style>
          <a:lnRef idx="1">
            <a:schemeClr val="dk1"/>
          </a:lnRef>
          <a:fillRef idx="0">
            <a:schemeClr val="dk1"/>
          </a:fillRef>
          <a:effectRef idx="0">
            <a:schemeClr val="dk1"/>
          </a:effectRef>
          <a:fontRef idx="minor">
            <a:schemeClr val="tx1"/>
          </a:fontRef>
        </p:style>
      </p:cxnSp>
      <p:cxnSp>
        <p:nvCxnSpPr>
          <p:cNvPr id="12" name="直線コネクタ 11">
            <a:extLst>
              <a:ext uri="{FF2B5EF4-FFF2-40B4-BE49-F238E27FC236}">
                <a16:creationId xmlns:a16="http://schemas.microsoft.com/office/drawing/2014/main" id="{782A3686-39ED-FA9D-FC51-DF18BA1C4622}"/>
              </a:ext>
            </a:extLst>
          </p:cNvPr>
          <p:cNvCxnSpPr>
            <a:cxnSpLocks/>
          </p:cNvCxnSpPr>
          <p:nvPr/>
        </p:nvCxnSpPr>
        <p:spPr>
          <a:xfrm flipH="1" flipV="1">
            <a:off x="9593771" y="3429849"/>
            <a:ext cx="2181245" cy="2047789"/>
          </a:xfrm>
          <a:prstGeom prst="line">
            <a:avLst/>
          </a:prstGeom>
          <a:ln w="12700"/>
        </p:spPr>
        <p:style>
          <a:lnRef idx="1">
            <a:schemeClr val="dk1"/>
          </a:lnRef>
          <a:fillRef idx="0">
            <a:schemeClr val="dk1"/>
          </a:fillRef>
          <a:effectRef idx="0">
            <a:schemeClr val="dk1"/>
          </a:effectRef>
          <a:fontRef idx="minor">
            <a:schemeClr val="tx1"/>
          </a:fontRef>
        </p:style>
      </p:cxnSp>
      <p:pic>
        <p:nvPicPr>
          <p:cNvPr id="13" name="図 12" descr="アイコン&#10;&#10;自動的に生成された説明">
            <a:extLst>
              <a:ext uri="{FF2B5EF4-FFF2-40B4-BE49-F238E27FC236}">
                <a16:creationId xmlns:a16="http://schemas.microsoft.com/office/drawing/2014/main" id="{57C0709C-7779-EF91-C089-138DDF1297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0297" y="5257800"/>
            <a:ext cx="570507" cy="570507"/>
          </a:xfrm>
          <a:prstGeom prst="rect">
            <a:avLst/>
          </a:prstGeom>
        </p:spPr>
      </p:pic>
      <p:sp>
        <p:nvSpPr>
          <p:cNvPr id="14" name="テキスト ボックス 13">
            <a:extLst>
              <a:ext uri="{FF2B5EF4-FFF2-40B4-BE49-F238E27FC236}">
                <a16:creationId xmlns:a16="http://schemas.microsoft.com/office/drawing/2014/main" id="{AA001940-2300-6640-562B-D55DD0029F15}"/>
              </a:ext>
            </a:extLst>
          </p:cNvPr>
          <p:cNvSpPr txBox="1"/>
          <p:nvPr/>
        </p:nvSpPr>
        <p:spPr>
          <a:xfrm>
            <a:off x="7630580" y="5935737"/>
            <a:ext cx="703756" cy="276999"/>
          </a:xfrm>
          <a:prstGeom prst="rect">
            <a:avLst/>
          </a:prstGeom>
          <a:noFill/>
        </p:spPr>
        <p:txBody>
          <a:bodyPr wrap="square" rtlCol="0">
            <a:spAutoFit/>
          </a:bodyPr>
          <a:lstStyle/>
          <a:p>
            <a:pPr algn="ctr"/>
            <a:r>
              <a:rPr kumimoji="1" lang="ja-JP" altLang="en-US" sz="1200"/>
              <a:t>端末</a:t>
            </a:r>
            <a:r>
              <a:rPr kumimoji="1" lang="en-US" altLang="ja-JP" sz="1200"/>
              <a:t>1</a:t>
            </a:r>
            <a:endParaRPr kumimoji="1" lang="ja-JP" altLang="en-US" sz="1200"/>
          </a:p>
        </p:txBody>
      </p:sp>
      <p:sp>
        <p:nvSpPr>
          <p:cNvPr id="20" name="矢印: 下 19">
            <a:extLst>
              <a:ext uri="{FF2B5EF4-FFF2-40B4-BE49-F238E27FC236}">
                <a16:creationId xmlns:a16="http://schemas.microsoft.com/office/drawing/2014/main" id="{44D31F81-F1F4-6CFC-ABBD-666DE43AEB9F}"/>
              </a:ext>
            </a:extLst>
          </p:cNvPr>
          <p:cNvSpPr/>
          <p:nvPr/>
        </p:nvSpPr>
        <p:spPr>
          <a:xfrm>
            <a:off x="8071005" y="3872295"/>
            <a:ext cx="526661" cy="1232066"/>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a:t>下り方向</a:t>
            </a:r>
          </a:p>
        </p:txBody>
      </p:sp>
      <p:sp>
        <p:nvSpPr>
          <p:cNvPr id="21" name="矢印: 上 20">
            <a:extLst>
              <a:ext uri="{FF2B5EF4-FFF2-40B4-BE49-F238E27FC236}">
                <a16:creationId xmlns:a16="http://schemas.microsoft.com/office/drawing/2014/main" id="{FB64097C-EEBE-A07B-C203-88826DC21231}"/>
              </a:ext>
            </a:extLst>
          </p:cNvPr>
          <p:cNvSpPr/>
          <p:nvPr/>
        </p:nvSpPr>
        <p:spPr>
          <a:xfrm>
            <a:off x="7414956" y="3869706"/>
            <a:ext cx="526661" cy="1232066"/>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a:t>上り方向</a:t>
            </a:r>
          </a:p>
        </p:txBody>
      </p:sp>
      <p:sp>
        <p:nvSpPr>
          <p:cNvPr id="24" name="コンテンツ プレースホルダー 2">
            <a:extLst>
              <a:ext uri="{FF2B5EF4-FFF2-40B4-BE49-F238E27FC236}">
                <a16:creationId xmlns:a16="http://schemas.microsoft.com/office/drawing/2014/main" id="{055CD063-4E0A-19E0-CB8B-506975B918DB}"/>
              </a:ext>
            </a:extLst>
          </p:cNvPr>
          <p:cNvSpPr txBox="1">
            <a:spLocks/>
          </p:cNvSpPr>
          <p:nvPr/>
        </p:nvSpPr>
        <p:spPr>
          <a:xfrm>
            <a:off x="733530" y="1465794"/>
            <a:ext cx="10705349" cy="475238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b="0"/>
              <a:t>設定</a:t>
            </a:r>
            <a:r>
              <a:rPr lang="ja-JP" altLang="en-US" sz="2400"/>
              <a:t>３</a:t>
            </a:r>
            <a:endParaRPr lang="en-US" altLang="ja-JP" sz="2400"/>
          </a:p>
          <a:p>
            <a:pPr marL="0" indent="0">
              <a:buNone/>
            </a:pPr>
            <a:endParaRPr lang="en-US" altLang="ja-JP" sz="2400" b="0"/>
          </a:p>
          <a:p>
            <a:pPr marL="0" indent="0">
              <a:buNone/>
            </a:pPr>
            <a:endParaRPr lang="en-US" altLang="ja-JP" sz="2400" b="0"/>
          </a:p>
          <a:p>
            <a:r>
              <a:rPr lang="ja-JP" altLang="en-US" sz="2400"/>
              <a:t>上り方向総トラフィック＝下り方向総トラフィック</a:t>
            </a:r>
            <a:endParaRPr lang="en-US" altLang="ja-JP" sz="2400"/>
          </a:p>
          <a:p>
            <a:pPr marL="0" indent="0">
              <a:buNone/>
            </a:pPr>
            <a:endParaRPr lang="en-US" altLang="ja-JP" sz="2400" b="0"/>
          </a:p>
          <a:p>
            <a:r>
              <a:rPr lang="ja-JP" altLang="en-US" sz="2400"/>
              <a:t>セル数：</a:t>
            </a:r>
            <a:r>
              <a:rPr lang="en-US" altLang="ja-JP" sz="2400"/>
              <a:t>1</a:t>
            </a:r>
          </a:p>
          <a:p>
            <a:pPr marL="0" indent="0">
              <a:buNone/>
            </a:pPr>
            <a:endParaRPr lang="en-US" altLang="ja-JP" sz="2400"/>
          </a:p>
          <a:p>
            <a:r>
              <a:rPr lang="ja-JP" altLang="en-US" sz="2400" b="0"/>
              <a:t>端末数</a:t>
            </a:r>
            <a:r>
              <a:rPr lang="ja-JP" altLang="en-US" sz="2400"/>
              <a:t>：</a:t>
            </a:r>
            <a:r>
              <a:rPr lang="en-US" altLang="ja-JP" sz="2400" b="0"/>
              <a:t>1</a:t>
            </a:r>
          </a:p>
          <a:p>
            <a:endParaRPr lang="en-US" altLang="ja-JP" sz="2400"/>
          </a:p>
          <a:p>
            <a:endParaRPr lang="en-US" altLang="ja-JP" sz="2400" b="0"/>
          </a:p>
          <a:p>
            <a:endParaRPr lang="en-US" altLang="ja-JP" sz="2400" b="0"/>
          </a:p>
          <a:p>
            <a:pPr marL="0" indent="0">
              <a:buNone/>
            </a:pPr>
            <a:endParaRPr lang="en-US" altLang="ja-JP" sz="2400" b="0"/>
          </a:p>
          <a:p>
            <a:pPr marL="0" indent="0">
              <a:buNone/>
            </a:pPr>
            <a:endParaRPr lang="en-US" altLang="ja-JP" sz="2400"/>
          </a:p>
          <a:p>
            <a:pPr marL="0" indent="0">
              <a:buNone/>
            </a:pPr>
            <a:endParaRPr lang="en-US" altLang="ja-JP" sz="2400" b="0"/>
          </a:p>
          <a:p>
            <a:pPr marL="0" indent="0">
              <a:buFont typeface="Arial" panose="020B0604020202020204" pitchFamily="34" charset="0"/>
              <a:buNone/>
            </a:pPr>
            <a:endParaRPr lang="en-US" altLang="ja-JP" sz="2400"/>
          </a:p>
          <a:p>
            <a:pPr marL="0" indent="0">
              <a:buFont typeface="Arial" panose="020B0604020202020204" pitchFamily="34" charset="0"/>
              <a:buNone/>
            </a:pPr>
            <a:endParaRPr lang="en-US" altLang="ja-JP" sz="2400"/>
          </a:p>
          <a:p>
            <a:pPr marL="0" indent="0">
              <a:buFont typeface="Arial" panose="020B0604020202020204" pitchFamily="34" charset="0"/>
              <a:buNone/>
            </a:pPr>
            <a:endParaRPr lang="en-US" altLang="ja-JP" sz="2400"/>
          </a:p>
        </p:txBody>
      </p:sp>
      <p:pic>
        <p:nvPicPr>
          <p:cNvPr id="26" name="図 25" descr="図形&#10;&#10;中程度の精度で自動的に生成された説明">
            <a:extLst>
              <a:ext uri="{FF2B5EF4-FFF2-40B4-BE49-F238E27FC236}">
                <a16:creationId xmlns:a16="http://schemas.microsoft.com/office/drawing/2014/main" id="{EB976EF6-A96A-963F-0DD1-009406870F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0586" y="5297814"/>
            <a:ext cx="1025450" cy="625446"/>
          </a:xfrm>
          <a:prstGeom prst="rect">
            <a:avLst/>
          </a:prstGeom>
        </p:spPr>
      </p:pic>
      <p:sp>
        <p:nvSpPr>
          <p:cNvPr id="29" name="稲妻 28">
            <a:extLst>
              <a:ext uri="{FF2B5EF4-FFF2-40B4-BE49-F238E27FC236}">
                <a16:creationId xmlns:a16="http://schemas.microsoft.com/office/drawing/2014/main" id="{3B7508D6-55ED-D780-74E2-7825484924EC}"/>
              </a:ext>
            </a:extLst>
          </p:cNvPr>
          <p:cNvSpPr/>
          <p:nvPr/>
        </p:nvSpPr>
        <p:spPr>
          <a:xfrm>
            <a:off x="9081735" y="3875471"/>
            <a:ext cx="1350141" cy="1346128"/>
          </a:xfrm>
          <a:prstGeom prst="lightningBolt">
            <a:avLst/>
          </a:prstGeom>
          <a:solidFill>
            <a:schemeClr val="accent4"/>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30" name="テキスト ボックス 29">
            <a:extLst>
              <a:ext uri="{FF2B5EF4-FFF2-40B4-BE49-F238E27FC236}">
                <a16:creationId xmlns:a16="http://schemas.microsoft.com/office/drawing/2014/main" id="{5CE8D934-0F66-2D02-9DB8-D7577A26A8C2}"/>
              </a:ext>
            </a:extLst>
          </p:cNvPr>
          <p:cNvSpPr txBox="1"/>
          <p:nvPr/>
        </p:nvSpPr>
        <p:spPr>
          <a:xfrm>
            <a:off x="10002162" y="4342250"/>
            <a:ext cx="962025" cy="454906"/>
          </a:xfrm>
          <a:prstGeom prst="rect">
            <a:avLst/>
          </a:prstGeom>
        </p:spPr>
        <p:txBody>
          <a:bodyPr wrap="square" rtlCol="0">
            <a:normAutofit/>
          </a:bodyPr>
          <a:lstStyle/>
          <a:p>
            <a:pPr algn="l"/>
            <a:r>
              <a:rPr kumimoji="1" lang="ja-JP" altLang="en-US"/>
              <a:t>干渉波</a:t>
            </a:r>
          </a:p>
        </p:txBody>
      </p:sp>
      <p:sp>
        <p:nvSpPr>
          <p:cNvPr id="31" name="テキスト ボックス 30">
            <a:extLst>
              <a:ext uri="{FF2B5EF4-FFF2-40B4-BE49-F238E27FC236}">
                <a16:creationId xmlns:a16="http://schemas.microsoft.com/office/drawing/2014/main" id="{A8B6FBC4-4D2B-3689-D539-BAC1CFFA9503}"/>
              </a:ext>
            </a:extLst>
          </p:cNvPr>
          <p:cNvSpPr txBox="1"/>
          <p:nvPr/>
        </p:nvSpPr>
        <p:spPr>
          <a:xfrm>
            <a:off x="10213873" y="5885302"/>
            <a:ext cx="1037037" cy="276999"/>
          </a:xfrm>
          <a:prstGeom prst="rect">
            <a:avLst/>
          </a:prstGeom>
          <a:noFill/>
        </p:spPr>
        <p:txBody>
          <a:bodyPr wrap="square" rtlCol="0">
            <a:spAutoFit/>
          </a:bodyPr>
          <a:lstStyle/>
          <a:p>
            <a:pPr algn="ctr"/>
            <a:r>
              <a:rPr lang="ja-JP" altLang="en-US" sz="1200"/>
              <a:t>電子レンジ</a:t>
            </a:r>
            <a:endParaRPr kumimoji="1" lang="ja-JP" altLang="en-US" sz="1200"/>
          </a:p>
        </p:txBody>
      </p:sp>
    </p:spTree>
    <p:extLst>
      <p:ext uri="{BB962C8B-B14F-4D97-AF65-F5344CB8AC3E}">
        <p14:creationId xmlns:p14="http://schemas.microsoft.com/office/powerpoint/2010/main" val="16201058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2">
            <a:extLst>
              <a:ext uri="{FF2B5EF4-FFF2-40B4-BE49-F238E27FC236}">
                <a16:creationId xmlns:a16="http://schemas.microsoft.com/office/drawing/2014/main" id="{DA5B436E-E179-A0AB-E9B1-C257DE8F93C7}"/>
              </a:ext>
            </a:extLst>
          </p:cNvPr>
          <p:cNvSpPr txBox="1">
            <a:spLocks/>
          </p:cNvSpPr>
          <p:nvPr/>
        </p:nvSpPr>
        <p:spPr>
          <a:xfrm>
            <a:off x="1099704" y="479714"/>
            <a:ext cx="11120765" cy="58600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t>結果</a:t>
            </a:r>
            <a:endParaRPr lang="en-US" altLang="ja-JP" sz="2400" dirty="0"/>
          </a:p>
          <a:p>
            <a:endParaRPr lang="en-US" altLang="ja-JP" sz="2400" dirty="0"/>
          </a:p>
          <a:p>
            <a:pPr marL="0" indent="0">
              <a:buNone/>
            </a:pPr>
            <a:r>
              <a:rPr lang="ja-JP" altLang="en-US" sz="2400" dirty="0"/>
              <a:t>高トラフィック領域のスループットが低下する</a:t>
            </a:r>
            <a:endParaRPr lang="en-US" altLang="ja-JP" sz="2400" dirty="0"/>
          </a:p>
          <a:p>
            <a:pPr marL="0" indent="0">
              <a:buNone/>
            </a:pPr>
            <a:endParaRPr lang="en-US" altLang="ja-JP" sz="2400" dirty="0"/>
          </a:p>
          <a:p>
            <a:pPr marL="0" indent="0">
              <a:buNone/>
            </a:pPr>
            <a:r>
              <a:rPr lang="ja-JP" altLang="en-US" sz="2400" dirty="0"/>
              <a:t>教科書の例では送信トラフィック量が</a:t>
            </a:r>
            <a:r>
              <a:rPr lang="en-US" altLang="ja-JP" sz="2400" dirty="0"/>
              <a:t>3Mbps</a:t>
            </a:r>
            <a:r>
              <a:rPr lang="ja-JP" altLang="en-US" sz="2400" dirty="0"/>
              <a:t>を超えたとき干渉なしのスループットより</a:t>
            </a:r>
            <a:r>
              <a:rPr lang="en-US" altLang="ja-JP" sz="2400" dirty="0"/>
              <a:t>56%</a:t>
            </a:r>
            <a:r>
              <a:rPr lang="ja-JP" altLang="en-US" sz="2400" dirty="0"/>
              <a:t>低下することがわかる</a:t>
            </a:r>
            <a:endParaRPr lang="en-US" altLang="ja-JP" sz="2400" dirty="0"/>
          </a:p>
          <a:p>
            <a:pPr marL="0" indent="0">
              <a:buNone/>
            </a:pPr>
            <a:endParaRPr lang="en-US" altLang="ja-JP" sz="2400" dirty="0"/>
          </a:p>
          <a:p>
            <a:r>
              <a:rPr lang="ja-JP" altLang="en-US" sz="2400" dirty="0"/>
              <a:t>スループット低下の原因</a:t>
            </a:r>
            <a:endParaRPr lang="en-US" altLang="ja-JP" sz="2400" dirty="0"/>
          </a:p>
          <a:p>
            <a:pPr marL="0" indent="0">
              <a:buNone/>
            </a:pPr>
            <a:endParaRPr lang="en-US" altLang="ja-JP" sz="2400" dirty="0"/>
          </a:p>
          <a:p>
            <a:pPr marL="0" indent="0">
              <a:buNone/>
            </a:pPr>
            <a:r>
              <a:rPr lang="ja-JP" altLang="en-US" sz="2400" dirty="0"/>
              <a:t>端末がキャリアセンスしたとき電子レンジからの干渉波をビジーと感知するため送信待機するため</a:t>
            </a:r>
            <a:endParaRPr lang="en-US" altLang="ja-JP" sz="2400" dirty="0"/>
          </a:p>
          <a:p>
            <a:pPr marL="0" indent="0">
              <a:buNone/>
            </a:pPr>
            <a:endParaRPr lang="en-US" altLang="ja-JP" sz="2400" dirty="0"/>
          </a:p>
          <a:p>
            <a:pPr marL="0" indent="0">
              <a:buNone/>
            </a:pPr>
            <a:r>
              <a:rPr lang="ja-JP" altLang="en-US" sz="2400" dirty="0"/>
              <a:t>データの送受信中に干渉期間が開始されるとパケットロスが発生するため</a:t>
            </a:r>
            <a:endParaRPr lang="en-US" altLang="ja-JP" sz="2400" dirty="0"/>
          </a:p>
          <a:p>
            <a:pPr marL="0" indent="0">
              <a:buNone/>
            </a:pPr>
            <a:endParaRPr lang="en-US" altLang="ja-JP" sz="2400" dirty="0"/>
          </a:p>
          <a:p>
            <a:endParaRPr lang="en-US" altLang="ja-JP" sz="2400" dirty="0"/>
          </a:p>
          <a:p>
            <a:pPr marL="0" indent="0">
              <a:buNone/>
            </a:pPr>
            <a:endParaRPr lang="en-US" altLang="ja-JP" sz="2400" dirty="0"/>
          </a:p>
          <a:p>
            <a:pPr marL="0" indent="0">
              <a:buNone/>
            </a:pPr>
            <a:r>
              <a:rPr lang="ja-JP" altLang="en-US" sz="2400" dirty="0"/>
              <a:t>　</a:t>
            </a:r>
            <a:endParaRPr lang="en-US" altLang="ja-JP" sz="2400" dirty="0"/>
          </a:p>
          <a:p>
            <a:pPr marL="0" indent="0">
              <a:buNone/>
            </a:pPr>
            <a:endParaRPr lang="en-US" altLang="ja-JP" sz="2400" dirty="0"/>
          </a:p>
        </p:txBody>
      </p:sp>
    </p:spTree>
    <p:extLst>
      <p:ext uri="{BB962C8B-B14F-4D97-AF65-F5344CB8AC3E}">
        <p14:creationId xmlns:p14="http://schemas.microsoft.com/office/powerpoint/2010/main" val="211633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439346-3A19-06A4-6AB9-C139872388CD}"/>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a:t>MAC</a:t>
            </a:r>
            <a:r>
              <a:rPr lang="ja-JP" altLang="en-US"/>
              <a:t>レイヤの高機能化と</a:t>
            </a:r>
            <a:r>
              <a:rPr lang="en-US" altLang="ja-JP"/>
              <a:t>QoS</a:t>
            </a:r>
          </a:p>
        </p:txBody>
      </p:sp>
      <p:sp>
        <p:nvSpPr>
          <p:cNvPr id="3" name="コンテンツ プレースホルダー 2">
            <a:extLst>
              <a:ext uri="{FF2B5EF4-FFF2-40B4-BE49-F238E27FC236}">
                <a16:creationId xmlns:a16="http://schemas.microsoft.com/office/drawing/2014/main" id="{166DECA2-A819-BB0D-40B7-2FDA72C32B27}"/>
              </a:ext>
            </a:extLst>
          </p:cNvPr>
          <p:cNvSpPr txBox="1">
            <a:spLocks/>
          </p:cNvSpPr>
          <p:nvPr/>
        </p:nvSpPr>
        <p:spPr>
          <a:xfrm>
            <a:off x="923279" y="1852258"/>
            <a:ext cx="10515600" cy="436591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2400" dirty="0"/>
              <a:t>QoS(Quality of Service)</a:t>
            </a:r>
            <a:r>
              <a:rPr lang="ja-JP" altLang="en-US" sz="2400" dirty="0"/>
              <a:t>：サービス品質</a:t>
            </a:r>
            <a:endParaRPr lang="en-US" altLang="ja-JP" sz="2400" dirty="0"/>
          </a:p>
          <a:p>
            <a:pPr marL="0" indent="0">
              <a:buFont typeface="Arial" panose="020B0604020202020204" pitchFamily="34" charset="0"/>
              <a:buNone/>
            </a:pPr>
            <a:endParaRPr lang="en-US" altLang="ja-JP" sz="2400" dirty="0"/>
          </a:p>
          <a:p>
            <a:pPr marL="0" indent="0">
              <a:buFont typeface="Arial" panose="020B0604020202020204" pitchFamily="34" charset="0"/>
              <a:buNone/>
            </a:pPr>
            <a:r>
              <a:rPr lang="en-US" altLang="ja-JP" sz="2400" dirty="0"/>
              <a:t>802.11 e</a:t>
            </a:r>
            <a:r>
              <a:rPr lang="ja-JP" altLang="en-US" sz="2400" dirty="0"/>
              <a:t>は</a:t>
            </a:r>
            <a:r>
              <a:rPr lang="en-US" altLang="ja-JP" sz="2400" dirty="0"/>
              <a:t>MAC</a:t>
            </a:r>
            <a:r>
              <a:rPr lang="ja-JP" altLang="en-US" sz="2400" dirty="0"/>
              <a:t>レイヤに</a:t>
            </a:r>
            <a:r>
              <a:rPr lang="en-US" altLang="ja-JP" sz="2400" dirty="0"/>
              <a:t>QoS</a:t>
            </a:r>
            <a:r>
              <a:rPr lang="ja-JP" altLang="en-US" sz="2400" dirty="0"/>
              <a:t>機能を追加する規格が標準化されている</a:t>
            </a:r>
            <a:endParaRPr lang="en-US" altLang="ja-JP" sz="2400" dirty="0"/>
          </a:p>
          <a:p>
            <a:pPr marL="0" indent="0">
              <a:buNone/>
            </a:pPr>
            <a:r>
              <a:rPr lang="en-US" altLang="ja-JP" sz="2400" dirty="0"/>
              <a:t>DCF</a:t>
            </a:r>
            <a:r>
              <a:rPr lang="ja-JP" altLang="en-US" sz="2400" dirty="0"/>
              <a:t>と</a:t>
            </a:r>
            <a:r>
              <a:rPr lang="en-US" altLang="ja-JP" sz="2400" dirty="0"/>
              <a:t>PCF(Point Coordination Function)</a:t>
            </a:r>
            <a:r>
              <a:rPr lang="ja-JP" altLang="en-US" sz="2400" dirty="0"/>
              <a:t>の機能を統合的に提供する</a:t>
            </a:r>
            <a:endParaRPr lang="en-US" altLang="ja-JP" sz="2400" dirty="0"/>
          </a:p>
          <a:p>
            <a:pPr marL="0" indent="0">
              <a:buNone/>
            </a:pPr>
            <a:r>
              <a:rPr lang="en-US" altLang="ja-JP" sz="2400" dirty="0"/>
              <a:t>HCF(Hybrid Coordination Function)</a:t>
            </a:r>
            <a:r>
              <a:rPr lang="ja-JP" altLang="en-US" sz="2400" dirty="0"/>
              <a:t>の機能が規定されている</a:t>
            </a:r>
            <a:r>
              <a:rPr lang="en-US" altLang="ja-JP" sz="2400" dirty="0"/>
              <a:t>)</a:t>
            </a:r>
          </a:p>
          <a:p>
            <a:pPr marL="0" indent="0">
              <a:buNone/>
            </a:pPr>
            <a:endParaRPr lang="en-US" altLang="ja-JP" sz="2400" dirty="0"/>
          </a:p>
          <a:p>
            <a:pPr marL="0" indent="0">
              <a:buNone/>
            </a:pPr>
            <a:r>
              <a:rPr lang="en-US" altLang="ja-JP" sz="2400" dirty="0"/>
              <a:t>QoS</a:t>
            </a:r>
            <a:r>
              <a:rPr lang="ja-JP" altLang="en-US" sz="2400" dirty="0"/>
              <a:t>の制御機能</a:t>
            </a:r>
            <a:endParaRPr lang="en-US" altLang="ja-JP" sz="2400" dirty="0"/>
          </a:p>
          <a:p>
            <a:r>
              <a:rPr lang="en-US" altLang="ja-JP" sz="2400" dirty="0"/>
              <a:t>HCF contention-</a:t>
            </a:r>
            <a:r>
              <a:rPr lang="en-US" altLang="ja-JP" sz="2400" dirty="0" err="1"/>
              <a:t>baced</a:t>
            </a:r>
            <a:r>
              <a:rPr lang="en-US" altLang="ja-JP" sz="2400" dirty="0"/>
              <a:t> channel access </a:t>
            </a:r>
          </a:p>
          <a:p>
            <a:endParaRPr lang="en-US" altLang="ja-JP" sz="2400" dirty="0"/>
          </a:p>
          <a:p>
            <a:r>
              <a:rPr lang="en-US" altLang="ja-JP" sz="2400" dirty="0"/>
              <a:t>HCF controlled channel access</a:t>
            </a:r>
          </a:p>
          <a:p>
            <a:pPr marL="0" indent="0">
              <a:buNone/>
            </a:pPr>
            <a:endParaRPr lang="en-US" altLang="ja-JP" sz="2400" dirty="0"/>
          </a:p>
          <a:p>
            <a:pPr marL="0" indent="0">
              <a:buFont typeface="Arial" panose="020B0604020202020204" pitchFamily="34" charset="0"/>
              <a:buNone/>
            </a:pPr>
            <a:endParaRPr lang="en-US" altLang="ja-JP" sz="2400" dirty="0"/>
          </a:p>
          <a:p>
            <a:pPr marL="0" indent="0">
              <a:buFont typeface="Arial" panose="020B0604020202020204" pitchFamily="34" charset="0"/>
              <a:buNone/>
            </a:pPr>
            <a:endParaRPr lang="en-US" altLang="ja-JP" sz="2400" dirty="0"/>
          </a:p>
          <a:p>
            <a:pPr marL="0" indent="0">
              <a:buFont typeface="Arial" panose="020B0604020202020204" pitchFamily="34" charset="0"/>
              <a:buNone/>
            </a:pPr>
            <a:endParaRPr lang="en-US" altLang="ja-JP" sz="2400" dirty="0"/>
          </a:p>
        </p:txBody>
      </p:sp>
    </p:spTree>
    <p:extLst>
      <p:ext uri="{BB962C8B-B14F-4D97-AF65-F5344CB8AC3E}">
        <p14:creationId xmlns:p14="http://schemas.microsoft.com/office/powerpoint/2010/main" val="36538706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2">
            <a:extLst>
              <a:ext uri="{FF2B5EF4-FFF2-40B4-BE49-F238E27FC236}">
                <a16:creationId xmlns:a16="http://schemas.microsoft.com/office/drawing/2014/main" id="{B68E3CE9-B100-4088-8011-5D657D6FC527}"/>
              </a:ext>
            </a:extLst>
          </p:cNvPr>
          <p:cNvSpPr txBox="1">
            <a:spLocks/>
          </p:cNvSpPr>
          <p:nvPr/>
        </p:nvSpPr>
        <p:spPr>
          <a:xfrm>
            <a:off x="1101264" y="427956"/>
            <a:ext cx="11120765" cy="58600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sz="2400" dirty="0"/>
          </a:p>
          <a:p>
            <a:r>
              <a:rPr lang="en-US" altLang="ja-JP" sz="2400" dirty="0"/>
              <a:t>HCF contention-</a:t>
            </a:r>
            <a:r>
              <a:rPr lang="en-US" altLang="ja-JP" sz="2400" dirty="0" err="1"/>
              <a:t>baced</a:t>
            </a:r>
            <a:r>
              <a:rPr lang="en-US" altLang="ja-JP" sz="2400" dirty="0"/>
              <a:t> channel access</a:t>
            </a:r>
          </a:p>
          <a:p>
            <a:pPr marL="0" indent="0">
              <a:buNone/>
            </a:pPr>
            <a:r>
              <a:rPr lang="en-US" altLang="ja-JP" sz="2400" dirty="0"/>
              <a:t> (HCF</a:t>
            </a:r>
            <a:r>
              <a:rPr lang="ja-JP" altLang="en-US" sz="2400" dirty="0"/>
              <a:t>競合チャネルアクセス</a:t>
            </a:r>
            <a:r>
              <a:rPr lang="en-US" altLang="ja-JP" sz="2400" dirty="0"/>
              <a:t>)</a:t>
            </a:r>
          </a:p>
          <a:p>
            <a:pPr marL="0" indent="0">
              <a:buNone/>
            </a:pPr>
            <a:r>
              <a:rPr lang="ja-JP" altLang="en-US" sz="2400" dirty="0"/>
              <a:t>従来から規定されている</a:t>
            </a:r>
            <a:r>
              <a:rPr lang="en-US" altLang="ja-JP" sz="2400" dirty="0"/>
              <a:t>DCF(</a:t>
            </a:r>
            <a:r>
              <a:rPr lang="ja-JP" altLang="en-US" sz="2400" dirty="0"/>
              <a:t>自立分散的なアクセス制御</a:t>
            </a:r>
            <a:r>
              <a:rPr lang="en-US" altLang="ja-JP" sz="2400" dirty="0"/>
              <a:t>)</a:t>
            </a:r>
            <a:r>
              <a:rPr lang="ja-JP" altLang="en-US" sz="2400" dirty="0"/>
              <a:t>を拡張したアクセス制御によってデータ送信時に優先制御を行う優先制御型の</a:t>
            </a:r>
            <a:r>
              <a:rPr lang="en-US" altLang="ja-JP" sz="2400" dirty="0"/>
              <a:t>QoS</a:t>
            </a:r>
          </a:p>
          <a:p>
            <a:endParaRPr lang="en-US" altLang="ja-JP" sz="2400" dirty="0"/>
          </a:p>
          <a:p>
            <a:r>
              <a:rPr lang="en-US" altLang="ja-JP" sz="2400" dirty="0"/>
              <a:t>HCF controlled channel access</a:t>
            </a:r>
          </a:p>
          <a:p>
            <a:pPr marL="0" indent="0">
              <a:buNone/>
            </a:pPr>
            <a:endParaRPr lang="en-US" altLang="ja-JP" sz="2400" dirty="0"/>
          </a:p>
          <a:p>
            <a:pPr marL="0" indent="0">
              <a:buNone/>
            </a:pPr>
            <a:r>
              <a:rPr lang="ja-JP" altLang="en-US" sz="2400" dirty="0"/>
              <a:t>従来、オプションとして規定されていた</a:t>
            </a:r>
            <a:r>
              <a:rPr lang="en-US" altLang="ja-JP" sz="2400" dirty="0"/>
              <a:t>PCF(</a:t>
            </a:r>
            <a:r>
              <a:rPr lang="ja-JP" altLang="en-US" sz="2400" dirty="0"/>
              <a:t>集中制御</a:t>
            </a:r>
            <a:r>
              <a:rPr lang="en-US" altLang="ja-JP" sz="2400" dirty="0"/>
              <a:t>(</a:t>
            </a:r>
            <a:r>
              <a:rPr lang="ja-JP" altLang="en-US" sz="2400" dirty="0"/>
              <a:t>ポーリング</a:t>
            </a:r>
            <a:r>
              <a:rPr lang="en-US" altLang="ja-JP" sz="2400" dirty="0"/>
              <a:t>)</a:t>
            </a:r>
            <a:r>
              <a:rPr lang="ja-JP" altLang="en-US" sz="2400" dirty="0"/>
              <a:t>によるアクセス制御</a:t>
            </a:r>
            <a:r>
              <a:rPr lang="en-US" altLang="ja-JP" sz="2400" dirty="0"/>
              <a:t>)</a:t>
            </a:r>
            <a:r>
              <a:rPr lang="ja-JP" altLang="en-US" sz="2400" dirty="0"/>
              <a:t>を拡張し合意された帯域幅や遅延時間などのパラメータを保証するパラメータ保証型</a:t>
            </a:r>
            <a:r>
              <a:rPr lang="en-US" altLang="ja-JP" sz="2400" dirty="0"/>
              <a:t>QoS</a:t>
            </a:r>
          </a:p>
          <a:p>
            <a:pPr marL="0" indent="0">
              <a:buNone/>
            </a:pPr>
            <a:r>
              <a:rPr lang="ja-JP" altLang="en-US" sz="2400" dirty="0"/>
              <a:t>　</a:t>
            </a:r>
            <a:endParaRPr lang="en-US" altLang="ja-JP" sz="2400" dirty="0"/>
          </a:p>
          <a:p>
            <a:pPr marL="0" indent="0">
              <a:buNone/>
            </a:pPr>
            <a:endParaRPr lang="en-US" altLang="ja-JP" sz="2400" dirty="0"/>
          </a:p>
        </p:txBody>
      </p:sp>
    </p:spTree>
    <p:extLst>
      <p:ext uri="{BB962C8B-B14F-4D97-AF65-F5344CB8AC3E}">
        <p14:creationId xmlns:p14="http://schemas.microsoft.com/office/powerpoint/2010/main" val="4167487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B09DEE-6630-082D-68F5-484B18DC60F9}"/>
              </a:ext>
            </a:extLst>
          </p:cNvPr>
          <p:cNvSpPr>
            <a:spLocks noGrp="1"/>
          </p:cNvSpPr>
          <p:nvPr>
            <p:ph type="title"/>
          </p:nvPr>
        </p:nvSpPr>
        <p:spPr/>
        <p:txBody>
          <a:bodyPr/>
          <a:lstStyle/>
          <a:p>
            <a:r>
              <a:rPr kumimoji="1" lang="ja-JP" altLang="en-US" dirty="0"/>
              <a:t>従来の</a:t>
            </a:r>
            <a:r>
              <a:rPr kumimoji="1" lang="en-US" altLang="ja-JP" dirty="0"/>
              <a:t>CSMA/CA</a:t>
            </a:r>
            <a:r>
              <a:rPr kumimoji="1" lang="ja-JP" altLang="en-US" dirty="0"/>
              <a:t>を改良した</a:t>
            </a:r>
            <a:br>
              <a:rPr kumimoji="1" lang="en-US" altLang="ja-JP" dirty="0"/>
            </a:br>
            <a:r>
              <a:rPr kumimoji="1" lang="en-US" altLang="ja-JP" dirty="0"/>
              <a:t>HCF</a:t>
            </a:r>
            <a:r>
              <a:rPr kumimoji="1" lang="ja-JP" altLang="en-US" dirty="0"/>
              <a:t>競合チャネルアクセス</a:t>
            </a:r>
          </a:p>
        </p:txBody>
      </p:sp>
      <p:sp>
        <p:nvSpPr>
          <p:cNvPr id="3" name="コンテンツ プレースホルダー 2">
            <a:extLst>
              <a:ext uri="{FF2B5EF4-FFF2-40B4-BE49-F238E27FC236}">
                <a16:creationId xmlns:a16="http://schemas.microsoft.com/office/drawing/2014/main" id="{28D7374C-FC03-DFD4-9B9D-55B5C968611F}"/>
              </a:ext>
            </a:extLst>
          </p:cNvPr>
          <p:cNvSpPr>
            <a:spLocks noGrp="1"/>
          </p:cNvSpPr>
          <p:nvPr>
            <p:ph idx="1"/>
          </p:nvPr>
        </p:nvSpPr>
        <p:spPr>
          <a:xfrm>
            <a:off x="923279" y="1852258"/>
            <a:ext cx="10515600" cy="4436674"/>
          </a:xfrm>
        </p:spPr>
        <p:txBody>
          <a:bodyPr>
            <a:normAutofit/>
          </a:bodyPr>
          <a:lstStyle/>
          <a:p>
            <a:r>
              <a:rPr lang="en-US" altLang="ja-JP" sz="2400" dirty="0"/>
              <a:t>EDCA (Enhanced Distributed Channel Access)</a:t>
            </a:r>
          </a:p>
          <a:p>
            <a:endParaRPr lang="en-US" altLang="ja-JP" sz="2400" dirty="0"/>
          </a:p>
          <a:p>
            <a:pPr marL="0" indent="0">
              <a:buNone/>
            </a:pPr>
            <a:r>
              <a:rPr lang="ja-JP" altLang="en-US" sz="2400" dirty="0"/>
              <a:t>従来の</a:t>
            </a:r>
            <a:r>
              <a:rPr lang="en-US" altLang="ja-JP" sz="2400" dirty="0"/>
              <a:t>DCF</a:t>
            </a:r>
            <a:r>
              <a:rPr lang="ja-JP" altLang="en-US" sz="2400" dirty="0"/>
              <a:t>手順で使用するチャネルアクセス手順を拡張したという意味</a:t>
            </a:r>
            <a:endParaRPr lang="en-US" altLang="ja-JP" sz="2400" dirty="0"/>
          </a:p>
          <a:p>
            <a:pPr marL="0" indent="0">
              <a:buNone/>
            </a:pPr>
            <a:endParaRPr lang="en-US" altLang="ja-JP" sz="2400" dirty="0"/>
          </a:p>
          <a:p>
            <a:r>
              <a:rPr lang="en-US" altLang="ja-JP" sz="2400" dirty="0"/>
              <a:t>AC(Access Category)</a:t>
            </a:r>
          </a:p>
          <a:p>
            <a:pPr marL="0" indent="0">
              <a:buNone/>
            </a:pPr>
            <a:endParaRPr lang="en-US" altLang="ja-JP" sz="2400" dirty="0"/>
          </a:p>
          <a:p>
            <a:pPr marL="0" indent="0">
              <a:buNone/>
            </a:pPr>
            <a:r>
              <a:rPr lang="ja-JP" altLang="en-US" sz="2400" dirty="0"/>
              <a:t>送信するデータのカテゴリーごとに提供するサービスの品質に差をつけることによって優先制御</a:t>
            </a:r>
            <a:r>
              <a:rPr lang="en-US" altLang="ja-JP" sz="2400" dirty="0"/>
              <a:t>(Prioritized QoS)</a:t>
            </a:r>
            <a:r>
              <a:rPr lang="ja-JP" altLang="en-US" sz="2400" dirty="0"/>
              <a:t>を提供する</a:t>
            </a:r>
            <a:endParaRPr lang="en-US" altLang="ja-JP" sz="2400" dirty="0"/>
          </a:p>
        </p:txBody>
      </p:sp>
    </p:spTree>
    <p:extLst>
      <p:ext uri="{BB962C8B-B14F-4D97-AF65-F5344CB8AC3E}">
        <p14:creationId xmlns:p14="http://schemas.microsoft.com/office/powerpoint/2010/main" val="26685277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17A702E-F8E3-CD5B-C9A2-551D1160AE4B}"/>
              </a:ext>
            </a:extLst>
          </p:cNvPr>
          <p:cNvSpPr txBox="1">
            <a:spLocks/>
          </p:cNvSpPr>
          <p:nvPr/>
        </p:nvSpPr>
        <p:spPr>
          <a:xfrm>
            <a:off x="1101264" y="427956"/>
            <a:ext cx="11120765" cy="58600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　</a:t>
            </a:r>
            <a:endParaRPr lang="en-US" altLang="ja-JP" sz="2400" dirty="0"/>
          </a:p>
          <a:p>
            <a:pPr marL="0" indent="0">
              <a:buNone/>
            </a:pPr>
            <a:endParaRPr lang="en-US" altLang="ja-JP" sz="2400" dirty="0"/>
          </a:p>
        </p:txBody>
      </p:sp>
      <p:sp>
        <p:nvSpPr>
          <p:cNvPr id="6" name="コンテンツ プレースホルダー 2">
            <a:extLst>
              <a:ext uri="{FF2B5EF4-FFF2-40B4-BE49-F238E27FC236}">
                <a16:creationId xmlns:a16="http://schemas.microsoft.com/office/drawing/2014/main" id="{5992EA26-0B89-CE93-4CC8-089A3F5C98BC}"/>
              </a:ext>
            </a:extLst>
          </p:cNvPr>
          <p:cNvSpPr txBox="1">
            <a:spLocks/>
          </p:cNvSpPr>
          <p:nvPr/>
        </p:nvSpPr>
        <p:spPr>
          <a:xfrm>
            <a:off x="1099704" y="479714"/>
            <a:ext cx="11120765" cy="58600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t>AC</a:t>
            </a:r>
            <a:r>
              <a:rPr lang="ja-JP" altLang="en-US" sz="2400" dirty="0"/>
              <a:t>の具体的なカテゴリー</a:t>
            </a:r>
            <a:endParaRPr lang="en-US" altLang="ja-JP" sz="2400" dirty="0"/>
          </a:p>
          <a:p>
            <a:r>
              <a:rPr lang="en-US" altLang="ja-JP" sz="2400" dirty="0"/>
              <a:t>AC_BK(</a:t>
            </a:r>
            <a:r>
              <a:rPr lang="ja-JP" altLang="en-US" sz="2400" dirty="0"/>
              <a:t>背景トラフィック用</a:t>
            </a:r>
            <a:r>
              <a:rPr lang="en-US" altLang="ja-JP" sz="2400" dirty="0"/>
              <a:t>)</a:t>
            </a:r>
          </a:p>
          <a:p>
            <a:pPr marL="0" indent="0">
              <a:buNone/>
            </a:pPr>
            <a:endParaRPr lang="en-US" altLang="ja-JP" sz="2400" dirty="0"/>
          </a:p>
          <a:p>
            <a:r>
              <a:rPr lang="en-US" altLang="ja-JP" sz="2400" dirty="0"/>
              <a:t>AC_BE(</a:t>
            </a:r>
            <a:r>
              <a:rPr lang="ja-JP" altLang="en-US" sz="2400" dirty="0"/>
              <a:t>ベストエフォートデータ用</a:t>
            </a:r>
            <a:r>
              <a:rPr lang="en-US" altLang="ja-JP" sz="2400" dirty="0"/>
              <a:t>)</a:t>
            </a:r>
          </a:p>
          <a:p>
            <a:pPr marL="0" indent="0">
              <a:buNone/>
            </a:pPr>
            <a:endParaRPr lang="en-US" altLang="ja-JP" sz="2400" dirty="0"/>
          </a:p>
          <a:p>
            <a:r>
              <a:rPr lang="en-US" altLang="ja-JP" sz="2400" dirty="0"/>
              <a:t>AC_VI(</a:t>
            </a:r>
            <a:r>
              <a:rPr lang="ja-JP" altLang="en-US" sz="2400" dirty="0"/>
              <a:t>ビデオデータ用</a:t>
            </a:r>
            <a:r>
              <a:rPr lang="en-US" altLang="ja-JP" sz="2400" dirty="0"/>
              <a:t>)</a:t>
            </a:r>
          </a:p>
          <a:p>
            <a:pPr marL="0" indent="0">
              <a:buNone/>
            </a:pPr>
            <a:endParaRPr lang="en-US" altLang="ja-JP" sz="2400" dirty="0"/>
          </a:p>
          <a:p>
            <a:r>
              <a:rPr lang="en-US" altLang="ja-JP" sz="2400" dirty="0"/>
              <a:t>AC_VO(</a:t>
            </a:r>
            <a:r>
              <a:rPr lang="ja-JP" altLang="en-US" sz="2400" dirty="0"/>
              <a:t>音声データ用</a:t>
            </a:r>
            <a:r>
              <a:rPr lang="en-US" altLang="ja-JP" sz="2400" dirty="0"/>
              <a:t>)</a:t>
            </a:r>
          </a:p>
          <a:p>
            <a:pPr marL="0" indent="0">
              <a:buNone/>
            </a:pPr>
            <a:r>
              <a:rPr lang="ja-JP" altLang="en-US" sz="2400" dirty="0"/>
              <a:t>優先制御のために使用されるパラメータ</a:t>
            </a:r>
            <a:endParaRPr lang="en-US" altLang="ja-JP" sz="2400" dirty="0"/>
          </a:p>
          <a:p>
            <a:r>
              <a:rPr lang="en-US" altLang="ja-JP" sz="2400" dirty="0"/>
              <a:t>AIFS </a:t>
            </a:r>
            <a:r>
              <a:rPr lang="ja-JP" altLang="en-US" sz="2400" dirty="0"/>
              <a:t>（</a:t>
            </a:r>
            <a:r>
              <a:rPr lang="en-US" altLang="ja-JP" sz="2400" dirty="0"/>
              <a:t>Arbitration IFS</a:t>
            </a:r>
            <a:r>
              <a:rPr lang="ja-JP" altLang="en-US" sz="2400" dirty="0"/>
              <a:t>、フレーム送信間隔）</a:t>
            </a:r>
            <a:endParaRPr lang="en-US" altLang="ja-JP" sz="2400" dirty="0"/>
          </a:p>
          <a:p>
            <a:r>
              <a:rPr lang="en-US" altLang="ja-JP" sz="2400" dirty="0"/>
              <a:t>CW</a:t>
            </a:r>
            <a:r>
              <a:rPr lang="ja-JP" altLang="en-US" sz="2400" dirty="0"/>
              <a:t> </a:t>
            </a:r>
            <a:endParaRPr lang="en-US" altLang="ja-JP" sz="2400" dirty="0"/>
          </a:p>
          <a:p>
            <a:r>
              <a:rPr lang="en-US" altLang="ja-JP" sz="2400" dirty="0"/>
              <a:t>TXOP </a:t>
            </a:r>
            <a:r>
              <a:rPr lang="ja-JP" altLang="en-US" sz="2400" dirty="0"/>
              <a:t>（</a:t>
            </a:r>
            <a:r>
              <a:rPr lang="en-US" altLang="ja-JP" sz="2400" dirty="0"/>
              <a:t>Transmission </a:t>
            </a:r>
            <a:r>
              <a:rPr lang="en-US" altLang="ja-JP" sz="2400" dirty="0" err="1"/>
              <a:t>Oppotunity</a:t>
            </a:r>
            <a:r>
              <a:rPr lang="ja-JP" altLang="en-US" sz="2400" dirty="0"/>
              <a:t>、排他的なチャネルの利用）</a:t>
            </a:r>
            <a:endParaRPr lang="en-US" altLang="ja-JP" sz="2400" dirty="0"/>
          </a:p>
        </p:txBody>
      </p:sp>
    </p:spTree>
    <p:extLst>
      <p:ext uri="{BB962C8B-B14F-4D97-AF65-F5344CB8AC3E}">
        <p14:creationId xmlns:p14="http://schemas.microsoft.com/office/powerpoint/2010/main" val="22491882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線コネクタ 3">
            <a:extLst>
              <a:ext uri="{FF2B5EF4-FFF2-40B4-BE49-F238E27FC236}">
                <a16:creationId xmlns:a16="http://schemas.microsoft.com/office/drawing/2014/main" id="{CA73ECAE-1335-17ED-8FFC-E22F290124B4}"/>
              </a:ext>
            </a:extLst>
          </p:cNvPr>
          <p:cNvCxnSpPr>
            <a:cxnSpLocks/>
          </p:cNvCxnSpPr>
          <p:nvPr/>
        </p:nvCxnSpPr>
        <p:spPr>
          <a:xfrm>
            <a:off x="746907" y="5984892"/>
            <a:ext cx="1079615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 name="直線矢印コネクタ 4">
            <a:extLst>
              <a:ext uri="{FF2B5EF4-FFF2-40B4-BE49-F238E27FC236}">
                <a16:creationId xmlns:a16="http://schemas.microsoft.com/office/drawing/2014/main" id="{CE3F5469-9181-6640-A35A-70F7B04AD2E2}"/>
              </a:ext>
            </a:extLst>
          </p:cNvPr>
          <p:cNvCxnSpPr>
            <a:cxnSpLocks/>
          </p:cNvCxnSpPr>
          <p:nvPr/>
        </p:nvCxnSpPr>
        <p:spPr>
          <a:xfrm>
            <a:off x="11182888" y="6092809"/>
            <a:ext cx="283029"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6" name="直線矢印コネクタ 5">
            <a:extLst>
              <a:ext uri="{FF2B5EF4-FFF2-40B4-BE49-F238E27FC236}">
                <a16:creationId xmlns:a16="http://schemas.microsoft.com/office/drawing/2014/main" id="{D4BCD782-3FB5-3360-4A92-C9BECE110B13}"/>
              </a:ext>
            </a:extLst>
          </p:cNvPr>
          <p:cNvCxnSpPr>
            <a:cxnSpLocks/>
          </p:cNvCxnSpPr>
          <p:nvPr/>
        </p:nvCxnSpPr>
        <p:spPr>
          <a:xfrm>
            <a:off x="11190683" y="6094957"/>
            <a:ext cx="283029"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7" name="テキスト ボックス 6">
            <a:extLst>
              <a:ext uri="{FF2B5EF4-FFF2-40B4-BE49-F238E27FC236}">
                <a16:creationId xmlns:a16="http://schemas.microsoft.com/office/drawing/2014/main" id="{23A3E15B-B624-A4B1-DB91-F259FFFFB1B8}"/>
              </a:ext>
            </a:extLst>
          </p:cNvPr>
          <p:cNvSpPr txBox="1"/>
          <p:nvPr/>
        </p:nvSpPr>
        <p:spPr>
          <a:xfrm>
            <a:off x="11064591" y="6120852"/>
            <a:ext cx="535212" cy="276999"/>
          </a:xfrm>
          <a:prstGeom prst="rect">
            <a:avLst/>
          </a:prstGeom>
          <a:noFill/>
        </p:spPr>
        <p:txBody>
          <a:bodyPr wrap="square">
            <a:spAutoFit/>
          </a:bodyPr>
          <a:lstStyle/>
          <a:p>
            <a:pPr algn="ctr"/>
            <a:r>
              <a:rPr kumimoji="1" lang="ja-JP" altLang="en-US" sz="1200"/>
              <a:t>時間</a:t>
            </a:r>
          </a:p>
        </p:txBody>
      </p:sp>
      <p:cxnSp>
        <p:nvCxnSpPr>
          <p:cNvPr id="11" name="直線矢印コネクタ 10">
            <a:extLst>
              <a:ext uri="{FF2B5EF4-FFF2-40B4-BE49-F238E27FC236}">
                <a16:creationId xmlns:a16="http://schemas.microsoft.com/office/drawing/2014/main" id="{1CC34E52-C1F3-9F5E-5DDD-5D71F5AB0BCA}"/>
              </a:ext>
            </a:extLst>
          </p:cNvPr>
          <p:cNvCxnSpPr>
            <a:cxnSpLocks/>
          </p:cNvCxnSpPr>
          <p:nvPr/>
        </p:nvCxnSpPr>
        <p:spPr>
          <a:xfrm>
            <a:off x="907444" y="5680680"/>
            <a:ext cx="629018" cy="3"/>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12" name="テキスト ボックス 11">
            <a:extLst>
              <a:ext uri="{FF2B5EF4-FFF2-40B4-BE49-F238E27FC236}">
                <a16:creationId xmlns:a16="http://schemas.microsoft.com/office/drawing/2014/main" id="{103D4A30-E946-87C9-BEE5-88389DCFB092}"/>
              </a:ext>
            </a:extLst>
          </p:cNvPr>
          <p:cNvSpPr txBox="1"/>
          <p:nvPr/>
        </p:nvSpPr>
        <p:spPr>
          <a:xfrm>
            <a:off x="863552" y="5040520"/>
            <a:ext cx="716802" cy="646331"/>
          </a:xfrm>
          <a:prstGeom prst="rect">
            <a:avLst/>
          </a:prstGeom>
          <a:noFill/>
        </p:spPr>
        <p:txBody>
          <a:bodyPr wrap="square" rtlCol="0">
            <a:spAutoFit/>
          </a:bodyPr>
          <a:lstStyle/>
          <a:p>
            <a:pPr algn="ctr"/>
            <a:r>
              <a:rPr kumimoji="1" lang="en-US" altLang="ja-JP" sz="1200" dirty="0"/>
              <a:t>DIFS</a:t>
            </a:r>
          </a:p>
          <a:p>
            <a:pPr algn="ctr"/>
            <a:r>
              <a:rPr kumimoji="1" lang="en-US" altLang="ja-JP" sz="1200" dirty="0"/>
              <a:t>or</a:t>
            </a:r>
          </a:p>
          <a:p>
            <a:pPr algn="ctr"/>
            <a:r>
              <a:rPr lang="en-US" altLang="ja-JP" sz="1200" dirty="0"/>
              <a:t>AIFS</a:t>
            </a:r>
            <a:endParaRPr kumimoji="1" lang="ja-JP" altLang="en-US" sz="1200" dirty="0"/>
          </a:p>
        </p:txBody>
      </p:sp>
      <p:sp>
        <p:nvSpPr>
          <p:cNvPr id="13" name="正方形/長方形 12">
            <a:extLst>
              <a:ext uri="{FF2B5EF4-FFF2-40B4-BE49-F238E27FC236}">
                <a16:creationId xmlns:a16="http://schemas.microsoft.com/office/drawing/2014/main" id="{FBAD31C3-89FC-FB06-AB46-85C350960C5E}"/>
              </a:ext>
            </a:extLst>
          </p:cNvPr>
          <p:cNvSpPr/>
          <p:nvPr/>
        </p:nvSpPr>
        <p:spPr>
          <a:xfrm>
            <a:off x="7864488" y="5480398"/>
            <a:ext cx="3244504" cy="5044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a:t>パケット</a:t>
            </a:r>
          </a:p>
        </p:txBody>
      </p:sp>
      <p:cxnSp>
        <p:nvCxnSpPr>
          <p:cNvPr id="19" name="直線コネクタ 18">
            <a:extLst>
              <a:ext uri="{FF2B5EF4-FFF2-40B4-BE49-F238E27FC236}">
                <a16:creationId xmlns:a16="http://schemas.microsoft.com/office/drawing/2014/main" id="{08A3FE01-7F67-E601-F186-F9F4322F9F7A}"/>
              </a:ext>
            </a:extLst>
          </p:cNvPr>
          <p:cNvCxnSpPr>
            <a:cxnSpLocks/>
          </p:cNvCxnSpPr>
          <p:nvPr/>
        </p:nvCxnSpPr>
        <p:spPr>
          <a:xfrm>
            <a:off x="1536462" y="5046691"/>
            <a:ext cx="0" cy="1450084"/>
          </a:xfrm>
          <a:prstGeom prst="line">
            <a:avLst/>
          </a:prstGeom>
          <a:ln w="12700"/>
        </p:spPr>
        <p:style>
          <a:lnRef idx="1">
            <a:schemeClr val="dk1"/>
          </a:lnRef>
          <a:fillRef idx="0">
            <a:schemeClr val="dk1"/>
          </a:fillRef>
          <a:effectRef idx="0">
            <a:schemeClr val="dk1"/>
          </a:effectRef>
          <a:fontRef idx="minor">
            <a:schemeClr val="tx1"/>
          </a:fontRef>
        </p:style>
      </p:cxnSp>
      <p:cxnSp>
        <p:nvCxnSpPr>
          <p:cNvPr id="20" name="直線コネクタ 19">
            <a:extLst>
              <a:ext uri="{FF2B5EF4-FFF2-40B4-BE49-F238E27FC236}">
                <a16:creationId xmlns:a16="http://schemas.microsoft.com/office/drawing/2014/main" id="{222E132D-C3D4-4DD0-DCF4-243956F5116B}"/>
              </a:ext>
            </a:extLst>
          </p:cNvPr>
          <p:cNvCxnSpPr>
            <a:cxnSpLocks/>
          </p:cNvCxnSpPr>
          <p:nvPr/>
        </p:nvCxnSpPr>
        <p:spPr>
          <a:xfrm>
            <a:off x="907444" y="5046691"/>
            <a:ext cx="0" cy="938201"/>
          </a:xfrm>
          <a:prstGeom prst="line">
            <a:avLst/>
          </a:prstGeom>
          <a:ln w="12700"/>
        </p:spPr>
        <p:style>
          <a:lnRef idx="1">
            <a:schemeClr val="dk1"/>
          </a:lnRef>
          <a:fillRef idx="0">
            <a:schemeClr val="dk1"/>
          </a:fillRef>
          <a:effectRef idx="0">
            <a:schemeClr val="dk1"/>
          </a:effectRef>
          <a:fontRef idx="minor">
            <a:schemeClr val="tx1"/>
          </a:fontRef>
        </p:style>
      </p:cxnSp>
      <p:cxnSp>
        <p:nvCxnSpPr>
          <p:cNvPr id="28" name="直線コネクタ 27">
            <a:extLst>
              <a:ext uri="{FF2B5EF4-FFF2-40B4-BE49-F238E27FC236}">
                <a16:creationId xmlns:a16="http://schemas.microsoft.com/office/drawing/2014/main" id="{C595535D-FC44-D8F6-51DB-C63076DB0292}"/>
              </a:ext>
            </a:extLst>
          </p:cNvPr>
          <p:cNvCxnSpPr>
            <a:cxnSpLocks/>
          </p:cNvCxnSpPr>
          <p:nvPr/>
        </p:nvCxnSpPr>
        <p:spPr>
          <a:xfrm>
            <a:off x="11108992" y="3995827"/>
            <a:ext cx="1" cy="1942899"/>
          </a:xfrm>
          <a:prstGeom prst="line">
            <a:avLst/>
          </a:prstGeom>
          <a:ln w="12700"/>
        </p:spPr>
        <p:style>
          <a:lnRef idx="1">
            <a:schemeClr val="dk1"/>
          </a:lnRef>
          <a:fillRef idx="0">
            <a:schemeClr val="dk1"/>
          </a:fillRef>
          <a:effectRef idx="0">
            <a:schemeClr val="dk1"/>
          </a:effectRef>
          <a:fontRef idx="minor">
            <a:schemeClr val="tx1"/>
          </a:fontRef>
        </p:style>
      </p:cxnSp>
      <p:cxnSp>
        <p:nvCxnSpPr>
          <p:cNvPr id="32" name="直線コネクタ 31">
            <a:extLst>
              <a:ext uri="{FF2B5EF4-FFF2-40B4-BE49-F238E27FC236}">
                <a16:creationId xmlns:a16="http://schemas.microsoft.com/office/drawing/2014/main" id="{476E1F2C-0B44-489D-1135-C24E850F72FF}"/>
              </a:ext>
            </a:extLst>
          </p:cNvPr>
          <p:cNvCxnSpPr>
            <a:cxnSpLocks/>
          </p:cNvCxnSpPr>
          <p:nvPr/>
        </p:nvCxnSpPr>
        <p:spPr>
          <a:xfrm flipH="1">
            <a:off x="2609013" y="3157246"/>
            <a:ext cx="21577" cy="3365116"/>
          </a:xfrm>
          <a:prstGeom prst="line">
            <a:avLst/>
          </a:prstGeom>
          <a:ln w="12700"/>
        </p:spPr>
        <p:style>
          <a:lnRef idx="1">
            <a:schemeClr val="dk1"/>
          </a:lnRef>
          <a:fillRef idx="0">
            <a:schemeClr val="dk1"/>
          </a:fillRef>
          <a:effectRef idx="0">
            <a:schemeClr val="dk1"/>
          </a:effectRef>
          <a:fontRef idx="minor">
            <a:schemeClr val="tx1"/>
          </a:fontRef>
        </p:style>
      </p:cxnSp>
      <p:sp>
        <p:nvSpPr>
          <p:cNvPr id="43" name="正方形/長方形 42">
            <a:extLst>
              <a:ext uri="{FF2B5EF4-FFF2-40B4-BE49-F238E27FC236}">
                <a16:creationId xmlns:a16="http://schemas.microsoft.com/office/drawing/2014/main" id="{82749838-9193-C45B-44A2-C4BAC74F8056}"/>
              </a:ext>
            </a:extLst>
          </p:cNvPr>
          <p:cNvSpPr/>
          <p:nvPr/>
        </p:nvSpPr>
        <p:spPr>
          <a:xfrm>
            <a:off x="1536462" y="5480398"/>
            <a:ext cx="1072546" cy="504494"/>
          </a:xfrm>
          <a:prstGeom prst="rect">
            <a:avLst/>
          </a:prstGeom>
          <a:solidFill>
            <a:schemeClr val="accent6">
              <a:lumMod val="40000"/>
              <a:lumOff val="6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dirty="0"/>
              <a:t>ビジー</a:t>
            </a:r>
            <a:endParaRPr kumimoji="1" lang="en-US" altLang="ja-JP" sz="1200" dirty="0"/>
          </a:p>
          <a:p>
            <a:pPr algn="ctr"/>
            <a:r>
              <a:rPr kumimoji="1" lang="ja-JP" altLang="en-US" sz="1200" dirty="0"/>
              <a:t>メディア</a:t>
            </a:r>
          </a:p>
        </p:txBody>
      </p:sp>
      <p:cxnSp>
        <p:nvCxnSpPr>
          <p:cNvPr id="53" name="直線コネクタ 52">
            <a:extLst>
              <a:ext uri="{FF2B5EF4-FFF2-40B4-BE49-F238E27FC236}">
                <a16:creationId xmlns:a16="http://schemas.microsoft.com/office/drawing/2014/main" id="{2D85644C-0646-863D-31E0-1593C361FC22}"/>
              </a:ext>
            </a:extLst>
          </p:cNvPr>
          <p:cNvCxnSpPr>
            <a:cxnSpLocks/>
          </p:cNvCxnSpPr>
          <p:nvPr/>
        </p:nvCxnSpPr>
        <p:spPr>
          <a:xfrm>
            <a:off x="3429820" y="5421474"/>
            <a:ext cx="0" cy="563418"/>
          </a:xfrm>
          <a:prstGeom prst="line">
            <a:avLst/>
          </a:prstGeom>
          <a:ln w="12700"/>
        </p:spPr>
        <p:style>
          <a:lnRef idx="1">
            <a:schemeClr val="dk1"/>
          </a:lnRef>
          <a:fillRef idx="0">
            <a:schemeClr val="dk1"/>
          </a:fillRef>
          <a:effectRef idx="0">
            <a:schemeClr val="dk1"/>
          </a:effectRef>
          <a:fontRef idx="minor">
            <a:schemeClr val="tx1"/>
          </a:fontRef>
        </p:style>
      </p:cxnSp>
      <p:cxnSp>
        <p:nvCxnSpPr>
          <p:cNvPr id="54" name="直線コネクタ 53">
            <a:extLst>
              <a:ext uri="{FF2B5EF4-FFF2-40B4-BE49-F238E27FC236}">
                <a16:creationId xmlns:a16="http://schemas.microsoft.com/office/drawing/2014/main" id="{7523AB50-B5F0-1C74-5CEA-9DBAACEA7109}"/>
              </a:ext>
            </a:extLst>
          </p:cNvPr>
          <p:cNvCxnSpPr>
            <a:cxnSpLocks/>
          </p:cNvCxnSpPr>
          <p:nvPr/>
        </p:nvCxnSpPr>
        <p:spPr>
          <a:xfrm>
            <a:off x="3834146" y="4681246"/>
            <a:ext cx="0" cy="1303646"/>
          </a:xfrm>
          <a:prstGeom prst="line">
            <a:avLst/>
          </a:prstGeom>
          <a:ln w="12700"/>
        </p:spPr>
        <p:style>
          <a:lnRef idx="1">
            <a:schemeClr val="dk1"/>
          </a:lnRef>
          <a:fillRef idx="0">
            <a:schemeClr val="dk1"/>
          </a:fillRef>
          <a:effectRef idx="0">
            <a:schemeClr val="dk1"/>
          </a:effectRef>
          <a:fontRef idx="minor">
            <a:schemeClr val="tx1"/>
          </a:fontRef>
        </p:style>
      </p:cxnSp>
      <p:cxnSp>
        <p:nvCxnSpPr>
          <p:cNvPr id="56" name="直線コネクタ 55">
            <a:extLst>
              <a:ext uri="{FF2B5EF4-FFF2-40B4-BE49-F238E27FC236}">
                <a16:creationId xmlns:a16="http://schemas.microsoft.com/office/drawing/2014/main" id="{3ABA5CC1-8E43-3D57-5C0C-7B6605EBA394}"/>
              </a:ext>
            </a:extLst>
          </p:cNvPr>
          <p:cNvCxnSpPr>
            <a:cxnSpLocks/>
          </p:cNvCxnSpPr>
          <p:nvPr/>
        </p:nvCxnSpPr>
        <p:spPr>
          <a:xfrm>
            <a:off x="4224377" y="4306052"/>
            <a:ext cx="0" cy="1676871"/>
          </a:xfrm>
          <a:prstGeom prst="line">
            <a:avLst/>
          </a:prstGeom>
          <a:ln w="12700"/>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135032C5-B8F4-4CA6-1043-4C8C701AD295}"/>
              </a:ext>
            </a:extLst>
          </p:cNvPr>
          <p:cNvCxnSpPr>
            <a:cxnSpLocks/>
          </p:cNvCxnSpPr>
          <p:nvPr/>
        </p:nvCxnSpPr>
        <p:spPr>
          <a:xfrm>
            <a:off x="2609008" y="5473010"/>
            <a:ext cx="820812"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63" name="テキスト ボックス 62">
            <a:extLst>
              <a:ext uri="{FF2B5EF4-FFF2-40B4-BE49-F238E27FC236}">
                <a16:creationId xmlns:a16="http://schemas.microsoft.com/office/drawing/2014/main" id="{C128AC68-EA71-1605-9163-B254C1EAD30E}"/>
              </a:ext>
            </a:extLst>
          </p:cNvPr>
          <p:cNvSpPr txBox="1"/>
          <p:nvPr/>
        </p:nvSpPr>
        <p:spPr>
          <a:xfrm>
            <a:off x="2661013" y="5161233"/>
            <a:ext cx="716802" cy="276999"/>
          </a:xfrm>
          <a:prstGeom prst="rect">
            <a:avLst/>
          </a:prstGeom>
          <a:noFill/>
        </p:spPr>
        <p:txBody>
          <a:bodyPr wrap="square" rtlCol="0">
            <a:spAutoFit/>
          </a:bodyPr>
          <a:lstStyle/>
          <a:p>
            <a:pPr algn="ctr"/>
            <a:r>
              <a:rPr lang="en-US" altLang="ja-JP" sz="1200" dirty="0"/>
              <a:t>SIFS</a:t>
            </a:r>
            <a:endParaRPr kumimoji="1" lang="en-US" altLang="ja-JP" sz="1200" dirty="0"/>
          </a:p>
        </p:txBody>
      </p:sp>
      <p:cxnSp>
        <p:nvCxnSpPr>
          <p:cNvPr id="65" name="直線矢印コネクタ 64">
            <a:extLst>
              <a:ext uri="{FF2B5EF4-FFF2-40B4-BE49-F238E27FC236}">
                <a16:creationId xmlns:a16="http://schemas.microsoft.com/office/drawing/2014/main" id="{67FE1842-068E-ACCB-9795-D3775F91CF03}"/>
              </a:ext>
            </a:extLst>
          </p:cNvPr>
          <p:cNvCxnSpPr>
            <a:cxnSpLocks/>
          </p:cNvCxnSpPr>
          <p:nvPr/>
        </p:nvCxnSpPr>
        <p:spPr>
          <a:xfrm>
            <a:off x="2609008" y="4841639"/>
            <a:ext cx="1225138"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69" name="テキスト ボックス 68">
            <a:extLst>
              <a:ext uri="{FF2B5EF4-FFF2-40B4-BE49-F238E27FC236}">
                <a16:creationId xmlns:a16="http://schemas.microsoft.com/office/drawing/2014/main" id="{283957EA-3F99-3B6C-CA5F-1A401704585D}"/>
              </a:ext>
            </a:extLst>
          </p:cNvPr>
          <p:cNvSpPr txBox="1"/>
          <p:nvPr/>
        </p:nvSpPr>
        <p:spPr>
          <a:xfrm>
            <a:off x="2868533" y="4517719"/>
            <a:ext cx="716802" cy="276999"/>
          </a:xfrm>
          <a:prstGeom prst="rect">
            <a:avLst/>
          </a:prstGeom>
          <a:noFill/>
        </p:spPr>
        <p:txBody>
          <a:bodyPr wrap="square" rtlCol="0">
            <a:spAutoFit/>
          </a:bodyPr>
          <a:lstStyle/>
          <a:p>
            <a:pPr algn="ctr"/>
            <a:r>
              <a:rPr lang="en-US" altLang="ja-JP" sz="1200" dirty="0"/>
              <a:t>PIFS</a:t>
            </a:r>
            <a:endParaRPr kumimoji="1" lang="en-US" altLang="ja-JP" sz="1200" dirty="0"/>
          </a:p>
        </p:txBody>
      </p:sp>
      <p:cxnSp>
        <p:nvCxnSpPr>
          <p:cNvPr id="70" name="直線矢印コネクタ 69">
            <a:extLst>
              <a:ext uri="{FF2B5EF4-FFF2-40B4-BE49-F238E27FC236}">
                <a16:creationId xmlns:a16="http://schemas.microsoft.com/office/drawing/2014/main" id="{8D3EF346-B59B-435E-FB42-184D5A132B70}"/>
              </a:ext>
            </a:extLst>
          </p:cNvPr>
          <p:cNvCxnSpPr>
            <a:cxnSpLocks/>
          </p:cNvCxnSpPr>
          <p:nvPr/>
        </p:nvCxnSpPr>
        <p:spPr>
          <a:xfrm>
            <a:off x="2630590" y="4462932"/>
            <a:ext cx="1570806"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73" name="テキスト ボックス 72">
            <a:extLst>
              <a:ext uri="{FF2B5EF4-FFF2-40B4-BE49-F238E27FC236}">
                <a16:creationId xmlns:a16="http://schemas.microsoft.com/office/drawing/2014/main" id="{3761591A-35B4-3385-676D-751E5438D0C0}"/>
              </a:ext>
            </a:extLst>
          </p:cNvPr>
          <p:cNvSpPr txBox="1"/>
          <p:nvPr/>
        </p:nvSpPr>
        <p:spPr>
          <a:xfrm>
            <a:off x="3063120" y="4166884"/>
            <a:ext cx="716802" cy="276999"/>
          </a:xfrm>
          <a:prstGeom prst="rect">
            <a:avLst/>
          </a:prstGeom>
          <a:noFill/>
        </p:spPr>
        <p:txBody>
          <a:bodyPr wrap="square" rtlCol="0">
            <a:spAutoFit/>
          </a:bodyPr>
          <a:lstStyle/>
          <a:p>
            <a:pPr algn="ctr"/>
            <a:r>
              <a:rPr lang="en-US" altLang="ja-JP" sz="1200" dirty="0"/>
              <a:t>DIFS</a:t>
            </a:r>
            <a:endParaRPr kumimoji="1" lang="en-US" altLang="ja-JP" sz="1200" dirty="0"/>
          </a:p>
        </p:txBody>
      </p:sp>
      <p:cxnSp>
        <p:nvCxnSpPr>
          <p:cNvPr id="165" name="直線コネクタ 164">
            <a:extLst>
              <a:ext uri="{FF2B5EF4-FFF2-40B4-BE49-F238E27FC236}">
                <a16:creationId xmlns:a16="http://schemas.microsoft.com/office/drawing/2014/main" id="{E8B1480A-C23D-26E6-202F-09CAEF8D3C82}"/>
              </a:ext>
            </a:extLst>
          </p:cNvPr>
          <p:cNvCxnSpPr>
            <a:cxnSpLocks/>
          </p:cNvCxnSpPr>
          <p:nvPr/>
        </p:nvCxnSpPr>
        <p:spPr>
          <a:xfrm flipV="1">
            <a:off x="4224377" y="5982923"/>
            <a:ext cx="0" cy="513852"/>
          </a:xfrm>
          <a:prstGeom prst="line">
            <a:avLst/>
          </a:prstGeom>
          <a:ln w="12700"/>
        </p:spPr>
        <p:style>
          <a:lnRef idx="1">
            <a:schemeClr val="dk1"/>
          </a:lnRef>
          <a:fillRef idx="0">
            <a:schemeClr val="dk1"/>
          </a:fillRef>
          <a:effectRef idx="0">
            <a:schemeClr val="dk1"/>
          </a:effectRef>
          <a:fontRef idx="minor">
            <a:schemeClr val="tx1"/>
          </a:fontRef>
        </p:style>
      </p:cxnSp>
      <p:cxnSp>
        <p:nvCxnSpPr>
          <p:cNvPr id="166" name="直線コネクタ 165">
            <a:extLst>
              <a:ext uri="{FF2B5EF4-FFF2-40B4-BE49-F238E27FC236}">
                <a16:creationId xmlns:a16="http://schemas.microsoft.com/office/drawing/2014/main" id="{3C6069AB-D03C-3B63-C1E5-89A938CB51B3}"/>
              </a:ext>
            </a:extLst>
          </p:cNvPr>
          <p:cNvCxnSpPr>
            <a:cxnSpLocks/>
          </p:cNvCxnSpPr>
          <p:nvPr/>
        </p:nvCxnSpPr>
        <p:spPr>
          <a:xfrm flipV="1">
            <a:off x="4440594" y="5982923"/>
            <a:ext cx="0" cy="513852"/>
          </a:xfrm>
          <a:prstGeom prst="line">
            <a:avLst/>
          </a:prstGeom>
          <a:ln w="12700"/>
        </p:spPr>
        <p:style>
          <a:lnRef idx="1">
            <a:schemeClr val="dk1"/>
          </a:lnRef>
          <a:fillRef idx="0">
            <a:schemeClr val="dk1"/>
          </a:fillRef>
          <a:effectRef idx="0">
            <a:schemeClr val="dk1"/>
          </a:effectRef>
          <a:fontRef idx="minor">
            <a:schemeClr val="tx1"/>
          </a:fontRef>
        </p:style>
      </p:cxnSp>
      <p:cxnSp>
        <p:nvCxnSpPr>
          <p:cNvPr id="167" name="直線矢印コネクタ 166">
            <a:extLst>
              <a:ext uri="{FF2B5EF4-FFF2-40B4-BE49-F238E27FC236}">
                <a16:creationId xmlns:a16="http://schemas.microsoft.com/office/drawing/2014/main" id="{6DC141ED-2202-ED90-0895-2A980B730FDA}"/>
              </a:ext>
            </a:extLst>
          </p:cNvPr>
          <p:cNvCxnSpPr>
            <a:cxnSpLocks/>
          </p:cNvCxnSpPr>
          <p:nvPr/>
        </p:nvCxnSpPr>
        <p:spPr>
          <a:xfrm flipH="1" flipV="1">
            <a:off x="4440594" y="6162631"/>
            <a:ext cx="249864"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68" name="直線矢印コネクタ 167">
            <a:extLst>
              <a:ext uri="{FF2B5EF4-FFF2-40B4-BE49-F238E27FC236}">
                <a16:creationId xmlns:a16="http://schemas.microsoft.com/office/drawing/2014/main" id="{E27FDFD6-1D8E-096C-FBA2-0BA326D8773A}"/>
              </a:ext>
            </a:extLst>
          </p:cNvPr>
          <p:cNvCxnSpPr>
            <a:cxnSpLocks/>
          </p:cNvCxnSpPr>
          <p:nvPr/>
        </p:nvCxnSpPr>
        <p:spPr>
          <a:xfrm flipV="1">
            <a:off x="3951532" y="6157867"/>
            <a:ext cx="249864"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70" name="テキスト ボックス 169">
            <a:extLst>
              <a:ext uri="{FF2B5EF4-FFF2-40B4-BE49-F238E27FC236}">
                <a16:creationId xmlns:a16="http://schemas.microsoft.com/office/drawing/2014/main" id="{17DE44F7-B98F-222B-2D4E-09FBF6003771}"/>
              </a:ext>
            </a:extLst>
          </p:cNvPr>
          <p:cNvSpPr txBox="1"/>
          <p:nvPr/>
        </p:nvSpPr>
        <p:spPr>
          <a:xfrm>
            <a:off x="4011266" y="6466903"/>
            <a:ext cx="1297523" cy="276999"/>
          </a:xfrm>
          <a:prstGeom prst="rect">
            <a:avLst/>
          </a:prstGeom>
          <a:noFill/>
        </p:spPr>
        <p:txBody>
          <a:bodyPr wrap="square" rtlCol="0">
            <a:spAutoFit/>
          </a:bodyPr>
          <a:lstStyle/>
          <a:p>
            <a:pPr algn="ctr"/>
            <a:r>
              <a:rPr lang="ja-JP" altLang="en-US" sz="1200" dirty="0"/>
              <a:t>スロットタイム</a:t>
            </a:r>
            <a:endParaRPr kumimoji="1" lang="en-US" altLang="ja-JP" sz="1200" dirty="0"/>
          </a:p>
        </p:txBody>
      </p:sp>
      <p:cxnSp>
        <p:nvCxnSpPr>
          <p:cNvPr id="171" name="直線矢印コネクタ 170">
            <a:extLst>
              <a:ext uri="{FF2B5EF4-FFF2-40B4-BE49-F238E27FC236}">
                <a16:creationId xmlns:a16="http://schemas.microsoft.com/office/drawing/2014/main" id="{957548C6-14EA-8200-7EFC-44138AD5F897}"/>
              </a:ext>
            </a:extLst>
          </p:cNvPr>
          <p:cNvCxnSpPr>
            <a:cxnSpLocks/>
          </p:cNvCxnSpPr>
          <p:nvPr/>
        </p:nvCxnSpPr>
        <p:spPr>
          <a:xfrm>
            <a:off x="4224377" y="5520555"/>
            <a:ext cx="3640111"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175" name="テキスト ボックス 174">
            <a:extLst>
              <a:ext uri="{FF2B5EF4-FFF2-40B4-BE49-F238E27FC236}">
                <a16:creationId xmlns:a16="http://schemas.microsoft.com/office/drawing/2014/main" id="{53AD37F3-4F02-AF17-CBFF-4790D2BC29E4}"/>
              </a:ext>
            </a:extLst>
          </p:cNvPr>
          <p:cNvSpPr txBox="1"/>
          <p:nvPr/>
        </p:nvSpPr>
        <p:spPr>
          <a:xfrm>
            <a:off x="5791443" y="5128728"/>
            <a:ext cx="622744" cy="276999"/>
          </a:xfrm>
          <a:prstGeom prst="rect">
            <a:avLst/>
          </a:prstGeom>
          <a:noFill/>
        </p:spPr>
        <p:txBody>
          <a:bodyPr wrap="square" rtlCol="0">
            <a:spAutoFit/>
          </a:bodyPr>
          <a:lstStyle/>
          <a:p>
            <a:pPr algn="ctr"/>
            <a:r>
              <a:rPr kumimoji="1" lang="en-US" altLang="ja-JP" sz="1200" dirty="0"/>
              <a:t>CW</a:t>
            </a:r>
          </a:p>
        </p:txBody>
      </p:sp>
      <p:cxnSp>
        <p:nvCxnSpPr>
          <p:cNvPr id="176" name="直線矢印コネクタ 175">
            <a:extLst>
              <a:ext uri="{FF2B5EF4-FFF2-40B4-BE49-F238E27FC236}">
                <a16:creationId xmlns:a16="http://schemas.microsoft.com/office/drawing/2014/main" id="{7689EDE8-D8ED-0F1F-EBC9-4D1A123F140A}"/>
              </a:ext>
            </a:extLst>
          </p:cNvPr>
          <p:cNvCxnSpPr>
            <a:cxnSpLocks/>
            <a:endCxn id="2" idx="5"/>
          </p:cNvCxnSpPr>
          <p:nvPr/>
        </p:nvCxnSpPr>
        <p:spPr>
          <a:xfrm flipV="1">
            <a:off x="2609008" y="4011454"/>
            <a:ext cx="1899478" cy="2173"/>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177" name="テキスト ボックス 176">
            <a:extLst>
              <a:ext uri="{FF2B5EF4-FFF2-40B4-BE49-F238E27FC236}">
                <a16:creationId xmlns:a16="http://schemas.microsoft.com/office/drawing/2014/main" id="{E647D2FE-64B9-49A4-DB45-6880812BD2FB}"/>
              </a:ext>
            </a:extLst>
          </p:cNvPr>
          <p:cNvSpPr txBox="1"/>
          <p:nvPr/>
        </p:nvSpPr>
        <p:spPr>
          <a:xfrm>
            <a:off x="2580768" y="3681527"/>
            <a:ext cx="1698104" cy="276999"/>
          </a:xfrm>
          <a:prstGeom prst="rect">
            <a:avLst/>
          </a:prstGeom>
          <a:noFill/>
        </p:spPr>
        <p:txBody>
          <a:bodyPr wrap="square" rtlCol="0">
            <a:spAutoFit/>
          </a:bodyPr>
          <a:lstStyle/>
          <a:p>
            <a:pPr algn="ctr"/>
            <a:r>
              <a:rPr kumimoji="1" lang="en-US" altLang="ja-JP" sz="1200" dirty="0" err="1"/>
              <a:t>i</a:t>
            </a:r>
            <a:r>
              <a:rPr kumimoji="1" lang="ja-JP" altLang="en-US" sz="1200" dirty="0"/>
              <a:t>番目の</a:t>
            </a:r>
            <a:r>
              <a:rPr kumimoji="1" lang="en-US" altLang="ja-JP" sz="1200" dirty="0"/>
              <a:t>AC</a:t>
            </a:r>
            <a:r>
              <a:rPr kumimoji="1" lang="ja-JP" altLang="en-US" sz="1200" dirty="0"/>
              <a:t>用</a:t>
            </a:r>
            <a:r>
              <a:rPr kumimoji="1" lang="en-US" altLang="ja-JP" sz="1200" dirty="0"/>
              <a:t>AIFS</a:t>
            </a:r>
          </a:p>
        </p:txBody>
      </p:sp>
      <p:sp>
        <p:nvSpPr>
          <p:cNvPr id="183" name="平行四辺形 182">
            <a:extLst>
              <a:ext uri="{FF2B5EF4-FFF2-40B4-BE49-F238E27FC236}">
                <a16:creationId xmlns:a16="http://schemas.microsoft.com/office/drawing/2014/main" id="{6396CF42-44D4-08C5-8D22-ECBB4199D194}"/>
              </a:ext>
            </a:extLst>
          </p:cNvPr>
          <p:cNvSpPr/>
          <p:nvPr/>
        </p:nvSpPr>
        <p:spPr>
          <a:xfrm>
            <a:off x="5975121" y="3817776"/>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184" name="平行四辺形 183">
            <a:extLst>
              <a:ext uri="{FF2B5EF4-FFF2-40B4-BE49-F238E27FC236}">
                <a16:creationId xmlns:a16="http://schemas.microsoft.com/office/drawing/2014/main" id="{835BF0A8-27E1-EB8A-A3D5-AC37595B12C4}"/>
              </a:ext>
            </a:extLst>
          </p:cNvPr>
          <p:cNvSpPr/>
          <p:nvPr/>
        </p:nvSpPr>
        <p:spPr>
          <a:xfrm>
            <a:off x="6191338" y="3817776"/>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185" name="平行四辺形 184">
            <a:extLst>
              <a:ext uri="{FF2B5EF4-FFF2-40B4-BE49-F238E27FC236}">
                <a16:creationId xmlns:a16="http://schemas.microsoft.com/office/drawing/2014/main" id="{97E06929-932D-368F-3CF4-BBC1119DC154}"/>
              </a:ext>
            </a:extLst>
          </p:cNvPr>
          <p:cNvSpPr/>
          <p:nvPr/>
        </p:nvSpPr>
        <p:spPr>
          <a:xfrm>
            <a:off x="6403077" y="3817776"/>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186" name="平行四辺形 185">
            <a:extLst>
              <a:ext uri="{FF2B5EF4-FFF2-40B4-BE49-F238E27FC236}">
                <a16:creationId xmlns:a16="http://schemas.microsoft.com/office/drawing/2014/main" id="{29C2E125-B4EA-A439-23FF-D475772F95AB}"/>
              </a:ext>
            </a:extLst>
          </p:cNvPr>
          <p:cNvSpPr/>
          <p:nvPr/>
        </p:nvSpPr>
        <p:spPr>
          <a:xfrm>
            <a:off x="7256411" y="3817776"/>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190" name="平行四辺形 189">
            <a:extLst>
              <a:ext uri="{FF2B5EF4-FFF2-40B4-BE49-F238E27FC236}">
                <a16:creationId xmlns:a16="http://schemas.microsoft.com/office/drawing/2014/main" id="{BA2B6485-E28A-0768-BC9F-4AE2DBC15296}"/>
              </a:ext>
            </a:extLst>
          </p:cNvPr>
          <p:cNvSpPr/>
          <p:nvPr/>
        </p:nvSpPr>
        <p:spPr>
          <a:xfrm>
            <a:off x="6617956" y="3817776"/>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191" name="平行四辺形 190">
            <a:extLst>
              <a:ext uri="{FF2B5EF4-FFF2-40B4-BE49-F238E27FC236}">
                <a16:creationId xmlns:a16="http://schemas.microsoft.com/office/drawing/2014/main" id="{12E1D0EA-C87F-78F6-93E6-4C43377535C2}"/>
              </a:ext>
            </a:extLst>
          </p:cNvPr>
          <p:cNvSpPr/>
          <p:nvPr/>
        </p:nvSpPr>
        <p:spPr>
          <a:xfrm>
            <a:off x="6834173" y="3817776"/>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192" name="平行四辺形 191">
            <a:extLst>
              <a:ext uri="{FF2B5EF4-FFF2-40B4-BE49-F238E27FC236}">
                <a16:creationId xmlns:a16="http://schemas.microsoft.com/office/drawing/2014/main" id="{6CF2565D-93C7-6CC8-05C5-0E1BA93DB765}"/>
              </a:ext>
            </a:extLst>
          </p:cNvPr>
          <p:cNvSpPr/>
          <p:nvPr/>
        </p:nvSpPr>
        <p:spPr>
          <a:xfrm>
            <a:off x="7045912" y="3817776"/>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cxnSp>
        <p:nvCxnSpPr>
          <p:cNvPr id="197" name="直線矢印コネクタ 196">
            <a:extLst>
              <a:ext uri="{FF2B5EF4-FFF2-40B4-BE49-F238E27FC236}">
                <a16:creationId xmlns:a16="http://schemas.microsoft.com/office/drawing/2014/main" id="{F7756C42-F47D-BAF0-E9D4-8756ADFA6E3A}"/>
              </a:ext>
            </a:extLst>
          </p:cNvPr>
          <p:cNvCxnSpPr>
            <a:cxnSpLocks/>
          </p:cNvCxnSpPr>
          <p:nvPr/>
        </p:nvCxnSpPr>
        <p:spPr>
          <a:xfrm>
            <a:off x="2659000" y="3447777"/>
            <a:ext cx="2968666"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198" name="テキスト ボックス 197">
            <a:extLst>
              <a:ext uri="{FF2B5EF4-FFF2-40B4-BE49-F238E27FC236}">
                <a16:creationId xmlns:a16="http://schemas.microsoft.com/office/drawing/2014/main" id="{F30E4B30-4489-8EA5-9AF5-FD1A3ED51112}"/>
              </a:ext>
            </a:extLst>
          </p:cNvPr>
          <p:cNvSpPr txBox="1"/>
          <p:nvPr/>
        </p:nvSpPr>
        <p:spPr>
          <a:xfrm>
            <a:off x="2630760" y="3115677"/>
            <a:ext cx="1698104" cy="276999"/>
          </a:xfrm>
          <a:prstGeom prst="rect">
            <a:avLst/>
          </a:prstGeom>
          <a:noFill/>
        </p:spPr>
        <p:txBody>
          <a:bodyPr wrap="square" rtlCol="0">
            <a:spAutoFit/>
          </a:bodyPr>
          <a:lstStyle/>
          <a:p>
            <a:pPr algn="ctr"/>
            <a:r>
              <a:rPr lang="en-US" altLang="ja-JP" sz="1200" dirty="0"/>
              <a:t>j</a:t>
            </a:r>
            <a:r>
              <a:rPr kumimoji="1" lang="ja-JP" altLang="en-US" sz="1200" dirty="0"/>
              <a:t>番目の</a:t>
            </a:r>
            <a:r>
              <a:rPr kumimoji="1" lang="en-US" altLang="ja-JP" sz="1200" dirty="0"/>
              <a:t>AC</a:t>
            </a:r>
            <a:r>
              <a:rPr kumimoji="1" lang="ja-JP" altLang="en-US" sz="1200" dirty="0"/>
              <a:t>用</a:t>
            </a:r>
            <a:r>
              <a:rPr kumimoji="1" lang="en-US" altLang="ja-JP" sz="1200" dirty="0"/>
              <a:t>AIFS</a:t>
            </a:r>
          </a:p>
        </p:txBody>
      </p:sp>
      <p:sp>
        <p:nvSpPr>
          <p:cNvPr id="199" name="平行四辺形 198">
            <a:extLst>
              <a:ext uri="{FF2B5EF4-FFF2-40B4-BE49-F238E27FC236}">
                <a16:creationId xmlns:a16="http://schemas.microsoft.com/office/drawing/2014/main" id="{D17595A7-E544-811B-9DC4-B1025D2649E6}"/>
              </a:ext>
            </a:extLst>
          </p:cNvPr>
          <p:cNvSpPr/>
          <p:nvPr/>
        </p:nvSpPr>
        <p:spPr>
          <a:xfrm>
            <a:off x="6023108" y="3253931"/>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200" name="平行四辺形 199">
            <a:extLst>
              <a:ext uri="{FF2B5EF4-FFF2-40B4-BE49-F238E27FC236}">
                <a16:creationId xmlns:a16="http://schemas.microsoft.com/office/drawing/2014/main" id="{4F245D2A-59D0-BD11-B16D-ED2C335FC091}"/>
              </a:ext>
            </a:extLst>
          </p:cNvPr>
          <p:cNvSpPr/>
          <p:nvPr/>
        </p:nvSpPr>
        <p:spPr>
          <a:xfrm>
            <a:off x="6239325" y="3253931"/>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201" name="平行四辺形 200">
            <a:extLst>
              <a:ext uri="{FF2B5EF4-FFF2-40B4-BE49-F238E27FC236}">
                <a16:creationId xmlns:a16="http://schemas.microsoft.com/office/drawing/2014/main" id="{97176500-8ED0-7195-DA9C-7A59CA0A8869}"/>
              </a:ext>
            </a:extLst>
          </p:cNvPr>
          <p:cNvSpPr/>
          <p:nvPr/>
        </p:nvSpPr>
        <p:spPr>
          <a:xfrm>
            <a:off x="6451064" y="3253931"/>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202" name="平行四辺形 201">
            <a:extLst>
              <a:ext uri="{FF2B5EF4-FFF2-40B4-BE49-F238E27FC236}">
                <a16:creationId xmlns:a16="http://schemas.microsoft.com/office/drawing/2014/main" id="{5BAE57C0-6295-F3DD-CD32-4F20D2AEDD1B}"/>
              </a:ext>
            </a:extLst>
          </p:cNvPr>
          <p:cNvSpPr/>
          <p:nvPr/>
        </p:nvSpPr>
        <p:spPr>
          <a:xfrm>
            <a:off x="7304398" y="3253931"/>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206" name="平行四辺形 205">
            <a:extLst>
              <a:ext uri="{FF2B5EF4-FFF2-40B4-BE49-F238E27FC236}">
                <a16:creationId xmlns:a16="http://schemas.microsoft.com/office/drawing/2014/main" id="{50E39879-F10E-89A9-18B9-359FF832147B}"/>
              </a:ext>
            </a:extLst>
          </p:cNvPr>
          <p:cNvSpPr/>
          <p:nvPr/>
        </p:nvSpPr>
        <p:spPr>
          <a:xfrm>
            <a:off x="6665943" y="3253931"/>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207" name="平行四辺形 206">
            <a:extLst>
              <a:ext uri="{FF2B5EF4-FFF2-40B4-BE49-F238E27FC236}">
                <a16:creationId xmlns:a16="http://schemas.microsoft.com/office/drawing/2014/main" id="{76CE069A-C820-8FED-EB2A-B166F04FDA16}"/>
              </a:ext>
            </a:extLst>
          </p:cNvPr>
          <p:cNvSpPr/>
          <p:nvPr/>
        </p:nvSpPr>
        <p:spPr>
          <a:xfrm>
            <a:off x="6882160" y="3253931"/>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208" name="平行四辺形 207">
            <a:extLst>
              <a:ext uri="{FF2B5EF4-FFF2-40B4-BE49-F238E27FC236}">
                <a16:creationId xmlns:a16="http://schemas.microsoft.com/office/drawing/2014/main" id="{EBF4280D-605D-769C-08FD-56CD98584400}"/>
              </a:ext>
            </a:extLst>
          </p:cNvPr>
          <p:cNvSpPr/>
          <p:nvPr/>
        </p:nvSpPr>
        <p:spPr>
          <a:xfrm>
            <a:off x="7093899" y="3253931"/>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234" name="平行四辺形 233">
            <a:extLst>
              <a:ext uri="{FF2B5EF4-FFF2-40B4-BE49-F238E27FC236}">
                <a16:creationId xmlns:a16="http://schemas.microsoft.com/office/drawing/2014/main" id="{A1D7171A-A914-0F5F-2737-989F49F49E63}"/>
              </a:ext>
            </a:extLst>
          </p:cNvPr>
          <p:cNvSpPr/>
          <p:nvPr/>
        </p:nvSpPr>
        <p:spPr>
          <a:xfrm>
            <a:off x="5591712" y="3253931"/>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235" name="平行四辺形 234">
            <a:extLst>
              <a:ext uri="{FF2B5EF4-FFF2-40B4-BE49-F238E27FC236}">
                <a16:creationId xmlns:a16="http://schemas.microsoft.com/office/drawing/2014/main" id="{0B3D475C-F13C-D377-F36C-878CA0BD71B9}"/>
              </a:ext>
            </a:extLst>
          </p:cNvPr>
          <p:cNvSpPr/>
          <p:nvPr/>
        </p:nvSpPr>
        <p:spPr>
          <a:xfrm>
            <a:off x="5807929" y="3253931"/>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cxnSp>
        <p:nvCxnSpPr>
          <p:cNvPr id="237" name="直線矢印コネクタ 236">
            <a:extLst>
              <a:ext uri="{FF2B5EF4-FFF2-40B4-BE49-F238E27FC236}">
                <a16:creationId xmlns:a16="http://schemas.microsoft.com/office/drawing/2014/main" id="{748203D8-330D-973F-3D8A-3D9ADDC004F8}"/>
              </a:ext>
            </a:extLst>
          </p:cNvPr>
          <p:cNvCxnSpPr>
            <a:cxnSpLocks/>
          </p:cNvCxnSpPr>
          <p:nvPr/>
        </p:nvCxnSpPr>
        <p:spPr>
          <a:xfrm>
            <a:off x="1580354" y="6239611"/>
            <a:ext cx="1000414"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240" name="テキスト ボックス 239">
            <a:extLst>
              <a:ext uri="{FF2B5EF4-FFF2-40B4-BE49-F238E27FC236}">
                <a16:creationId xmlns:a16="http://schemas.microsoft.com/office/drawing/2014/main" id="{8454E988-2DC8-F685-12EF-B4C535C88E9E}"/>
              </a:ext>
            </a:extLst>
          </p:cNvPr>
          <p:cNvSpPr txBox="1"/>
          <p:nvPr/>
        </p:nvSpPr>
        <p:spPr>
          <a:xfrm>
            <a:off x="1392810" y="6271311"/>
            <a:ext cx="1356449" cy="276999"/>
          </a:xfrm>
          <a:prstGeom prst="rect">
            <a:avLst/>
          </a:prstGeom>
          <a:noFill/>
        </p:spPr>
        <p:txBody>
          <a:bodyPr wrap="square" rtlCol="0">
            <a:spAutoFit/>
          </a:bodyPr>
          <a:lstStyle/>
          <a:p>
            <a:pPr algn="ctr"/>
            <a:r>
              <a:rPr lang="en-US" altLang="ja-JP" sz="1200" dirty="0"/>
              <a:t>Defer Access</a:t>
            </a:r>
            <a:endParaRPr kumimoji="1" lang="en-US" altLang="ja-JP" sz="1200" dirty="0"/>
          </a:p>
        </p:txBody>
      </p:sp>
      <p:sp>
        <p:nvSpPr>
          <p:cNvPr id="242" name="コンテンツ プレースホルダー 2">
            <a:extLst>
              <a:ext uri="{FF2B5EF4-FFF2-40B4-BE49-F238E27FC236}">
                <a16:creationId xmlns:a16="http://schemas.microsoft.com/office/drawing/2014/main" id="{645A4173-80FF-E6DD-C061-5E01E94BE336}"/>
              </a:ext>
            </a:extLst>
          </p:cNvPr>
          <p:cNvSpPr txBox="1">
            <a:spLocks/>
          </p:cNvSpPr>
          <p:nvPr/>
        </p:nvSpPr>
        <p:spPr>
          <a:xfrm>
            <a:off x="1099704" y="479714"/>
            <a:ext cx="11120765" cy="58600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400" dirty="0"/>
              <a:t>EDSA</a:t>
            </a:r>
            <a:r>
              <a:rPr lang="ja-JP" altLang="en-US" sz="2400" dirty="0"/>
              <a:t>では</a:t>
            </a:r>
            <a:r>
              <a:rPr lang="en-US" altLang="ja-JP" sz="2400" dirty="0"/>
              <a:t>DIFS</a:t>
            </a:r>
            <a:r>
              <a:rPr lang="ja-JP" altLang="en-US" sz="2400" dirty="0"/>
              <a:t>の時間の代わりに</a:t>
            </a:r>
            <a:r>
              <a:rPr lang="en-US" altLang="ja-JP" sz="2400" dirty="0"/>
              <a:t>AC</a:t>
            </a:r>
            <a:r>
              <a:rPr lang="ja-JP" altLang="en-US" sz="2400" dirty="0"/>
              <a:t>の優先度に応じた</a:t>
            </a:r>
            <a:r>
              <a:rPr lang="en-US" altLang="ja-JP" sz="2400" dirty="0"/>
              <a:t>AIFS</a:t>
            </a:r>
            <a:r>
              <a:rPr lang="ja-JP" altLang="en-US" sz="2400" dirty="0"/>
              <a:t>時間を使用する</a:t>
            </a:r>
            <a:endParaRPr lang="en-US" altLang="ja-JP" sz="2400" dirty="0"/>
          </a:p>
          <a:p>
            <a:endParaRPr lang="en-US" altLang="ja-JP" sz="2400" dirty="0"/>
          </a:p>
          <a:p>
            <a:r>
              <a:rPr lang="ja-JP" altLang="en-US" sz="2400" dirty="0"/>
              <a:t>優先度の高い</a:t>
            </a:r>
            <a:r>
              <a:rPr lang="en-US" altLang="ja-JP" sz="2400" dirty="0"/>
              <a:t>AC</a:t>
            </a:r>
            <a:r>
              <a:rPr lang="ja-JP" altLang="en-US" sz="2400" dirty="0"/>
              <a:t>ほど</a:t>
            </a:r>
            <a:r>
              <a:rPr lang="en-US" altLang="ja-JP" sz="2400" dirty="0"/>
              <a:t>AIFS</a:t>
            </a:r>
            <a:r>
              <a:rPr lang="ja-JP" altLang="en-US" sz="2400" dirty="0"/>
              <a:t>時間の値は短く設定されていてこれをもとに</a:t>
            </a:r>
            <a:endParaRPr lang="en-US" altLang="ja-JP" sz="2400" dirty="0"/>
          </a:p>
          <a:p>
            <a:pPr marL="0" indent="0">
              <a:buNone/>
            </a:pPr>
            <a:r>
              <a:rPr lang="ja-JP" altLang="en-US" sz="2400" dirty="0"/>
              <a:t>アクセス制御をおこなうことで</a:t>
            </a:r>
            <a:r>
              <a:rPr lang="en-US" altLang="ja-JP" sz="2400" dirty="0"/>
              <a:t>AC</a:t>
            </a:r>
            <a:r>
              <a:rPr lang="ja-JP" altLang="en-US" sz="2400" dirty="0"/>
              <a:t>間の優先制御を実現できる</a:t>
            </a:r>
            <a:endParaRPr lang="en-US" altLang="ja-JP" sz="2400" dirty="0"/>
          </a:p>
          <a:p>
            <a:pPr marL="0" indent="0">
              <a:buNone/>
            </a:pPr>
            <a:endParaRPr lang="en-US" altLang="ja-JP" sz="2400" dirty="0"/>
          </a:p>
        </p:txBody>
      </p:sp>
      <p:sp>
        <p:nvSpPr>
          <p:cNvPr id="30" name="平行四辺形 29">
            <a:extLst>
              <a:ext uri="{FF2B5EF4-FFF2-40B4-BE49-F238E27FC236}">
                <a16:creationId xmlns:a16="http://schemas.microsoft.com/office/drawing/2014/main" id="{4F0A2ECE-B649-625E-39E8-84EC18882FB4}"/>
              </a:ext>
            </a:extLst>
          </p:cNvPr>
          <p:cNvSpPr/>
          <p:nvPr/>
        </p:nvSpPr>
        <p:spPr>
          <a:xfrm>
            <a:off x="5733575" y="5597859"/>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31" name="平行四辺形 30">
            <a:extLst>
              <a:ext uri="{FF2B5EF4-FFF2-40B4-BE49-F238E27FC236}">
                <a16:creationId xmlns:a16="http://schemas.microsoft.com/office/drawing/2014/main" id="{E985E28A-99D3-16C5-53D3-501AC769208F}"/>
              </a:ext>
            </a:extLst>
          </p:cNvPr>
          <p:cNvSpPr/>
          <p:nvPr/>
        </p:nvSpPr>
        <p:spPr>
          <a:xfrm>
            <a:off x="5949792" y="5597859"/>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39" name="平行四辺形 38">
            <a:extLst>
              <a:ext uri="{FF2B5EF4-FFF2-40B4-BE49-F238E27FC236}">
                <a16:creationId xmlns:a16="http://schemas.microsoft.com/office/drawing/2014/main" id="{7623C19A-FE8D-A5E5-3A44-F79D6A3BF244}"/>
              </a:ext>
            </a:extLst>
          </p:cNvPr>
          <p:cNvSpPr/>
          <p:nvPr/>
        </p:nvSpPr>
        <p:spPr>
          <a:xfrm>
            <a:off x="6161531" y="5597859"/>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40" name="平行四辺形 39">
            <a:extLst>
              <a:ext uri="{FF2B5EF4-FFF2-40B4-BE49-F238E27FC236}">
                <a16:creationId xmlns:a16="http://schemas.microsoft.com/office/drawing/2014/main" id="{99F0607A-34AB-1078-F583-FD2EC03F6ABD}"/>
              </a:ext>
            </a:extLst>
          </p:cNvPr>
          <p:cNvSpPr/>
          <p:nvPr/>
        </p:nvSpPr>
        <p:spPr>
          <a:xfrm>
            <a:off x="7014865" y="5597859"/>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41" name="平行四辺形 40">
            <a:extLst>
              <a:ext uri="{FF2B5EF4-FFF2-40B4-BE49-F238E27FC236}">
                <a16:creationId xmlns:a16="http://schemas.microsoft.com/office/drawing/2014/main" id="{CEEC8F2F-9F13-DE9C-26C6-542046F5F09A}"/>
              </a:ext>
            </a:extLst>
          </p:cNvPr>
          <p:cNvSpPr/>
          <p:nvPr/>
        </p:nvSpPr>
        <p:spPr>
          <a:xfrm>
            <a:off x="5084855" y="5597859"/>
            <a:ext cx="303270" cy="38974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42" name="平行四辺形 41">
            <a:extLst>
              <a:ext uri="{FF2B5EF4-FFF2-40B4-BE49-F238E27FC236}">
                <a16:creationId xmlns:a16="http://schemas.microsoft.com/office/drawing/2014/main" id="{A549FFE9-9CAB-61DA-F417-1C847E98D30B}"/>
              </a:ext>
            </a:extLst>
          </p:cNvPr>
          <p:cNvSpPr/>
          <p:nvPr/>
        </p:nvSpPr>
        <p:spPr>
          <a:xfrm>
            <a:off x="5301072" y="5597859"/>
            <a:ext cx="303270" cy="38974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44" name="平行四辺形 43">
            <a:extLst>
              <a:ext uri="{FF2B5EF4-FFF2-40B4-BE49-F238E27FC236}">
                <a16:creationId xmlns:a16="http://schemas.microsoft.com/office/drawing/2014/main" id="{B33CA7C0-BE8F-78B6-C11C-D4D7566ABE13}"/>
              </a:ext>
            </a:extLst>
          </p:cNvPr>
          <p:cNvSpPr/>
          <p:nvPr/>
        </p:nvSpPr>
        <p:spPr>
          <a:xfrm>
            <a:off x="5512811" y="5597859"/>
            <a:ext cx="303270" cy="38974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45" name="平行四辺形 44">
            <a:extLst>
              <a:ext uri="{FF2B5EF4-FFF2-40B4-BE49-F238E27FC236}">
                <a16:creationId xmlns:a16="http://schemas.microsoft.com/office/drawing/2014/main" id="{46FF025E-FCF4-490F-D083-959046589836}"/>
              </a:ext>
            </a:extLst>
          </p:cNvPr>
          <p:cNvSpPr/>
          <p:nvPr/>
        </p:nvSpPr>
        <p:spPr>
          <a:xfrm>
            <a:off x="6376410" y="5597859"/>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49" name="平行四辺形 48">
            <a:extLst>
              <a:ext uri="{FF2B5EF4-FFF2-40B4-BE49-F238E27FC236}">
                <a16:creationId xmlns:a16="http://schemas.microsoft.com/office/drawing/2014/main" id="{B27C40AC-0841-962F-90F9-9664BC69E469}"/>
              </a:ext>
            </a:extLst>
          </p:cNvPr>
          <p:cNvSpPr/>
          <p:nvPr/>
        </p:nvSpPr>
        <p:spPr>
          <a:xfrm>
            <a:off x="6592627" y="5597859"/>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50" name="平行四辺形 49">
            <a:extLst>
              <a:ext uri="{FF2B5EF4-FFF2-40B4-BE49-F238E27FC236}">
                <a16:creationId xmlns:a16="http://schemas.microsoft.com/office/drawing/2014/main" id="{40E3FEFE-7A8D-AA73-E31D-623C0299EF38}"/>
              </a:ext>
            </a:extLst>
          </p:cNvPr>
          <p:cNvSpPr/>
          <p:nvPr/>
        </p:nvSpPr>
        <p:spPr>
          <a:xfrm>
            <a:off x="6804366" y="5597859"/>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51" name="平行四辺形 50">
            <a:extLst>
              <a:ext uri="{FF2B5EF4-FFF2-40B4-BE49-F238E27FC236}">
                <a16:creationId xmlns:a16="http://schemas.microsoft.com/office/drawing/2014/main" id="{2D9592F4-B48D-D8D0-6B03-056E5DF2DAC1}"/>
              </a:ext>
            </a:extLst>
          </p:cNvPr>
          <p:cNvSpPr/>
          <p:nvPr/>
        </p:nvSpPr>
        <p:spPr>
          <a:xfrm>
            <a:off x="4228720" y="5599864"/>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55" name="平行四辺形 54">
            <a:extLst>
              <a:ext uri="{FF2B5EF4-FFF2-40B4-BE49-F238E27FC236}">
                <a16:creationId xmlns:a16="http://schemas.microsoft.com/office/drawing/2014/main" id="{0E745CBD-93E7-4C6F-0243-17D26A06DC3D}"/>
              </a:ext>
            </a:extLst>
          </p:cNvPr>
          <p:cNvSpPr/>
          <p:nvPr/>
        </p:nvSpPr>
        <p:spPr>
          <a:xfrm>
            <a:off x="4444937" y="5599864"/>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57" name="平行四辺形 56">
            <a:extLst>
              <a:ext uri="{FF2B5EF4-FFF2-40B4-BE49-F238E27FC236}">
                <a16:creationId xmlns:a16="http://schemas.microsoft.com/office/drawing/2014/main" id="{A30EBE56-C026-0A40-7AE1-A69D8E13C70E}"/>
              </a:ext>
            </a:extLst>
          </p:cNvPr>
          <p:cNvSpPr/>
          <p:nvPr/>
        </p:nvSpPr>
        <p:spPr>
          <a:xfrm>
            <a:off x="4656676" y="5599864"/>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59" name="平行四辺形 58">
            <a:extLst>
              <a:ext uri="{FF2B5EF4-FFF2-40B4-BE49-F238E27FC236}">
                <a16:creationId xmlns:a16="http://schemas.microsoft.com/office/drawing/2014/main" id="{3CBEAA66-D6B9-1F06-81D6-AF15434B5378}"/>
              </a:ext>
            </a:extLst>
          </p:cNvPr>
          <p:cNvSpPr/>
          <p:nvPr/>
        </p:nvSpPr>
        <p:spPr>
          <a:xfrm>
            <a:off x="4871555" y="5599864"/>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60" name="平行四辺形 59">
            <a:extLst>
              <a:ext uri="{FF2B5EF4-FFF2-40B4-BE49-F238E27FC236}">
                <a16:creationId xmlns:a16="http://schemas.microsoft.com/office/drawing/2014/main" id="{346D6E87-0941-FB21-E212-36167B1B81F7}"/>
              </a:ext>
            </a:extLst>
          </p:cNvPr>
          <p:cNvSpPr/>
          <p:nvPr/>
        </p:nvSpPr>
        <p:spPr>
          <a:xfrm>
            <a:off x="7223212" y="5597859"/>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61" name="平行四辺形 60">
            <a:extLst>
              <a:ext uri="{FF2B5EF4-FFF2-40B4-BE49-F238E27FC236}">
                <a16:creationId xmlns:a16="http://schemas.microsoft.com/office/drawing/2014/main" id="{2D0C7DD7-536A-0F08-763A-76F8F147E60B}"/>
              </a:ext>
            </a:extLst>
          </p:cNvPr>
          <p:cNvSpPr/>
          <p:nvPr/>
        </p:nvSpPr>
        <p:spPr>
          <a:xfrm>
            <a:off x="7439429" y="5597859"/>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62" name="平行四辺形 61">
            <a:extLst>
              <a:ext uri="{FF2B5EF4-FFF2-40B4-BE49-F238E27FC236}">
                <a16:creationId xmlns:a16="http://schemas.microsoft.com/office/drawing/2014/main" id="{BC27ABC9-1C78-0FF7-73AE-9933BDADD888}"/>
              </a:ext>
            </a:extLst>
          </p:cNvPr>
          <p:cNvSpPr/>
          <p:nvPr/>
        </p:nvSpPr>
        <p:spPr>
          <a:xfrm>
            <a:off x="7651168" y="5597859"/>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2" name="平行四辺形 1">
            <a:extLst>
              <a:ext uri="{FF2B5EF4-FFF2-40B4-BE49-F238E27FC236}">
                <a16:creationId xmlns:a16="http://schemas.microsoft.com/office/drawing/2014/main" id="{43336D90-6D7B-CD88-72B4-C8110C86FAC9}"/>
              </a:ext>
            </a:extLst>
          </p:cNvPr>
          <p:cNvSpPr/>
          <p:nvPr/>
        </p:nvSpPr>
        <p:spPr>
          <a:xfrm>
            <a:off x="4471508" y="3817608"/>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3" name="平行四辺形 2">
            <a:extLst>
              <a:ext uri="{FF2B5EF4-FFF2-40B4-BE49-F238E27FC236}">
                <a16:creationId xmlns:a16="http://schemas.microsoft.com/office/drawing/2014/main" id="{7C982782-D7F8-6360-83D4-3ABBDB9BEAB6}"/>
              </a:ext>
            </a:extLst>
          </p:cNvPr>
          <p:cNvSpPr/>
          <p:nvPr/>
        </p:nvSpPr>
        <p:spPr>
          <a:xfrm>
            <a:off x="4687725" y="3817608"/>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8" name="平行四辺形 7">
            <a:extLst>
              <a:ext uri="{FF2B5EF4-FFF2-40B4-BE49-F238E27FC236}">
                <a16:creationId xmlns:a16="http://schemas.microsoft.com/office/drawing/2014/main" id="{F586B7B2-7FF3-4D74-AD53-EDFE321C4FFA}"/>
              </a:ext>
            </a:extLst>
          </p:cNvPr>
          <p:cNvSpPr/>
          <p:nvPr/>
        </p:nvSpPr>
        <p:spPr>
          <a:xfrm>
            <a:off x="4899464" y="3817608"/>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9" name="平行四辺形 8">
            <a:extLst>
              <a:ext uri="{FF2B5EF4-FFF2-40B4-BE49-F238E27FC236}">
                <a16:creationId xmlns:a16="http://schemas.microsoft.com/office/drawing/2014/main" id="{79265587-6DBE-5E0F-5BE6-9DE564DB28DF}"/>
              </a:ext>
            </a:extLst>
          </p:cNvPr>
          <p:cNvSpPr/>
          <p:nvPr/>
        </p:nvSpPr>
        <p:spPr>
          <a:xfrm>
            <a:off x="5752798" y="3817608"/>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10" name="平行四辺形 9">
            <a:extLst>
              <a:ext uri="{FF2B5EF4-FFF2-40B4-BE49-F238E27FC236}">
                <a16:creationId xmlns:a16="http://schemas.microsoft.com/office/drawing/2014/main" id="{22C6E375-DA18-1A26-CD81-8A71FA65D0C3}"/>
              </a:ext>
            </a:extLst>
          </p:cNvPr>
          <p:cNvSpPr/>
          <p:nvPr/>
        </p:nvSpPr>
        <p:spPr>
          <a:xfrm>
            <a:off x="5114343" y="3817608"/>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14" name="平行四辺形 13">
            <a:extLst>
              <a:ext uri="{FF2B5EF4-FFF2-40B4-BE49-F238E27FC236}">
                <a16:creationId xmlns:a16="http://schemas.microsoft.com/office/drawing/2014/main" id="{282AA59A-9E49-0E25-8516-1483BF8A8E35}"/>
              </a:ext>
            </a:extLst>
          </p:cNvPr>
          <p:cNvSpPr/>
          <p:nvPr/>
        </p:nvSpPr>
        <p:spPr>
          <a:xfrm>
            <a:off x="5330560" y="3817608"/>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15" name="平行四辺形 14">
            <a:extLst>
              <a:ext uri="{FF2B5EF4-FFF2-40B4-BE49-F238E27FC236}">
                <a16:creationId xmlns:a16="http://schemas.microsoft.com/office/drawing/2014/main" id="{63909B63-B887-427F-5A6D-80111649321C}"/>
              </a:ext>
            </a:extLst>
          </p:cNvPr>
          <p:cNvSpPr/>
          <p:nvPr/>
        </p:nvSpPr>
        <p:spPr>
          <a:xfrm>
            <a:off x="5542299" y="3817608"/>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Tree>
    <p:extLst>
      <p:ext uri="{BB962C8B-B14F-4D97-AF65-F5344CB8AC3E}">
        <p14:creationId xmlns:p14="http://schemas.microsoft.com/office/powerpoint/2010/main" val="7172553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8A91F0C1-2FC9-7B22-9C09-B9E8903693E7}"/>
              </a:ext>
            </a:extLst>
          </p:cNvPr>
          <p:cNvGraphicFramePr>
            <a:graphicFrameLocks noGrp="1"/>
          </p:cNvGraphicFramePr>
          <p:nvPr>
            <p:extLst>
              <p:ext uri="{D42A27DB-BD31-4B8C-83A1-F6EECF244321}">
                <p14:modId xmlns:p14="http://schemas.microsoft.com/office/powerpoint/2010/main" val="2531277764"/>
              </p:ext>
            </p:extLst>
          </p:nvPr>
        </p:nvGraphicFramePr>
        <p:xfrm>
          <a:off x="1309657" y="2477729"/>
          <a:ext cx="8996392" cy="2507814"/>
        </p:xfrm>
        <a:graphic>
          <a:graphicData uri="http://schemas.openxmlformats.org/drawingml/2006/table">
            <a:tbl>
              <a:tblPr/>
              <a:tblGrid>
                <a:gridCol w="1624297">
                  <a:extLst>
                    <a:ext uri="{9D8B030D-6E8A-4147-A177-3AD203B41FA5}">
                      <a16:colId xmlns:a16="http://schemas.microsoft.com/office/drawing/2014/main" val="3434379546"/>
                    </a:ext>
                  </a:extLst>
                </a:gridCol>
                <a:gridCol w="1624297">
                  <a:extLst>
                    <a:ext uri="{9D8B030D-6E8A-4147-A177-3AD203B41FA5}">
                      <a16:colId xmlns:a16="http://schemas.microsoft.com/office/drawing/2014/main" val="1011175299"/>
                    </a:ext>
                  </a:extLst>
                </a:gridCol>
                <a:gridCol w="1624297">
                  <a:extLst>
                    <a:ext uri="{9D8B030D-6E8A-4147-A177-3AD203B41FA5}">
                      <a16:colId xmlns:a16="http://schemas.microsoft.com/office/drawing/2014/main" val="766093764"/>
                    </a:ext>
                  </a:extLst>
                </a:gridCol>
                <a:gridCol w="871214">
                  <a:extLst>
                    <a:ext uri="{9D8B030D-6E8A-4147-A177-3AD203B41FA5}">
                      <a16:colId xmlns:a16="http://schemas.microsoft.com/office/drawing/2014/main" val="3536307170"/>
                    </a:ext>
                  </a:extLst>
                </a:gridCol>
                <a:gridCol w="1624297">
                  <a:extLst>
                    <a:ext uri="{9D8B030D-6E8A-4147-A177-3AD203B41FA5}">
                      <a16:colId xmlns:a16="http://schemas.microsoft.com/office/drawing/2014/main" val="2279941637"/>
                    </a:ext>
                  </a:extLst>
                </a:gridCol>
                <a:gridCol w="813995">
                  <a:extLst>
                    <a:ext uri="{9D8B030D-6E8A-4147-A177-3AD203B41FA5}">
                      <a16:colId xmlns:a16="http://schemas.microsoft.com/office/drawing/2014/main" val="2472394526"/>
                    </a:ext>
                  </a:extLst>
                </a:gridCol>
                <a:gridCol w="813995">
                  <a:extLst>
                    <a:ext uri="{9D8B030D-6E8A-4147-A177-3AD203B41FA5}">
                      <a16:colId xmlns:a16="http://schemas.microsoft.com/office/drawing/2014/main" val="196049721"/>
                    </a:ext>
                  </a:extLst>
                </a:gridCol>
              </a:tblGrid>
              <a:tr h="433205">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AC</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CW</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AIFS</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TXOP Limit</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847371721"/>
                  </a:ext>
                </a:extLst>
              </a:tr>
              <a:tr h="285567">
                <a:tc rowSpan="2">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最小値</a:t>
                      </a:r>
                      <a:b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br>
                      <a:r>
                        <a:rPr lang="en-US" sz="1100" b="0" i="0" u="none" strike="noStrike" dirty="0" err="1">
                          <a:solidFill>
                            <a:srgbClr val="000000"/>
                          </a:solidFill>
                          <a:effectLst/>
                          <a:latin typeface="游ゴシック" panose="020B0400000000000000" pitchFamily="50" charset="-128"/>
                          <a:ea typeface="游ゴシック" panose="020B0400000000000000" pitchFamily="50" charset="-128"/>
                        </a:rPr>
                        <a:t>CWmin</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最大値</a:t>
                      </a:r>
                      <a:b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br>
                      <a:r>
                        <a:rPr lang="en-US" sz="1100" b="0" i="0" u="none" strike="noStrike">
                          <a:solidFill>
                            <a:srgbClr val="000000"/>
                          </a:solidFill>
                          <a:effectLst/>
                          <a:latin typeface="游ゴシック" panose="020B0400000000000000" pitchFamily="50" charset="-128"/>
                          <a:ea typeface="游ゴシック" panose="020B0400000000000000" pitchFamily="50" charset="-128"/>
                        </a:rPr>
                        <a:t>Cwmax</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物理レイヤ</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677085549"/>
                  </a:ext>
                </a:extLst>
              </a:tr>
              <a:tr h="646774">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802.11b</a:t>
                      </a:r>
                      <a:br>
                        <a:rPr lang="en-US" sz="1100" b="0" i="0" u="none" strike="noStrike">
                          <a:solidFill>
                            <a:srgbClr val="000000"/>
                          </a:solidFill>
                          <a:effectLst/>
                          <a:latin typeface="游ゴシック" panose="020B0400000000000000" pitchFamily="50" charset="-128"/>
                          <a:ea typeface="游ゴシック" panose="020B0400000000000000" pitchFamily="50" charset="-128"/>
                        </a:rPr>
                      </a:br>
                      <a:r>
                        <a:rPr lang="en-US" sz="1100" b="0" i="0" u="none" strike="noStrike">
                          <a:solidFill>
                            <a:srgbClr val="000000"/>
                          </a:solidFill>
                          <a:effectLst/>
                          <a:latin typeface="游ゴシック" panose="020B0400000000000000" pitchFamily="50" charset="-128"/>
                          <a:ea typeface="游ゴシック" panose="020B0400000000000000" pitchFamily="50" charset="-128"/>
                        </a:rPr>
                        <a:t>(DSSS,CCK)</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802.11a/g</a:t>
                      </a:r>
                      <a:br>
                        <a:rPr lang="en-US" sz="1100" b="0" i="0" u="none" strike="noStrike">
                          <a:solidFill>
                            <a:srgbClr val="000000"/>
                          </a:solidFill>
                          <a:effectLst/>
                          <a:latin typeface="游ゴシック" panose="020B0400000000000000" pitchFamily="50" charset="-128"/>
                          <a:ea typeface="游ゴシック" panose="020B0400000000000000" pitchFamily="50" charset="-128"/>
                        </a:rPr>
                      </a:br>
                      <a:r>
                        <a:rPr lang="en-US" sz="1100" b="0" i="0" u="none" strike="noStrike">
                          <a:solidFill>
                            <a:srgbClr val="000000"/>
                          </a:solidFill>
                          <a:effectLst/>
                          <a:latin typeface="游ゴシック" panose="020B0400000000000000" pitchFamily="50" charset="-128"/>
                          <a:ea typeface="游ゴシック" panose="020B0400000000000000" pitchFamily="50" charset="-128"/>
                        </a:rPr>
                        <a:t>(OFDM)</a:t>
                      </a:r>
                      <a:br>
                        <a:rPr lang="en-US" sz="1100" b="0" i="0" u="none" strike="noStrike">
                          <a:solidFill>
                            <a:srgbClr val="000000"/>
                          </a:solidFill>
                          <a:effectLst/>
                          <a:latin typeface="游ゴシック" panose="020B0400000000000000" pitchFamily="50" charset="-128"/>
                          <a:ea typeface="游ゴシック" panose="020B0400000000000000" pitchFamily="50" charset="-128"/>
                        </a:rPr>
                      </a:br>
                      <a:r>
                        <a:rPr lang="en-US" sz="1100" b="0" i="0" u="none" strike="noStrike">
                          <a:solidFill>
                            <a:srgbClr val="000000"/>
                          </a:solidFill>
                          <a:effectLst/>
                          <a:latin typeface="游ゴシック" panose="020B0400000000000000" pitchFamily="50" charset="-128"/>
                          <a:ea typeface="游ゴシック" panose="020B0400000000000000" pitchFamily="50" charset="-128"/>
                        </a:rPr>
                        <a:t>()</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その他物理レイヤ</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45222"/>
                  </a:ext>
                </a:extLst>
              </a:tr>
              <a:tr h="285567">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AC_BK</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aCWmin</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aCWmax</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4529526"/>
                  </a:ext>
                </a:extLst>
              </a:tr>
              <a:tr h="285567">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AC_BE</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aCWmin</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aCWmax</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1213632"/>
                  </a:ext>
                </a:extLst>
              </a:tr>
              <a:tr h="285567">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AC_VI</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(aCWmin+1)/2-1</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aCWmin</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6.016ms</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2343900"/>
                  </a:ext>
                </a:extLst>
              </a:tr>
              <a:tr h="285567">
                <a:tc>
                  <a:txBody>
                    <a:bodyPr/>
                    <a:lstStyle/>
                    <a:p>
                      <a:pPr algn="ctr" fontAlgn="ct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AC_VO</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aCWmin</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(aCWmin+1)/2-1</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3.264ms</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7346215"/>
                  </a:ext>
                </a:extLst>
              </a:tr>
            </a:tbl>
          </a:graphicData>
        </a:graphic>
      </p:graphicFrame>
    </p:spTree>
    <p:extLst>
      <p:ext uri="{BB962C8B-B14F-4D97-AF65-F5344CB8AC3E}">
        <p14:creationId xmlns:p14="http://schemas.microsoft.com/office/powerpoint/2010/main" val="1054179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55C6D75-019B-3EA7-D34C-F3FAA2C6AC80}"/>
              </a:ext>
            </a:extLst>
          </p:cNvPr>
          <p:cNvSpPr>
            <a:spLocks noGrp="1"/>
          </p:cNvSpPr>
          <p:nvPr>
            <p:ph idx="1"/>
          </p:nvPr>
        </p:nvSpPr>
        <p:spPr>
          <a:xfrm>
            <a:off x="838200" y="3087223"/>
            <a:ext cx="10515600" cy="3770777"/>
          </a:xfrm>
        </p:spPr>
        <p:txBody>
          <a:bodyPr>
            <a:normAutofit/>
          </a:bodyPr>
          <a:lstStyle/>
          <a:p>
            <a:r>
              <a:rPr lang="en-US" altLang="ja-JP" sz="2400" dirty="0"/>
              <a:t>PLCP(Physical Layer Convergence Protocol)</a:t>
            </a:r>
            <a:r>
              <a:rPr kumimoji="1" lang="ja-JP" altLang="en-US" sz="2400" dirty="0"/>
              <a:t>プリアンブル</a:t>
            </a:r>
            <a:endParaRPr kumimoji="1" lang="en-US" altLang="ja-JP" sz="2400" dirty="0"/>
          </a:p>
          <a:p>
            <a:pPr marL="0" indent="0">
              <a:buNone/>
            </a:pPr>
            <a:r>
              <a:rPr lang="ja-JP" altLang="en-US" sz="2400" dirty="0"/>
              <a:t>同期をとるために、フレームの先頭に追加されるビット列</a:t>
            </a:r>
            <a:endParaRPr lang="en-US" altLang="ja-JP" sz="2400" dirty="0"/>
          </a:p>
          <a:p>
            <a:pPr marL="0" indent="0">
              <a:buNone/>
            </a:pPr>
            <a:endParaRPr lang="en-US" altLang="ja-JP" sz="2400" dirty="0"/>
          </a:p>
          <a:p>
            <a:r>
              <a:rPr lang="en-US" altLang="ja-JP" sz="2400" dirty="0"/>
              <a:t>PLCP</a:t>
            </a:r>
            <a:r>
              <a:rPr lang="ja-JP" altLang="en-US" sz="2400" dirty="0"/>
              <a:t>ヘッダ信号</a:t>
            </a:r>
            <a:endParaRPr lang="en-US" altLang="ja-JP" sz="2400" dirty="0"/>
          </a:p>
          <a:p>
            <a:pPr marL="0" indent="0">
              <a:buNone/>
            </a:pPr>
            <a:r>
              <a:rPr lang="ja-JP" altLang="en-US" sz="2400" dirty="0"/>
              <a:t>変調方式</a:t>
            </a:r>
            <a:r>
              <a:rPr lang="en-US" altLang="ja-JP" sz="2400" dirty="0"/>
              <a:t>(</a:t>
            </a:r>
            <a:r>
              <a:rPr lang="ja-JP" altLang="en-US" sz="2400" dirty="0"/>
              <a:t>伝送速度</a:t>
            </a:r>
            <a:r>
              <a:rPr lang="en-US" altLang="ja-JP" sz="2400" dirty="0"/>
              <a:t>)</a:t>
            </a:r>
            <a:r>
              <a:rPr lang="ja-JP" altLang="en-US" sz="2400" dirty="0"/>
              <a:t>、データ長などの情報があるヘッダ</a:t>
            </a:r>
            <a:endParaRPr lang="en-US" altLang="ja-JP" sz="2400" dirty="0"/>
          </a:p>
          <a:p>
            <a:pPr marL="0" indent="0">
              <a:buNone/>
            </a:pPr>
            <a:endParaRPr lang="en-US" altLang="ja-JP" sz="2400" dirty="0"/>
          </a:p>
          <a:p>
            <a:pPr marL="0" indent="0">
              <a:buNone/>
            </a:pPr>
            <a:endParaRPr lang="en-US" altLang="ja-JP" sz="2400" dirty="0"/>
          </a:p>
          <a:p>
            <a:pPr marL="0" indent="0">
              <a:buNone/>
            </a:pPr>
            <a:endParaRPr kumimoji="1" lang="en-US" altLang="ja-JP" sz="2400" dirty="0"/>
          </a:p>
          <a:p>
            <a:pPr marL="0" indent="0">
              <a:buNone/>
            </a:pPr>
            <a:endParaRPr kumimoji="1" lang="en-US" altLang="ja-JP" sz="2400" dirty="0"/>
          </a:p>
          <a:p>
            <a:pPr marL="0" indent="0">
              <a:buNone/>
            </a:pPr>
            <a:endParaRPr kumimoji="1" lang="ja-JP" altLang="en-US" sz="2400" dirty="0"/>
          </a:p>
        </p:txBody>
      </p:sp>
      <p:sp>
        <p:nvSpPr>
          <p:cNvPr id="5" name="正方形/長方形 4">
            <a:extLst>
              <a:ext uri="{FF2B5EF4-FFF2-40B4-BE49-F238E27FC236}">
                <a16:creationId xmlns:a16="http://schemas.microsoft.com/office/drawing/2014/main" id="{4185B52A-D393-0DA3-C8F8-AD1B8036C9B7}"/>
              </a:ext>
            </a:extLst>
          </p:cNvPr>
          <p:cNvSpPr/>
          <p:nvPr/>
        </p:nvSpPr>
        <p:spPr>
          <a:xfrm>
            <a:off x="2537118" y="538317"/>
            <a:ext cx="1202748" cy="5388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802.11</a:t>
            </a:r>
          </a:p>
          <a:p>
            <a:pPr algn="ctr"/>
            <a:r>
              <a:rPr lang="ja-JP" altLang="en-US"/>
              <a:t>ヘッダ</a:t>
            </a:r>
            <a:endParaRPr kumimoji="1" lang="ja-JP" altLang="en-US"/>
          </a:p>
        </p:txBody>
      </p:sp>
      <p:sp>
        <p:nvSpPr>
          <p:cNvPr id="10" name="正方形/長方形 9">
            <a:extLst>
              <a:ext uri="{FF2B5EF4-FFF2-40B4-BE49-F238E27FC236}">
                <a16:creationId xmlns:a16="http://schemas.microsoft.com/office/drawing/2014/main" id="{818C68DF-CBA4-1ECD-3832-7BC6FF9773D9}"/>
              </a:ext>
            </a:extLst>
          </p:cNvPr>
          <p:cNvSpPr/>
          <p:nvPr/>
        </p:nvSpPr>
        <p:spPr>
          <a:xfrm>
            <a:off x="3739866" y="538317"/>
            <a:ext cx="1358614" cy="5388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LLC</a:t>
            </a:r>
          </a:p>
          <a:p>
            <a:pPr algn="ctr"/>
            <a:r>
              <a:rPr lang="ja-JP" altLang="en-US"/>
              <a:t>ヘッダ</a:t>
            </a:r>
            <a:endParaRPr kumimoji="1" lang="ja-JP" altLang="en-US"/>
          </a:p>
        </p:txBody>
      </p:sp>
      <p:sp>
        <p:nvSpPr>
          <p:cNvPr id="11" name="正方形/長方形 10">
            <a:extLst>
              <a:ext uri="{FF2B5EF4-FFF2-40B4-BE49-F238E27FC236}">
                <a16:creationId xmlns:a16="http://schemas.microsoft.com/office/drawing/2014/main" id="{94626A6E-F849-6978-283B-C0C1092C1B9D}"/>
              </a:ext>
            </a:extLst>
          </p:cNvPr>
          <p:cNvSpPr/>
          <p:nvPr/>
        </p:nvSpPr>
        <p:spPr>
          <a:xfrm>
            <a:off x="8240648" y="538317"/>
            <a:ext cx="1111828" cy="5388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802.11</a:t>
            </a:r>
          </a:p>
          <a:p>
            <a:pPr algn="ctr"/>
            <a:r>
              <a:rPr lang="en-US" altLang="ja-JP" dirty="0"/>
              <a:t>FCS</a:t>
            </a:r>
            <a:endParaRPr kumimoji="1" lang="ja-JP" altLang="en-US"/>
          </a:p>
        </p:txBody>
      </p:sp>
      <p:sp>
        <p:nvSpPr>
          <p:cNvPr id="12" name="正方形/長方形 11">
            <a:extLst>
              <a:ext uri="{FF2B5EF4-FFF2-40B4-BE49-F238E27FC236}">
                <a16:creationId xmlns:a16="http://schemas.microsoft.com/office/drawing/2014/main" id="{133961A4-5B05-FA9A-A2FF-CFFE56C7B5C2}"/>
              </a:ext>
            </a:extLst>
          </p:cNvPr>
          <p:cNvSpPr/>
          <p:nvPr/>
        </p:nvSpPr>
        <p:spPr>
          <a:xfrm>
            <a:off x="5098480" y="538317"/>
            <a:ext cx="1225045" cy="5388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IP</a:t>
            </a:r>
          </a:p>
          <a:p>
            <a:pPr algn="ctr"/>
            <a:r>
              <a:rPr lang="ja-JP" altLang="en-US"/>
              <a:t>ヘッダ</a:t>
            </a:r>
            <a:endParaRPr kumimoji="1" lang="ja-JP" altLang="en-US"/>
          </a:p>
        </p:txBody>
      </p:sp>
      <p:sp>
        <p:nvSpPr>
          <p:cNvPr id="14" name="正方形/長方形 13">
            <a:extLst>
              <a:ext uri="{FF2B5EF4-FFF2-40B4-BE49-F238E27FC236}">
                <a16:creationId xmlns:a16="http://schemas.microsoft.com/office/drawing/2014/main" id="{9198FFD8-9041-DC10-83DC-A03966E824CA}"/>
              </a:ext>
            </a:extLst>
          </p:cNvPr>
          <p:cNvSpPr/>
          <p:nvPr/>
        </p:nvSpPr>
        <p:spPr>
          <a:xfrm>
            <a:off x="6323525" y="538317"/>
            <a:ext cx="1917123" cy="5388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IP</a:t>
            </a:r>
          </a:p>
          <a:p>
            <a:pPr algn="ctr"/>
            <a:r>
              <a:rPr kumimoji="1" lang="ja-JP" altLang="en-US"/>
              <a:t>ペイロード</a:t>
            </a:r>
            <a:endParaRPr kumimoji="1" lang="en-US" altLang="ja-JP" dirty="0"/>
          </a:p>
        </p:txBody>
      </p:sp>
      <p:cxnSp>
        <p:nvCxnSpPr>
          <p:cNvPr id="15" name="直線コネクタ 14">
            <a:extLst>
              <a:ext uri="{FF2B5EF4-FFF2-40B4-BE49-F238E27FC236}">
                <a16:creationId xmlns:a16="http://schemas.microsoft.com/office/drawing/2014/main" id="{A3027C2A-49FE-33D4-1183-92C3FC1A87D7}"/>
              </a:ext>
            </a:extLst>
          </p:cNvPr>
          <p:cNvCxnSpPr>
            <a:cxnSpLocks/>
          </p:cNvCxnSpPr>
          <p:nvPr/>
        </p:nvCxnSpPr>
        <p:spPr>
          <a:xfrm>
            <a:off x="3729910" y="1052144"/>
            <a:ext cx="0" cy="0"/>
          </a:xfrm>
          <a:prstGeom prst="line">
            <a:avLst/>
          </a:prstGeom>
        </p:spPr>
        <p:style>
          <a:lnRef idx="1">
            <a:schemeClr val="dk1"/>
          </a:lnRef>
          <a:fillRef idx="0">
            <a:schemeClr val="dk1"/>
          </a:fillRef>
          <a:effectRef idx="0">
            <a:schemeClr val="dk1"/>
          </a:effectRef>
          <a:fontRef idx="minor">
            <a:schemeClr val="tx1"/>
          </a:fontRef>
        </p:style>
      </p:cxnSp>
      <p:sp>
        <p:nvSpPr>
          <p:cNvPr id="16" name="正方形/長方形 15">
            <a:extLst>
              <a:ext uri="{FF2B5EF4-FFF2-40B4-BE49-F238E27FC236}">
                <a16:creationId xmlns:a16="http://schemas.microsoft.com/office/drawing/2014/main" id="{54BDDD8E-2883-AE4A-CB22-EFBC7A551219}"/>
              </a:ext>
            </a:extLst>
          </p:cNvPr>
          <p:cNvSpPr/>
          <p:nvPr/>
        </p:nvSpPr>
        <p:spPr>
          <a:xfrm>
            <a:off x="345072" y="1906437"/>
            <a:ext cx="2453556" cy="5388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PLCP</a:t>
            </a:r>
            <a:endParaRPr kumimoji="1" lang="en-US" altLang="ja-JP" dirty="0"/>
          </a:p>
          <a:p>
            <a:pPr algn="ctr"/>
            <a:r>
              <a:rPr kumimoji="1" lang="ja-JP" altLang="en-US"/>
              <a:t>プリアンブル</a:t>
            </a:r>
          </a:p>
        </p:txBody>
      </p:sp>
      <p:sp>
        <p:nvSpPr>
          <p:cNvPr id="17" name="正方形/長方形 16">
            <a:extLst>
              <a:ext uri="{FF2B5EF4-FFF2-40B4-BE49-F238E27FC236}">
                <a16:creationId xmlns:a16="http://schemas.microsoft.com/office/drawing/2014/main" id="{094FD479-2F4F-B16D-2D65-1BFF23FF0923}"/>
              </a:ext>
            </a:extLst>
          </p:cNvPr>
          <p:cNvSpPr/>
          <p:nvPr/>
        </p:nvSpPr>
        <p:spPr>
          <a:xfrm>
            <a:off x="2798628" y="1906437"/>
            <a:ext cx="1778146" cy="5388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PLCP</a:t>
            </a:r>
            <a:endParaRPr kumimoji="1" lang="en-US" altLang="ja-JP" dirty="0"/>
          </a:p>
          <a:p>
            <a:pPr algn="ctr"/>
            <a:r>
              <a:rPr lang="ja-JP" altLang="en-US"/>
              <a:t>ヘッダ信号</a:t>
            </a:r>
            <a:endParaRPr kumimoji="1" lang="ja-JP" altLang="en-US"/>
          </a:p>
        </p:txBody>
      </p:sp>
      <p:sp>
        <p:nvSpPr>
          <p:cNvPr id="18" name="正方形/長方形 17">
            <a:extLst>
              <a:ext uri="{FF2B5EF4-FFF2-40B4-BE49-F238E27FC236}">
                <a16:creationId xmlns:a16="http://schemas.microsoft.com/office/drawing/2014/main" id="{D0681E8F-C62C-F2FF-A935-A5C49ADD02D3}"/>
              </a:ext>
            </a:extLst>
          </p:cNvPr>
          <p:cNvSpPr/>
          <p:nvPr/>
        </p:nvSpPr>
        <p:spPr>
          <a:xfrm>
            <a:off x="4576775" y="1906437"/>
            <a:ext cx="4219788" cy="5388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データ</a:t>
            </a:r>
            <a:endParaRPr kumimoji="1" lang="en-US" altLang="ja-JP" dirty="0"/>
          </a:p>
        </p:txBody>
      </p:sp>
      <p:sp>
        <p:nvSpPr>
          <p:cNvPr id="19" name="正方形/長方形 18">
            <a:extLst>
              <a:ext uri="{FF2B5EF4-FFF2-40B4-BE49-F238E27FC236}">
                <a16:creationId xmlns:a16="http://schemas.microsoft.com/office/drawing/2014/main" id="{0ADC6EF4-ED76-62C9-A9F7-ED83788CC012}"/>
              </a:ext>
            </a:extLst>
          </p:cNvPr>
          <p:cNvSpPr/>
          <p:nvPr/>
        </p:nvSpPr>
        <p:spPr>
          <a:xfrm>
            <a:off x="8796562" y="1906437"/>
            <a:ext cx="1111828" cy="5388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PLCP </a:t>
            </a:r>
          </a:p>
          <a:p>
            <a:pPr algn="ctr"/>
            <a:r>
              <a:rPr kumimoji="1" lang="ja-JP" altLang="en-US" dirty="0"/>
              <a:t>ﾃｲﾙ･ﾋﾞｯﾄ</a:t>
            </a:r>
            <a:endParaRPr kumimoji="1" lang="en-US" altLang="ja-JP" dirty="0"/>
          </a:p>
        </p:txBody>
      </p:sp>
      <p:sp>
        <p:nvSpPr>
          <p:cNvPr id="20" name="正方形/長方形 19">
            <a:extLst>
              <a:ext uri="{FF2B5EF4-FFF2-40B4-BE49-F238E27FC236}">
                <a16:creationId xmlns:a16="http://schemas.microsoft.com/office/drawing/2014/main" id="{104C9A5B-16F0-FE02-D625-9901807DBC21}"/>
              </a:ext>
            </a:extLst>
          </p:cNvPr>
          <p:cNvSpPr/>
          <p:nvPr/>
        </p:nvSpPr>
        <p:spPr>
          <a:xfrm>
            <a:off x="9844311" y="1906437"/>
            <a:ext cx="1111828" cy="5388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ﾊﾟﾃｨﾝｸﾞ･</a:t>
            </a:r>
            <a:endParaRPr lang="en-US" altLang="ja-JP" dirty="0"/>
          </a:p>
          <a:p>
            <a:pPr algn="ctr"/>
            <a:r>
              <a:rPr lang="ja-JP" altLang="en-US" dirty="0"/>
              <a:t>ﾋﾞｯﾄ</a:t>
            </a:r>
            <a:endParaRPr lang="en-US" altLang="ja-JP" dirty="0"/>
          </a:p>
        </p:txBody>
      </p:sp>
      <p:sp>
        <p:nvSpPr>
          <p:cNvPr id="21" name="正方形/長方形 20">
            <a:extLst>
              <a:ext uri="{FF2B5EF4-FFF2-40B4-BE49-F238E27FC236}">
                <a16:creationId xmlns:a16="http://schemas.microsoft.com/office/drawing/2014/main" id="{C75C240C-809D-04B1-23B7-8C32E174FAEE}"/>
              </a:ext>
            </a:extLst>
          </p:cNvPr>
          <p:cNvSpPr/>
          <p:nvPr/>
        </p:nvSpPr>
        <p:spPr>
          <a:xfrm>
            <a:off x="10957224" y="1906437"/>
            <a:ext cx="1111828" cy="5388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シグナル</a:t>
            </a:r>
            <a:endParaRPr kumimoji="1" lang="en-US" altLang="ja-JP" dirty="0"/>
          </a:p>
          <a:p>
            <a:pPr algn="ctr"/>
            <a:r>
              <a:rPr lang="ja-JP" altLang="en-US"/>
              <a:t>拡張</a:t>
            </a:r>
            <a:endParaRPr kumimoji="1" lang="en-US" altLang="ja-JP" dirty="0"/>
          </a:p>
        </p:txBody>
      </p:sp>
      <p:cxnSp>
        <p:nvCxnSpPr>
          <p:cNvPr id="22" name="直線コネクタ 21">
            <a:extLst>
              <a:ext uri="{FF2B5EF4-FFF2-40B4-BE49-F238E27FC236}">
                <a16:creationId xmlns:a16="http://schemas.microsoft.com/office/drawing/2014/main" id="{B603BC98-3805-50BE-10F4-5782375EB8B2}"/>
              </a:ext>
            </a:extLst>
          </p:cNvPr>
          <p:cNvCxnSpPr>
            <a:cxnSpLocks/>
          </p:cNvCxnSpPr>
          <p:nvPr/>
        </p:nvCxnSpPr>
        <p:spPr>
          <a:xfrm flipV="1">
            <a:off x="343987" y="1077121"/>
            <a:ext cx="2193131" cy="829317"/>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5987FFF3-3B28-079B-6DB5-0EE8A90D5154}"/>
              </a:ext>
            </a:extLst>
          </p:cNvPr>
          <p:cNvCxnSpPr>
            <a:cxnSpLocks/>
          </p:cNvCxnSpPr>
          <p:nvPr/>
        </p:nvCxnSpPr>
        <p:spPr>
          <a:xfrm>
            <a:off x="3171182" y="1077121"/>
            <a:ext cx="1405592" cy="829317"/>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C84CA41E-CA37-36B8-B914-F453A25675A1}"/>
              </a:ext>
            </a:extLst>
          </p:cNvPr>
          <p:cNvCxnSpPr>
            <a:cxnSpLocks/>
          </p:cNvCxnSpPr>
          <p:nvPr/>
        </p:nvCxnSpPr>
        <p:spPr>
          <a:xfrm flipH="1">
            <a:off x="8796562" y="1077121"/>
            <a:ext cx="555914" cy="829317"/>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45D55C34-6C64-CEE7-4581-46400CCA9561}"/>
              </a:ext>
            </a:extLst>
          </p:cNvPr>
          <p:cNvCxnSpPr>
            <a:cxnSpLocks/>
          </p:cNvCxnSpPr>
          <p:nvPr/>
        </p:nvCxnSpPr>
        <p:spPr>
          <a:xfrm>
            <a:off x="343987" y="2445240"/>
            <a:ext cx="0" cy="337497"/>
          </a:xfrm>
          <a:prstGeom prst="line">
            <a:avLst/>
          </a:prstGeom>
          <a:ln w="12700"/>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F65D8240-B03A-7849-6083-5B8C3BFAC30A}"/>
              </a:ext>
            </a:extLst>
          </p:cNvPr>
          <p:cNvCxnSpPr>
            <a:cxnSpLocks/>
          </p:cNvCxnSpPr>
          <p:nvPr/>
        </p:nvCxnSpPr>
        <p:spPr>
          <a:xfrm>
            <a:off x="2798628" y="2445240"/>
            <a:ext cx="0" cy="337497"/>
          </a:xfrm>
          <a:prstGeom prst="line">
            <a:avLst/>
          </a:prstGeom>
          <a:ln w="12700"/>
        </p:spPr>
        <p:style>
          <a:lnRef idx="1">
            <a:schemeClr val="dk1"/>
          </a:lnRef>
          <a:fillRef idx="0">
            <a:schemeClr val="dk1"/>
          </a:fillRef>
          <a:effectRef idx="0">
            <a:schemeClr val="dk1"/>
          </a:effectRef>
          <a:fontRef idx="minor">
            <a:schemeClr val="tx1"/>
          </a:fontRef>
        </p:style>
      </p:cxnSp>
      <p:cxnSp>
        <p:nvCxnSpPr>
          <p:cNvPr id="27" name="直線コネクタ 26">
            <a:extLst>
              <a:ext uri="{FF2B5EF4-FFF2-40B4-BE49-F238E27FC236}">
                <a16:creationId xmlns:a16="http://schemas.microsoft.com/office/drawing/2014/main" id="{D935DD7D-ABB9-1082-575D-EF410387D7D1}"/>
              </a:ext>
            </a:extLst>
          </p:cNvPr>
          <p:cNvCxnSpPr>
            <a:cxnSpLocks/>
          </p:cNvCxnSpPr>
          <p:nvPr/>
        </p:nvCxnSpPr>
        <p:spPr>
          <a:xfrm>
            <a:off x="4576774" y="2417883"/>
            <a:ext cx="0" cy="337497"/>
          </a:xfrm>
          <a:prstGeom prst="line">
            <a:avLst/>
          </a:prstGeom>
          <a:ln w="12700"/>
        </p:spPr>
        <p:style>
          <a:lnRef idx="1">
            <a:schemeClr val="dk1"/>
          </a:lnRef>
          <a:fillRef idx="0">
            <a:schemeClr val="dk1"/>
          </a:fillRef>
          <a:effectRef idx="0">
            <a:schemeClr val="dk1"/>
          </a:effectRef>
          <a:fontRef idx="minor">
            <a:schemeClr val="tx1"/>
          </a:fontRef>
        </p:style>
      </p:cxnSp>
      <p:cxnSp>
        <p:nvCxnSpPr>
          <p:cNvPr id="28" name="直線矢印コネクタ 27">
            <a:extLst>
              <a:ext uri="{FF2B5EF4-FFF2-40B4-BE49-F238E27FC236}">
                <a16:creationId xmlns:a16="http://schemas.microsoft.com/office/drawing/2014/main" id="{A6C1CD04-B17C-D1E8-F3B9-0D8B92C4F0F3}"/>
              </a:ext>
            </a:extLst>
          </p:cNvPr>
          <p:cNvCxnSpPr>
            <a:cxnSpLocks/>
          </p:cNvCxnSpPr>
          <p:nvPr/>
        </p:nvCxnSpPr>
        <p:spPr>
          <a:xfrm>
            <a:off x="343987" y="2623962"/>
            <a:ext cx="2454641"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a:extLst>
              <a:ext uri="{FF2B5EF4-FFF2-40B4-BE49-F238E27FC236}">
                <a16:creationId xmlns:a16="http://schemas.microsoft.com/office/drawing/2014/main" id="{D8CC47C1-BEB1-72D8-A4A3-A5BD81899AA4}"/>
              </a:ext>
            </a:extLst>
          </p:cNvPr>
          <p:cNvCxnSpPr>
            <a:cxnSpLocks/>
          </p:cNvCxnSpPr>
          <p:nvPr/>
        </p:nvCxnSpPr>
        <p:spPr>
          <a:xfrm>
            <a:off x="2798628" y="2623962"/>
            <a:ext cx="1778146"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0" name="直線コネクタ 29">
            <a:extLst>
              <a:ext uri="{FF2B5EF4-FFF2-40B4-BE49-F238E27FC236}">
                <a16:creationId xmlns:a16="http://schemas.microsoft.com/office/drawing/2014/main" id="{B01F309D-63F5-1EA2-CFAE-426360BBAD87}"/>
              </a:ext>
            </a:extLst>
          </p:cNvPr>
          <p:cNvCxnSpPr>
            <a:cxnSpLocks/>
          </p:cNvCxnSpPr>
          <p:nvPr/>
        </p:nvCxnSpPr>
        <p:spPr>
          <a:xfrm>
            <a:off x="12069052" y="2445238"/>
            <a:ext cx="0" cy="337497"/>
          </a:xfrm>
          <a:prstGeom prst="line">
            <a:avLst/>
          </a:prstGeom>
          <a:ln w="12700"/>
        </p:spPr>
        <p:style>
          <a:lnRef idx="1">
            <a:schemeClr val="dk1"/>
          </a:lnRef>
          <a:fillRef idx="0">
            <a:schemeClr val="dk1"/>
          </a:fillRef>
          <a:effectRef idx="0">
            <a:schemeClr val="dk1"/>
          </a:effectRef>
          <a:fontRef idx="minor">
            <a:schemeClr val="tx1"/>
          </a:fontRef>
        </p:style>
      </p:cxnSp>
      <p:cxnSp>
        <p:nvCxnSpPr>
          <p:cNvPr id="31" name="直線矢印コネクタ 30">
            <a:extLst>
              <a:ext uri="{FF2B5EF4-FFF2-40B4-BE49-F238E27FC236}">
                <a16:creationId xmlns:a16="http://schemas.microsoft.com/office/drawing/2014/main" id="{AFCE2642-589D-46C6-3978-8A162979C581}"/>
              </a:ext>
            </a:extLst>
          </p:cNvPr>
          <p:cNvCxnSpPr>
            <a:cxnSpLocks/>
          </p:cNvCxnSpPr>
          <p:nvPr/>
        </p:nvCxnSpPr>
        <p:spPr>
          <a:xfrm>
            <a:off x="4576773" y="2623421"/>
            <a:ext cx="7492279" cy="2735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2" name="テキスト ボックス 31">
            <a:extLst>
              <a:ext uri="{FF2B5EF4-FFF2-40B4-BE49-F238E27FC236}">
                <a16:creationId xmlns:a16="http://schemas.microsoft.com/office/drawing/2014/main" id="{27A843E5-C781-7C80-5E69-27F4385B8C53}"/>
              </a:ext>
            </a:extLst>
          </p:cNvPr>
          <p:cNvSpPr txBox="1"/>
          <p:nvPr/>
        </p:nvSpPr>
        <p:spPr>
          <a:xfrm>
            <a:off x="1173855" y="2651004"/>
            <a:ext cx="794904" cy="253657"/>
          </a:xfrm>
          <a:prstGeom prst="rect">
            <a:avLst/>
          </a:prstGeom>
          <a:noFill/>
        </p:spPr>
        <p:txBody>
          <a:bodyPr wrap="square" rtlCol="0">
            <a:spAutoFit/>
          </a:bodyPr>
          <a:lstStyle/>
          <a:p>
            <a:r>
              <a:rPr kumimoji="1" lang="en-US" altLang="ja-JP" dirty="0"/>
              <a:t>16μs</a:t>
            </a:r>
            <a:endParaRPr kumimoji="1" lang="ja-JP" altLang="en-US"/>
          </a:p>
        </p:txBody>
      </p:sp>
      <p:sp>
        <p:nvSpPr>
          <p:cNvPr id="33" name="テキスト ボックス 32">
            <a:extLst>
              <a:ext uri="{FF2B5EF4-FFF2-40B4-BE49-F238E27FC236}">
                <a16:creationId xmlns:a16="http://schemas.microsoft.com/office/drawing/2014/main" id="{E9A04410-BEE0-A2B6-011A-9CB24A874FB0}"/>
              </a:ext>
            </a:extLst>
          </p:cNvPr>
          <p:cNvSpPr txBox="1"/>
          <p:nvPr/>
        </p:nvSpPr>
        <p:spPr>
          <a:xfrm>
            <a:off x="3342414" y="2655386"/>
            <a:ext cx="794904" cy="253657"/>
          </a:xfrm>
          <a:prstGeom prst="rect">
            <a:avLst/>
          </a:prstGeom>
          <a:noFill/>
        </p:spPr>
        <p:txBody>
          <a:bodyPr wrap="square" rtlCol="0">
            <a:spAutoFit/>
          </a:bodyPr>
          <a:lstStyle/>
          <a:p>
            <a:r>
              <a:rPr lang="en-US" altLang="ja-JP" dirty="0"/>
              <a:t>4</a:t>
            </a:r>
            <a:r>
              <a:rPr kumimoji="1" lang="en-US" altLang="ja-JP" dirty="0"/>
              <a:t>μs</a:t>
            </a:r>
            <a:endParaRPr kumimoji="1" lang="ja-JP" altLang="en-US"/>
          </a:p>
        </p:txBody>
      </p:sp>
      <p:sp>
        <p:nvSpPr>
          <p:cNvPr id="52" name="楕円 51">
            <a:extLst>
              <a:ext uri="{FF2B5EF4-FFF2-40B4-BE49-F238E27FC236}">
                <a16:creationId xmlns:a16="http://schemas.microsoft.com/office/drawing/2014/main" id="{A0D55983-4EB8-49D9-5A82-697AA5B01C39}"/>
              </a:ext>
            </a:extLst>
          </p:cNvPr>
          <p:cNvSpPr/>
          <p:nvPr/>
        </p:nvSpPr>
        <p:spPr>
          <a:xfrm>
            <a:off x="0" y="1437516"/>
            <a:ext cx="5252336" cy="1636776"/>
          </a:xfrm>
          <a:prstGeom prst="ellipse">
            <a:avLst/>
          </a:prstGeom>
          <a:solidFill>
            <a:schemeClr val="lt1">
              <a:alpha val="0"/>
            </a:schemeClr>
          </a:solidFill>
          <a:ln w="6350">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2" name="テキスト ボックス 1">
            <a:extLst>
              <a:ext uri="{FF2B5EF4-FFF2-40B4-BE49-F238E27FC236}">
                <a16:creationId xmlns:a16="http://schemas.microsoft.com/office/drawing/2014/main" id="{7E122A5B-929A-9F5C-445E-DB9103FC4727}"/>
              </a:ext>
            </a:extLst>
          </p:cNvPr>
          <p:cNvSpPr txBox="1"/>
          <p:nvPr/>
        </p:nvSpPr>
        <p:spPr>
          <a:xfrm>
            <a:off x="3450546" y="168715"/>
            <a:ext cx="529090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802.11a/g</a:t>
            </a:r>
            <a:r>
              <a:rPr kumimoji="1" lang="ja-JP" altLang="en-US"/>
              <a:t>の</a:t>
            </a:r>
            <a:r>
              <a:rPr kumimoji="1" lang="en-US" altLang="ja-JP" dirty="0"/>
              <a:t>PLCP</a:t>
            </a:r>
            <a:r>
              <a:rPr kumimoji="1" lang="ja-JP" altLang="en-US"/>
              <a:t>フレーム・フォーマット</a:t>
            </a:r>
          </a:p>
        </p:txBody>
      </p:sp>
    </p:spTree>
    <p:extLst>
      <p:ext uri="{BB962C8B-B14F-4D97-AF65-F5344CB8AC3E}">
        <p14:creationId xmlns:p14="http://schemas.microsoft.com/office/powerpoint/2010/main" val="4074488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2">
            <a:extLst>
              <a:ext uri="{FF2B5EF4-FFF2-40B4-BE49-F238E27FC236}">
                <a16:creationId xmlns:a16="http://schemas.microsoft.com/office/drawing/2014/main" id="{7A550D16-B864-056D-0BDC-DBCAABF606A5}"/>
              </a:ext>
            </a:extLst>
          </p:cNvPr>
          <p:cNvSpPr txBox="1">
            <a:spLocks/>
          </p:cNvSpPr>
          <p:nvPr/>
        </p:nvSpPr>
        <p:spPr>
          <a:xfrm>
            <a:off x="1099704" y="479714"/>
            <a:ext cx="11120765" cy="58600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sz="2400" dirty="0"/>
          </a:p>
          <a:p>
            <a:r>
              <a:rPr lang="en-US" altLang="ja-JP" sz="2400" dirty="0"/>
              <a:t>HCF</a:t>
            </a:r>
            <a:r>
              <a:rPr lang="ja-JP" altLang="en-US" sz="2400" dirty="0"/>
              <a:t>競合チャネルアクセスでも２進数バックオフアルゴリズムが採用</a:t>
            </a:r>
            <a:endParaRPr lang="en-US" altLang="ja-JP" sz="2400" dirty="0"/>
          </a:p>
          <a:p>
            <a:pPr marL="0" indent="0">
              <a:buNone/>
            </a:pPr>
            <a:endParaRPr lang="en-US" altLang="ja-JP" sz="2400" dirty="0"/>
          </a:p>
          <a:p>
            <a:pPr marL="0" indent="0">
              <a:buNone/>
            </a:pPr>
            <a:r>
              <a:rPr lang="ja-JP" altLang="en-US" sz="2400" dirty="0"/>
              <a:t>バックオフアルゴリズムにより発生させる乱数の範囲を</a:t>
            </a:r>
            <a:r>
              <a:rPr lang="en-US" altLang="ja-JP" sz="2400" dirty="0"/>
              <a:t>AC</a:t>
            </a:r>
            <a:r>
              <a:rPr lang="ja-JP" altLang="en-US" sz="2400" dirty="0"/>
              <a:t>に応じて変えることで乱数の範囲を小さくし短い待機時間でのデータ送信が行える</a:t>
            </a:r>
            <a:endParaRPr lang="en-US" altLang="ja-JP" sz="2400" dirty="0"/>
          </a:p>
          <a:p>
            <a:pPr marL="0" indent="0">
              <a:buNone/>
            </a:pPr>
            <a:endParaRPr lang="en-US" altLang="ja-JP" sz="2400" dirty="0"/>
          </a:p>
          <a:p>
            <a:pPr marL="0" indent="0">
              <a:buNone/>
            </a:pPr>
            <a:endParaRPr lang="en-US" altLang="ja-JP" sz="2400" dirty="0"/>
          </a:p>
          <a:p>
            <a:r>
              <a:rPr lang="en-US" altLang="ja-JP" sz="2400" dirty="0"/>
              <a:t>TXOP </a:t>
            </a:r>
            <a:r>
              <a:rPr lang="ja-JP" altLang="en-US" sz="2400" dirty="0"/>
              <a:t>（</a:t>
            </a:r>
            <a:r>
              <a:rPr lang="en-US" altLang="ja-JP" sz="2400" dirty="0"/>
              <a:t>Transmission </a:t>
            </a:r>
            <a:r>
              <a:rPr lang="en-US" altLang="ja-JP" sz="2400" dirty="0" err="1"/>
              <a:t>Oppotunity</a:t>
            </a:r>
            <a:r>
              <a:rPr lang="ja-JP" altLang="en-US" sz="2400" dirty="0"/>
              <a:t>、排他的なチャネルの利用</a:t>
            </a:r>
            <a:r>
              <a:rPr lang="en-US" altLang="ja-JP" sz="2400" dirty="0"/>
              <a:t>)</a:t>
            </a:r>
          </a:p>
          <a:p>
            <a:endParaRPr lang="en-US" altLang="ja-JP" sz="2400" dirty="0"/>
          </a:p>
          <a:p>
            <a:pPr marL="0" indent="0">
              <a:buNone/>
            </a:pPr>
            <a:r>
              <a:rPr lang="ja-JP" altLang="en-US" sz="2400" dirty="0"/>
              <a:t>アクセスポイントまたは端末が、</a:t>
            </a:r>
            <a:r>
              <a:rPr lang="en-US" altLang="ja-JP" sz="2400" dirty="0"/>
              <a:t>EDCA</a:t>
            </a:r>
            <a:r>
              <a:rPr lang="ja-JP" altLang="en-US" sz="2400" dirty="0"/>
              <a:t>に競合制御によりチャネルのアクセス権を取得した後、そのチャネルを排他的に使用できる時間を表すパラメータ</a:t>
            </a:r>
            <a:endParaRPr lang="en-US" altLang="ja-JP" sz="2400" dirty="0"/>
          </a:p>
          <a:p>
            <a:pPr marL="0" indent="0">
              <a:buNone/>
            </a:pPr>
            <a:endParaRPr lang="en-US" altLang="ja-JP" sz="2400" dirty="0"/>
          </a:p>
          <a:p>
            <a:pPr marL="0" indent="0">
              <a:buNone/>
            </a:pPr>
            <a:r>
              <a:rPr lang="ja-JP" altLang="en-US" sz="2400" dirty="0"/>
              <a:t> </a:t>
            </a:r>
            <a:r>
              <a:rPr lang="en-US" altLang="ja-JP" sz="2400" dirty="0"/>
              <a:t>TXOP </a:t>
            </a:r>
            <a:r>
              <a:rPr lang="ja-JP" altLang="en-US" sz="2400" dirty="0"/>
              <a:t>が </a:t>
            </a:r>
            <a:r>
              <a:rPr lang="en-US" altLang="ja-JP" sz="2400" dirty="0"/>
              <a:t>0 </a:t>
            </a:r>
            <a:r>
              <a:rPr lang="ja-JP" altLang="en-US" sz="2400" dirty="0"/>
              <a:t>の場合は、アクセス権を獲得後に送信できるフレーム数は </a:t>
            </a:r>
            <a:r>
              <a:rPr lang="en-US" altLang="ja-JP" sz="2400" dirty="0"/>
              <a:t>1 </a:t>
            </a:r>
            <a:r>
              <a:rPr lang="ja-JP" altLang="en-US" sz="2400" dirty="0"/>
              <a:t>つだけとなる</a:t>
            </a:r>
            <a:endParaRPr lang="en-US" altLang="ja-JP" sz="2400" dirty="0"/>
          </a:p>
        </p:txBody>
      </p:sp>
    </p:spTree>
    <p:extLst>
      <p:ext uri="{BB962C8B-B14F-4D97-AF65-F5344CB8AC3E}">
        <p14:creationId xmlns:p14="http://schemas.microsoft.com/office/powerpoint/2010/main" val="27748182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B09DEE-6630-082D-68F5-484B18DC60F9}"/>
              </a:ext>
            </a:extLst>
          </p:cNvPr>
          <p:cNvSpPr>
            <a:spLocks noGrp="1"/>
          </p:cNvSpPr>
          <p:nvPr>
            <p:ph type="title"/>
          </p:nvPr>
        </p:nvSpPr>
        <p:spPr/>
        <p:txBody>
          <a:bodyPr/>
          <a:lstStyle/>
          <a:p>
            <a:r>
              <a:rPr kumimoji="1" lang="ja-JP" altLang="en-US" dirty="0"/>
              <a:t>ポーリングによる</a:t>
            </a:r>
            <a:r>
              <a:rPr kumimoji="1" lang="en-US" altLang="ja-JP" dirty="0"/>
              <a:t>HCF</a:t>
            </a:r>
            <a:r>
              <a:rPr kumimoji="1" lang="ja-JP" altLang="en-US" dirty="0"/>
              <a:t>コントロールドチャネルアクセス</a:t>
            </a:r>
            <a:r>
              <a:rPr kumimoji="1" lang="en-US" altLang="ja-JP" dirty="0"/>
              <a:t>(HCCA)</a:t>
            </a:r>
            <a:endParaRPr kumimoji="1" lang="ja-JP" altLang="en-US" dirty="0"/>
          </a:p>
        </p:txBody>
      </p:sp>
      <p:sp>
        <p:nvSpPr>
          <p:cNvPr id="3" name="コンテンツ プレースホルダー 2">
            <a:extLst>
              <a:ext uri="{FF2B5EF4-FFF2-40B4-BE49-F238E27FC236}">
                <a16:creationId xmlns:a16="http://schemas.microsoft.com/office/drawing/2014/main" id="{28D7374C-FC03-DFD4-9B9D-55B5C968611F}"/>
              </a:ext>
            </a:extLst>
          </p:cNvPr>
          <p:cNvSpPr>
            <a:spLocks noGrp="1"/>
          </p:cNvSpPr>
          <p:nvPr>
            <p:ph idx="1"/>
          </p:nvPr>
        </p:nvSpPr>
        <p:spPr>
          <a:xfrm>
            <a:off x="923279" y="1852258"/>
            <a:ext cx="10515600" cy="4365918"/>
          </a:xfrm>
        </p:spPr>
        <p:txBody>
          <a:bodyPr>
            <a:normAutofit/>
          </a:bodyPr>
          <a:lstStyle/>
          <a:p>
            <a:pPr marL="0" indent="0">
              <a:buNone/>
            </a:pPr>
            <a:r>
              <a:rPr lang="en-US" altLang="ja-JP" sz="2400" dirty="0"/>
              <a:t>HCCA</a:t>
            </a:r>
            <a:r>
              <a:rPr lang="ja-JP" altLang="en-US" sz="2400" dirty="0"/>
              <a:t>とは？</a:t>
            </a:r>
            <a:endParaRPr lang="en-US" altLang="ja-JP" sz="2400" dirty="0"/>
          </a:p>
          <a:p>
            <a:pPr marL="0" indent="0">
              <a:buNone/>
            </a:pPr>
            <a:r>
              <a:rPr lang="en-US" altLang="ja-JP" sz="2400" dirty="0"/>
              <a:t>HCCA</a:t>
            </a:r>
            <a:r>
              <a:rPr lang="ja-JP" altLang="en-US" sz="2400" dirty="0"/>
              <a:t>は従来の</a:t>
            </a:r>
            <a:r>
              <a:rPr lang="en-US" altLang="ja-JP" sz="2400" dirty="0"/>
              <a:t>PCF </a:t>
            </a:r>
            <a:r>
              <a:rPr lang="ja-JP" altLang="en-US" sz="2400" dirty="0"/>
              <a:t>に相当し、端末の優先度を考慮したスケジューリングを行い、送信を許可した端末に許可するチャネル使用時間が書かれたポーリング フレームを送信し送信を許可された端末が送信中は、他の端末はアクセスを抑制され、 </a:t>
            </a:r>
            <a:r>
              <a:rPr lang="en-US" altLang="ja-JP" sz="2400" dirty="0"/>
              <a:t>QoS </a:t>
            </a:r>
            <a:r>
              <a:rPr lang="ja-JP" altLang="en-US" sz="2400" dirty="0"/>
              <a:t>が保証される。 </a:t>
            </a:r>
            <a:endParaRPr lang="en-US" altLang="ja-JP" sz="2400" dirty="0"/>
          </a:p>
          <a:p>
            <a:pPr marL="0" indent="0">
              <a:buNone/>
            </a:pPr>
            <a:endParaRPr lang="en-US" altLang="ja-JP" sz="2400" dirty="0"/>
          </a:p>
          <a:p>
            <a:pPr marL="0" indent="0">
              <a:buNone/>
            </a:pPr>
            <a:r>
              <a:rPr lang="ja-JP" altLang="en-US" sz="2400" dirty="0"/>
              <a:t>ポーリングを行う主体は</a:t>
            </a:r>
            <a:r>
              <a:rPr lang="en-US" altLang="ja-JP" sz="2400" dirty="0"/>
              <a:t>HC(Hybrid Coordinator)</a:t>
            </a:r>
            <a:r>
              <a:rPr lang="ja-JP" altLang="en-US" sz="2400" dirty="0"/>
              <a:t>と呼ばれ、</a:t>
            </a:r>
            <a:endParaRPr lang="en-US" altLang="ja-JP" sz="2400" dirty="0"/>
          </a:p>
          <a:p>
            <a:pPr marL="0" indent="0">
              <a:buNone/>
            </a:pPr>
            <a:r>
              <a:rPr lang="en-US" altLang="ja-JP" sz="2400" dirty="0"/>
              <a:t>QoS</a:t>
            </a:r>
            <a:r>
              <a:rPr lang="ja-JP" altLang="en-US" sz="2400" dirty="0"/>
              <a:t>対応のアクセスポイント</a:t>
            </a:r>
            <a:r>
              <a:rPr lang="en-US" altLang="ja-JP" sz="2400" dirty="0"/>
              <a:t>(QAP</a:t>
            </a:r>
            <a:r>
              <a:rPr lang="ja-JP" altLang="en-US" sz="2400" dirty="0"/>
              <a:t>：</a:t>
            </a:r>
            <a:r>
              <a:rPr lang="en-US" altLang="ja-JP" sz="2400" dirty="0"/>
              <a:t>QoS Access Point)</a:t>
            </a:r>
            <a:r>
              <a:rPr lang="ja-JP" altLang="en-US" sz="2400" dirty="0"/>
              <a:t>がこの役割を果たす</a:t>
            </a:r>
            <a:endParaRPr lang="en-US" altLang="ja-JP" sz="2400" dirty="0"/>
          </a:p>
        </p:txBody>
      </p:sp>
    </p:spTree>
    <p:extLst>
      <p:ext uri="{BB962C8B-B14F-4D97-AF65-F5344CB8AC3E}">
        <p14:creationId xmlns:p14="http://schemas.microsoft.com/office/powerpoint/2010/main" val="28708829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354A617-6A67-5542-AD8C-FFD57EB91D68}"/>
              </a:ext>
            </a:extLst>
          </p:cNvPr>
          <p:cNvSpPr txBox="1">
            <a:spLocks/>
          </p:cNvSpPr>
          <p:nvPr/>
        </p:nvSpPr>
        <p:spPr>
          <a:xfrm>
            <a:off x="11282371" y="4571337"/>
            <a:ext cx="658586" cy="254005"/>
          </a:xfrm>
          <a:prstGeom prst="rect">
            <a:avLst/>
          </a:prstGeom>
          <a:noFill/>
        </p:spPr>
        <p:txBody>
          <a:bodyPr wrap="square" rtlCol="0">
            <a:spAutoFit/>
          </a:bodyPr>
          <a:lstStyle/>
          <a:p>
            <a:pPr algn="ctr"/>
            <a:r>
              <a:rPr kumimoji="1" lang="ja-JP" altLang="en-US" sz="1200"/>
              <a:t>時間</a:t>
            </a:r>
          </a:p>
        </p:txBody>
      </p:sp>
      <p:cxnSp>
        <p:nvCxnSpPr>
          <p:cNvPr id="3" name="直線コネクタ 2">
            <a:extLst>
              <a:ext uri="{FF2B5EF4-FFF2-40B4-BE49-F238E27FC236}">
                <a16:creationId xmlns:a16="http://schemas.microsoft.com/office/drawing/2014/main" id="{1B1B4901-B3C4-A493-A4AD-9F03C510EEF7}"/>
              </a:ext>
            </a:extLst>
          </p:cNvPr>
          <p:cNvCxnSpPr>
            <a:cxnSpLocks/>
          </p:cNvCxnSpPr>
          <p:nvPr/>
        </p:nvCxnSpPr>
        <p:spPr>
          <a:xfrm>
            <a:off x="957025" y="4412492"/>
            <a:ext cx="1079615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3" name="直線矢印コネクタ 12">
            <a:extLst>
              <a:ext uri="{FF2B5EF4-FFF2-40B4-BE49-F238E27FC236}">
                <a16:creationId xmlns:a16="http://schemas.microsoft.com/office/drawing/2014/main" id="{B65774D6-7A56-C8C8-1FE6-C03B20BCC664}"/>
              </a:ext>
            </a:extLst>
          </p:cNvPr>
          <p:cNvCxnSpPr>
            <a:cxnSpLocks/>
          </p:cNvCxnSpPr>
          <p:nvPr/>
        </p:nvCxnSpPr>
        <p:spPr>
          <a:xfrm>
            <a:off x="11470150" y="4511445"/>
            <a:ext cx="283029"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8" name="直線コネクタ 17">
            <a:extLst>
              <a:ext uri="{FF2B5EF4-FFF2-40B4-BE49-F238E27FC236}">
                <a16:creationId xmlns:a16="http://schemas.microsoft.com/office/drawing/2014/main" id="{C37C6DD8-88B0-E340-B842-3993B173D000}"/>
              </a:ext>
            </a:extLst>
          </p:cNvPr>
          <p:cNvCxnSpPr>
            <a:cxnSpLocks/>
          </p:cNvCxnSpPr>
          <p:nvPr/>
        </p:nvCxnSpPr>
        <p:spPr>
          <a:xfrm>
            <a:off x="957025" y="5893391"/>
            <a:ext cx="1079615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2D93B287-8808-F315-F789-6BF217898986}"/>
              </a:ext>
            </a:extLst>
          </p:cNvPr>
          <p:cNvCxnSpPr>
            <a:cxnSpLocks/>
          </p:cNvCxnSpPr>
          <p:nvPr/>
        </p:nvCxnSpPr>
        <p:spPr>
          <a:xfrm>
            <a:off x="11470150" y="5992344"/>
            <a:ext cx="283029"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3" name="テキスト ボックス 22">
            <a:extLst>
              <a:ext uri="{FF2B5EF4-FFF2-40B4-BE49-F238E27FC236}">
                <a16:creationId xmlns:a16="http://schemas.microsoft.com/office/drawing/2014/main" id="{5BEFBF51-D2EB-5035-D014-D6DBEF16B8CC}"/>
              </a:ext>
            </a:extLst>
          </p:cNvPr>
          <p:cNvSpPr txBox="1">
            <a:spLocks/>
          </p:cNvSpPr>
          <p:nvPr/>
        </p:nvSpPr>
        <p:spPr>
          <a:xfrm>
            <a:off x="11344058" y="6016089"/>
            <a:ext cx="535212" cy="254005"/>
          </a:xfrm>
          <a:prstGeom prst="rect">
            <a:avLst/>
          </a:prstGeom>
          <a:noFill/>
        </p:spPr>
        <p:txBody>
          <a:bodyPr wrap="square">
            <a:spAutoFit/>
          </a:bodyPr>
          <a:lstStyle/>
          <a:p>
            <a:pPr algn="ctr"/>
            <a:r>
              <a:rPr kumimoji="1" lang="ja-JP" altLang="en-US" sz="1200"/>
              <a:t>時間</a:t>
            </a:r>
          </a:p>
        </p:txBody>
      </p:sp>
      <p:pic>
        <p:nvPicPr>
          <p:cNvPr id="31" name="図 30" descr="アイコン&#10;&#10;自動的に生成された説明">
            <a:extLst>
              <a:ext uri="{FF2B5EF4-FFF2-40B4-BE49-F238E27FC236}">
                <a16:creationId xmlns:a16="http://schemas.microsoft.com/office/drawing/2014/main" id="{1BCA1989-4D1C-4F12-98A3-2808E1BA67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311" y="5540571"/>
            <a:ext cx="386940" cy="354820"/>
          </a:xfrm>
          <a:prstGeom prst="rect">
            <a:avLst/>
          </a:prstGeom>
        </p:spPr>
      </p:pic>
      <p:sp>
        <p:nvSpPr>
          <p:cNvPr id="32" name="テキスト ボックス 31">
            <a:extLst>
              <a:ext uri="{FF2B5EF4-FFF2-40B4-BE49-F238E27FC236}">
                <a16:creationId xmlns:a16="http://schemas.microsoft.com/office/drawing/2014/main" id="{446B26BA-19D6-C914-471C-A027944FB15F}"/>
              </a:ext>
            </a:extLst>
          </p:cNvPr>
          <p:cNvSpPr txBox="1">
            <a:spLocks/>
          </p:cNvSpPr>
          <p:nvPr/>
        </p:nvSpPr>
        <p:spPr>
          <a:xfrm>
            <a:off x="251043" y="5845804"/>
            <a:ext cx="703756" cy="254005"/>
          </a:xfrm>
          <a:prstGeom prst="rect">
            <a:avLst/>
          </a:prstGeom>
          <a:noFill/>
        </p:spPr>
        <p:txBody>
          <a:bodyPr wrap="square" rtlCol="0">
            <a:spAutoFit/>
          </a:bodyPr>
          <a:lstStyle/>
          <a:p>
            <a:pPr algn="ctr"/>
            <a:r>
              <a:rPr lang="en-US" altLang="ja-JP" sz="1200" dirty="0"/>
              <a:t>QSTA</a:t>
            </a:r>
            <a:endParaRPr kumimoji="1" lang="ja-JP" altLang="en-US" sz="1200" dirty="0"/>
          </a:p>
        </p:txBody>
      </p:sp>
      <p:sp>
        <p:nvSpPr>
          <p:cNvPr id="33" name="直方体 32">
            <a:extLst>
              <a:ext uri="{FF2B5EF4-FFF2-40B4-BE49-F238E27FC236}">
                <a16:creationId xmlns:a16="http://schemas.microsoft.com/office/drawing/2014/main" id="{02BA2A9F-9FEF-1DCA-F097-987A3F86C28F}"/>
              </a:ext>
            </a:extLst>
          </p:cNvPr>
          <p:cNvSpPr>
            <a:spLocks/>
          </p:cNvSpPr>
          <p:nvPr/>
        </p:nvSpPr>
        <p:spPr>
          <a:xfrm>
            <a:off x="452480" y="4147191"/>
            <a:ext cx="373885" cy="34510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cxnSp>
        <p:nvCxnSpPr>
          <p:cNvPr id="34" name="直線コネクタ 33">
            <a:extLst>
              <a:ext uri="{FF2B5EF4-FFF2-40B4-BE49-F238E27FC236}">
                <a16:creationId xmlns:a16="http://schemas.microsoft.com/office/drawing/2014/main" id="{16E18768-EBEA-D888-BC28-E128E44B1A11}"/>
              </a:ext>
            </a:extLst>
          </p:cNvPr>
          <p:cNvCxnSpPr>
            <a:cxnSpLocks/>
          </p:cNvCxnSpPr>
          <p:nvPr/>
        </p:nvCxnSpPr>
        <p:spPr>
          <a:xfrm flipH="1">
            <a:off x="797149" y="4331414"/>
            <a:ext cx="155332"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5" name="直線コネクタ 34">
            <a:extLst>
              <a:ext uri="{FF2B5EF4-FFF2-40B4-BE49-F238E27FC236}">
                <a16:creationId xmlns:a16="http://schemas.microsoft.com/office/drawing/2014/main" id="{2CE68CCE-4DD3-6279-7791-BD6F00020968}"/>
              </a:ext>
            </a:extLst>
          </p:cNvPr>
          <p:cNvCxnSpPr>
            <a:cxnSpLocks/>
          </p:cNvCxnSpPr>
          <p:nvPr/>
        </p:nvCxnSpPr>
        <p:spPr>
          <a:xfrm>
            <a:off x="958935" y="4192456"/>
            <a:ext cx="0" cy="138959"/>
          </a:xfrm>
          <a:prstGeom prst="line">
            <a:avLst/>
          </a:prstGeom>
          <a:ln w="12700"/>
        </p:spPr>
        <p:style>
          <a:lnRef idx="1">
            <a:schemeClr val="dk1"/>
          </a:lnRef>
          <a:fillRef idx="0">
            <a:schemeClr val="dk1"/>
          </a:fillRef>
          <a:effectRef idx="0">
            <a:schemeClr val="dk1"/>
          </a:effectRef>
          <a:fontRef idx="minor">
            <a:schemeClr val="tx1"/>
          </a:fontRef>
        </p:style>
      </p:cxnSp>
      <p:sp>
        <p:nvSpPr>
          <p:cNvPr id="36" name="二等辺三角形 35">
            <a:extLst>
              <a:ext uri="{FF2B5EF4-FFF2-40B4-BE49-F238E27FC236}">
                <a16:creationId xmlns:a16="http://schemas.microsoft.com/office/drawing/2014/main" id="{A83B7A07-3D77-52C9-8C61-7EFC6D4E2556}"/>
              </a:ext>
            </a:extLst>
          </p:cNvPr>
          <p:cNvSpPr>
            <a:spLocks/>
          </p:cNvSpPr>
          <p:nvPr/>
        </p:nvSpPr>
        <p:spPr>
          <a:xfrm flipV="1">
            <a:off x="846734" y="4058946"/>
            <a:ext cx="224402" cy="14493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62" name="テキスト ボックス 61">
            <a:extLst>
              <a:ext uri="{FF2B5EF4-FFF2-40B4-BE49-F238E27FC236}">
                <a16:creationId xmlns:a16="http://schemas.microsoft.com/office/drawing/2014/main" id="{2AECFD46-1990-C891-BE78-0BBFCFB3A74D}"/>
              </a:ext>
            </a:extLst>
          </p:cNvPr>
          <p:cNvSpPr txBox="1">
            <a:spLocks/>
          </p:cNvSpPr>
          <p:nvPr/>
        </p:nvSpPr>
        <p:spPr>
          <a:xfrm>
            <a:off x="287544" y="4549079"/>
            <a:ext cx="703756" cy="254005"/>
          </a:xfrm>
          <a:prstGeom prst="rect">
            <a:avLst/>
          </a:prstGeom>
          <a:noFill/>
        </p:spPr>
        <p:txBody>
          <a:bodyPr wrap="square" rtlCol="0">
            <a:spAutoFit/>
          </a:bodyPr>
          <a:lstStyle/>
          <a:p>
            <a:pPr algn="ctr"/>
            <a:r>
              <a:rPr kumimoji="1" lang="en-US" altLang="ja-JP" sz="1200" dirty="0"/>
              <a:t>HC</a:t>
            </a:r>
            <a:endParaRPr kumimoji="1" lang="ja-JP" altLang="en-US" sz="1200" dirty="0"/>
          </a:p>
        </p:txBody>
      </p:sp>
      <p:sp>
        <p:nvSpPr>
          <p:cNvPr id="63" name="正方形/長方形 62">
            <a:extLst>
              <a:ext uri="{FF2B5EF4-FFF2-40B4-BE49-F238E27FC236}">
                <a16:creationId xmlns:a16="http://schemas.microsoft.com/office/drawing/2014/main" id="{14F907CC-C875-1A85-6779-B37A083B052D}"/>
              </a:ext>
            </a:extLst>
          </p:cNvPr>
          <p:cNvSpPr/>
          <p:nvPr/>
        </p:nvSpPr>
        <p:spPr>
          <a:xfrm>
            <a:off x="1297150" y="3846163"/>
            <a:ext cx="878963" cy="565621"/>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a:t>QoS</a:t>
            </a:r>
          </a:p>
          <a:p>
            <a:pPr algn="ctr"/>
            <a:r>
              <a:rPr lang="en-US" altLang="ja-JP" sz="1200" dirty="0"/>
              <a:t>CF-Poll</a:t>
            </a:r>
            <a:endParaRPr kumimoji="1" lang="ja-JP" altLang="en-US" sz="1200" dirty="0"/>
          </a:p>
        </p:txBody>
      </p:sp>
      <p:cxnSp>
        <p:nvCxnSpPr>
          <p:cNvPr id="67" name="直線矢印コネクタ 66">
            <a:extLst>
              <a:ext uri="{FF2B5EF4-FFF2-40B4-BE49-F238E27FC236}">
                <a16:creationId xmlns:a16="http://schemas.microsoft.com/office/drawing/2014/main" id="{FD0F5454-D2F9-A3F6-31B3-E8F1D6B912FF}"/>
              </a:ext>
            </a:extLst>
          </p:cNvPr>
          <p:cNvCxnSpPr>
            <a:cxnSpLocks/>
          </p:cNvCxnSpPr>
          <p:nvPr/>
        </p:nvCxnSpPr>
        <p:spPr>
          <a:xfrm>
            <a:off x="2176113" y="2598505"/>
            <a:ext cx="0" cy="329488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71" name="直線矢印コネクタ 70">
            <a:extLst>
              <a:ext uri="{FF2B5EF4-FFF2-40B4-BE49-F238E27FC236}">
                <a16:creationId xmlns:a16="http://schemas.microsoft.com/office/drawing/2014/main" id="{5C078B53-4143-95D1-01D8-41C27AF99B84}"/>
              </a:ext>
            </a:extLst>
          </p:cNvPr>
          <p:cNvCxnSpPr>
            <a:cxnSpLocks/>
            <a:stCxn id="63" idx="3"/>
          </p:cNvCxnSpPr>
          <p:nvPr/>
        </p:nvCxnSpPr>
        <p:spPr>
          <a:xfrm flipV="1">
            <a:off x="2176113" y="4127578"/>
            <a:ext cx="622266" cy="1396"/>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73" name="テキスト ボックス 72">
            <a:extLst>
              <a:ext uri="{FF2B5EF4-FFF2-40B4-BE49-F238E27FC236}">
                <a16:creationId xmlns:a16="http://schemas.microsoft.com/office/drawing/2014/main" id="{318A1BC1-3F6D-8873-DB03-CA3EF88F37DF}"/>
              </a:ext>
            </a:extLst>
          </p:cNvPr>
          <p:cNvSpPr txBox="1"/>
          <p:nvPr/>
        </p:nvSpPr>
        <p:spPr>
          <a:xfrm>
            <a:off x="4173712" y="3087537"/>
            <a:ext cx="2957009" cy="323996"/>
          </a:xfrm>
          <a:prstGeom prst="rect">
            <a:avLst/>
          </a:prstGeom>
        </p:spPr>
        <p:txBody>
          <a:bodyPr wrap="square" rtlCol="0">
            <a:normAutofit/>
          </a:bodyPr>
          <a:lstStyle/>
          <a:p>
            <a:pPr algn="ctr"/>
            <a:r>
              <a:rPr lang="en-US" altLang="ja-JP" sz="1200" dirty="0"/>
              <a:t>QoS CF-Poll</a:t>
            </a:r>
            <a:r>
              <a:rPr lang="ja-JP" altLang="en-US" sz="1200" dirty="0"/>
              <a:t>で許可された送信期間</a:t>
            </a:r>
            <a:endParaRPr lang="en-US" altLang="ja-JP" sz="1200" dirty="0"/>
          </a:p>
          <a:p>
            <a:pPr algn="l"/>
            <a:endParaRPr kumimoji="1" lang="ja-JP" altLang="en-US" sz="2400" dirty="0"/>
          </a:p>
        </p:txBody>
      </p:sp>
      <p:cxnSp>
        <p:nvCxnSpPr>
          <p:cNvPr id="77" name="直線コネクタ 76">
            <a:extLst>
              <a:ext uri="{FF2B5EF4-FFF2-40B4-BE49-F238E27FC236}">
                <a16:creationId xmlns:a16="http://schemas.microsoft.com/office/drawing/2014/main" id="{B7B80720-FC2B-B2FE-CA9F-901733A91F85}"/>
              </a:ext>
            </a:extLst>
          </p:cNvPr>
          <p:cNvCxnSpPr>
            <a:cxnSpLocks/>
          </p:cNvCxnSpPr>
          <p:nvPr/>
        </p:nvCxnSpPr>
        <p:spPr>
          <a:xfrm>
            <a:off x="2798379" y="3127652"/>
            <a:ext cx="0" cy="2765739"/>
          </a:xfrm>
          <a:prstGeom prst="line">
            <a:avLst/>
          </a:prstGeom>
          <a:ln w="12700">
            <a:prstDash val="lgDash"/>
          </a:ln>
        </p:spPr>
        <p:style>
          <a:lnRef idx="1">
            <a:schemeClr val="dk1"/>
          </a:lnRef>
          <a:fillRef idx="0">
            <a:schemeClr val="dk1"/>
          </a:fillRef>
          <a:effectRef idx="0">
            <a:schemeClr val="dk1"/>
          </a:effectRef>
          <a:fontRef idx="minor">
            <a:schemeClr val="tx1"/>
          </a:fontRef>
        </p:style>
      </p:cxnSp>
      <p:sp>
        <p:nvSpPr>
          <p:cNvPr id="80" name="正方形/長方形 79">
            <a:extLst>
              <a:ext uri="{FF2B5EF4-FFF2-40B4-BE49-F238E27FC236}">
                <a16:creationId xmlns:a16="http://schemas.microsoft.com/office/drawing/2014/main" id="{E94C2698-A7F2-CC4E-9B27-99CCEB53DB70}"/>
              </a:ext>
            </a:extLst>
          </p:cNvPr>
          <p:cNvSpPr/>
          <p:nvPr/>
        </p:nvSpPr>
        <p:spPr>
          <a:xfrm>
            <a:off x="2798379" y="5327771"/>
            <a:ext cx="878963" cy="565621"/>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a:t>QoS</a:t>
            </a:r>
            <a:endParaRPr lang="en-US" altLang="ja-JP" sz="1200" dirty="0"/>
          </a:p>
          <a:p>
            <a:pPr algn="ctr"/>
            <a:r>
              <a:rPr kumimoji="1" lang="ja-JP" altLang="en-US" sz="1200" dirty="0"/>
              <a:t>データ</a:t>
            </a:r>
            <a:endParaRPr kumimoji="1" lang="en-US" altLang="ja-JP" sz="1200" dirty="0"/>
          </a:p>
        </p:txBody>
      </p:sp>
      <p:cxnSp>
        <p:nvCxnSpPr>
          <p:cNvPr id="81" name="直線矢印コネクタ 80">
            <a:extLst>
              <a:ext uri="{FF2B5EF4-FFF2-40B4-BE49-F238E27FC236}">
                <a16:creationId xmlns:a16="http://schemas.microsoft.com/office/drawing/2014/main" id="{9C349883-5B17-67F1-6716-AE7F20502927}"/>
              </a:ext>
            </a:extLst>
          </p:cNvPr>
          <p:cNvCxnSpPr>
            <a:cxnSpLocks/>
          </p:cNvCxnSpPr>
          <p:nvPr/>
        </p:nvCxnSpPr>
        <p:spPr>
          <a:xfrm flipV="1">
            <a:off x="3677342" y="4412492"/>
            <a:ext cx="0" cy="1480898"/>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83" name="正方形/長方形 82">
            <a:extLst>
              <a:ext uri="{FF2B5EF4-FFF2-40B4-BE49-F238E27FC236}">
                <a16:creationId xmlns:a16="http://schemas.microsoft.com/office/drawing/2014/main" id="{D606AA5E-8923-2566-D2F6-F2D3B752477F}"/>
              </a:ext>
            </a:extLst>
          </p:cNvPr>
          <p:cNvSpPr/>
          <p:nvPr/>
        </p:nvSpPr>
        <p:spPr>
          <a:xfrm>
            <a:off x="4009004" y="3623928"/>
            <a:ext cx="582704" cy="7874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p>
        </p:txBody>
      </p:sp>
      <p:cxnSp>
        <p:nvCxnSpPr>
          <p:cNvPr id="84" name="直線矢印コネクタ 83">
            <a:extLst>
              <a:ext uri="{FF2B5EF4-FFF2-40B4-BE49-F238E27FC236}">
                <a16:creationId xmlns:a16="http://schemas.microsoft.com/office/drawing/2014/main" id="{0C12F568-DF6A-AD41-E1AD-485CB48370CE}"/>
              </a:ext>
            </a:extLst>
          </p:cNvPr>
          <p:cNvCxnSpPr>
            <a:cxnSpLocks/>
          </p:cNvCxnSpPr>
          <p:nvPr/>
        </p:nvCxnSpPr>
        <p:spPr>
          <a:xfrm>
            <a:off x="4591708" y="3623289"/>
            <a:ext cx="0" cy="227010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86" name="直線矢印コネクタ 85">
            <a:extLst>
              <a:ext uri="{FF2B5EF4-FFF2-40B4-BE49-F238E27FC236}">
                <a16:creationId xmlns:a16="http://schemas.microsoft.com/office/drawing/2014/main" id="{F8C09DAA-87EE-2241-98E1-B195403B288B}"/>
              </a:ext>
            </a:extLst>
          </p:cNvPr>
          <p:cNvCxnSpPr>
            <a:cxnSpLocks/>
          </p:cNvCxnSpPr>
          <p:nvPr/>
        </p:nvCxnSpPr>
        <p:spPr>
          <a:xfrm flipV="1">
            <a:off x="4588046" y="5609883"/>
            <a:ext cx="622266" cy="1396"/>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87" name="テキスト ボックス 86">
            <a:extLst>
              <a:ext uri="{FF2B5EF4-FFF2-40B4-BE49-F238E27FC236}">
                <a16:creationId xmlns:a16="http://schemas.microsoft.com/office/drawing/2014/main" id="{6CD3B24F-FE64-B3E5-E2EF-8344F2238442}"/>
              </a:ext>
            </a:extLst>
          </p:cNvPr>
          <p:cNvSpPr txBox="1"/>
          <p:nvPr/>
        </p:nvSpPr>
        <p:spPr>
          <a:xfrm>
            <a:off x="4556304" y="5390675"/>
            <a:ext cx="714940" cy="323996"/>
          </a:xfrm>
          <a:prstGeom prst="rect">
            <a:avLst/>
          </a:prstGeom>
        </p:spPr>
        <p:txBody>
          <a:bodyPr wrap="square" rtlCol="0">
            <a:normAutofit/>
          </a:bodyPr>
          <a:lstStyle/>
          <a:p>
            <a:pPr algn="ctr"/>
            <a:r>
              <a:rPr lang="en-US" altLang="ja-JP" sz="1200" dirty="0"/>
              <a:t>SIFS</a:t>
            </a:r>
          </a:p>
          <a:p>
            <a:pPr algn="l"/>
            <a:endParaRPr kumimoji="1" lang="ja-JP" altLang="en-US" sz="2400" dirty="0"/>
          </a:p>
        </p:txBody>
      </p:sp>
      <p:sp>
        <p:nvSpPr>
          <p:cNvPr id="91" name="正方形/長方形 90">
            <a:extLst>
              <a:ext uri="{FF2B5EF4-FFF2-40B4-BE49-F238E27FC236}">
                <a16:creationId xmlns:a16="http://schemas.microsoft.com/office/drawing/2014/main" id="{CDECAA41-AAB1-E570-3397-C1BE7F1DE7E3}"/>
              </a:ext>
            </a:extLst>
          </p:cNvPr>
          <p:cNvSpPr/>
          <p:nvPr/>
        </p:nvSpPr>
        <p:spPr>
          <a:xfrm>
            <a:off x="5212736" y="5327771"/>
            <a:ext cx="878963" cy="565621"/>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a:t>QoS</a:t>
            </a:r>
            <a:endParaRPr lang="en-US" altLang="ja-JP" sz="1200" dirty="0"/>
          </a:p>
          <a:p>
            <a:pPr algn="ctr"/>
            <a:r>
              <a:rPr kumimoji="1" lang="ja-JP" altLang="en-US" sz="1200" dirty="0"/>
              <a:t>データ</a:t>
            </a:r>
            <a:endParaRPr kumimoji="1" lang="en-US" altLang="ja-JP" sz="1200" dirty="0"/>
          </a:p>
        </p:txBody>
      </p:sp>
      <p:cxnSp>
        <p:nvCxnSpPr>
          <p:cNvPr id="92" name="直線矢印コネクタ 91">
            <a:extLst>
              <a:ext uri="{FF2B5EF4-FFF2-40B4-BE49-F238E27FC236}">
                <a16:creationId xmlns:a16="http://schemas.microsoft.com/office/drawing/2014/main" id="{C5D70C6B-AEA8-A1A3-4534-A578E85C7AA7}"/>
              </a:ext>
            </a:extLst>
          </p:cNvPr>
          <p:cNvCxnSpPr>
            <a:cxnSpLocks/>
          </p:cNvCxnSpPr>
          <p:nvPr/>
        </p:nvCxnSpPr>
        <p:spPr>
          <a:xfrm flipV="1">
            <a:off x="6091699" y="4412492"/>
            <a:ext cx="0" cy="1480898"/>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93" name="正方形/長方形 92">
            <a:extLst>
              <a:ext uri="{FF2B5EF4-FFF2-40B4-BE49-F238E27FC236}">
                <a16:creationId xmlns:a16="http://schemas.microsoft.com/office/drawing/2014/main" id="{2B877D0C-E8A5-F6BB-B151-F52364854C10}"/>
              </a:ext>
            </a:extLst>
          </p:cNvPr>
          <p:cNvSpPr/>
          <p:nvPr/>
        </p:nvSpPr>
        <p:spPr>
          <a:xfrm>
            <a:off x="6423361" y="3622737"/>
            <a:ext cx="582704" cy="7874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p>
        </p:txBody>
      </p:sp>
      <p:cxnSp>
        <p:nvCxnSpPr>
          <p:cNvPr id="94" name="直線矢印コネクタ 93">
            <a:extLst>
              <a:ext uri="{FF2B5EF4-FFF2-40B4-BE49-F238E27FC236}">
                <a16:creationId xmlns:a16="http://schemas.microsoft.com/office/drawing/2014/main" id="{5467A382-218D-E7ED-E081-48D4FF27F598}"/>
              </a:ext>
            </a:extLst>
          </p:cNvPr>
          <p:cNvCxnSpPr>
            <a:cxnSpLocks/>
          </p:cNvCxnSpPr>
          <p:nvPr/>
        </p:nvCxnSpPr>
        <p:spPr>
          <a:xfrm>
            <a:off x="7006065" y="3623289"/>
            <a:ext cx="0" cy="227010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5" name="直線矢印コネクタ 94">
            <a:extLst>
              <a:ext uri="{FF2B5EF4-FFF2-40B4-BE49-F238E27FC236}">
                <a16:creationId xmlns:a16="http://schemas.microsoft.com/office/drawing/2014/main" id="{1EDC8D04-3899-390A-3D1B-257EBEEE3AA3}"/>
              </a:ext>
            </a:extLst>
          </p:cNvPr>
          <p:cNvCxnSpPr>
            <a:cxnSpLocks/>
          </p:cNvCxnSpPr>
          <p:nvPr/>
        </p:nvCxnSpPr>
        <p:spPr>
          <a:xfrm flipV="1">
            <a:off x="7002403" y="5609883"/>
            <a:ext cx="622266" cy="1396"/>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96" name="テキスト ボックス 95">
            <a:extLst>
              <a:ext uri="{FF2B5EF4-FFF2-40B4-BE49-F238E27FC236}">
                <a16:creationId xmlns:a16="http://schemas.microsoft.com/office/drawing/2014/main" id="{0D20B3E6-3907-9C9E-8685-7A6D6171FA27}"/>
              </a:ext>
            </a:extLst>
          </p:cNvPr>
          <p:cNvSpPr txBox="1"/>
          <p:nvPr/>
        </p:nvSpPr>
        <p:spPr>
          <a:xfrm>
            <a:off x="6970661" y="5390675"/>
            <a:ext cx="714940" cy="323996"/>
          </a:xfrm>
          <a:prstGeom prst="rect">
            <a:avLst/>
          </a:prstGeom>
        </p:spPr>
        <p:txBody>
          <a:bodyPr wrap="square" rtlCol="0">
            <a:normAutofit/>
          </a:bodyPr>
          <a:lstStyle/>
          <a:p>
            <a:pPr algn="ctr"/>
            <a:r>
              <a:rPr lang="en-US" altLang="ja-JP" sz="1200" dirty="0"/>
              <a:t>SIFS</a:t>
            </a:r>
          </a:p>
          <a:p>
            <a:pPr algn="l"/>
            <a:endParaRPr kumimoji="1" lang="ja-JP" altLang="en-US" sz="2400" dirty="0"/>
          </a:p>
        </p:txBody>
      </p:sp>
      <p:sp>
        <p:nvSpPr>
          <p:cNvPr id="98" name="正方形/長方形 97">
            <a:extLst>
              <a:ext uri="{FF2B5EF4-FFF2-40B4-BE49-F238E27FC236}">
                <a16:creationId xmlns:a16="http://schemas.microsoft.com/office/drawing/2014/main" id="{1C42B80A-68C3-E95C-46FC-4FC7C7318A6A}"/>
              </a:ext>
            </a:extLst>
          </p:cNvPr>
          <p:cNvSpPr/>
          <p:nvPr/>
        </p:nvSpPr>
        <p:spPr>
          <a:xfrm>
            <a:off x="7623316" y="5327771"/>
            <a:ext cx="878963" cy="565621"/>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a:t>QoS</a:t>
            </a:r>
            <a:endParaRPr lang="en-US" altLang="ja-JP" sz="1200" dirty="0"/>
          </a:p>
          <a:p>
            <a:pPr algn="ctr"/>
            <a:r>
              <a:rPr kumimoji="1" lang="ja-JP" altLang="en-US" sz="1200" dirty="0"/>
              <a:t>データ</a:t>
            </a:r>
            <a:endParaRPr kumimoji="1" lang="en-US" altLang="ja-JP" sz="1200" dirty="0"/>
          </a:p>
        </p:txBody>
      </p:sp>
      <p:cxnSp>
        <p:nvCxnSpPr>
          <p:cNvPr id="99" name="直線矢印コネクタ 98">
            <a:extLst>
              <a:ext uri="{FF2B5EF4-FFF2-40B4-BE49-F238E27FC236}">
                <a16:creationId xmlns:a16="http://schemas.microsoft.com/office/drawing/2014/main" id="{7EEF8E5A-54FC-01A7-120B-67540C5B695A}"/>
              </a:ext>
            </a:extLst>
          </p:cNvPr>
          <p:cNvCxnSpPr>
            <a:cxnSpLocks/>
          </p:cNvCxnSpPr>
          <p:nvPr/>
        </p:nvCxnSpPr>
        <p:spPr>
          <a:xfrm flipV="1">
            <a:off x="8502279" y="4412492"/>
            <a:ext cx="0" cy="1480898"/>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00" name="正方形/長方形 99">
            <a:extLst>
              <a:ext uri="{FF2B5EF4-FFF2-40B4-BE49-F238E27FC236}">
                <a16:creationId xmlns:a16="http://schemas.microsoft.com/office/drawing/2014/main" id="{01510D1B-C66E-C0DD-D344-D885966A5CCF}"/>
              </a:ext>
            </a:extLst>
          </p:cNvPr>
          <p:cNvSpPr/>
          <p:nvPr/>
        </p:nvSpPr>
        <p:spPr>
          <a:xfrm>
            <a:off x="8833310" y="3625441"/>
            <a:ext cx="582704" cy="7874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p>
        </p:txBody>
      </p:sp>
      <p:cxnSp>
        <p:nvCxnSpPr>
          <p:cNvPr id="101" name="直線矢印コネクタ 100">
            <a:extLst>
              <a:ext uri="{FF2B5EF4-FFF2-40B4-BE49-F238E27FC236}">
                <a16:creationId xmlns:a16="http://schemas.microsoft.com/office/drawing/2014/main" id="{8A521BFD-427A-80EE-9C0F-7529D8A5F6C2}"/>
              </a:ext>
            </a:extLst>
          </p:cNvPr>
          <p:cNvCxnSpPr>
            <a:cxnSpLocks/>
          </p:cNvCxnSpPr>
          <p:nvPr/>
        </p:nvCxnSpPr>
        <p:spPr>
          <a:xfrm>
            <a:off x="9416645" y="2541520"/>
            <a:ext cx="0" cy="335187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7" name="直線矢印コネクタ 6">
            <a:extLst>
              <a:ext uri="{FF2B5EF4-FFF2-40B4-BE49-F238E27FC236}">
                <a16:creationId xmlns:a16="http://schemas.microsoft.com/office/drawing/2014/main" id="{ED572246-8E30-DAA1-8192-38B99AE9466C}"/>
              </a:ext>
            </a:extLst>
          </p:cNvPr>
          <p:cNvCxnSpPr>
            <a:cxnSpLocks/>
          </p:cNvCxnSpPr>
          <p:nvPr/>
        </p:nvCxnSpPr>
        <p:spPr>
          <a:xfrm>
            <a:off x="9473914" y="5609883"/>
            <a:ext cx="1099391"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8" name="テキスト ボックス 7">
            <a:extLst>
              <a:ext uri="{FF2B5EF4-FFF2-40B4-BE49-F238E27FC236}">
                <a16:creationId xmlns:a16="http://schemas.microsoft.com/office/drawing/2014/main" id="{6BAB366D-9091-2E9A-B126-0F779C77A79E}"/>
              </a:ext>
            </a:extLst>
          </p:cNvPr>
          <p:cNvSpPr txBox="1"/>
          <p:nvPr/>
        </p:nvSpPr>
        <p:spPr>
          <a:xfrm>
            <a:off x="9393621" y="5394776"/>
            <a:ext cx="1367670" cy="260840"/>
          </a:xfrm>
          <a:prstGeom prst="rect">
            <a:avLst/>
          </a:prstGeom>
        </p:spPr>
        <p:txBody>
          <a:bodyPr wrap="square" rtlCol="0">
            <a:normAutofit lnSpcReduction="10000"/>
          </a:bodyPr>
          <a:lstStyle/>
          <a:p>
            <a:pPr algn="ctr"/>
            <a:r>
              <a:rPr lang="en-US" altLang="ja-JP" sz="1200" dirty="0"/>
              <a:t>a Slot Time</a:t>
            </a:r>
          </a:p>
          <a:p>
            <a:pPr algn="l"/>
            <a:endParaRPr kumimoji="1" lang="ja-JP" altLang="en-US" sz="2400" dirty="0"/>
          </a:p>
        </p:txBody>
      </p:sp>
      <p:cxnSp>
        <p:nvCxnSpPr>
          <p:cNvPr id="11" name="直線矢印コネクタ 10">
            <a:extLst>
              <a:ext uri="{FF2B5EF4-FFF2-40B4-BE49-F238E27FC236}">
                <a16:creationId xmlns:a16="http://schemas.microsoft.com/office/drawing/2014/main" id="{011A8B61-99E9-BE88-BF11-20C148CFE6CD}"/>
              </a:ext>
            </a:extLst>
          </p:cNvPr>
          <p:cNvCxnSpPr>
            <a:cxnSpLocks/>
          </p:cNvCxnSpPr>
          <p:nvPr/>
        </p:nvCxnSpPr>
        <p:spPr>
          <a:xfrm>
            <a:off x="2798379" y="3373909"/>
            <a:ext cx="6560998"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15" name="テキスト ボックス 14">
            <a:extLst>
              <a:ext uri="{FF2B5EF4-FFF2-40B4-BE49-F238E27FC236}">
                <a16:creationId xmlns:a16="http://schemas.microsoft.com/office/drawing/2014/main" id="{D561A79A-6E2E-0908-EFA7-510089AE2B00}"/>
              </a:ext>
            </a:extLst>
          </p:cNvPr>
          <p:cNvSpPr txBox="1"/>
          <p:nvPr/>
        </p:nvSpPr>
        <p:spPr>
          <a:xfrm>
            <a:off x="2130455" y="3904275"/>
            <a:ext cx="714940" cy="323996"/>
          </a:xfrm>
          <a:prstGeom prst="rect">
            <a:avLst/>
          </a:prstGeom>
        </p:spPr>
        <p:txBody>
          <a:bodyPr wrap="square" rtlCol="0">
            <a:normAutofit/>
          </a:bodyPr>
          <a:lstStyle/>
          <a:p>
            <a:pPr algn="ctr"/>
            <a:r>
              <a:rPr lang="en-US" altLang="ja-JP" sz="1200" dirty="0"/>
              <a:t>SIFS</a:t>
            </a:r>
          </a:p>
          <a:p>
            <a:pPr algn="l"/>
            <a:endParaRPr kumimoji="1" lang="ja-JP" altLang="en-US" sz="2400" dirty="0"/>
          </a:p>
        </p:txBody>
      </p:sp>
      <p:sp>
        <p:nvSpPr>
          <p:cNvPr id="21" name="テキスト ボックス 20">
            <a:extLst>
              <a:ext uri="{FF2B5EF4-FFF2-40B4-BE49-F238E27FC236}">
                <a16:creationId xmlns:a16="http://schemas.microsoft.com/office/drawing/2014/main" id="{380D9BDC-1EA4-79EB-7CFF-D61FB63AB6F1}"/>
              </a:ext>
            </a:extLst>
          </p:cNvPr>
          <p:cNvSpPr txBox="1"/>
          <p:nvPr/>
        </p:nvSpPr>
        <p:spPr>
          <a:xfrm>
            <a:off x="4173712" y="2436507"/>
            <a:ext cx="2957009" cy="323996"/>
          </a:xfrm>
          <a:prstGeom prst="rect">
            <a:avLst/>
          </a:prstGeom>
        </p:spPr>
        <p:txBody>
          <a:bodyPr wrap="square" rtlCol="0">
            <a:normAutofit/>
          </a:bodyPr>
          <a:lstStyle/>
          <a:p>
            <a:pPr algn="ctr"/>
            <a:r>
              <a:rPr lang="en-US" altLang="ja-JP" sz="1200" dirty="0"/>
              <a:t>QoS CF-Poll</a:t>
            </a:r>
            <a:r>
              <a:rPr lang="ja-JP" altLang="en-US" sz="1200" dirty="0"/>
              <a:t>で指定された</a:t>
            </a:r>
            <a:r>
              <a:rPr lang="en-US" altLang="ja-JP" sz="1200" dirty="0"/>
              <a:t>TXOP</a:t>
            </a:r>
          </a:p>
          <a:p>
            <a:pPr algn="l"/>
            <a:endParaRPr kumimoji="1" lang="ja-JP" altLang="en-US" sz="2400" dirty="0"/>
          </a:p>
        </p:txBody>
      </p:sp>
      <p:cxnSp>
        <p:nvCxnSpPr>
          <p:cNvPr id="24" name="直線矢印コネクタ 23">
            <a:extLst>
              <a:ext uri="{FF2B5EF4-FFF2-40B4-BE49-F238E27FC236}">
                <a16:creationId xmlns:a16="http://schemas.microsoft.com/office/drawing/2014/main" id="{F45D307A-650B-D4AD-25FF-3A4056653B50}"/>
              </a:ext>
            </a:extLst>
          </p:cNvPr>
          <p:cNvCxnSpPr>
            <a:cxnSpLocks/>
          </p:cNvCxnSpPr>
          <p:nvPr/>
        </p:nvCxnSpPr>
        <p:spPr>
          <a:xfrm>
            <a:off x="2173888" y="2687251"/>
            <a:ext cx="7242126"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cxnSp>
        <p:nvCxnSpPr>
          <p:cNvPr id="27" name="直線コネクタ 26">
            <a:extLst>
              <a:ext uri="{FF2B5EF4-FFF2-40B4-BE49-F238E27FC236}">
                <a16:creationId xmlns:a16="http://schemas.microsoft.com/office/drawing/2014/main" id="{D63F1811-3DAB-9B8A-AF2B-D9408D9F2D2C}"/>
              </a:ext>
            </a:extLst>
          </p:cNvPr>
          <p:cNvCxnSpPr/>
          <p:nvPr/>
        </p:nvCxnSpPr>
        <p:spPr>
          <a:xfrm>
            <a:off x="10573305" y="5453084"/>
            <a:ext cx="0" cy="720839"/>
          </a:xfrm>
          <a:prstGeom prst="line">
            <a:avLst/>
          </a:prstGeom>
          <a:ln w="12700"/>
        </p:spPr>
        <p:style>
          <a:lnRef idx="1">
            <a:schemeClr val="dk1"/>
          </a:lnRef>
          <a:fillRef idx="0">
            <a:schemeClr val="dk1"/>
          </a:fillRef>
          <a:effectRef idx="0">
            <a:schemeClr val="dk1"/>
          </a:effectRef>
          <a:fontRef idx="minor">
            <a:schemeClr val="tx1"/>
          </a:fontRef>
        </p:style>
      </p:cxnSp>
      <p:cxnSp>
        <p:nvCxnSpPr>
          <p:cNvPr id="28" name="直線コネクタ 27">
            <a:extLst>
              <a:ext uri="{FF2B5EF4-FFF2-40B4-BE49-F238E27FC236}">
                <a16:creationId xmlns:a16="http://schemas.microsoft.com/office/drawing/2014/main" id="{388D2561-479E-DA40-E5FF-0E8D3ACEEAD3}"/>
              </a:ext>
            </a:extLst>
          </p:cNvPr>
          <p:cNvCxnSpPr/>
          <p:nvPr/>
        </p:nvCxnSpPr>
        <p:spPr>
          <a:xfrm>
            <a:off x="2176113" y="5532970"/>
            <a:ext cx="0" cy="720839"/>
          </a:xfrm>
          <a:prstGeom prst="line">
            <a:avLst/>
          </a:prstGeom>
          <a:ln w="12700"/>
        </p:spPr>
        <p:style>
          <a:lnRef idx="1">
            <a:schemeClr val="dk1"/>
          </a:lnRef>
          <a:fillRef idx="0">
            <a:schemeClr val="dk1"/>
          </a:fillRef>
          <a:effectRef idx="0">
            <a:schemeClr val="dk1"/>
          </a:effectRef>
          <a:fontRef idx="minor">
            <a:schemeClr val="tx1"/>
          </a:fontRef>
        </p:style>
      </p:cxnSp>
      <p:sp>
        <p:nvSpPr>
          <p:cNvPr id="29" name="矢印: 右 28">
            <a:extLst>
              <a:ext uri="{FF2B5EF4-FFF2-40B4-BE49-F238E27FC236}">
                <a16:creationId xmlns:a16="http://schemas.microsoft.com/office/drawing/2014/main" id="{D4EA6675-3D84-387B-B5CF-AB0CC8F4324E}"/>
              </a:ext>
            </a:extLst>
          </p:cNvPr>
          <p:cNvSpPr/>
          <p:nvPr/>
        </p:nvSpPr>
        <p:spPr>
          <a:xfrm>
            <a:off x="2173888" y="5885613"/>
            <a:ext cx="8399416" cy="39801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a:t>NAV from QoS CF-Poll </a:t>
            </a:r>
            <a:endParaRPr kumimoji="1" lang="ja-JP" altLang="en-US" sz="1200" dirty="0"/>
          </a:p>
        </p:txBody>
      </p:sp>
    </p:spTree>
    <p:extLst>
      <p:ext uri="{BB962C8B-B14F-4D97-AF65-F5344CB8AC3E}">
        <p14:creationId xmlns:p14="http://schemas.microsoft.com/office/powerpoint/2010/main" val="28241855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B09DEE-6630-082D-68F5-484B18DC60F9}"/>
              </a:ext>
            </a:extLst>
          </p:cNvPr>
          <p:cNvSpPr>
            <a:spLocks noGrp="1"/>
          </p:cNvSpPr>
          <p:nvPr>
            <p:ph type="title"/>
          </p:nvPr>
        </p:nvSpPr>
        <p:spPr/>
        <p:txBody>
          <a:bodyPr/>
          <a:lstStyle/>
          <a:p>
            <a:r>
              <a:rPr lang="ja-JP" altLang="en-US"/>
              <a:t>高効率な伝送が行えるブロック</a:t>
            </a:r>
            <a:r>
              <a:rPr lang="en-US" altLang="ja-JP" dirty="0"/>
              <a:t>ACK</a:t>
            </a:r>
            <a:endParaRPr kumimoji="1" lang="ja-JP" altLang="en-US" dirty="0"/>
          </a:p>
        </p:txBody>
      </p:sp>
      <p:sp>
        <p:nvSpPr>
          <p:cNvPr id="3" name="コンテンツ プレースホルダー 2">
            <a:extLst>
              <a:ext uri="{FF2B5EF4-FFF2-40B4-BE49-F238E27FC236}">
                <a16:creationId xmlns:a16="http://schemas.microsoft.com/office/drawing/2014/main" id="{28D7374C-FC03-DFD4-9B9D-55B5C968611F}"/>
              </a:ext>
            </a:extLst>
          </p:cNvPr>
          <p:cNvSpPr>
            <a:spLocks noGrp="1"/>
          </p:cNvSpPr>
          <p:nvPr>
            <p:ph idx="1"/>
          </p:nvPr>
        </p:nvSpPr>
        <p:spPr>
          <a:xfrm>
            <a:off x="923279" y="1852258"/>
            <a:ext cx="10515600" cy="4365918"/>
          </a:xfrm>
        </p:spPr>
        <p:txBody>
          <a:bodyPr>
            <a:normAutofit lnSpcReduction="10000"/>
          </a:bodyPr>
          <a:lstStyle/>
          <a:p>
            <a:pPr marL="0" indent="0">
              <a:buNone/>
            </a:pPr>
            <a:r>
              <a:rPr lang="ja-JP" altLang="en-US" sz="2400" dirty="0"/>
              <a:t>ブロック</a:t>
            </a:r>
            <a:r>
              <a:rPr lang="en-US" altLang="ja-JP" sz="2400" dirty="0"/>
              <a:t>ACK</a:t>
            </a:r>
          </a:p>
          <a:p>
            <a:pPr marL="0" indent="0">
              <a:buNone/>
            </a:pPr>
            <a:r>
              <a:rPr lang="ja-JP" altLang="en-US" sz="2400" dirty="0"/>
              <a:t>伝達誤りなどにより相手に届かなかったフレームのみ選択的に再送する伝搬</a:t>
            </a:r>
            <a:endParaRPr lang="en-US" altLang="ja-JP" sz="2400" dirty="0"/>
          </a:p>
          <a:p>
            <a:pPr marL="0" indent="0">
              <a:buNone/>
            </a:pPr>
            <a:endParaRPr lang="en-US" altLang="ja-JP" sz="2400" dirty="0"/>
          </a:p>
          <a:p>
            <a:r>
              <a:rPr lang="en-US" altLang="ja-JP" sz="2400" dirty="0"/>
              <a:t>SIFS</a:t>
            </a:r>
            <a:r>
              <a:rPr lang="ja-JP" altLang="en-US" sz="2400" dirty="0"/>
              <a:t>で行われ送信側はデータを連続的に送信した後ブロック</a:t>
            </a:r>
            <a:r>
              <a:rPr lang="en-US" altLang="ja-JP" sz="2400" dirty="0"/>
              <a:t>ACK</a:t>
            </a:r>
          </a:p>
          <a:p>
            <a:pPr marL="0" indent="0">
              <a:buNone/>
            </a:pPr>
            <a:r>
              <a:rPr lang="ja-JP" altLang="en-US" sz="2400" dirty="0"/>
              <a:t>リクエストと呼ばれるフレームを用いて受信側に応答の送信を促す</a:t>
            </a:r>
            <a:endParaRPr lang="en-US" altLang="ja-JP" sz="2400" dirty="0"/>
          </a:p>
          <a:p>
            <a:pPr marL="0" indent="0">
              <a:buNone/>
            </a:pPr>
            <a:endParaRPr lang="en-US" altLang="ja-JP" sz="2400" dirty="0"/>
          </a:p>
          <a:p>
            <a:r>
              <a:rPr lang="ja-JP" altLang="en-US" sz="2400" dirty="0"/>
              <a:t>受信側はブロック</a:t>
            </a:r>
            <a:r>
              <a:rPr lang="en-US" altLang="ja-JP" sz="2400" dirty="0"/>
              <a:t>ACK</a:t>
            </a:r>
            <a:r>
              <a:rPr lang="ja-JP" altLang="en-US" sz="2400" dirty="0"/>
              <a:t>リクエストを受信後ブロック</a:t>
            </a:r>
            <a:r>
              <a:rPr lang="en-US" altLang="ja-JP" sz="2400" dirty="0"/>
              <a:t>ACK</a:t>
            </a:r>
            <a:r>
              <a:rPr lang="ja-JP" altLang="en-US" sz="2400" dirty="0"/>
              <a:t>によって返答する</a:t>
            </a:r>
            <a:endParaRPr lang="en-US" altLang="ja-JP" sz="2400" dirty="0"/>
          </a:p>
          <a:p>
            <a:endParaRPr lang="en-US" altLang="ja-JP" sz="2400" dirty="0"/>
          </a:p>
          <a:p>
            <a:r>
              <a:rPr lang="ja-JP" altLang="en-US" sz="2400" dirty="0"/>
              <a:t>ブロック</a:t>
            </a:r>
            <a:r>
              <a:rPr lang="en-US" altLang="ja-JP" sz="2400" dirty="0"/>
              <a:t>ACK</a:t>
            </a:r>
            <a:r>
              <a:rPr lang="ja-JP" altLang="en-US" sz="2400" dirty="0"/>
              <a:t>によって応答された局は解析を行い送信に失敗したフレームのみを再送する</a:t>
            </a:r>
            <a:endParaRPr lang="en-US" altLang="ja-JP" sz="2400" dirty="0"/>
          </a:p>
          <a:p>
            <a:pPr marL="0" indent="0">
              <a:buNone/>
            </a:pPr>
            <a:endParaRPr lang="en-US" altLang="ja-JP" sz="2400" dirty="0"/>
          </a:p>
        </p:txBody>
      </p:sp>
    </p:spTree>
    <p:extLst>
      <p:ext uri="{BB962C8B-B14F-4D97-AF65-F5344CB8AC3E}">
        <p14:creationId xmlns:p14="http://schemas.microsoft.com/office/powerpoint/2010/main" val="14640797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B09DEE-6630-082D-68F5-484B18DC60F9}"/>
              </a:ext>
            </a:extLst>
          </p:cNvPr>
          <p:cNvSpPr>
            <a:spLocks noGrp="1"/>
          </p:cNvSpPr>
          <p:nvPr>
            <p:ph type="title"/>
          </p:nvPr>
        </p:nvSpPr>
        <p:spPr/>
        <p:txBody>
          <a:bodyPr/>
          <a:lstStyle/>
          <a:p>
            <a:r>
              <a:rPr lang="ja-JP" altLang="en-US" dirty="0"/>
              <a:t>同一セル内の端末間で直接通信できる新</a:t>
            </a:r>
            <a:r>
              <a:rPr lang="en-US" altLang="ja-JP" dirty="0"/>
              <a:t>DLS</a:t>
            </a:r>
            <a:endParaRPr kumimoji="1" lang="ja-JP" altLang="en-US" dirty="0"/>
          </a:p>
        </p:txBody>
      </p:sp>
      <p:sp>
        <p:nvSpPr>
          <p:cNvPr id="3" name="コンテンツ プレースホルダー 2">
            <a:extLst>
              <a:ext uri="{FF2B5EF4-FFF2-40B4-BE49-F238E27FC236}">
                <a16:creationId xmlns:a16="http://schemas.microsoft.com/office/drawing/2014/main" id="{28D7374C-FC03-DFD4-9B9D-55B5C968611F}"/>
              </a:ext>
            </a:extLst>
          </p:cNvPr>
          <p:cNvSpPr>
            <a:spLocks noGrp="1"/>
          </p:cNvSpPr>
          <p:nvPr>
            <p:ph idx="1"/>
          </p:nvPr>
        </p:nvSpPr>
        <p:spPr>
          <a:xfrm>
            <a:off x="923279" y="1852258"/>
            <a:ext cx="10515600" cy="4365918"/>
          </a:xfrm>
        </p:spPr>
        <p:txBody>
          <a:bodyPr>
            <a:normAutofit/>
          </a:bodyPr>
          <a:lstStyle/>
          <a:p>
            <a:pPr marL="0" indent="0">
              <a:buNone/>
            </a:pPr>
            <a:r>
              <a:rPr lang="en-US" altLang="ja-JP" sz="2400" dirty="0"/>
              <a:t>DLS(Direct Link Setup)</a:t>
            </a:r>
            <a:r>
              <a:rPr lang="ja-JP" altLang="en-US" sz="2400" dirty="0"/>
              <a:t>とは</a:t>
            </a:r>
            <a:endParaRPr lang="en-US" altLang="ja-JP" sz="2400" dirty="0"/>
          </a:p>
          <a:p>
            <a:pPr marL="0" indent="0">
              <a:buNone/>
            </a:pPr>
            <a:r>
              <a:rPr lang="ja-JP" altLang="en-US" sz="2400" dirty="0"/>
              <a:t>インフラストラクチャーネットワークで同じ</a:t>
            </a:r>
            <a:r>
              <a:rPr lang="en-US" altLang="ja-JP" sz="2400" dirty="0"/>
              <a:t>BSS(</a:t>
            </a:r>
            <a:r>
              <a:rPr lang="ja-JP" altLang="en-US" sz="2400" dirty="0"/>
              <a:t>セル</a:t>
            </a:r>
            <a:r>
              <a:rPr lang="en-US" altLang="ja-JP" sz="2400" dirty="0"/>
              <a:t>)</a:t>
            </a:r>
            <a:r>
              <a:rPr lang="ja-JP" altLang="en-US" sz="2400" dirty="0"/>
              <a:t>にいる端末間の直接通信機能を提供するプロトコル</a:t>
            </a:r>
            <a:endParaRPr lang="en-US" altLang="ja-JP" sz="2400" dirty="0"/>
          </a:p>
          <a:p>
            <a:pPr marL="0" indent="0">
              <a:buNone/>
            </a:pPr>
            <a:endParaRPr lang="en-US" altLang="ja-JP" sz="2400" dirty="0"/>
          </a:p>
        </p:txBody>
      </p:sp>
      <p:grpSp>
        <p:nvGrpSpPr>
          <p:cNvPr id="14" name="グループ化 13">
            <a:extLst>
              <a:ext uri="{FF2B5EF4-FFF2-40B4-BE49-F238E27FC236}">
                <a16:creationId xmlns:a16="http://schemas.microsoft.com/office/drawing/2014/main" id="{B42F8EA1-2949-F3DF-4CB0-63D328403847}"/>
              </a:ext>
            </a:extLst>
          </p:cNvPr>
          <p:cNvGrpSpPr/>
          <p:nvPr/>
        </p:nvGrpSpPr>
        <p:grpSpPr>
          <a:xfrm>
            <a:off x="3630862" y="5603047"/>
            <a:ext cx="1157475" cy="892131"/>
            <a:chOff x="4711993" y="5182762"/>
            <a:chExt cx="703756" cy="560684"/>
          </a:xfrm>
        </p:grpSpPr>
        <p:pic>
          <p:nvPicPr>
            <p:cNvPr id="4" name="図 3" descr="アイコン&#10;&#10;自動的に生成された説明">
              <a:extLst>
                <a:ext uri="{FF2B5EF4-FFF2-40B4-BE49-F238E27FC236}">
                  <a16:creationId xmlns:a16="http://schemas.microsoft.com/office/drawing/2014/main" id="{F8A904C7-56ED-C039-1BED-DD1E6D6435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0401" y="5182762"/>
              <a:ext cx="386940" cy="354820"/>
            </a:xfrm>
            <a:prstGeom prst="rect">
              <a:avLst/>
            </a:prstGeom>
          </p:spPr>
        </p:pic>
        <p:sp>
          <p:nvSpPr>
            <p:cNvPr id="5" name="テキスト ボックス 4">
              <a:extLst>
                <a:ext uri="{FF2B5EF4-FFF2-40B4-BE49-F238E27FC236}">
                  <a16:creationId xmlns:a16="http://schemas.microsoft.com/office/drawing/2014/main" id="{D3977204-6E0E-5CFF-50E5-806E280D1172}"/>
                </a:ext>
              </a:extLst>
            </p:cNvPr>
            <p:cNvSpPr txBox="1">
              <a:spLocks/>
            </p:cNvSpPr>
            <p:nvPr/>
          </p:nvSpPr>
          <p:spPr>
            <a:xfrm>
              <a:off x="4711993" y="5569358"/>
              <a:ext cx="703756" cy="174088"/>
            </a:xfrm>
            <a:prstGeom prst="rect">
              <a:avLst/>
            </a:prstGeom>
            <a:noFill/>
          </p:spPr>
          <p:txBody>
            <a:bodyPr wrap="square" rtlCol="0">
              <a:spAutoFit/>
            </a:bodyPr>
            <a:lstStyle/>
            <a:p>
              <a:pPr algn="ctr"/>
              <a:r>
                <a:rPr lang="en-US" altLang="ja-JP" sz="1200" dirty="0"/>
                <a:t>QSTA1</a:t>
              </a:r>
            </a:p>
          </p:txBody>
        </p:sp>
      </p:grpSp>
      <p:grpSp>
        <p:nvGrpSpPr>
          <p:cNvPr id="13" name="グループ化 12">
            <a:extLst>
              <a:ext uri="{FF2B5EF4-FFF2-40B4-BE49-F238E27FC236}">
                <a16:creationId xmlns:a16="http://schemas.microsoft.com/office/drawing/2014/main" id="{7CFCDBF2-0661-9F9C-E9AF-98C6DC3E7971}"/>
              </a:ext>
            </a:extLst>
          </p:cNvPr>
          <p:cNvGrpSpPr/>
          <p:nvPr/>
        </p:nvGrpSpPr>
        <p:grpSpPr>
          <a:xfrm>
            <a:off x="4916570" y="3701136"/>
            <a:ext cx="1461512" cy="1052607"/>
            <a:chOff x="4916570" y="3701137"/>
            <a:chExt cx="618656" cy="433354"/>
          </a:xfrm>
        </p:grpSpPr>
        <p:sp>
          <p:nvSpPr>
            <p:cNvPr id="6" name="直方体 5">
              <a:extLst>
                <a:ext uri="{FF2B5EF4-FFF2-40B4-BE49-F238E27FC236}">
                  <a16:creationId xmlns:a16="http://schemas.microsoft.com/office/drawing/2014/main" id="{A9D70C34-CA4E-930C-B6BB-516076E6CC1C}"/>
                </a:ext>
              </a:extLst>
            </p:cNvPr>
            <p:cNvSpPr>
              <a:spLocks/>
            </p:cNvSpPr>
            <p:nvPr/>
          </p:nvSpPr>
          <p:spPr>
            <a:xfrm>
              <a:off x="4916570" y="3789382"/>
              <a:ext cx="373885" cy="34510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a:t>QAP</a:t>
              </a:r>
              <a:endParaRPr kumimoji="1" lang="ja-JP" altLang="en-US" sz="1200" dirty="0"/>
            </a:p>
          </p:txBody>
        </p:sp>
        <p:cxnSp>
          <p:nvCxnSpPr>
            <p:cNvPr id="7" name="直線コネクタ 6">
              <a:extLst>
                <a:ext uri="{FF2B5EF4-FFF2-40B4-BE49-F238E27FC236}">
                  <a16:creationId xmlns:a16="http://schemas.microsoft.com/office/drawing/2014/main" id="{F20A45E5-6CEF-036E-E597-F0A28EE69FB0}"/>
                </a:ext>
              </a:extLst>
            </p:cNvPr>
            <p:cNvCxnSpPr>
              <a:cxnSpLocks/>
            </p:cNvCxnSpPr>
            <p:nvPr/>
          </p:nvCxnSpPr>
          <p:spPr>
            <a:xfrm flipH="1">
              <a:off x="5261239" y="3973605"/>
              <a:ext cx="155332"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8" name="直線コネクタ 7">
              <a:extLst>
                <a:ext uri="{FF2B5EF4-FFF2-40B4-BE49-F238E27FC236}">
                  <a16:creationId xmlns:a16="http://schemas.microsoft.com/office/drawing/2014/main" id="{101D4708-3804-0159-473F-06429BD07F28}"/>
                </a:ext>
              </a:extLst>
            </p:cNvPr>
            <p:cNvCxnSpPr>
              <a:cxnSpLocks/>
            </p:cNvCxnSpPr>
            <p:nvPr/>
          </p:nvCxnSpPr>
          <p:spPr>
            <a:xfrm>
              <a:off x="5423025" y="3834647"/>
              <a:ext cx="0" cy="138959"/>
            </a:xfrm>
            <a:prstGeom prst="line">
              <a:avLst/>
            </a:prstGeom>
            <a:ln w="12700"/>
          </p:spPr>
          <p:style>
            <a:lnRef idx="1">
              <a:schemeClr val="dk1"/>
            </a:lnRef>
            <a:fillRef idx="0">
              <a:schemeClr val="dk1"/>
            </a:fillRef>
            <a:effectRef idx="0">
              <a:schemeClr val="dk1"/>
            </a:effectRef>
            <a:fontRef idx="minor">
              <a:schemeClr val="tx1"/>
            </a:fontRef>
          </p:style>
        </p:cxnSp>
        <p:sp>
          <p:nvSpPr>
            <p:cNvPr id="9" name="二等辺三角形 8">
              <a:extLst>
                <a:ext uri="{FF2B5EF4-FFF2-40B4-BE49-F238E27FC236}">
                  <a16:creationId xmlns:a16="http://schemas.microsoft.com/office/drawing/2014/main" id="{A7631F9F-FB47-896C-5A0B-A4E7D5F41A1D}"/>
                </a:ext>
              </a:extLst>
            </p:cNvPr>
            <p:cNvSpPr>
              <a:spLocks/>
            </p:cNvSpPr>
            <p:nvPr/>
          </p:nvSpPr>
          <p:spPr>
            <a:xfrm flipV="1">
              <a:off x="5310824" y="3701137"/>
              <a:ext cx="224402" cy="14493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grpSp>
      <p:grpSp>
        <p:nvGrpSpPr>
          <p:cNvPr id="15" name="グループ化 14">
            <a:extLst>
              <a:ext uri="{FF2B5EF4-FFF2-40B4-BE49-F238E27FC236}">
                <a16:creationId xmlns:a16="http://schemas.microsoft.com/office/drawing/2014/main" id="{AC89B42C-AE99-C340-01F2-3945EAAB6FE9}"/>
              </a:ext>
            </a:extLst>
          </p:cNvPr>
          <p:cNvGrpSpPr/>
          <p:nvPr/>
        </p:nvGrpSpPr>
        <p:grpSpPr>
          <a:xfrm>
            <a:off x="5799344" y="5603047"/>
            <a:ext cx="1157475" cy="892131"/>
            <a:chOff x="4711993" y="5182762"/>
            <a:chExt cx="703756" cy="560684"/>
          </a:xfrm>
        </p:grpSpPr>
        <p:pic>
          <p:nvPicPr>
            <p:cNvPr id="16" name="図 15" descr="アイコン&#10;&#10;自動的に生成された説明">
              <a:extLst>
                <a:ext uri="{FF2B5EF4-FFF2-40B4-BE49-F238E27FC236}">
                  <a16:creationId xmlns:a16="http://schemas.microsoft.com/office/drawing/2014/main" id="{ECD9B06F-9049-439E-187C-45780872AF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0401" y="5182762"/>
              <a:ext cx="386940" cy="354820"/>
            </a:xfrm>
            <a:prstGeom prst="rect">
              <a:avLst/>
            </a:prstGeom>
          </p:spPr>
        </p:pic>
        <p:sp>
          <p:nvSpPr>
            <p:cNvPr id="17" name="テキスト ボックス 16">
              <a:extLst>
                <a:ext uri="{FF2B5EF4-FFF2-40B4-BE49-F238E27FC236}">
                  <a16:creationId xmlns:a16="http://schemas.microsoft.com/office/drawing/2014/main" id="{D8653AB1-C9A4-AEA1-0202-550ECDBC2F1B}"/>
                </a:ext>
              </a:extLst>
            </p:cNvPr>
            <p:cNvSpPr txBox="1">
              <a:spLocks/>
            </p:cNvSpPr>
            <p:nvPr/>
          </p:nvSpPr>
          <p:spPr>
            <a:xfrm>
              <a:off x="4711993" y="5569358"/>
              <a:ext cx="703756" cy="174088"/>
            </a:xfrm>
            <a:prstGeom prst="rect">
              <a:avLst/>
            </a:prstGeom>
            <a:noFill/>
          </p:spPr>
          <p:txBody>
            <a:bodyPr wrap="square" rtlCol="0">
              <a:spAutoFit/>
            </a:bodyPr>
            <a:lstStyle/>
            <a:p>
              <a:pPr algn="ctr"/>
              <a:r>
                <a:rPr lang="en-US" altLang="ja-JP" sz="1200" dirty="0"/>
                <a:t>QSTA2</a:t>
              </a:r>
            </a:p>
          </p:txBody>
        </p:sp>
      </p:grpSp>
      <p:cxnSp>
        <p:nvCxnSpPr>
          <p:cNvPr id="21" name="直線矢印コネクタ 20">
            <a:extLst>
              <a:ext uri="{FF2B5EF4-FFF2-40B4-BE49-F238E27FC236}">
                <a16:creationId xmlns:a16="http://schemas.microsoft.com/office/drawing/2014/main" id="{D6E850D7-B474-D8D8-2FA3-3E7F7CB10507}"/>
              </a:ext>
            </a:extLst>
          </p:cNvPr>
          <p:cNvCxnSpPr>
            <a:stCxn id="4" idx="0"/>
            <a:endCxn id="6" idx="3"/>
          </p:cNvCxnSpPr>
          <p:nvPr/>
        </p:nvCxnSpPr>
        <p:spPr>
          <a:xfrm flipV="1">
            <a:off x="4209599" y="4753743"/>
            <a:ext cx="1043821" cy="84930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77A24F3F-05CF-B59A-8285-EA15529B4F79}"/>
              </a:ext>
            </a:extLst>
          </p:cNvPr>
          <p:cNvCxnSpPr>
            <a:stCxn id="6" idx="3"/>
            <a:endCxn id="16" idx="0"/>
          </p:cNvCxnSpPr>
          <p:nvPr/>
        </p:nvCxnSpPr>
        <p:spPr>
          <a:xfrm>
            <a:off x="5253420" y="4753743"/>
            <a:ext cx="1124661" cy="84930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5" name="直線矢印コネクタ 24">
            <a:extLst>
              <a:ext uri="{FF2B5EF4-FFF2-40B4-BE49-F238E27FC236}">
                <a16:creationId xmlns:a16="http://schemas.microsoft.com/office/drawing/2014/main" id="{A03DBBEC-B5F4-A613-CA66-9B9C33829296}"/>
              </a:ext>
            </a:extLst>
          </p:cNvPr>
          <p:cNvCxnSpPr>
            <a:stCxn id="4" idx="3"/>
            <a:endCxn id="16" idx="1"/>
          </p:cNvCxnSpPr>
          <p:nvPr/>
        </p:nvCxnSpPr>
        <p:spPr>
          <a:xfrm>
            <a:off x="4527801" y="5885333"/>
            <a:ext cx="153207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6" name="テキスト ボックス 25">
            <a:extLst>
              <a:ext uri="{FF2B5EF4-FFF2-40B4-BE49-F238E27FC236}">
                <a16:creationId xmlns:a16="http://schemas.microsoft.com/office/drawing/2014/main" id="{A019CF40-7659-335F-1D6E-0F3FC9FC37DB}"/>
              </a:ext>
            </a:extLst>
          </p:cNvPr>
          <p:cNvSpPr txBox="1">
            <a:spLocks/>
          </p:cNvSpPr>
          <p:nvPr/>
        </p:nvSpPr>
        <p:spPr>
          <a:xfrm>
            <a:off x="4674682" y="6026615"/>
            <a:ext cx="1157475" cy="277000"/>
          </a:xfrm>
          <a:prstGeom prst="rect">
            <a:avLst/>
          </a:prstGeom>
          <a:noFill/>
        </p:spPr>
        <p:txBody>
          <a:bodyPr wrap="square" rtlCol="0">
            <a:spAutoFit/>
          </a:bodyPr>
          <a:lstStyle/>
          <a:p>
            <a:pPr algn="ctr"/>
            <a:r>
              <a:rPr lang="en-US" altLang="ja-JP" sz="1200" dirty="0">
                <a:solidFill>
                  <a:schemeClr val="accent2"/>
                </a:solidFill>
              </a:rPr>
              <a:t>DLS</a:t>
            </a:r>
          </a:p>
        </p:txBody>
      </p:sp>
      <p:sp>
        <p:nvSpPr>
          <p:cNvPr id="27" name="テキスト ボックス 26">
            <a:extLst>
              <a:ext uri="{FF2B5EF4-FFF2-40B4-BE49-F238E27FC236}">
                <a16:creationId xmlns:a16="http://schemas.microsoft.com/office/drawing/2014/main" id="{79BC5B8A-59E4-1F98-5691-65EBE66688F3}"/>
              </a:ext>
            </a:extLst>
          </p:cNvPr>
          <p:cNvSpPr txBox="1">
            <a:spLocks/>
          </p:cNvSpPr>
          <p:nvPr/>
        </p:nvSpPr>
        <p:spPr>
          <a:xfrm>
            <a:off x="4641869" y="5039895"/>
            <a:ext cx="1157475" cy="276999"/>
          </a:xfrm>
          <a:prstGeom prst="rect">
            <a:avLst/>
          </a:prstGeom>
          <a:noFill/>
        </p:spPr>
        <p:txBody>
          <a:bodyPr wrap="square" rtlCol="0">
            <a:spAutoFit/>
          </a:bodyPr>
          <a:lstStyle/>
          <a:p>
            <a:pPr algn="ctr"/>
            <a:r>
              <a:rPr lang="ja-JP" altLang="en-US" sz="1200" dirty="0"/>
              <a:t>従来の通信</a:t>
            </a:r>
            <a:endParaRPr lang="en-US" altLang="ja-JP" sz="1200" dirty="0"/>
          </a:p>
        </p:txBody>
      </p:sp>
    </p:spTree>
    <p:extLst>
      <p:ext uri="{BB962C8B-B14F-4D97-AF65-F5344CB8AC3E}">
        <p14:creationId xmlns:p14="http://schemas.microsoft.com/office/powerpoint/2010/main" val="13079213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2">
            <a:extLst>
              <a:ext uri="{FF2B5EF4-FFF2-40B4-BE49-F238E27FC236}">
                <a16:creationId xmlns:a16="http://schemas.microsoft.com/office/drawing/2014/main" id="{95A7E45D-AF31-CD8D-BB04-3E3FCD731B51}"/>
              </a:ext>
            </a:extLst>
          </p:cNvPr>
          <p:cNvSpPr txBox="1">
            <a:spLocks/>
          </p:cNvSpPr>
          <p:nvPr/>
        </p:nvSpPr>
        <p:spPr>
          <a:xfrm>
            <a:off x="1071235" y="417604"/>
            <a:ext cx="11120765" cy="58600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2400" dirty="0"/>
          </a:p>
          <a:p>
            <a:endParaRPr lang="en-US" altLang="ja-JP" sz="2400" dirty="0"/>
          </a:p>
          <a:p>
            <a:pPr marL="0" indent="0">
              <a:buNone/>
            </a:pPr>
            <a:endParaRPr lang="en-US" altLang="ja-JP" sz="2400" dirty="0"/>
          </a:p>
        </p:txBody>
      </p:sp>
      <p:sp>
        <p:nvSpPr>
          <p:cNvPr id="5" name="コンテンツ プレースホルダー 2">
            <a:extLst>
              <a:ext uri="{FF2B5EF4-FFF2-40B4-BE49-F238E27FC236}">
                <a16:creationId xmlns:a16="http://schemas.microsoft.com/office/drawing/2014/main" id="{3543C92E-D269-E7D1-648B-E7356E44A5A9}"/>
              </a:ext>
            </a:extLst>
          </p:cNvPr>
          <p:cNvSpPr txBox="1">
            <a:spLocks/>
          </p:cNvSpPr>
          <p:nvPr/>
        </p:nvSpPr>
        <p:spPr>
          <a:xfrm>
            <a:off x="1099704" y="479714"/>
            <a:ext cx="11120765" cy="58600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400" dirty="0"/>
              <a:t>QoS</a:t>
            </a:r>
            <a:r>
              <a:rPr lang="ja-JP" altLang="en-US" sz="2400" dirty="0"/>
              <a:t>を考慮したパワーセーブ機能</a:t>
            </a:r>
            <a:r>
              <a:rPr lang="en-US" altLang="ja-JP" sz="2400" dirty="0"/>
              <a:t>APSD</a:t>
            </a:r>
          </a:p>
          <a:p>
            <a:pPr marL="0" indent="0">
              <a:buNone/>
            </a:pPr>
            <a:r>
              <a:rPr lang="en-US" altLang="ja-JP" sz="2400" dirty="0"/>
              <a:t>APSD(Automatic Power Save Delivery)</a:t>
            </a:r>
            <a:r>
              <a:rPr lang="ja-JP" altLang="en-US" sz="2400" dirty="0"/>
              <a:t>はデータ転送時の通信品質を維持しながらパワーセーブを行いたいという要望から採用された機能</a:t>
            </a:r>
            <a:endParaRPr lang="en-US" altLang="ja-JP" sz="2400" dirty="0"/>
          </a:p>
          <a:p>
            <a:pPr marL="0" indent="0">
              <a:buNone/>
            </a:pPr>
            <a:endParaRPr lang="en-US" altLang="ja-JP" sz="2400" dirty="0"/>
          </a:p>
          <a:p>
            <a:r>
              <a:rPr lang="en-US" altLang="ja-JP" sz="2400" dirty="0"/>
              <a:t>Scheduled-ASPD</a:t>
            </a:r>
          </a:p>
          <a:p>
            <a:pPr marL="0" indent="0">
              <a:buNone/>
            </a:pPr>
            <a:r>
              <a:rPr lang="ja-JP" altLang="en-US" sz="2400" dirty="0"/>
              <a:t>基地局と端末との間で合意された、一定の間隔ごとにデータの送受信を行う</a:t>
            </a:r>
            <a:endParaRPr lang="en-US" altLang="ja-JP" sz="2400" dirty="0"/>
          </a:p>
          <a:p>
            <a:pPr marL="0" indent="0">
              <a:buNone/>
            </a:pPr>
            <a:endParaRPr lang="en-US" altLang="ja-JP" sz="2400" dirty="0"/>
          </a:p>
          <a:p>
            <a:r>
              <a:rPr lang="en-US" altLang="ja-JP" sz="2400" dirty="0"/>
              <a:t>Unscheduled-ASPD</a:t>
            </a:r>
          </a:p>
          <a:p>
            <a:pPr marL="0" indent="0">
              <a:buNone/>
            </a:pPr>
            <a:r>
              <a:rPr lang="ja-JP" altLang="en-US" sz="2400" dirty="0"/>
              <a:t>パワーセーブ中の端末から送信されるトリガーフレームを機にデータ転送を行う</a:t>
            </a:r>
            <a:endParaRPr lang="en-US" altLang="ja-JP" sz="2400" dirty="0"/>
          </a:p>
          <a:p>
            <a:pPr marL="0" indent="0">
              <a:buNone/>
            </a:pPr>
            <a:endParaRPr lang="en-US" altLang="ja-JP" sz="2400" dirty="0"/>
          </a:p>
          <a:p>
            <a:pPr marL="0" indent="0">
              <a:buNone/>
            </a:pPr>
            <a:r>
              <a:rPr lang="ja-JP" altLang="en-US" sz="2400" dirty="0"/>
              <a:t>高精度なタイマー同期をとる機能</a:t>
            </a:r>
            <a:endParaRPr lang="en-US" altLang="ja-JP" sz="2400" dirty="0"/>
          </a:p>
          <a:p>
            <a:pPr marL="0" indent="0">
              <a:buNone/>
            </a:pPr>
            <a:r>
              <a:rPr lang="ja-JP" altLang="en-US" sz="2400" dirty="0"/>
              <a:t>再送タイミングや高精度なフレーム制御やフレーム飛びの検出に利用される</a:t>
            </a:r>
            <a:endParaRPr lang="en-US" altLang="ja-JP" sz="2400" dirty="0"/>
          </a:p>
          <a:p>
            <a:pPr marL="0" indent="0">
              <a:buNone/>
            </a:pPr>
            <a:endParaRPr lang="en-US" altLang="ja-JP" sz="2400" dirty="0"/>
          </a:p>
          <a:p>
            <a:endParaRPr lang="en-US" altLang="ja-JP" sz="2400" dirty="0"/>
          </a:p>
          <a:p>
            <a:pPr marL="0" indent="0">
              <a:buNone/>
            </a:pPr>
            <a:endParaRPr lang="en-US" altLang="ja-JP" sz="2400" dirty="0"/>
          </a:p>
        </p:txBody>
      </p:sp>
    </p:spTree>
    <p:extLst>
      <p:ext uri="{BB962C8B-B14F-4D97-AF65-F5344CB8AC3E}">
        <p14:creationId xmlns:p14="http://schemas.microsoft.com/office/powerpoint/2010/main" val="17550511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7AC8325A-E905-FADE-87E5-D10844E0CD1A}"/>
              </a:ext>
            </a:extLst>
          </p:cNvPr>
          <p:cNvGrpSpPr/>
          <p:nvPr/>
        </p:nvGrpSpPr>
        <p:grpSpPr>
          <a:xfrm>
            <a:off x="4066210" y="2090650"/>
            <a:ext cx="7576725" cy="4269942"/>
            <a:chOff x="4066210" y="2090650"/>
            <a:chExt cx="7576725" cy="4269942"/>
          </a:xfrm>
        </p:grpSpPr>
        <p:sp>
          <p:nvSpPr>
            <p:cNvPr id="57" name="テキスト ボックス 56">
              <a:extLst>
                <a:ext uri="{FF2B5EF4-FFF2-40B4-BE49-F238E27FC236}">
                  <a16:creationId xmlns:a16="http://schemas.microsoft.com/office/drawing/2014/main" id="{5BA041C9-3994-A3DB-32AA-7A978BEBCC17}"/>
                </a:ext>
              </a:extLst>
            </p:cNvPr>
            <p:cNvSpPr txBox="1"/>
            <p:nvPr/>
          </p:nvSpPr>
          <p:spPr>
            <a:xfrm>
              <a:off x="9614945" y="5886121"/>
              <a:ext cx="978959" cy="276999"/>
            </a:xfrm>
            <a:prstGeom prst="rect">
              <a:avLst/>
            </a:prstGeom>
            <a:noFill/>
          </p:spPr>
          <p:txBody>
            <a:bodyPr wrap="square">
              <a:spAutoFit/>
            </a:bodyPr>
            <a:lstStyle/>
            <a:p>
              <a:pPr algn="ctr"/>
              <a:r>
                <a:rPr kumimoji="1" lang="ja-JP" altLang="en-US" sz="1200"/>
                <a:t>端末</a:t>
              </a:r>
              <a:r>
                <a:rPr lang="en-US" altLang="ja-JP" sz="1200"/>
                <a:t>2</a:t>
              </a:r>
            </a:p>
          </p:txBody>
        </p:sp>
        <p:pic>
          <p:nvPicPr>
            <p:cNvPr id="2" name="図 1" descr="アイコン&#10;&#10;自動的に生成された説明">
              <a:extLst>
                <a:ext uri="{FF2B5EF4-FFF2-40B4-BE49-F238E27FC236}">
                  <a16:creationId xmlns:a16="http://schemas.microsoft.com/office/drawing/2014/main" id="{C64706B8-363B-8878-008A-57B51447522B}"/>
                </a:ext>
              </a:extLst>
            </p:cNvPr>
            <p:cNvPicPr>
              <a:picLocks noChangeAspect="1"/>
            </p:cNvPicPr>
            <p:nvPr/>
          </p:nvPicPr>
          <p:blipFill>
            <a:blip r:embed="rId3">
              <a:alphaModFix amt="85000"/>
              <a:extLst>
                <a:ext uri="{28A0092B-C50C-407E-A947-70E740481C1C}">
                  <a14:useLocalDpi xmlns:a14="http://schemas.microsoft.com/office/drawing/2010/main" val="0"/>
                </a:ext>
              </a:extLst>
            </a:blip>
            <a:stretch>
              <a:fillRect/>
            </a:stretch>
          </p:blipFill>
          <p:spPr>
            <a:xfrm>
              <a:off x="9828094" y="5261524"/>
              <a:ext cx="620546" cy="620546"/>
            </a:xfrm>
            <a:prstGeom prst="rect">
              <a:avLst/>
            </a:prstGeom>
            <a:noFill/>
          </p:spPr>
        </p:pic>
        <p:cxnSp>
          <p:nvCxnSpPr>
            <p:cNvPr id="4" name="直線コネクタ 3">
              <a:extLst>
                <a:ext uri="{FF2B5EF4-FFF2-40B4-BE49-F238E27FC236}">
                  <a16:creationId xmlns:a16="http://schemas.microsoft.com/office/drawing/2014/main" id="{E4A5A08E-68AD-5875-C41F-D9E84F9D6440}"/>
                </a:ext>
              </a:extLst>
            </p:cNvPr>
            <p:cNvCxnSpPr>
              <a:cxnSpLocks/>
            </p:cNvCxnSpPr>
            <p:nvPr/>
          </p:nvCxnSpPr>
          <p:spPr>
            <a:xfrm flipH="1">
              <a:off x="5182643" y="2280977"/>
              <a:ext cx="6144334" cy="0"/>
            </a:xfrm>
            <a:prstGeom prst="line">
              <a:avLst/>
            </a:prstGeom>
            <a:ln w="12700"/>
          </p:spPr>
          <p:style>
            <a:lnRef idx="1">
              <a:schemeClr val="dk1"/>
            </a:lnRef>
            <a:fillRef idx="0">
              <a:schemeClr val="dk1"/>
            </a:fillRef>
            <a:effectRef idx="0">
              <a:schemeClr val="dk1"/>
            </a:effectRef>
            <a:fontRef idx="minor">
              <a:schemeClr val="tx1"/>
            </a:fontRef>
          </p:style>
        </p:cxnSp>
        <p:sp>
          <p:nvSpPr>
            <p:cNvPr id="5" name="直方体 4">
              <a:extLst>
                <a:ext uri="{FF2B5EF4-FFF2-40B4-BE49-F238E27FC236}">
                  <a16:creationId xmlns:a16="http://schemas.microsoft.com/office/drawing/2014/main" id="{83341C3D-C924-0BA9-B968-E07AA918407A}"/>
                </a:ext>
              </a:extLst>
            </p:cNvPr>
            <p:cNvSpPr/>
            <p:nvPr/>
          </p:nvSpPr>
          <p:spPr>
            <a:xfrm>
              <a:off x="7512990" y="2634686"/>
              <a:ext cx="562774" cy="587376"/>
            </a:xfrm>
            <a:prstGeom prst="cub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a:t>AP</a:t>
              </a:r>
              <a:endParaRPr kumimoji="1" lang="ja-JP" altLang="en-US" sz="1200"/>
            </a:p>
          </p:txBody>
        </p:sp>
        <p:cxnSp>
          <p:nvCxnSpPr>
            <p:cNvPr id="6" name="直線コネクタ 5">
              <a:extLst>
                <a:ext uri="{FF2B5EF4-FFF2-40B4-BE49-F238E27FC236}">
                  <a16:creationId xmlns:a16="http://schemas.microsoft.com/office/drawing/2014/main" id="{1D8219EA-16D6-CEDA-F5F2-445B67132E6E}"/>
                </a:ext>
              </a:extLst>
            </p:cNvPr>
            <p:cNvCxnSpPr>
              <a:cxnSpLocks/>
            </p:cNvCxnSpPr>
            <p:nvPr/>
          </p:nvCxnSpPr>
          <p:spPr>
            <a:xfrm flipH="1">
              <a:off x="8001128" y="2906639"/>
              <a:ext cx="23380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7" name="直線コネクタ 6">
              <a:extLst>
                <a:ext uri="{FF2B5EF4-FFF2-40B4-BE49-F238E27FC236}">
                  <a16:creationId xmlns:a16="http://schemas.microsoft.com/office/drawing/2014/main" id="{9B12B4DB-9C97-1EFD-52F1-4E47340ED62F}"/>
                </a:ext>
              </a:extLst>
            </p:cNvPr>
            <p:cNvCxnSpPr>
              <a:cxnSpLocks/>
            </p:cNvCxnSpPr>
            <p:nvPr/>
          </p:nvCxnSpPr>
          <p:spPr>
            <a:xfrm>
              <a:off x="8244649" y="2670131"/>
              <a:ext cx="0" cy="236508"/>
            </a:xfrm>
            <a:prstGeom prst="line">
              <a:avLst/>
            </a:prstGeom>
            <a:ln w="12700"/>
          </p:spPr>
          <p:style>
            <a:lnRef idx="1">
              <a:schemeClr val="dk1"/>
            </a:lnRef>
            <a:fillRef idx="0">
              <a:schemeClr val="dk1"/>
            </a:fillRef>
            <a:effectRef idx="0">
              <a:schemeClr val="dk1"/>
            </a:effectRef>
            <a:fontRef idx="minor">
              <a:schemeClr val="tx1"/>
            </a:fontRef>
          </p:style>
        </p:cxnSp>
        <p:sp>
          <p:nvSpPr>
            <p:cNvPr id="8" name="二等辺三角形 7">
              <a:extLst>
                <a:ext uri="{FF2B5EF4-FFF2-40B4-BE49-F238E27FC236}">
                  <a16:creationId xmlns:a16="http://schemas.microsoft.com/office/drawing/2014/main" id="{B86ABFB5-F928-0052-F2B2-BB1FCB01827F}"/>
                </a:ext>
              </a:extLst>
            </p:cNvPr>
            <p:cNvSpPr/>
            <p:nvPr/>
          </p:nvSpPr>
          <p:spPr>
            <a:xfrm flipV="1">
              <a:off x="8075764" y="2442897"/>
              <a:ext cx="337771" cy="246676"/>
            </a:xfrm>
            <a:prstGeom prst="triangl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cxnSp>
          <p:nvCxnSpPr>
            <p:cNvPr id="9" name="直線コネクタ 8">
              <a:extLst>
                <a:ext uri="{FF2B5EF4-FFF2-40B4-BE49-F238E27FC236}">
                  <a16:creationId xmlns:a16="http://schemas.microsoft.com/office/drawing/2014/main" id="{42667F1B-9B86-0F3F-F12E-344C890A5641}"/>
                </a:ext>
              </a:extLst>
            </p:cNvPr>
            <p:cNvCxnSpPr>
              <a:cxnSpLocks/>
            </p:cNvCxnSpPr>
            <p:nvPr/>
          </p:nvCxnSpPr>
          <p:spPr>
            <a:xfrm flipH="1">
              <a:off x="7850752" y="2278825"/>
              <a:ext cx="1" cy="371788"/>
            </a:xfrm>
            <a:prstGeom prst="line">
              <a:avLst/>
            </a:prstGeom>
            <a:ln w="12700"/>
          </p:spPr>
          <p:style>
            <a:lnRef idx="1">
              <a:schemeClr val="dk1"/>
            </a:lnRef>
            <a:fillRef idx="0">
              <a:schemeClr val="dk1"/>
            </a:fillRef>
            <a:effectRef idx="0">
              <a:schemeClr val="dk1"/>
            </a:effectRef>
            <a:fontRef idx="minor">
              <a:schemeClr val="tx1"/>
            </a:fontRef>
          </p:style>
        </p:cxnSp>
        <p:sp>
          <p:nvSpPr>
            <p:cNvPr id="11" name="テキスト ボックス 10">
              <a:extLst>
                <a:ext uri="{FF2B5EF4-FFF2-40B4-BE49-F238E27FC236}">
                  <a16:creationId xmlns:a16="http://schemas.microsoft.com/office/drawing/2014/main" id="{B7393AC6-304B-4B99-7AA0-0F6773F7B894}"/>
                </a:ext>
              </a:extLst>
            </p:cNvPr>
            <p:cNvSpPr txBox="1"/>
            <p:nvPr/>
          </p:nvSpPr>
          <p:spPr>
            <a:xfrm>
              <a:off x="4066210" y="2090650"/>
              <a:ext cx="1156199" cy="376350"/>
            </a:xfrm>
            <a:prstGeom prst="rect">
              <a:avLst/>
            </a:prstGeom>
          </p:spPr>
          <p:txBody>
            <a:bodyPr wrap="square" rtlCol="0">
              <a:noAutofit/>
            </a:bodyPr>
            <a:lstStyle/>
            <a:p>
              <a:pPr algn="l"/>
              <a:r>
                <a:rPr kumimoji="1" lang="en-US" altLang="ja-JP"/>
                <a:t>Ethernet</a:t>
              </a:r>
              <a:endParaRPr kumimoji="1" lang="ja-JP" altLang="en-US"/>
            </a:p>
          </p:txBody>
        </p:sp>
        <p:sp>
          <p:nvSpPr>
            <p:cNvPr id="12" name="楕円 11">
              <a:extLst>
                <a:ext uri="{FF2B5EF4-FFF2-40B4-BE49-F238E27FC236}">
                  <a16:creationId xmlns:a16="http://schemas.microsoft.com/office/drawing/2014/main" id="{47432F20-EA0D-8A87-851A-5DD36D9E5471}"/>
                </a:ext>
              </a:extLst>
            </p:cNvPr>
            <p:cNvSpPr/>
            <p:nvPr/>
          </p:nvSpPr>
          <p:spPr>
            <a:xfrm>
              <a:off x="4869553" y="4809545"/>
              <a:ext cx="5687363" cy="1547457"/>
            </a:xfrm>
            <a:prstGeom prst="ellipse">
              <a:avLst/>
            </a:prstGeom>
            <a:solidFill>
              <a:schemeClr val="accent5">
                <a:alpha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cxnSp>
          <p:nvCxnSpPr>
            <p:cNvPr id="13" name="直線コネクタ 12">
              <a:extLst>
                <a:ext uri="{FF2B5EF4-FFF2-40B4-BE49-F238E27FC236}">
                  <a16:creationId xmlns:a16="http://schemas.microsoft.com/office/drawing/2014/main" id="{9B3F4EB5-4088-3A9B-C124-187CF17BE481}"/>
                </a:ext>
              </a:extLst>
            </p:cNvPr>
            <p:cNvCxnSpPr>
              <a:cxnSpLocks/>
            </p:cNvCxnSpPr>
            <p:nvPr/>
          </p:nvCxnSpPr>
          <p:spPr>
            <a:xfrm flipV="1">
              <a:off x="4979632" y="3352063"/>
              <a:ext cx="2090057" cy="1962356"/>
            </a:xfrm>
            <a:prstGeom prst="line">
              <a:avLst/>
            </a:prstGeom>
            <a:ln w="12700"/>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a16="http://schemas.microsoft.com/office/drawing/2014/main" id="{3C043913-B11B-3896-2A5C-9362206CDC69}"/>
                </a:ext>
              </a:extLst>
            </p:cNvPr>
            <p:cNvCxnSpPr>
              <a:cxnSpLocks/>
            </p:cNvCxnSpPr>
            <p:nvPr/>
          </p:nvCxnSpPr>
          <p:spPr>
            <a:xfrm flipH="1" flipV="1">
              <a:off x="8369277" y="3352062"/>
              <a:ext cx="2094357" cy="1973858"/>
            </a:xfrm>
            <a:prstGeom prst="line">
              <a:avLst/>
            </a:prstGeom>
            <a:ln w="12700"/>
          </p:spPr>
          <p:style>
            <a:lnRef idx="1">
              <a:schemeClr val="dk1"/>
            </a:lnRef>
            <a:fillRef idx="0">
              <a:schemeClr val="dk1"/>
            </a:fillRef>
            <a:effectRef idx="0">
              <a:schemeClr val="dk1"/>
            </a:effectRef>
            <a:fontRef idx="minor">
              <a:schemeClr val="tx1"/>
            </a:fontRef>
          </p:style>
        </p:cxnSp>
        <p:pic>
          <p:nvPicPr>
            <p:cNvPr id="17" name="図 16" descr="アイコン&#10;&#10;自動的に生成された説明">
              <a:extLst>
                <a:ext uri="{FF2B5EF4-FFF2-40B4-BE49-F238E27FC236}">
                  <a16:creationId xmlns:a16="http://schemas.microsoft.com/office/drawing/2014/main" id="{85EC2334-A504-7445-CECD-B307376B7CDF}"/>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6573312" y="5185653"/>
              <a:ext cx="620546" cy="620546"/>
            </a:xfrm>
            <a:prstGeom prst="rect">
              <a:avLst/>
            </a:prstGeom>
            <a:solidFill>
              <a:schemeClr val="accent5"/>
            </a:solidFill>
          </p:spPr>
        </p:pic>
        <p:sp>
          <p:nvSpPr>
            <p:cNvPr id="18" name="テキスト ボックス 17">
              <a:extLst>
                <a:ext uri="{FF2B5EF4-FFF2-40B4-BE49-F238E27FC236}">
                  <a16:creationId xmlns:a16="http://schemas.microsoft.com/office/drawing/2014/main" id="{5180C2E9-E136-738C-42E8-EA9965360CC3}"/>
                </a:ext>
              </a:extLst>
            </p:cNvPr>
            <p:cNvSpPr txBox="1"/>
            <p:nvPr/>
          </p:nvSpPr>
          <p:spPr>
            <a:xfrm>
              <a:off x="6503561" y="5886121"/>
              <a:ext cx="760047" cy="276999"/>
            </a:xfrm>
            <a:prstGeom prst="rect">
              <a:avLst/>
            </a:prstGeom>
            <a:noFill/>
          </p:spPr>
          <p:txBody>
            <a:bodyPr wrap="square" rtlCol="0">
              <a:spAutoFit/>
            </a:bodyPr>
            <a:lstStyle/>
            <a:p>
              <a:pPr algn="ctr"/>
              <a:r>
                <a:rPr kumimoji="1" lang="ja-JP" altLang="en-US" sz="1200"/>
                <a:t>端末</a:t>
              </a:r>
              <a:r>
                <a:rPr kumimoji="1" lang="en-US" altLang="ja-JP" sz="1200"/>
                <a:t>1</a:t>
              </a:r>
              <a:endParaRPr kumimoji="1" lang="ja-JP" altLang="en-US" sz="1200"/>
            </a:p>
          </p:txBody>
        </p:sp>
        <p:sp>
          <p:nvSpPr>
            <p:cNvPr id="44" name="直方体 43">
              <a:extLst>
                <a:ext uri="{FF2B5EF4-FFF2-40B4-BE49-F238E27FC236}">
                  <a16:creationId xmlns:a16="http://schemas.microsoft.com/office/drawing/2014/main" id="{2D1B9CF1-7ADC-5239-D66F-00077F9202FC}"/>
                </a:ext>
              </a:extLst>
            </p:cNvPr>
            <p:cNvSpPr/>
            <p:nvPr/>
          </p:nvSpPr>
          <p:spPr>
            <a:xfrm>
              <a:off x="8420703" y="2634686"/>
              <a:ext cx="562774" cy="587376"/>
            </a:xfrm>
            <a:prstGeom prst="cub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a:t>AP</a:t>
              </a:r>
              <a:endParaRPr kumimoji="1" lang="ja-JP" altLang="en-US" sz="1200"/>
            </a:p>
          </p:txBody>
        </p:sp>
        <p:cxnSp>
          <p:nvCxnSpPr>
            <p:cNvPr id="45" name="直線コネクタ 44">
              <a:extLst>
                <a:ext uri="{FF2B5EF4-FFF2-40B4-BE49-F238E27FC236}">
                  <a16:creationId xmlns:a16="http://schemas.microsoft.com/office/drawing/2014/main" id="{8A686597-F051-0968-D257-7BCFBCEE5624}"/>
                </a:ext>
              </a:extLst>
            </p:cNvPr>
            <p:cNvCxnSpPr>
              <a:cxnSpLocks/>
            </p:cNvCxnSpPr>
            <p:nvPr/>
          </p:nvCxnSpPr>
          <p:spPr>
            <a:xfrm flipH="1">
              <a:off x="8908841" y="2906639"/>
              <a:ext cx="23380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5AFDAC13-0F92-578E-BB3B-4C9978C19754}"/>
                </a:ext>
              </a:extLst>
            </p:cNvPr>
            <p:cNvCxnSpPr>
              <a:cxnSpLocks/>
            </p:cNvCxnSpPr>
            <p:nvPr/>
          </p:nvCxnSpPr>
          <p:spPr>
            <a:xfrm>
              <a:off x="9152362" y="2670131"/>
              <a:ext cx="0" cy="236508"/>
            </a:xfrm>
            <a:prstGeom prst="line">
              <a:avLst/>
            </a:prstGeom>
            <a:ln w="12700"/>
          </p:spPr>
          <p:style>
            <a:lnRef idx="1">
              <a:schemeClr val="dk1"/>
            </a:lnRef>
            <a:fillRef idx="0">
              <a:schemeClr val="dk1"/>
            </a:fillRef>
            <a:effectRef idx="0">
              <a:schemeClr val="dk1"/>
            </a:effectRef>
            <a:fontRef idx="minor">
              <a:schemeClr val="tx1"/>
            </a:fontRef>
          </p:style>
        </p:cxnSp>
        <p:sp>
          <p:nvSpPr>
            <p:cNvPr id="47" name="二等辺三角形 46">
              <a:extLst>
                <a:ext uri="{FF2B5EF4-FFF2-40B4-BE49-F238E27FC236}">
                  <a16:creationId xmlns:a16="http://schemas.microsoft.com/office/drawing/2014/main" id="{0A688DDC-C01C-DDA2-C882-00D7AB736CF8}"/>
                </a:ext>
              </a:extLst>
            </p:cNvPr>
            <p:cNvSpPr/>
            <p:nvPr/>
          </p:nvSpPr>
          <p:spPr>
            <a:xfrm flipV="1">
              <a:off x="8983477" y="2442897"/>
              <a:ext cx="337771" cy="246676"/>
            </a:xfrm>
            <a:prstGeom prst="triangl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48" name="楕円 47">
              <a:extLst>
                <a:ext uri="{FF2B5EF4-FFF2-40B4-BE49-F238E27FC236}">
                  <a16:creationId xmlns:a16="http://schemas.microsoft.com/office/drawing/2014/main" id="{2A78134F-1E67-9D16-80B2-1EE30EFFF902}"/>
                </a:ext>
              </a:extLst>
            </p:cNvPr>
            <p:cNvSpPr/>
            <p:nvPr/>
          </p:nvSpPr>
          <p:spPr>
            <a:xfrm flipV="1">
              <a:off x="5851901" y="4809545"/>
              <a:ext cx="5687363" cy="1551047"/>
            </a:xfrm>
            <a:prstGeom prst="ellipse">
              <a:avLst/>
            </a:prstGeom>
            <a:solidFill>
              <a:schemeClr val="accent2">
                <a:alpha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cxnSp>
          <p:nvCxnSpPr>
            <p:cNvPr id="49" name="直線コネクタ 48">
              <a:extLst>
                <a:ext uri="{FF2B5EF4-FFF2-40B4-BE49-F238E27FC236}">
                  <a16:creationId xmlns:a16="http://schemas.microsoft.com/office/drawing/2014/main" id="{1D56611D-73B3-A87A-C4E2-301A3C0A2748}"/>
                </a:ext>
              </a:extLst>
            </p:cNvPr>
            <p:cNvCxnSpPr>
              <a:cxnSpLocks/>
            </p:cNvCxnSpPr>
            <p:nvPr/>
          </p:nvCxnSpPr>
          <p:spPr>
            <a:xfrm flipV="1">
              <a:off x="5984776" y="3382944"/>
              <a:ext cx="2090057" cy="1962356"/>
            </a:xfrm>
            <a:prstGeom prst="line">
              <a:avLst/>
            </a:prstGeom>
            <a:ln w="12700"/>
          </p:spPr>
          <p:style>
            <a:lnRef idx="1">
              <a:schemeClr val="dk1"/>
            </a:lnRef>
            <a:fillRef idx="0">
              <a:schemeClr val="dk1"/>
            </a:fillRef>
            <a:effectRef idx="0">
              <a:schemeClr val="dk1"/>
            </a:effectRef>
            <a:fontRef idx="minor">
              <a:schemeClr val="tx1"/>
            </a:fontRef>
          </p:style>
        </p:cxnSp>
        <p:cxnSp>
          <p:nvCxnSpPr>
            <p:cNvPr id="50" name="直線コネクタ 49">
              <a:extLst>
                <a:ext uri="{FF2B5EF4-FFF2-40B4-BE49-F238E27FC236}">
                  <a16:creationId xmlns:a16="http://schemas.microsoft.com/office/drawing/2014/main" id="{7045B15C-C607-CE26-EC57-6753319DC818}"/>
                </a:ext>
              </a:extLst>
            </p:cNvPr>
            <p:cNvCxnSpPr>
              <a:cxnSpLocks/>
            </p:cNvCxnSpPr>
            <p:nvPr/>
          </p:nvCxnSpPr>
          <p:spPr>
            <a:xfrm flipH="1" flipV="1">
              <a:off x="9358019" y="3385096"/>
              <a:ext cx="2181245" cy="2047789"/>
            </a:xfrm>
            <a:prstGeom prst="line">
              <a:avLst/>
            </a:prstGeom>
            <a:ln w="12700"/>
          </p:spPr>
          <p:style>
            <a:lnRef idx="1">
              <a:schemeClr val="dk1"/>
            </a:lnRef>
            <a:fillRef idx="0">
              <a:schemeClr val="dk1"/>
            </a:fillRef>
            <a:effectRef idx="0">
              <a:schemeClr val="dk1"/>
            </a:effectRef>
            <a:fontRef idx="minor">
              <a:schemeClr val="tx1"/>
            </a:fontRef>
          </p:style>
        </p:cxnSp>
        <p:sp>
          <p:nvSpPr>
            <p:cNvPr id="51" name="矢印: 下 50">
              <a:extLst>
                <a:ext uri="{FF2B5EF4-FFF2-40B4-BE49-F238E27FC236}">
                  <a16:creationId xmlns:a16="http://schemas.microsoft.com/office/drawing/2014/main" id="{26913EE6-76B4-1CED-553E-93312E5C53D0}"/>
                </a:ext>
              </a:extLst>
            </p:cNvPr>
            <p:cNvSpPr/>
            <p:nvPr/>
          </p:nvSpPr>
          <p:spPr>
            <a:xfrm>
              <a:off x="10185310" y="3970723"/>
              <a:ext cx="526661" cy="1232066"/>
            </a:xfrm>
            <a:prstGeom prst="downArrow">
              <a:avLst/>
            </a:prstGeom>
            <a:solidFill>
              <a:schemeClr val="lt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a:t>下り</a:t>
              </a:r>
            </a:p>
          </p:txBody>
        </p:sp>
        <p:sp>
          <p:nvSpPr>
            <p:cNvPr id="52" name="矢印: 上 51">
              <a:extLst>
                <a:ext uri="{FF2B5EF4-FFF2-40B4-BE49-F238E27FC236}">
                  <a16:creationId xmlns:a16="http://schemas.microsoft.com/office/drawing/2014/main" id="{C8ACA31A-C793-1300-4622-B04AF91C14CB}"/>
                </a:ext>
              </a:extLst>
            </p:cNvPr>
            <p:cNvSpPr/>
            <p:nvPr/>
          </p:nvSpPr>
          <p:spPr>
            <a:xfrm>
              <a:off x="9571969" y="3968011"/>
              <a:ext cx="526661" cy="1232066"/>
            </a:xfrm>
            <a:prstGeom prst="upArrow">
              <a:avLst/>
            </a:prstGeom>
            <a:solidFill>
              <a:schemeClr val="lt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a:t>上り</a:t>
              </a:r>
            </a:p>
          </p:txBody>
        </p:sp>
        <p:sp>
          <p:nvSpPr>
            <p:cNvPr id="60" name="矢印: 左右 59">
              <a:extLst>
                <a:ext uri="{FF2B5EF4-FFF2-40B4-BE49-F238E27FC236}">
                  <a16:creationId xmlns:a16="http://schemas.microsoft.com/office/drawing/2014/main" id="{E77600E1-BD94-B40F-31C3-E39DAF383F60}"/>
                </a:ext>
              </a:extLst>
            </p:cNvPr>
            <p:cNvSpPr/>
            <p:nvPr/>
          </p:nvSpPr>
          <p:spPr>
            <a:xfrm>
              <a:off x="7310020" y="4253144"/>
              <a:ext cx="2350530" cy="700674"/>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a:t>同一周波数</a:t>
              </a:r>
            </a:p>
          </p:txBody>
        </p:sp>
        <p:cxnSp>
          <p:nvCxnSpPr>
            <p:cNvPr id="63" name="直線コネクタ 62">
              <a:extLst>
                <a:ext uri="{FF2B5EF4-FFF2-40B4-BE49-F238E27FC236}">
                  <a16:creationId xmlns:a16="http://schemas.microsoft.com/office/drawing/2014/main" id="{0850CF9A-FC8D-FDE7-E676-00A2F8494CE6}"/>
                </a:ext>
              </a:extLst>
            </p:cNvPr>
            <p:cNvCxnSpPr>
              <a:cxnSpLocks/>
            </p:cNvCxnSpPr>
            <p:nvPr/>
          </p:nvCxnSpPr>
          <p:spPr>
            <a:xfrm flipH="1">
              <a:off x="8698633" y="2280978"/>
              <a:ext cx="1" cy="371788"/>
            </a:xfrm>
            <a:prstGeom prst="line">
              <a:avLst/>
            </a:prstGeom>
            <a:ln w="12700"/>
          </p:spPr>
          <p:style>
            <a:lnRef idx="1">
              <a:schemeClr val="dk1"/>
            </a:lnRef>
            <a:fillRef idx="0">
              <a:schemeClr val="dk1"/>
            </a:fillRef>
            <a:effectRef idx="0">
              <a:schemeClr val="dk1"/>
            </a:effectRef>
            <a:fontRef idx="minor">
              <a:schemeClr val="tx1"/>
            </a:fontRef>
          </p:style>
        </p:cxnSp>
        <p:sp>
          <p:nvSpPr>
            <p:cNvPr id="66" name="テキスト ボックス 65">
              <a:extLst>
                <a:ext uri="{FF2B5EF4-FFF2-40B4-BE49-F238E27FC236}">
                  <a16:creationId xmlns:a16="http://schemas.microsoft.com/office/drawing/2014/main" id="{8CEE22CD-92CC-BE5C-A422-4EC2E238D981}"/>
                </a:ext>
              </a:extLst>
            </p:cNvPr>
            <p:cNvSpPr txBox="1"/>
            <p:nvPr/>
          </p:nvSpPr>
          <p:spPr>
            <a:xfrm>
              <a:off x="4802620" y="5333222"/>
              <a:ext cx="760047" cy="276999"/>
            </a:xfrm>
            <a:prstGeom prst="rect">
              <a:avLst/>
            </a:prstGeom>
            <a:noFill/>
          </p:spPr>
          <p:txBody>
            <a:bodyPr wrap="square" rtlCol="0">
              <a:spAutoFit/>
            </a:bodyPr>
            <a:lstStyle/>
            <a:p>
              <a:pPr algn="ctr"/>
              <a:r>
                <a:rPr kumimoji="1" lang="ja-JP" altLang="en-US" sz="1200"/>
                <a:t>セル</a:t>
              </a:r>
              <a:r>
                <a:rPr kumimoji="1" lang="en-US" altLang="ja-JP" sz="1200"/>
                <a:t>1</a:t>
              </a:r>
              <a:endParaRPr kumimoji="1" lang="ja-JP" altLang="en-US" sz="1200"/>
            </a:p>
          </p:txBody>
        </p:sp>
        <p:sp>
          <p:nvSpPr>
            <p:cNvPr id="67" name="テキスト ボックス 66">
              <a:extLst>
                <a:ext uri="{FF2B5EF4-FFF2-40B4-BE49-F238E27FC236}">
                  <a16:creationId xmlns:a16="http://schemas.microsoft.com/office/drawing/2014/main" id="{A5ED6775-9E78-FA48-F3E2-FD98EDD169B2}"/>
                </a:ext>
              </a:extLst>
            </p:cNvPr>
            <p:cNvSpPr txBox="1"/>
            <p:nvPr/>
          </p:nvSpPr>
          <p:spPr>
            <a:xfrm>
              <a:off x="10882888" y="5392891"/>
              <a:ext cx="760047" cy="276999"/>
            </a:xfrm>
            <a:prstGeom prst="rect">
              <a:avLst/>
            </a:prstGeom>
            <a:noFill/>
          </p:spPr>
          <p:txBody>
            <a:bodyPr wrap="square" rtlCol="0">
              <a:spAutoFit/>
            </a:bodyPr>
            <a:lstStyle/>
            <a:p>
              <a:pPr algn="ctr"/>
              <a:r>
                <a:rPr kumimoji="1" lang="ja-JP" altLang="en-US" sz="1200"/>
                <a:t>セル</a:t>
              </a:r>
              <a:r>
                <a:rPr lang="en-US" altLang="ja-JP" sz="1200"/>
                <a:t>2</a:t>
              </a:r>
            </a:p>
          </p:txBody>
        </p:sp>
        <p:sp>
          <p:nvSpPr>
            <p:cNvPr id="16" name="矢印: 上 15">
              <a:extLst>
                <a:ext uri="{FF2B5EF4-FFF2-40B4-BE49-F238E27FC236}">
                  <a16:creationId xmlns:a16="http://schemas.microsoft.com/office/drawing/2014/main" id="{78AD7970-94B6-46EC-DD2F-D20E0A312AFF}"/>
                </a:ext>
              </a:extLst>
            </p:cNvPr>
            <p:cNvSpPr/>
            <p:nvPr/>
          </p:nvSpPr>
          <p:spPr>
            <a:xfrm>
              <a:off x="6215305" y="3953587"/>
              <a:ext cx="526661" cy="1232066"/>
            </a:xfrm>
            <a:prstGeom prst="upArrow">
              <a:avLst/>
            </a:prstGeom>
            <a:solidFill>
              <a:schemeClr val="lt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a:t>上り</a:t>
              </a:r>
            </a:p>
          </p:txBody>
        </p:sp>
        <p:sp>
          <p:nvSpPr>
            <p:cNvPr id="15" name="矢印: 下 14">
              <a:extLst>
                <a:ext uri="{FF2B5EF4-FFF2-40B4-BE49-F238E27FC236}">
                  <a16:creationId xmlns:a16="http://schemas.microsoft.com/office/drawing/2014/main" id="{6219ACE3-4209-1554-44E7-2D77B4F926F0}"/>
                </a:ext>
              </a:extLst>
            </p:cNvPr>
            <p:cNvSpPr/>
            <p:nvPr/>
          </p:nvSpPr>
          <p:spPr>
            <a:xfrm>
              <a:off x="6856897" y="3953586"/>
              <a:ext cx="526661" cy="1232066"/>
            </a:xfrm>
            <a:prstGeom prst="downArrow">
              <a:avLst/>
            </a:prstGeom>
            <a:solidFill>
              <a:schemeClr val="lt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a:t>下り</a:t>
              </a:r>
            </a:p>
          </p:txBody>
        </p:sp>
      </p:grpSp>
    </p:spTree>
    <p:extLst>
      <p:ext uri="{BB962C8B-B14F-4D97-AF65-F5344CB8AC3E}">
        <p14:creationId xmlns:p14="http://schemas.microsoft.com/office/powerpoint/2010/main" val="31900957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線コネクタ 2">
            <a:extLst>
              <a:ext uri="{FF2B5EF4-FFF2-40B4-BE49-F238E27FC236}">
                <a16:creationId xmlns:a16="http://schemas.microsoft.com/office/drawing/2014/main" id="{5ED84446-3F2F-74D9-0CB7-4EB94BBAA1BD}"/>
              </a:ext>
            </a:extLst>
          </p:cNvPr>
          <p:cNvCxnSpPr>
            <a:cxnSpLocks/>
          </p:cNvCxnSpPr>
          <p:nvPr/>
        </p:nvCxnSpPr>
        <p:spPr>
          <a:xfrm flipH="1">
            <a:off x="4069583" y="1818752"/>
            <a:ext cx="4933740" cy="0"/>
          </a:xfrm>
          <a:prstGeom prst="line">
            <a:avLst/>
          </a:prstGeom>
          <a:ln w="12700"/>
        </p:spPr>
        <p:style>
          <a:lnRef idx="1">
            <a:schemeClr val="dk1"/>
          </a:lnRef>
          <a:fillRef idx="0">
            <a:schemeClr val="dk1"/>
          </a:fillRef>
          <a:effectRef idx="0">
            <a:schemeClr val="dk1"/>
          </a:effectRef>
          <a:fontRef idx="minor">
            <a:schemeClr val="tx1"/>
          </a:fontRef>
        </p:style>
      </p:cxnSp>
      <p:sp>
        <p:nvSpPr>
          <p:cNvPr id="9" name="直方体 8">
            <a:extLst>
              <a:ext uri="{FF2B5EF4-FFF2-40B4-BE49-F238E27FC236}">
                <a16:creationId xmlns:a16="http://schemas.microsoft.com/office/drawing/2014/main" id="{572F9127-45C0-B416-F8CA-B4D6295E4A00}"/>
              </a:ext>
            </a:extLst>
          </p:cNvPr>
          <p:cNvSpPr/>
          <p:nvPr/>
        </p:nvSpPr>
        <p:spPr>
          <a:xfrm>
            <a:off x="5808480" y="2174614"/>
            <a:ext cx="562774" cy="587376"/>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a:t>AP</a:t>
            </a:r>
            <a:endParaRPr kumimoji="1" lang="ja-JP" altLang="en-US" sz="1200"/>
          </a:p>
        </p:txBody>
      </p:sp>
      <p:cxnSp>
        <p:nvCxnSpPr>
          <p:cNvPr id="10" name="直線コネクタ 9">
            <a:extLst>
              <a:ext uri="{FF2B5EF4-FFF2-40B4-BE49-F238E27FC236}">
                <a16:creationId xmlns:a16="http://schemas.microsoft.com/office/drawing/2014/main" id="{99C4657A-A229-CEC7-6050-500804F191E5}"/>
              </a:ext>
            </a:extLst>
          </p:cNvPr>
          <p:cNvCxnSpPr>
            <a:cxnSpLocks/>
          </p:cNvCxnSpPr>
          <p:nvPr/>
        </p:nvCxnSpPr>
        <p:spPr>
          <a:xfrm flipH="1">
            <a:off x="6296618" y="2446567"/>
            <a:ext cx="23380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直線コネクタ 10">
            <a:extLst>
              <a:ext uri="{FF2B5EF4-FFF2-40B4-BE49-F238E27FC236}">
                <a16:creationId xmlns:a16="http://schemas.microsoft.com/office/drawing/2014/main" id="{27D34249-56F8-71A6-2013-78686F15EF6F}"/>
              </a:ext>
            </a:extLst>
          </p:cNvPr>
          <p:cNvCxnSpPr>
            <a:cxnSpLocks/>
          </p:cNvCxnSpPr>
          <p:nvPr/>
        </p:nvCxnSpPr>
        <p:spPr>
          <a:xfrm>
            <a:off x="6540139" y="2210059"/>
            <a:ext cx="0" cy="236508"/>
          </a:xfrm>
          <a:prstGeom prst="line">
            <a:avLst/>
          </a:prstGeom>
          <a:ln w="12700"/>
        </p:spPr>
        <p:style>
          <a:lnRef idx="1">
            <a:schemeClr val="dk1"/>
          </a:lnRef>
          <a:fillRef idx="0">
            <a:schemeClr val="dk1"/>
          </a:fillRef>
          <a:effectRef idx="0">
            <a:schemeClr val="dk1"/>
          </a:effectRef>
          <a:fontRef idx="minor">
            <a:schemeClr val="tx1"/>
          </a:fontRef>
        </p:style>
      </p:cxnSp>
      <p:sp>
        <p:nvSpPr>
          <p:cNvPr id="12" name="二等辺三角形 11">
            <a:extLst>
              <a:ext uri="{FF2B5EF4-FFF2-40B4-BE49-F238E27FC236}">
                <a16:creationId xmlns:a16="http://schemas.microsoft.com/office/drawing/2014/main" id="{1789AAF3-D32F-BA20-FB63-A97B5990865B}"/>
              </a:ext>
            </a:extLst>
          </p:cNvPr>
          <p:cNvSpPr/>
          <p:nvPr/>
        </p:nvSpPr>
        <p:spPr>
          <a:xfrm flipV="1">
            <a:off x="6371254" y="1982825"/>
            <a:ext cx="337771" cy="246676"/>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cxnSp>
        <p:nvCxnSpPr>
          <p:cNvPr id="14" name="直線コネクタ 13">
            <a:extLst>
              <a:ext uri="{FF2B5EF4-FFF2-40B4-BE49-F238E27FC236}">
                <a16:creationId xmlns:a16="http://schemas.microsoft.com/office/drawing/2014/main" id="{9561098E-FCEC-01AE-C7CF-C7010C252712}"/>
              </a:ext>
            </a:extLst>
          </p:cNvPr>
          <p:cNvCxnSpPr>
            <a:cxnSpLocks/>
          </p:cNvCxnSpPr>
          <p:nvPr/>
        </p:nvCxnSpPr>
        <p:spPr>
          <a:xfrm flipH="1">
            <a:off x="6146242" y="1818753"/>
            <a:ext cx="1" cy="371788"/>
          </a:xfrm>
          <a:prstGeom prst="line">
            <a:avLst/>
          </a:prstGeom>
          <a:ln w="12700"/>
        </p:spPr>
        <p:style>
          <a:lnRef idx="1">
            <a:schemeClr val="dk1"/>
          </a:lnRef>
          <a:fillRef idx="0">
            <a:schemeClr val="dk1"/>
          </a:fillRef>
          <a:effectRef idx="0">
            <a:schemeClr val="dk1"/>
          </a:effectRef>
          <a:fontRef idx="minor">
            <a:schemeClr val="tx1"/>
          </a:fontRef>
        </p:style>
      </p:cxnSp>
      <p:sp>
        <p:nvSpPr>
          <p:cNvPr id="21" name="テキスト ボックス 20">
            <a:extLst>
              <a:ext uri="{FF2B5EF4-FFF2-40B4-BE49-F238E27FC236}">
                <a16:creationId xmlns:a16="http://schemas.microsoft.com/office/drawing/2014/main" id="{80A5585A-2DF0-7DF1-94E4-AA957B98882A}"/>
              </a:ext>
            </a:extLst>
          </p:cNvPr>
          <p:cNvSpPr txBox="1"/>
          <p:nvPr/>
        </p:nvSpPr>
        <p:spPr>
          <a:xfrm>
            <a:off x="6557585" y="2165651"/>
            <a:ext cx="2114143" cy="376350"/>
          </a:xfrm>
          <a:prstGeom prst="rect">
            <a:avLst/>
          </a:prstGeom>
        </p:spPr>
        <p:txBody>
          <a:bodyPr wrap="square" rtlCol="0">
            <a:noAutofit/>
          </a:bodyPr>
          <a:lstStyle/>
          <a:p>
            <a:pPr algn="l"/>
            <a:r>
              <a:rPr lang="ja-JP" altLang="en-US"/>
              <a:t>アクセスポイント</a:t>
            </a:r>
            <a:endParaRPr kumimoji="1" lang="ja-JP" altLang="en-US"/>
          </a:p>
        </p:txBody>
      </p:sp>
      <p:sp>
        <p:nvSpPr>
          <p:cNvPr id="24" name="テキスト ボックス 23">
            <a:extLst>
              <a:ext uri="{FF2B5EF4-FFF2-40B4-BE49-F238E27FC236}">
                <a16:creationId xmlns:a16="http://schemas.microsoft.com/office/drawing/2014/main" id="{007335F2-76F3-A19B-01FE-0E0FF664AC2E}"/>
              </a:ext>
            </a:extLst>
          </p:cNvPr>
          <p:cNvSpPr txBox="1"/>
          <p:nvPr/>
        </p:nvSpPr>
        <p:spPr>
          <a:xfrm>
            <a:off x="2913384" y="1656833"/>
            <a:ext cx="1156199" cy="376350"/>
          </a:xfrm>
          <a:prstGeom prst="rect">
            <a:avLst/>
          </a:prstGeom>
        </p:spPr>
        <p:txBody>
          <a:bodyPr wrap="square" rtlCol="0">
            <a:noAutofit/>
          </a:bodyPr>
          <a:lstStyle/>
          <a:p>
            <a:pPr algn="l"/>
            <a:r>
              <a:rPr kumimoji="1" lang="en-US" altLang="ja-JP"/>
              <a:t>Ethernet</a:t>
            </a:r>
            <a:endParaRPr kumimoji="1" lang="ja-JP" altLang="en-US"/>
          </a:p>
        </p:txBody>
      </p:sp>
      <p:sp>
        <p:nvSpPr>
          <p:cNvPr id="25" name="楕円 24">
            <a:extLst>
              <a:ext uri="{FF2B5EF4-FFF2-40B4-BE49-F238E27FC236}">
                <a16:creationId xmlns:a16="http://schemas.microsoft.com/office/drawing/2014/main" id="{E7214A27-E0E5-313B-D93A-60733F15FC5F}"/>
              </a:ext>
            </a:extLst>
          </p:cNvPr>
          <p:cNvSpPr/>
          <p:nvPr/>
        </p:nvSpPr>
        <p:spPr>
          <a:xfrm>
            <a:off x="3252318" y="4368546"/>
            <a:ext cx="5687363" cy="143349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cxnSp>
        <p:nvCxnSpPr>
          <p:cNvPr id="27" name="直線コネクタ 26">
            <a:extLst>
              <a:ext uri="{FF2B5EF4-FFF2-40B4-BE49-F238E27FC236}">
                <a16:creationId xmlns:a16="http://schemas.microsoft.com/office/drawing/2014/main" id="{32325DD4-4864-7BF1-2EF1-7C9365DD0756}"/>
              </a:ext>
            </a:extLst>
          </p:cNvPr>
          <p:cNvCxnSpPr>
            <a:cxnSpLocks/>
          </p:cNvCxnSpPr>
          <p:nvPr/>
        </p:nvCxnSpPr>
        <p:spPr>
          <a:xfrm flipV="1">
            <a:off x="3356151" y="2925025"/>
            <a:ext cx="2090057" cy="1962356"/>
          </a:xfrm>
          <a:prstGeom prst="line">
            <a:avLst/>
          </a:prstGeom>
          <a:ln w="12700"/>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A97FEE38-1200-8796-4638-D71796B9CB2C}"/>
              </a:ext>
            </a:extLst>
          </p:cNvPr>
          <p:cNvCxnSpPr>
            <a:cxnSpLocks/>
          </p:cNvCxnSpPr>
          <p:nvPr/>
        </p:nvCxnSpPr>
        <p:spPr>
          <a:xfrm flipH="1" flipV="1">
            <a:off x="6745796" y="2925024"/>
            <a:ext cx="2181245" cy="2047789"/>
          </a:xfrm>
          <a:prstGeom prst="line">
            <a:avLst/>
          </a:prstGeom>
          <a:ln w="12700"/>
        </p:spPr>
        <p:style>
          <a:lnRef idx="1">
            <a:schemeClr val="dk1"/>
          </a:lnRef>
          <a:fillRef idx="0">
            <a:schemeClr val="dk1"/>
          </a:fillRef>
          <a:effectRef idx="0">
            <a:schemeClr val="dk1"/>
          </a:effectRef>
          <a:fontRef idx="minor">
            <a:schemeClr val="tx1"/>
          </a:fontRef>
        </p:style>
      </p:cxnSp>
      <p:pic>
        <p:nvPicPr>
          <p:cNvPr id="51" name="図 50" descr="アイコン&#10;&#10;自動的に生成された説明">
            <a:extLst>
              <a:ext uri="{FF2B5EF4-FFF2-40B4-BE49-F238E27FC236}">
                <a16:creationId xmlns:a16="http://schemas.microsoft.com/office/drawing/2014/main" id="{B13D8444-8A3F-D451-8C60-E3D55D5E1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9342" y="5039780"/>
            <a:ext cx="386940" cy="386940"/>
          </a:xfrm>
          <a:prstGeom prst="rect">
            <a:avLst/>
          </a:prstGeom>
        </p:spPr>
      </p:pic>
      <p:sp>
        <p:nvSpPr>
          <p:cNvPr id="52" name="テキスト ボックス 51">
            <a:extLst>
              <a:ext uri="{FF2B5EF4-FFF2-40B4-BE49-F238E27FC236}">
                <a16:creationId xmlns:a16="http://schemas.microsoft.com/office/drawing/2014/main" id="{66ED8616-D767-B53C-6442-65B003099CAF}"/>
              </a:ext>
            </a:extLst>
          </p:cNvPr>
          <p:cNvSpPr txBox="1"/>
          <p:nvPr/>
        </p:nvSpPr>
        <p:spPr>
          <a:xfrm>
            <a:off x="3864074" y="5372644"/>
            <a:ext cx="703756" cy="276999"/>
          </a:xfrm>
          <a:prstGeom prst="rect">
            <a:avLst/>
          </a:prstGeom>
          <a:noFill/>
        </p:spPr>
        <p:txBody>
          <a:bodyPr wrap="square" rtlCol="0">
            <a:spAutoFit/>
          </a:bodyPr>
          <a:lstStyle/>
          <a:p>
            <a:pPr algn="ctr"/>
            <a:r>
              <a:rPr kumimoji="1" lang="ja-JP" altLang="en-US" sz="1200"/>
              <a:t>端末</a:t>
            </a:r>
            <a:r>
              <a:rPr kumimoji="1" lang="en-US" altLang="ja-JP" sz="1200"/>
              <a:t>1</a:t>
            </a:r>
            <a:endParaRPr kumimoji="1" lang="ja-JP" altLang="en-US" sz="1200"/>
          </a:p>
        </p:txBody>
      </p:sp>
      <p:pic>
        <p:nvPicPr>
          <p:cNvPr id="55" name="図 54" descr="アイコン&#10;&#10;自動的に生成された説明">
            <a:extLst>
              <a:ext uri="{FF2B5EF4-FFF2-40B4-BE49-F238E27FC236}">
                <a16:creationId xmlns:a16="http://schemas.microsoft.com/office/drawing/2014/main" id="{3E6F9F71-509A-57C0-43F9-A271C9430D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4818" y="5039780"/>
            <a:ext cx="386940" cy="386940"/>
          </a:xfrm>
          <a:prstGeom prst="rect">
            <a:avLst/>
          </a:prstGeom>
        </p:spPr>
      </p:pic>
      <p:sp>
        <p:nvSpPr>
          <p:cNvPr id="56" name="テキスト ボックス 55">
            <a:extLst>
              <a:ext uri="{FF2B5EF4-FFF2-40B4-BE49-F238E27FC236}">
                <a16:creationId xmlns:a16="http://schemas.microsoft.com/office/drawing/2014/main" id="{C32F4421-88F4-F9DB-996D-4750DDECB8BE}"/>
              </a:ext>
            </a:extLst>
          </p:cNvPr>
          <p:cNvSpPr txBox="1"/>
          <p:nvPr/>
        </p:nvSpPr>
        <p:spPr>
          <a:xfrm>
            <a:off x="4469550" y="5372644"/>
            <a:ext cx="703756" cy="276999"/>
          </a:xfrm>
          <a:prstGeom prst="rect">
            <a:avLst/>
          </a:prstGeom>
          <a:noFill/>
        </p:spPr>
        <p:txBody>
          <a:bodyPr wrap="square" rtlCol="0">
            <a:spAutoFit/>
          </a:bodyPr>
          <a:lstStyle/>
          <a:p>
            <a:pPr algn="ctr"/>
            <a:r>
              <a:rPr kumimoji="1" lang="ja-JP" altLang="en-US" sz="1200"/>
              <a:t>端末</a:t>
            </a:r>
            <a:r>
              <a:rPr lang="en-US" altLang="ja-JP" sz="1200"/>
              <a:t>2</a:t>
            </a:r>
            <a:endParaRPr kumimoji="1" lang="ja-JP" altLang="en-US" sz="1200"/>
          </a:p>
        </p:txBody>
      </p:sp>
      <p:pic>
        <p:nvPicPr>
          <p:cNvPr id="57" name="図 56" descr="アイコン&#10;&#10;自動的に生成された説明">
            <a:extLst>
              <a:ext uri="{FF2B5EF4-FFF2-40B4-BE49-F238E27FC236}">
                <a16:creationId xmlns:a16="http://schemas.microsoft.com/office/drawing/2014/main" id="{D1C8AECB-9E78-0839-EEE9-325E9135B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0049" y="5039780"/>
            <a:ext cx="386940" cy="386940"/>
          </a:xfrm>
          <a:prstGeom prst="rect">
            <a:avLst/>
          </a:prstGeom>
        </p:spPr>
      </p:pic>
      <p:sp>
        <p:nvSpPr>
          <p:cNvPr id="58" name="テキスト ボックス 57">
            <a:extLst>
              <a:ext uri="{FF2B5EF4-FFF2-40B4-BE49-F238E27FC236}">
                <a16:creationId xmlns:a16="http://schemas.microsoft.com/office/drawing/2014/main" id="{9DB5176C-96E8-CFCA-269E-1328AE29BF27}"/>
              </a:ext>
            </a:extLst>
          </p:cNvPr>
          <p:cNvSpPr txBox="1"/>
          <p:nvPr/>
        </p:nvSpPr>
        <p:spPr>
          <a:xfrm>
            <a:off x="7304781" y="5372644"/>
            <a:ext cx="703756" cy="276999"/>
          </a:xfrm>
          <a:prstGeom prst="rect">
            <a:avLst/>
          </a:prstGeom>
          <a:noFill/>
        </p:spPr>
        <p:txBody>
          <a:bodyPr wrap="square" rtlCol="0">
            <a:spAutoFit/>
          </a:bodyPr>
          <a:lstStyle/>
          <a:p>
            <a:pPr algn="ctr"/>
            <a:r>
              <a:rPr kumimoji="1" lang="ja-JP" altLang="en-US" sz="1200"/>
              <a:t>端末</a:t>
            </a:r>
            <a:r>
              <a:rPr kumimoji="1" lang="en-US" altLang="ja-JP" sz="1200"/>
              <a:t>10</a:t>
            </a:r>
            <a:endParaRPr kumimoji="1" lang="ja-JP" altLang="en-US" sz="1200"/>
          </a:p>
        </p:txBody>
      </p:sp>
      <p:sp>
        <p:nvSpPr>
          <p:cNvPr id="60" name="テキスト ボックス 59">
            <a:extLst>
              <a:ext uri="{FF2B5EF4-FFF2-40B4-BE49-F238E27FC236}">
                <a16:creationId xmlns:a16="http://schemas.microsoft.com/office/drawing/2014/main" id="{FB1DB323-8397-C805-0E64-0EEA8FB952A9}"/>
              </a:ext>
            </a:extLst>
          </p:cNvPr>
          <p:cNvSpPr txBox="1"/>
          <p:nvPr/>
        </p:nvSpPr>
        <p:spPr>
          <a:xfrm>
            <a:off x="4992963" y="5085294"/>
            <a:ext cx="2431098" cy="376349"/>
          </a:xfrm>
          <a:prstGeom prst="rect">
            <a:avLst/>
          </a:prstGeom>
        </p:spPr>
        <p:txBody>
          <a:bodyPr wrap="square" rtlCol="0">
            <a:normAutofit fontScale="92500" lnSpcReduction="20000"/>
          </a:bodyPr>
          <a:lstStyle/>
          <a:p>
            <a:r>
              <a:rPr kumimoji="1" lang="ja-JP" altLang="en-US" sz="2400"/>
              <a:t>・・・・・・・・</a:t>
            </a:r>
          </a:p>
          <a:p>
            <a:endParaRPr kumimoji="1" lang="ja-JP" altLang="en-US" sz="2400"/>
          </a:p>
          <a:p>
            <a:endParaRPr kumimoji="1" lang="ja-JP" altLang="en-US" sz="2400"/>
          </a:p>
          <a:p>
            <a:endParaRPr kumimoji="1" lang="ja-JP" altLang="en-US" sz="2400"/>
          </a:p>
          <a:p>
            <a:endParaRPr kumimoji="1" lang="ja-JP" altLang="en-US" sz="2400"/>
          </a:p>
          <a:p>
            <a:endParaRPr kumimoji="1" lang="ja-JP" altLang="en-US" sz="2400"/>
          </a:p>
          <a:p>
            <a:pPr algn="l"/>
            <a:endParaRPr kumimoji="1" lang="ja-JP" altLang="en-US" sz="2400"/>
          </a:p>
        </p:txBody>
      </p:sp>
      <p:sp>
        <p:nvSpPr>
          <p:cNvPr id="70" name="矢印: 下 69">
            <a:extLst>
              <a:ext uri="{FF2B5EF4-FFF2-40B4-BE49-F238E27FC236}">
                <a16:creationId xmlns:a16="http://schemas.microsoft.com/office/drawing/2014/main" id="{2B0514C2-9759-4355-B4F2-EF77D983D4AA}"/>
              </a:ext>
            </a:extLst>
          </p:cNvPr>
          <p:cNvSpPr/>
          <p:nvPr/>
        </p:nvSpPr>
        <p:spPr>
          <a:xfrm>
            <a:off x="6282943" y="3290170"/>
            <a:ext cx="526661" cy="1232066"/>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a:t>下り方向</a:t>
            </a:r>
          </a:p>
        </p:txBody>
      </p:sp>
      <p:sp>
        <p:nvSpPr>
          <p:cNvPr id="72" name="矢印: 上 71">
            <a:extLst>
              <a:ext uri="{FF2B5EF4-FFF2-40B4-BE49-F238E27FC236}">
                <a16:creationId xmlns:a16="http://schemas.microsoft.com/office/drawing/2014/main" id="{75269CFB-5EB5-5AFF-8428-F1F126348C79}"/>
              </a:ext>
            </a:extLst>
          </p:cNvPr>
          <p:cNvSpPr/>
          <p:nvPr/>
        </p:nvSpPr>
        <p:spPr>
          <a:xfrm>
            <a:off x="5402829" y="3262274"/>
            <a:ext cx="526661" cy="1232066"/>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a:t>上り方向</a:t>
            </a:r>
          </a:p>
        </p:txBody>
      </p:sp>
      <p:sp>
        <p:nvSpPr>
          <p:cNvPr id="77" name="左中かっこ 76">
            <a:extLst>
              <a:ext uri="{FF2B5EF4-FFF2-40B4-BE49-F238E27FC236}">
                <a16:creationId xmlns:a16="http://schemas.microsoft.com/office/drawing/2014/main" id="{979C11A1-72FE-54BC-3E68-EF544BFF9390}"/>
              </a:ext>
            </a:extLst>
          </p:cNvPr>
          <p:cNvSpPr/>
          <p:nvPr/>
        </p:nvSpPr>
        <p:spPr>
          <a:xfrm rot="5400000" flipV="1">
            <a:off x="5826244" y="2945542"/>
            <a:ext cx="206492" cy="3990565"/>
          </a:xfrm>
          <a:prstGeom prst="leftBrace">
            <a:avLst>
              <a:gd name="adj1" fmla="val 8333"/>
              <a:gd name="adj2" fmla="val 50444"/>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C04061F-C1E5-AAB6-D842-5CDB11024D88}"/>
              </a:ext>
            </a:extLst>
          </p:cNvPr>
          <p:cNvSpPr txBox="1"/>
          <p:nvPr/>
        </p:nvSpPr>
        <p:spPr>
          <a:xfrm>
            <a:off x="5594513" y="4494340"/>
            <a:ext cx="776741" cy="337249"/>
          </a:xfrm>
          <a:prstGeom prst="rect">
            <a:avLst/>
          </a:prstGeom>
        </p:spPr>
        <p:txBody>
          <a:bodyPr wrap="square" rtlCol="0">
            <a:normAutofit fontScale="77500" lnSpcReduction="20000"/>
          </a:bodyPr>
          <a:lstStyle/>
          <a:p>
            <a:pPr algn="l"/>
            <a:r>
              <a:rPr kumimoji="1" lang="en-US" altLang="ja-JP" sz="2400"/>
              <a:t>10</a:t>
            </a:r>
            <a:r>
              <a:rPr lang="ja-JP" altLang="en-US" sz="2400"/>
              <a:t>台</a:t>
            </a:r>
            <a:endParaRPr kumimoji="1" lang="ja-JP" altLang="en-US" sz="2400"/>
          </a:p>
        </p:txBody>
      </p:sp>
    </p:spTree>
    <p:extLst>
      <p:ext uri="{BB962C8B-B14F-4D97-AF65-F5344CB8AC3E}">
        <p14:creationId xmlns:p14="http://schemas.microsoft.com/office/powerpoint/2010/main" val="580100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0E587E96-B6A1-3488-CD24-98BBB320C0CE}"/>
              </a:ext>
            </a:extLst>
          </p:cNvPr>
          <p:cNvSpPr/>
          <p:nvPr/>
        </p:nvSpPr>
        <p:spPr>
          <a:xfrm>
            <a:off x="2537118" y="538317"/>
            <a:ext cx="1202748" cy="5388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802.11</a:t>
            </a:r>
          </a:p>
          <a:p>
            <a:pPr algn="ctr"/>
            <a:r>
              <a:rPr lang="ja-JP" altLang="en-US"/>
              <a:t>ヘッダ</a:t>
            </a:r>
            <a:endParaRPr kumimoji="1" lang="ja-JP" altLang="en-US"/>
          </a:p>
        </p:txBody>
      </p:sp>
      <p:sp>
        <p:nvSpPr>
          <p:cNvPr id="28" name="正方形/長方形 27">
            <a:extLst>
              <a:ext uri="{FF2B5EF4-FFF2-40B4-BE49-F238E27FC236}">
                <a16:creationId xmlns:a16="http://schemas.microsoft.com/office/drawing/2014/main" id="{90D47B1E-89B7-645C-1488-159641E4CB20}"/>
              </a:ext>
            </a:extLst>
          </p:cNvPr>
          <p:cNvSpPr/>
          <p:nvPr/>
        </p:nvSpPr>
        <p:spPr>
          <a:xfrm>
            <a:off x="3739866" y="538317"/>
            <a:ext cx="1358614" cy="5388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LLC</a:t>
            </a:r>
          </a:p>
          <a:p>
            <a:pPr algn="ctr"/>
            <a:r>
              <a:rPr lang="ja-JP" altLang="en-US"/>
              <a:t>ヘッダ</a:t>
            </a:r>
            <a:endParaRPr kumimoji="1" lang="ja-JP" altLang="en-US"/>
          </a:p>
        </p:txBody>
      </p:sp>
      <p:sp>
        <p:nvSpPr>
          <p:cNvPr id="29" name="正方形/長方形 28">
            <a:extLst>
              <a:ext uri="{FF2B5EF4-FFF2-40B4-BE49-F238E27FC236}">
                <a16:creationId xmlns:a16="http://schemas.microsoft.com/office/drawing/2014/main" id="{375C1462-93B9-D7D5-8725-0007587253B4}"/>
              </a:ext>
            </a:extLst>
          </p:cNvPr>
          <p:cNvSpPr/>
          <p:nvPr/>
        </p:nvSpPr>
        <p:spPr>
          <a:xfrm>
            <a:off x="8240648" y="538317"/>
            <a:ext cx="1111828" cy="5388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802.11</a:t>
            </a:r>
          </a:p>
          <a:p>
            <a:pPr algn="ctr"/>
            <a:r>
              <a:rPr lang="en-US" altLang="ja-JP" dirty="0"/>
              <a:t>FCS</a:t>
            </a:r>
            <a:endParaRPr kumimoji="1" lang="ja-JP" altLang="en-US"/>
          </a:p>
        </p:txBody>
      </p:sp>
      <p:sp>
        <p:nvSpPr>
          <p:cNvPr id="30" name="正方形/長方形 29">
            <a:extLst>
              <a:ext uri="{FF2B5EF4-FFF2-40B4-BE49-F238E27FC236}">
                <a16:creationId xmlns:a16="http://schemas.microsoft.com/office/drawing/2014/main" id="{366E24EA-2932-DE8A-E8F3-37EC35C1B790}"/>
              </a:ext>
            </a:extLst>
          </p:cNvPr>
          <p:cNvSpPr/>
          <p:nvPr/>
        </p:nvSpPr>
        <p:spPr>
          <a:xfrm>
            <a:off x="5098480" y="538317"/>
            <a:ext cx="1225045" cy="5388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IP</a:t>
            </a:r>
          </a:p>
          <a:p>
            <a:pPr algn="ctr"/>
            <a:r>
              <a:rPr lang="ja-JP" altLang="en-US"/>
              <a:t>ヘッダ</a:t>
            </a:r>
            <a:endParaRPr kumimoji="1" lang="ja-JP" altLang="en-US"/>
          </a:p>
        </p:txBody>
      </p:sp>
      <p:sp>
        <p:nvSpPr>
          <p:cNvPr id="31" name="正方形/長方形 30">
            <a:extLst>
              <a:ext uri="{FF2B5EF4-FFF2-40B4-BE49-F238E27FC236}">
                <a16:creationId xmlns:a16="http://schemas.microsoft.com/office/drawing/2014/main" id="{6A625146-C4F8-D8ED-E84E-46E889DD1982}"/>
              </a:ext>
            </a:extLst>
          </p:cNvPr>
          <p:cNvSpPr/>
          <p:nvPr/>
        </p:nvSpPr>
        <p:spPr>
          <a:xfrm>
            <a:off x="6323525" y="538317"/>
            <a:ext cx="1917123" cy="5388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IP</a:t>
            </a:r>
          </a:p>
          <a:p>
            <a:pPr algn="ctr"/>
            <a:r>
              <a:rPr kumimoji="1" lang="ja-JP" altLang="en-US"/>
              <a:t>ペイロード</a:t>
            </a:r>
            <a:endParaRPr kumimoji="1" lang="en-US" altLang="ja-JP" dirty="0"/>
          </a:p>
        </p:txBody>
      </p:sp>
      <p:cxnSp>
        <p:nvCxnSpPr>
          <p:cNvPr id="32" name="直線コネクタ 31">
            <a:extLst>
              <a:ext uri="{FF2B5EF4-FFF2-40B4-BE49-F238E27FC236}">
                <a16:creationId xmlns:a16="http://schemas.microsoft.com/office/drawing/2014/main" id="{1E35D4CD-3C24-3D42-ED59-D9B7F40B94DA}"/>
              </a:ext>
            </a:extLst>
          </p:cNvPr>
          <p:cNvCxnSpPr>
            <a:cxnSpLocks/>
          </p:cNvCxnSpPr>
          <p:nvPr/>
        </p:nvCxnSpPr>
        <p:spPr>
          <a:xfrm>
            <a:off x="3729910" y="1052144"/>
            <a:ext cx="0" cy="0"/>
          </a:xfrm>
          <a:prstGeom prst="line">
            <a:avLst/>
          </a:prstGeom>
        </p:spPr>
        <p:style>
          <a:lnRef idx="1">
            <a:schemeClr val="dk1"/>
          </a:lnRef>
          <a:fillRef idx="0">
            <a:schemeClr val="dk1"/>
          </a:fillRef>
          <a:effectRef idx="0">
            <a:schemeClr val="dk1"/>
          </a:effectRef>
          <a:fontRef idx="minor">
            <a:schemeClr val="tx1"/>
          </a:fontRef>
        </p:style>
      </p:cxnSp>
      <p:sp>
        <p:nvSpPr>
          <p:cNvPr id="33" name="正方形/長方形 32">
            <a:extLst>
              <a:ext uri="{FF2B5EF4-FFF2-40B4-BE49-F238E27FC236}">
                <a16:creationId xmlns:a16="http://schemas.microsoft.com/office/drawing/2014/main" id="{8F3D5988-4642-648E-6B61-CAA361EF0EB2}"/>
              </a:ext>
            </a:extLst>
          </p:cNvPr>
          <p:cNvSpPr/>
          <p:nvPr/>
        </p:nvSpPr>
        <p:spPr>
          <a:xfrm>
            <a:off x="345072" y="1906437"/>
            <a:ext cx="2453556" cy="5388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PLCP</a:t>
            </a:r>
            <a:endParaRPr kumimoji="1" lang="en-US" altLang="ja-JP" dirty="0"/>
          </a:p>
          <a:p>
            <a:pPr algn="ctr"/>
            <a:r>
              <a:rPr kumimoji="1" lang="ja-JP" altLang="en-US"/>
              <a:t>プリアンブル</a:t>
            </a:r>
          </a:p>
        </p:txBody>
      </p:sp>
      <p:sp>
        <p:nvSpPr>
          <p:cNvPr id="34" name="正方形/長方形 33">
            <a:extLst>
              <a:ext uri="{FF2B5EF4-FFF2-40B4-BE49-F238E27FC236}">
                <a16:creationId xmlns:a16="http://schemas.microsoft.com/office/drawing/2014/main" id="{0A6ACFD6-DE97-0A35-63FC-26C8FE2B00D9}"/>
              </a:ext>
            </a:extLst>
          </p:cNvPr>
          <p:cNvSpPr/>
          <p:nvPr/>
        </p:nvSpPr>
        <p:spPr>
          <a:xfrm>
            <a:off x="2798628" y="1906437"/>
            <a:ext cx="1778146" cy="5388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PLCP</a:t>
            </a:r>
            <a:endParaRPr kumimoji="1" lang="en-US" altLang="ja-JP" dirty="0"/>
          </a:p>
          <a:p>
            <a:pPr algn="ctr"/>
            <a:r>
              <a:rPr lang="ja-JP" altLang="en-US"/>
              <a:t>ヘッダ信号</a:t>
            </a:r>
            <a:endParaRPr kumimoji="1" lang="ja-JP" altLang="en-US"/>
          </a:p>
        </p:txBody>
      </p:sp>
      <p:sp>
        <p:nvSpPr>
          <p:cNvPr id="35" name="正方形/長方形 34">
            <a:extLst>
              <a:ext uri="{FF2B5EF4-FFF2-40B4-BE49-F238E27FC236}">
                <a16:creationId xmlns:a16="http://schemas.microsoft.com/office/drawing/2014/main" id="{39689B56-BE38-E6E5-E7BF-AF2EC380C6E0}"/>
              </a:ext>
            </a:extLst>
          </p:cNvPr>
          <p:cNvSpPr/>
          <p:nvPr/>
        </p:nvSpPr>
        <p:spPr>
          <a:xfrm>
            <a:off x="4576775" y="1906437"/>
            <a:ext cx="4219788" cy="5388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データ</a:t>
            </a:r>
            <a:endParaRPr kumimoji="1" lang="en-US" altLang="ja-JP" dirty="0"/>
          </a:p>
        </p:txBody>
      </p:sp>
      <p:sp>
        <p:nvSpPr>
          <p:cNvPr id="36" name="正方形/長方形 35">
            <a:extLst>
              <a:ext uri="{FF2B5EF4-FFF2-40B4-BE49-F238E27FC236}">
                <a16:creationId xmlns:a16="http://schemas.microsoft.com/office/drawing/2014/main" id="{6167D3BC-CF8A-151F-EABA-65018B7C354D}"/>
              </a:ext>
            </a:extLst>
          </p:cNvPr>
          <p:cNvSpPr/>
          <p:nvPr/>
        </p:nvSpPr>
        <p:spPr>
          <a:xfrm>
            <a:off x="8796562" y="1906437"/>
            <a:ext cx="1111828" cy="5388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PLCP </a:t>
            </a:r>
          </a:p>
          <a:p>
            <a:pPr algn="ctr"/>
            <a:r>
              <a:rPr kumimoji="1" lang="ja-JP" altLang="en-US" dirty="0"/>
              <a:t>ﾃｲﾙ･ﾋﾞｯﾄ</a:t>
            </a:r>
            <a:endParaRPr kumimoji="1" lang="en-US" altLang="ja-JP" dirty="0"/>
          </a:p>
        </p:txBody>
      </p:sp>
      <p:sp>
        <p:nvSpPr>
          <p:cNvPr id="37" name="正方形/長方形 36">
            <a:extLst>
              <a:ext uri="{FF2B5EF4-FFF2-40B4-BE49-F238E27FC236}">
                <a16:creationId xmlns:a16="http://schemas.microsoft.com/office/drawing/2014/main" id="{103DF085-BD8A-CAD4-0A82-C257F07FA173}"/>
              </a:ext>
            </a:extLst>
          </p:cNvPr>
          <p:cNvSpPr/>
          <p:nvPr/>
        </p:nvSpPr>
        <p:spPr>
          <a:xfrm>
            <a:off x="9844311" y="1906437"/>
            <a:ext cx="1111828" cy="5388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ﾊﾟﾃｨﾝｸﾞ･</a:t>
            </a:r>
            <a:endParaRPr lang="en-US" altLang="ja-JP" dirty="0"/>
          </a:p>
          <a:p>
            <a:pPr algn="ctr"/>
            <a:r>
              <a:rPr lang="ja-JP" altLang="en-US" dirty="0"/>
              <a:t>ﾋﾞｯﾄ</a:t>
            </a:r>
            <a:endParaRPr lang="en-US" altLang="ja-JP" dirty="0"/>
          </a:p>
        </p:txBody>
      </p:sp>
      <p:sp>
        <p:nvSpPr>
          <p:cNvPr id="38" name="正方形/長方形 37">
            <a:extLst>
              <a:ext uri="{FF2B5EF4-FFF2-40B4-BE49-F238E27FC236}">
                <a16:creationId xmlns:a16="http://schemas.microsoft.com/office/drawing/2014/main" id="{60741E28-A7A7-E976-419B-F91262AA379D}"/>
              </a:ext>
            </a:extLst>
          </p:cNvPr>
          <p:cNvSpPr/>
          <p:nvPr/>
        </p:nvSpPr>
        <p:spPr>
          <a:xfrm>
            <a:off x="10957224" y="1906437"/>
            <a:ext cx="1111828" cy="5388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シグナル</a:t>
            </a:r>
            <a:endParaRPr kumimoji="1" lang="en-US" altLang="ja-JP" dirty="0"/>
          </a:p>
          <a:p>
            <a:pPr algn="ctr"/>
            <a:r>
              <a:rPr lang="ja-JP" altLang="en-US"/>
              <a:t>拡張</a:t>
            </a:r>
            <a:endParaRPr kumimoji="1" lang="en-US" altLang="ja-JP" dirty="0"/>
          </a:p>
        </p:txBody>
      </p:sp>
      <p:cxnSp>
        <p:nvCxnSpPr>
          <p:cNvPr id="39" name="直線コネクタ 38">
            <a:extLst>
              <a:ext uri="{FF2B5EF4-FFF2-40B4-BE49-F238E27FC236}">
                <a16:creationId xmlns:a16="http://schemas.microsoft.com/office/drawing/2014/main" id="{CEBE304B-6361-8C59-4258-0A62CFF0CCFC}"/>
              </a:ext>
            </a:extLst>
          </p:cNvPr>
          <p:cNvCxnSpPr>
            <a:cxnSpLocks/>
          </p:cNvCxnSpPr>
          <p:nvPr/>
        </p:nvCxnSpPr>
        <p:spPr>
          <a:xfrm flipV="1">
            <a:off x="343987" y="1077121"/>
            <a:ext cx="2193131" cy="829317"/>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66861E54-6C95-B835-CA96-6A2A2E9EF05F}"/>
              </a:ext>
            </a:extLst>
          </p:cNvPr>
          <p:cNvCxnSpPr>
            <a:cxnSpLocks/>
          </p:cNvCxnSpPr>
          <p:nvPr/>
        </p:nvCxnSpPr>
        <p:spPr>
          <a:xfrm>
            <a:off x="3171182" y="1077121"/>
            <a:ext cx="1405592" cy="829317"/>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44517827-3630-F497-D35B-0EA59369384D}"/>
              </a:ext>
            </a:extLst>
          </p:cNvPr>
          <p:cNvCxnSpPr>
            <a:cxnSpLocks/>
          </p:cNvCxnSpPr>
          <p:nvPr/>
        </p:nvCxnSpPr>
        <p:spPr>
          <a:xfrm flipH="1">
            <a:off x="8796562" y="1077121"/>
            <a:ext cx="555914" cy="829317"/>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162D50A0-789F-E5FB-9A8B-371A0B03BEEC}"/>
              </a:ext>
            </a:extLst>
          </p:cNvPr>
          <p:cNvCxnSpPr>
            <a:cxnSpLocks/>
          </p:cNvCxnSpPr>
          <p:nvPr/>
        </p:nvCxnSpPr>
        <p:spPr>
          <a:xfrm>
            <a:off x="343987" y="2445240"/>
            <a:ext cx="0" cy="337497"/>
          </a:xfrm>
          <a:prstGeom prst="line">
            <a:avLst/>
          </a:prstGeom>
          <a:ln w="12700"/>
        </p:spPr>
        <p:style>
          <a:lnRef idx="1">
            <a:schemeClr val="dk1"/>
          </a:lnRef>
          <a:fillRef idx="0">
            <a:schemeClr val="dk1"/>
          </a:fillRef>
          <a:effectRef idx="0">
            <a:schemeClr val="dk1"/>
          </a:effectRef>
          <a:fontRef idx="minor">
            <a:schemeClr val="tx1"/>
          </a:fontRef>
        </p:style>
      </p:cxnSp>
      <p:cxnSp>
        <p:nvCxnSpPr>
          <p:cNvPr id="43" name="直線コネクタ 42">
            <a:extLst>
              <a:ext uri="{FF2B5EF4-FFF2-40B4-BE49-F238E27FC236}">
                <a16:creationId xmlns:a16="http://schemas.microsoft.com/office/drawing/2014/main" id="{F9A2FC66-627A-9365-AA51-B8A429BEF58D}"/>
              </a:ext>
            </a:extLst>
          </p:cNvPr>
          <p:cNvCxnSpPr>
            <a:cxnSpLocks/>
          </p:cNvCxnSpPr>
          <p:nvPr/>
        </p:nvCxnSpPr>
        <p:spPr>
          <a:xfrm>
            <a:off x="2798628" y="2445240"/>
            <a:ext cx="0" cy="337497"/>
          </a:xfrm>
          <a:prstGeom prst="line">
            <a:avLst/>
          </a:prstGeom>
          <a:ln w="12700"/>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C2813B55-CF13-5B82-3BCA-A8C27431FFC5}"/>
              </a:ext>
            </a:extLst>
          </p:cNvPr>
          <p:cNvCxnSpPr>
            <a:cxnSpLocks/>
          </p:cNvCxnSpPr>
          <p:nvPr/>
        </p:nvCxnSpPr>
        <p:spPr>
          <a:xfrm>
            <a:off x="4576774" y="2417883"/>
            <a:ext cx="0" cy="337497"/>
          </a:xfrm>
          <a:prstGeom prst="line">
            <a:avLst/>
          </a:prstGeom>
          <a:ln w="12700"/>
        </p:spPr>
        <p:style>
          <a:lnRef idx="1">
            <a:schemeClr val="dk1"/>
          </a:lnRef>
          <a:fillRef idx="0">
            <a:schemeClr val="dk1"/>
          </a:fillRef>
          <a:effectRef idx="0">
            <a:schemeClr val="dk1"/>
          </a:effectRef>
          <a:fontRef idx="minor">
            <a:schemeClr val="tx1"/>
          </a:fontRef>
        </p:style>
      </p:cxnSp>
      <p:cxnSp>
        <p:nvCxnSpPr>
          <p:cNvPr id="45" name="直線矢印コネクタ 44">
            <a:extLst>
              <a:ext uri="{FF2B5EF4-FFF2-40B4-BE49-F238E27FC236}">
                <a16:creationId xmlns:a16="http://schemas.microsoft.com/office/drawing/2014/main" id="{6E49B8D3-9FD1-3213-D2D9-79E744DA06C5}"/>
              </a:ext>
            </a:extLst>
          </p:cNvPr>
          <p:cNvCxnSpPr>
            <a:cxnSpLocks/>
          </p:cNvCxnSpPr>
          <p:nvPr/>
        </p:nvCxnSpPr>
        <p:spPr>
          <a:xfrm>
            <a:off x="343987" y="2623962"/>
            <a:ext cx="2454641"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6" name="直線矢印コネクタ 45">
            <a:extLst>
              <a:ext uri="{FF2B5EF4-FFF2-40B4-BE49-F238E27FC236}">
                <a16:creationId xmlns:a16="http://schemas.microsoft.com/office/drawing/2014/main" id="{24A5A822-5B0D-1B45-C5D3-7BE1B218D8DE}"/>
              </a:ext>
            </a:extLst>
          </p:cNvPr>
          <p:cNvCxnSpPr>
            <a:cxnSpLocks/>
          </p:cNvCxnSpPr>
          <p:nvPr/>
        </p:nvCxnSpPr>
        <p:spPr>
          <a:xfrm>
            <a:off x="2798628" y="2623962"/>
            <a:ext cx="1778146"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B7771BE2-81D1-FD75-59F4-E828525F4477}"/>
              </a:ext>
            </a:extLst>
          </p:cNvPr>
          <p:cNvCxnSpPr>
            <a:cxnSpLocks/>
          </p:cNvCxnSpPr>
          <p:nvPr/>
        </p:nvCxnSpPr>
        <p:spPr>
          <a:xfrm>
            <a:off x="12069052" y="2445238"/>
            <a:ext cx="0" cy="337497"/>
          </a:xfrm>
          <a:prstGeom prst="line">
            <a:avLst/>
          </a:prstGeom>
          <a:ln w="12700"/>
        </p:spPr>
        <p:style>
          <a:lnRef idx="1">
            <a:schemeClr val="dk1"/>
          </a:lnRef>
          <a:fillRef idx="0">
            <a:schemeClr val="dk1"/>
          </a:fillRef>
          <a:effectRef idx="0">
            <a:schemeClr val="dk1"/>
          </a:effectRef>
          <a:fontRef idx="minor">
            <a:schemeClr val="tx1"/>
          </a:fontRef>
        </p:style>
      </p:cxnSp>
      <p:cxnSp>
        <p:nvCxnSpPr>
          <p:cNvPr id="48" name="直線矢印コネクタ 47">
            <a:extLst>
              <a:ext uri="{FF2B5EF4-FFF2-40B4-BE49-F238E27FC236}">
                <a16:creationId xmlns:a16="http://schemas.microsoft.com/office/drawing/2014/main" id="{30196124-CF1F-5337-7E71-FC3CE6AABA1E}"/>
              </a:ext>
            </a:extLst>
          </p:cNvPr>
          <p:cNvCxnSpPr>
            <a:cxnSpLocks/>
          </p:cNvCxnSpPr>
          <p:nvPr/>
        </p:nvCxnSpPr>
        <p:spPr>
          <a:xfrm>
            <a:off x="4576773" y="2623421"/>
            <a:ext cx="7492279" cy="2735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9" name="テキスト ボックス 48">
            <a:extLst>
              <a:ext uri="{FF2B5EF4-FFF2-40B4-BE49-F238E27FC236}">
                <a16:creationId xmlns:a16="http://schemas.microsoft.com/office/drawing/2014/main" id="{911027A5-35B5-FADC-416B-C09423A01C15}"/>
              </a:ext>
            </a:extLst>
          </p:cNvPr>
          <p:cNvSpPr txBox="1"/>
          <p:nvPr/>
        </p:nvSpPr>
        <p:spPr>
          <a:xfrm>
            <a:off x="1173855" y="2651004"/>
            <a:ext cx="794904" cy="253657"/>
          </a:xfrm>
          <a:prstGeom prst="rect">
            <a:avLst/>
          </a:prstGeom>
          <a:noFill/>
        </p:spPr>
        <p:txBody>
          <a:bodyPr wrap="square" rtlCol="0">
            <a:spAutoFit/>
          </a:bodyPr>
          <a:lstStyle/>
          <a:p>
            <a:r>
              <a:rPr kumimoji="1" lang="en-US" altLang="ja-JP" dirty="0"/>
              <a:t>16μs</a:t>
            </a:r>
            <a:endParaRPr kumimoji="1" lang="ja-JP" altLang="en-US"/>
          </a:p>
        </p:txBody>
      </p:sp>
      <p:sp>
        <p:nvSpPr>
          <p:cNvPr id="50" name="テキスト ボックス 49">
            <a:extLst>
              <a:ext uri="{FF2B5EF4-FFF2-40B4-BE49-F238E27FC236}">
                <a16:creationId xmlns:a16="http://schemas.microsoft.com/office/drawing/2014/main" id="{DD0DA7ED-3049-BE19-1227-CBD63A28665A}"/>
              </a:ext>
            </a:extLst>
          </p:cNvPr>
          <p:cNvSpPr txBox="1"/>
          <p:nvPr/>
        </p:nvSpPr>
        <p:spPr>
          <a:xfrm>
            <a:off x="3342414" y="2655386"/>
            <a:ext cx="794904" cy="253657"/>
          </a:xfrm>
          <a:prstGeom prst="rect">
            <a:avLst/>
          </a:prstGeom>
          <a:noFill/>
        </p:spPr>
        <p:txBody>
          <a:bodyPr wrap="square" rtlCol="0">
            <a:spAutoFit/>
          </a:bodyPr>
          <a:lstStyle/>
          <a:p>
            <a:r>
              <a:rPr lang="en-US" altLang="ja-JP" dirty="0"/>
              <a:t>4</a:t>
            </a:r>
            <a:r>
              <a:rPr kumimoji="1" lang="en-US" altLang="ja-JP" dirty="0"/>
              <a:t>μs</a:t>
            </a:r>
            <a:endParaRPr kumimoji="1" lang="ja-JP" altLang="en-US"/>
          </a:p>
        </p:txBody>
      </p:sp>
      <p:sp>
        <p:nvSpPr>
          <p:cNvPr id="51" name="コンテンツ プレースホルダー 2">
            <a:extLst>
              <a:ext uri="{FF2B5EF4-FFF2-40B4-BE49-F238E27FC236}">
                <a16:creationId xmlns:a16="http://schemas.microsoft.com/office/drawing/2014/main" id="{A802A653-B71D-9C63-0571-6A8F4250B80B}"/>
              </a:ext>
            </a:extLst>
          </p:cNvPr>
          <p:cNvSpPr>
            <a:spLocks noGrp="1"/>
          </p:cNvSpPr>
          <p:nvPr>
            <p:ph idx="1"/>
          </p:nvPr>
        </p:nvSpPr>
        <p:spPr>
          <a:xfrm>
            <a:off x="838200" y="3087223"/>
            <a:ext cx="10515600" cy="3770777"/>
          </a:xfrm>
        </p:spPr>
        <p:txBody>
          <a:bodyPr>
            <a:normAutofit/>
          </a:bodyPr>
          <a:lstStyle/>
          <a:p>
            <a:r>
              <a:rPr lang="en-US" altLang="ja-JP" sz="2400" dirty="0"/>
              <a:t>PLCP</a:t>
            </a:r>
            <a:r>
              <a:rPr lang="ja-JP" altLang="en-US" sz="2400" dirty="0"/>
              <a:t>テイル・ビット</a:t>
            </a:r>
            <a:endParaRPr lang="en-US" altLang="ja-JP" sz="2400" dirty="0"/>
          </a:p>
          <a:p>
            <a:pPr marL="0" indent="0">
              <a:buNone/>
            </a:pPr>
            <a:r>
              <a:rPr lang="en-US" altLang="ja-JP" sz="2400" dirty="0"/>
              <a:t>PLCP</a:t>
            </a:r>
            <a:r>
              <a:rPr lang="ja-JP" altLang="en-US" sz="2400" dirty="0"/>
              <a:t>ヘッダ信号に対応する信号</a:t>
            </a:r>
            <a:endParaRPr lang="en-US" altLang="ja-JP" sz="2400" dirty="0"/>
          </a:p>
          <a:p>
            <a:pPr marL="0" indent="0">
              <a:buNone/>
            </a:pPr>
            <a:endParaRPr lang="en-US" altLang="ja-JP" sz="2400" dirty="0"/>
          </a:p>
          <a:p>
            <a:r>
              <a:rPr lang="ja-JP" altLang="en-US" sz="2400" dirty="0"/>
              <a:t>パティング・ビット</a:t>
            </a:r>
            <a:endParaRPr lang="en-US" altLang="ja-JP" sz="2400" dirty="0"/>
          </a:p>
          <a:p>
            <a:pPr marL="0" indent="0">
              <a:buNone/>
            </a:pPr>
            <a:r>
              <a:rPr lang="ja-JP" altLang="en-US" sz="2400" dirty="0"/>
              <a:t>フレーム長を</a:t>
            </a:r>
            <a:r>
              <a:rPr lang="en-US" altLang="ja-JP" sz="2400" dirty="0"/>
              <a:t>4μs</a:t>
            </a:r>
            <a:r>
              <a:rPr lang="ja-JP" altLang="en-US" sz="2400" dirty="0"/>
              <a:t>の整数倍の長さになるように調整する機能</a:t>
            </a:r>
            <a:endParaRPr lang="en-US" altLang="ja-JP" sz="2400" dirty="0"/>
          </a:p>
          <a:p>
            <a:pPr marL="0" indent="0">
              <a:buNone/>
            </a:pPr>
            <a:endParaRPr lang="en-US" altLang="ja-JP" sz="2400" dirty="0"/>
          </a:p>
          <a:p>
            <a:r>
              <a:rPr lang="ja-JP" altLang="en-US" sz="2400" dirty="0"/>
              <a:t>シグナル拡張</a:t>
            </a:r>
            <a:endParaRPr lang="en-US" altLang="ja-JP" sz="2400" dirty="0"/>
          </a:p>
          <a:p>
            <a:pPr marL="0" indent="0">
              <a:buNone/>
            </a:pPr>
            <a:r>
              <a:rPr lang="en-US" altLang="ja-JP" sz="2400" dirty="0"/>
              <a:t>802.11/g</a:t>
            </a:r>
            <a:r>
              <a:rPr lang="ja-JP" altLang="en-US" sz="2400" dirty="0"/>
              <a:t>の場合のみ信号</a:t>
            </a:r>
            <a:r>
              <a:rPr lang="en-US" altLang="ja-JP" sz="2400" dirty="0"/>
              <a:t>6μs</a:t>
            </a:r>
            <a:r>
              <a:rPr lang="ja-JP" altLang="en-US" sz="2400" dirty="0"/>
              <a:t>の無信号期間を付加</a:t>
            </a:r>
            <a:endParaRPr lang="en-US" altLang="ja-JP" sz="2400" dirty="0"/>
          </a:p>
          <a:p>
            <a:pPr marL="0" indent="0">
              <a:buNone/>
            </a:pPr>
            <a:endParaRPr lang="en-US" altLang="ja-JP" sz="2400" dirty="0"/>
          </a:p>
          <a:p>
            <a:pPr marL="0" indent="0">
              <a:buNone/>
            </a:pPr>
            <a:endParaRPr lang="en-US" altLang="ja-JP" sz="2400" dirty="0"/>
          </a:p>
          <a:p>
            <a:pPr marL="0" indent="0">
              <a:buNone/>
            </a:pPr>
            <a:endParaRPr lang="en-US" altLang="ja-JP" sz="2400" dirty="0"/>
          </a:p>
          <a:p>
            <a:pPr marL="0" indent="0">
              <a:buNone/>
            </a:pPr>
            <a:endParaRPr lang="en-US" altLang="ja-JP" sz="2400" dirty="0"/>
          </a:p>
          <a:p>
            <a:pPr marL="0" indent="0">
              <a:buNone/>
            </a:pPr>
            <a:endParaRPr kumimoji="1" lang="en-US" altLang="ja-JP" sz="2400" dirty="0"/>
          </a:p>
          <a:p>
            <a:pPr marL="0" indent="0">
              <a:buNone/>
            </a:pPr>
            <a:endParaRPr kumimoji="1" lang="en-US" altLang="ja-JP" sz="2400" dirty="0"/>
          </a:p>
          <a:p>
            <a:pPr marL="0" indent="0">
              <a:buNone/>
            </a:pPr>
            <a:endParaRPr kumimoji="1" lang="ja-JP" altLang="en-US" sz="2400" dirty="0"/>
          </a:p>
        </p:txBody>
      </p:sp>
      <p:sp>
        <p:nvSpPr>
          <p:cNvPr id="2" name="テキスト ボックス 1">
            <a:extLst>
              <a:ext uri="{FF2B5EF4-FFF2-40B4-BE49-F238E27FC236}">
                <a16:creationId xmlns:a16="http://schemas.microsoft.com/office/drawing/2014/main" id="{34DBBD4C-88A7-300E-A033-08572D208ED6}"/>
              </a:ext>
            </a:extLst>
          </p:cNvPr>
          <p:cNvSpPr txBox="1"/>
          <p:nvPr/>
        </p:nvSpPr>
        <p:spPr>
          <a:xfrm>
            <a:off x="3450546" y="168715"/>
            <a:ext cx="529090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802.11a/g</a:t>
            </a:r>
            <a:r>
              <a:rPr kumimoji="1" lang="ja-JP" altLang="en-US"/>
              <a:t>の</a:t>
            </a:r>
            <a:r>
              <a:rPr kumimoji="1" lang="en-US" altLang="ja-JP" dirty="0"/>
              <a:t>PLCP</a:t>
            </a:r>
            <a:r>
              <a:rPr kumimoji="1" lang="ja-JP" altLang="en-US"/>
              <a:t>フレーム・フォーマット</a:t>
            </a:r>
          </a:p>
        </p:txBody>
      </p:sp>
    </p:spTree>
    <p:extLst>
      <p:ext uri="{BB962C8B-B14F-4D97-AF65-F5344CB8AC3E}">
        <p14:creationId xmlns:p14="http://schemas.microsoft.com/office/powerpoint/2010/main" val="1643858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8" name="グループ化 137">
            <a:extLst>
              <a:ext uri="{FF2B5EF4-FFF2-40B4-BE49-F238E27FC236}">
                <a16:creationId xmlns:a16="http://schemas.microsoft.com/office/drawing/2014/main" id="{D8CE4753-3E15-263F-69A4-609657A645BA}"/>
              </a:ext>
            </a:extLst>
          </p:cNvPr>
          <p:cNvGrpSpPr/>
          <p:nvPr/>
        </p:nvGrpSpPr>
        <p:grpSpPr>
          <a:xfrm>
            <a:off x="51527" y="663978"/>
            <a:ext cx="11596254" cy="1528932"/>
            <a:chOff x="67540" y="123223"/>
            <a:chExt cx="11596254" cy="1528932"/>
          </a:xfrm>
        </p:grpSpPr>
        <p:cxnSp>
          <p:nvCxnSpPr>
            <p:cNvPr id="16" name="直線コネクタ 15">
              <a:extLst>
                <a:ext uri="{FF2B5EF4-FFF2-40B4-BE49-F238E27FC236}">
                  <a16:creationId xmlns:a16="http://schemas.microsoft.com/office/drawing/2014/main" id="{49EB8560-3873-003E-BDC7-BB1000E34B15}"/>
                </a:ext>
              </a:extLst>
            </p:cNvPr>
            <p:cNvCxnSpPr/>
            <p:nvPr/>
          </p:nvCxnSpPr>
          <p:spPr>
            <a:xfrm>
              <a:off x="67540" y="628651"/>
              <a:ext cx="11596254" cy="0"/>
            </a:xfrm>
            <a:prstGeom prst="line">
              <a:avLst/>
            </a:prstGeom>
          </p:spPr>
          <p:style>
            <a:lnRef idx="2">
              <a:schemeClr val="dk1"/>
            </a:lnRef>
            <a:fillRef idx="0">
              <a:schemeClr val="dk1"/>
            </a:fillRef>
            <a:effectRef idx="1">
              <a:schemeClr val="dk1"/>
            </a:effectRef>
            <a:fontRef idx="minor">
              <a:schemeClr val="tx1"/>
            </a:fontRef>
          </p:style>
        </p:cxnSp>
        <p:grpSp>
          <p:nvGrpSpPr>
            <p:cNvPr id="116" name="グループ化 115">
              <a:extLst>
                <a:ext uri="{FF2B5EF4-FFF2-40B4-BE49-F238E27FC236}">
                  <a16:creationId xmlns:a16="http://schemas.microsoft.com/office/drawing/2014/main" id="{953CFFC4-269C-B86C-9C63-30B437720645}"/>
                </a:ext>
              </a:extLst>
            </p:cNvPr>
            <p:cNvGrpSpPr/>
            <p:nvPr/>
          </p:nvGrpSpPr>
          <p:grpSpPr>
            <a:xfrm>
              <a:off x="114300" y="123223"/>
              <a:ext cx="10731456" cy="1528932"/>
              <a:chOff x="114300" y="123223"/>
              <a:chExt cx="10731456" cy="1528932"/>
            </a:xfrm>
          </p:grpSpPr>
          <p:grpSp>
            <p:nvGrpSpPr>
              <p:cNvPr id="14" name="グループ化 13">
                <a:extLst>
                  <a:ext uri="{FF2B5EF4-FFF2-40B4-BE49-F238E27FC236}">
                    <a16:creationId xmlns:a16="http://schemas.microsoft.com/office/drawing/2014/main" id="{AA459D86-53C3-58AF-F659-0D69994963F4}"/>
                  </a:ext>
                </a:extLst>
              </p:cNvPr>
              <p:cNvGrpSpPr/>
              <p:nvPr/>
            </p:nvGrpSpPr>
            <p:grpSpPr>
              <a:xfrm>
                <a:off x="114300" y="124686"/>
                <a:ext cx="4088822" cy="503957"/>
                <a:chOff x="2199841" y="4826575"/>
                <a:chExt cx="6815358" cy="784515"/>
              </a:xfrm>
            </p:grpSpPr>
            <p:sp>
              <p:nvSpPr>
                <p:cNvPr id="7" name="正方形/長方形 6">
                  <a:extLst>
                    <a:ext uri="{FF2B5EF4-FFF2-40B4-BE49-F238E27FC236}">
                      <a16:creationId xmlns:a16="http://schemas.microsoft.com/office/drawing/2014/main" id="{55E70E5C-FEB8-D4FE-79B6-BDEB32F1A1F1}"/>
                    </a:ext>
                  </a:extLst>
                </p:cNvPr>
                <p:cNvSpPr/>
                <p:nvPr/>
              </p:nvSpPr>
              <p:spPr>
                <a:xfrm>
                  <a:off x="2199841" y="4826577"/>
                  <a:ext cx="1111828" cy="7845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a:t>802.11</a:t>
                  </a:r>
                </a:p>
                <a:p>
                  <a:pPr algn="ctr"/>
                  <a:r>
                    <a:rPr lang="ja-JP" altLang="en-US" sz="1200"/>
                    <a:t>ヘッダ</a:t>
                  </a:r>
                  <a:endParaRPr kumimoji="1" lang="ja-JP" altLang="en-US" sz="1200"/>
                </a:p>
              </p:txBody>
            </p:sp>
            <p:sp>
              <p:nvSpPr>
                <p:cNvPr id="8" name="正方形/長方形 7">
                  <a:extLst>
                    <a:ext uri="{FF2B5EF4-FFF2-40B4-BE49-F238E27FC236}">
                      <a16:creationId xmlns:a16="http://schemas.microsoft.com/office/drawing/2014/main" id="{A38EB2F2-9664-8E45-83C3-BF7B8C73B78F}"/>
                    </a:ext>
                  </a:extLst>
                </p:cNvPr>
                <p:cNvSpPr/>
                <p:nvPr/>
              </p:nvSpPr>
              <p:spPr>
                <a:xfrm>
                  <a:off x="3294614" y="4826578"/>
                  <a:ext cx="1111828" cy="7845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a:t>LLC</a:t>
                  </a:r>
                </a:p>
                <a:p>
                  <a:pPr algn="ctr"/>
                  <a:r>
                    <a:rPr lang="ja-JP" altLang="en-US" sz="1200"/>
                    <a:t>ヘッダ</a:t>
                  </a:r>
                  <a:endParaRPr kumimoji="1" lang="ja-JP" altLang="en-US" sz="1200"/>
                </a:p>
              </p:txBody>
            </p:sp>
            <p:sp>
              <p:nvSpPr>
                <p:cNvPr id="9" name="正方形/長方形 8">
                  <a:extLst>
                    <a:ext uri="{FF2B5EF4-FFF2-40B4-BE49-F238E27FC236}">
                      <a16:creationId xmlns:a16="http://schemas.microsoft.com/office/drawing/2014/main" id="{6FEB62DF-E568-20C4-B911-6706ACEA83D4}"/>
                    </a:ext>
                  </a:extLst>
                </p:cNvPr>
                <p:cNvSpPr/>
                <p:nvPr/>
              </p:nvSpPr>
              <p:spPr>
                <a:xfrm>
                  <a:off x="7903371" y="4826575"/>
                  <a:ext cx="1111828" cy="7845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a:t>802.11</a:t>
                  </a:r>
                </a:p>
                <a:p>
                  <a:pPr algn="ctr"/>
                  <a:r>
                    <a:rPr lang="en-US" altLang="ja-JP" sz="1200" dirty="0"/>
                    <a:t>FCS</a:t>
                  </a:r>
                  <a:endParaRPr kumimoji="1" lang="ja-JP" altLang="en-US" sz="1200"/>
                </a:p>
              </p:txBody>
            </p:sp>
            <p:sp>
              <p:nvSpPr>
                <p:cNvPr id="10" name="正方形/長方形 9">
                  <a:extLst>
                    <a:ext uri="{FF2B5EF4-FFF2-40B4-BE49-F238E27FC236}">
                      <a16:creationId xmlns:a16="http://schemas.microsoft.com/office/drawing/2014/main" id="{372A4085-9C9B-0F34-F9C8-EBD9A04D1F13}"/>
                    </a:ext>
                  </a:extLst>
                </p:cNvPr>
                <p:cNvSpPr/>
                <p:nvPr/>
              </p:nvSpPr>
              <p:spPr>
                <a:xfrm>
                  <a:off x="4393957" y="4826575"/>
                  <a:ext cx="1074378" cy="7845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a:t>IP</a:t>
                  </a:r>
                </a:p>
                <a:p>
                  <a:pPr algn="ctr"/>
                  <a:r>
                    <a:rPr lang="ja-JP" altLang="en-US" sz="1200"/>
                    <a:t>ヘッダ</a:t>
                  </a:r>
                  <a:endParaRPr kumimoji="1" lang="ja-JP" altLang="en-US" sz="1200"/>
                </a:p>
              </p:txBody>
            </p:sp>
            <p:sp>
              <p:nvSpPr>
                <p:cNvPr id="11" name="正方形/長方形 10">
                  <a:extLst>
                    <a:ext uri="{FF2B5EF4-FFF2-40B4-BE49-F238E27FC236}">
                      <a16:creationId xmlns:a16="http://schemas.microsoft.com/office/drawing/2014/main" id="{51FE7B3A-BF3A-6D1C-1E7A-A1114622386B}"/>
                    </a:ext>
                  </a:extLst>
                </p:cNvPr>
                <p:cNvSpPr/>
                <p:nvPr/>
              </p:nvSpPr>
              <p:spPr>
                <a:xfrm>
                  <a:off x="5468335" y="4826577"/>
                  <a:ext cx="2435037" cy="7845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IP</a:t>
                  </a:r>
                </a:p>
                <a:p>
                  <a:pPr algn="ctr"/>
                  <a:r>
                    <a:rPr kumimoji="1" lang="ja-JP" altLang="en-US" sz="1200"/>
                    <a:t>ペイロード</a:t>
                  </a:r>
                  <a:endParaRPr kumimoji="1" lang="en-US" altLang="ja-JP" sz="1200" dirty="0"/>
                </a:p>
              </p:txBody>
            </p:sp>
          </p:grpSp>
          <p:sp>
            <p:nvSpPr>
              <p:cNvPr id="18" name="正方形/長方形 17">
                <a:extLst>
                  <a:ext uri="{FF2B5EF4-FFF2-40B4-BE49-F238E27FC236}">
                    <a16:creationId xmlns:a16="http://schemas.microsoft.com/office/drawing/2014/main" id="{6B8FE11C-D3B4-46B0-E225-F0C5F38EC540}"/>
                  </a:ext>
                </a:extLst>
              </p:cNvPr>
              <p:cNvSpPr/>
              <p:nvPr/>
            </p:nvSpPr>
            <p:spPr>
              <a:xfrm>
                <a:off x="4686252" y="124692"/>
                <a:ext cx="667033" cy="5039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a:t>802.11</a:t>
                </a:r>
              </a:p>
              <a:p>
                <a:pPr algn="ctr"/>
                <a:r>
                  <a:rPr kumimoji="1" lang="en-US" altLang="ja-JP" sz="1200" dirty="0"/>
                  <a:t>ACK</a:t>
                </a:r>
                <a:endParaRPr kumimoji="1" lang="ja-JP" altLang="en-US" sz="1200"/>
              </a:p>
            </p:txBody>
          </p:sp>
          <p:cxnSp>
            <p:nvCxnSpPr>
              <p:cNvPr id="20" name="直線矢印コネクタ 19">
                <a:extLst>
                  <a:ext uri="{FF2B5EF4-FFF2-40B4-BE49-F238E27FC236}">
                    <a16:creationId xmlns:a16="http://schemas.microsoft.com/office/drawing/2014/main" id="{B27ED445-EB97-CB69-B737-B11AF4129418}"/>
                  </a:ext>
                </a:extLst>
              </p:cNvPr>
              <p:cNvCxnSpPr>
                <a:cxnSpLocks/>
                <a:stCxn id="9" idx="3"/>
                <a:endCxn id="18" idx="1"/>
              </p:cNvCxnSpPr>
              <p:nvPr/>
            </p:nvCxnSpPr>
            <p:spPr>
              <a:xfrm>
                <a:off x="4203122" y="376671"/>
                <a:ext cx="483130" cy="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5" name="テキスト ボックス 24">
                <a:extLst>
                  <a:ext uri="{FF2B5EF4-FFF2-40B4-BE49-F238E27FC236}">
                    <a16:creationId xmlns:a16="http://schemas.microsoft.com/office/drawing/2014/main" id="{C3FB3F0D-D010-75BE-F84C-EEBD14FE0D2E}"/>
                  </a:ext>
                </a:extLst>
              </p:cNvPr>
              <p:cNvSpPr txBox="1"/>
              <p:nvPr/>
            </p:nvSpPr>
            <p:spPr>
              <a:xfrm>
                <a:off x="4179719" y="819811"/>
                <a:ext cx="529936" cy="276999"/>
              </a:xfrm>
              <a:prstGeom prst="rect">
                <a:avLst/>
              </a:prstGeom>
              <a:noFill/>
            </p:spPr>
            <p:txBody>
              <a:bodyPr wrap="square" rtlCol="0">
                <a:spAutoFit/>
              </a:bodyPr>
              <a:lstStyle/>
              <a:p>
                <a:r>
                  <a:rPr lang="en-US" altLang="ja-JP" sz="1200" dirty="0"/>
                  <a:t>SIFS</a:t>
                </a:r>
                <a:endParaRPr kumimoji="1" lang="ja-JP" altLang="en-US" sz="1200"/>
              </a:p>
            </p:txBody>
          </p:sp>
          <p:sp>
            <p:nvSpPr>
              <p:cNvPr id="26" name="正方形/長方形 25">
                <a:extLst>
                  <a:ext uri="{FF2B5EF4-FFF2-40B4-BE49-F238E27FC236}">
                    <a16:creationId xmlns:a16="http://schemas.microsoft.com/office/drawing/2014/main" id="{8B9E576C-DEA9-3235-9103-4F38C798A056}"/>
                  </a:ext>
                </a:extLst>
              </p:cNvPr>
              <p:cNvSpPr/>
              <p:nvPr/>
            </p:nvSpPr>
            <p:spPr>
              <a:xfrm>
                <a:off x="6236298" y="123223"/>
                <a:ext cx="4609458" cy="5039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a:t>次フレーム</a:t>
                </a:r>
                <a:endParaRPr kumimoji="1" lang="en-US" altLang="ja-JP" sz="1200" dirty="0"/>
              </a:p>
            </p:txBody>
          </p:sp>
          <p:cxnSp>
            <p:nvCxnSpPr>
              <p:cNvPr id="30" name="直線矢印コネクタ 29">
                <a:extLst>
                  <a:ext uri="{FF2B5EF4-FFF2-40B4-BE49-F238E27FC236}">
                    <a16:creationId xmlns:a16="http://schemas.microsoft.com/office/drawing/2014/main" id="{D7AC90D3-3494-DFF3-E0D2-10A154DEDEC2}"/>
                  </a:ext>
                </a:extLst>
              </p:cNvPr>
              <p:cNvCxnSpPr>
                <a:cxnSpLocks/>
                <a:stCxn id="18" idx="3"/>
                <a:endCxn id="26" idx="1"/>
              </p:cNvCxnSpPr>
              <p:nvPr/>
            </p:nvCxnSpPr>
            <p:spPr>
              <a:xfrm flipV="1">
                <a:off x="5353285" y="375203"/>
                <a:ext cx="883013" cy="146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6" name="テキスト ボックス 35">
                <a:extLst>
                  <a:ext uri="{FF2B5EF4-FFF2-40B4-BE49-F238E27FC236}">
                    <a16:creationId xmlns:a16="http://schemas.microsoft.com/office/drawing/2014/main" id="{7C8F3EFF-5A8C-0AE9-15E8-7920A2A9067D}"/>
                  </a:ext>
                </a:extLst>
              </p:cNvPr>
              <p:cNvSpPr txBox="1"/>
              <p:nvPr/>
            </p:nvSpPr>
            <p:spPr>
              <a:xfrm>
                <a:off x="5244170" y="635146"/>
                <a:ext cx="1093204" cy="646331"/>
              </a:xfrm>
              <a:prstGeom prst="rect">
                <a:avLst/>
              </a:prstGeom>
              <a:noFill/>
            </p:spPr>
            <p:txBody>
              <a:bodyPr wrap="square" rtlCol="0">
                <a:spAutoFit/>
              </a:bodyPr>
              <a:lstStyle/>
              <a:p>
                <a:pPr algn="ctr"/>
                <a:r>
                  <a:rPr kumimoji="1" lang="en-US" altLang="ja-JP" sz="1200" dirty="0"/>
                  <a:t>DCF</a:t>
                </a:r>
              </a:p>
              <a:p>
                <a:pPr algn="ctr"/>
                <a:r>
                  <a:rPr lang="ja-JP" altLang="en-US" sz="1200"/>
                  <a:t>バックオフ</a:t>
                </a:r>
                <a:endParaRPr lang="en-US" altLang="ja-JP" sz="1200" dirty="0"/>
              </a:p>
              <a:p>
                <a:pPr algn="ctr"/>
                <a:r>
                  <a:rPr kumimoji="1" lang="ja-JP" altLang="en-US" sz="1200"/>
                  <a:t>制御時間</a:t>
                </a:r>
              </a:p>
            </p:txBody>
          </p:sp>
          <p:cxnSp>
            <p:nvCxnSpPr>
              <p:cNvPr id="41" name="直線コネクタ 40">
                <a:extLst>
                  <a:ext uri="{FF2B5EF4-FFF2-40B4-BE49-F238E27FC236}">
                    <a16:creationId xmlns:a16="http://schemas.microsoft.com/office/drawing/2014/main" id="{8CEF0DF9-7AB4-876D-0BA0-72EA8F516165}"/>
                  </a:ext>
                </a:extLst>
              </p:cNvPr>
              <p:cNvCxnSpPr/>
              <p:nvPr/>
            </p:nvCxnSpPr>
            <p:spPr>
              <a:xfrm>
                <a:off x="114300" y="628649"/>
                <a:ext cx="0" cy="1023506"/>
              </a:xfrm>
              <a:prstGeom prst="line">
                <a:avLst/>
              </a:prstGeom>
              <a:ln w="12700"/>
            </p:spPr>
            <p:style>
              <a:lnRef idx="1">
                <a:schemeClr val="dk1"/>
              </a:lnRef>
              <a:fillRef idx="0">
                <a:schemeClr val="dk1"/>
              </a:fillRef>
              <a:effectRef idx="0">
                <a:schemeClr val="dk1"/>
              </a:effectRef>
              <a:fontRef idx="minor">
                <a:schemeClr val="tx1"/>
              </a:fontRef>
            </p:style>
          </p:cxnSp>
          <p:cxnSp>
            <p:nvCxnSpPr>
              <p:cNvPr id="43" name="直線コネクタ 42">
                <a:extLst>
                  <a:ext uri="{FF2B5EF4-FFF2-40B4-BE49-F238E27FC236}">
                    <a16:creationId xmlns:a16="http://schemas.microsoft.com/office/drawing/2014/main" id="{02B3446F-8C94-178F-B775-FDEAAA2E1C48}"/>
                  </a:ext>
                </a:extLst>
              </p:cNvPr>
              <p:cNvCxnSpPr/>
              <p:nvPr/>
            </p:nvCxnSpPr>
            <p:spPr>
              <a:xfrm>
                <a:off x="6236299" y="565437"/>
                <a:ext cx="0" cy="1023506"/>
              </a:xfrm>
              <a:prstGeom prst="line">
                <a:avLst/>
              </a:prstGeom>
              <a:ln w="12700"/>
            </p:spPr>
            <p:style>
              <a:lnRef idx="1">
                <a:schemeClr val="dk1"/>
              </a:lnRef>
              <a:fillRef idx="0">
                <a:schemeClr val="dk1"/>
              </a:fillRef>
              <a:effectRef idx="0">
                <a:schemeClr val="dk1"/>
              </a:effectRef>
              <a:fontRef idx="minor">
                <a:schemeClr val="tx1"/>
              </a:fontRef>
            </p:style>
          </p:cxnSp>
          <p:cxnSp>
            <p:nvCxnSpPr>
              <p:cNvPr id="45" name="直線矢印コネクタ 44">
                <a:extLst>
                  <a:ext uri="{FF2B5EF4-FFF2-40B4-BE49-F238E27FC236}">
                    <a16:creationId xmlns:a16="http://schemas.microsoft.com/office/drawing/2014/main" id="{7C802324-2BA4-236E-E3B3-F6CE43B9D9AD}"/>
                  </a:ext>
                </a:extLst>
              </p:cNvPr>
              <p:cNvCxnSpPr>
                <a:cxnSpLocks/>
              </p:cNvCxnSpPr>
              <p:nvPr/>
            </p:nvCxnSpPr>
            <p:spPr>
              <a:xfrm>
                <a:off x="114300" y="1326050"/>
                <a:ext cx="6121999"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47" name="テキスト ボックス 46">
                <a:extLst>
                  <a:ext uri="{FF2B5EF4-FFF2-40B4-BE49-F238E27FC236}">
                    <a16:creationId xmlns:a16="http://schemas.microsoft.com/office/drawing/2014/main" id="{D54CE188-E088-8B60-6C0A-794CB7A88775}"/>
                  </a:ext>
                </a:extLst>
              </p:cNvPr>
              <p:cNvSpPr txBox="1"/>
              <p:nvPr/>
            </p:nvSpPr>
            <p:spPr>
              <a:xfrm>
                <a:off x="2763661" y="1311944"/>
                <a:ext cx="823276" cy="276999"/>
              </a:xfrm>
              <a:prstGeom prst="rect">
                <a:avLst/>
              </a:prstGeom>
              <a:noFill/>
            </p:spPr>
            <p:txBody>
              <a:bodyPr wrap="square" rtlCol="0">
                <a:spAutoFit/>
              </a:bodyPr>
              <a:lstStyle/>
              <a:p>
                <a:r>
                  <a:rPr kumimoji="1" lang="en-US" altLang="ja-JP" sz="1200" dirty="0"/>
                  <a:t>1</a:t>
                </a:r>
                <a:r>
                  <a:rPr kumimoji="1" lang="ja-JP" altLang="en-US" sz="1200"/>
                  <a:t>周期　</a:t>
                </a:r>
                <a:r>
                  <a:rPr kumimoji="1" lang="en-US" altLang="ja-JP" sz="1200" dirty="0"/>
                  <a:t>T</a:t>
                </a:r>
                <a:endParaRPr kumimoji="1" lang="ja-JP" altLang="en-US" sz="1200"/>
              </a:p>
            </p:txBody>
          </p:sp>
          <p:cxnSp>
            <p:nvCxnSpPr>
              <p:cNvPr id="53" name="直線コネクタ 52">
                <a:extLst>
                  <a:ext uri="{FF2B5EF4-FFF2-40B4-BE49-F238E27FC236}">
                    <a16:creationId xmlns:a16="http://schemas.microsoft.com/office/drawing/2014/main" id="{05CFF96C-AFDD-B963-6B78-4C2D97E95958}"/>
                  </a:ext>
                </a:extLst>
              </p:cNvPr>
              <p:cNvCxnSpPr>
                <a:cxnSpLocks/>
              </p:cNvCxnSpPr>
              <p:nvPr/>
            </p:nvCxnSpPr>
            <p:spPr>
              <a:xfrm>
                <a:off x="4203122" y="635146"/>
                <a:ext cx="0" cy="323165"/>
              </a:xfrm>
              <a:prstGeom prst="line">
                <a:avLst/>
              </a:prstGeom>
              <a:ln w="12700"/>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1B46E118-A869-A39B-E951-324AAF987791}"/>
                  </a:ext>
                </a:extLst>
              </p:cNvPr>
              <p:cNvCxnSpPr>
                <a:cxnSpLocks/>
              </p:cNvCxnSpPr>
              <p:nvPr/>
            </p:nvCxnSpPr>
            <p:spPr>
              <a:xfrm>
                <a:off x="114300" y="755894"/>
                <a:ext cx="4088822"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64" name="テキスト ボックス 63">
                <a:extLst>
                  <a:ext uri="{FF2B5EF4-FFF2-40B4-BE49-F238E27FC236}">
                    <a16:creationId xmlns:a16="http://schemas.microsoft.com/office/drawing/2014/main" id="{5C4C49A7-01C8-A099-9D35-398B565FAD4A}"/>
                  </a:ext>
                </a:extLst>
              </p:cNvPr>
              <p:cNvSpPr txBox="1"/>
              <p:nvPr/>
            </p:nvSpPr>
            <p:spPr>
              <a:xfrm>
                <a:off x="1387346" y="731465"/>
                <a:ext cx="1262204" cy="461665"/>
              </a:xfrm>
              <a:prstGeom prst="rect">
                <a:avLst/>
              </a:prstGeom>
              <a:noFill/>
            </p:spPr>
            <p:txBody>
              <a:bodyPr wrap="square">
                <a:spAutoFit/>
              </a:bodyPr>
              <a:lstStyle/>
              <a:p>
                <a:pPr algn="ctr"/>
                <a:r>
                  <a:rPr lang="en-US" altLang="ja-JP" sz="1200" dirty="0"/>
                  <a:t>802.11</a:t>
                </a:r>
              </a:p>
              <a:p>
                <a:pPr algn="ctr"/>
                <a:r>
                  <a:rPr lang="ja-JP" altLang="en-US" sz="1200"/>
                  <a:t>データフレーム</a:t>
                </a:r>
              </a:p>
            </p:txBody>
          </p:sp>
        </p:grpSp>
      </p:grpSp>
      <p:grpSp>
        <p:nvGrpSpPr>
          <p:cNvPr id="156" name="グループ化 155">
            <a:extLst>
              <a:ext uri="{FF2B5EF4-FFF2-40B4-BE49-F238E27FC236}">
                <a16:creationId xmlns:a16="http://schemas.microsoft.com/office/drawing/2014/main" id="{55AC9D4C-E2D6-6767-BE23-316396E6119C}"/>
              </a:ext>
            </a:extLst>
          </p:cNvPr>
          <p:cNvGrpSpPr/>
          <p:nvPr/>
        </p:nvGrpSpPr>
        <p:grpSpPr>
          <a:xfrm>
            <a:off x="51527" y="2767183"/>
            <a:ext cx="11596254" cy="1529833"/>
            <a:chOff x="51527" y="2767183"/>
            <a:chExt cx="11596254" cy="1529833"/>
          </a:xfrm>
        </p:grpSpPr>
        <p:grpSp>
          <p:nvGrpSpPr>
            <p:cNvPr id="117" name="グループ化 116">
              <a:extLst>
                <a:ext uri="{FF2B5EF4-FFF2-40B4-BE49-F238E27FC236}">
                  <a16:creationId xmlns:a16="http://schemas.microsoft.com/office/drawing/2014/main" id="{DF7D57C5-62B5-F852-8214-B2BCBC766BAE}"/>
                </a:ext>
              </a:extLst>
            </p:cNvPr>
            <p:cNvGrpSpPr/>
            <p:nvPr/>
          </p:nvGrpSpPr>
          <p:grpSpPr>
            <a:xfrm>
              <a:off x="98287" y="2769554"/>
              <a:ext cx="4088822" cy="503957"/>
              <a:chOff x="2199841" y="4826575"/>
              <a:chExt cx="6815358" cy="784515"/>
            </a:xfrm>
          </p:grpSpPr>
          <p:sp>
            <p:nvSpPr>
              <p:cNvPr id="118" name="正方形/長方形 117">
                <a:extLst>
                  <a:ext uri="{FF2B5EF4-FFF2-40B4-BE49-F238E27FC236}">
                    <a16:creationId xmlns:a16="http://schemas.microsoft.com/office/drawing/2014/main" id="{D61721AE-A2DC-1E0E-1408-F5BCAF7A0314}"/>
                  </a:ext>
                </a:extLst>
              </p:cNvPr>
              <p:cNvSpPr/>
              <p:nvPr/>
            </p:nvSpPr>
            <p:spPr>
              <a:xfrm>
                <a:off x="2199841" y="4826577"/>
                <a:ext cx="1111828" cy="7845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a:t>802.11</a:t>
                </a:r>
              </a:p>
              <a:p>
                <a:pPr algn="ctr"/>
                <a:r>
                  <a:rPr lang="ja-JP" altLang="en-US" sz="1200"/>
                  <a:t>ヘッダ</a:t>
                </a:r>
                <a:endParaRPr kumimoji="1" lang="ja-JP" altLang="en-US" sz="1200"/>
              </a:p>
            </p:txBody>
          </p:sp>
          <p:sp>
            <p:nvSpPr>
              <p:cNvPr id="119" name="正方形/長方形 118">
                <a:extLst>
                  <a:ext uri="{FF2B5EF4-FFF2-40B4-BE49-F238E27FC236}">
                    <a16:creationId xmlns:a16="http://schemas.microsoft.com/office/drawing/2014/main" id="{856706B7-C9CF-52B1-141B-E41E85E505AF}"/>
                  </a:ext>
                </a:extLst>
              </p:cNvPr>
              <p:cNvSpPr/>
              <p:nvPr/>
            </p:nvSpPr>
            <p:spPr>
              <a:xfrm>
                <a:off x="3294614" y="4826578"/>
                <a:ext cx="1111828" cy="7845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a:t>LLC</a:t>
                </a:r>
              </a:p>
              <a:p>
                <a:pPr algn="ctr"/>
                <a:r>
                  <a:rPr lang="ja-JP" altLang="en-US" sz="1200"/>
                  <a:t>ヘッダ</a:t>
                </a:r>
                <a:endParaRPr kumimoji="1" lang="ja-JP" altLang="en-US" sz="1200"/>
              </a:p>
            </p:txBody>
          </p:sp>
          <p:sp>
            <p:nvSpPr>
              <p:cNvPr id="120" name="正方形/長方形 119">
                <a:extLst>
                  <a:ext uri="{FF2B5EF4-FFF2-40B4-BE49-F238E27FC236}">
                    <a16:creationId xmlns:a16="http://schemas.microsoft.com/office/drawing/2014/main" id="{23D53DE9-21AE-6751-6DED-02B25E9440ED}"/>
                  </a:ext>
                </a:extLst>
              </p:cNvPr>
              <p:cNvSpPr/>
              <p:nvPr/>
            </p:nvSpPr>
            <p:spPr>
              <a:xfrm>
                <a:off x="7903371" y="4826575"/>
                <a:ext cx="1111828" cy="7845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a:t>802.11</a:t>
                </a:r>
              </a:p>
              <a:p>
                <a:pPr algn="ctr"/>
                <a:r>
                  <a:rPr lang="en-US" altLang="ja-JP" sz="1200" dirty="0"/>
                  <a:t>FCS</a:t>
                </a:r>
                <a:endParaRPr kumimoji="1" lang="ja-JP" altLang="en-US" sz="1200"/>
              </a:p>
            </p:txBody>
          </p:sp>
          <p:sp>
            <p:nvSpPr>
              <p:cNvPr id="121" name="正方形/長方形 120">
                <a:extLst>
                  <a:ext uri="{FF2B5EF4-FFF2-40B4-BE49-F238E27FC236}">
                    <a16:creationId xmlns:a16="http://schemas.microsoft.com/office/drawing/2014/main" id="{72E82F02-AEF2-5691-832C-E64CA4025459}"/>
                  </a:ext>
                </a:extLst>
              </p:cNvPr>
              <p:cNvSpPr/>
              <p:nvPr/>
            </p:nvSpPr>
            <p:spPr>
              <a:xfrm>
                <a:off x="4393957" y="4826575"/>
                <a:ext cx="1074378" cy="7845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a:t>IP</a:t>
                </a:r>
              </a:p>
              <a:p>
                <a:pPr algn="ctr"/>
                <a:r>
                  <a:rPr lang="ja-JP" altLang="en-US" sz="1200"/>
                  <a:t>ヘッダ</a:t>
                </a:r>
                <a:endParaRPr kumimoji="1" lang="ja-JP" altLang="en-US" sz="1200"/>
              </a:p>
            </p:txBody>
          </p:sp>
        </p:grpSp>
        <p:cxnSp>
          <p:nvCxnSpPr>
            <p:cNvPr id="123" name="直線コネクタ 122">
              <a:extLst>
                <a:ext uri="{FF2B5EF4-FFF2-40B4-BE49-F238E27FC236}">
                  <a16:creationId xmlns:a16="http://schemas.microsoft.com/office/drawing/2014/main" id="{4B5C15C0-0242-FAD3-48FF-24EF2243E832}"/>
                </a:ext>
              </a:extLst>
            </p:cNvPr>
            <p:cNvCxnSpPr/>
            <p:nvPr/>
          </p:nvCxnSpPr>
          <p:spPr>
            <a:xfrm>
              <a:off x="51527" y="3273519"/>
              <a:ext cx="11596254" cy="0"/>
            </a:xfrm>
            <a:prstGeom prst="line">
              <a:avLst/>
            </a:prstGeom>
          </p:spPr>
          <p:style>
            <a:lnRef idx="2">
              <a:schemeClr val="dk1"/>
            </a:lnRef>
            <a:fillRef idx="0">
              <a:schemeClr val="dk1"/>
            </a:fillRef>
            <a:effectRef idx="1">
              <a:schemeClr val="dk1"/>
            </a:effectRef>
            <a:fontRef idx="minor">
              <a:schemeClr val="tx1"/>
            </a:fontRef>
          </p:style>
        </p:cxnSp>
        <p:sp>
          <p:nvSpPr>
            <p:cNvPr id="124" name="正方形/長方形 123">
              <a:extLst>
                <a:ext uri="{FF2B5EF4-FFF2-40B4-BE49-F238E27FC236}">
                  <a16:creationId xmlns:a16="http://schemas.microsoft.com/office/drawing/2014/main" id="{4D07C358-409A-53E6-C6BF-15BB8DD0DF5B}"/>
                </a:ext>
              </a:extLst>
            </p:cNvPr>
            <p:cNvSpPr/>
            <p:nvPr/>
          </p:nvSpPr>
          <p:spPr>
            <a:xfrm>
              <a:off x="4670239" y="2769560"/>
              <a:ext cx="667033" cy="5039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a:t>802.11</a:t>
              </a:r>
            </a:p>
            <a:p>
              <a:pPr algn="ctr"/>
              <a:r>
                <a:rPr kumimoji="1" lang="en-US" altLang="ja-JP" sz="1200" dirty="0"/>
                <a:t>ACK</a:t>
              </a:r>
              <a:endParaRPr kumimoji="1" lang="ja-JP" altLang="en-US" sz="1200"/>
            </a:p>
          </p:txBody>
        </p:sp>
        <p:cxnSp>
          <p:nvCxnSpPr>
            <p:cNvPr id="125" name="直線矢印コネクタ 124">
              <a:extLst>
                <a:ext uri="{FF2B5EF4-FFF2-40B4-BE49-F238E27FC236}">
                  <a16:creationId xmlns:a16="http://schemas.microsoft.com/office/drawing/2014/main" id="{22DA7F2E-345E-7A21-C490-1FECA19ECFDD}"/>
                </a:ext>
              </a:extLst>
            </p:cNvPr>
            <p:cNvCxnSpPr>
              <a:cxnSpLocks/>
              <a:stCxn id="120" idx="3"/>
              <a:endCxn id="124" idx="1"/>
            </p:cNvCxnSpPr>
            <p:nvPr/>
          </p:nvCxnSpPr>
          <p:spPr>
            <a:xfrm>
              <a:off x="4187109" y="3021539"/>
              <a:ext cx="483130" cy="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26" name="テキスト ボックス 125">
              <a:extLst>
                <a:ext uri="{FF2B5EF4-FFF2-40B4-BE49-F238E27FC236}">
                  <a16:creationId xmlns:a16="http://schemas.microsoft.com/office/drawing/2014/main" id="{B88EA456-CEDC-46B6-45F4-DD361CD68490}"/>
                </a:ext>
              </a:extLst>
            </p:cNvPr>
            <p:cNvSpPr txBox="1"/>
            <p:nvPr/>
          </p:nvSpPr>
          <p:spPr>
            <a:xfrm>
              <a:off x="4163706" y="3464679"/>
              <a:ext cx="529936" cy="276999"/>
            </a:xfrm>
            <a:prstGeom prst="rect">
              <a:avLst/>
            </a:prstGeom>
            <a:noFill/>
          </p:spPr>
          <p:txBody>
            <a:bodyPr wrap="square" rtlCol="0">
              <a:spAutoFit/>
            </a:bodyPr>
            <a:lstStyle/>
            <a:p>
              <a:r>
                <a:rPr lang="en-US" altLang="ja-JP" sz="1200" dirty="0"/>
                <a:t>SIFS</a:t>
              </a:r>
              <a:endParaRPr kumimoji="1" lang="ja-JP" altLang="en-US" sz="1200"/>
            </a:p>
          </p:txBody>
        </p:sp>
        <p:sp>
          <p:nvSpPr>
            <p:cNvPr id="127" name="正方形/長方形 126">
              <a:extLst>
                <a:ext uri="{FF2B5EF4-FFF2-40B4-BE49-F238E27FC236}">
                  <a16:creationId xmlns:a16="http://schemas.microsoft.com/office/drawing/2014/main" id="{C587B887-C26B-287A-8753-0DC52D5212E0}"/>
                </a:ext>
              </a:extLst>
            </p:cNvPr>
            <p:cNvSpPr/>
            <p:nvPr/>
          </p:nvSpPr>
          <p:spPr>
            <a:xfrm>
              <a:off x="6220285" y="2767183"/>
              <a:ext cx="4609458" cy="5039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a:t>次フレーム</a:t>
              </a:r>
              <a:endParaRPr kumimoji="1" lang="en-US" altLang="ja-JP" sz="1200" dirty="0"/>
            </a:p>
          </p:txBody>
        </p:sp>
        <p:cxnSp>
          <p:nvCxnSpPr>
            <p:cNvPr id="128" name="直線矢印コネクタ 127">
              <a:extLst>
                <a:ext uri="{FF2B5EF4-FFF2-40B4-BE49-F238E27FC236}">
                  <a16:creationId xmlns:a16="http://schemas.microsoft.com/office/drawing/2014/main" id="{21EB3E44-E5E7-B4F9-46ED-ADFCA5D5A579}"/>
                </a:ext>
              </a:extLst>
            </p:cNvPr>
            <p:cNvCxnSpPr>
              <a:cxnSpLocks/>
              <a:stCxn id="124" idx="3"/>
              <a:endCxn id="127" idx="1"/>
            </p:cNvCxnSpPr>
            <p:nvPr/>
          </p:nvCxnSpPr>
          <p:spPr>
            <a:xfrm flipV="1">
              <a:off x="5337272" y="3019163"/>
              <a:ext cx="883013" cy="237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29" name="テキスト ボックス 128">
              <a:extLst>
                <a:ext uri="{FF2B5EF4-FFF2-40B4-BE49-F238E27FC236}">
                  <a16:creationId xmlns:a16="http://schemas.microsoft.com/office/drawing/2014/main" id="{8B7A90B3-EF2E-BD32-ED8A-CB186270B0D1}"/>
                </a:ext>
              </a:extLst>
            </p:cNvPr>
            <p:cNvSpPr txBox="1"/>
            <p:nvPr/>
          </p:nvSpPr>
          <p:spPr>
            <a:xfrm>
              <a:off x="5228157" y="3280014"/>
              <a:ext cx="1093204" cy="646331"/>
            </a:xfrm>
            <a:prstGeom prst="rect">
              <a:avLst/>
            </a:prstGeom>
            <a:noFill/>
          </p:spPr>
          <p:txBody>
            <a:bodyPr wrap="square" rtlCol="0">
              <a:spAutoFit/>
            </a:bodyPr>
            <a:lstStyle/>
            <a:p>
              <a:pPr algn="ctr"/>
              <a:r>
                <a:rPr kumimoji="1" lang="en-US" altLang="ja-JP" sz="1200" dirty="0"/>
                <a:t>DCF</a:t>
              </a:r>
            </a:p>
            <a:p>
              <a:pPr algn="ctr"/>
              <a:r>
                <a:rPr lang="ja-JP" altLang="en-US" sz="1200"/>
                <a:t>バックオフ</a:t>
              </a:r>
              <a:endParaRPr lang="en-US" altLang="ja-JP" sz="1200" dirty="0"/>
            </a:p>
            <a:p>
              <a:pPr algn="ctr"/>
              <a:r>
                <a:rPr kumimoji="1" lang="ja-JP" altLang="en-US" sz="1200"/>
                <a:t>制御時間</a:t>
              </a:r>
            </a:p>
          </p:txBody>
        </p:sp>
        <p:cxnSp>
          <p:nvCxnSpPr>
            <p:cNvPr id="130" name="直線コネクタ 129">
              <a:extLst>
                <a:ext uri="{FF2B5EF4-FFF2-40B4-BE49-F238E27FC236}">
                  <a16:creationId xmlns:a16="http://schemas.microsoft.com/office/drawing/2014/main" id="{BACE6EE9-9967-9070-CA9A-21303A0A8B86}"/>
                </a:ext>
              </a:extLst>
            </p:cNvPr>
            <p:cNvCxnSpPr/>
            <p:nvPr/>
          </p:nvCxnSpPr>
          <p:spPr>
            <a:xfrm>
              <a:off x="98287" y="3273510"/>
              <a:ext cx="0" cy="1023506"/>
            </a:xfrm>
            <a:prstGeom prst="line">
              <a:avLst/>
            </a:prstGeom>
            <a:ln w="12700"/>
          </p:spPr>
          <p:style>
            <a:lnRef idx="1">
              <a:schemeClr val="dk1"/>
            </a:lnRef>
            <a:fillRef idx="0">
              <a:schemeClr val="dk1"/>
            </a:fillRef>
            <a:effectRef idx="0">
              <a:schemeClr val="dk1"/>
            </a:effectRef>
            <a:fontRef idx="minor">
              <a:schemeClr val="tx1"/>
            </a:fontRef>
          </p:style>
        </p:cxnSp>
        <p:cxnSp>
          <p:nvCxnSpPr>
            <p:cNvPr id="131" name="直線コネクタ 130">
              <a:extLst>
                <a:ext uri="{FF2B5EF4-FFF2-40B4-BE49-F238E27FC236}">
                  <a16:creationId xmlns:a16="http://schemas.microsoft.com/office/drawing/2014/main" id="{A669CB27-3C6D-7CFD-05AA-68412B3BC0DD}"/>
                </a:ext>
              </a:extLst>
            </p:cNvPr>
            <p:cNvCxnSpPr/>
            <p:nvPr/>
          </p:nvCxnSpPr>
          <p:spPr>
            <a:xfrm>
              <a:off x="6220286" y="3273510"/>
              <a:ext cx="0" cy="1023506"/>
            </a:xfrm>
            <a:prstGeom prst="line">
              <a:avLst/>
            </a:prstGeom>
            <a:ln w="12700"/>
          </p:spPr>
          <p:style>
            <a:lnRef idx="1">
              <a:schemeClr val="dk1"/>
            </a:lnRef>
            <a:fillRef idx="0">
              <a:schemeClr val="dk1"/>
            </a:fillRef>
            <a:effectRef idx="0">
              <a:schemeClr val="dk1"/>
            </a:effectRef>
            <a:fontRef idx="minor">
              <a:schemeClr val="tx1"/>
            </a:fontRef>
          </p:style>
        </p:cxnSp>
        <p:cxnSp>
          <p:nvCxnSpPr>
            <p:cNvPr id="132" name="直線矢印コネクタ 131">
              <a:extLst>
                <a:ext uri="{FF2B5EF4-FFF2-40B4-BE49-F238E27FC236}">
                  <a16:creationId xmlns:a16="http://schemas.microsoft.com/office/drawing/2014/main" id="{64B3B7B7-C43C-1A87-8BA8-63128D6D872E}"/>
                </a:ext>
              </a:extLst>
            </p:cNvPr>
            <p:cNvCxnSpPr>
              <a:cxnSpLocks/>
            </p:cNvCxnSpPr>
            <p:nvPr/>
          </p:nvCxnSpPr>
          <p:spPr>
            <a:xfrm>
              <a:off x="98287" y="4017677"/>
              <a:ext cx="6121999"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133" name="テキスト ボックス 132">
              <a:extLst>
                <a:ext uri="{FF2B5EF4-FFF2-40B4-BE49-F238E27FC236}">
                  <a16:creationId xmlns:a16="http://schemas.microsoft.com/office/drawing/2014/main" id="{29BB4FB8-BF87-AAB8-6C7B-2FB2C79BDD58}"/>
                </a:ext>
              </a:extLst>
            </p:cNvPr>
            <p:cNvSpPr txBox="1"/>
            <p:nvPr/>
          </p:nvSpPr>
          <p:spPr>
            <a:xfrm>
              <a:off x="2747648" y="4007512"/>
              <a:ext cx="823276" cy="276999"/>
            </a:xfrm>
            <a:prstGeom prst="rect">
              <a:avLst/>
            </a:prstGeom>
            <a:noFill/>
          </p:spPr>
          <p:txBody>
            <a:bodyPr wrap="square" rtlCol="0">
              <a:spAutoFit/>
            </a:bodyPr>
            <a:lstStyle/>
            <a:p>
              <a:r>
                <a:rPr kumimoji="1" lang="en-US" altLang="ja-JP" sz="1200" dirty="0"/>
                <a:t>1</a:t>
              </a:r>
              <a:r>
                <a:rPr kumimoji="1" lang="ja-JP" altLang="en-US" sz="1200" dirty="0"/>
                <a:t>周期　</a:t>
              </a:r>
              <a:r>
                <a:rPr kumimoji="1" lang="en-US" altLang="ja-JP" sz="1200" dirty="0"/>
                <a:t>T</a:t>
              </a:r>
              <a:endParaRPr kumimoji="1" lang="ja-JP" altLang="en-US" sz="1200" dirty="0"/>
            </a:p>
          </p:txBody>
        </p:sp>
        <p:cxnSp>
          <p:nvCxnSpPr>
            <p:cNvPr id="134" name="直線コネクタ 133">
              <a:extLst>
                <a:ext uri="{FF2B5EF4-FFF2-40B4-BE49-F238E27FC236}">
                  <a16:creationId xmlns:a16="http://schemas.microsoft.com/office/drawing/2014/main" id="{E7ED6C19-1B72-2091-16AA-ADDC2FD1B7C6}"/>
                </a:ext>
              </a:extLst>
            </p:cNvPr>
            <p:cNvCxnSpPr>
              <a:cxnSpLocks/>
            </p:cNvCxnSpPr>
            <p:nvPr/>
          </p:nvCxnSpPr>
          <p:spPr>
            <a:xfrm>
              <a:off x="4187109" y="3280014"/>
              <a:ext cx="0" cy="323165"/>
            </a:xfrm>
            <a:prstGeom prst="line">
              <a:avLst/>
            </a:prstGeom>
            <a:ln w="12700"/>
          </p:spPr>
          <p:style>
            <a:lnRef idx="1">
              <a:schemeClr val="dk1"/>
            </a:lnRef>
            <a:fillRef idx="0">
              <a:schemeClr val="dk1"/>
            </a:fillRef>
            <a:effectRef idx="0">
              <a:schemeClr val="dk1"/>
            </a:effectRef>
            <a:fontRef idx="minor">
              <a:schemeClr val="tx1"/>
            </a:fontRef>
          </p:style>
        </p:cxnSp>
        <p:cxnSp>
          <p:nvCxnSpPr>
            <p:cNvPr id="135" name="直線矢印コネクタ 134">
              <a:extLst>
                <a:ext uri="{FF2B5EF4-FFF2-40B4-BE49-F238E27FC236}">
                  <a16:creationId xmlns:a16="http://schemas.microsoft.com/office/drawing/2014/main" id="{589FC4A0-EC3A-C913-97E2-B3BCF71648E2}"/>
                </a:ext>
              </a:extLst>
            </p:cNvPr>
            <p:cNvCxnSpPr>
              <a:cxnSpLocks/>
            </p:cNvCxnSpPr>
            <p:nvPr/>
          </p:nvCxnSpPr>
          <p:spPr>
            <a:xfrm>
              <a:off x="98287" y="3400762"/>
              <a:ext cx="4088822"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136" name="テキスト ボックス 135">
              <a:extLst>
                <a:ext uri="{FF2B5EF4-FFF2-40B4-BE49-F238E27FC236}">
                  <a16:creationId xmlns:a16="http://schemas.microsoft.com/office/drawing/2014/main" id="{A5230D3A-3287-84C4-8CF7-27FEB47322BD}"/>
                </a:ext>
              </a:extLst>
            </p:cNvPr>
            <p:cNvSpPr txBox="1"/>
            <p:nvPr/>
          </p:nvSpPr>
          <p:spPr>
            <a:xfrm>
              <a:off x="1371333" y="3376333"/>
              <a:ext cx="1262204" cy="461665"/>
            </a:xfrm>
            <a:prstGeom prst="rect">
              <a:avLst/>
            </a:prstGeom>
            <a:noFill/>
          </p:spPr>
          <p:txBody>
            <a:bodyPr wrap="square">
              <a:spAutoFit/>
            </a:bodyPr>
            <a:lstStyle/>
            <a:p>
              <a:pPr algn="ctr"/>
              <a:r>
                <a:rPr lang="en-US" altLang="ja-JP" sz="1200" dirty="0"/>
                <a:t>802.11</a:t>
              </a:r>
            </a:p>
            <a:p>
              <a:pPr algn="ctr"/>
              <a:r>
                <a:rPr lang="ja-JP" altLang="en-US" sz="1200"/>
                <a:t>データフレーム</a:t>
              </a:r>
            </a:p>
          </p:txBody>
        </p:sp>
        <p:sp>
          <p:nvSpPr>
            <p:cNvPr id="147" name="正方形/長方形 146">
              <a:extLst>
                <a:ext uri="{FF2B5EF4-FFF2-40B4-BE49-F238E27FC236}">
                  <a16:creationId xmlns:a16="http://schemas.microsoft.com/office/drawing/2014/main" id="{88EEAE7C-4E88-40A1-BE98-16CCC333394F}"/>
                </a:ext>
              </a:extLst>
            </p:cNvPr>
            <p:cNvSpPr/>
            <p:nvPr/>
          </p:nvSpPr>
          <p:spPr>
            <a:xfrm>
              <a:off x="2677889" y="2769553"/>
              <a:ext cx="848306" cy="5039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UDP</a:t>
              </a:r>
              <a:endParaRPr kumimoji="1" lang="en-US" altLang="ja-JP" sz="1200" dirty="0"/>
            </a:p>
            <a:p>
              <a:pPr algn="ctr"/>
              <a:r>
                <a:rPr kumimoji="1" lang="ja-JP" altLang="en-US" sz="1200"/>
                <a:t>ペイ</a:t>
              </a:r>
              <a:endParaRPr kumimoji="1" lang="en-US" altLang="ja-JP" sz="1200" dirty="0"/>
            </a:p>
            <a:p>
              <a:pPr algn="ctr"/>
              <a:r>
                <a:rPr kumimoji="1" lang="ja-JP" altLang="en-US" sz="1200"/>
                <a:t>ロード</a:t>
              </a:r>
            </a:p>
          </p:txBody>
        </p:sp>
        <p:sp>
          <p:nvSpPr>
            <p:cNvPr id="149" name="正方形/長方形 148">
              <a:extLst>
                <a:ext uri="{FF2B5EF4-FFF2-40B4-BE49-F238E27FC236}">
                  <a16:creationId xmlns:a16="http://schemas.microsoft.com/office/drawing/2014/main" id="{1B4EA24D-3EA5-B485-F6DE-748D367E1BA3}"/>
                </a:ext>
              </a:extLst>
            </p:cNvPr>
            <p:cNvSpPr/>
            <p:nvPr/>
          </p:nvSpPr>
          <p:spPr>
            <a:xfrm>
              <a:off x="2040814" y="2769545"/>
              <a:ext cx="644565" cy="5039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UDP</a:t>
              </a:r>
              <a:endParaRPr kumimoji="1" lang="en-US" altLang="ja-JP" sz="1200" dirty="0"/>
            </a:p>
            <a:p>
              <a:pPr algn="ctr"/>
              <a:r>
                <a:rPr lang="ja-JP" altLang="en-US" sz="1200"/>
                <a:t>ヘッダ</a:t>
              </a:r>
              <a:endParaRPr kumimoji="1" lang="ja-JP" altLang="en-US" sz="1200"/>
            </a:p>
          </p:txBody>
        </p:sp>
      </p:grpSp>
      <p:cxnSp>
        <p:nvCxnSpPr>
          <p:cNvPr id="159" name="直線コネクタ 158">
            <a:extLst>
              <a:ext uri="{FF2B5EF4-FFF2-40B4-BE49-F238E27FC236}">
                <a16:creationId xmlns:a16="http://schemas.microsoft.com/office/drawing/2014/main" id="{84C62E6C-5F97-60BC-B046-586B310E0553}"/>
              </a:ext>
            </a:extLst>
          </p:cNvPr>
          <p:cNvCxnSpPr>
            <a:cxnSpLocks/>
          </p:cNvCxnSpPr>
          <p:nvPr/>
        </p:nvCxnSpPr>
        <p:spPr>
          <a:xfrm flipV="1">
            <a:off x="52705" y="5020256"/>
            <a:ext cx="5483928" cy="5206"/>
          </a:xfrm>
          <a:prstGeom prst="line">
            <a:avLst/>
          </a:prstGeom>
        </p:spPr>
        <p:style>
          <a:lnRef idx="2">
            <a:schemeClr val="dk1"/>
          </a:lnRef>
          <a:fillRef idx="0">
            <a:schemeClr val="dk1"/>
          </a:fillRef>
          <a:effectRef idx="1">
            <a:schemeClr val="dk1"/>
          </a:effectRef>
          <a:fontRef idx="minor">
            <a:schemeClr val="tx1"/>
          </a:fontRef>
        </p:style>
      </p:cxnSp>
      <p:cxnSp>
        <p:nvCxnSpPr>
          <p:cNvPr id="166" name="直線コネクタ 165">
            <a:extLst>
              <a:ext uri="{FF2B5EF4-FFF2-40B4-BE49-F238E27FC236}">
                <a16:creationId xmlns:a16="http://schemas.microsoft.com/office/drawing/2014/main" id="{B14E2C72-DC82-2D59-8F39-968A1966F95F}"/>
              </a:ext>
            </a:extLst>
          </p:cNvPr>
          <p:cNvCxnSpPr>
            <a:cxnSpLocks/>
          </p:cNvCxnSpPr>
          <p:nvPr/>
        </p:nvCxnSpPr>
        <p:spPr>
          <a:xfrm>
            <a:off x="98287" y="5020255"/>
            <a:ext cx="0" cy="1034100"/>
          </a:xfrm>
          <a:prstGeom prst="line">
            <a:avLst/>
          </a:prstGeom>
          <a:ln w="12700"/>
        </p:spPr>
        <p:style>
          <a:lnRef idx="1">
            <a:schemeClr val="dk1"/>
          </a:lnRef>
          <a:fillRef idx="0">
            <a:schemeClr val="dk1"/>
          </a:fillRef>
          <a:effectRef idx="0">
            <a:schemeClr val="dk1"/>
          </a:effectRef>
          <a:fontRef idx="minor">
            <a:schemeClr val="tx1"/>
          </a:fontRef>
        </p:style>
      </p:cxnSp>
      <p:cxnSp>
        <p:nvCxnSpPr>
          <p:cNvPr id="167" name="直線コネクタ 166">
            <a:extLst>
              <a:ext uri="{FF2B5EF4-FFF2-40B4-BE49-F238E27FC236}">
                <a16:creationId xmlns:a16="http://schemas.microsoft.com/office/drawing/2014/main" id="{019648E7-8D76-712D-2742-6BEEDD3A201A}"/>
              </a:ext>
            </a:extLst>
          </p:cNvPr>
          <p:cNvCxnSpPr>
            <a:cxnSpLocks/>
          </p:cNvCxnSpPr>
          <p:nvPr/>
        </p:nvCxnSpPr>
        <p:spPr>
          <a:xfrm flipH="1">
            <a:off x="11853506" y="4516289"/>
            <a:ext cx="5466" cy="1730295"/>
          </a:xfrm>
          <a:prstGeom prst="line">
            <a:avLst/>
          </a:prstGeom>
          <a:ln w="12700"/>
        </p:spPr>
        <p:style>
          <a:lnRef idx="1">
            <a:schemeClr val="dk1"/>
          </a:lnRef>
          <a:fillRef idx="0">
            <a:schemeClr val="dk1"/>
          </a:fillRef>
          <a:effectRef idx="0">
            <a:schemeClr val="dk1"/>
          </a:effectRef>
          <a:fontRef idx="minor">
            <a:schemeClr val="tx1"/>
          </a:fontRef>
        </p:style>
      </p:cxnSp>
      <p:sp>
        <p:nvSpPr>
          <p:cNvPr id="169" name="テキスト ボックス 168">
            <a:extLst>
              <a:ext uri="{FF2B5EF4-FFF2-40B4-BE49-F238E27FC236}">
                <a16:creationId xmlns:a16="http://schemas.microsoft.com/office/drawing/2014/main" id="{87C30754-F66C-EB35-FCF1-E1AE9C75F9A4}"/>
              </a:ext>
            </a:extLst>
          </p:cNvPr>
          <p:cNvSpPr txBox="1"/>
          <p:nvPr/>
        </p:nvSpPr>
        <p:spPr>
          <a:xfrm>
            <a:off x="5458826" y="5889538"/>
            <a:ext cx="956335" cy="276999"/>
          </a:xfrm>
          <a:prstGeom prst="rect">
            <a:avLst/>
          </a:prstGeom>
          <a:noFill/>
        </p:spPr>
        <p:txBody>
          <a:bodyPr wrap="square" rtlCol="0">
            <a:spAutoFit/>
          </a:bodyPr>
          <a:lstStyle/>
          <a:p>
            <a:r>
              <a:rPr kumimoji="1" lang="en-US" altLang="ja-JP" sz="1200" dirty="0"/>
              <a:t>1</a:t>
            </a:r>
            <a:r>
              <a:rPr kumimoji="1" lang="ja-JP" altLang="en-US" sz="1200"/>
              <a:t>周期</a:t>
            </a:r>
            <a:r>
              <a:rPr lang="ja-JP" altLang="en-US" sz="1200"/>
              <a:t>　</a:t>
            </a:r>
            <a:r>
              <a:rPr kumimoji="1" lang="en-US" altLang="ja-JP" sz="1200" dirty="0"/>
              <a:t>T</a:t>
            </a:r>
            <a:endParaRPr kumimoji="1" lang="ja-JP" altLang="en-US" sz="1200"/>
          </a:p>
        </p:txBody>
      </p:sp>
      <p:grpSp>
        <p:nvGrpSpPr>
          <p:cNvPr id="158" name="グループ化 157">
            <a:extLst>
              <a:ext uri="{FF2B5EF4-FFF2-40B4-BE49-F238E27FC236}">
                <a16:creationId xmlns:a16="http://schemas.microsoft.com/office/drawing/2014/main" id="{FBF7EB93-DC84-9492-6BFD-A1A91373EACF}"/>
              </a:ext>
            </a:extLst>
          </p:cNvPr>
          <p:cNvGrpSpPr/>
          <p:nvPr/>
        </p:nvGrpSpPr>
        <p:grpSpPr>
          <a:xfrm>
            <a:off x="98287" y="4510162"/>
            <a:ext cx="3130580" cy="509174"/>
            <a:chOff x="2199841" y="4826574"/>
            <a:chExt cx="6815358" cy="784516"/>
          </a:xfrm>
        </p:grpSpPr>
        <p:sp>
          <p:nvSpPr>
            <p:cNvPr id="175" name="正方形/長方形 174">
              <a:extLst>
                <a:ext uri="{FF2B5EF4-FFF2-40B4-BE49-F238E27FC236}">
                  <a16:creationId xmlns:a16="http://schemas.microsoft.com/office/drawing/2014/main" id="{6BB65FC8-B894-5680-56F2-43C20215B2BC}"/>
                </a:ext>
              </a:extLst>
            </p:cNvPr>
            <p:cNvSpPr/>
            <p:nvPr/>
          </p:nvSpPr>
          <p:spPr>
            <a:xfrm>
              <a:off x="2199841" y="4826577"/>
              <a:ext cx="1111828" cy="7845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t>802.11</a:t>
              </a:r>
            </a:p>
            <a:p>
              <a:pPr algn="ctr"/>
              <a:r>
                <a:rPr lang="ja-JP" altLang="en-US" sz="800"/>
                <a:t>ヘッダ</a:t>
              </a:r>
              <a:endParaRPr kumimoji="1" lang="ja-JP" altLang="en-US" sz="800"/>
            </a:p>
          </p:txBody>
        </p:sp>
        <p:sp>
          <p:nvSpPr>
            <p:cNvPr id="176" name="正方形/長方形 175">
              <a:extLst>
                <a:ext uri="{FF2B5EF4-FFF2-40B4-BE49-F238E27FC236}">
                  <a16:creationId xmlns:a16="http://schemas.microsoft.com/office/drawing/2014/main" id="{39DB2D16-6849-801F-2693-1BDBC061301B}"/>
                </a:ext>
              </a:extLst>
            </p:cNvPr>
            <p:cNvSpPr/>
            <p:nvPr/>
          </p:nvSpPr>
          <p:spPr>
            <a:xfrm>
              <a:off x="3294614" y="4826578"/>
              <a:ext cx="1111828" cy="7845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t>LLC</a:t>
              </a:r>
            </a:p>
            <a:p>
              <a:pPr algn="ctr"/>
              <a:r>
                <a:rPr lang="ja-JP" altLang="en-US" sz="800"/>
                <a:t>ヘッダ</a:t>
              </a:r>
              <a:endParaRPr kumimoji="1" lang="ja-JP" altLang="en-US" sz="800"/>
            </a:p>
          </p:txBody>
        </p:sp>
        <p:sp>
          <p:nvSpPr>
            <p:cNvPr id="177" name="正方形/長方形 176">
              <a:extLst>
                <a:ext uri="{FF2B5EF4-FFF2-40B4-BE49-F238E27FC236}">
                  <a16:creationId xmlns:a16="http://schemas.microsoft.com/office/drawing/2014/main" id="{A00A2223-A54C-973A-E1FE-F61B8C223524}"/>
                </a:ext>
              </a:extLst>
            </p:cNvPr>
            <p:cNvSpPr/>
            <p:nvPr/>
          </p:nvSpPr>
          <p:spPr>
            <a:xfrm>
              <a:off x="7903372" y="4826574"/>
              <a:ext cx="1111827" cy="7845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t>802.11</a:t>
              </a:r>
            </a:p>
            <a:p>
              <a:pPr algn="ctr"/>
              <a:r>
                <a:rPr lang="en-US" altLang="ja-JP" sz="800" dirty="0"/>
                <a:t>FCS</a:t>
              </a:r>
              <a:endParaRPr kumimoji="1" lang="ja-JP" altLang="en-US" sz="800" dirty="0"/>
            </a:p>
          </p:txBody>
        </p:sp>
        <p:sp>
          <p:nvSpPr>
            <p:cNvPr id="178" name="正方形/長方形 177">
              <a:extLst>
                <a:ext uri="{FF2B5EF4-FFF2-40B4-BE49-F238E27FC236}">
                  <a16:creationId xmlns:a16="http://schemas.microsoft.com/office/drawing/2014/main" id="{CA487625-8CE6-42FA-7B1A-0B910C758669}"/>
                </a:ext>
              </a:extLst>
            </p:cNvPr>
            <p:cNvSpPr/>
            <p:nvPr/>
          </p:nvSpPr>
          <p:spPr>
            <a:xfrm>
              <a:off x="4393957" y="4826575"/>
              <a:ext cx="1074378" cy="7845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t>IP</a:t>
              </a:r>
            </a:p>
            <a:p>
              <a:pPr algn="ctr"/>
              <a:r>
                <a:rPr lang="ja-JP" altLang="en-US" sz="800"/>
                <a:t>ヘッダ</a:t>
              </a:r>
              <a:endParaRPr kumimoji="1" lang="ja-JP" altLang="en-US" sz="800"/>
            </a:p>
          </p:txBody>
        </p:sp>
      </p:grpSp>
      <p:sp>
        <p:nvSpPr>
          <p:cNvPr id="160" name="正方形/長方形 159">
            <a:extLst>
              <a:ext uri="{FF2B5EF4-FFF2-40B4-BE49-F238E27FC236}">
                <a16:creationId xmlns:a16="http://schemas.microsoft.com/office/drawing/2014/main" id="{CE42044E-1885-04FE-4B81-9DC98A5A1952}"/>
              </a:ext>
            </a:extLst>
          </p:cNvPr>
          <p:cNvSpPr/>
          <p:nvPr/>
        </p:nvSpPr>
        <p:spPr>
          <a:xfrm>
            <a:off x="3587281" y="4511071"/>
            <a:ext cx="510710" cy="5091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t>802.11</a:t>
            </a:r>
          </a:p>
          <a:p>
            <a:pPr algn="ctr"/>
            <a:r>
              <a:rPr kumimoji="1" lang="en-US" altLang="ja-JP" sz="800" dirty="0"/>
              <a:t>ACK</a:t>
            </a:r>
            <a:endParaRPr kumimoji="1" lang="ja-JP" altLang="en-US" sz="800"/>
          </a:p>
        </p:txBody>
      </p:sp>
      <p:cxnSp>
        <p:nvCxnSpPr>
          <p:cNvPr id="161" name="直線矢印コネクタ 160">
            <a:extLst>
              <a:ext uri="{FF2B5EF4-FFF2-40B4-BE49-F238E27FC236}">
                <a16:creationId xmlns:a16="http://schemas.microsoft.com/office/drawing/2014/main" id="{ACE1457A-A689-9D9F-D5D5-5B9913FBA8F9}"/>
              </a:ext>
            </a:extLst>
          </p:cNvPr>
          <p:cNvCxnSpPr>
            <a:cxnSpLocks/>
            <a:stCxn id="177" idx="3"/>
            <a:endCxn id="160" idx="1"/>
          </p:cNvCxnSpPr>
          <p:nvPr/>
        </p:nvCxnSpPr>
        <p:spPr>
          <a:xfrm>
            <a:off x="3228867" y="4764748"/>
            <a:ext cx="358414" cy="91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62" name="テキスト ボックス 161">
            <a:extLst>
              <a:ext uri="{FF2B5EF4-FFF2-40B4-BE49-F238E27FC236}">
                <a16:creationId xmlns:a16="http://schemas.microsoft.com/office/drawing/2014/main" id="{BFB501F5-C5C5-B0A2-62C2-81F47E690F26}"/>
              </a:ext>
            </a:extLst>
          </p:cNvPr>
          <p:cNvSpPr txBox="1"/>
          <p:nvPr/>
        </p:nvSpPr>
        <p:spPr>
          <a:xfrm>
            <a:off x="3210949" y="5218618"/>
            <a:ext cx="405742" cy="217674"/>
          </a:xfrm>
          <a:prstGeom prst="rect">
            <a:avLst/>
          </a:prstGeom>
          <a:noFill/>
        </p:spPr>
        <p:txBody>
          <a:bodyPr wrap="square" rtlCol="0">
            <a:spAutoFit/>
          </a:bodyPr>
          <a:lstStyle/>
          <a:p>
            <a:r>
              <a:rPr lang="en-US" altLang="ja-JP" sz="800" dirty="0"/>
              <a:t>SIFS</a:t>
            </a:r>
            <a:endParaRPr kumimoji="1" lang="ja-JP" altLang="en-US" sz="800"/>
          </a:p>
        </p:txBody>
      </p:sp>
      <p:sp>
        <p:nvSpPr>
          <p:cNvPr id="165" name="テキスト ボックス 164">
            <a:extLst>
              <a:ext uri="{FF2B5EF4-FFF2-40B4-BE49-F238E27FC236}">
                <a16:creationId xmlns:a16="http://schemas.microsoft.com/office/drawing/2014/main" id="{EE7D1595-87D7-BAA4-8857-72649AD6CD0C}"/>
              </a:ext>
            </a:extLst>
          </p:cNvPr>
          <p:cNvSpPr txBox="1"/>
          <p:nvPr/>
        </p:nvSpPr>
        <p:spPr>
          <a:xfrm>
            <a:off x="4025939" y="5032042"/>
            <a:ext cx="837005" cy="466444"/>
          </a:xfrm>
          <a:prstGeom prst="rect">
            <a:avLst/>
          </a:prstGeom>
          <a:noFill/>
        </p:spPr>
        <p:txBody>
          <a:bodyPr wrap="square" rtlCol="0">
            <a:spAutoFit/>
          </a:bodyPr>
          <a:lstStyle/>
          <a:p>
            <a:pPr algn="ctr"/>
            <a:r>
              <a:rPr kumimoji="1" lang="en-US" altLang="ja-JP" sz="800" dirty="0"/>
              <a:t>DCF</a:t>
            </a:r>
          </a:p>
          <a:p>
            <a:pPr algn="ctr"/>
            <a:r>
              <a:rPr lang="ja-JP" altLang="en-US" sz="800"/>
              <a:t>バックオフ</a:t>
            </a:r>
            <a:endParaRPr lang="en-US" altLang="ja-JP" sz="800" dirty="0"/>
          </a:p>
          <a:p>
            <a:pPr algn="ctr"/>
            <a:r>
              <a:rPr kumimoji="1" lang="ja-JP" altLang="en-US" sz="800"/>
              <a:t>制御時間</a:t>
            </a:r>
          </a:p>
        </p:txBody>
      </p:sp>
      <p:cxnSp>
        <p:nvCxnSpPr>
          <p:cNvPr id="168" name="直線矢印コネクタ 167">
            <a:extLst>
              <a:ext uri="{FF2B5EF4-FFF2-40B4-BE49-F238E27FC236}">
                <a16:creationId xmlns:a16="http://schemas.microsoft.com/office/drawing/2014/main" id="{3F3D35A5-05E3-3F4C-BD27-08F1C6508B97}"/>
              </a:ext>
            </a:extLst>
          </p:cNvPr>
          <p:cNvCxnSpPr>
            <a:cxnSpLocks/>
          </p:cNvCxnSpPr>
          <p:nvPr/>
        </p:nvCxnSpPr>
        <p:spPr>
          <a:xfrm>
            <a:off x="96366" y="5832230"/>
            <a:ext cx="11702550" cy="25138"/>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cxnSp>
        <p:nvCxnSpPr>
          <p:cNvPr id="170" name="直線コネクタ 169">
            <a:extLst>
              <a:ext uri="{FF2B5EF4-FFF2-40B4-BE49-F238E27FC236}">
                <a16:creationId xmlns:a16="http://schemas.microsoft.com/office/drawing/2014/main" id="{3F3084D4-0D1C-F6DF-ADB4-C6C7819E01EB}"/>
              </a:ext>
            </a:extLst>
          </p:cNvPr>
          <p:cNvCxnSpPr>
            <a:cxnSpLocks/>
          </p:cNvCxnSpPr>
          <p:nvPr/>
        </p:nvCxnSpPr>
        <p:spPr>
          <a:xfrm>
            <a:off x="3228867" y="5016970"/>
            <a:ext cx="0" cy="341582"/>
          </a:xfrm>
          <a:prstGeom prst="line">
            <a:avLst/>
          </a:prstGeom>
          <a:ln w="12700"/>
        </p:spPr>
        <p:style>
          <a:lnRef idx="1">
            <a:schemeClr val="dk1"/>
          </a:lnRef>
          <a:fillRef idx="0">
            <a:schemeClr val="dk1"/>
          </a:fillRef>
          <a:effectRef idx="0">
            <a:schemeClr val="dk1"/>
          </a:effectRef>
          <a:fontRef idx="minor">
            <a:schemeClr val="tx1"/>
          </a:fontRef>
        </p:style>
      </p:cxnSp>
      <p:cxnSp>
        <p:nvCxnSpPr>
          <p:cNvPr id="171" name="直線矢印コネクタ 170">
            <a:extLst>
              <a:ext uri="{FF2B5EF4-FFF2-40B4-BE49-F238E27FC236}">
                <a16:creationId xmlns:a16="http://schemas.microsoft.com/office/drawing/2014/main" id="{3B380417-4AD4-89FD-996D-47DF20D2B468}"/>
              </a:ext>
            </a:extLst>
          </p:cNvPr>
          <p:cNvCxnSpPr>
            <a:cxnSpLocks/>
          </p:cNvCxnSpPr>
          <p:nvPr/>
        </p:nvCxnSpPr>
        <p:spPr>
          <a:xfrm>
            <a:off x="98287" y="5154040"/>
            <a:ext cx="3130580"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172" name="テキスト ボックス 171">
            <a:extLst>
              <a:ext uri="{FF2B5EF4-FFF2-40B4-BE49-F238E27FC236}">
                <a16:creationId xmlns:a16="http://schemas.microsoft.com/office/drawing/2014/main" id="{4C6BE234-6E32-353D-6EF7-223519E4D69A}"/>
              </a:ext>
            </a:extLst>
          </p:cNvPr>
          <p:cNvSpPr txBox="1"/>
          <p:nvPr/>
        </p:nvSpPr>
        <p:spPr>
          <a:xfrm>
            <a:off x="1072986" y="5129358"/>
            <a:ext cx="966398" cy="342058"/>
          </a:xfrm>
          <a:prstGeom prst="rect">
            <a:avLst/>
          </a:prstGeom>
          <a:noFill/>
        </p:spPr>
        <p:txBody>
          <a:bodyPr wrap="square">
            <a:spAutoFit/>
          </a:bodyPr>
          <a:lstStyle/>
          <a:p>
            <a:pPr algn="ctr"/>
            <a:r>
              <a:rPr lang="en-US" altLang="ja-JP" sz="800" dirty="0"/>
              <a:t>802.11</a:t>
            </a:r>
          </a:p>
          <a:p>
            <a:pPr algn="ctr"/>
            <a:r>
              <a:rPr lang="ja-JP" altLang="en-US" sz="800"/>
              <a:t>データフレーム</a:t>
            </a:r>
          </a:p>
        </p:txBody>
      </p:sp>
      <p:sp>
        <p:nvSpPr>
          <p:cNvPr id="173" name="正方形/長方形 172">
            <a:extLst>
              <a:ext uri="{FF2B5EF4-FFF2-40B4-BE49-F238E27FC236}">
                <a16:creationId xmlns:a16="http://schemas.microsoft.com/office/drawing/2014/main" id="{1E77E4AA-0D7A-2763-0E31-B93A05E153EA}"/>
              </a:ext>
            </a:extLst>
          </p:cNvPr>
          <p:cNvSpPr/>
          <p:nvPr/>
        </p:nvSpPr>
        <p:spPr>
          <a:xfrm>
            <a:off x="2073343" y="4510160"/>
            <a:ext cx="649500" cy="5091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800" dirty="0"/>
              <a:t>TCP</a:t>
            </a:r>
            <a:endParaRPr kumimoji="1" lang="en-US" altLang="ja-JP" sz="800" dirty="0"/>
          </a:p>
          <a:p>
            <a:pPr algn="ctr"/>
            <a:r>
              <a:rPr kumimoji="1" lang="ja-JP" altLang="en-US" sz="800"/>
              <a:t>ペイ</a:t>
            </a:r>
            <a:endParaRPr kumimoji="1" lang="en-US" altLang="ja-JP" sz="800" dirty="0"/>
          </a:p>
          <a:p>
            <a:pPr algn="ctr"/>
            <a:r>
              <a:rPr kumimoji="1" lang="ja-JP" altLang="en-US" sz="800"/>
              <a:t>ロード</a:t>
            </a:r>
          </a:p>
        </p:txBody>
      </p:sp>
      <p:sp>
        <p:nvSpPr>
          <p:cNvPr id="174" name="正方形/長方形 173">
            <a:extLst>
              <a:ext uri="{FF2B5EF4-FFF2-40B4-BE49-F238E27FC236}">
                <a16:creationId xmlns:a16="http://schemas.microsoft.com/office/drawing/2014/main" id="{3D4C9569-92BB-FF6E-54E9-70CDCC7F5AEF}"/>
              </a:ext>
            </a:extLst>
          </p:cNvPr>
          <p:cNvSpPr/>
          <p:nvPr/>
        </p:nvSpPr>
        <p:spPr>
          <a:xfrm>
            <a:off x="1585570" y="4510152"/>
            <a:ext cx="493507" cy="5091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800" dirty="0"/>
              <a:t>TCP</a:t>
            </a:r>
            <a:endParaRPr kumimoji="1" lang="en-US" altLang="ja-JP" sz="800" dirty="0"/>
          </a:p>
          <a:p>
            <a:pPr algn="ctr"/>
            <a:r>
              <a:rPr lang="ja-JP" altLang="en-US" sz="800"/>
              <a:t>ヘッダ</a:t>
            </a:r>
            <a:endParaRPr kumimoji="1" lang="ja-JP" altLang="en-US" sz="800"/>
          </a:p>
        </p:txBody>
      </p:sp>
      <p:sp>
        <p:nvSpPr>
          <p:cNvPr id="216" name="正方形/長方形 215">
            <a:extLst>
              <a:ext uri="{FF2B5EF4-FFF2-40B4-BE49-F238E27FC236}">
                <a16:creationId xmlns:a16="http://schemas.microsoft.com/office/drawing/2014/main" id="{7E597FD7-3BF1-07DA-3AAE-72C053B01E24}"/>
              </a:ext>
            </a:extLst>
          </p:cNvPr>
          <p:cNvSpPr/>
          <p:nvPr/>
        </p:nvSpPr>
        <p:spPr>
          <a:xfrm>
            <a:off x="7204179" y="4508287"/>
            <a:ext cx="510709" cy="5091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t>802.11</a:t>
            </a:r>
          </a:p>
          <a:p>
            <a:pPr algn="ctr"/>
            <a:r>
              <a:rPr lang="ja-JP" altLang="en-US" sz="800"/>
              <a:t>ヘッダ</a:t>
            </a:r>
            <a:endParaRPr kumimoji="1" lang="ja-JP" altLang="en-US" sz="800"/>
          </a:p>
        </p:txBody>
      </p:sp>
      <p:sp>
        <p:nvSpPr>
          <p:cNvPr id="217" name="正方形/長方形 216">
            <a:extLst>
              <a:ext uri="{FF2B5EF4-FFF2-40B4-BE49-F238E27FC236}">
                <a16:creationId xmlns:a16="http://schemas.microsoft.com/office/drawing/2014/main" id="{98A1D73C-8764-7A48-D387-6EC926BDB663}"/>
              </a:ext>
            </a:extLst>
          </p:cNvPr>
          <p:cNvSpPr/>
          <p:nvPr/>
        </p:nvSpPr>
        <p:spPr>
          <a:xfrm>
            <a:off x="7707054" y="4508288"/>
            <a:ext cx="510709" cy="5091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t>LLC</a:t>
            </a:r>
          </a:p>
          <a:p>
            <a:pPr algn="ctr"/>
            <a:r>
              <a:rPr lang="ja-JP" altLang="en-US" sz="800"/>
              <a:t>ヘッダ</a:t>
            </a:r>
            <a:endParaRPr kumimoji="1" lang="ja-JP" altLang="en-US" sz="800"/>
          </a:p>
        </p:txBody>
      </p:sp>
      <p:sp>
        <p:nvSpPr>
          <p:cNvPr id="218" name="正方形/長方形 217">
            <a:extLst>
              <a:ext uri="{FF2B5EF4-FFF2-40B4-BE49-F238E27FC236}">
                <a16:creationId xmlns:a16="http://schemas.microsoft.com/office/drawing/2014/main" id="{075E2271-E247-327B-92FF-22BC90B76C59}"/>
              </a:ext>
            </a:extLst>
          </p:cNvPr>
          <p:cNvSpPr/>
          <p:nvPr/>
        </p:nvSpPr>
        <p:spPr>
          <a:xfrm>
            <a:off x="9824050" y="4508286"/>
            <a:ext cx="510709" cy="5091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t>802.11</a:t>
            </a:r>
          </a:p>
          <a:p>
            <a:pPr algn="ctr"/>
            <a:r>
              <a:rPr lang="en-US" altLang="ja-JP" sz="800" dirty="0"/>
              <a:t>FCS</a:t>
            </a:r>
            <a:endParaRPr kumimoji="1" lang="ja-JP" altLang="en-US" sz="800"/>
          </a:p>
        </p:txBody>
      </p:sp>
      <p:sp>
        <p:nvSpPr>
          <p:cNvPr id="219" name="正方形/長方形 218">
            <a:extLst>
              <a:ext uri="{FF2B5EF4-FFF2-40B4-BE49-F238E27FC236}">
                <a16:creationId xmlns:a16="http://schemas.microsoft.com/office/drawing/2014/main" id="{C5707EBB-05AA-3E5B-67EC-FA318418113F}"/>
              </a:ext>
            </a:extLst>
          </p:cNvPr>
          <p:cNvSpPr/>
          <p:nvPr/>
        </p:nvSpPr>
        <p:spPr>
          <a:xfrm>
            <a:off x="8212029" y="4508286"/>
            <a:ext cx="493507" cy="5091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t>IP</a:t>
            </a:r>
          </a:p>
          <a:p>
            <a:pPr algn="ctr"/>
            <a:r>
              <a:rPr lang="ja-JP" altLang="en-US" sz="800" dirty="0"/>
              <a:t>ヘッダ</a:t>
            </a:r>
            <a:endParaRPr kumimoji="1" lang="ja-JP" altLang="en-US" sz="800" dirty="0"/>
          </a:p>
        </p:txBody>
      </p:sp>
      <p:sp>
        <p:nvSpPr>
          <p:cNvPr id="205" name="正方形/長方形 204">
            <a:extLst>
              <a:ext uri="{FF2B5EF4-FFF2-40B4-BE49-F238E27FC236}">
                <a16:creationId xmlns:a16="http://schemas.microsoft.com/office/drawing/2014/main" id="{7623717E-1C71-05A5-3939-601CECC9F72A}"/>
              </a:ext>
            </a:extLst>
          </p:cNvPr>
          <p:cNvSpPr/>
          <p:nvPr/>
        </p:nvSpPr>
        <p:spPr>
          <a:xfrm>
            <a:off x="10666545" y="4507795"/>
            <a:ext cx="510710" cy="5091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t>802.11</a:t>
            </a:r>
          </a:p>
          <a:p>
            <a:pPr algn="ctr"/>
            <a:r>
              <a:rPr kumimoji="1" lang="en-US" altLang="ja-JP" sz="800" dirty="0"/>
              <a:t>ACK</a:t>
            </a:r>
            <a:endParaRPr kumimoji="1" lang="ja-JP" altLang="en-US" sz="800"/>
          </a:p>
        </p:txBody>
      </p:sp>
      <p:cxnSp>
        <p:nvCxnSpPr>
          <p:cNvPr id="206" name="直線矢印コネクタ 205">
            <a:extLst>
              <a:ext uri="{FF2B5EF4-FFF2-40B4-BE49-F238E27FC236}">
                <a16:creationId xmlns:a16="http://schemas.microsoft.com/office/drawing/2014/main" id="{E2361515-3693-8CCD-D4F8-E5D52DECC6F2}"/>
              </a:ext>
            </a:extLst>
          </p:cNvPr>
          <p:cNvCxnSpPr>
            <a:cxnSpLocks/>
            <a:stCxn id="218" idx="3"/>
            <a:endCxn id="205" idx="1"/>
          </p:cNvCxnSpPr>
          <p:nvPr/>
        </p:nvCxnSpPr>
        <p:spPr>
          <a:xfrm flipV="1">
            <a:off x="10334759" y="4762383"/>
            <a:ext cx="331786" cy="48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7" name="テキスト ボックス 206">
            <a:extLst>
              <a:ext uri="{FF2B5EF4-FFF2-40B4-BE49-F238E27FC236}">
                <a16:creationId xmlns:a16="http://schemas.microsoft.com/office/drawing/2014/main" id="{980013BF-2150-C1D9-F5B4-EC8107734150}"/>
              </a:ext>
            </a:extLst>
          </p:cNvPr>
          <p:cNvSpPr txBox="1"/>
          <p:nvPr/>
        </p:nvSpPr>
        <p:spPr>
          <a:xfrm>
            <a:off x="10345857" y="5237517"/>
            <a:ext cx="405742" cy="217674"/>
          </a:xfrm>
          <a:prstGeom prst="rect">
            <a:avLst/>
          </a:prstGeom>
          <a:noFill/>
        </p:spPr>
        <p:txBody>
          <a:bodyPr wrap="square" rtlCol="0">
            <a:spAutoFit/>
          </a:bodyPr>
          <a:lstStyle/>
          <a:p>
            <a:r>
              <a:rPr lang="en-US" altLang="ja-JP" sz="800" dirty="0"/>
              <a:t>SIFS</a:t>
            </a:r>
            <a:endParaRPr kumimoji="1" lang="ja-JP" altLang="en-US" sz="800"/>
          </a:p>
        </p:txBody>
      </p:sp>
      <p:sp>
        <p:nvSpPr>
          <p:cNvPr id="209" name="テキスト ボックス 208">
            <a:extLst>
              <a:ext uri="{FF2B5EF4-FFF2-40B4-BE49-F238E27FC236}">
                <a16:creationId xmlns:a16="http://schemas.microsoft.com/office/drawing/2014/main" id="{CFCF92F6-6045-E213-D118-111E62B824BF}"/>
              </a:ext>
            </a:extLst>
          </p:cNvPr>
          <p:cNvSpPr txBox="1"/>
          <p:nvPr/>
        </p:nvSpPr>
        <p:spPr>
          <a:xfrm>
            <a:off x="11089724" y="5031037"/>
            <a:ext cx="837005" cy="466444"/>
          </a:xfrm>
          <a:prstGeom prst="rect">
            <a:avLst/>
          </a:prstGeom>
          <a:noFill/>
        </p:spPr>
        <p:txBody>
          <a:bodyPr wrap="square" rtlCol="0">
            <a:spAutoFit/>
          </a:bodyPr>
          <a:lstStyle/>
          <a:p>
            <a:pPr algn="ctr"/>
            <a:r>
              <a:rPr kumimoji="1" lang="en-US" altLang="ja-JP" sz="800" dirty="0"/>
              <a:t>DCF</a:t>
            </a:r>
          </a:p>
          <a:p>
            <a:pPr algn="ctr"/>
            <a:r>
              <a:rPr lang="ja-JP" altLang="en-US" sz="800"/>
              <a:t>バックオフ</a:t>
            </a:r>
            <a:endParaRPr lang="en-US" altLang="ja-JP" sz="800" dirty="0"/>
          </a:p>
          <a:p>
            <a:pPr algn="ctr"/>
            <a:r>
              <a:rPr kumimoji="1" lang="ja-JP" altLang="en-US" sz="800"/>
              <a:t>制御時間</a:t>
            </a:r>
          </a:p>
        </p:txBody>
      </p:sp>
      <p:cxnSp>
        <p:nvCxnSpPr>
          <p:cNvPr id="211" name="直線コネクタ 210">
            <a:extLst>
              <a:ext uri="{FF2B5EF4-FFF2-40B4-BE49-F238E27FC236}">
                <a16:creationId xmlns:a16="http://schemas.microsoft.com/office/drawing/2014/main" id="{7BF1E08B-333B-E254-9C24-4BB4A7AA381E}"/>
              </a:ext>
            </a:extLst>
          </p:cNvPr>
          <p:cNvCxnSpPr>
            <a:cxnSpLocks/>
            <a:endCxn id="207" idx="1"/>
          </p:cNvCxnSpPr>
          <p:nvPr/>
        </p:nvCxnSpPr>
        <p:spPr>
          <a:xfrm>
            <a:off x="10334759" y="4944595"/>
            <a:ext cx="11098" cy="401759"/>
          </a:xfrm>
          <a:prstGeom prst="line">
            <a:avLst/>
          </a:prstGeom>
          <a:ln w="12700"/>
        </p:spPr>
        <p:style>
          <a:lnRef idx="1">
            <a:schemeClr val="dk1"/>
          </a:lnRef>
          <a:fillRef idx="0">
            <a:schemeClr val="dk1"/>
          </a:fillRef>
          <a:effectRef idx="0">
            <a:schemeClr val="dk1"/>
          </a:effectRef>
          <a:fontRef idx="minor">
            <a:schemeClr val="tx1"/>
          </a:fontRef>
        </p:style>
      </p:cxnSp>
      <p:cxnSp>
        <p:nvCxnSpPr>
          <p:cNvPr id="212" name="直線矢印コネクタ 211">
            <a:extLst>
              <a:ext uri="{FF2B5EF4-FFF2-40B4-BE49-F238E27FC236}">
                <a16:creationId xmlns:a16="http://schemas.microsoft.com/office/drawing/2014/main" id="{721FBAB1-A272-FF3B-2567-F15094EAE18D}"/>
              </a:ext>
            </a:extLst>
          </p:cNvPr>
          <p:cNvCxnSpPr>
            <a:cxnSpLocks/>
          </p:cNvCxnSpPr>
          <p:nvPr/>
        </p:nvCxnSpPr>
        <p:spPr>
          <a:xfrm>
            <a:off x="7204179" y="5140065"/>
            <a:ext cx="3130580"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213" name="テキスト ボックス 212">
            <a:extLst>
              <a:ext uri="{FF2B5EF4-FFF2-40B4-BE49-F238E27FC236}">
                <a16:creationId xmlns:a16="http://schemas.microsoft.com/office/drawing/2014/main" id="{B8D560E8-FCFB-EE2A-22E1-972EFA6F727E}"/>
              </a:ext>
            </a:extLst>
          </p:cNvPr>
          <p:cNvSpPr txBox="1"/>
          <p:nvPr/>
        </p:nvSpPr>
        <p:spPr>
          <a:xfrm>
            <a:off x="8136772" y="5128353"/>
            <a:ext cx="966398" cy="342058"/>
          </a:xfrm>
          <a:prstGeom prst="rect">
            <a:avLst/>
          </a:prstGeom>
          <a:noFill/>
        </p:spPr>
        <p:txBody>
          <a:bodyPr wrap="square">
            <a:spAutoFit/>
          </a:bodyPr>
          <a:lstStyle/>
          <a:p>
            <a:pPr algn="ctr"/>
            <a:r>
              <a:rPr lang="en-US" altLang="ja-JP" sz="800" dirty="0"/>
              <a:t>802.11</a:t>
            </a:r>
          </a:p>
          <a:p>
            <a:pPr algn="ctr"/>
            <a:r>
              <a:rPr lang="ja-JP" altLang="en-US" sz="800"/>
              <a:t>データフレーム</a:t>
            </a:r>
          </a:p>
        </p:txBody>
      </p:sp>
      <p:sp>
        <p:nvSpPr>
          <p:cNvPr id="214" name="正方形/長方形 213">
            <a:extLst>
              <a:ext uri="{FF2B5EF4-FFF2-40B4-BE49-F238E27FC236}">
                <a16:creationId xmlns:a16="http://schemas.microsoft.com/office/drawing/2014/main" id="{1BDDBAA3-9C37-CBC5-7475-1DED3C80B0D3}"/>
              </a:ext>
            </a:extLst>
          </p:cNvPr>
          <p:cNvSpPr/>
          <p:nvPr/>
        </p:nvSpPr>
        <p:spPr>
          <a:xfrm>
            <a:off x="9179234" y="4508284"/>
            <a:ext cx="649500" cy="5091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800" dirty="0"/>
              <a:t>TCP</a:t>
            </a:r>
            <a:endParaRPr kumimoji="1" lang="en-US" altLang="ja-JP" sz="800" dirty="0"/>
          </a:p>
          <a:p>
            <a:pPr algn="ctr"/>
            <a:r>
              <a:rPr lang="en-US" altLang="ja-JP" sz="800" dirty="0"/>
              <a:t>ACK</a:t>
            </a:r>
            <a:endParaRPr kumimoji="1" lang="en-US" altLang="ja-JP" sz="800" dirty="0"/>
          </a:p>
        </p:txBody>
      </p:sp>
      <p:sp>
        <p:nvSpPr>
          <p:cNvPr id="215" name="正方形/長方形 214">
            <a:extLst>
              <a:ext uri="{FF2B5EF4-FFF2-40B4-BE49-F238E27FC236}">
                <a16:creationId xmlns:a16="http://schemas.microsoft.com/office/drawing/2014/main" id="{63D37407-EA7D-717D-C7F3-759837D663C8}"/>
              </a:ext>
            </a:extLst>
          </p:cNvPr>
          <p:cNvSpPr/>
          <p:nvPr/>
        </p:nvSpPr>
        <p:spPr>
          <a:xfrm>
            <a:off x="8691461" y="4508273"/>
            <a:ext cx="493507" cy="5091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800" dirty="0"/>
              <a:t>TCP</a:t>
            </a:r>
            <a:endParaRPr kumimoji="1" lang="en-US" altLang="ja-JP" sz="800" dirty="0"/>
          </a:p>
          <a:p>
            <a:pPr algn="ctr"/>
            <a:r>
              <a:rPr lang="ja-JP" altLang="en-US" sz="800"/>
              <a:t>ヘッダ</a:t>
            </a:r>
            <a:endParaRPr kumimoji="1" lang="ja-JP" altLang="en-US" sz="800"/>
          </a:p>
        </p:txBody>
      </p:sp>
      <p:cxnSp>
        <p:nvCxnSpPr>
          <p:cNvPr id="230" name="直線矢印コネクタ 229">
            <a:extLst>
              <a:ext uri="{FF2B5EF4-FFF2-40B4-BE49-F238E27FC236}">
                <a16:creationId xmlns:a16="http://schemas.microsoft.com/office/drawing/2014/main" id="{0B9A20A9-212C-9AC1-F286-E7AE06A8349C}"/>
              </a:ext>
            </a:extLst>
          </p:cNvPr>
          <p:cNvCxnSpPr>
            <a:cxnSpLocks/>
          </p:cNvCxnSpPr>
          <p:nvPr/>
        </p:nvCxnSpPr>
        <p:spPr>
          <a:xfrm flipV="1">
            <a:off x="11177255" y="4749533"/>
            <a:ext cx="683638" cy="657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34" name="正方形/長方形 233">
            <a:extLst>
              <a:ext uri="{FF2B5EF4-FFF2-40B4-BE49-F238E27FC236}">
                <a16:creationId xmlns:a16="http://schemas.microsoft.com/office/drawing/2014/main" id="{9460A90A-0912-93C3-4661-198087790075}"/>
              </a:ext>
            </a:extLst>
          </p:cNvPr>
          <p:cNvSpPr/>
          <p:nvPr/>
        </p:nvSpPr>
        <p:spPr>
          <a:xfrm>
            <a:off x="6014887" y="4511244"/>
            <a:ext cx="510710" cy="5078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t>802.11</a:t>
            </a:r>
          </a:p>
          <a:p>
            <a:pPr algn="ctr"/>
            <a:r>
              <a:rPr kumimoji="1" lang="en-US" altLang="ja-JP" sz="800" dirty="0"/>
              <a:t>ACK</a:t>
            </a:r>
            <a:endParaRPr kumimoji="1" lang="ja-JP" altLang="en-US" sz="800" dirty="0"/>
          </a:p>
        </p:txBody>
      </p:sp>
      <p:sp>
        <p:nvSpPr>
          <p:cNvPr id="237" name="正方形/長方形 236">
            <a:extLst>
              <a:ext uri="{FF2B5EF4-FFF2-40B4-BE49-F238E27FC236}">
                <a16:creationId xmlns:a16="http://schemas.microsoft.com/office/drawing/2014/main" id="{C062C68B-B996-512B-ACF8-B0F162A09FD7}"/>
              </a:ext>
            </a:extLst>
          </p:cNvPr>
          <p:cNvSpPr/>
          <p:nvPr/>
        </p:nvSpPr>
        <p:spPr>
          <a:xfrm>
            <a:off x="4792326" y="4511081"/>
            <a:ext cx="510709" cy="5091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t>802.11</a:t>
            </a:r>
          </a:p>
          <a:p>
            <a:pPr algn="ctr"/>
            <a:r>
              <a:rPr lang="ja-JP" altLang="en-US" sz="800"/>
              <a:t>ヘッダ</a:t>
            </a:r>
            <a:endParaRPr kumimoji="1" lang="ja-JP" altLang="en-US" sz="800"/>
          </a:p>
        </p:txBody>
      </p:sp>
      <p:cxnSp>
        <p:nvCxnSpPr>
          <p:cNvPr id="238" name="直線矢印コネクタ 237">
            <a:extLst>
              <a:ext uri="{FF2B5EF4-FFF2-40B4-BE49-F238E27FC236}">
                <a16:creationId xmlns:a16="http://schemas.microsoft.com/office/drawing/2014/main" id="{832C2B9C-08C7-FD51-0964-4BABFDE14F9A}"/>
              </a:ext>
            </a:extLst>
          </p:cNvPr>
          <p:cNvCxnSpPr>
            <a:cxnSpLocks/>
            <a:stCxn id="160" idx="3"/>
            <a:endCxn id="237" idx="1"/>
          </p:cNvCxnSpPr>
          <p:nvPr/>
        </p:nvCxnSpPr>
        <p:spPr>
          <a:xfrm>
            <a:off x="4097991" y="4765659"/>
            <a:ext cx="694335" cy="8"/>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47" name="直線コネクタ 246">
            <a:extLst>
              <a:ext uri="{FF2B5EF4-FFF2-40B4-BE49-F238E27FC236}">
                <a16:creationId xmlns:a16="http://schemas.microsoft.com/office/drawing/2014/main" id="{F240E442-C635-7DF6-E9CA-2389640A2874}"/>
              </a:ext>
            </a:extLst>
          </p:cNvPr>
          <p:cNvCxnSpPr>
            <a:cxnSpLocks/>
          </p:cNvCxnSpPr>
          <p:nvPr/>
        </p:nvCxnSpPr>
        <p:spPr>
          <a:xfrm>
            <a:off x="5303035" y="4511080"/>
            <a:ext cx="259565"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49" name="直線コネクタ 248">
            <a:extLst>
              <a:ext uri="{FF2B5EF4-FFF2-40B4-BE49-F238E27FC236}">
                <a16:creationId xmlns:a16="http://schemas.microsoft.com/office/drawing/2014/main" id="{0146524F-1330-966A-948E-E780B5F31B59}"/>
              </a:ext>
            </a:extLst>
          </p:cNvPr>
          <p:cNvCxnSpPr>
            <a:cxnSpLocks/>
          </p:cNvCxnSpPr>
          <p:nvPr/>
        </p:nvCxnSpPr>
        <p:spPr>
          <a:xfrm flipH="1">
            <a:off x="5849654" y="4512341"/>
            <a:ext cx="165233" cy="0"/>
          </a:xfrm>
          <a:prstGeom prst="line">
            <a:avLst/>
          </a:prstGeom>
          <a:ln w="12700"/>
        </p:spPr>
        <p:style>
          <a:lnRef idx="1">
            <a:schemeClr val="dk1"/>
          </a:lnRef>
          <a:fillRef idx="0">
            <a:schemeClr val="dk1"/>
          </a:fillRef>
          <a:effectRef idx="0">
            <a:schemeClr val="dk1"/>
          </a:effectRef>
          <a:fontRef idx="minor">
            <a:schemeClr val="tx1"/>
          </a:fontRef>
        </p:style>
      </p:cxnSp>
      <p:sp>
        <p:nvSpPr>
          <p:cNvPr id="250" name="波線 249">
            <a:extLst>
              <a:ext uri="{FF2B5EF4-FFF2-40B4-BE49-F238E27FC236}">
                <a16:creationId xmlns:a16="http://schemas.microsoft.com/office/drawing/2014/main" id="{8E2B3EFF-4F9E-416C-A1BC-78A023DA4FE3}"/>
              </a:ext>
            </a:extLst>
          </p:cNvPr>
          <p:cNvSpPr/>
          <p:nvPr/>
        </p:nvSpPr>
        <p:spPr>
          <a:xfrm rot="5400000" flipH="1">
            <a:off x="5515803" y="4635636"/>
            <a:ext cx="505739" cy="259566"/>
          </a:xfrm>
          <a:prstGeom prst="wav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cxnSp>
        <p:nvCxnSpPr>
          <p:cNvPr id="253" name="直線コネクタ 252">
            <a:extLst>
              <a:ext uri="{FF2B5EF4-FFF2-40B4-BE49-F238E27FC236}">
                <a16:creationId xmlns:a16="http://schemas.microsoft.com/office/drawing/2014/main" id="{1955201F-5BF7-ED73-C758-6C82181E41BB}"/>
              </a:ext>
            </a:extLst>
          </p:cNvPr>
          <p:cNvCxnSpPr>
            <a:cxnSpLocks/>
          </p:cNvCxnSpPr>
          <p:nvPr/>
        </p:nvCxnSpPr>
        <p:spPr>
          <a:xfrm flipV="1">
            <a:off x="5562600" y="5017028"/>
            <a:ext cx="6581832" cy="3006"/>
          </a:xfrm>
          <a:prstGeom prst="line">
            <a:avLst/>
          </a:prstGeom>
        </p:spPr>
        <p:style>
          <a:lnRef idx="2">
            <a:schemeClr val="dk1"/>
          </a:lnRef>
          <a:fillRef idx="0">
            <a:schemeClr val="dk1"/>
          </a:fillRef>
          <a:effectRef idx="1">
            <a:schemeClr val="dk1"/>
          </a:effectRef>
          <a:fontRef idx="minor">
            <a:schemeClr val="tx1"/>
          </a:fontRef>
        </p:style>
      </p:cxnSp>
      <p:cxnSp>
        <p:nvCxnSpPr>
          <p:cNvPr id="278" name="直線矢印コネクタ 277">
            <a:extLst>
              <a:ext uri="{FF2B5EF4-FFF2-40B4-BE49-F238E27FC236}">
                <a16:creationId xmlns:a16="http://schemas.microsoft.com/office/drawing/2014/main" id="{F1B34152-4631-4789-CE37-31173B9B3FE8}"/>
              </a:ext>
            </a:extLst>
          </p:cNvPr>
          <p:cNvCxnSpPr>
            <a:cxnSpLocks/>
          </p:cNvCxnSpPr>
          <p:nvPr/>
        </p:nvCxnSpPr>
        <p:spPr>
          <a:xfrm flipV="1">
            <a:off x="6498320" y="4770875"/>
            <a:ext cx="693637" cy="522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85" name="直線コネクタ 284">
            <a:extLst>
              <a:ext uri="{FF2B5EF4-FFF2-40B4-BE49-F238E27FC236}">
                <a16:creationId xmlns:a16="http://schemas.microsoft.com/office/drawing/2014/main" id="{3E226B93-5DA5-EA62-EFB3-7B41141C12E1}"/>
              </a:ext>
            </a:extLst>
          </p:cNvPr>
          <p:cNvCxnSpPr/>
          <p:nvPr/>
        </p:nvCxnSpPr>
        <p:spPr>
          <a:xfrm>
            <a:off x="11852042" y="4506556"/>
            <a:ext cx="265793" cy="0"/>
          </a:xfrm>
          <a:prstGeom prst="line">
            <a:avLst/>
          </a:prstGeom>
          <a:ln w="12700"/>
        </p:spPr>
        <p:style>
          <a:lnRef idx="1">
            <a:schemeClr val="dk1"/>
          </a:lnRef>
          <a:fillRef idx="0">
            <a:schemeClr val="dk1"/>
          </a:fillRef>
          <a:effectRef idx="0">
            <a:schemeClr val="dk1"/>
          </a:effectRef>
          <a:fontRef idx="minor">
            <a:schemeClr val="tx1"/>
          </a:fontRef>
        </p:style>
      </p:cxnSp>
      <p:sp>
        <p:nvSpPr>
          <p:cNvPr id="292" name="テキスト ボックス 291">
            <a:extLst>
              <a:ext uri="{FF2B5EF4-FFF2-40B4-BE49-F238E27FC236}">
                <a16:creationId xmlns:a16="http://schemas.microsoft.com/office/drawing/2014/main" id="{70FFAF3B-FD3D-410A-E96F-674A322039C5}"/>
              </a:ext>
            </a:extLst>
          </p:cNvPr>
          <p:cNvSpPr txBox="1"/>
          <p:nvPr/>
        </p:nvSpPr>
        <p:spPr>
          <a:xfrm>
            <a:off x="11798916" y="4617612"/>
            <a:ext cx="483199" cy="276999"/>
          </a:xfrm>
          <a:prstGeom prst="rect">
            <a:avLst/>
          </a:prstGeom>
          <a:noFill/>
        </p:spPr>
        <p:txBody>
          <a:bodyPr wrap="square" rtlCol="0">
            <a:spAutoFit/>
          </a:bodyPr>
          <a:lstStyle/>
          <a:p>
            <a:pPr algn="ctr"/>
            <a:r>
              <a:rPr kumimoji="1" lang="ja-JP" altLang="en-US" sz="1200"/>
              <a:t>次</a:t>
            </a:r>
          </a:p>
        </p:txBody>
      </p:sp>
      <p:sp>
        <p:nvSpPr>
          <p:cNvPr id="293" name="テキスト ボックス 292">
            <a:extLst>
              <a:ext uri="{FF2B5EF4-FFF2-40B4-BE49-F238E27FC236}">
                <a16:creationId xmlns:a16="http://schemas.microsoft.com/office/drawing/2014/main" id="{C5486AF6-CE77-5CD9-23DB-79100604EB9E}"/>
              </a:ext>
            </a:extLst>
          </p:cNvPr>
          <p:cNvSpPr txBox="1"/>
          <p:nvPr/>
        </p:nvSpPr>
        <p:spPr>
          <a:xfrm>
            <a:off x="5188875" y="2206089"/>
            <a:ext cx="2062819" cy="276999"/>
          </a:xfrm>
          <a:prstGeom prst="rect">
            <a:avLst/>
          </a:prstGeom>
          <a:noFill/>
        </p:spPr>
        <p:txBody>
          <a:bodyPr wrap="square" rtlCol="0">
            <a:spAutoFit/>
          </a:bodyPr>
          <a:lstStyle/>
          <a:p>
            <a:pPr algn="ctr"/>
            <a:r>
              <a:rPr kumimoji="1" lang="en-US" altLang="ja-JP" sz="1200" dirty="0"/>
              <a:t>(1)IP</a:t>
            </a:r>
            <a:r>
              <a:rPr kumimoji="1" lang="ja-JP" altLang="en-US" sz="1200" dirty="0"/>
              <a:t>レベル・スループット</a:t>
            </a:r>
          </a:p>
        </p:txBody>
      </p:sp>
      <p:sp>
        <p:nvSpPr>
          <p:cNvPr id="296" name="テキスト ボックス 295">
            <a:extLst>
              <a:ext uri="{FF2B5EF4-FFF2-40B4-BE49-F238E27FC236}">
                <a16:creationId xmlns:a16="http://schemas.microsoft.com/office/drawing/2014/main" id="{DB811F60-921C-0E0A-70F4-189215841EB2}"/>
              </a:ext>
            </a:extLst>
          </p:cNvPr>
          <p:cNvSpPr txBox="1"/>
          <p:nvPr/>
        </p:nvSpPr>
        <p:spPr>
          <a:xfrm>
            <a:off x="5113320" y="4211168"/>
            <a:ext cx="2366119" cy="276999"/>
          </a:xfrm>
          <a:prstGeom prst="rect">
            <a:avLst/>
          </a:prstGeom>
          <a:noFill/>
        </p:spPr>
        <p:txBody>
          <a:bodyPr wrap="square" rtlCol="0">
            <a:spAutoFit/>
          </a:bodyPr>
          <a:lstStyle/>
          <a:p>
            <a:pPr algn="ctr"/>
            <a:r>
              <a:rPr kumimoji="1" lang="en-US" altLang="ja-JP" sz="1200" dirty="0"/>
              <a:t>(2)</a:t>
            </a:r>
            <a:r>
              <a:rPr lang="en-US" altLang="ja-JP" sz="1200" dirty="0"/>
              <a:t>UDP</a:t>
            </a:r>
            <a:r>
              <a:rPr kumimoji="1" lang="ja-JP" altLang="en-US" sz="1200"/>
              <a:t>レベル・スループット</a:t>
            </a:r>
          </a:p>
        </p:txBody>
      </p:sp>
      <p:sp>
        <p:nvSpPr>
          <p:cNvPr id="301" name="テキスト ボックス 300">
            <a:extLst>
              <a:ext uri="{FF2B5EF4-FFF2-40B4-BE49-F238E27FC236}">
                <a16:creationId xmlns:a16="http://schemas.microsoft.com/office/drawing/2014/main" id="{600ED965-144C-5BFF-C4EA-2C91AA1DE7E7}"/>
              </a:ext>
            </a:extLst>
          </p:cNvPr>
          <p:cNvSpPr txBox="1"/>
          <p:nvPr/>
        </p:nvSpPr>
        <p:spPr>
          <a:xfrm>
            <a:off x="5138301" y="6184769"/>
            <a:ext cx="2366119" cy="276999"/>
          </a:xfrm>
          <a:prstGeom prst="rect">
            <a:avLst/>
          </a:prstGeom>
          <a:noFill/>
        </p:spPr>
        <p:txBody>
          <a:bodyPr wrap="square" rtlCol="0">
            <a:spAutoFit/>
          </a:bodyPr>
          <a:lstStyle/>
          <a:p>
            <a:pPr algn="ctr"/>
            <a:r>
              <a:rPr kumimoji="1" lang="en-US" altLang="ja-JP" sz="1200" dirty="0"/>
              <a:t>(3)TC</a:t>
            </a:r>
            <a:r>
              <a:rPr lang="en-US" altLang="ja-JP" sz="1200" dirty="0"/>
              <a:t>P</a:t>
            </a:r>
            <a:r>
              <a:rPr kumimoji="1" lang="ja-JP" altLang="en-US" sz="1200"/>
              <a:t>レベル・スループット</a:t>
            </a:r>
          </a:p>
        </p:txBody>
      </p:sp>
      <p:cxnSp>
        <p:nvCxnSpPr>
          <p:cNvPr id="2" name="直線コネクタ 1">
            <a:extLst>
              <a:ext uri="{FF2B5EF4-FFF2-40B4-BE49-F238E27FC236}">
                <a16:creationId xmlns:a16="http://schemas.microsoft.com/office/drawing/2014/main" id="{C25D9E69-B16D-9372-DA87-502491FD0894}"/>
              </a:ext>
            </a:extLst>
          </p:cNvPr>
          <p:cNvCxnSpPr>
            <a:cxnSpLocks/>
          </p:cNvCxnSpPr>
          <p:nvPr/>
        </p:nvCxnSpPr>
        <p:spPr>
          <a:xfrm>
            <a:off x="1414630" y="258554"/>
            <a:ext cx="0" cy="405424"/>
          </a:xfrm>
          <a:prstGeom prst="line">
            <a:avLst/>
          </a:prstGeom>
          <a:ln w="12700"/>
        </p:spPr>
        <p:style>
          <a:lnRef idx="1">
            <a:schemeClr val="dk1"/>
          </a:lnRef>
          <a:fillRef idx="0">
            <a:schemeClr val="dk1"/>
          </a:fillRef>
          <a:effectRef idx="0">
            <a:schemeClr val="dk1"/>
          </a:effectRef>
          <a:fontRef idx="minor">
            <a:schemeClr val="tx1"/>
          </a:fontRef>
        </p:style>
      </p:cxnSp>
      <p:cxnSp>
        <p:nvCxnSpPr>
          <p:cNvPr id="17" name="直線コネクタ 16">
            <a:extLst>
              <a:ext uri="{FF2B5EF4-FFF2-40B4-BE49-F238E27FC236}">
                <a16:creationId xmlns:a16="http://schemas.microsoft.com/office/drawing/2014/main" id="{321D65F3-A864-58B6-2B64-076182B9A281}"/>
              </a:ext>
            </a:extLst>
          </p:cNvPr>
          <p:cNvCxnSpPr>
            <a:cxnSpLocks/>
          </p:cNvCxnSpPr>
          <p:nvPr/>
        </p:nvCxnSpPr>
        <p:spPr>
          <a:xfrm>
            <a:off x="3520076" y="258554"/>
            <a:ext cx="0" cy="405424"/>
          </a:xfrm>
          <a:prstGeom prst="line">
            <a:avLst/>
          </a:prstGeom>
          <a:ln w="12700"/>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61475018-32A7-A628-96E5-DC671165A53C}"/>
              </a:ext>
            </a:extLst>
          </p:cNvPr>
          <p:cNvCxnSpPr>
            <a:cxnSpLocks/>
          </p:cNvCxnSpPr>
          <p:nvPr/>
        </p:nvCxnSpPr>
        <p:spPr>
          <a:xfrm>
            <a:off x="1414630" y="458588"/>
            <a:ext cx="2097956"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3" name="テキスト ボックス 22">
            <a:extLst>
              <a:ext uri="{FF2B5EF4-FFF2-40B4-BE49-F238E27FC236}">
                <a16:creationId xmlns:a16="http://schemas.microsoft.com/office/drawing/2014/main" id="{65CCF6FD-B37D-6384-D967-0FFE7A3995FD}"/>
              </a:ext>
            </a:extLst>
          </p:cNvPr>
          <p:cNvSpPr txBox="1"/>
          <p:nvPr/>
        </p:nvSpPr>
        <p:spPr>
          <a:xfrm>
            <a:off x="1896655" y="188453"/>
            <a:ext cx="1133907" cy="276999"/>
          </a:xfrm>
          <a:prstGeom prst="rect">
            <a:avLst/>
          </a:prstGeom>
          <a:noFill/>
        </p:spPr>
        <p:txBody>
          <a:bodyPr wrap="square" rtlCol="0">
            <a:spAutoFit/>
          </a:bodyPr>
          <a:lstStyle/>
          <a:p>
            <a:r>
              <a:rPr lang="en-US" altLang="ja-JP" sz="1200" dirty="0"/>
              <a:t>IP</a:t>
            </a:r>
            <a:r>
              <a:rPr lang="ja-JP" altLang="en-US" sz="1200"/>
              <a:t>パケット長</a:t>
            </a:r>
            <a:endParaRPr kumimoji="1" lang="ja-JP" altLang="en-US" sz="1200"/>
          </a:p>
        </p:txBody>
      </p:sp>
      <p:cxnSp>
        <p:nvCxnSpPr>
          <p:cNvPr id="24" name="直線コネクタ 23">
            <a:extLst>
              <a:ext uri="{FF2B5EF4-FFF2-40B4-BE49-F238E27FC236}">
                <a16:creationId xmlns:a16="http://schemas.microsoft.com/office/drawing/2014/main" id="{0E1E30EE-C71F-E654-06BB-790BB7C6E3F1}"/>
              </a:ext>
            </a:extLst>
          </p:cNvPr>
          <p:cNvCxnSpPr>
            <a:cxnSpLocks/>
          </p:cNvCxnSpPr>
          <p:nvPr/>
        </p:nvCxnSpPr>
        <p:spPr>
          <a:xfrm>
            <a:off x="1414630" y="2372704"/>
            <a:ext cx="0" cy="405424"/>
          </a:xfrm>
          <a:prstGeom prst="line">
            <a:avLst/>
          </a:prstGeom>
          <a:ln w="12700"/>
        </p:spPr>
        <p:style>
          <a:lnRef idx="1">
            <a:schemeClr val="dk1"/>
          </a:lnRef>
          <a:fillRef idx="0">
            <a:schemeClr val="dk1"/>
          </a:fillRef>
          <a:effectRef idx="0">
            <a:schemeClr val="dk1"/>
          </a:effectRef>
          <a:fontRef idx="minor">
            <a:schemeClr val="tx1"/>
          </a:fontRef>
        </p:style>
      </p:cxnSp>
      <p:cxnSp>
        <p:nvCxnSpPr>
          <p:cNvPr id="27" name="直線コネクタ 26">
            <a:extLst>
              <a:ext uri="{FF2B5EF4-FFF2-40B4-BE49-F238E27FC236}">
                <a16:creationId xmlns:a16="http://schemas.microsoft.com/office/drawing/2014/main" id="{68377A8B-0026-CCF6-2FB0-FCF2AFD0BD72}"/>
              </a:ext>
            </a:extLst>
          </p:cNvPr>
          <p:cNvCxnSpPr>
            <a:cxnSpLocks/>
          </p:cNvCxnSpPr>
          <p:nvPr/>
        </p:nvCxnSpPr>
        <p:spPr>
          <a:xfrm>
            <a:off x="3527595" y="2370026"/>
            <a:ext cx="0" cy="405424"/>
          </a:xfrm>
          <a:prstGeom prst="line">
            <a:avLst/>
          </a:prstGeom>
          <a:ln w="12700"/>
        </p:spPr>
        <p:style>
          <a:lnRef idx="1">
            <a:schemeClr val="dk1"/>
          </a:lnRef>
          <a:fillRef idx="0">
            <a:schemeClr val="dk1"/>
          </a:fillRef>
          <a:effectRef idx="0">
            <a:schemeClr val="dk1"/>
          </a:effectRef>
          <a:fontRef idx="minor">
            <a:schemeClr val="tx1"/>
          </a:fontRef>
        </p:style>
      </p:cxnSp>
      <p:cxnSp>
        <p:nvCxnSpPr>
          <p:cNvPr id="28" name="直線矢印コネクタ 27">
            <a:extLst>
              <a:ext uri="{FF2B5EF4-FFF2-40B4-BE49-F238E27FC236}">
                <a16:creationId xmlns:a16="http://schemas.microsoft.com/office/drawing/2014/main" id="{E47B6109-7038-F4B4-5F2D-331324043BE7}"/>
              </a:ext>
            </a:extLst>
          </p:cNvPr>
          <p:cNvCxnSpPr>
            <a:cxnSpLocks/>
          </p:cNvCxnSpPr>
          <p:nvPr/>
        </p:nvCxnSpPr>
        <p:spPr>
          <a:xfrm>
            <a:off x="1414630" y="2572738"/>
            <a:ext cx="2105446"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9" name="テキスト ボックス 28">
            <a:extLst>
              <a:ext uri="{FF2B5EF4-FFF2-40B4-BE49-F238E27FC236}">
                <a16:creationId xmlns:a16="http://schemas.microsoft.com/office/drawing/2014/main" id="{9C6E0D9D-3B1D-A73D-6727-A4049F401773}"/>
              </a:ext>
            </a:extLst>
          </p:cNvPr>
          <p:cNvSpPr txBox="1"/>
          <p:nvPr/>
        </p:nvSpPr>
        <p:spPr>
          <a:xfrm>
            <a:off x="1896655" y="2302603"/>
            <a:ext cx="1133907" cy="276999"/>
          </a:xfrm>
          <a:prstGeom prst="rect">
            <a:avLst/>
          </a:prstGeom>
          <a:noFill/>
        </p:spPr>
        <p:txBody>
          <a:bodyPr wrap="square" rtlCol="0">
            <a:spAutoFit/>
          </a:bodyPr>
          <a:lstStyle/>
          <a:p>
            <a:r>
              <a:rPr lang="en-US" altLang="ja-JP" sz="1200" dirty="0"/>
              <a:t>IP</a:t>
            </a:r>
            <a:r>
              <a:rPr lang="ja-JP" altLang="en-US" sz="1200"/>
              <a:t>パケット長</a:t>
            </a:r>
            <a:endParaRPr kumimoji="1" lang="ja-JP" altLang="en-US" sz="1200"/>
          </a:p>
        </p:txBody>
      </p:sp>
      <p:cxnSp>
        <p:nvCxnSpPr>
          <p:cNvPr id="37" name="直線コネクタ 36">
            <a:extLst>
              <a:ext uri="{FF2B5EF4-FFF2-40B4-BE49-F238E27FC236}">
                <a16:creationId xmlns:a16="http://schemas.microsoft.com/office/drawing/2014/main" id="{B72A54C3-42DB-EC77-662A-6913F6AD29AD}"/>
              </a:ext>
            </a:extLst>
          </p:cNvPr>
          <p:cNvCxnSpPr>
            <a:cxnSpLocks/>
          </p:cNvCxnSpPr>
          <p:nvPr/>
        </p:nvCxnSpPr>
        <p:spPr>
          <a:xfrm>
            <a:off x="1106137" y="4137699"/>
            <a:ext cx="0" cy="405424"/>
          </a:xfrm>
          <a:prstGeom prst="line">
            <a:avLst/>
          </a:prstGeom>
          <a:ln w="12700"/>
        </p:spPr>
        <p:style>
          <a:lnRef idx="1">
            <a:schemeClr val="dk1"/>
          </a:lnRef>
          <a:fillRef idx="0">
            <a:schemeClr val="dk1"/>
          </a:fillRef>
          <a:effectRef idx="0">
            <a:schemeClr val="dk1"/>
          </a:effectRef>
          <a:fontRef idx="minor">
            <a:schemeClr val="tx1"/>
          </a:fontRef>
        </p:style>
      </p:cxnSp>
      <p:cxnSp>
        <p:nvCxnSpPr>
          <p:cNvPr id="38" name="直線コネクタ 37">
            <a:extLst>
              <a:ext uri="{FF2B5EF4-FFF2-40B4-BE49-F238E27FC236}">
                <a16:creationId xmlns:a16="http://schemas.microsoft.com/office/drawing/2014/main" id="{4985D57D-87F7-8A4D-1F74-AF82037D1767}"/>
              </a:ext>
            </a:extLst>
          </p:cNvPr>
          <p:cNvCxnSpPr>
            <a:cxnSpLocks/>
          </p:cNvCxnSpPr>
          <p:nvPr/>
        </p:nvCxnSpPr>
        <p:spPr>
          <a:xfrm>
            <a:off x="2721357" y="4123519"/>
            <a:ext cx="0" cy="405424"/>
          </a:xfrm>
          <a:prstGeom prst="line">
            <a:avLst/>
          </a:prstGeom>
          <a:ln w="12700"/>
        </p:spPr>
        <p:style>
          <a:lnRef idx="1">
            <a:schemeClr val="dk1"/>
          </a:lnRef>
          <a:fillRef idx="0">
            <a:schemeClr val="dk1"/>
          </a:fillRef>
          <a:effectRef idx="0">
            <a:schemeClr val="dk1"/>
          </a:effectRef>
          <a:fontRef idx="minor">
            <a:schemeClr val="tx1"/>
          </a:fontRef>
        </p:style>
      </p:cxnSp>
      <p:cxnSp>
        <p:nvCxnSpPr>
          <p:cNvPr id="39" name="直線矢印コネクタ 38">
            <a:extLst>
              <a:ext uri="{FF2B5EF4-FFF2-40B4-BE49-F238E27FC236}">
                <a16:creationId xmlns:a16="http://schemas.microsoft.com/office/drawing/2014/main" id="{412B7B12-4EF2-6BE7-38BF-488C58E68831}"/>
              </a:ext>
            </a:extLst>
          </p:cNvPr>
          <p:cNvCxnSpPr>
            <a:cxnSpLocks/>
          </p:cNvCxnSpPr>
          <p:nvPr/>
        </p:nvCxnSpPr>
        <p:spPr>
          <a:xfrm>
            <a:off x="1109337" y="4326231"/>
            <a:ext cx="1604501"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40" name="テキスト ボックス 39">
            <a:extLst>
              <a:ext uri="{FF2B5EF4-FFF2-40B4-BE49-F238E27FC236}">
                <a16:creationId xmlns:a16="http://schemas.microsoft.com/office/drawing/2014/main" id="{96D07E40-ED1F-DD5F-7C43-5E10E6C600FA}"/>
              </a:ext>
            </a:extLst>
          </p:cNvPr>
          <p:cNvSpPr txBox="1"/>
          <p:nvPr/>
        </p:nvSpPr>
        <p:spPr>
          <a:xfrm>
            <a:off x="1500510" y="4097896"/>
            <a:ext cx="823276" cy="215444"/>
          </a:xfrm>
          <a:prstGeom prst="rect">
            <a:avLst/>
          </a:prstGeom>
          <a:noFill/>
        </p:spPr>
        <p:txBody>
          <a:bodyPr wrap="square" rtlCol="0">
            <a:spAutoFit/>
          </a:bodyPr>
          <a:lstStyle/>
          <a:p>
            <a:r>
              <a:rPr lang="en-US" altLang="ja-JP" sz="800" dirty="0"/>
              <a:t>IP</a:t>
            </a:r>
            <a:r>
              <a:rPr lang="ja-JP" altLang="en-US" sz="800"/>
              <a:t>パケット長</a:t>
            </a:r>
            <a:endParaRPr kumimoji="1" lang="ja-JP" altLang="en-US" sz="800"/>
          </a:p>
        </p:txBody>
      </p:sp>
      <p:cxnSp>
        <p:nvCxnSpPr>
          <p:cNvPr id="3" name="直線コネクタ 2">
            <a:extLst>
              <a:ext uri="{FF2B5EF4-FFF2-40B4-BE49-F238E27FC236}">
                <a16:creationId xmlns:a16="http://schemas.microsoft.com/office/drawing/2014/main" id="{AECC7D1B-E82B-2661-3B31-8B9963959CA7}"/>
              </a:ext>
            </a:extLst>
          </p:cNvPr>
          <p:cNvCxnSpPr>
            <a:cxnSpLocks/>
          </p:cNvCxnSpPr>
          <p:nvPr/>
        </p:nvCxnSpPr>
        <p:spPr>
          <a:xfrm>
            <a:off x="7204179" y="5018748"/>
            <a:ext cx="0" cy="32651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80260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6B3010D8-C658-CE64-32E1-BA2B301B8317}"/>
              </a:ext>
            </a:extLst>
          </p:cNvPr>
          <p:cNvSpPr>
            <a:spLocks noGrp="1"/>
          </p:cNvSpPr>
          <p:nvPr>
            <p:ph idx="1"/>
          </p:nvPr>
        </p:nvSpPr>
        <p:spPr>
          <a:xfrm>
            <a:off x="947305" y="327314"/>
            <a:ext cx="10515600" cy="2736931"/>
          </a:xfrm>
        </p:spPr>
        <p:txBody>
          <a:bodyPr/>
          <a:lstStyle/>
          <a:p>
            <a:pPr marL="0" indent="0">
              <a:buNone/>
            </a:pPr>
            <a:r>
              <a:rPr lang="en-US" altLang="ja-JP" sz="2400" dirty="0"/>
              <a:t>DCF(Distributed Coordination Function)</a:t>
            </a:r>
          </a:p>
          <a:p>
            <a:pPr marL="0" indent="0">
              <a:buNone/>
            </a:pPr>
            <a:endParaRPr lang="en-US" altLang="ja-JP" sz="2400" dirty="0"/>
          </a:p>
          <a:p>
            <a:r>
              <a:rPr lang="en-US" altLang="ja-JP" sz="2400" dirty="0"/>
              <a:t>DCF</a:t>
            </a:r>
            <a:r>
              <a:rPr lang="ja-JP" altLang="en-US" sz="2400" dirty="0"/>
              <a:t>バックオフ制御時間の平均</a:t>
            </a:r>
            <a:endParaRPr lang="en-US" altLang="ja-JP" sz="2400" dirty="0"/>
          </a:p>
          <a:p>
            <a:pPr marL="0" indent="0" algn="ctr">
              <a:buNone/>
            </a:pPr>
            <a:r>
              <a:rPr lang="en-US" altLang="ja-JP" sz="2400" dirty="0" err="1"/>
              <a:t>DIFS+CWmin</a:t>
            </a:r>
            <a:r>
              <a:rPr lang="en-US" altLang="ja-JP" sz="2400" dirty="0"/>
              <a:t>×</a:t>
            </a:r>
            <a:r>
              <a:rPr lang="ja-JP" altLang="en-US" sz="2400" dirty="0"/>
              <a:t>スロットタイム</a:t>
            </a:r>
            <a:r>
              <a:rPr lang="en-US" altLang="ja-JP" sz="2400" dirty="0"/>
              <a:t>/2</a:t>
            </a:r>
          </a:p>
          <a:p>
            <a:pPr marL="0" indent="0">
              <a:buNone/>
            </a:pPr>
            <a:endParaRPr lang="en-US" altLang="ja-JP" sz="2400" dirty="0"/>
          </a:p>
          <a:p>
            <a:pPr marL="0" indent="0">
              <a:buNone/>
            </a:pPr>
            <a:r>
              <a:rPr lang="en-US" altLang="ja-JP" sz="2400" dirty="0" err="1"/>
              <a:t>CWmin</a:t>
            </a:r>
            <a:r>
              <a:rPr lang="en-US" altLang="ja-JP" sz="2400" dirty="0"/>
              <a:t>×</a:t>
            </a:r>
            <a:r>
              <a:rPr lang="ja-JP" altLang="en-US" sz="2400" dirty="0"/>
              <a:t>スロットタイム</a:t>
            </a:r>
            <a:r>
              <a:rPr lang="en-US" altLang="ja-JP" sz="2400" dirty="0"/>
              <a:t>/2</a:t>
            </a:r>
            <a:r>
              <a:rPr lang="ja-JP" altLang="en-US" sz="2400" dirty="0"/>
              <a:t>→</a:t>
            </a:r>
            <a:r>
              <a:rPr lang="en-US" altLang="ja-JP" sz="2400" dirty="0"/>
              <a:t>2</a:t>
            </a:r>
            <a:r>
              <a:rPr lang="ja-JP" altLang="en-US" sz="2400" dirty="0"/>
              <a:t>進数バックオフ制御のバックオフ時間</a:t>
            </a:r>
            <a:endParaRPr lang="en-US" altLang="ja-JP" sz="2400" dirty="0"/>
          </a:p>
          <a:p>
            <a:pPr marL="0" indent="0">
              <a:buNone/>
            </a:pPr>
            <a:endParaRPr lang="en-US" altLang="ja-JP" sz="2400" b="1" dirty="0"/>
          </a:p>
          <a:p>
            <a:pPr marL="0" indent="0">
              <a:buNone/>
            </a:pPr>
            <a:endParaRPr lang="en-US" altLang="ja-JP" sz="2400"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p:txBody>
      </p:sp>
      <p:cxnSp>
        <p:nvCxnSpPr>
          <p:cNvPr id="2" name="直線コネクタ 1">
            <a:extLst>
              <a:ext uri="{FF2B5EF4-FFF2-40B4-BE49-F238E27FC236}">
                <a16:creationId xmlns:a16="http://schemas.microsoft.com/office/drawing/2014/main" id="{DC0BB845-A2E1-DEE5-DC8E-21CD7B377DC5}"/>
              </a:ext>
            </a:extLst>
          </p:cNvPr>
          <p:cNvCxnSpPr>
            <a:cxnSpLocks/>
          </p:cNvCxnSpPr>
          <p:nvPr/>
        </p:nvCxnSpPr>
        <p:spPr>
          <a:xfrm>
            <a:off x="4523357" y="4031406"/>
            <a:ext cx="0" cy="1450084"/>
          </a:xfrm>
          <a:prstGeom prst="line">
            <a:avLst/>
          </a:prstGeom>
          <a:ln w="12700"/>
        </p:spPr>
        <p:style>
          <a:lnRef idx="1">
            <a:schemeClr val="dk1"/>
          </a:lnRef>
          <a:fillRef idx="0">
            <a:schemeClr val="dk1"/>
          </a:fillRef>
          <a:effectRef idx="0">
            <a:schemeClr val="dk1"/>
          </a:effectRef>
          <a:fontRef idx="minor">
            <a:schemeClr val="tx1"/>
          </a:fontRef>
        </p:style>
      </p:cxnSp>
      <p:cxnSp>
        <p:nvCxnSpPr>
          <p:cNvPr id="3" name="直線コネクタ 2">
            <a:extLst>
              <a:ext uri="{FF2B5EF4-FFF2-40B4-BE49-F238E27FC236}">
                <a16:creationId xmlns:a16="http://schemas.microsoft.com/office/drawing/2014/main" id="{271B6AD6-AE3C-E49F-4D3B-2E36F81927B0}"/>
              </a:ext>
            </a:extLst>
          </p:cNvPr>
          <p:cNvCxnSpPr>
            <a:cxnSpLocks/>
          </p:cNvCxnSpPr>
          <p:nvPr/>
        </p:nvCxnSpPr>
        <p:spPr>
          <a:xfrm>
            <a:off x="807028" y="4904518"/>
            <a:ext cx="1079615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 name="直線矢印コネクタ 3">
            <a:extLst>
              <a:ext uri="{FF2B5EF4-FFF2-40B4-BE49-F238E27FC236}">
                <a16:creationId xmlns:a16="http://schemas.microsoft.com/office/drawing/2014/main" id="{6676E6AF-2AE1-B090-60D9-AC0A410C9623}"/>
              </a:ext>
            </a:extLst>
          </p:cNvPr>
          <p:cNvCxnSpPr>
            <a:cxnSpLocks/>
          </p:cNvCxnSpPr>
          <p:nvPr/>
        </p:nvCxnSpPr>
        <p:spPr>
          <a:xfrm>
            <a:off x="11214638" y="5006959"/>
            <a:ext cx="283029"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5" name="直線矢印コネクタ 4">
            <a:extLst>
              <a:ext uri="{FF2B5EF4-FFF2-40B4-BE49-F238E27FC236}">
                <a16:creationId xmlns:a16="http://schemas.microsoft.com/office/drawing/2014/main" id="{14A75DF4-2363-0FC2-9BE6-CD1DFDCB8268}"/>
              </a:ext>
            </a:extLst>
          </p:cNvPr>
          <p:cNvCxnSpPr>
            <a:cxnSpLocks/>
          </p:cNvCxnSpPr>
          <p:nvPr/>
        </p:nvCxnSpPr>
        <p:spPr>
          <a:xfrm>
            <a:off x="11222433" y="5009107"/>
            <a:ext cx="283029"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6" name="テキスト ボックス 5">
            <a:extLst>
              <a:ext uri="{FF2B5EF4-FFF2-40B4-BE49-F238E27FC236}">
                <a16:creationId xmlns:a16="http://schemas.microsoft.com/office/drawing/2014/main" id="{78C6D93B-8F6E-9ACE-408A-5E4EFFE32751}"/>
              </a:ext>
            </a:extLst>
          </p:cNvPr>
          <p:cNvSpPr txBox="1"/>
          <p:nvPr/>
        </p:nvSpPr>
        <p:spPr>
          <a:xfrm>
            <a:off x="11096341" y="5035002"/>
            <a:ext cx="535212" cy="276999"/>
          </a:xfrm>
          <a:prstGeom prst="rect">
            <a:avLst/>
          </a:prstGeom>
          <a:noFill/>
        </p:spPr>
        <p:txBody>
          <a:bodyPr wrap="square">
            <a:spAutoFit/>
          </a:bodyPr>
          <a:lstStyle/>
          <a:p>
            <a:pPr algn="ctr"/>
            <a:r>
              <a:rPr kumimoji="1" lang="ja-JP" altLang="en-US" sz="1200"/>
              <a:t>時間</a:t>
            </a:r>
          </a:p>
        </p:txBody>
      </p:sp>
      <p:sp>
        <p:nvSpPr>
          <p:cNvPr id="8" name="平行四辺形 7">
            <a:extLst>
              <a:ext uri="{FF2B5EF4-FFF2-40B4-BE49-F238E27FC236}">
                <a16:creationId xmlns:a16="http://schemas.microsoft.com/office/drawing/2014/main" id="{38E40416-2DC2-B4AC-7B8F-C7823994B676}"/>
              </a:ext>
            </a:extLst>
          </p:cNvPr>
          <p:cNvSpPr/>
          <p:nvPr/>
        </p:nvSpPr>
        <p:spPr>
          <a:xfrm>
            <a:off x="2329984" y="4517534"/>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38" name="平行四辺形 37">
            <a:extLst>
              <a:ext uri="{FF2B5EF4-FFF2-40B4-BE49-F238E27FC236}">
                <a16:creationId xmlns:a16="http://schemas.microsoft.com/office/drawing/2014/main" id="{4D22D9D9-D2CF-264C-8492-1CCA88A86E0E}"/>
              </a:ext>
            </a:extLst>
          </p:cNvPr>
          <p:cNvSpPr/>
          <p:nvPr/>
        </p:nvSpPr>
        <p:spPr>
          <a:xfrm>
            <a:off x="2546201" y="4517534"/>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sp>
        <p:nvSpPr>
          <p:cNvPr id="39" name="平行四辺形 38">
            <a:extLst>
              <a:ext uri="{FF2B5EF4-FFF2-40B4-BE49-F238E27FC236}">
                <a16:creationId xmlns:a16="http://schemas.microsoft.com/office/drawing/2014/main" id="{61ECD32A-8D46-4EFC-3052-D0F480B1D230}"/>
              </a:ext>
            </a:extLst>
          </p:cNvPr>
          <p:cNvSpPr/>
          <p:nvPr/>
        </p:nvSpPr>
        <p:spPr>
          <a:xfrm>
            <a:off x="2757940" y="4516694"/>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cxnSp>
        <p:nvCxnSpPr>
          <p:cNvPr id="40" name="直線矢印コネクタ 39">
            <a:extLst>
              <a:ext uri="{FF2B5EF4-FFF2-40B4-BE49-F238E27FC236}">
                <a16:creationId xmlns:a16="http://schemas.microsoft.com/office/drawing/2014/main" id="{01EAFBA1-94FA-C92D-8058-42726CF0665E}"/>
              </a:ext>
            </a:extLst>
          </p:cNvPr>
          <p:cNvCxnSpPr>
            <a:cxnSpLocks/>
          </p:cNvCxnSpPr>
          <p:nvPr/>
        </p:nvCxnSpPr>
        <p:spPr>
          <a:xfrm>
            <a:off x="1695130" y="4623330"/>
            <a:ext cx="629018" cy="3"/>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41" name="テキスト ボックス 40">
            <a:extLst>
              <a:ext uri="{FF2B5EF4-FFF2-40B4-BE49-F238E27FC236}">
                <a16:creationId xmlns:a16="http://schemas.microsoft.com/office/drawing/2014/main" id="{29A104B1-1578-9B5F-70AA-82A62624C829}"/>
              </a:ext>
            </a:extLst>
          </p:cNvPr>
          <p:cNvSpPr txBox="1"/>
          <p:nvPr/>
        </p:nvSpPr>
        <p:spPr>
          <a:xfrm>
            <a:off x="1651238" y="4391298"/>
            <a:ext cx="716802" cy="276999"/>
          </a:xfrm>
          <a:prstGeom prst="rect">
            <a:avLst/>
          </a:prstGeom>
          <a:noFill/>
        </p:spPr>
        <p:txBody>
          <a:bodyPr wrap="square" rtlCol="0">
            <a:spAutoFit/>
          </a:bodyPr>
          <a:lstStyle/>
          <a:p>
            <a:pPr algn="ctr"/>
            <a:r>
              <a:rPr kumimoji="1" lang="en-US" altLang="ja-JP" sz="1200" dirty="0"/>
              <a:t>DIFS</a:t>
            </a:r>
            <a:endParaRPr kumimoji="1" lang="ja-JP" altLang="en-US" sz="1200" dirty="0"/>
          </a:p>
        </p:txBody>
      </p:sp>
      <p:sp>
        <p:nvSpPr>
          <p:cNvPr id="42" name="正方形/長方形 41">
            <a:extLst>
              <a:ext uri="{FF2B5EF4-FFF2-40B4-BE49-F238E27FC236}">
                <a16:creationId xmlns:a16="http://schemas.microsoft.com/office/drawing/2014/main" id="{56376E47-E2EA-C35A-945F-C582DD24C829}"/>
              </a:ext>
            </a:extLst>
          </p:cNvPr>
          <p:cNvSpPr/>
          <p:nvPr/>
        </p:nvSpPr>
        <p:spPr>
          <a:xfrm>
            <a:off x="4523357" y="4400241"/>
            <a:ext cx="4114809" cy="5044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a:t>パケット</a:t>
            </a:r>
          </a:p>
        </p:txBody>
      </p:sp>
      <p:sp>
        <p:nvSpPr>
          <p:cNvPr id="43" name="正方形/長方形 42">
            <a:extLst>
              <a:ext uri="{FF2B5EF4-FFF2-40B4-BE49-F238E27FC236}">
                <a16:creationId xmlns:a16="http://schemas.microsoft.com/office/drawing/2014/main" id="{2555B2AA-B62A-CBA6-B951-1C73A2762296}"/>
              </a:ext>
            </a:extLst>
          </p:cNvPr>
          <p:cNvSpPr/>
          <p:nvPr/>
        </p:nvSpPr>
        <p:spPr>
          <a:xfrm>
            <a:off x="8986526" y="4400138"/>
            <a:ext cx="573323" cy="5044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a:t>ACK</a:t>
            </a:r>
            <a:endParaRPr kumimoji="1" lang="ja-JP" altLang="en-US" sz="1200"/>
          </a:p>
        </p:txBody>
      </p:sp>
      <p:cxnSp>
        <p:nvCxnSpPr>
          <p:cNvPr id="44" name="直線矢印コネクタ 43">
            <a:extLst>
              <a:ext uri="{FF2B5EF4-FFF2-40B4-BE49-F238E27FC236}">
                <a16:creationId xmlns:a16="http://schemas.microsoft.com/office/drawing/2014/main" id="{1CDD4C77-6388-619D-B3C0-D707EABAC49C}"/>
              </a:ext>
            </a:extLst>
          </p:cNvPr>
          <p:cNvCxnSpPr>
            <a:cxnSpLocks/>
            <a:endCxn id="43" idx="1"/>
          </p:cNvCxnSpPr>
          <p:nvPr/>
        </p:nvCxnSpPr>
        <p:spPr>
          <a:xfrm flipV="1">
            <a:off x="8643081" y="4652385"/>
            <a:ext cx="343445" cy="1032"/>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45" name="テキスト ボックス 44">
            <a:extLst>
              <a:ext uri="{FF2B5EF4-FFF2-40B4-BE49-F238E27FC236}">
                <a16:creationId xmlns:a16="http://schemas.microsoft.com/office/drawing/2014/main" id="{D55311F5-2C39-23B8-103F-3C65AFCA7ECC}"/>
              </a:ext>
            </a:extLst>
          </p:cNvPr>
          <p:cNvSpPr txBox="1"/>
          <p:nvPr/>
        </p:nvSpPr>
        <p:spPr>
          <a:xfrm>
            <a:off x="8544970" y="4178621"/>
            <a:ext cx="529836" cy="276999"/>
          </a:xfrm>
          <a:prstGeom prst="rect">
            <a:avLst/>
          </a:prstGeom>
          <a:noFill/>
        </p:spPr>
        <p:txBody>
          <a:bodyPr wrap="square" rtlCol="0">
            <a:spAutoFit/>
          </a:bodyPr>
          <a:lstStyle/>
          <a:p>
            <a:pPr algn="ctr"/>
            <a:r>
              <a:rPr kumimoji="1" lang="en-US" altLang="ja-JP" sz="1200"/>
              <a:t>SIFS</a:t>
            </a:r>
            <a:endParaRPr kumimoji="1" lang="ja-JP" altLang="en-US" sz="1200"/>
          </a:p>
        </p:txBody>
      </p:sp>
      <p:sp>
        <p:nvSpPr>
          <p:cNvPr id="46" name="テキスト ボックス 45">
            <a:extLst>
              <a:ext uri="{FF2B5EF4-FFF2-40B4-BE49-F238E27FC236}">
                <a16:creationId xmlns:a16="http://schemas.microsoft.com/office/drawing/2014/main" id="{2487B88F-CDAF-01B0-4956-DE33C759D99E}"/>
              </a:ext>
            </a:extLst>
          </p:cNvPr>
          <p:cNvSpPr txBox="1"/>
          <p:nvPr/>
        </p:nvSpPr>
        <p:spPr>
          <a:xfrm>
            <a:off x="2965528" y="4592675"/>
            <a:ext cx="1475168" cy="276999"/>
          </a:xfrm>
          <a:prstGeom prst="rect">
            <a:avLst/>
          </a:prstGeom>
          <a:noFill/>
        </p:spPr>
        <p:txBody>
          <a:bodyPr wrap="square" rtlCol="0">
            <a:spAutoFit/>
          </a:bodyPr>
          <a:lstStyle/>
          <a:p>
            <a:pPr algn="ctr"/>
            <a:r>
              <a:rPr lang="ja-JP" altLang="en-US" sz="1200" dirty="0"/>
              <a:t>・・・・・・・</a:t>
            </a:r>
            <a:endParaRPr kumimoji="1" lang="ja-JP" altLang="en-US" sz="1200" dirty="0"/>
          </a:p>
        </p:txBody>
      </p:sp>
      <p:sp>
        <p:nvSpPr>
          <p:cNvPr id="47" name="平行四辺形 46">
            <a:extLst>
              <a:ext uri="{FF2B5EF4-FFF2-40B4-BE49-F238E27FC236}">
                <a16:creationId xmlns:a16="http://schemas.microsoft.com/office/drawing/2014/main" id="{FA2B5CD8-F716-7540-2288-810DE00F256D}"/>
              </a:ext>
            </a:extLst>
          </p:cNvPr>
          <p:cNvSpPr/>
          <p:nvPr/>
        </p:nvSpPr>
        <p:spPr>
          <a:xfrm>
            <a:off x="4291120" y="4517662"/>
            <a:ext cx="295826" cy="387692"/>
          </a:xfrm>
          <a:prstGeom prst="parallelogram">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cxnSp>
        <p:nvCxnSpPr>
          <p:cNvPr id="48" name="直線コネクタ 47">
            <a:extLst>
              <a:ext uri="{FF2B5EF4-FFF2-40B4-BE49-F238E27FC236}">
                <a16:creationId xmlns:a16="http://schemas.microsoft.com/office/drawing/2014/main" id="{3AA47261-D83B-9E04-A744-BD2A24910B77}"/>
              </a:ext>
            </a:extLst>
          </p:cNvPr>
          <p:cNvCxnSpPr>
            <a:cxnSpLocks/>
          </p:cNvCxnSpPr>
          <p:nvPr/>
        </p:nvCxnSpPr>
        <p:spPr>
          <a:xfrm>
            <a:off x="2324148" y="3989341"/>
            <a:ext cx="0" cy="1450084"/>
          </a:xfrm>
          <a:prstGeom prst="line">
            <a:avLst/>
          </a:prstGeom>
          <a:ln w="12700"/>
        </p:spPr>
        <p:style>
          <a:lnRef idx="1">
            <a:schemeClr val="dk1"/>
          </a:lnRef>
          <a:fillRef idx="0">
            <a:schemeClr val="dk1"/>
          </a:fillRef>
          <a:effectRef idx="0">
            <a:schemeClr val="dk1"/>
          </a:effectRef>
          <a:fontRef idx="minor">
            <a:schemeClr val="tx1"/>
          </a:fontRef>
        </p:style>
      </p:cxnSp>
      <p:cxnSp>
        <p:nvCxnSpPr>
          <p:cNvPr id="49" name="直線コネクタ 48">
            <a:extLst>
              <a:ext uri="{FF2B5EF4-FFF2-40B4-BE49-F238E27FC236}">
                <a16:creationId xmlns:a16="http://schemas.microsoft.com/office/drawing/2014/main" id="{EC8E9685-8AFB-5844-8B57-A10D4010FA71}"/>
              </a:ext>
            </a:extLst>
          </p:cNvPr>
          <p:cNvCxnSpPr>
            <a:cxnSpLocks/>
          </p:cNvCxnSpPr>
          <p:nvPr/>
        </p:nvCxnSpPr>
        <p:spPr>
          <a:xfrm>
            <a:off x="1695130" y="3394736"/>
            <a:ext cx="0" cy="2108385"/>
          </a:xfrm>
          <a:prstGeom prst="line">
            <a:avLst/>
          </a:prstGeom>
          <a:ln w="12700"/>
        </p:spPr>
        <p:style>
          <a:lnRef idx="1">
            <a:schemeClr val="dk1"/>
          </a:lnRef>
          <a:fillRef idx="0">
            <a:schemeClr val="dk1"/>
          </a:fillRef>
          <a:effectRef idx="0">
            <a:schemeClr val="dk1"/>
          </a:effectRef>
          <a:fontRef idx="minor">
            <a:schemeClr val="tx1"/>
          </a:fontRef>
        </p:style>
      </p:cxnSp>
      <p:cxnSp>
        <p:nvCxnSpPr>
          <p:cNvPr id="50" name="直線矢印コネクタ 49">
            <a:extLst>
              <a:ext uri="{FF2B5EF4-FFF2-40B4-BE49-F238E27FC236}">
                <a16:creationId xmlns:a16="http://schemas.microsoft.com/office/drawing/2014/main" id="{61FBF078-BE19-CFF3-4E77-716A0FC0DC7F}"/>
              </a:ext>
            </a:extLst>
          </p:cNvPr>
          <p:cNvCxnSpPr>
            <a:cxnSpLocks/>
          </p:cNvCxnSpPr>
          <p:nvPr/>
        </p:nvCxnSpPr>
        <p:spPr>
          <a:xfrm>
            <a:off x="2324148" y="5178371"/>
            <a:ext cx="2199209"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51" name="テキスト ボックス 50">
            <a:extLst>
              <a:ext uri="{FF2B5EF4-FFF2-40B4-BE49-F238E27FC236}">
                <a16:creationId xmlns:a16="http://schemas.microsoft.com/office/drawing/2014/main" id="{9DDCAA4A-84BD-DF89-4145-E631D1D6E931}"/>
              </a:ext>
            </a:extLst>
          </p:cNvPr>
          <p:cNvSpPr txBox="1"/>
          <p:nvPr/>
        </p:nvSpPr>
        <p:spPr>
          <a:xfrm>
            <a:off x="2941839" y="5191431"/>
            <a:ext cx="952500" cy="276999"/>
          </a:xfrm>
          <a:prstGeom prst="rect">
            <a:avLst/>
          </a:prstGeom>
          <a:noFill/>
        </p:spPr>
        <p:txBody>
          <a:bodyPr wrap="square" rtlCol="0">
            <a:spAutoFit/>
          </a:bodyPr>
          <a:lstStyle/>
          <a:p>
            <a:pPr algn="ctr"/>
            <a:r>
              <a:rPr kumimoji="1" lang="ja-JP" altLang="en-US" sz="1200" dirty="0"/>
              <a:t>バックオフ</a:t>
            </a:r>
          </a:p>
        </p:txBody>
      </p:sp>
      <p:cxnSp>
        <p:nvCxnSpPr>
          <p:cNvPr id="52" name="直線コネクタ 51">
            <a:extLst>
              <a:ext uri="{FF2B5EF4-FFF2-40B4-BE49-F238E27FC236}">
                <a16:creationId xmlns:a16="http://schemas.microsoft.com/office/drawing/2014/main" id="{F838FFFC-5C02-3140-9236-AF75A1528C2E}"/>
              </a:ext>
            </a:extLst>
          </p:cNvPr>
          <p:cNvCxnSpPr>
            <a:cxnSpLocks/>
          </p:cNvCxnSpPr>
          <p:nvPr/>
        </p:nvCxnSpPr>
        <p:spPr>
          <a:xfrm>
            <a:off x="2625810" y="4006132"/>
            <a:ext cx="0" cy="513852"/>
          </a:xfrm>
          <a:prstGeom prst="line">
            <a:avLst/>
          </a:prstGeom>
          <a:ln w="12700"/>
        </p:spPr>
        <p:style>
          <a:lnRef idx="1">
            <a:schemeClr val="dk1"/>
          </a:lnRef>
          <a:fillRef idx="0">
            <a:schemeClr val="dk1"/>
          </a:fillRef>
          <a:effectRef idx="0">
            <a:schemeClr val="dk1"/>
          </a:effectRef>
          <a:fontRef idx="minor">
            <a:schemeClr val="tx1"/>
          </a:fontRef>
        </p:style>
      </p:cxnSp>
      <p:cxnSp>
        <p:nvCxnSpPr>
          <p:cNvPr id="53" name="直線コネクタ 52">
            <a:extLst>
              <a:ext uri="{FF2B5EF4-FFF2-40B4-BE49-F238E27FC236}">
                <a16:creationId xmlns:a16="http://schemas.microsoft.com/office/drawing/2014/main" id="{56B284B4-ED75-19D0-3DAF-FDC706D5D63B}"/>
              </a:ext>
            </a:extLst>
          </p:cNvPr>
          <p:cNvCxnSpPr>
            <a:cxnSpLocks/>
          </p:cNvCxnSpPr>
          <p:nvPr/>
        </p:nvCxnSpPr>
        <p:spPr>
          <a:xfrm>
            <a:off x="2842027" y="4006132"/>
            <a:ext cx="0" cy="513852"/>
          </a:xfrm>
          <a:prstGeom prst="line">
            <a:avLst/>
          </a:prstGeom>
          <a:ln w="12700"/>
        </p:spPr>
        <p:style>
          <a:lnRef idx="1">
            <a:schemeClr val="dk1"/>
          </a:lnRef>
          <a:fillRef idx="0">
            <a:schemeClr val="dk1"/>
          </a:fillRef>
          <a:effectRef idx="0">
            <a:schemeClr val="dk1"/>
          </a:effectRef>
          <a:fontRef idx="minor">
            <a:schemeClr val="tx1"/>
          </a:fontRef>
        </p:style>
      </p:cxnSp>
      <p:cxnSp>
        <p:nvCxnSpPr>
          <p:cNvPr id="54" name="直線矢印コネクタ 53">
            <a:extLst>
              <a:ext uri="{FF2B5EF4-FFF2-40B4-BE49-F238E27FC236}">
                <a16:creationId xmlns:a16="http://schemas.microsoft.com/office/drawing/2014/main" id="{9F297F68-D0D4-2B12-F34E-0ED70A3C1403}"/>
              </a:ext>
            </a:extLst>
          </p:cNvPr>
          <p:cNvCxnSpPr>
            <a:cxnSpLocks/>
          </p:cNvCxnSpPr>
          <p:nvPr/>
        </p:nvCxnSpPr>
        <p:spPr>
          <a:xfrm flipH="1">
            <a:off x="2842027" y="4181076"/>
            <a:ext cx="249864"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55" name="直線矢印コネクタ 54">
            <a:extLst>
              <a:ext uri="{FF2B5EF4-FFF2-40B4-BE49-F238E27FC236}">
                <a16:creationId xmlns:a16="http://schemas.microsoft.com/office/drawing/2014/main" id="{975629CE-2902-D209-197A-81B6A83A0EF4}"/>
              </a:ext>
            </a:extLst>
          </p:cNvPr>
          <p:cNvCxnSpPr>
            <a:cxnSpLocks/>
          </p:cNvCxnSpPr>
          <p:nvPr/>
        </p:nvCxnSpPr>
        <p:spPr>
          <a:xfrm>
            <a:off x="2352965" y="4181076"/>
            <a:ext cx="249864"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56" name="テキスト ボックス 55">
            <a:extLst>
              <a:ext uri="{FF2B5EF4-FFF2-40B4-BE49-F238E27FC236}">
                <a16:creationId xmlns:a16="http://schemas.microsoft.com/office/drawing/2014/main" id="{E5FD84BB-24EE-C501-8E9A-FC792135140B}"/>
              </a:ext>
            </a:extLst>
          </p:cNvPr>
          <p:cNvSpPr txBox="1"/>
          <p:nvPr/>
        </p:nvSpPr>
        <p:spPr>
          <a:xfrm>
            <a:off x="2045564" y="3809377"/>
            <a:ext cx="1424751" cy="276999"/>
          </a:xfrm>
          <a:prstGeom prst="rect">
            <a:avLst/>
          </a:prstGeom>
          <a:noFill/>
        </p:spPr>
        <p:txBody>
          <a:bodyPr wrap="square" rtlCol="0">
            <a:spAutoFit/>
          </a:bodyPr>
          <a:lstStyle/>
          <a:p>
            <a:pPr algn="ctr"/>
            <a:r>
              <a:rPr lang="ja-JP" altLang="en-US" sz="1200" dirty="0"/>
              <a:t>スロットタイム</a:t>
            </a:r>
            <a:endParaRPr kumimoji="1" lang="ja-JP" altLang="en-US" sz="1200" dirty="0"/>
          </a:p>
        </p:txBody>
      </p:sp>
      <p:cxnSp>
        <p:nvCxnSpPr>
          <p:cNvPr id="57" name="直線コネクタ 56">
            <a:extLst>
              <a:ext uri="{FF2B5EF4-FFF2-40B4-BE49-F238E27FC236}">
                <a16:creationId xmlns:a16="http://schemas.microsoft.com/office/drawing/2014/main" id="{57FCAF79-C144-9D10-D8EF-D3F4BA0BBE23}"/>
              </a:ext>
            </a:extLst>
          </p:cNvPr>
          <p:cNvCxnSpPr>
            <a:cxnSpLocks/>
          </p:cNvCxnSpPr>
          <p:nvPr/>
        </p:nvCxnSpPr>
        <p:spPr>
          <a:xfrm>
            <a:off x="9559698" y="3394736"/>
            <a:ext cx="0" cy="1465792"/>
          </a:xfrm>
          <a:prstGeom prst="line">
            <a:avLst/>
          </a:prstGeom>
          <a:ln w="12700"/>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EAD8CA0D-FBEA-6B80-F87F-DB59066FE3D5}"/>
              </a:ext>
            </a:extLst>
          </p:cNvPr>
          <p:cNvCxnSpPr>
            <a:cxnSpLocks/>
          </p:cNvCxnSpPr>
          <p:nvPr/>
        </p:nvCxnSpPr>
        <p:spPr>
          <a:xfrm>
            <a:off x="1666194" y="3635549"/>
            <a:ext cx="7888740"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59" name="テキスト ボックス 58">
            <a:extLst>
              <a:ext uri="{FF2B5EF4-FFF2-40B4-BE49-F238E27FC236}">
                <a16:creationId xmlns:a16="http://schemas.microsoft.com/office/drawing/2014/main" id="{AB9F62E8-7B7A-5AC7-EA94-F1640AED63F6}"/>
              </a:ext>
            </a:extLst>
          </p:cNvPr>
          <p:cNvSpPr txBox="1"/>
          <p:nvPr/>
        </p:nvSpPr>
        <p:spPr>
          <a:xfrm>
            <a:off x="4405468" y="3257334"/>
            <a:ext cx="2410192" cy="276999"/>
          </a:xfrm>
          <a:prstGeom prst="rect">
            <a:avLst/>
          </a:prstGeom>
          <a:noFill/>
        </p:spPr>
        <p:txBody>
          <a:bodyPr wrap="square" rtlCol="0">
            <a:spAutoFit/>
          </a:bodyPr>
          <a:lstStyle/>
          <a:p>
            <a:pPr algn="ctr"/>
            <a:r>
              <a:rPr lang="ja-JP" altLang="en-US" sz="1200"/>
              <a:t>データ・パケット送信単位</a:t>
            </a:r>
            <a:endParaRPr kumimoji="1" lang="ja-JP" altLang="en-US" sz="1200"/>
          </a:p>
        </p:txBody>
      </p:sp>
    </p:spTree>
    <p:extLst>
      <p:ext uri="{BB962C8B-B14F-4D97-AF65-F5344CB8AC3E}">
        <p14:creationId xmlns:p14="http://schemas.microsoft.com/office/powerpoint/2010/main" val="947675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85A4EE7-6D48-ABFA-2387-52BAAF28D75C}"/>
              </a:ext>
            </a:extLst>
          </p:cNvPr>
          <p:cNvSpPr>
            <a:spLocks noGrp="1"/>
          </p:cNvSpPr>
          <p:nvPr>
            <p:ph idx="1"/>
          </p:nvPr>
        </p:nvSpPr>
        <p:spPr>
          <a:xfrm>
            <a:off x="947305" y="327314"/>
            <a:ext cx="10515600" cy="5860040"/>
          </a:xfrm>
        </p:spPr>
        <p:txBody>
          <a:bodyPr/>
          <a:lstStyle/>
          <a:p>
            <a:r>
              <a:rPr kumimoji="1" lang="en-US" altLang="ja-JP" sz="2400"/>
              <a:t>IEEE802.11</a:t>
            </a:r>
            <a:r>
              <a:rPr lang="en-US" altLang="ja-JP" sz="2400"/>
              <a:t>ACK</a:t>
            </a:r>
            <a:r>
              <a:rPr lang="ja-JP" altLang="en-US" sz="2400"/>
              <a:t>フレーム長</a:t>
            </a:r>
            <a:r>
              <a:rPr lang="en-US" altLang="ja-JP" sz="2400"/>
              <a:t>[</a:t>
            </a:r>
            <a:r>
              <a:rPr lang="en-US" altLang="ja-JP" sz="2400" err="1"/>
              <a:t>μs</a:t>
            </a:r>
            <a:r>
              <a:rPr lang="en-US" altLang="ja-JP" sz="2400"/>
              <a:t>]</a:t>
            </a:r>
          </a:p>
          <a:p>
            <a:pPr marL="0" indent="0">
              <a:buNone/>
            </a:pPr>
            <a:r>
              <a:rPr lang="en-US" altLang="ja-JP" sz="2400"/>
              <a:t>P</a:t>
            </a:r>
            <a:r>
              <a:rPr kumimoji="1" lang="en-US" altLang="ja-JP" sz="2400"/>
              <a:t>LCP</a:t>
            </a:r>
            <a:r>
              <a:rPr lang="ja-JP" altLang="en-US" sz="2400"/>
              <a:t>プリアンブル</a:t>
            </a:r>
            <a:r>
              <a:rPr lang="en-US" altLang="ja-JP" sz="2400"/>
              <a:t>+{PLCP</a:t>
            </a:r>
            <a:r>
              <a:rPr lang="ja-JP" altLang="en-US" sz="2400"/>
              <a:t>ヘッダ</a:t>
            </a:r>
            <a:r>
              <a:rPr lang="en-US" altLang="ja-JP" sz="2400"/>
              <a:t>(</a:t>
            </a:r>
            <a:r>
              <a:rPr lang="ja-JP" altLang="en-US" sz="2400"/>
              <a:t>ヘッダ</a:t>
            </a:r>
            <a:r>
              <a:rPr lang="en-US" altLang="ja-JP" sz="2400"/>
              <a:t>)+</a:t>
            </a:r>
            <a:r>
              <a:rPr lang="ja-JP" altLang="en-US" sz="2400"/>
              <a:t>ラウンドアップ</a:t>
            </a:r>
            <a:r>
              <a:rPr lang="en-US" altLang="ja-JP" sz="2400"/>
              <a:t>{{PLCP</a:t>
            </a:r>
            <a:r>
              <a:rPr lang="ja-JP" altLang="en-US" sz="2400"/>
              <a:t>ヘッダ</a:t>
            </a:r>
            <a:r>
              <a:rPr lang="en-US" altLang="ja-JP" sz="2400"/>
              <a:t>(</a:t>
            </a:r>
            <a:r>
              <a:rPr lang="ja-JP" altLang="en-US" sz="2400"/>
              <a:t>サービス</a:t>
            </a:r>
            <a:r>
              <a:rPr lang="en-US" altLang="ja-JP" sz="2400"/>
              <a:t>)+802.11ACK</a:t>
            </a:r>
            <a:r>
              <a:rPr lang="ja-JP" altLang="en-US" sz="2400"/>
              <a:t>フレーム</a:t>
            </a:r>
            <a:r>
              <a:rPr lang="en-US" altLang="ja-JP" sz="2400"/>
              <a:t>+</a:t>
            </a:r>
            <a:r>
              <a:rPr lang="en-US" altLang="ja-JP" sz="2400" err="1"/>
              <a:t>FCS+tail</a:t>
            </a:r>
            <a:r>
              <a:rPr lang="en-US" altLang="ja-JP" sz="2400"/>
              <a:t>}/OFDM</a:t>
            </a:r>
            <a:r>
              <a:rPr lang="ja-JP" altLang="en-US" sz="2400"/>
              <a:t>シンボルごとのデータビット</a:t>
            </a:r>
            <a:r>
              <a:rPr lang="en-US" altLang="ja-JP" sz="2400"/>
              <a:t>}}×4</a:t>
            </a:r>
          </a:p>
          <a:p>
            <a:pPr marL="0" indent="0">
              <a:buNone/>
            </a:pPr>
            <a:r>
              <a:rPr lang="en-US" altLang="ja-JP" sz="2400"/>
              <a:t>=16+{1+</a:t>
            </a:r>
            <a:r>
              <a:rPr lang="ja-JP" altLang="en-US" sz="2400"/>
              <a:t>ラウンドアップ</a:t>
            </a:r>
            <a:r>
              <a:rPr lang="en-US" altLang="ja-JP" sz="2400"/>
              <a:t>{(16+10×8+4×8+6)/ OFDM</a:t>
            </a:r>
            <a:r>
              <a:rPr lang="ja-JP" altLang="en-US" sz="2400"/>
              <a:t>シンボルごとのデータビット</a:t>
            </a:r>
            <a:r>
              <a:rPr lang="en-US" altLang="ja-JP" sz="2400"/>
              <a:t>}}×4</a:t>
            </a:r>
          </a:p>
          <a:p>
            <a:pPr marL="0" indent="0">
              <a:buNone/>
            </a:pPr>
            <a:endParaRPr lang="en-US" altLang="ja-JP" sz="2400"/>
          </a:p>
          <a:p>
            <a:r>
              <a:rPr kumimoji="1" lang="en-US" altLang="ja-JP" sz="2400"/>
              <a:t>IEEE802.11</a:t>
            </a:r>
            <a:r>
              <a:rPr kumimoji="1" lang="ja-JP" altLang="en-US" sz="2400"/>
              <a:t>データ</a:t>
            </a:r>
            <a:r>
              <a:rPr lang="ja-JP" altLang="en-US" sz="2400"/>
              <a:t>フレーム長</a:t>
            </a:r>
            <a:r>
              <a:rPr lang="en-US" altLang="ja-JP" sz="2400"/>
              <a:t>[</a:t>
            </a:r>
            <a:r>
              <a:rPr lang="en-US" altLang="ja-JP" sz="2400" err="1"/>
              <a:t>μs</a:t>
            </a:r>
            <a:r>
              <a:rPr lang="en-US" altLang="ja-JP" sz="2400"/>
              <a:t>]</a:t>
            </a:r>
          </a:p>
          <a:p>
            <a:pPr marL="0" indent="0">
              <a:buNone/>
            </a:pPr>
            <a:r>
              <a:rPr lang="en-US" altLang="ja-JP" sz="2400"/>
              <a:t>P</a:t>
            </a:r>
            <a:r>
              <a:rPr kumimoji="1" lang="en-US" altLang="ja-JP" sz="2400"/>
              <a:t>LCP</a:t>
            </a:r>
            <a:r>
              <a:rPr lang="ja-JP" altLang="en-US" sz="2400"/>
              <a:t>プリアンブル</a:t>
            </a:r>
            <a:r>
              <a:rPr lang="en-US" altLang="ja-JP" sz="2400"/>
              <a:t>+{PLCP</a:t>
            </a:r>
            <a:r>
              <a:rPr lang="ja-JP" altLang="en-US" sz="2400"/>
              <a:t>ヘッダ</a:t>
            </a:r>
            <a:r>
              <a:rPr lang="en-US" altLang="ja-JP" sz="2400"/>
              <a:t>(</a:t>
            </a:r>
            <a:r>
              <a:rPr lang="ja-JP" altLang="en-US" sz="2400"/>
              <a:t>ヘッダ</a:t>
            </a:r>
            <a:r>
              <a:rPr lang="en-US" altLang="ja-JP" sz="2400"/>
              <a:t>)+</a:t>
            </a:r>
            <a:r>
              <a:rPr lang="ja-JP" altLang="en-US" sz="2400"/>
              <a:t>ラウンドアップ</a:t>
            </a:r>
            <a:r>
              <a:rPr lang="en-US" altLang="ja-JP" sz="2400"/>
              <a:t>{{PLCP</a:t>
            </a:r>
            <a:r>
              <a:rPr lang="ja-JP" altLang="en-US" sz="2400"/>
              <a:t>ヘッダ</a:t>
            </a:r>
            <a:r>
              <a:rPr lang="en-US" altLang="ja-JP" sz="2400"/>
              <a:t>(</a:t>
            </a:r>
            <a:r>
              <a:rPr lang="ja-JP" altLang="en-US" sz="2400"/>
              <a:t>サービス</a:t>
            </a:r>
            <a:r>
              <a:rPr lang="en-US" altLang="ja-JP" sz="2400"/>
              <a:t>)+802.11MAC</a:t>
            </a:r>
            <a:r>
              <a:rPr lang="ja-JP" altLang="en-US" sz="2400"/>
              <a:t>ヘッダ</a:t>
            </a:r>
            <a:r>
              <a:rPr lang="en-US" altLang="ja-JP" sz="2400"/>
              <a:t>+LLC</a:t>
            </a:r>
            <a:r>
              <a:rPr lang="ja-JP" altLang="en-US" sz="2400"/>
              <a:t>ヘッダ</a:t>
            </a:r>
            <a:r>
              <a:rPr lang="en-US" altLang="ja-JP" sz="2400"/>
              <a:t>+IP</a:t>
            </a:r>
            <a:r>
              <a:rPr lang="ja-JP" altLang="en-US" sz="2400"/>
              <a:t>パケット</a:t>
            </a:r>
            <a:r>
              <a:rPr lang="en-US" altLang="ja-JP" sz="2400"/>
              <a:t>+</a:t>
            </a:r>
            <a:r>
              <a:rPr lang="en-US" altLang="ja-JP" sz="2400" err="1"/>
              <a:t>FCS+tail</a:t>
            </a:r>
            <a:r>
              <a:rPr lang="en-US" altLang="ja-JP" sz="2400"/>
              <a:t>}/OFDM</a:t>
            </a:r>
            <a:r>
              <a:rPr lang="ja-JP" altLang="en-US" sz="2400"/>
              <a:t>シンボルごとのデータビット</a:t>
            </a:r>
            <a:r>
              <a:rPr lang="en-US" altLang="ja-JP" sz="2400"/>
              <a:t>}}×4</a:t>
            </a:r>
          </a:p>
          <a:p>
            <a:pPr marL="0" indent="0">
              <a:buNone/>
            </a:pPr>
            <a:r>
              <a:rPr lang="en-US" altLang="ja-JP" sz="2400"/>
              <a:t>=16+{1+</a:t>
            </a:r>
            <a:r>
              <a:rPr lang="ja-JP" altLang="en-US" sz="2400"/>
              <a:t>ラウンドアップ</a:t>
            </a:r>
            <a:r>
              <a:rPr lang="en-US" altLang="ja-JP" sz="2400"/>
              <a:t>{16+24×8+8×8+1500×8+4×8+6/ OFDM</a:t>
            </a:r>
            <a:r>
              <a:rPr lang="ja-JP" altLang="en-US" sz="2400"/>
              <a:t>シンボルごとのデータビット</a:t>
            </a:r>
            <a:r>
              <a:rPr lang="en-US" altLang="ja-JP" sz="2400"/>
              <a:t>}}×4</a:t>
            </a:r>
          </a:p>
          <a:p>
            <a:pPr marL="0" indent="0">
              <a:buNone/>
            </a:pPr>
            <a:endParaRPr lang="en-US" altLang="ja-JP"/>
          </a:p>
        </p:txBody>
      </p:sp>
    </p:spTree>
    <p:extLst>
      <p:ext uri="{BB962C8B-B14F-4D97-AF65-F5344CB8AC3E}">
        <p14:creationId xmlns:p14="http://schemas.microsoft.com/office/powerpoint/2010/main" val="1818806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2">
            <a:extLst>
              <a:ext uri="{FF2B5EF4-FFF2-40B4-BE49-F238E27FC236}">
                <a16:creationId xmlns:a16="http://schemas.microsoft.com/office/drawing/2014/main" id="{588C57C4-24B9-0284-709E-7E5F72D5AE25}"/>
              </a:ext>
            </a:extLst>
          </p:cNvPr>
          <p:cNvSpPr>
            <a:spLocks noGrp="1"/>
          </p:cNvSpPr>
          <p:nvPr>
            <p:ph idx="1"/>
          </p:nvPr>
        </p:nvSpPr>
        <p:spPr>
          <a:xfrm>
            <a:off x="947305" y="327314"/>
            <a:ext cx="10515600" cy="5860040"/>
          </a:xfrm>
        </p:spPr>
        <p:txBody>
          <a:bodyPr>
            <a:normAutofit/>
          </a:bodyPr>
          <a:lstStyle/>
          <a:p>
            <a:r>
              <a:rPr kumimoji="1" lang="en-US" altLang="ja-JP" sz="2400"/>
              <a:t>IEEE802.11</a:t>
            </a:r>
            <a:r>
              <a:rPr kumimoji="1" lang="ja-JP" altLang="en-US" sz="2400"/>
              <a:t>データ</a:t>
            </a:r>
            <a:r>
              <a:rPr lang="ja-JP" altLang="en-US" sz="2400"/>
              <a:t>フレーム長</a:t>
            </a:r>
            <a:r>
              <a:rPr lang="en-US" altLang="ja-JP" sz="2400"/>
              <a:t>[</a:t>
            </a:r>
            <a:r>
              <a:rPr lang="en-US" altLang="ja-JP" sz="2400" err="1"/>
              <a:t>μs</a:t>
            </a:r>
            <a:r>
              <a:rPr lang="en-US" altLang="ja-JP" sz="2400"/>
              <a:t>](TCP-ACK</a:t>
            </a:r>
            <a:r>
              <a:rPr lang="ja-JP" altLang="en-US" sz="2400"/>
              <a:t>パケットの場合</a:t>
            </a:r>
            <a:r>
              <a:rPr lang="en-US" altLang="ja-JP" sz="2400"/>
              <a:t>)</a:t>
            </a:r>
          </a:p>
          <a:p>
            <a:pPr marL="0" indent="0">
              <a:buNone/>
            </a:pPr>
            <a:r>
              <a:rPr lang="en-US" altLang="ja-JP" sz="2400"/>
              <a:t>P</a:t>
            </a:r>
            <a:r>
              <a:rPr kumimoji="1" lang="en-US" altLang="ja-JP" sz="2400"/>
              <a:t>LCP</a:t>
            </a:r>
            <a:r>
              <a:rPr lang="ja-JP" altLang="en-US" sz="2400"/>
              <a:t>プリアンブル</a:t>
            </a:r>
            <a:r>
              <a:rPr lang="en-US" altLang="ja-JP" sz="2400"/>
              <a:t>+{PLCP</a:t>
            </a:r>
            <a:r>
              <a:rPr lang="ja-JP" altLang="en-US" sz="2400"/>
              <a:t>ヘッダ</a:t>
            </a:r>
            <a:r>
              <a:rPr lang="en-US" altLang="ja-JP" sz="2400"/>
              <a:t>(</a:t>
            </a:r>
            <a:r>
              <a:rPr lang="ja-JP" altLang="en-US" sz="2400"/>
              <a:t>ヘッダ</a:t>
            </a:r>
            <a:r>
              <a:rPr lang="en-US" altLang="ja-JP" sz="2400"/>
              <a:t>)+</a:t>
            </a:r>
            <a:r>
              <a:rPr lang="ja-JP" altLang="en-US" sz="2400"/>
              <a:t>ラウンドアップ</a:t>
            </a:r>
            <a:r>
              <a:rPr lang="en-US" altLang="ja-JP" sz="2400"/>
              <a:t>{{PLCP</a:t>
            </a:r>
            <a:r>
              <a:rPr lang="ja-JP" altLang="en-US" sz="2400"/>
              <a:t>ヘッダ</a:t>
            </a:r>
            <a:r>
              <a:rPr lang="en-US" altLang="ja-JP" sz="2400"/>
              <a:t>(</a:t>
            </a:r>
            <a:r>
              <a:rPr lang="ja-JP" altLang="en-US" sz="2400"/>
              <a:t>サービス</a:t>
            </a:r>
            <a:r>
              <a:rPr lang="en-US" altLang="ja-JP" sz="2400"/>
              <a:t>)+802.11MAC</a:t>
            </a:r>
            <a:r>
              <a:rPr lang="ja-JP" altLang="en-US" sz="2400"/>
              <a:t>ヘッダ</a:t>
            </a:r>
            <a:r>
              <a:rPr lang="en-US" altLang="ja-JP" sz="2400"/>
              <a:t>+LLC</a:t>
            </a:r>
            <a:r>
              <a:rPr lang="ja-JP" altLang="en-US" sz="2400"/>
              <a:t>ヘッダ</a:t>
            </a:r>
            <a:r>
              <a:rPr lang="en-US" altLang="ja-JP" sz="2400"/>
              <a:t>+ TCP-ACK</a:t>
            </a:r>
            <a:r>
              <a:rPr lang="ja-JP" altLang="en-US" sz="2400"/>
              <a:t>パケット</a:t>
            </a:r>
            <a:r>
              <a:rPr lang="en-US" altLang="ja-JP" sz="2400"/>
              <a:t>+</a:t>
            </a:r>
            <a:r>
              <a:rPr lang="en-US" altLang="ja-JP" sz="2400" err="1"/>
              <a:t>FCS+tail</a:t>
            </a:r>
            <a:r>
              <a:rPr lang="en-US" altLang="ja-JP" sz="2400"/>
              <a:t>}/OFDM</a:t>
            </a:r>
            <a:r>
              <a:rPr lang="ja-JP" altLang="en-US" sz="2400"/>
              <a:t>シンボルごとのデータビット</a:t>
            </a:r>
            <a:r>
              <a:rPr lang="en-US" altLang="ja-JP" sz="2400"/>
              <a:t>}}×4</a:t>
            </a:r>
          </a:p>
          <a:p>
            <a:pPr marL="0" indent="0">
              <a:buNone/>
            </a:pPr>
            <a:r>
              <a:rPr lang="en-US" altLang="ja-JP" sz="2400"/>
              <a:t>=16+{1+</a:t>
            </a:r>
            <a:r>
              <a:rPr lang="ja-JP" altLang="en-US" sz="2400"/>
              <a:t>ラウンドアップ</a:t>
            </a:r>
            <a:r>
              <a:rPr lang="en-US" altLang="ja-JP" sz="2400"/>
              <a:t>{16+24×8+8×8+40×8+4×8+6/ OFDM</a:t>
            </a:r>
            <a:r>
              <a:rPr lang="ja-JP" altLang="en-US" sz="2400"/>
              <a:t>シンボルごとのデータビット</a:t>
            </a:r>
            <a:r>
              <a:rPr lang="en-US" altLang="ja-JP" sz="2400"/>
              <a:t>}}×4</a:t>
            </a:r>
          </a:p>
          <a:p>
            <a:pPr marL="0" indent="0">
              <a:buNone/>
            </a:pPr>
            <a:endParaRPr lang="en-US" altLang="ja-JP" sz="2400"/>
          </a:p>
          <a:p>
            <a:r>
              <a:rPr lang="en-US" altLang="ja-JP" sz="2400"/>
              <a:t>802.11a</a:t>
            </a:r>
            <a:r>
              <a:rPr lang="ja-JP" altLang="en-US" sz="2400"/>
              <a:t>の</a:t>
            </a:r>
            <a:r>
              <a:rPr lang="en-US" altLang="ja-JP" sz="2400"/>
              <a:t>SIFS</a:t>
            </a:r>
          </a:p>
          <a:p>
            <a:pPr marL="0" indent="0">
              <a:buNone/>
            </a:pPr>
            <a:r>
              <a:rPr lang="en-US" altLang="ja-JP" sz="2400"/>
              <a:t>SIFS</a:t>
            </a:r>
            <a:r>
              <a:rPr lang="ja-JP" altLang="en-US" sz="2400"/>
              <a:t>：</a:t>
            </a:r>
            <a:r>
              <a:rPr lang="en-US" altLang="ja-JP" sz="2400"/>
              <a:t>16[</a:t>
            </a:r>
            <a:r>
              <a:rPr lang="en-US" altLang="ja-JP" sz="2400" err="1"/>
              <a:t>μs</a:t>
            </a:r>
            <a:r>
              <a:rPr lang="en-US" altLang="ja-JP" sz="2400"/>
              <a:t>] </a:t>
            </a:r>
            <a:r>
              <a:rPr lang="ja-JP" altLang="en-US" sz="2400"/>
              <a:t>スロットタイム：</a:t>
            </a:r>
            <a:r>
              <a:rPr lang="en-US" altLang="ja-JP" sz="2400"/>
              <a:t>9[</a:t>
            </a:r>
            <a:r>
              <a:rPr lang="en-US" altLang="ja-JP" sz="2400" err="1"/>
              <a:t>μs</a:t>
            </a:r>
            <a:r>
              <a:rPr lang="en-US" altLang="ja-JP" sz="2400"/>
              <a:t>]</a:t>
            </a:r>
          </a:p>
          <a:p>
            <a:pPr marL="0" indent="0">
              <a:buNone/>
            </a:pPr>
            <a:endParaRPr lang="en-US" altLang="ja-JP" sz="2400"/>
          </a:p>
          <a:p>
            <a:r>
              <a:rPr lang="en-US" altLang="ja-JP" sz="2400"/>
              <a:t>802.11g</a:t>
            </a:r>
            <a:r>
              <a:rPr lang="ja-JP" altLang="en-US" sz="2400"/>
              <a:t>の</a:t>
            </a:r>
            <a:r>
              <a:rPr lang="en-US" altLang="ja-JP" sz="2400"/>
              <a:t>SIFS</a:t>
            </a:r>
          </a:p>
          <a:p>
            <a:pPr marL="0" indent="0">
              <a:buNone/>
            </a:pPr>
            <a:r>
              <a:rPr lang="en-US" altLang="ja-JP" sz="2400"/>
              <a:t>SIFS</a:t>
            </a:r>
            <a:r>
              <a:rPr lang="ja-JP" altLang="en-US" sz="2400"/>
              <a:t>：</a:t>
            </a:r>
            <a:r>
              <a:rPr lang="en-US" altLang="ja-JP" sz="2400"/>
              <a:t>10[</a:t>
            </a:r>
            <a:r>
              <a:rPr lang="en-US" altLang="ja-JP" sz="2400" err="1"/>
              <a:t>μs</a:t>
            </a:r>
            <a:r>
              <a:rPr lang="en-US" altLang="ja-JP" sz="2400"/>
              <a:t>] </a:t>
            </a:r>
            <a:r>
              <a:rPr lang="ja-JP" altLang="en-US" sz="2400"/>
              <a:t>スロットタイム：</a:t>
            </a:r>
            <a:r>
              <a:rPr lang="en-US" altLang="ja-JP" sz="2400"/>
              <a:t>20[</a:t>
            </a:r>
            <a:r>
              <a:rPr lang="en-US" altLang="ja-JP" sz="2400" err="1"/>
              <a:t>μs</a:t>
            </a:r>
            <a:r>
              <a:rPr lang="en-US" altLang="ja-JP" sz="2400"/>
              <a:t>]</a:t>
            </a:r>
          </a:p>
          <a:p>
            <a:pPr marL="0" indent="0">
              <a:buNone/>
            </a:pPr>
            <a:r>
              <a:rPr lang="ja-JP" altLang="en-US" sz="2400"/>
              <a:t>ショートスロットタイム：</a:t>
            </a:r>
            <a:r>
              <a:rPr lang="en-US" altLang="ja-JP" sz="2400"/>
              <a:t>9[</a:t>
            </a:r>
            <a:r>
              <a:rPr lang="en-US" altLang="ja-JP" sz="2400" err="1"/>
              <a:t>μs</a:t>
            </a:r>
            <a:r>
              <a:rPr lang="en-US" altLang="ja-JP" sz="2400"/>
              <a:t>]</a:t>
            </a:r>
          </a:p>
          <a:p>
            <a:endParaRPr lang="en-US" altLang="ja-JP"/>
          </a:p>
          <a:p>
            <a:pPr marL="0" indent="0">
              <a:buNone/>
            </a:pPr>
            <a:endParaRPr lang="en-US" altLang="ja-JP"/>
          </a:p>
          <a:p>
            <a:pPr marL="0" indent="0">
              <a:buNone/>
            </a:pPr>
            <a:endParaRPr lang="en-US" altLang="ja-JP"/>
          </a:p>
        </p:txBody>
      </p:sp>
    </p:spTree>
    <p:extLst>
      <p:ext uri="{BB962C8B-B14F-4D97-AF65-F5344CB8AC3E}">
        <p14:creationId xmlns:p14="http://schemas.microsoft.com/office/powerpoint/2010/main" val="184773813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sz="1200" dirty="0" smtClean="0"/>
        </a:defPPr>
      </a:lstStyle>
      <a:style>
        <a:lnRef idx="2">
          <a:schemeClr val="dk1"/>
        </a:lnRef>
        <a:fillRef idx="1">
          <a:schemeClr val="lt1"/>
        </a:fillRef>
        <a:effectRef idx="0">
          <a:schemeClr val="dk1"/>
        </a:effectRef>
        <a:fontRef idx="minor">
          <a:schemeClr val="dk1"/>
        </a:fontRef>
      </a:style>
    </a:spDef>
    <a:lnDef>
      <a:spPr>
        <a:ln w="12700"/>
      </a:spPr>
      <a:bodyPr/>
      <a:lstStyle/>
      <a:style>
        <a:lnRef idx="1">
          <a:schemeClr val="dk1"/>
        </a:lnRef>
        <a:fillRef idx="0">
          <a:schemeClr val="dk1"/>
        </a:fillRef>
        <a:effectRef idx="0">
          <a:schemeClr val="dk1"/>
        </a:effectRef>
        <a:fontRef idx="minor">
          <a:schemeClr val="tx1"/>
        </a:fontRef>
      </a:style>
    </a:lnDef>
    <a:txDef>
      <a:spPr/>
      <a:bodyPr>
        <a:normAutofit/>
      </a:bodyPr>
      <a:lstStyle>
        <a:defPPr algn="l">
          <a:defRPr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2F928DB87A36B844B8C6091C5B3C3593" ma:contentTypeVersion="5" ma:contentTypeDescription="新しいドキュメントを作成します。" ma:contentTypeScope="" ma:versionID="aa2759071c454baea8dce9272a011a81">
  <xsd:schema xmlns:xsd="http://www.w3.org/2001/XMLSchema" xmlns:xs="http://www.w3.org/2001/XMLSchema" xmlns:p="http://schemas.microsoft.com/office/2006/metadata/properties" xmlns:ns3="d5442bfd-0d55-4214-8f29-e198153a82f4" targetNamespace="http://schemas.microsoft.com/office/2006/metadata/properties" ma:root="true" ma:fieldsID="869fdd821c34ccc6f03889fa9a3993f8" ns3:_="">
    <xsd:import namespace="d5442bfd-0d55-4214-8f29-e198153a82f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442bfd-0d55-4214-8f29-e198153a82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FCB72A-1C8F-409F-9B9E-F7C65D19D0C1}">
  <ds:schemaRefs>
    <ds:schemaRef ds:uri="http://schemas.microsoft.com/sharepoint/v3/contenttype/forms"/>
  </ds:schemaRefs>
</ds:datastoreItem>
</file>

<file path=customXml/itemProps2.xml><?xml version="1.0" encoding="utf-8"?>
<ds:datastoreItem xmlns:ds="http://schemas.openxmlformats.org/officeDocument/2006/customXml" ds:itemID="{7012F88A-062E-4A71-B37C-06C28EC31A9A}">
  <ds:schemaRefs>
    <ds:schemaRef ds:uri="http://schemas.openxmlformats.org/package/2006/metadata/core-properties"/>
    <ds:schemaRef ds:uri="http://purl.org/dc/elements/1.1/"/>
    <ds:schemaRef ds:uri="http://www.w3.org/XML/1998/namespace"/>
    <ds:schemaRef ds:uri="http://schemas.microsoft.com/office/2006/documentManagement/types"/>
    <ds:schemaRef ds:uri="http://schemas.microsoft.com/office/2006/metadata/properties"/>
    <ds:schemaRef ds:uri="http://purl.org/dc/dcmitype/"/>
    <ds:schemaRef ds:uri="http://schemas.microsoft.com/office/infopath/2007/PartnerControls"/>
    <ds:schemaRef ds:uri="d5442bfd-0d55-4214-8f29-e198153a82f4"/>
    <ds:schemaRef ds:uri="http://purl.org/dc/terms/"/>
  </ds:schemaRefs>
</ds:datastoreItem>
</file>

<file path=customXml/itemProps3.xml><?xml version="1.0" encoding="utf-8"?>
<ds:datastoreItem xmlns:ds="http://schemas.openxmlformats.org/officeDocument/2006/customXml" ds:itemID="{F8F398F9-65DF-4A49-A6FF-32BEA94141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5442bfd-0d55-4214-8f29-e198153a82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1033</TotalTime>
  <Words>3325</Words>
  <Application>Microsoft Office PowerPoint</Application>
  <PresentationFormat>ワイド画面</PresentationFormat>
  <Paragraphs>883</Paragraphs>
  <Slides>47</Slides>
  <Notes>24</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47</vt:i4>
      </vt:variant>
    </vt:vector>
  </HeadingPairs>
  <TitlesOfParts>
    <vt:vector size="55" baseType="lpstr">
      <vt:lpstr>Meiryo</vt:lpstr>
      <vt:lpstr>Meiryo</vt:lpstr>
      <vt:lpstr>游ゴシック</vt:lpstr>
      <vt:lpstr>游ゴシック Light</vt:lpstr>
      <vt:lpstr>Arial</vt:lpstr>
      <vt:lpstr>Cambria Math</vt:lpstr>
      <vt:lpstr>Verdana</vt:lpstr>
      <vt:lpstr>Office テーマ</vt:lpstr>
      <vt:lpstr>第６章 スループットとMACレイヤの高機能化</vt:lpstr>
      <vt:lpstr>802.11a/g/bのスループットの計算</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従来のCSMA/CAを改良した HCF競合チャネルアクセス</vt:lpstr>
      <vt:lpstr>PowerPoint プレゼンテーション</vt:lpstr>
      <vt:lpstr>PowerPoint プレゼンテーション</vt:lpstr>
      <vt:lpstr>PowerPoint プレゼンテーション</vt:lpstr>
      <vt:lpstr>PowerPoint プレゼンテーション</vt:lpstr>
      <vt:lpstr>ポーリングによるHCFコントロールドチャネルアクセス(HCCA)</vt:lpstr>
      <vt:lpstr>PowerPoint プレゼンテーション</vt:lpstr>
      <vt:lpstr>高効率な伝送が行えるブロックACK</vt:lpstr>
      <vt:lpstr>同一セル内の端末間で直接通信できる新DLS</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中村優</dc:creator>
  <cp:lastModifiedBy>中村優</cp:lastModifiedBy>
  <cp:revision>2</cp:revision>
  <dcterms:created xsi:type="dcterms:W3CDTF">2023-07-07T15:38:12Z</dcterms:created>
  <dcterms:modified xsi:type="dcterms:W3CDTF">2023-08-09T03:28:37Z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0x0101002F928DB87A36B844B8C6091C5B3C3593</vt:lpwstr>
  </property>
</Properties>
</file>