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62" r:id="rId5"/>
    <p:sldId id="263" r:id="rId6"/>
    <p:sldId id="264" r:id="rId7"/>
    <p:sldId id="258" r:id="rId8"/>
    <p:sldId id="266" r:id="rId9"/>
    <p:sldId id="265" r:id="rId10"/>
    <p:sldId id="259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4T01:07:27.361"/>
    </inkml:context>
    <inkml:brush xml:id="br0">
      <inkml:brushProperty name="width" value="0.4" units="cm"/>
      <inkml:brushProperty name="height" value="0.8" units="cm"/>
      <inkml:brushProperty name="color" value="#8FAADC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1,'248'1,"20"5,92 4,68 6,671 44,248 10,370-55,-1541-17,341 0,-7 21,-295 1,344 75,-556-95,114 21,205 9,-183-24,215 39,-256-26,2-5,111 3,207-19,-132 0,-211-1,75-13,39-3,443 30,-552-8,-9 0,157 11,97-5,-209-10,-105 1,47-1,105 13,-108-5,1-4,105-5,-113-3,78-18,-10 1,-2 7,143 0,-236 14,-1-1,34-7,-45 8,1 0,-1 1,1 0,-1 0,1 1,11 2,0 1,34 13,-15-2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3T20:11:24.485"/>
    </inkml:context>
    <inkml:brush xml:id="br0">
      <inkml:brushProperty name="width" value="0.4" units="cm"/>
      <inkml:brushProperty name="height" value="0.8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0,'1535'25,"701"21,1750-48,-2492 2,-890-26,-39 0,1420 24,-957 4,1131-2,-2129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3T20:14:54.370"/>
    </inkml:context>
    <inkml:brush xml:id="br0">
      <inkml:brushProperty name="width" value="0.4" units="cm"/>
      <inkml:brushProperty name="height" value="0.8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0,'1'2,"1"-1,-1 0,1 0,-1 0,1 0,-1 0,1-1,-1 1,1 0,0-1,-1 1,1-1,0 1,0-1,2 0,1 1,82 13,1-4,108-1,-146-8,1128 5,-654-8,101 1,702 2,-715 23,-440-7,264 61,-412-71,-1 1,0 1,-1 1,22 14,-4-3,-16-9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3T20:16:42.139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89,'837'-42,"-139"2,1077 34,-964 9,3534-4,-3950 28,-35-2,-126-25,-216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B76A1-2F3C-013C-B5FC-760224622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9D9B13-EE34-B951-3AC1-CCEE48446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5329F9-3929-7F32-3015-F3E25026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729F57-BBB5-8E60-A2CF-50DB2E59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481A3B-23D4-3F4C-275C-DD95824A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98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528374-EAEE-022B-047E-F6B9F655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AE0B6F-4B83-31A2-B8C3-CD0FDB7C0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07850B-A4C0-1E51-A83F-F8E0654D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F3DCC5-679F-1208-D9C9-48A7746D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F2C96B-B9CF-8BB3-7C0A-63FBEBA1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19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5120E4-B4FC-2B1A-F8A0-70BA851E3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E93A2D-8DFD-662D-DB69-FFB95B341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D36ADA-CB57-0F74-6385-EC3255D4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982C07-F38C-DDB3-8CF9-9C8B7ECE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E1514A-6BA2-B0D5-9038-01FCBF66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27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5BFB81-451D-BDA6-81C5-0E1EE8A1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8F6333-4E52-9C6D-EA9D-F7305EE3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DDFDBB-6388-3742-C49D-3B30B634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3D93D1-107A-5C9F-ADCA-E47B94C5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7AB475-891F-57DA-54A2-CD6B02B2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78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533673-D8B2-21D3-3C5A-3489A799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BABEF6-1F23-EB2C-E947-B44FAE3F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C60A06-B1D2-3A46-998B-49AFA9D7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F29EDD-4B32-C964-1BFB-5720027C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763844-2821-6918-ED5A-7E1397A4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5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4F183-F5F2-BE0E-93A9-1F6FA233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E0BFB8-E9AF-FF74-4AA6-EDB37231C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D07D0E-6EBC-0088-F6B0-404B3C2EA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483954-9BCE-A46B-60D5-93D27B2A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E34FFB-5164-DE00-EFCB-1695A8DC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A06BE3-30E4-AE1F-CC58-6072C3C7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00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5DC769-B527-DFFE-76E3-DAB537B6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C0BD2C-E78B-6236-61C3-3B39A2A1F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2CC81D-05E4-047A-344F-6971C8D5E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A941C99-0E1D-95DF-0E08-78E5640BD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54A461E-F19F-80CD-1AE7-863758FBE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A7BEC3-57EA-8310-D238-B9E2D112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6E95497-724C-49FE-8331-D0F12C7D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730FC8-AB7C-9F6D-FF4B-9D4A7FB0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92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FF55AC-AF64-386E-123A-CF434DF2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6A238F-3F89-2143-5FD1-1EFE3C02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ECFA58-86EE-FE65-7236-093E1ABF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F915F7-2454-3CDF-C557-CDF66CC9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88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D139A0-58DF-8A6B-9FAC-710927B3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8971BB-5B2B-BA72-12CC-EDF4FD22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149BF9-02D0-C12A-DE31-BC264494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33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97E38-79A5-538E-A5DB-F153AE3B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CD6F0-53B5-CF94-15A9-C204479BD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85881-6747-FD51-B46C-C71422AE1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DFA4B2-5E1D-6B0D-4C24-1D94CD32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1B8577-BA16-3274-F351-6926B872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9B3D89-9C52-A9AD-8641-423C9158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01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6A46A4-4BF6-640A-5C22-0B2A4BC3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FEB334-9B57-918E-029B-84EEB1FC9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09C44F-977A-3806-8DF6-E10F01E76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B4DC60-E823-97D3-1630-52D47B7D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21B0C9-E34F-7685-2B8F-7CCCB6E1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53C8C2-E2FE-A9FB-DEC3-3D178527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82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07A34B0-5912-1D88-4E52-0D0B5C28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274A52-2A3D-91B0-4361-9F0106772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424BFE-7A7B-B5C7-6B78-5F717C632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8CD69-038A-45E6-A9A4-5E80CD0B5689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CC527-3FDD-8B69-A5AE-2691E34E3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E9103C-65E2-D25F-8745-1E2E5E1A0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60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3FFAB8-A2EB-5362-9DC4-C7A507C74C83}"/>
              </a:ext>
            </a:extLst>
          </p:cNvPr>
          <p:cNvSpPr txBox="1"/>
          <p:nvPr/>
        </p:nvSpPr>
        <p:spPr>
          <a:xfrm>
            <a:off x="1481266" y="804843"/>
            <a:ext cx="5301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latin typeface="TAユニバーサルライン_DSP_E" panose="02000600000000000000" pitchFamily="2" charset="-128"/>
                <a:ea typeface="TAユニバーサルライン_DSP_E" panose="02000600000000000000" pitchFamily="2" charset="-128"/>
              </a:rPr>
              <a:t>通信方法の変遷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A04991-01F6-FBC5-7DB9-FFDE1D3184A1}"/>
              </a:ext>
            </a:extLst>
          </p:cNvPr>
          <p:cNvSpPr txBox="1"/>
          <p:nvPr/>
        </p:nvSpPr>
        <p:spPr>
          <a:xfrm>
            <a:off x="1481266" y="191254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 – 4 – 18 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下沢亮太郎</a:t>
            </a:r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03C5878A-32A5-1CBA-5E7D-478070ED0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4989" y="1481655"/>
            <a:ext cx="6101276" cy="610127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A0EA6EB-5F59-0023-79DE-BBA1BF45A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66" y="2971800"/>
            <a:ext cx="2757488" cy="275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4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A2DC0B3-54D2-A99E-91A8-096A42A6B3DE}"/>
              </a:ext>
            </a:extLst>
          </p:cNvPr>
          <p:cNvGrpSpPr/>
          <p:nvPr/>
        </p:nvGrpSpPr>
        <p:grpSpPr>
          <a:xfrm>
            <a:off x="483328" y="1499070"/>
            <a:ext cx="10775222" cy="3830585"/>
            <a:chOff x="483328" y="1499070"/>
            <a:chExt cx="10775222" cy="3830585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3FA47794-3D78-0F58-D27F-EB81775B2BE1}"/>
                </a:ext>
              </a:extLst>
            </p:cNvPr>
            <p:cNvGrpSpPr/>
            <p:nvPr/>
          </p:nvGrpSpPr>
          <p:grpSpPr>
            <a:xfrm>
              <a:off x="628066" y="3706883"/>
              <a:ext cx="1232442" cy="1275404"/>
              <a:chOff x="105013" y="1668162"/>
              <a:chExt cx="920579" cy="846437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43C909E9-1BF9-723C-0811-8233FC5880AB}"/>
                  </a:ext>
                </a:extLst>
              </p:cNvPr>
              <p:cNvSpPr/>
              <p:nvPr/>
            </p:nvSpPr>
            <p:spPr>
              <a:xfrm>
                <a:off x="284205" y="1668162"/>
                <a:ext cx="741387" cy="44484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rgbClr val="FF0000"/>
                    </a:solidFill>
                  </a:rPr>
                  <a:t>PC2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フローチャート: データ 35">
                <a:extLst>
                  <a:ext uri="{FF2B5EF4-FFF2-40B4-BE49-F238E27FC236}">
                    <a16:creationId xmlns:a16="http://schemas.microsoft.com/office/drawing/2014/main" id="{C7CB7BD5-CE13-FC3D-2A7A-5C3A2F5235CA}"/>
                  </a:ext>
                </a:extLst>
              </p:cNvPr>
              <p:cNvSpPr/>
              <p:nvPr/>
            </p:nvSpPr>
            <p:spPr>
              <a:xfrm>
                <a:off x="105013" y="2113005"/>
                <a:ext cx="920573" cy="401594"/>
              </a:xfrm>
              <a:prstGeom prst="flowChartInputOutpu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49DE372-E805-726A-32D8-69968E2C3ED8}"/>
                </a:ext>
              </a:extLst>
            </p:cNvPr>
            <p:cNvGrpSpPr/>
            <p:nvPr/>
          </p:nvGrpSpPr>
          <p:grpSpPr>
            <a:xfrm>
              <a:off x="746354" y="1900591"/>
              <a:ext cx="1232434" cy="1275404"/>
              <a:chOff x="105013" y="1668162"/>
              <a:chExt cx="920579" cy="846437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1C9085FC-DB22-1237-8C53-6EBE64E6FDB3}"/>
                  </a:ext>
                </a:extLst>
              </p:cNvPr>
              <p:cNvSpPr/>
              <p:nvPr/>
            </p:nvSpPr>
            <p:spPr>
              <a:xfrm>
                <a:off x="284205" y="1668162"/>
                <a:ext cx="741387" cy="44484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rgbClr val="0070C0"/>
                    </a:solidFill>
                  </a:rPr>
                  <a:t>PC1</a:t>
                </a:r>
                <a:endParaRPr kumimoji="1" lang="ja-JP" altLang="en-US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" name="フローチャート: データ 33">
                <a:extLst>
                  <a:ext uri="{FF2B5EF4-FFF2-40B4-BE49-F238E27FC236}">
                    <a16:creationId xmlns:a16="http://schemas.microsoft.com/office/drawing/2014/main" id="{0693C1D0-738C-D4D5-7B56-95C9E95F5781}"/>
                  </a:ext>
                </a:extLst>
              </p:cNvPr>
              <p:cNvSpPr/>
              <p:nvPr/>
            </p:nvSpPr>
            <p:spPr>
              <a:xfrm>
                <a:off x="105013" y="2113005"/>
                <a:ext cx="920573" cy="401594"/>
              </a:xfrm>
              <a:prstGeom prst="flowChartInputOutpu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</p:grp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96FA588A-599C-345B-6C6F-A96FB17BD0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9288" y="1654703"/>
              <a:ext cx="26622" cy="367495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91BF3DC2-D844-1971-B2FC-31013CFAF53C}"/>
                </a:ext>
              </a:extLst>
            </p:cNvPr>
            <p:cNvCxnSpPr>
              <a:cxnSpLocks/>
            </p:cNvCxnSpPr>
            <p:nvPr/>
          </p:nvCxnSpPr>
          <p:spPr>
            <a:xfrm>
              <a:off x="483328" y="3421769"/>
              <a:ext cx="10775222" cy="5501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7832C63C-DD16-8786-BD11-409E292D0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6129" y="1654703"/>
              <a:ext cx="5504" cy="367495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1CDA165B-4B5F-5E0D-6E88-06F6A40DB575}"/>
                </a:ext>
              </a:extLst>
            </p:cNvPr>
            <p:cNvCxnSpPr>
              <a:cxnSpLocks/>
            </p:cNvCxnSpPr>
            <p:nvPr/>
          </p:nvCxnSpPr>
          <p:spPr>
            <a:xfrm>
              <a:off x="7446543" y="1654703"/>
              <a:ext cx="48588" cy="367495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9494DB35-082B-7068-DBE9-12735C3481F1}"/>
                </a:ext>
              </a:extLst>
            </p:cNvPr>
            <p:cNvCxnSpPr>
              <a:cxnSpLocks/>
            </p:cNvCxnSpPr>
            <p:nvPr/>
          </p:nvCxnSpPr>
          <p:spPr>
            <a:xfrm>
              <a:off x="9916163" y="1654703"/>
              <a:ext cx="0" cy="367495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F79A99AB-E255-1571-4BD3-DAF6DEA56537}"/>
                </a:ext>
              </a:extLst>
            </p:cNvPr>
            <p:cNvSpPr/>
            <p:nvPr/>
          </p:nvSpPr>
          <p:spPr>
            <a:xfrm>
              <a:off x="2865369" y="4159484"/>
              <a:ext cx="2421032" cy="51643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FF0000"/>
                  </a:solidFill>
                </a:rPr>
                <a:t>Data 2.1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1F0BCB3D-EF96-34C7-0B9D-1BDBC5749560}"/>
                </a:ext>
              </a:extLst>
            </p:cNvPr>
            <p:cNvSpPr/>
            <p:nvPr/>
          </p:nvSpPr>
          <p:spPr>
            <a:xfrm>
              <a:off x="2664324" y="2235735"/>
              <a:ext cx="2421032" cy="51643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0070C0"/>
                  </a:solidFill>
                </a:rPr>
                <a:t>Data 1.1</a:t>
              </a:r>
              <a:endParaRPr kumimoji="1" lang="ja-JP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A6153CD1-054E-848B-50F4-69A0755CD1D2}"/>
                </a:ext>
              </a:extLst>
            </p:cNvPr>
            <p:cNvSpPr txBox="1"/>
            <p:nvPr/>
          </p:nvSpPr>
          <p:spPr>
            <a:xfrm>
              <a:off x="7976834" y="1499070"/>
              <a:ext cx="2108365" cy="894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Successful</a:t>
              </a:r>
            </a:p>
            <a:p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transmission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BA076348-03FE-FF7B-9431-61990793B301}"/>
                </a:ext>
              </a:extLst>
            </p:cNvPr>
            <p:cNvSpPr/>
            <p:nvPr/>
          </p:nvSpPr>
          <p:spPr>
            <a:xfrm>
              <a:off x="3271624" y="4158573"/>
              <a:ext cx="2421032" cy="516430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0070C0"/>
                  </a:solidFill>
                </a:rPr>
                <a:t>Data 1.1</a:t>
              </a:r>
              <a:endParaRPr kumimoji="1" lang="ja-JP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0902222F-9422-ED4B-7C67-D2A6F5E81892}"/>
                </a:ext>
              </a:extLst>
            </p:cNvPr>
            <p:cNvSpPr/>
            <p:nvPr/>
          </p:nvSpPr>
          <p:spPr>
            <a:xfrm>
              <a:off x="3598485" y="4147926"/>
              <a:ext cx="2421032" cy="51643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FF0000"/>
                  </a:solidFill>
                </a:rPr>
                <a:t>Data 2.1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890D48AB-B95A-37B0-4FD7-1C783CBE6FC7}"/>
                </a:ext>
              </a:extLst>
            </p:cNvPr>
            <p:cNvSpPr/>
            <p:nvPr/>
          </p:nvSpPr>
          <p:spPr>
            <a:xfrm>
              <a:off x="3093262" y="2235734"/>
              <a:ext cx="2421032" cy="516430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0070C0"/>
                  </a:solidFill>
                </a:rPr>
                <a:t>Data 1.1</a:t>
              </a:r>
              <a:endParaRPr kumimoji="1" lang="ja-JP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AEE83535-E924-3F2B-31C7-98F6A8428D84}"/>
                </a:ext>
              </a:extLst>
            </p:cNvPr>
            <p:cNvSpPr/>
            <p:nvPr/>
          </p:nvSpPr>
          <p:spPr>
            <a:xfrm>
              <a:off x="3598485" y="2235734"/>
              <a:ext cx="2421032" cy="51643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0070C0"/>
                  </a:solidFill>
                </a:rPr>
                <a:t>Data 1.1</a:t>
              </a:r>
              <a:endParaRPr kumimoji="1" lang="ja-JP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F2A979F2-4FD6-5908-2D5B-739997619814}"/>
                </a:ext>
              </a:extLst>
            </p:cNvPr>
            <p:cNvSpPr/>
            <p:nvPr/>
          </p:nvSpPr>
          <p:spPr>
            <a:xfrm>
              <a:off x="6417583" y="2249763"/>
              <a:ext cx="2421032" cy="51643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0070C0"/>
                  </a:solidFill>
                </a:rPr>
                <a:t>Data 1.1</a:t>
              </a:r>
              <a:endParaRPr kumimoji="1" lang="ja-JP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9" name="四角形: 角を丸くする 38">
              <a:extLst>
                <a:ext uri="{FF2B5EF4-FFF2-40B4-BE49-F238E27FC236}">
                  <a16:creationId xmlns:a16="http://schemas.microsoft.com/office/drawing/2014/main" id="{66D4C3E0-0918-16D1-510E-C2907B500069}"/>
                </a:ext>
              </a:extLst>
            </p:cNvPr>
            <p:cNvSpPr/>
            <p:nvPr/>
          </p:nvSpPr>
          <p:spPr>
            <a:xfrm>
              <a:off x="6799117" y="2249762"/>
              <a:ext cx="2421032" cy="516430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0" name="四角形: 角を丸くする 39">
              <a:extLst>
                <a:ext uri="{FF2B5EF4-FFF2-40B4-BE49-F238E27FC236}">
                  <a16:creationId xmlns:a16="http://schemas.microsoft.com/office/drawing/2014/main" id="{12FD70D7-86FC-F361-2608-49ED6BB51D15}"/>
                </a:ext>
              </a:extLst>
            </p:cNvPr>
            <p:cNvSpPr/>
            <p:nvPr/>
          </p:nvSpPr>
          <p:spPr>
            <a:xfrm>
              <a:off x="7555993" y="2249762"/>
              <a:ext cx="2421032" cy="51643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0070C0"/>
                  </a:solidFill>
                </a:rPr>
                <a:t>Data 1.1</a:t>
              </a:r>
              <a:endParaRPr kumimoji="1" lang="ja-JP" alt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7CBC02B7-E72D-7CF8-C7DA-5B27D3213204}"/>
                </a:ext>
              </a:extLst>
            </p:cNvPr>
            <p:cNvCxnSpPr>
              <a:cxnSpLocks/>
            </p:cNvCxnSpPr>
            <p:nvPr/>
          </p:nvCxnSpPr>
          <p:spPr>
            <a:xfrm>
              <a:off x="3635461" y="2762811"/>
              <a:ext cx="0" cy="1395762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767636B5-D459-4D47-EE30-B84A0E008E6F}"/>
                </a:ext>
              </a:extLst>
            </p:cNvPr>
            <p:cNvSpPr txBox="1"/>
            <p:nvPr/>
          </p:nvSpPr>
          <p:spPr>
            <a:xfrm>
              <a:off x="3592995" y="3114076"/>
              <a:ext cx="1862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Collision</a:t>
              </a:r>
              <a:endParaRPr kumimoji="1" lang="ja-JP" altLang="en-US" sz="240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1AAA751D-566F-9622-B163-5BC62D9B4090}"/>
                </a:ext>
              </a:extLst>
            </p:cNvPr>
            <p:cNvSpPr/>
            <p:nvPr/>
          </p:nvSpPr>
          <p:spPr>
            <a:xfrm>
              <a:off x="9856318" y="3198480"/>
              <a:ext cx="1181511" cy="5873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ACK</a:t>
              </a:r>
              <a:endParaRPr kumimoji="1" lang="ja-JP" altLang="en-US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68F25795-E9C1-EF05-A5BB-ACC8B0F1B524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 flipV="1">
              <a:off x="9977025" y="2507977"/>
              <a:ext cx="0" cy="6768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204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2E43E36-40EF-C274-6188-F9DBC843C7B6}"/>
              </a:ext>
            </a:extLst>
          </p:cNvPr>
          <p:cNvSpPr txBox="1"/>
          <p:nvPr/>
        </p:nvSpPr>
        <p:spPr>
          <a:xfrm>
            <a:off x="428432" y="317993"/>
            <a:ext cx="4934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TAユニバーサルライン_DSP_E" panose="02000600000000000000" pitchFamily="2" charset="-128"/>
                <a:ea typeface="TAユニバーサルライン_DSP_E" panose="02000600000000000000" pitchFamily="2" charset="-128"/>
              </a:rPr>
              <a:t>Pure ALOHA</a:t>
            </a:r>
            <a:endParaRPr kumimoji="1" lang="ja-JP" altLang="en-US" sz="4800" dirty="0">
              <a:latin typeface="TAユニバーサルライン_DSP_E" panose="02000600000000000000" pitchFamily="2" charset="-128"/>
              <a:ea typeface="TAユニバーサルライン_DSP_E" panose="02000600000000000000" pitchFamily="2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B7FD32-222C-23EE-FDC4-80CBFE24C456}"/>
              </a:ext>
            </a:extLst>
          </p:cNvPr>
          <p:cNvSpPr txBox="1"/>
          <p:nvPr/>
        </p:nvSpPr>
        <p:spPr>
          <a:xfrm>
            <a:off x="204757" y="1573679"/>
            <a:ext cx="66222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全ての通信を同じ周波数帯で通信しているため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同じタイミングで送信すると衝突を起こす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各機器は独立に動作する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無秩序なアクセス方式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→秩序はシステムの複雑化に繋がる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F293C9D-A4DC-3C39-F72F-66B19518208C}"/>
              </a:ext>
            </a:extLst>
          </p:cNvPr>
          <p:cNvSpPr txBox="1"/>
          <p:nvPr/>
        </p:nvSpPr>
        <p:spPr>
          <a:xfrm>
            <a:off x="340990" y="3836194"/>
            <a:ext cx="62007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送信すべきフレームがあると即座に送信するため</a:t>
            </a:r>
            <a:r>
              <a:rPr kumimoji="1"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衝突を回避するのではなく</a:t>
            </a:r>
            <a:r>
              <a:rPr kumimoji="1"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衝突したら再送を行うことで実現した</a:t>
            </a:r>
            <a:r>
              <a:rPr kumimoji="1"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CD9CDCFA-BF67-AADC-C5F7-BE42226E7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141" y="964507"/>
            <a:ext cx="4934869" cy="38558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インク 19">
                <a:extLst>
                  <a:ext uri="{FF2B5EF4-FFF2-40B4-BE49-F238E27FC236}">
                    <a16:creationId xmlns:a16="http://schemas.microsoft.com/office/drawing/2014/main" id="{C1BA1A00-D95B-3083-5D8C-31DF639316B5}"/>
                  </a:ext>
                </a:extLst>
              </p14:cNvPr>
              <p14:cNvContentPartPr/>
              <p14:nvPr/>
            </p14:nvContentPartPr>
            <p14:xfrm>
              <a:off x="414202" y="878107"/>
              <a:ext cx="4612680" cy="172800"/>
            </p14:xfrm>
          </p:contentPart>
        </mc:Choice>
        <mc:Fallback xmlns="">
          <p:pic>
            <p:nvPicPr>
              <p:cNvPr id="20" name="インク 19">
                <a:extLst>
                  <a:ext uri="{FF2B5EF4-FFF2-40B4-BE49-F238E27FC236}">
                    <a16:creationId xmlns:a16="http://schemas.microsoft.com/office/drawing/2014/main" id="{C1BA1A00-D95B-3083-5D8C-31DF63931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202" y="734467"/>
                <a:ext cx="4756320" cy="46044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1F69404-A00F-D319-6835-CAC0ADB80F90}"/>
              </a:ext>
            </a:extLst>
          </p:cNvPr>
          <p:cNvSpPr txBox="1"/>
          <p:nvPr/>
        </p:nvSpPr>
        <p:spPr>
          <a:xfrm>
            <a:off x="7100887" y="4979194"/>
            <a:ext cx="5157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スループットのグラフ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,G=0.5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の時に最大スループット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が約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18.4%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になる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379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DC43A8E-F546-B586-0939-125CDDD51A1A}"/>
              </a:ext>
            </a:extLst>
          </p:cNvPr>
          <p:cNvGrpSpPr/>
          <p:nvPr/>
        </p:nvGrpSpPr>
        <p:grpSpPr>
          <a:xfrm>
            <a:off x="1685268" y="3817737"/>
            <a:ext cx="1020064" cy="992967"/>
            <a:chOff x="105013" y="1668162"/>
            <a:chExt cx="920579" cy="846437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0BCB6F0-7D1E-1C11-0881-61775ED1CE80}"/>
                </a:ext>
              </a:extLst>
            </p:cNvPr>
            <p:cNvSpPr/>
            <p:nvPr/>
          </p:nvSpPr>
          <p:spPr>
            <a:xfrm>
              <a:off x="284205" y="1668162"/>
              <a:ext cx="741387" cy="44484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>
                  <a:solidFill>
                    <a:srgbClr val="00B050"/>
                  </a:solidFill>
                </a:rPr>
                <a:t>PC3</a:t>
              </a:r>
              <a:endParaRPr kumimoji="1" lang="ja-JP" altLang="en-US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6" name="フローチャート: データ 5">
              <a:extLst>
                <a:ext uri="{FF2B5EF4-FFF2-40B4-BE49-F238E27FC236}">
                  <a16:creationId xmlns:a16="http://schemas.microsoft.com/office/drawing/2014/main" id="{415AEFEE-155C-039A-0942-4D76AE4B5656}"/>
                </a:ext>
              </a:extLst>
            </p:cNvPr>
            <p:cNvSpPr/>
            <p:nvPr/>
          </p:nvSpPr>
          <p:spPr>
            <a:xfrm>
              <a:off x="105013" y="2113005"/>
              <a:ext cx="920573" cy="401594"/>
            </a:xfrm>
            <a:prstGeom prst="flowChartInputOutpu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9C5AC3C-D000-2399-24A5-CA2A8515C672}"/>
              </a:ext>
            </a:extLst>
          </p:cNvPr>
          <p:cNvGrpSpPr/>
          <p:nvPr/>
        </p:nvGrpSpPr>
        <p:grpSpPr>
          <a:xfrm>
            <a:off x="1702463" y="2304954"/>
            <a:ext cx="1028590" cy="992967"/>
            <a:chOff x="105013" y="1668162"/>
            <a:chExt cx="920579" cy="846437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9254B27-7EA2-1956-C506-B63E1EC91DFE}"/>
                </a:ext>
              </a:extLst>
            </p:cNvPr>
            <p:cNvSpPr/>
            <p:nvPr/>
          </p:nvSpPr>
          <p:spPr>
            <a:xfrm>
              <a:off x="284205" y="1668162"/>
              <a:ext cx="741387" cy="4448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>
                  <a:solidFill>
                    <a:srgbClr val="FF0000"/>
                  </a:solidFill>
                </a:rPr>
                <a:t>PC2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フローチャート: データ 8">
              <a:extLst>
                <a:ext uri="{FF2B5EF4-FFF2-40B4-BE49-F238E27FC236}">
                  <a16:creationId xmlns:a16="http://schemas.microsoft.com/office/drawing/2014/main" id="{AF744A2A-A99F-758E-0AE0-537810A2C220}"/>
                </a:ext>
              </a:extLst>
            </p:cNvPr>
            <p:cNvSpPr/>
            <p:nvPr/>
          </p:nvSpPr>
          <p:spPr>
            <a:xfrm>
              <a:off x="105013" y="2113005"/>
              <a:ext cx="920573" cy="401594"/>
            </a:xfrm>
            <a:prstGeom prst="flowChartInputOutpu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84A5F5B-E41D-6A6F-86B3-B54169D18F60}"/>
              </a:ext>
            </a:extLst>
          </p:cNvPr>
          <p:cNvGrpSpPr/>
          <p:nvPr/>
        </p:nvGrpSpPr>
        <p:grpSpPr>
          <a:xfrm>
            <a:off x="1801185" y="898664"/>
            <a:ext cx="1028583" cy="992967"/>
            <a:chOff x="105013" y="1668162"/>
            <a:chExt cx="920579" cy="846437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22CD09B-AE8C-473E-6423-E43800859122}"/>
                </a:ext>
              </a:extLst>
            </p:cNvPr>
            <p:cNvSpPr/>
            <p:nvPr/>
          </p:nvSpPr>
          <p:spPr>
            <a:xfrm>
              <a:off x="284205" y="1668162"/>
              <a:ext cx="741387" cy="44484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>
                  <a:solidFill>
                    <a:srgbClr val="0070C0"/>
                  </a:solidFill>
                </a:rPr>
                <a:t>PC1</a:t>
              </a:r>
              <a:endParaRPr kumimoji="1" lang="ja-JP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フローチャート: データ 11">
              <a:extLst>
                <a:ext uri="{FF2B5EF4-FFF2-40B4-BE49-F238E27FC236}">
                  <a16:creationId xmlns:a16="http://schemas.microsoft.com/office/drawing/2014/main" id="{38878BBE-43D9-6B98-83F5-B1ECA5E5ECE6}"/>
                </a:ext>
              </a:extLst>
            </p:cNvPr>
            <p:cNvSpPr/>
            <p:nvPr/>
          </p:nvSpPr>
          <p:spPr>
            <a:xfrm>
              <a:off x="105013" y="2113005"/>
              <a:ext cx="920573" cy="401594"/>
            </a:xfrm>
            <a:prstGeom prst="flowChartInputOutpu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160DC99-62F6-981F-79F8-C5D4482AAECA}"/>
              </a:ext>
            </a:extLst>
          </p:cNvPr>
          <p:cNvCxnSpPr>
            <a:cxnSpLocks/>
          </p:cNvCxnSpPr>
          <p:nvPr/>
        </p:nvCxnSpPr>
        <p:spPr>
          <a:xfrm>
            <a:off x="3294740" y="707227"/>
            <a:ext cx="0" cy="43101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436EE5B-0074-2595-1031-8A3782E7B926}"/>
              </a:ext>
            </a:extLst>
          </p:cNvPr>
          <p:cNvCxnSpPr>
            <a:cxnSpLocks/>
          </p:cNvCxnSpPr>
          <p:nvPr/>
        </p:nvCxnSpPr>
        <p:spPr>
          <a:xfrm>
            <a:off x="1581665" y="2082978"/>
            <a:ext cx="8343127" cy="276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41920C0-3D6D-C8F7-02F4-278C1698396F}"/>
              </a:ext>
            </a:extLst>
          </p:cNvPr>
          <p:cNvCxnSpPr>
            <a:cxnSpLocks/>
          </p:cNvCxnSpPr>
          <p:nvPr/>
        </p:nvCxnSpPr>
        <p:spPr>
          <a:xfrm>
            <a:off x="1581665" y="3568363"/>
            <a:ext cx="8343127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D6D7820-FDD4-204D-7E52-523B78A8B8C2}"/>
              </a:ext>
            </a:extLst>
          </p:cNvPr>
          <p:cNvCxnSpPr>
            <a:cxnSpLocks/>
          </p:cNvCxnSpPr>
          <p:nvPr/>
        </p:nvCxnSpPr>
        <p:spPr>
          <a:xfrm>
            <a:off x="1581665" y="5017342"/>
            <a:ext cx="8343127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8BDF060-8A4B-DE2D-6B43-914DE9006F67}"/>
              </a:ext>
            </a:extLst>
          </p:cNvPr>
          <p:cNvCxnSpPr>
            <a:cxnSpLocks/>
          </p:cNvCxnSpPr>
          <p:nvPr/>
        </p:nvCxnSpPr>
        <p:spPr>
          <a:xfrm>
            <a:off x="5335928" y="707227"/>
            <a:ext cx="0" cy="43101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C643C99-F80E-7AA6-0CE2-C276FA16D276}"/>
              </a:ext>
            </a:extLst>
          </p:cNvPr>
          <p:cNvCxnSpPr>
            <a:cxnSpLocks/>
          </p:cNvCxnSpPr>
          <p:nvPr/>
        </p:nvCxnSpPr>
        <p:spPr>
          <a:xfrm>
            <a:off x="7393130" y="707227"/>
            <a:ext cx="24539" cy="43101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DA5BF1A-D17D-55A7-A958-1F1D2375720F}"/>
              </a:ext>
            </a:extLst>
          </p:cNvPr>
          <p:cNvCxnSpPr>
            <a:cxnSpLocks/>
          </p:cNvCxnSpPr>
          <p:nvPr/>
        </p:nvCxnSpPr>
        <p:spPr>
          <a:xfrm>
            <a:off x="9454262" y="707227"/>
            <a:ext cx="0" cy="43343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A0AB2AC5-33F4-F587-EB93-10167A87B972}"/>
              </a:ext>
            </a:extLst>
          </p:cNvPr>
          <p:cNvSpPr/>
          <p:nvPr/>
        </p:nvSpPr>
        <p:spPr>
          <a:xfrm>
            <a:off x="5363262" y="2673343"/>
            <a:ext cx="2020582" cy="40206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Data 2.1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9817CC8B-3D0B-4ECF-3807-E46ECE40674E}"/>
              </a:ext>
            </a:extLst>
          </p:cNvPr>
          <p:cNvSpPr/>
          <p:nvPr/>
        </p:nvSpPr>
        <p:spPr>
          <a:xfrm>
            <a:off x="4364079" y="1217471"/>
            <a:ext cx="2020582" cy="4020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0070C0"/>
                </a:solidFill>
              </a:rPr>
              <a:t>Data 1.1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44AC58B9-CFC1-70C6-3255-0A6A6B6ACD28}"/>
              </a:ext>
            </a:extLst>
          </p:cNvPr>
          <p:cNvSpPr/>
          <p:nvPr/>
        </p:nvSpPr>
        <p:spPr>
          <a:xfrm>
            <a:off x="6415383" y="4135237"/>
            <a:ext cx="2020582" cy="40206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00B050"/>
                </a:solidFill>
              </a:rPr>
              <a:t>Data 3.1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8391696-6030-4376-3A41-6985EE6C2ED8}"/>
              </a:ext>
            </a:extLst>
          </p:cNvPr>
          <p:cNvCxnSpPr>
            <a:cxnSpLocks/>
          </p:cNvCxnSpPr>
          <p:nvPr/>
        </p:nvCxnSpPr>
        <p:spPr>
          <a:xfrm>
            <a:off x="4352970" y="667385"/>
            <a:ext cx="0" cy="50280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764CC5A-6C64-0230-E622-64F0770F2106}"/>
              </a:ext>
            </a:extLst>
          </p:cNvPr>
          <p:cNvCxnSpPr>
            <a:cxnSpLocks/>
          </p:cNvCxnSpPr>
          <p:nvPr/>
        </p:nvCxnSpPr>
        <p:spPr>
          <a:xfrm>
            <a:off x="8435965" y="648730"/>
            <a:ext cx="20916" cy="50467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BA4AA59-3A9D-B4D0-894D-960C1F9ECBFB}"/>
              </a:ext>
            </a:extLst>
          </p:cNvPr>
          <p:cNvCxnSpPr/>
          <p:nvPr/>
        </p:nvCxnSpPr>
        <p:spPr>
          <a:xfrm>
            <a:off x="4373886" y="5349255"/>
            <a:ext cx="408299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9B84E20E-4A2D-8767-438D-3A6EE39F9CC6}"/>
              </a:ext>
            </a:extLst>
          </p:cNvPr>
          <p:cNvCxnSpPr>
            <a:cxnSpLocks/>
          </p:cNvCxnSpPr>
          <p:nvPr/>
        </p:nvCxnSpPr>
        <p:spPr>
          <a:xfrm>
            <a:off x="5314372" y="3297920"/>
            <a:ext cx="206947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47FA999-B9EC-6069-4163-3646D111147F}"/>
              </a:ext>
            </a:extLst>
          </p:cNvPr>
          <p:cNvSpPr txBox="1"/>
          <p:nvPr/>
        </p:nvSpPr>
        <p:spPr>
          <a:xfrm>
            <a:off x="6155955" y="3256107"/>
            <a:ext cx="435193" cy="39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kumimoji="1" lang="ja-JP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5239757C-50B7-CA95-E234-3CD51D8387EB}"/>
              </a:ext>
            </a:extLst>
          </p:cNvPr>
          <p:cNvSpPr txBox="1"/>
          <p:nvPr/>
        </p:nvSpPr>
        <p:spPr>
          <a:xfrm>
            <a:off x="6086228" y="5482299"/>
            <a:ext cx="533146" cy="39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2T</a:t>
            </a:r>
            <a:endParaRPr kumimoji="1" lang="ja-JP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5412DC5-EDF6-07A0-3AFD-8B495FBE4EA9}"/>
              </a:ext>
            </a:extLst>
          </p:cNvPr>
          <p:cNvSpPr txBox="1"/>
          <p:nvPr/>
        </p:nvSpPr>
        <p:spPr>
          <a:xfrm>
            <a:off x="5145726" y="6043053"/>
            <a:ext cx="2539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衝突範囲</a:t>
            </a:r>
          </a:p>
        </p:txBody>
      </p:sp>
    </p:spTree>
    <p:extLst>
      <p:ext uri="{BB962C8B-B14F-4D97-AF65-F5344CB8AC3E}">
        <p14:creationId xmlns:p14="http://schemas.microsoft.com/office/powerpoint/2010/main" val="138184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6D4F17B-4E99-4ECD-146F-81361A7FD9D4}"/>
              </a:ext>
            </a:extLst>
          </p:cNvPr>
          <p:cNvSpPr txBox="1"/>
          <p:nvPr/>
        </p:nvSpPr>
        <p:spPr>
          <a:xfrm>
            <a:off x="389238" y="278027"/>
            <a:ext cx="5968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TAユニバーサルライン_DSP_E" panose="02000600000000000000" pitchFamily="2" charset="-128"/>
                <a:ea typeface="TAユニバーサルライン_DSP_E" panose="02000600000000000000" pitchFamily="2" charset="-128"/>
              </a:rPr>
              <a:t>Slotted ALOHA</a:t>
            </a:r>
            <a:endParaRPr kumimoji="1" lang="ja-JP" altLang="en-US" sz="4800" dirty="0">
              <a:latin typeface="TAユニバーサルライン_DSP_E" panose="02000600000000000000" pitchFamily="2" charset="-128"/>
              <a:ea typeface="TAユニバーサルライン_DSP_E" panose="02000600000000000000" pitchFamily="2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66DB6FFB-65BB-11FF-6168-530504CFE218}"/>
                  </a:ext>
                </a:extLst>
              </p14:cNvPr>
              <p14:cNvContentPartPr/>
              <p14:nvPr/>
            </p14:nvContentPartPr>
            <p14:xfrm>
              <a:off x="302215" y="889482"/>
              <a:ext cx="5624280" cy="2592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66DB6FFB-65BB-11FF-6168-530504CFE2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575" y="745482"/>
                <a:ext cx="5767920" cy="3135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DCA3C94-E2AC-DA1F-87D6-EEB42724DE42}"/>
              </a:ext>
            </a:extLst>
          </p:cNvPr>
          <p:cNvSpPr txBox="1"/>
          <p:nvPr/>
        </p:nvSpPr>
        <p:spPr>
          <a:xfrm>
            <a:off x="389238" y="1526857"/>
            <a:ext cx="59683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Pure ALOHA</a:t>
            </a:r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の衝突確立を下げるために開発</a:t>
            </a:r>
            <a:endParaRPr kumimoji="1" lang="en-US" altLang="ja-JP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通信時間をタイムスロットに分割</a:t>
            </a:r>
            <a:endParaRPr lang="en-US" altLang="ja-JP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→時分割方式</a:t>
            </a:r>
            <a:endParaRPr lang="en-US" altLang="ja-JP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端末からの通信のタイミングはタイムスロットに従わせる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通信アクセスの衝突をスロットの競合にする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</a:p>
          <a:p>
            <a:endParaRPr lang="en-US" altLang="ja-JP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EB8B520-69C0-EA6E-0551-95636D3C4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13" y="693525"/>
            <a:ext cx="4971224" cy="392735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540359E-715F-0652-AC24-C21E2F373B5E}"/>
              </a:ext>
            </a:extLst>
          </p:cNvPr>
          <p:cNvSpPr txBox="1"/>
          <p:nvPr/>
        </p:nvSpPr>
        <p:spPr>
          <a:xfrm>
            <a:off x="6865144" y="4957763"/>
            <a:ext cx="5157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スループットのグラフ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,G=1.0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の時に最大スループット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が約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36.8%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になる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326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A40BA336-84F6-E53F-5911-0013E5EAD56C}"/>
              </a:ext>
            </a:extLst>
          </p:cNvPr>
          <p:cNvGrpSpPr/>
          <p:nvPr/>
        </p:nvGrpSpPr>
        <p:grpSpPr>
          <a:xfrm>
            <a:off x="1581665" y="474955"/>
            <a:ext cx="8343127" cy="4862592"/>
            <a:chOff x="1581665" y="510674"/>
            <a:chExt cx="8343127" cy="4862592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6CB57B2B-CBEE-D2A9-B16D-44DBD03CB8C5}"/>
                </a:ext>
              </a:extLst>
            </p:cNvPr>
            <p:cNvGrpSpPr/>
            <p:nvPr/>
          </p:nvGrpSpPr>
          <p:grpSpPr>
            <a:xfrm>
              <a:off x="1685268" y="3817737"/>
              <a:ext cx="1020064" cy="992967"/>
              <a:chOff x="105013" y="1668162"/>
              <a:chExt cx="920579" cy="846437"/>
            </a:xfrm>
          </p:grpSpPr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83432415-F307-CA32-1C0F-3FDABBAD520B}"/>
                  </a:ext>
                </a:extLst>
              </p:cNvPr>
              <p:cNvSpPr/>
              <p:nvPr/>
            </p:nvSpPr>
            <p:spPr>
              <a:xfrm>
                <a:off x="284205" y="1668162"/>
                <a:ext cx="741387" cy="444843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rgbClr val="00B050"/>
                    </a:solidFill>
                  </a:rPr>
                  <a:t>PC3</a:t>
                </a:r>
                <a:endParaRPr kumimoji="1" lang="ja-JP" altLang="en-US" sz="16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0" name="フローチャート: データ 29">
                <a:extLst>
                  <a:ext uri="{FF2B5EF4-FFF2-40B4-BE49-F238E27FC236}">
                    <a16:creationId xmlns:a16="http://schemas.microsoft.com/office/drawing/2014/main" id="{366C2E4C-EE28-5991-27BF-BD02A81C0E8B}"/>
                  </a:ext>
                </a:extLst>
              </p:cNvPr>
              <p:cNvSpPr/>
              <p:nvPr/>
            </p:nvSpPr>
            <p:spPr>
              <a:xfrm>
                <a:off x="105013" y="2113005"/>
                <a:ext cx="920573" cy="401594"/>
              </a:xfrm>
              <a:prstGeom prst="flowChartInputOutpu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B8D8C9AE-971E-5196-0E90-8B7A91AE4945}"/>
                </a:ext>
              </a:extLst>
            </p:cNvPr>
            <p:cNvGrpSpPr/>
            <p:nvPr/>
          </p:nvGrpSpPr>
          <p:grpSpPr>
            <a:xfrm>
              <a:off x="1702463" y="2304954"/>
              <a:ext cx="1028590" cy="992967"/>
              <a:chOff x="105013" y="1668162"/>
              <a:chExt cx="920579" cy="846437"/>
            </a:xfrm>
          </p:grpSpPr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0B4580A6-6A50-6F1F-92DE-054179738A53}"/>
                  </a:ext>
                </a:extLst>
              </p:cNvPr>
              <p:cNvSpPr/>
              <p:nvPr/>
            </p:nvSpPr>
            <p:spPr>
              <a:xfrm>
                <a:off x="284205" y="1668162"/>
                <a:ext cx="741387" cy="44484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rgbClr val="FF0000"/>
                    </a:solidFill>
                  </a:rPr>
                  <a:t>PC2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フローチャート: データ 27">
                <a:extLst>
                  <a:ext uri="{FF2B5EF4-FFF2-40B4-BE49-F238E27FC236}">
                    <a16:creationId xmlns:a16="http://schemas.microsoft.com/office/drawing/2014/main" id="{7BE0C93C-2EA3-D59E-B9CE-3AAD2287BDEF}"/>
                  </a:ext>
                </a:extLst>
              </p:cNvPr>
              <p:cNvSpPr/>
              <p:nvPr/>
            </p:nvSpPr>
            <p:spPr>
              <a:xfrm>
                <a:off x="105013" y="2113005"/>
                <a:ext cx="920573" cy="401594"/>
              </a:xfrm>
              <a:prstGeom prst="flowChartInputOutpu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8D1446B7-5C9A-E976-A599-7B53158F980D}"/>
                </a:ext>
              </a:extLst>
            </p:cNvPr>
            <p:cNvGrpSpPr/>
            <p:nvPr/>
          </p:nvGrpSpPr>
          <p:grpSpPr>
            <a:xfrm>
              <a:off x="1801185" y="898664"/>
              <a:ext cx="1028583" cy="992967"/>
              <a:chOff x="105013" y="1668162"/>
              <a:chExt cx="920579" cy="846437"/>
            </a:xfrm>
          </p:grpSpPr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7EEDBABD-F0EC-DED5-C10F-3579372F804E}"/>
                  </a:ext>
                </a:extLst>
              </p:cNvPr>
              <p:cNvSpPr/>
              <p:nvPr/>
            </p:nvSpPr>
            <p:spPr>
              <a:xfrm>
                <a:off x="284205" y="1668162"/>
                <a:ext cx="741387" cy="44484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rgbClr val="0070C0"/>
                    </a:solidFill>
                  </a:rPr>
                  <a:t>PC1</a:t>
                </a:r>
                <a:endParaRPr kumimoji="1" lang="ja-JP" altLang="en-US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6" name="フローチャート: データ 25">
                <a:extLst>
                  <a:ext uri="{FF2B5EF4-FFF2-40B4-BE49-F238E27FC236}">
                    <a16:creationId xmlns:a16="http://schemas.microsoft.com/office/drawing/2014/main" id="{0D518BDB-2375-D7DF-7B6A-4970661C4494}"/>
                  </a:ext>
                </a:extLst>
              </p:cNvPr>
              <p:cNvSpPr/>
              <p:nvPr/>
            </p:nvSpPr>
            <p:spPr>
              <a:xfrm>
                <a:off x="105013" y="2113005"/>
                <a:ext cx="920573" cy="401594"/>
              </a:xfrm>
              <a:prstGeom prst="flowChartInputOutpu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</p:grp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28CA1F18-75E0-7A88-B8EC-2272170C506F}"/>
                </a:ext>
              </a:extLst>
            </p:cNvPr>
            <p:cNvCxnSpPr>
              <a:cxnSpLocks/>
            </p:cNvCxnSpPr>
            <p:nvPr/>
          </p:nvCxnSpPr>
          <p:spPr>
            <a:xfrm>
              <a:off x="3294740" y="707227"/>
              <a:ext cx="0" cy="431011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660BAE38-1F9C-C637-51EB-8B8B33393E6B}"/>
                </a:ext>
              </a:extLst>
            </p:cNvPr>
            <p:cNvCxnSpPr>
              <a:cxnSpLocks/>
            </p:cNvCxnSpPr>
            <p:nvPr/>
          </p:nvCxnSpPr>
          <p:spPr>
            <a:xfrm>
              <a:off x="1581665" y="2082978"/>
              <a:ext cx="8343127" cy="2763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DE8174F1-973C-F647-2046-1AD49C1C59FD}"/>
                </a:ext>
              </a:extLst>
            </p:cNvPr>
            <p:cNvCxnSpPr>
              <a:cxnSpLocks/>
            </p:cNvCxnSpPr>
            <p:nvPr/>
          </p:nvCxnSpPr>
          <p:spPr>
            <a:xfrm>
              <a:off x="1581665" y="3568363"/>
              <a:ext cx="8343127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7A9DBFEA-9AAD-BB79-F3F4-FC70609A9BEE}"/>
                </a:ext>
              </a:extLst>
            </p:cNvPr>
            <p:cNvCxnSpPr>
              <a:cxnSpLocks/>
            </p:cNvCxnSpPr>
            <p:nvPr/>
          </p:nvCxnSpPr>
          <p:spPr>
            <a:xfrm>
              <a:off x="1581665" y="5017342"/>
              <a:ext cx="8343127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F342AE68-D347-D5FF-5FA8-CAA3CFE638F5}"/>
                </a:ext>
              </a:extLst>
            </p:cNvPr>
            <p:cNvCxnSpPr>
              <a:cxnSpLocks/>
            </p:cNvCxnSpPr>
            <p:nvPr/>
          </p:nvCxnSpPr>
          <p:spPr>
            <a:xfrm>
              <a:off x="5335928" y="707227"/>
              <a:ext cx="0" cy="431011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85E1E66A-986B-EF49-BFFD-6A858A319FB8}"/>
                </a:ext>
              </a:extLst>
            </p:cNvPr>
            <p:cNvCxnSpPr>
              <a:cxnSpLocks/>
            </p:cNvCxnSpPr>
            <p:nvPr/>
          </p:nvCxnSpPr>
          <p:spPr>
            <a:xfrm>
              <a:off x="7393130" y="707227"/>
              <a:ext cx="24539" cy="431011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7A12FE67-390E-DEC5-0F76-F48EA81B739A}"/>
                </a:ext>
              </a:extLst>
            </p:cNvPr>
            <p:cNvCxnSpPr>
              <a:cxnSpLocks/>
            </p:cNvCxnSpPr>
            <p:nvPr/>
          </p:nvCxnSpPr>
          <p:spPr>
            <a:xfrm>
              <a:off x="9454262" y="707227"/>
              <a:ext cx="0" cy="433430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693E3233-6BEC-D32E-8974-1CC1D5E615E5}"/>
                </a:ext>
              </a:extLst>
            </p:cNvPr>
            <p:cNvSpPr/>
            <p:nvPr/>
          </p:nvSpPr>
          <p:spPr>
            <a:xfrm>
              <a:off x="5363262" y="2673343"/>
              <a:ext cx="2020582" cy="40206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FF0000"/>
                  </a:solidFill>
                </a:rPr>
                <a:t>Data 2.1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44E48FA4-107A-85D8-6E8D-2C5C71AF7993}"/>
                </a:ext>
              </a:extLst>
            </p:cNvPr>
            <p:cNvSpPr/>
            <p:nvPr/>
          </p:nvSpPr>
          <p:spPr>
            <a:xfrm>
              <a:off x="3293790" y="1194399"/>
              <a:ext cx="2020582" cy="40206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0070C0"/>
                  </a:solidFill>
                </a:rPr>
                <a:t>Data 1.1</a:t>
              </a:r>
              <a:endParaRPr kumimoji="1" lang="ja-JP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E16FB258-C373-1FD0-3180-69BB3D4FFBB4}"/>
                </a:ext>
              </a:extLst>
            </p:cNvPr>
            <p:cNvSpPr/>
            <p:nvPr/>
          </p:nvSpPr>
          <p:spPr>
            <a:xfrm>
              <a:off x="5363261" y="4141843"/>
              <a:ext cx="2029865" cy="40206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00B050"/>
                  </a:solidFill>
                </a:rPr>
                <a:t>Data 3.1</a:t>
              </a:r>
              <a:endParaRPr kumimoji="1" lang="ja-JP" alt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C5B3FC70-2FD2-5153-B641-6A1940936AF0}"/>
                </a:ext>
              </a:extLst>
            </p:cNvPr>
            <p:cNvCxnSpPr>
              <a:cxnSpLocks/>
            </p:cNvCxnSpPr>
            <p:nvPr/>
          </p:nvCxnSpPr>
          <p:spPr>
            <a:xfrm>
              <a:off x="5363262" y="4810704"/>
              <a:ext cx="206947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FDE9F6B9-EE70-3B70-5628-CE81D2964D66}"/>
                </a:ext>
              </a:extLst>
            </p:cNvPr>
            <p:cNvSpPr txBox="1"/>
            <p:nvPr/>
          </p:nvSpPr>
          <p:spPr>
            <a:xfrm>
              <a:off x="6207449" y="4975529"/>
              <a:ext cx="435193" cy="397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kumimoji="1" lang="ja-JP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D2AA9090-0871-391D-7E61-EC7D78A95871}"/>
                </a:ext>
              </a:extLst>
            </p:cNvPr>
            <p:cNvCxnSpPr/>
            <p:nvPr/>
          </p:nvCxnSpPr>
          <p:spPr>
            <a:xfrm>
              <a:off x="5335928" y="683040"/>
              <a:ext cx="0" cy="43343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92B05E9D-3A8A-C875-8012-3F91665BC8ED}"/>
                </a:ext>
              </a:extLst>
            </p:cNvPr>
            <p:cNvCxnSpPr>
              <a:cxnSpLocks/>
            </p:cNvCxnSpPr>
            <p:nvPr/>
          </p:nvCxnSpPr>
          <p:spPr>
            <a:xfrm>
              <a:off x="7387910" y="707227"/>
              <a:ext cx="29759" cy="43343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492D47F6-BB4A-DFDC-9650-E560D2A1A2D3}"/>
                </a:ext>
              </a:extLst>
            </p:cNvPr>
            <p:cNvSpPr txBox="1"/>
            <p:nvPr/>
          </p:nvSpPr>
          <p:spPr>
            <a:xfrm>
              <a:off x="5464192" y="1509499"/>
              <a:ext cx="18717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Collision</a:t>
              </a:r>
              <a:endParaRPr kumimoji="1" lang="ja-JP" altLang="en-US" sz="280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DFD74222-2E91-DA33-AC00-672521E7DD42}"/>
                </a:ext>
              </a:extLst>
            </p:cNvPr>
            <p:cNvSpPr txBox="1"/>
            <p:nvPr/>
          </p:nvSpPr>
          <p:spPr>
            <a:xfrm>
              <a:off x="3575036" y="510674"/>
              <a:ext cx="2108365" cy="894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Successful</a:t>
              </a:r>
            </a:p>
            <a:p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transmission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71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598BA7-6D61-8D81-32B1-3506D230C962}"/>
              </a:ext>
            </a:extLst>
          </p:cNvPr>
          <p:cNvSpPr txBox="1"/>
          <p:nvPr/>
        </p:nvSpPr>
        <p:spPr>
          <a:xfrm>
            <a:off x="125499" y="137470"/>
            <a:ext cx="3571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TAユニバーサルライン_DSP_E" panose="02000600000000000000" pitchFamily="2" charset="-128"/>
                <a:ea typeface="TAユニバーサルライン_DSP_E" panose="02000600000000000000" pitchFamily="2" charset="-128"/>
              </a:rPr>
              <a:t>CSMA</a:t>
            </a:r>
            <a:endParaRPr kumimoji="1" lang="ja-JP" altLang="en-US" sz="4800" dirty="0">
              <a:latin typeface="TAユニバーサルライン_DSP_E" panose="02000600000000000000" pitchFamily="2" charset="-128"/>
              <a:ea typeface="TAユニバーサルライン_DSP_E" panose="02000600000000000000" pitchFamily="2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60FECEBE-7444-2FCA-49E2-CA744635B0E8}"/>
                  </a:ext>
                </a:extLst>
              </p14:cNvPr>
              <p14:cNvContentPartPr/>
              <p14:nvPr/>
            </p14:nvContentPartPr>
            <p14:xfrm>
              <a:off x="267251" y="657225"/>
              <a:ext cx="1990175" cy="94195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60FECEBE-7444-2FCA-49E2-CA744635B0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261" y="512865"/>
                <a:ext cx="2133796" cy="382554"/>
              </a:xfrm>
              <a:prstGeom prst="rect">
                <a:avLst/>
              </a:prstGeom>
            </p:spPr>
          </p:pic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BBF01F-92BA-F2B2-6A22-31A7F10E1450}"/>
              </a:ext>
            </a:extLst>
          </p:cNvPr>
          <p:cNvSpPr txBox="1"/>
          <p:nvPr/>
        </p:nvSpPr>
        <p:spPr>
          <a:xfrm>
            <a:off x="460132" y="1073680"/>
            <a:ext cx="9583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送信を行う前に他のトラックの存在を確認した後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フレームの送信を行う手法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6800BE-3B2A-0317-7EA4-BA64D35258E2}"/>
              </a:ext>
            </a:extLst>
          </p:cNvPr>
          <p:cNvSpPr txBox="1"/>
          <p:nvPr/>
        </p:nvSpPr>
        <p:spPr>
          <a:xfrm>
            <a:off x="786455" y="2133000"/>
            <a:ext cx="1061908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アクセスモード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1-persistent</a:t>
            </a:r>
          </a:p>
          <a:p>
            <a:pPr lvl="1" algn="just"/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送信ノードの準備ができたらチャネルを判断し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アイドル状態であればすぐに送信し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ビジー状態であればアイドル状態になるまで監視を続け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アイドル状態になった瞬間に無条件でフレームを送信する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Non-persistent</a:t>
            </a:r>
          </a:p>
          <a:p>
            <a:pPr lvl="1"/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送信ノードの準備ができたらチャネルを判断し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アイドル状態であればすぐに送信し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ビジー状態であればランダムな時間待った後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チャネルを判断し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フレームを送信する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p-persistent</a:t>
            </a:r>
          </a:p>
          <a:p>
            <a:pPr lvl="1"/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1-persistent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Non-persistent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の中間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チャネルを判断し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アイドル状態であればすぐに送信し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ビジー状態であればアイドル状態になるまで常に検出を続け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確率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で送信する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O-persistent</a:t>
            </a:r>
          </a:p>
          <a:p>
            <a:pPr lvl="1"/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各ノードに監視ノードから送信順序が割り当てられる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チャネルがアイドルになると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ノードは割り当てられた送信順序に従ってタイムスロットを待つ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169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A183A918-C81E-CA1E-1A74-A57C6789B912}"/>
              </a:ext>
            </a:extLst>
          </p:cNvPr>
          <p:cNvGrpSpPr/>
          <p:nvPr/>
        </p:nvGrpSpPr>
        <p:grpSpPr>
          <a:xfrm>
            <a:off x="1097691" y="1377778"/>
            <a:ext cx="9996617" cy="4609071"/>
            <a:chOff x="2044298" y="1660276"/>
            <a:chExt cx="7806353" cy="3332126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0ADD9884-5A66-F0A1-06F3-520DCFB3F9EE}"/>
                </a:ext>
              </a:extLst>
            </p:cNvPr>
            <p:cNvGrpSpPr/>
            <p:nvPr/>
          </p:nvGrpSpPr>
          <p:grpSpPr>
            <a:xfrm>
              <a:off x="2044298" y="1660276"/>
              <a:ext cx="7806353" cy="3332126"/>
              <a:chOff x="2044298" y="1660276"/>
              <a:chExt cx="7806353" cy="3332126"/>
            </a:xfrm>
          </p:grpSpPr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E3E5CF1D-4DE8-CBEB-5CB2-B0D4DCE7EC0B}"/>
                  </a:ext>
                </a:extLst>
              </p:cNvPr>
              <p:cNvGrpSpPr/>
              <p:nvPr/>
            </p:nvGrpSpPr>
            <p:grpSpPr>
              <a:xfrm>
                <a:off x="2157324" y="3276962"/>
                <a:ext cx="962413" cy="922053"/>
                <a:chOff x="105013" y="1668162"/>
                <a:chExt cx="920579" cy="846437"/>
              </a:xfrm>
            </p:grpSpPr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F8AEE0E7-0EDF-F0CB-7271-E3AEC99E0EF6}"/>
                    </a:ext>
                  </a:extLst>
                </p:cNvPr>
                <p:cNvSpPr/>
                <p:nvPr/>
              </p:nvSpPr>
              <p:spPr>
                <a:xfrm>
                  <a:off x="284205" y="1668162"/>
                  <a:ext cx="741387" cy="444843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600" b="1" dirty="0">
                      <a:solidFill>
                        <a:srgbClr val="FF0000"/>
                      </a:solidFill>
                    </a:rPr>
                    <a:t>PC2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" name="フローチャート: データ 27">
                  <a:extLst>
                    <a:ext uri="{FF2B5EF4-FFF2-40B4-BE49-F238E27FC236}">
                      <a16:creationId xmlns:a16="http://schemas.microsoft.com/office/drawing/2014/main" id="{34EC8807-A5C9-7B4C-B988-64526C360A0F}"/>
                    </a:ext>
                  </a:extLst>
                </p:cNvPr>
                <p:cNvSpPr/>
                <p:nvPr/>
              </p:nvSpPr>
              <p:spPr>
                <a:xfrm>
                  <a:off x="105013" y="2113005"/>
                  <a:ext cx="920573" cy="401594"/>
                </a:xfrm>
                <a:prstGeom prst="flowChartInputOutpu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7B9C08EE-B0C2-BA39-BBE7-57F7B7F09D93}"/>
                  </a:ext>
                </a:extLst>
              </p:cNvPr>
              <p:cNvGrpSpPr/>
              <p:nvPr/>
            </p:nvGrpSpPr>
            <p:grpSpPr>
              <a:xfrm>
                <a:off x="2249695" y="1971104"/>
                <a:ext cx="962407" cy="922053"/>
                <a:chOff x="105013" y="1668162"/>
                <a:chExt cx="920579" cy="846437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AF0E97C4-1B70-0430-2E56-FC2684BCA9DC}"/>
                    </a:ext>
                  </a:extLst>
                </p:cNvPr>
                <p:cNvSpPr/>
                <p:nvPr/>
              </p:nvSpPr>
              <p:spPr>
                <a:xfrm>
                  <a:off x="284205" y="1668162"/>
                  <a:ext cx="741387" cy="444843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600" b="1" dirty="0">
                      <a:solidFill>
                        <a:srgbClr val="0070C0"/>
                      </a:solidFill>
                    </a:rPr>
                    <a:t>PC1</a:t>
                  </a:r>
                  <a:endParaRPr kumimoji="1" lang="ja-JP" altLang="en-US" sz="16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6" name="フローチャート: データ 25">
                  <a:extLst>
                    <a:ext uri="{FF2B5EF4-FFF2-40B4-BE49-F238E27FC236}">
                      <a16:creationId xmlns:a16="http://schemas.microsoft.com/office/drawing/2014/main" id="{B6C80ABB-ED4E-ED2E-DAAF-94C69312D945}"/>
                    </a:ext>
                  </a:extLst>
                </p:cNvPr>
                <p:cNvSpPr/>
                <p:nvPr/>
              </p:nvSpPr>
              <p:spPr>
                <a:xfrm>
                  <a:off x="105013" y="2113005"/>
                  <a:ext cx="920573" cy="401594"/>
                </a:xfrm>
                <a:prstGeom prst="flowChartInputOutpu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/>
                </a:p>
              </p:txBody>
            </p:sp>
          </p:grp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7A5C1E21-EA87-F00D-0B8E-685FE1AD2D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6369" y="1793339"/>
                <a:ext cx="20789" cy="265680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2649C1F5-7F54-08F9-58B7-634278A76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4298" y="3070839"/>
                <a:ext cx="7806353" cy="2566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>
                <a:extLst>
                  <a:ext uri="{FF2B5EF4-FFF2-40B4-BE49-F238E27FC236}">
                    <a16:creationId xmlns:a16="http://schemas.microsoft.com/office/drawing/2014/main" id="{A0B4D4EA-5C18-A5A7-0C82-2169E2CFB6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4298" y="4450144"/>
                <a:ext cx="7806353" cy="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9896D659-79A4-F0D8-2919-F5F6197C82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52724" y="1793339"/>
                <a:ext cx="4298" cy="265680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54771A64-20B9-9EA7-90D3-0750E9A4A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1869" y="1793339"/>
                <a:ext cx="37942" cy="265680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E70ED7-E399-7294-1C64-2B043C4E9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0394" y="1793339"/>
                <a:ext cx="0" cy="265680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06254F3B-2AB0-10C9-76A9-CECE77CA4289}"/>
                  </a:ext>
                </a:extLst>
              </p:cNvPr>
              <p:cNvSpPr/>
              <p:nvPr/>
            </p:nvSpPr>
            <p:spPr>
              <a:xfrm>
                <a:off x="5163636" y="3606927"/>
                <a:ext cx="1890583" cy="37335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>
                    <a:solidFill>
                      <a:srgbClr val="FF0000"/>
                    </a:solidFill>
                  </a:rPr>
                  <a:t>Data 2.1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E5F7DA71-92FC-30C8-853A-630EE31B01AE}"/>
                  </a:ext>
                </a:extLst>
              </p:cNvPr>
              <p:cNvSpPr/>
              <p:nvPr/>
            </p:nvSpPr>
            <p:spPr>
              <a:xfrm>
                <a:off x="4174580" y="2251276"/>
                <a:ext cx="1890583" cy="37335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>
                    <a:solidFill>
                      <a:srgbClr val="0070C0"/>
                    </a:solidFill>
                  </a:rPr>
                  <a:t>Data 1.1</a:t>
                </a:r>
                <a:endParaRPr kumimoji="1" lang="ja-JP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2" name="四角形: 角を丸くする 31">
                <a:extLst>
                  <a:ext uri="{FF2B5EF4-FFF2-40B4-BE49-F238E27FC236}">
                    <a16:creationId xmlns:a16="http://schemas.microsoft.com/office/drawing/2014/main" id="{D02FB630-972F-C12F-5C8B-CE62F5C9230C}"/>
                  </a:ext>
                </a:extLst>
              </p:cNvPr>
              <p:cNvSpPr/>
              <p:nvPr/>
            </p:nvSpPr>
            <p:spPr>
              <a:xfrm>
                <a:off x="4380496" y="2255143"/>
                <a:ext cx="1890583" cy="37335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>
                    <a:solidFill>
                      <a:srgbClr val="0070C0"/>
                    </a:solidFill>
                  </a:rPr>
                  <a:t>Data 1.1</a:t>
                </a:r>
                <a:endParaRPr kumimoji="1" lang="ja-JP" alt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3" name="四角形: 角を丸くする 32">
                <a:extLst>
                  <a:ext uri="{FF2B5EF4-FFF2-40B4-BE49-F238E27FC236}">
                    <a16:creationId xmlns:a16="http://schemas.microsoft.com/office/drawing/2014/main" id="{E5E6D4AB-3BBB-9564-1E20-6ADB58C2A9A2}"/>
                  </a:ext>
                </a:extLst>
              </p:cNvPr>
              <p:cNvSpPr/>
              <p:nvPr/>
            </p:nvSpPr>
            <p:spPr>
              <a:xfrm>
                <a:off x="5346438" y="3606926"/>
                <a:ext cx="1890583" cy="37335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>
                    <a:solidFill>
                      <a:srgbClr val="FF0000"/>
                    </a:solidFill>
                  </a:rPr>
                  <a:t>Data 2.1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6" name="直線矢印コネクタ 35">
                <a:extLst>
                  <a:ext uri="{FF2B5EF4-FFF2-40B4-BE49-F238E27FC236}">
                    <a16:creationId xmlns:a16="http://schemas.microsoft.com/office/drawing/2014/main" id="{9FECF8BE-F174-E1CE-9867-9AF602E48A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40426" y="2678512"/>
                <a:ext cx="26457" cy="19221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6B784C6-2698-4590-B2D9-AABD2484457A}"/>
                  </a:ext>
                </a:extLst>
              </p:cNvPr>
              <p:cNvSpPr txBox="1"/>
              <p:nvPr/>
            </p:nvSpPr>
            <p:spPr>
              <a:xfrm>
                <a:off x="3667043" y="4623070"/>
                <a:ext cx="1855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Carrier sense</a:t>
                </a:r>
                <a:endParaRPr kumimoji="1" lang="ja-JP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F7D89BF3-98E5-37BA-45AE-25B549F57BB1}"/>
                  </a:ext>
                </a:extLst>
              </p:cNvPr>
              <p:cNvCxnSpPr>
                <a:cxnSpLocks/>
                <a:stCxn id="44" idx="0"/>
                <a:endCxn id="6" idx="1"/>
              </p:cNvCxnSpPr>
              <p:nvPr/>
            </p:nvCxnSpPr>
            <p:spPr>
              <a:xfrm flipV="1">
                <a:off x="4594901" y="3793604"/>
                <a:ext cx="568735" cy="8294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0AE89D5-6A4B-4E7C-2101-9EBB4EE0CC42}"/>
                  </a:ext>
                </a:extLst>
              </p:cNvPr>
              <p:cNvSpPr txBox="1"/>
              <p:nvPr/>
            </p:nvSpPr>
            <p:spPr>
              <a:xfrm>
                <a:off x="4196890" y="1660276"/>
                <a:ext cx="16464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Successful</a:t>
                </a:r>
              </a:p>
              <a:p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transmission</a:t>
                </a:r>
                <a:endParaRPr kumimoji="1" lang="ja-JP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FDB8DBC3-D941-11B5-3623-F5952C2976B7}"/>
                </a:ext>
              </a:extLst>
            </p:cNvPr>
            <p:cNvSpPr/>
            <p:nvPr/>
          </p:nvSpPr>
          <p:spPr>
            <a:xfrm>
              <a:off x="7525633" y="3619042"/>
              <a:ext cx="1890583" cy="37335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0070C0"/>
                  </a:solidFill>
                </a:rPr>
                <a:t>Data 1.1</a:t>
              </a:r>
              <a:endParaRPr kumimoji="1" lang="ja-JP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四角形: 角を丸くする 63">
              <a:extLst>
                <a:ext uri="{FF2B5EF4-FFF2-40B4-BE49-F238E27FC236}">
                  <a16:creationId xmlns:a16="http://schemas.microsoft.com/office/drawing/2014/main" id="{69CC3DE5-F105-2BEC-3110-DF587137D104}"/>
                </a:ext>
              </a:extLst>
            </p:cNvPr>
            <p:cNvSpPr/>
            <p:nvPr/>
          </p:nvSpPr>
          <p:spPr>
            <a:xfrm>
              <a:off x="7708435" y="3619042"/>
              <a:ext cx="1890583" cy="37335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FF0000"/>
                  </a:solidFill>
                </a:rPr>
                <a:t>Data 2.1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2F80CFFE-77CE-4BA1-BF06-2F8CCCF7B07C}"/>
                </a:ext>
              </a:extLst>
            </p:cNvPr>
            <p:cNvSpPr txBox="1"/>
            <p:nvPr/>
          </p:nvSpPr>
          <p:spPr>
            <a:xfrm>
              <a:off x="7830516" y="3067002"/>
              <a:ext cx="16464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Successful</a:t>
              </a:r>
            </a:p>
            <a:p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transmission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6C85AD73-04F4-3548-05D7-CC1DEE8CF75D}"/>
                </a:ext>
              </a:extLst>
            </p:cNvPr>
            <p:cNvSpPr txBox="1"/>
            <p:nvPr/>
          </p:nvSpPr>
          <p:spPr>
            <a:xfrm>
              <a:off x="5285716" y="3246330"/>
              <a:ext cx="1646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Wait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541BBAD-A057-1104-2DDE-52F26A0C7D39}"/>
              </a:ext>
            </a:extLst>
          </p:cNvPr>
          <p:cNvCxnSpPr>
            <a:cxnSpLocks/>
          </p:cNvCxnSpPr>
          <p:nvPr/>
        </p:nvCxnSpPr>
        <p:spPr>
          <a:xfrm flipV="1">
            <a:off x="5173424" y="4522573"/>
            <a:ext cx="2943525" cy="111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90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8506BE7-ABA0-E97E-84D8-C23BF5015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5" y="942685"/>
            <a:ext cx="5221234" cy="421539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1628933-9A7D-FF36-6885-8F42ED250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770" y="942685"/>
            <a:ext cx="5221234" cy="421539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904C95-ACA6-4D42-0B84-996A2CD7E8A6}"/>
              </a:ext>
            </a:extLst>
          </p:cNvPr>
          <p:cNvSpPr txBox="1"/>
          <p:nvPr/>
        </p:nvSpPr>
        <p:spPr>
          <a:xfrm>
            <a:off x="1952624" y="5807868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1-persistent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E72559-A434-D3BF-DF76-498EB54EDF64}"/>
              </a:ext>
            </a:extLst>
          </p:cNvPr>
          <p:cNvSpPr txBox="1"/>
          <p:nvPr/>
        </p:nvSpPr>
        <p:spPr>
          <a:xfrm>
            <a:off x="7646194" y="5807868"/>
            <a:ext cx="310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Non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-persistent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8205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4374DC-0440-C983-BBA9-6AFEDD8220DE}"/>
              </a:ext>
            </a:extLst>
          </p:cNvPr>
          <p:cNvSpPr txBox="1"/>
          <p:nvPr/>
        </p:nvSpPr>
        <p:spPr>
          <a:xfrm>
            <a:off x="376881" y="315097"/>
            <a:ext cx="3601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TAユニバーサルライン_DSP_E" panose="02000600000000000000" pitchFamily="2" charset="-128"/>
                <a:ea typeface="TAユニバーサルライン_DSP_E" panose="02000600000000000000" pitchFamily="2" charset="-128"/>
              </a:rPr>
              <a:t>CSMA/CA</a:t>
            </a:r>
            <a:endParaRPr kumimoji="1" lang="ja-JP" altLang="en-US" sz="4800" dirty="0">
              <a:latin typeface="TAユニバーサルライン_DSP_E" panose="02000600000000000000" pitchFamily="2" charset="-128"/>
              <a:ea typeface="TAユニバーサルライン_DSP_E" panose="02000600000000000000" pitchFamily="2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82A4D1F0-7A20-213C-CBCF-B72070FC8A0F}"/>
                  </a:ext>
                </a:extLst>
              </p14:cNvPr>
              <p14:cNvContentPartPr/>
              <p14:nvPr/>
            </p14:nvContentPartPr>
            <p14:xfrm>
              <a:off x="481563" y="913116"/>
              <a:ext cx="3410640" cy="3240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82A4D1F0-7A20-213C-CBCF-B72070FC8A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923" y="769476"/>
                <a:ext cx="3554280" cy="3200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56E150-63BF-CC1A-97A9-76ECD4CE3082}"/>
              </a:ext>
            </a:extLst>
          </p:cNvPr>
          <p:cNvSpPr txBox="1"/>
          <p:nvPr/>
        </p:nvSpPr>
        <p:spPr>
          <a:xfrm>
            <a:off x="376881" y="1264443"/>
            <a:ext cx="10831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Collision Avoidance 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衝突回避の略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ワイヤレスネットワークでの衝突回避を目的として設計された方式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6A8173B-262A-7A2A-E1DF-D42543C3C541}"/>
              </a:ext>
            </a:extLst>
          </p:cNvPr>
          <p:cNvSpPr txBox="1"/>
          <p:nvPr/>
        </p:nvSpPr>
        <p:spPr>
          <a:xfrm>
            <a:off x="811091" y="2669441"/>
            <a:ext cx="105698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インターフレームスペース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(IFS)</a:t>
            </a:r>
          </a:p>
          <a:p>
            <a:pPr lvl="1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チャネルがビジー状態であった場合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再度チャネルを検出し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チャネルがアイドル状態になった場合に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IFS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時間と呼ばれる一定の待機時間を設ける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コンテンションウィンドウ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(CW)</a:t>
            </a:r>
          </a:p>
          <a:p>
            <a:pPr lvl="1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時間をスロットに分割したもので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フレームを送信する準備ができたノードは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待機時間としてランダムなスロットの数を選択する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アクノリッジメント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(ACK)</a:t>
            </a:r>
          </a:p>
          <a:p>
            <a:pPr lvl="1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正常に送信された後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受信側のデバイスは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を送信して受信確認を行う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</a:p>
          <a:p>
            <a:pPr lvl="1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帰ってこなければ衝突したとみなす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354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546</Words>
  <Application>Microsoft Office PowerPoint</Application>
  <PresentationFormat>ワイド画面</PresentationFormat>
  <Paragraphs>86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BIZ UDPゴシック</vt:lpstr>
      <vt:lpstr>TAユニバーサルライン_DSP_E</vt:lpstr>
      <vt:lpstr>游ゴシック</vt:lpstr>
      <vt:lpstr>游ゴシック Light</vt:lpstr>
      <vt:lpstr>Arial</vt:lpstr>
      <vt:lpstr>Arial Black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下沢 亮太郎</dc:creator>
  <cp:lastModifiedBy>下沢 亮太郎</cp:lastModifiedBy>
  <cp:revision>9</cp:revision>
  <dcterms:created xsi:type="dcterms:W3CDTF">2023-06-11T14:24:48Z</dcterms:created>
  <dcterms:modified xsi:type="dcterms:W3CDTF">2023-06-14T06:36:03Z</dcterms:modified>
</cp:coreProperties>
</file>