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9" r:id="rId4"/>
    <p:sldId id="262" r:id="rId5"/>
    <p:sldId id="270" r:id="rId6"/>
    <p:sldId id="259" r:id="rId7"/>
    <p:sldId id="260" r:id="rId8"/>
    <p:sldId id="263" r:id="rId9"/>
    <p:sldId id="261" r:id="rId10"/>
    <p:sldId id="264" r:id="rId11"/>
    <p:sldId id="265" r:id="rId12"/>
    <p:sldId id="268" r:id="rId13"/>
    <p:sldId id="272" r:id="rId14"/>
    <p:sldId id="267" r:id="rId15"/>
    <p:sldId id="271" r:id="rId16"/>
    <p:sldId id="273" r:id="rId17"/>
    <p:sldId id="266" r:id="rId18"/>
    <p:sldId id="274"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4726" autoAdjust="0"/>
  </p:normalViewPr>
  <p:slideViewPr>
    <p:cSldViewPr snapToGrid="0">
      <p:cViewPr varScale="1">
        <p:scale>
          <a:sx n="134" d="100"/>
          <a:sy n="134" d="100"/>
        </p:scale>
        <p:origin x="1266" y="1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41EFE-85AC-47D7-93D2-DAF2137E2C08}" type="datetimeFigureOut">
              <a:rPr kumimoji="1" lang="ja-JP" altLang="en-US" smtClean="0"/>
              <a:t>2023/11/22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831F3-BB68-44E4-A072-5829AC2F76F5}" type="slidenum">
              <a:rPr kumimoji="1" lang="ja-JP" altLang="en-US" smtClean="0"/>
              <a:t>‹#›</a:t>
            </a:fld>
            <a:endParaRPr kumimoji="1" lang="ja-JP" altLang="en-US"/>
          </a:p>
        </p:txBody>
      </p:sp>
    </p:spTree>
    <p:extLst>
      <p:ext uri="{BB962C8B-B14F-4D97-AF65-F5344CB8AC3E}">
        <p14:creationId xmlns:p14="http://schemas.microsoft.com/office/powerpoint/2010/main" val="2581239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a:t>ac</a:t>
            </a:r>
            <a:r>
              <a:rPr kumimoji="1" lang="ja-JP" altLang="en-US" dirty="0"/>
              <a:t>ではアンテナ数を最大</a:t>
            </a:r>
            <a:r>
              <a:rPr kumimoji="1" lang="en-US" altLang="ja-JP" dirty="0"/>
              <a:t>8</a:t>
            </a:r>
            <a:r>
              <a:rPr kumimoji="1" lang="ja-JP" altLang="en-US" dirty="0"/>
              <a:t>本となっている</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2</a:t>
            </a:fld>
            <a:endParaRPr kumimoji="1" lang="ja-JP" altLang="en-US"/>
          </a:p>
        </p:txBody>
      </p:sp>
    </p:spTree>
    <p:extLst>
      <p:ext uri="{BB962C8B-B14F-4D97-AF65-F5344CB8AC3E}">
        <p14:creationId xmlns:p14="http://schemas.microsoft.com/office/powerpoint/2010/main" val="302080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固有モード空間多重化</a:t>
            </a:r>
            <a:endParaRPr kumimoji="1" lang="en-US" altLang="ja-JP" dirty="0"/>
          </a:p>
          <a:p>
            <a:r>
              <a:rPr kumimoji="1" lang="ja-JP" altLang="en-US" dirty="0"/>
              <a:t>後述する</a:t>
            </a:r>
            <a:r>
              <a:rPr kumimoji="1" lang="en-US" altLang="ja-JP" dirty="0"/>
              <a:t>CSI</a:t>
            </a:r>
            <a:r>
              <a:rPr kumimoji="1" lang="ja-JP" altLang="en-US" dirty="0"/>
              <a:t>フィードバック手順を用いたチャネル推定を行い</a:t>
            </a:r>
            <a:r>
              <a:rPr kumimoji="1" lang="en-US" altLang="ja-JP" dirty="0"/>
              <a:t>1</a:t>
            </a:r>
            <a:r>
              <a:rPr kumimoji="1" lang="ja-JP" altLang="en-US" dirty="0"/>
              <a:t>対多の通信を</a:t>
            </a:r>
            <a:r>
              <a:rPr kumimoji="1" lang="en-US" altLang="ja-JP" dirty="0"/>
              <a:t>MU-MIMO</a:t>
            </a:r>
          </a:p>
          <a:p>
            <a:r>
              <a:rPr kumimoji="1" lang="en-US" altLang="ja-JP" dirty="0"/>
              <a:t>1</a:t>
            </a:r>
            <a:r>
              <a:rPr kumimoji="1" lang="ja-JP" altLang="en-US" dirty="0"/>
              <a:t>対</a:t>
            </a:r>
            <a:r>
              <a:rPr kumimoji="1" lang="en-US" altLang="ja-JP" dirty="0"/>
              <a:t>1</a:t>
            </a:r>
            <a:r>
              <a:rPr kumimoji="1" lang="ja-JP" altLang="en-US" dirty="0"/>
              <a:t>を</a:t>
            </a:r>
            <a:r>
              <a:rPr kumimoji="1" lang="en-US" altLang="ja-JP" dirty="0"/>
              <a:t>SU-MIMO</a:t>
            </a:r>
            <a:r>
              <a:rPr kumimoji="1" lang="ja-JP" altLang="en-US" dirty="0"/>
              <a:t>という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3</a:t>
            </a:fld>
            <a:endParaRPr kumimoji="1" lang="ja-JP" altLang="en-US"/>
          </a:p>
        </p:txBody>
      </p:sp>
    </p:spTree>
    <p:extLst>
      <p:ext uri="{BB962C8B-B14F-4D97-AF65-F5344CB8AC3E}">
        <p14:creationId xmlns:p14="http://schemas.microsoft.com/office/powerpoint/2010/main" val="235102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latin typeface="BIZ UDPゴシック" panose="020B0400000000000000" pitchFamily="50" charset="-128"/>
                <a:ea typeface="BIZ UDPゴシック" panose="020B0400000000000000" pitchFamily="50" charset="-128"/>
              </a:rPr>
              <a:t>NDP : Null Data Packet</a:t>
            </a:r>
            <a:endParaRPr kumimoji="1" lang="en-US" altLang="ja-JP" sz="1200" dirty="0">
              <a:latin typeface="BIZ UDPゴシック" panose="020B0400000000000000" pitchFamily="50" charset="-128"/>
              <a:ea typeface="BIZ UDPゴシック" panose="020B0400000000000000" pitchFamily="50" charset="-128"/>
            </a:endParaRPr>
          </a:p>
          <a:p>
            <a:r>
              <a:rPr kumimoji="1" lang="en-US" altLang="ja-JP" sz="1200" dirty="0">
                <a:latin typeface="BIZ UDPゴシック" panose="020B0400000000000000" pitchFamily="50" charset="-128"/>
                <a:ea typeface="BIZ UDPゴシック" panose="020B0400000000000000" pitchFamily="50" charset="-128"/>
              </a:rPr>
              <a:t>NDPA : </a:t>
            </a:r>
            <a:r>
              <a:rPr lang="en-US" altLang="ja-JP" sz="1200" dirty="0">
                <a:latin typeface="BIZ UDPゴシック" panose="020B0400000000000000" pitchFamily="50" charset="-128"/>
                <a:ea typeface="BIZ UDPゴシック" panose="020B0400000000000000" pitchFamily="50" charset="-128"/>
              </a:rPr>
              <a:t>NDP Announcement</a:t>
            </a:r>
          </a:p>
          <a:p>
            <a:r>
              <a:rPr lang="en-US" altLang="ja-JP" sz="1200" dirty="0">
                <a:latin typeface="BIZ UDPゴシック" panose="020B0400000000000000" pitchFamily="50" charset="-128"/>
                <a:ea typeface="BIZ UDPゴシック" panose="020B0400000000000000" pitchFamily="50" charset="-128"/>
              </a:rPr>
              <a:t>BR : Beamforming Report</a:t>
            </a:r>
          </a:p>
          <a:p>
            <a:r>
              <a:rPr lang="en-US" altLang="ja-JP" sz="1200" dirty="0">
                <a:latin typeface="BIZ UDPゴシック" panose="020B0400000000000000" pitchFamily="50" charset="-128"/>
                <a:ea typeface="BIZ UDPゴシック" panose="020B0400000000000000" pitchFamily="50" charset="-128"/>
              </a:rPr>
              <a:t>BRP : BR Polling</a:t>
            </a:r>
            <a:endParaRPr kumimoji="1" lang="ja-JP" altLang="en-US" sz="1200" dirty="0">
              <a:latin typeface="BIZ UDPゴシック" panose="020B0400000000000000" pitchFamily="50" charset="-128"/>
              <a:ea typeface="BIZ UDPゴシック" panose="020B0400000000000000" pitchFamily="50" charset="-128"/>
            </a:endParaRPr>
          </a:p>
          <a:p>
            <a:r>
              <a:rPr lang="en-US" altLang="ja-JP" sz="1200" dirty="0">
                <a:latin typeface="BIZ UDPゴシック" panose="020B0400000000000000" pitchFamily="50" charset="-128"/>
                <a:ea typeface="BIZ UDPゴシック" panose="020B0400000000000000" pitchFamily="50" charset="-128"/>
              </a:rPr>
              <a:t>BA : Block ACK</a:t>
            </a:r>
          </a:p>
          <a:p>
            <a:r>
              <a:rPr kumimoji="1" lang="en-US" altLang="ja-JP" sz="1200" dirty="0">
                <a:latin typeface="BIZ UDPゴシック" panose="020B0400000000000000" pitchFamily="50" charset="-128"/>
                <a:ea typeface="BIZ UDPゴシック" panose="020B0400000000000000" pitchFamily="50" charset="-128"/>
              </a:rPr>
              <a:t>BAR : BA R</a:t>
            </a:r>
            <a:r>
              <a:rPr lang="en-US" altLang="ja-JP" sz="1200" dirty="0">
                <a:latin typeface="BIZ UDPゴシック" panose="020B0400000000000000" pitchFamily="50" charset="-128"/>
                <a:ea typeface="BIZ UDPゴシック" panose="020B0400000000000000" pitchFamily="50" charset="-128"/>
              </a:rPr>
              <a:t>equest</a:t>
            </a:r>
            <a:endParaRPr kumimoji="1" lang="ja-JP" altLang="en-US" sz="1200"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4</a:t>
            </a:fld>
            <a:endParaRPr kumimoji="1" lang="ja-JP" altLang="en-US"/>
          </a:p>
        </p:txBody>
      </p:sp>
    </p:spTree>
    <p:extLst>
      <p:ext uri="{BB962C8B-B14F-4D97-AF65-F5344CB8AC3E}">
        <p14:creationId xmlns:p14="http://schemas.microsoft.com/office/powerpoint/2010/main" val="244378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BR : </a:t>
            </a:r>
            <a:r>
              <a:rPr kumimoji="1" lang="ja-JP" altLang="en-US" dirty="0"/>
              <a:t>チャネル特性などの情報である</a:t>
            </a:r>
            <a:r>
              <a:rPr kumimoji="1" lang="en-US" altLang="ja-JP" dirty="0"/>
              <a:t>CSI</a:t>
            </a:r>
            <a:r>
              <a:rPr kumimoji="1" lang="ja-JP" altLang="en-US" dirty="0"/>
              <a:t>をフィードバック</a:t>
            </a:r>
            <a:endParaRPr kumimoji="1" lang="en-US" altLang="ja-JP" dirty="0"/>
          </a:p>
          <a:p>
            <a:endParaRPr kumimoji="1" lang="en-US" altLang="ja-JP" dirty="0"/>
          </a:p>
          <a:p>
            <a:pPr marL="228600" indent="-228600">
              <a:buAutoNum type="arabicPeriod"/>
            </a:pPr>
            <a:r>
              <a:rPr kumimoji="1" lang="ja-JP" altLang="en-US" dirty="0"/>
              <a:t>開始のアナウンスとして</a:t>
            </a:r>
            <a:r>
              <a:rPr kumimoji="1" lang="en-US" altLang="ja-JP" dirty="0"/>
              <a:t>AP</a:t>
            </a:r>
            <a:r>
              <a:rPr kumimoji="1" lang="ja-JP" altLang="en-US" dirty="0"/>
              <a:t>が</a:t>
            </a:r>
            <a:r>
              <a:rPr kumimoji="1" lang="en-US" altLang="ja-JP" dirty="0"/>
              <a:t>NDPA</a:t>
            </a:r>
            <a:r>
              <a:rPr kumimoji="1" lang="ja-JP" altLang="en-US" dirty="0"/>
              <a:t>を全</a:t>
            </a:r>
            <a:r>
              <a:rPr kumimoji="1" lang="en-US" altLang="ja-JP" dirty="0"/>
              <a:t>Station</a:t>
            </a:r>
            <a:r>
              <a:rPr kumimoji="1" lang="ja-JP" altLang="en-US" dirty="0"/>
              <a:t>に送信する</a:t>
            </a:r>
            <a:endParaRPr kumimoji="1" lang="en-US" altLang="ja-JP" dirty="0"/>
          </a:p>
          <a:p>
            <a:pPr marL="228600" indent="-228600">
              <a:buAutoNum type="arabicPeriod"/>
            </a:pPr>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6</a:t>
            </a:fld>
            <a:endParaRPr kumimoji="1" lang="ja-JP" altLang="en-US"/>
          </a:p>
        </p:txBody>
      </p:sp>
    </p:spTree>
    <p:extLst>
      <p:ext uri="{BB962C8B-B14F-4D97-AF65-F5344CB8AC3E}">
        <p14:creationId xmlns:p14="http://schemas.microsoft.com/office/powerpoint/2010/main" val="186966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アイゲンモード</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9</a:t>
            </a:fld>
            <a:endParaRPr kumimoji="1" lang="ja-JP" altLang="en-US"/>
          </a:p>
        </p:txBody>
      </p:sp>
    </p:spTree>
    <p:extLst>
      <p:ext uri="{BB962C8B-B14F-4D97-AF65-F5344CB8AC3E}">
        <p14:creationId xmlns:p14="http://schemas.microsoft.com/office/powerpoint/2010/main" val="443576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10</a:t>
            </a:fld>
            <a:endParaRPr kumimoji="1" lang="ja-JP" altLang="en-US"/>
          </a:p>
        </p:txBody>
      </p:sp>
    </p:spTree>
    <p:extLst>
      <p:ext uri="{BB962C8B-B14F-4D97-AF65-F5344CB8AC3E}">
        <p14:creationId xmlns:p14="http://schemas.microsoft.com/office/powerpoint/2010/main" val="115928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特異値は</a:t>
            </a:r>
            <a:r>
              <a:rPr kumimoji="1" lang="en-US" altLang="ja-JP" dirty="0"/>
              <a:t>2</a:t>
            </a:r>
            <a:r>
              <a:rPr kumimoji="1" lang="ja-JP" altLang="en-US" dirty="0"/>
              <a:t>乗すると固有値になる</a:t>
            </a:r>
            <a:endParaRPr kumimoji="1" lang="en-US" altLang="ja-JP" dirty="0"/>
          </a:p>
          <a:p>
            <a:r>
              <a:rPr kumimoji="1" lang="en-US" altLang="ja-JP" dirty="0"/>
              <a:t>H</a:t>
            </a:r>
            <a:r>
              <a:rPr kumimoji="1" lang="ja-JP" altLang="en-US" dirty="0"/>
              <a:t>乗は複素共役転置</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12</a:t>
            </a:fld>
            <a:endParaRPr kumimoji="1" lang="ja-JP" altLang="en-US"/>
          </a:p>
        </p:txBody>
      </p:sp>
    </p:spTree>
    <p:extLst>
      <p:ext uri="{BB962C8B-B14F-4D97-AF65-F5344CB8AC3E}">
        <p14:creationId xmlns:p14="http://schemas.microsoft.com/office/powerpoint/2010/main" val="214961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熱雑音を無視すると送信信号の特異値倍の信号が得られる</a:t>
            </a:r>
            <a:endParaRPr kumimoji="1" lang="en-US" altLang="ja-JP" dirty="0"/>
          </a:p>
          <a:p>
            <a:r>
              <a:rPr kumimoji="1" lang="ja-JP" altLang="en-US" dirty="0"/>
              <a:t>また、</a:t>
            </a:r>
            <a:r>
              <a:rPr kumimoji="1" lang="en-US" altLang="ja-JP" dirty="0"/>
              <a:t>ZF</a:t>
            </a:r>
            <a:r>
              <a:rPr kumimoji="1" lang="ja-JP" altLang="en-US" dirty="0"/>
              <a:t>と違い雑音協調が起こらない</a:t>
            </a:r>
            <a:endParaRPr kumimoji="1" lang="en-US" altLang="ja-JP" dirty="0"/>
          </a:p>
          <a:p>
            <a:r>
              <a:rPr kumimoji="1" lang="ja-JP" altLang="en-US" dirty="0"/>
              <a:t>複素共役は逆行列とほぼ同じで単位行列になる</a:t>
            </a:r>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13</a:t>
            </a:fld>
            <a:endParaRPr kumimoji="1" lang="ja-JP" altLang="en-US"/>
          </a:p>
        </p:txBody>
      </p:sp>
    </p:spTree>
    <p:extLst>
      <p:ext uri="{BB962C8B-B14F-4D97-AF65-F5344CB8AC3E}">
        <p14:creationId xmlns:p14="http://schemas.microsoft.com/office/powerpoint/2010/main" val="4245475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C2831F3-BB68-44E4-A072-5829AC2F76F5}" type="slidenum">
              <a:rPr kumimoji="1" lang="ja-JP" altLang="en-US" smtClean="0"/>
              <a:t>15</a:t>
            </a:fld>
            <a:endParaRPr kumimoji="1" lang="ja-JP" altLang="en-US"/>
          </a:p>
        </p:txBody>
      </p:sp>
    </p:spTree>
    <p:extLst>
      <p:ext uri="{BB962C8B-B14F-4D97-AF65-F5344CB8AC3E}">
        <p14:creationId xmlns:p14="http://schemas.microsoft.com/office/powerpoint/2010/main" val="3587870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E35802-F020-2112-3178-67C279A8465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8FA3B15-F94D-18DC-5ADC-B63A6D3AD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F2F6A74-5B74-13E2-1C69-2AD08D3A5784}"/>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9B39047B-4F9B-BCA7-6AB6-C55A4833AD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5E6CBE-EC03-C38E-98C5-C4D949314CA2}"/>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96143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D4B05C-FF77-8CDB-0F2A-36A14886D15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FB25349-6CAD-726D-31C9-D902F04CCD5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8067B6-2988-6B6E-79CF-8D88077FAAE0}"/>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0CC92003-D2CE-6F4F-CAAD-6BD743A35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9E0A47-351C-A222-4A3F-044969E9C20B}"/>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201023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97E6C5-21DA-8F3A-3B27-78AE3CCF6B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D75FFC-F085-385A-01BF-6C650C4792F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A408A3-3DF4-2F9F-4CA4-10A4D7D10D97}"/>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488DA7B6-E28A-D713-F950-6C20C7D6E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4FC62C-D105-3D52-9DA4-1A2D71AB52A0}"/>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317749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D28B2-2A93-B048-F0CA-446E6CD173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0B0185-3CAE-B593-F95A-51A41902DA7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30A9CD-AB95-C78D-71D3-504D5C03782A}"/>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39F9CF5A-8399-0B76-409A-39618D6A38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4FEAB9-6DC7-7C64-78DA-1B2218585979}"/>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55387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E05ED9-70FF-1686-C8FB-5AD0E95A010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1B3321-0990-2B06-07E0-2F7CAD85E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7B6494-DC12-0D5C-AA0B-6B775CF4F42E}"/>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0010070B-692C-8642-E2FF-8831EA8A7E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F90B90-723A-B751-8B29-66171370E38E}"/>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09235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74FD5-763E-C1F3-2432-232D25E6FC6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BA9F65-DCFD-6A63-208B-34CEB1CF98D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37D3E65-2560-B155-61DC-BA1D04A1CFA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5C3EDD-0577-71D0-B3EC-6D7ACB639CBD}"/>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6" name="フッター プレースホルダー 5">
            <a:extLst>
              <a:ext uri="{FF2B5EF4-FFF2-40B4-BE49-F238E27FC236}">
                <a16:creationId xmlns:a16="http://schemas.microsoft.com/office/drawing/2014/main" id="{A5633836-9D3F-5BD2-FED2-E73A647651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6D0B18-269D-CBDD-0BE6-E12B1BB136DC}"/>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3739298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C1B60E-9008-1A7F-2130-096B9AD681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C30E43-1143-3455-690F-AE9D44437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F88BD0A-E444-827C-68BA-83B7E5BB18A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56915ED-AC51-1EE5-B898-49645C8FD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546564-8EE7-3E5E-F71F-5E2D6679220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0F8ACF9-BE6A-AAAC-C3D8-18C04309752B}"/>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8" name="フッター プレースホルダー 7">
            <a:extLst>
              <a:ext uri="{FF2B5EF4-FFF2-40B4-BE49-F238E27FC236}">
                <a16:creationId xmlns:a16="http://schemas.microsoft.com/office/drawing/2014/main" id="{57B45D9F-E723-930E-E964-AF0D7AD5B4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F68547C-2CD6-6009-AA2A-5B8FF37F9B50}"/>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14468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ACE146-9A45-BAB4-0C68-6EB970BB8E8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33244E-56F9-A29D-B554-2B65D42C4BA6}"/>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4" name="フッター プレースホルダー 3">
            <a:extLst>
              <a:ext uri="{FF2B5EF4-FFF2-40B4-BE49-F238E27FC236}">
                <a16:creationId xmlns:a16="http://schemas.microsoft.com/office/drawing/2014/main" id="{144247F3-11EA-7508-18E6-EC1637D26E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2291FE1-4121-6647-0B0D-A99CD3364F49}"/>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226284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325FAE-A87A-8299-1CC2-FCCEFFCA7542}"/>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3" name="フッター プレースホルダー 2">
            <a:extLst>
              <a:ext uri="{FF2B5EF4-FFF2-40B4-BE49-F238E27FC236}">
                <a16:creationId xmlns:a16="http://schemas.microsoft.com/office/drawing/2014/main" id="{2B631739-9079-705B-FFAD-8E78F8F9F61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FDD578C-1189-CBB2-691D-E7E08EAB51CF}"/>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63430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D14FAE-FCAC-FCBB-A1D1-687BA0B8EB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ABF7C1-EED8-7DAD-8BEF-CA767078F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503021D-2DA3-08D8-F316-0280F2274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8702AF3-E16E-197E-FCAB-C71D1466672B}"/>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6" name="フッター プレースホルダー 5">
            <a:extLst>
              <a:ext uri="{FF2B5EF4-FFF2-40B4-BE49-F238E27FC236}">
                <a16:creationId xmlns:a16="http://schemas.microsoft.com/office/drawing/2014/main" id="{7098B854-8A69-B368-2F55-8E4C2E37D5C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F53788-4265-F7BF-6E42-59EF187F3FAF}"/>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135681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8A524-6DD2-0B58-F4CF-1FC873CF0C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14D8EF-15BE-12C6-8AF8-EAA9CF080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2D42804-8921-B43E-5A10-34DA2485B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AAF191-94CF-CBEC-440F-64E4CAD537D4}"/>
              </a:ext>
            </a:extLst>
          </p:cNvPr>
          <p:cNvSpPr>
            <a:spLocks noGrp="1"/>
          </p:cNvSpPr>
          <p:nvPr>
            <p:ph type="dt" sz="half" idx="10"/>
          </p:nvPr>
        </p:nvSpPr>
        <p:spPr/>
        <p:txBody>
          <a:bodyPr/>
          <a:lstStyle/>
          <a:p>
            <a:fld id="{83865FC5-081D-46DF-9F40-B9AC6F30491E}" type="datetimeFigureOut">
              <a:rPr kumimoji="1" lang="ja-JP" altLang="en-US" smtClean="0"/>
              <a:t>2023/11/22</a:t>
            </a:fld>
            <a:endParaRPr kumimoji="1" lang="ja-JP" altLang="en-US"/>
          </a:p>
        </p:txBody>
      </p:sp>
      <p:sp>
        <p:nvSpPr>
          <p:cNvPr id="6" name="フッター プレースホルダー 5">
            <a:extLst>
              <a:ext uri="{FF2B5EF4-FFF2-40B4-BE49-F238E27FC236}">
                <a16:creationId xmlns:a16="http://schemas.microsoft.com/office/drawing/2014/main" id="{D143D5EC-4D76-FF8A-6EF5-605F0ACBB9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E9A44D-61E6-0136-D519-8B90C347B6F8}"/>
              </a:ext>
            </a:extLst>
          </p:cNvPr>
          <p:cNvSpPr>
            <a:spLocks noGrp="1"/>
          </p:cNvSpPr>
          <p:nvPr>
            <p:ph type="sldNum" sz="quarter" idx="12"/>
          </p:nvPr>
        </p:nvSpPr>
        <p:spPr/>
        <p:txBody>
          <a:body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58660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59C2CE-23BF-B026-82AE-678CE14F36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94697-26B9-F4B6-37EE-29935B098B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5C0B2F-CA6F-68DB-6828-559C09E13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65FC5-081D-46DF-9F40-B9AC6F30491E}" type="datetimeFigureOut">
              <a:rPr kumimoji="1" lang="ja-JP" altLang="en-US" smtClean="0"/>
              <a:t>2023/11/22</a:t>
            </a:fld>
            <a:endParaRPr kumimoji="1" lang="ja-JP" altLang="en-US"/>
          </a:p>
        </p:txBody>
      </p:sp>
      <p:sp>
        <p:nvSpPr>
          <p:cNvPr id="5" name="フッター プレースホルダー 4">
            <a:extLst>
              <a:ext uri="{FF2B5EF4-FFF2-40B4-BE49-F238E27FC236}">
                <a16:creationId xmlns:a16="http://schemas.microsoft.com/office/drawing/2014/main" id="{A257C398-5CAB-FB74-63EA-135F6AC1F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4AD9702-EEAE-024A-A192-6A34E61C1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49C4C-1416-4EFF-BDE0-C2541A11203D}" type="slidenum">
              <a:rPr kumimoji="1" lang="ja-JP" altLang="en-US" smtClean="0"/>
              <a:t>‹#›</a:t>
            </a:fld>
            <a:endParaRPr kumimoji="1" lang="ja-JP" altLang="en-US"/>
          </a:p>
        </p:txBody>
      </p:sp>
    </p:spTree>
    <p:extLst>
      <p:ext uri="{BB962C8B-B14F-4D97-AF65-F5344CB8AC3E}">
        <p14:creationId xmlns:p14="http://schemas.microsoft.com/office/powerpoint/2010/main" val="3902697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34.png"/><Relationship Id="rId18" Type="http://schemas.openxmlformats.org/officeDocument/2006/relationships/image" Target="../media/image240.png"/><Relationship Id="rId26" Type="http://schemas.openxmlformats.org/officeDocument/2006/relationships/image" Target="../media/image320.png"/><Relationship Id="rId3" Type="http://schemas.openxmlformats.org/officeDocument/2006/relationships/tags" Target="../tags/tag23.xml"/><Relationship Id="rId21" Type="http://schemas.openxmlformats.org/officeDocument/2006/relationships/image" Target="../media/image27.png"/><Relationship Id="rId7" Type="http://schemas.openxmlformats.org/officeDocument/2006/relationships/slideLayout" Target="../slideLayouts/slideLayout2.xml"/><Relationship Id="rId12" Type="http://schemas.openxmlformats.org/officeDocument/2006/relationships/image" Target="../media/image33.png"/><Relationship Id="rId17" Type="http://schemas.openxmlformats.org/officeDocument/2006/relationships/image" Target="../media/image230.png"/><Relationship Id="rId25" Type="http://schemas.openxmlformats.org/officeDocument/2006/relationships/image" Target="../media/image310.png"/><Relationship Id="rId2" Type="http://schemas.openxmlformats.org/officeDocument/2006/relationships/tags" Target="../tags/tag22.xml"/><Relationship Id="rId16" Type="http://schemas.openxmlformats.org/officeDocument/2006/relationships/image" Target="../media/image220.png"/><Relationship Id="rId20" Type="http://schemas.openxmlformats.org/officeDocument/2006/relationships/image" Target="../media/image260.png"/><Relationship Id="rId29" Type="http://schemas.openxmlformats.org/officeDocument/2006/relationships/image" Target="../media/image350.png"/><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32.png"/><Relationship Id="rId24" Type="http://schemas.openxmlformats.org/officeDocument/2006/relationships/image" Target="../media/image300.png"/><Relationship Id="rId5" Type="http://schemas.openxmlformats.org/officeDocument/2006/relationships/tags" Target="../tags/tag25.xml"/><Relationship Id="rId15" Type="http://schemas.openxmlformats.org/officeDocument/2006/relationships/image" Target="../media/image36.svg"/><Relationship Id="rId23" Type="http://schemas.openxmlformats.org/officeDocument/2006/relationships/image" Target="../media/image29.png"/><Relationship Id="rId28" Type="http://schemas.openxmlformats.org/officeDocument/2006/relationships/image" Target="../media/image340.png"/><Relationship Id="rId10" Type="http://schemas.openxmlformats.org/officeDocument/2006/relationships/image" Target="../media/image31.png"/><Relationship Id="rId19" Type="http://schemas.openxmlformats.org/officeDocument/2006/relationships/image" Target="../media/image250.png"/><Relationship Id="rId4" Type="http://schemas.openxmlformats.org/officeDocument/2006/relationships/tags" Target="../tags/tag24.xml"/><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280.png"/><Relationship Id="rId27" Type="http://schemas.openxmlformats.org/officeDocument/2006/relationships/image" Target="../media/image330.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29.xml"/><Relationship Id="rId7" Type="http://schemas.openxmlformats.org/officeDocument/2006/relationships/image" Target="../media/image37.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10" Type="http://schemas.openxmlformats.org/officeDocument/2006/relationships/image" Target="../media/image39.png"/><Relationship Id="rId4" Type="http://schemas.openxmlformats.org/officeDocument/2006/relationships/tags" Target="../tags/tag30.xml"/><Relationship Id="rId9"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34.xml"/><Relationship Id="rId7" Type="http://schemas.openxmlformats.org/officeDocument/2006/relationships/image" Target="../media/image41.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0.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43.png"/><Relationship Id="rId26" Type="http://schemas.openxmlformats.org/officeDocument/2006/relationships/image" Target="../media/image48.png"/><Relationship Id="rId3" Type="http://schemas.openxmlformats.org/officeDocument/2006/relationships/tags" Target="../tags/tag37.xml"/><Relationship Id="rId21" Type="http://schemas.openxmlformats.org/officeDocument/2006/relationships/image" Target="../media/image40.png"/><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notesSlide" Target="../notesSlides/notesSlide8.xml"/><Relationship Id="rId25" Type="http://schemas.openxmlformats.org/officeDocument/2006/relationships/image" Target="../media/image47.png"/><Relationship Id="rId2" Type="http://schemas.openxmlformats.org/officeDocument/2006/relationships/tags" Target="../tags/tag36.xml"/><Relationship Id="rId16" Type="http://schemas.openxmlformats.org/officeDocument/2006/relationships/slideLayout" Target="../slideLayouts/slideLayout2.xml"/><Relationship Id="rId20" Type="http://schemas.openxmlformats.org/officeDocument/2006/relationships/image" Target="../media/image45.svg"/><Relationship Id="rId29" Type="http://schemas.openxmlformats.org/officeDocument/2006/relationships/image" Target="../media/image51.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image" Target="../media/image42.png"/><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image" Target="../media/image46.png"/><Relationship Id="rId28" Type="http://schemas.openxmlformats.org/officeDocument/2006/relationships/image" Target="../media/image50.png"/><Relationship Id="rId10" Type="http://schemas.openxmlformats.org/officeDocument/2006/relationships/tags" Target="../tags/tag44.xml"/><Relationship Id="rId19" Type="http://schemas.openxmlformats.org/officeDocument/2006/relationships/image" Target="../media/image44.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image" Target="../media/image41.png"/><Relationship Id="rId27" Type="http://schemas.openxmlformats.org/officeDocument/2006/relationships/image" Target="../media/image49.png"/><Relationship Id="rId30"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tags" Target="../tags/tag62.xml"/><Relationship Id="rId18" Type="http://schemas.openxmlformats.org/officeDocument/2006/relationships/image" Target="../media/image26.png"/><Relationship Id="rId26" Type="http://schemas.openxmlformats.org/officeDocument/2006/relationships/image" Target="../media/image16.svg"/><Relationship Id="rId21" Type="http://schemas.openxmlformats.org/officeDocument/2006/relationships/image" Target="../media/image29.svg"/><Relationship Id="rId34" Type="http://schemas.openxmlformats.org/officeDocument/2006/relationships/image" Target="../media/image61.png"/><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image" Target="../media/image56.png"/><Relationship Id="rId25" Type="http://schemas.openxmlformats.org/officeDocument/2006/relationships/image" Target="../media/image15.png"/><Relationship Id="rId33" Type="http://schemas.openxmlformats.org/officeDocument/2006/relationships/image" Target="../media/image42.png"/><Relationship Id="rId38" Type="http://schemas.openxmlformats.org/officeDocument/2006/relationships/image" Target="../media/image51.png"/><Relationship Id="rId2" Type="http://schemas.openxmlformats.org/officeDocument/2006/relationships/tags" Target="../tags/tag51.xml"/><Relationship Id="rId16" Type="http://schemas.openxmlformats.org/officeDocument/2006/relationships/slideLayout" Target="../slideLayouts/slideLayout2.xml"/><Relationship Id="rId20" Type="http://schemas.openxmlformats.org/officeDocument/2006/relationships/image" Target="../media/image28.png"/><Relationship Id="rId29" Type="http://schemas.openxmlformats.org/officeDocument/2006/relationships/image" Target="../media/image57.png"/><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24" Type="http://schemas.openxmlformats.org/officeDocument/2006/relationships/image" Target="../media/image54.svg"/><Relationship Id="rId32" Type="http://schemas.openxmlformats.org/officeDocument/2006/relationships/image" Target="../media/image60.png"/><Relationship Id="rId37" Type="http://schemas.openxmlformats.org/officeDocument/2006/relationships/image" Target="../media/image48.png"/><Relationship Id="rId5" Type="http://schemas.openxmlformats.org/officeDocument/2006/relationships/tags" Target="../tags/tag54.xml"/><Relationship Id="rId15" Type="http://schemas.openxmlformats.org/officeDocument/2006/relationships/tags" Target="../tags/tag64.xml"/><Relationship Id="rId23" Type="http://schemas.openxmlformats.org/officeDocument/2006/relationships/image" Target="../media/image53.png"/><Relationship Id="rId28" Type="http://schemas.openxmlformats.org/officeDocument/2006/relationships/image" Target="../media/image8.png"/><Relationship Id="rId36" Type="http://schemas.openxmlformats.org/officeDocument/2006/relationships/image" Target="../media/image47.png"/><Relationship Id="rId10" Type="http://schemas.openxmlformats.org/officeDocument/2006/relationships/tags" Target="../tags/tag59.xml"/><Relationship Id="rId19" Type="http://schemas.openxmlformats.org/officeDocument/2006/relationships/image" Target="../media/image27.svg"/><Relationship Id="rId31" Type="http://schemas.openxmlformats.org/officeDocument/2006/relationships/image" Target="../media/image59.png"/><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 Id="rId22" Type="http://schemas.openxmlformats.org/officeDocument/2006/relationships/image" Target="../media/image25.png"/><Relationship Id="rId27" Type="http://schemas.openxmlformats.org/officeDocument/2006/relationships/image" Target="../media/image7.png"/><Relationship Id="rId30" Type="http://schemas.openxmlformats.org/officeDocument/2006/relationships/image" Target="../media/image58.png"/><Relationship Id="rId35" Type="http://schemas.openxmlformats.org/officeDocument/2006/relationships/image" Target="../media/image62.png"/><Relationship Id="rId8" Type="http://schemas.openxmlformats.org/officeDocument/2006/relationships/tags" Target="../tags/tag57.xml"/><Relationship Id="rId3" Type="http://schemas.openxmlformats.org/officeDocument/2006/relationships/tags" Target="../tags/tag52.xml"/></Relationships>
</file>

<file path=ppt/slides/_rels/slide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4.svg"/><Relationship Id="rId18" Type="http://schemas.openxmlformats.org/officeDocument/2006/relationships/image" Target="../media/image9.png"/><Relationship Id="rId3" Type="http://schemas.openxmlformats.org/officeDocument/2006/relationships/tags" Target="../tags/tag3.xml"/><Relationship Id="rId21" Type="http://schemas.openxmlformats.org/officeDocument/2006/relationships/image" Target="../media/image12.png"/><Relationship Id="rId7" Type="http://schemas.openxmlformats.org/officeDocument/2006/relationships/tags" Target="../tags/tag7.xml"/><Relationship Id="rId12" Type="http://schemas.openxmlformats.org/officeDocument/2006/relationships/image" Target="../media/image3.png"/><Relationship Id="rId17" Type="http://schemas.openxmlformats.org/officeDocument/2006/relationships/image" Target="../media/image8.png"/><Relationship Id="rId2" Type="http://schemas.openxmlformats.org/officeDocument/2006/relationships/tags" Target="../tags/tag2.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png"/><Relationship Id="rId5" Type="http://schemas.openxmlformats.org/officeDocument/2006/relationships/tags" Target="../tags/tag5.xml"/><Relationship Id="rId15" Type="http://schemas.openxmlformats.org/officeDocument/2006/relationships/image" Target="../media/image6.svg"/><Relationship Id="rId10" Type="http://schemas.openxmlformats.org/officeDocument/2006/relationships/image" Target="../media/image1.png"/><Relationship Id="rId19" Type="http://schemas.openxmlformats.org/officeDocument/2006/relationships/image" Target="../media/image10.png"/><Relationship Id="rId4" Type="http://schemas.openxmlformats.org/officeDocument/2006/relationships/tags" Target="../tags/tag4.xml"/><Relationship Id="rId9" Type="http://schemas.openxmlformats.org/officeDocument/2006/relationships/notesSlide" Target="../notesSlides/notesSlide1.xml"/><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10.xml"/><Relationship Id="rId21" Type="http://schemas.openxmlformats.org/officeDocument/2006/relationships/image" Target="../media/image20.png"/><Relationship Id="rId7" Type="http://schemas.openxmlformats.org/officeDocument/2006/relationships/tags" Target="../tags/tag14.xml"/><Relationship Id="rId12" Type="http://schemas.openxmlformats.org/officeDocument/2006/relationships/notesSlide" Target="../notesSlides/notesSlide2.xml"/><Relationship Id="rId17" Type="http://schemas.openxmlformats.org/officeDocument/2006/relationships/image" Target="../media/image17.png"/><Relationship Id="rId2" Type="http://schemas.openxmlformats.org/officeDocument/2006/relationships/tags" Target="../tags/tag9.xml"/><Relationship Id="rId16" Type="http://schemas.openxmlformats.org/officeDocument/2006/relationships/image" Target="../media/image16.svg"/><Relationship Id="rId20" Type="http://schemas.openxmlformats.org/officeDocument/2006/relationships/image" Target="../media/image11.pn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Layout" Target="../slideLayouts/slideLayout2.xml"/><Relationship Id="rId5" Type="http://schemas.openxmlformats.org/officeDocument/2006/relationships/tags" Target="../tags/tag12.xml"/><Relationship Id="rId15" Type="http://schemas.openxmlformats.org/officeDocument/2006/relationships/image" Target="../media/image15.png"/><Relationship Id="rId23" Type="http://schemas.openxmlformats.org/officeDocument/2006/relationships/image" Target="../media/image22.png"/><Relationship Id="rId10" Type="http://schemas.openxmlformats.org/officeDocument/2006/relationships/tags" Target="../tags/tag17.xml"/><Relationship Id="rId19" Type="http://schemas.openxmlformats.org/officeDocument/2006/relationships/image" Target="../media/image19.png"/><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14.svg"/><Relationship Id="rId22"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tags" Target="../tags/tag20.xml"/><Relationship Id="rId7" Type="http://schemas.openxmlformats.org/officeDocument/2006/relationships/image" Target="../media/image26.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5.png"/><Relationship Id="rId5" Type="http://schemas.openxmlformats.org/officeDocument/2006/relationships/notesSlide" Target="../notesSlides/notesSlide5.xml"/><Relationship Id="rId10" Type="http://schemas.openxmlformats.org/officeDocument/2006/relationships/image" Target="../media/image29.svg"/><Relationship Id="rId4" Type="http://schemas.openxmlformats.org/officeDocument/2006/relationships/slideLayout" Target="../slideLayouts/slideLayout2.xml"/><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5A254A-3B3B-6490-1241-86E4F159F7E2}"/>
              </a:ext>
            </a:extLst>
          </p:cNvPr>
          <p:cNvSpPr>
            <a:spLocks noGrp="1"/>
          </p:cNvSpPr>
          <p:nvPr>
            <p:ph type="ctrTitle"/>
          </p:nvPr>
        </p:nvSpPr>
        <p:spPr>
          <a:xfrm>
            <a:off x="1035844" y="1000125"/>
            <a:ext cx="10120312" cy="2428875"/>
          </a:xfrm>
        </p:spPr>
        <p:txBody>
          <a:bodyPr>
            <a:normAutofit/>
          </a:bodyPr>
          <a:lstStyle/>
          <a:p>
            <a:pPr>
              <a:lnSpc>
                <a:spcPct val="150000"/>
              </a:lnSpc>
            </a:pPr>
            <a:r>
              <a:rPr kumimoji="1" lang="en-US" altLang="ja-JP" sz="5400" b="1" dirty="0">
                <a:latin typeface="BIZ UDPゴシック" panose="020B0400000000000000" pitchFamily="50" charset="-128"/>
                <a:ea typeface="BIZ UDPゴシック" panose="020B0400000000000000" pitchFamily="50" charset="-128"/>
              </a:rPr>
              <a:t>CSI Feedback/</a:t>
            </a:r>
            <a:br>
              <a:rPr kumimoji="1" lang="en-US" altLang="ja-JP" sz="5400" b="1" dirty="0">
                <a:latin typeface="BIZ UDPゴシック" panose="020B0400000000000000" pitchFamily="50" charset="-128"/>
                <a:ea typeface="BIZ UDPゴシック" panose="020B0400000000000000" pitchFamily="50" charset="-128"/>
              </a:rPr>
            </a:br>
            <a:r>
              <a:rPr kumimoji="1" lang="ja-JP" altLang="en-US" sz="5400" b="1" dirty="0">
                <a:latin typeface="BIZ UDPゴシック" panose="020B0400000000000000" pitchFamily="50" charset="-128"/>
                <a:ea typeface="BIZ UDPゴシック" panose="020B0400000000000000" pitchFamily="50" charset="-128"/>
              </a:rPr>
              <a:t>固有モード伝送</a:t>
            </a:r>
            <a:r>
              <a:rPr lang="ja-JP" altLang="en-US" sz="5400" b="1" dirty="0">
                <a:latin typeface="BIZ UDPゴシック" panose="020B0400000000000000" pitchFamily="50" charset="-128"/>
                <a:ea typeface="BIZ UDPゴシック" panose="020B0400000000000000" pitchFamily="50" charset="-128"/>
              </a:rPr>
              <a:t>・</a:t>
            </a:r>
            <a:r>
              <a:rPr kumimoji="1" lang="en-US" altLang="ja-JP" sz="5400" b="1" dirty="0">
                <a:latin typeface="BIZ UDPゴシック" panose="020B0400000000000000" pitchFamily="50" charset="-128"/>
                <a:ea typeface="BIZ UDPゴシック" panose="020B0400000000000000" pitchFamily="50" charset="-128"/>
              </a:rPr>
              <a:t>MU-MIMO</a:t>
            </a:r>
            <a:endParaRPr kumimoji="1" lang="ja-JP" altLang="en-US" sz="5400" b="1" dirty="0">
              <a:latin typeface="BIZ UDPゴシック" panose="020B0400000000000000" pitchFamily="50" charset="-128"/>
              <a:ea typeface="BIZ UDPゴシック" panose="020B0400000000000000" pitchFamily="50" charset="-128"/>
            </a:endParaRPr>
          </a:p>
        </p:txBody>
      </p:sp>
      <p:sp>
        <p:nvSpPr>
          <p:cNvPr id="3" name="字幕 2">
            <a:extLst>
              <a:ext uri="{FF2B5EF4-FFF2-40B4-BE49-F238E27FC236}">
                <a16:creationId xmlns:a16="http://schemas.microsoft.com/office/drawing/2014/main" id="{1E628E64-583A-44AE-5406-AD39F5B4B610}"/>
              </a:ext>
            </a:extLst>
          </p:cNvPr>
          <p:cNvSpPr>
            <a:spLocks noGrp="1"/>
          </p:cNvSpPr>
          <p:nvPr>
            <p:ph type="subTitle" idx="1"/>
          </p:nvPr>
        </p:nvSpPr>
        <p:spPr>
          <a:xfrm>
            <a:off x="1524000" y="4308475"/>
            <a:ext cx="9144000" cy="1655762"/>
          </a:xfrm>
        </p:spPr>
        <p:txBody>
          <a:bodyPr/>
          <a:lstStyle/>
          <a:p>
            <a:r>
              <a:rPr kumimoji="1" lang="ja-JP" altLang="en-US" dirty="0">
                <a:latin typeface="BIZ UDPゴシック" panose="020B0400000000000000" pitchFamily="50" charset="-128"/>
                <a:ea typeface="BIZ UDPゴシック" panose="020B0400000000000000" pitchFamily="50" charset="-128"/>
              </a:rPr>
              <a:t>下沢 亮太郎</a:t>
            </a:r>
          </a:p>
        </p:txBody>
      </p:sp>
    </p:spTree>
    <p:extLst>
      <p:ext uri="{BB962C8B-B14F-4D97-AF65-F5344CB8AC3E}">
        <p14:creationId xmlns:p14="http://schemas.microsoft.com/office/powerpoint/2010/main" val="217211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9A47DC8-5623-32CB-1412-59A23A9FDAC1}"/>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630BCC8-59BB-1F54-623D-8AB85D7513CA}"/>
              </a:ext>
            </a:extLst>
          </p:cNvPr>
          <p:cNvSpPr txBox="1"/>
          <p:nvPr/>
        </p:nvSpPr>
        <p:spPr>
          <a:xfrm>
            <a:off x="466683" y="1088976"/>
            <a:ext cx="3098048"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通信フロー</a:t>
            </a:r>
          </a:p>
        </p:txBody>
      </p:sp>
      <p:grpSp>
        <p:nvGrpSpPr>
          <p:cNvPr id="19" name="グループ化 18">
            <a:extLst>
              <a:ext uri="{FF2B5EF4-FFF2-40B4-BE49-F238E27FC236}">
                <a16:creationId xmlns:a16="http://schemas.microsoft.com/office/drawing/2014/main" id="{A9B1F7E3-47C5-CD6B-6488-B14810CD037F}"/>
              </a:ext>
            </a:extLst>
          </p:cNvPr>
          <p:cNvGrpSpPr/>
          <p:nvPr/>
        </p:nvGrpSpPr>
        <p:grpSpPr>
          <a:xfrm>
            <a:off x="1575582" y="1489247"/>
            <a:ext cx="9353880" cy="2246769"/>
            <a:chOff x="1821423" y="1991264"/>
            <a:chExt cx="8549154" cy="2246769"/>
          </a:xfrm>
        </p:grpSpPr>
        <p:sp>
          <p:nvSpPr>
            <p:cNvPr id="7" name="テキスト ボックス 6">
              <a:extLst>
                <a:ext uri="{FF2B5EF4-FFF2-40B4-BE49-F238E27FC236}">
                  <a16:creationId xmlns:a16="http://schemas.microsoft.com/office/drawing/2014/main" id="{005F191A-A314-1957-2837-BC045205815B}"/>
                </a:ext>
              </a:extLst>
            </p:cNvPr>
            <p:cNvSpPr txBox="1"/>
            <p:nvPr/>
          </p:nvSpPr>
          <p:spPr>
            <a:xfrm>
              <a:off x="1821423" y="1991264"/>
              <a:ext cx="8549154" cy="2246769"/>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000" dirty="0">
                  <a:latin typeface="BIZ UDPゴシック" panose="020B0400000000000000" pitchFamily="50" charset="-128"/>
                  <a:ea typeface="BIZ UDPゴシック" panose="020B0400000000000000" pitchFamily="50" charset="-128"/>
                </a:rPr>
                <a:t>送信と受信の両方で伝搬チャネル行列　　を推定する</a:t>
              </a:r>
              <a:r>
                <a:rPr kumimoji="1" lang="en-US" altLang="ja-JP" sz="2000" dirty="0">
                  <a:latin typeface="BIZ UDPゴシック" panose="020B0400000000000000" pitchFamily="50" charset="-128"/>
                  <a:ea typeface="BIZ UDPゴシック" panose="020B0400000000000000" pitchFamily="50" charset="-128"/>
                </a:rPr>
                <a:t>.</a:t>
              </a:r>
              <a:endParaRPr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000" dirty="0">
                  <a:latin typeface="BIZ UDPゴシック" panose="020B0400000000000000" pitchFamily="50" charset="-128"/>
                  <a:ea typeface="BIZ UDPゴシック" panose="020B0400000000000000" pitchFamily="50" charset="-128"/>
                </a:rPr>
                <a:t>送信信号を分岐し</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　　　　　　　 に送信側固有ベクトル　　　  をそれぞれ乗算する</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その後</a:t>
              </a:r>
              <a:r>
                <a:rPr lang="en-US" altLang="ja-JP" sz="2000" dirty="0">
                  <a:latin typeface="BIZ UDPゴシック" panose="020B0400000000000000" pitchFamily="50" charset="-128"/>
                  <a:ea typeface="BIZ UDPゴシック" panose="020B0400000000000000" pitchFamily="50" charset="-128"/>
                </a:rPr>
                <a:t>,</a:t>
              </a:r>
              <a:r>
                <a:rPr lang="ja-JP" altLang="en-US" sz="2000" dirty="0">
                  <a:latin typeface="BIZ UDPゴシック" panose="020B0400000000000000" pitchFamily="50" charset="-128"/>
                  <a:ea typeface="BIZ UDPゴシック" panose="020B0400000000000000" pitchFamily="50" charset="-128"/>
                </a:rPr>
                <a:t>アンテナ素子番号に相当する信号をそれぞれ加算する</a:t>
              </a:r>
              <a:r>
                <a:rPr lang="en-US" altLang="ja-JP" sz="2000" dirty="0">
                  <a:latin typeface="BIZ UDPゴシック" panose="020B0400000000000000" pitchFamily="50" charset="-128"/>
                  <a:ea typeface="BIZ UDPゴシック" panose="020B0400000000000000" pitchFamily="50" charset="-128"/>
                </a:rPr>
                <a:t>.</a:t>
              </a:r>
            </a:p>
            <a:p>
              <a:pPr marL="285750" indent="-285750">
                <a:buFont typeface="Arial" panose="020B0604020202020204" pitchFamily="34" charset="0"/>
                <a:buChar char="•"/>
              </a:pPr>
              <a:endParaRPr kumimoji="1" lang="en-US" altLang="ja-JP" sz="20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受信信号　　　　　  　</a:t>
              </a:r>
              <a:r>
                <a:rPr lang="en-US" altLang="ja-JP" sz="2000" dirty="0">
                  <a:latin typeface="BIZ UDPゴシック" panose="020B0400000000000000" pitchFamily="50" charset="-128"/>
                  <a:ea typeface="BIZ UDPゴシック" panose="020B0400000000000000" pitchFamily="50" charset="-128"/>
                </a:rPr>
                <a:t> </a:t>
              </a:r>
              <a:r>
                <a:rPr lang="ja-JP" altLang="en-US" sz="2000" dirty="0">
                  <a:latin typeface="BIZ UDPゴシック" panose="020B0400000000000000" pitchFamily="50" charset="-128"/>
                  <a:ea typeface="BIZ UDPゴシック" panose="020B0400000000000000" pitchFamily="50" charset="-128"/>
                </a:rPr>
                <a:t>を分岐し</a:t>
              </a:r>
              <a:r>
                <a:rPr lang="en-US" altLang="ja-JP" sz="2000" dirty="0">
                  <a:latin typeface="BIZ UDPゴシック" panose="020B0400000000000000" pitchFamily="50" charset="-128"/>
                  <a:ea typeface="BIZ UDPゴシック" panose="020B0400000000000000" pitchFamily="50" charset="-128"/>
                </a:rPr>
                <a:t>,</a:t>
              </a:r>
              <a:r>
                <a:rPr lang="ja-JP" altLang="en-US" sz="2000" dirty="0">
                  <a:latin typeface="BIZ UDPゴシック" panose="020B0400000000000000" pitchFamily="50" charset="-128"/>
                  <a:ea typeface="BIZ UDPゴシック" panose="020B0400000000000000" pitchFamily="50" charset="-128"/>
                </a:rPr>
                <a:t>それぞれに受信側固有ベクトル　　　    を乗算する</a:t>
              </a:r>
              <a:endParaRPr kumimoji="1" lang="ja-JP" altLang="en-US" sz="2000" dirty="0">
                <a:latin typeface="BIZ UDPゴシック" panose="020B0400000000000000" pitchFamily="50" charset="-128"/>
                <a:ea typeface="BIZ UDPゴシック" panose="020B0400000000000000" pitchFamily="50" charset="-128"/>
              </a:endParaRPr>
            </a:p>
          </p:txBody>
        </p:sp>
        <p:pic>
          <p:nvPicPr>
            <p:cNvPr id="3" name="図 2"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44472F7F-7E15-DAFF-F65E-F5F46738985F}"/>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071130" y="2399866"/>
              <a:ext cx="245975" cy="201252"/>
            </a:xfrm>
            <a:prstGeom prst="rect">
              <a:avLst/>
            </a:prstGeom>
          </p:spPr>
        </p:pic>
        <p:pic>
          <p:nvPicPr>
            <p:cNvPr id="9" name="図 8" descr="\documentclass{jsarticle}&#10;\usepackage{amsmath}&#10;\usepackage[T1]{fontenc}&#10;\usepackage{lmodern}&#10;\pagestyle{empty}&#10;&#10;\begin{document}&#10;%\begin{align*}&#10;%\end{align*}&#10;$s_1(t),s_2(t)$&#10;\end{document}" title="IguanaTex Bitmap Display">
              <a:extLst>
                <a:ext uri="{FF2B5EF4-FFF2-40B4-BE49-F238E27FC236}">
                  <a16:creationId xmlns:a16="http://schemas.microsoft.com/office/drawing/2014/main" id="{72C94CE4-002D-C31D-90AD-FCF5F0D88279}"/>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139213" y="3005168"/>
              <a:ext cx="1065125" cy="207234"/>
            </a:xfrm>
            <a:prstGeom prst="rect">
              <a:avLst/>
            </a:prstGeom>
          </p:spPr>
        </p:pic>
        <p:pic>
          <p:nvPicPr>
            <p:cNvPr id="12" name="図 11" descr="\documentclass{jsarticle}&#10;\usepackage{amsmath}&#10;\usepackage[T1]{fontenc}&#10;\usepackage{lmodern}&#10;\pagestyle{empty}&#10;&#10;\begin{document}&#10;%\begin{align*}&#10;%\end{align*}&#10;$v_1,v_2$&#10;\end{document}" title="IguanaTex Bitmap Display">
              <a:extLst>
                <a:ext uri="{FF2B5EF4-FFF2-40B4-BE49-F238E27FC236}">
                  <a16:creationId xmlns:a16="http://schemas.microsoft.com/office/drawing/2014/main" id="{F57732C9-D0E3-C3D0-0A0F-920C97F50920}"/>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491598" y="3064233"/>
              <a:ext cx="531838" cy="133660"/>
            </a:xfrm>
            <a:prstGeom prst="rect">
              <a:avLst/>
            </a:prstGeom>
          </p:spPr>
        </p:pic>
        <p:pic>
          <p:nvPicPr>
            <p:cNvPr id="15" name="図 14" descr="\documentclass{jsarticle}&#10;\usepackage{amsmath}&#10;\usepackage[T1]{fontenc}&#10;\usepackage{lmodern}&#10;\pagestyle{empty}&#10;&#10;\begin{document}&#10;%\begin{align*}&#10;%\end{align*}&#10;$y_1(t),y_2(t)$&#10;\end{document}" title="IguanaTex Bitmap Display">
              <a:extLst>
                <a:ext uri="{FF2B5EF4-FFF2-40B4-BE49-F238E27FC236}">
                  <a16:creationId xmlns:a16="http://schemas.microsoft.com/office/drawing/2014/main" id="{5442E602-E6CF-8A13-B171-4B752B19EC1A}"/>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3147458" y="3933648"/>
              <a:ext cx="1081066" cy="207234"/>
            </a:xfrm>
            <a:prstGeom prst="rect">
              <a:avLst/>
            </a:prstGeom>
          </p:spPr>
        </p:pic>
        <p:pic>
          <p:nvPicPr>
            <p:cNvPr id="18" name="図 17" descr="\documentclass{jsarticle}&#10;\usepackage{amsmath}&#10;\usepackage[T1]{fontenc}&#10;\usepackage{lmodern}&#10;\pagestyle{empty}&#10;&#10;\begin{document}&#10;%\begin{align*}&#10;%\end{align*}&#10;$u_1^H,u_2^H$&#10;\end{document}" title="IguanaTex Bitmap Display">
              <a:extLst>
                <a:ext uri="{FF2B5EF4-FFF2-40B4-BE49-F238E27FC236}">
                  <a16:creationId xmlns:a16="http://schemas.microsoft.com/office/drawing/2014/main" id="{06684D83-E2F7-A88C-3BE6-F8AF31D833FC}"/>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8352048" y="3924447"/>
              <a:ext cx="724575" cy="225628"/>
            </a:xfrm>
            <a:prstGeom prst="rect">
              <a:avLst/>
            </a:prstGeom>
          </p:spPr>
        </p:pic>
      </p:grpSp>
      <p:pic>
        <p:nvPicPr>
          <p:cNvPr id="21" name="グラフィックス 20">
            <a:extLst>
              <a:ext uri="{FF2B5EF4-FFF2-40B4-BE49-F238E27FC236}">
                <a16:creationId xmlns:a16="http://schemas.microsoft.com/office/drawing/2014/main" id="{5A99454A-A31F-0BD9-1759-45F660F0A4C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29574" y="4735087"/>
            <a:ext cx="10245897" cy="1354045"/>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EF53136-4FF9-4F4C-A1F1-D083DA594DE6}"/>
                  </a:ext>
                </a:extLst>
              </p:cNvPr>
              <p:cNvSpPr txBox="1"/>
              <p:nvPr/>
            </p:nvSpPr>
            <p:spPr>
              <a:xfrm>
                <a:off x="1010304" y="5077190"/>
                <a:ext cx="46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EF53136-4FF9-4F4C-A1F1-D083DA594DE6}"/>
                  </a:ext>
                </a:extLst>
              </p:cNvPr>
              <p:cNvSpPr txBox="1">
                <a:spLocks noRot="1" noChangeAspect="1" noMove="1" noResize="1" noEditPoints="1" noAdjustHandles="1" noChangeArrowheads="1" noChangeShapeType="1" noTextEdit="1"/>
              </p:cNvSpPr>
              <p:nvPr/>
            </p:nvSpPr>
            <p:spPr>
              <a:xfrm>
                <a:off x="1010304" y="5077190"/>
                <a:ext cx="467244" cy="276999"/>
              </a:xfrm>
              <a:prstGeom prst="rect">
                <a:avLst/>
              </a:prstGeom>
              <a:blipFill>
                <a:blip r:embed="rId16"/>
                <a:stretch>
                  <a:fillRect l="-5263" t="-2222" r="-17105"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8328705-3588-4692-93BE-E0DE0FF68A59}"/>
                  </a:ext>
                </a:extLst>
              </p:cNvPr>
              <p:cNvSpPr txBox="1"/>
              <p:nvPr/>
            </p:nvSpPr>
            <p:spPr>
              <a:xfrm>
                <a:off x="2362527" y="4689895"/>
                <a:ext cx="49590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68328705-3588-4692-93BE-E0DE0FF68A59}"/>
                  </a:ext>
                </a:extLst>
              </p:cNvPr>
              <p:cNvSpPr txBox="1">
                <a:spLocks noRot="1" noChangeAspect="1" noMove="1" noResize="1" noEditPoints="1" noAdjustHandles="1" noChangeArrowheads="1" noChangeShapeType="1" noTextEdit="1"/>
              </p:cNvSpPr>
              <p:nvPr/>
            </p:nvSpPr>
            <p:spPr>
              <a:xfrm>
                <a:off x="2362527" y="4689895"/>
                <a:ext cx="495905" cy="246221"/>
              </a:xfrm>
              <a:prstGeom prst="rect">
                <a:avLst/>
              </a:prstGeom>
              <a:blipFill>
                <a:blip r:embed="rId17"/>
                <a:stretch>
                  <a:fillRect l="-4938" r="-12346" b="-317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2D79039-1B83-4BB7-B6A6-8936826468E8}"/>
                  </a:ext>
                </a:extLst>
              </p:cNvPr>
              <p:cNvSpPr txBox="1"/>
              <p:nvPr/>
            </p:nvSpPr>
            <p:spPr>
              <a:xfrm>
                <a:off x="2362526" y="5428804"/>
                <a:ext cx="50065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𝑠</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F2D79039-1B83-4BB7-B6A6-8936826468E8}"/>
                  </a:ext>
                </a:extLst>
              </p:cNvPr>
              <p:cNvSpPr txBox="1">
                <a:spLocks noRot="1" noChangeAspect="1" noMove="1" noResize="1" noEditPoints="1" noAdjustHandles="1" noChangeArrowheads="1" noChangeShapeType="1" noTextEdit="1"/>
              </p:cNvSpPr>
              <p:nvPr/>
            </p:nvSpPr>
            <p:spPr>
              <a:xfrm>
                <a:off x="2362526" y="5428804"/>
                <a:ext cx="500650" cy="246221"/>
              </a:xfrm>
              <a:prstGeom prst="rect">
                <a:avLst/>
              </a:prstGeom>
              <a:blipFill>
                <a:blip r:embed="rId18"/>
                <a:stretch>
                  <a:fillRect l="-4878" r="-12195" b="-3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2ACDD72-BD63-42CD-85BC-9CD51C30513F}"/>
                  </a:ext>
                </a:extLst>
              </p:cNvPr>
              <p:cNvSpPr txBox="1"/>
              <p:nvPr/>
            </p:nvSpPr>
            <p:spPr>
              <a:xfrm>
                <a:off x="3066290" y="4412896"/>
                <a:ext cx="2905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42ACDD72-BD63-42CD-85BC-9CD51C30513F}"/>
                  </a:ext>
                </a:extLst>
              </p:cNvPr>
              <p:cNvSpPr txBox="1">
                <a:spLocks noRot="1" noChangeAspect="1" noMove="1" noResize="1" noEditPoints="1" noAdjustHandles="1" noChangeArrowheads="1" noChangeShapeType="1" noTextEdit="1"/>
              </p:cNvSpPr>
              <p:nvPr/>
            </p:nvSpPr>
            <p:spPr>
              <a:xfrm>
                <a:off x="3066290" y="4412896"/>
                <a:ext cx="290528" cy="276999"/>
              </a:xfrm>
              <a:prstGeom prst="rect">
                <a:avLst/>
              </a:prstGeom>
              <a:blipFill>
                <a:blip r:embed="rId19"/>
                <a:stretch>
                  <a:fillRect l="-8333" r="-6250"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738E4B4-BBF2-4DEE-8E3E-4A9788D0BC6D}"/>
                  </a:ext>
                </a:extLst>
              </p:cNvPr>
              <p:cNvSpPr txBox="1"/>
              <p:nvPr/>
            </p:nvSpPr>
            <p:spPr>
              <a:xfrm>
                <a:off x="3066290" y="6088847"/>
                <a:ext cx="2958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D738E4B4-BBF2-4DEE-8E3E-4A9788D0BC6D}"/>
                  </a:ext>
                </a:extLst>
              </p:cNvPr>
              <p:cNvSpPr txBox="1">
                <a:spLocks noRot="1" noChangeAspect="1" noMove="1" noResize="1" noEditPoints="1" noAdjustHandles="1" noChangeArrowheads="1" noChangeShapeType="1" noTextEdit="1"/>
              </p:cNvSpPr>
              <p:nvPr/>
            </p:nvSpPr>
            <p:spPr>
              <a:xfrm>
                <a:off x="3066290" y="6088847"/>
                <a:ext cx="295850" cy="276999"/>
              </a:xfrm>
              <a:prstGeom prst="rect">
                <a:avLst/>
              </a:prstGeom>
              <a:blipFill>
                <a:blip r:embed="rId20"/>
                <a:stretch>
                  <a:fillRect l="-8163" r="-4082"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858FBEC-6574-4B78-9588-09EB9D7048E2}"/>
                  </a:ext>
                </a:extLst>
              </p:cNvPr>
              <p:cNvSpPr txBox="1"/>
              <p:nvPr/>
            </p:nvSpPr>
            <p:spPr>
              <a:xfrm>
                <a:off x="10764252" y="5063291"/>
                <a:ext cx="4672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𝑠</m:t>
                          </m:r>
                        </m:e>
                      </m:acc>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0" name="テキスト ボックス 19">
                <a:extLst>
                  <a:ext uri="{FF2B5EF4-FFF2-40B4-BE49-F238E27FC236}">
                    <a16:creationId xmlns:a16="http://schemas.microsoft.com/office/drawing/2014/main" id="{E858FBEC-6574-4B78-9588-09EB9D7048E2}"/>
                  </a:ext>
                </a:extLst>
              </p:cNvPr>
              <p:cNvSpPr txBox="1">
                <a:spLocks noRot="1" noChangeAspect="1" noMove="1" noResize="1" noEditPoints="1" noAdjustHandles="1" noChangeArrowheads="1" noChangeShapeType="1" noTextEdit="1"/>
              </p:cNvSpPr>
              <p:nvPr/>
            </p:nvSpPr>
            <p:spPr>
              <a:xfrm>
                <a:off x="10764252" y="5063291"/>
                <a:ext cx="467243" cy="276999"/>
              </a:xfrm>
              <a:prstGeom prst="rect">
                <a:avLst/>
              </a:prstGeom>
              <a:blipFill>
                <a:blip r:embed="rId21"/>
                <a:stretch>
                  <a:fillRect l="-5263" t="-4444" r="-17105"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E9C7752F-0517-45FB-9CDD-C9ACC9DF34A4}"/>
                  </a:ext>
                </a:extLst>
              </p:cNvPr>
              <p:cNvSpPr txBox="1"/>
              <p:nvPr/>
            </p:nvSpPr>
            <p:spPr>
              <a:xfrm>
                <a:off x="9157354" y="4418463"/>
                <a:ext cx="345287" cy="280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𝐻</m:t>
                          </m:r>
                        </m:sup>
                      </m:sSubSup>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E9C7752F-0517-45FB-9CDD-C9ACC9DF34A4}"/>
                  </a:ext>
                </a:extLst>
              </p:cNvPr>
              <p:cNvSpPr txBox="1">
                <a:spLocks noRot="1" noChangeAspect="1" noMove="1" noResize="1" noEditPoints="1" noAdjustHandles="1" noChangeArrowheads="1" noChangeShapeType="1" noTextEdit="1"/>
              </p:cNvSpPr>
              <p:nvPr/>
            </p:nvSpPr>
            <p:spPr>
              <a:xfrm>
                <a:off x="9157354" y="4418463"/>
                <a:ext cx="345287" cy="280333"/>
              </a:xfrm>
              <a:prstGeom prst="rect">
                <a:avLst/>
              </a:prstGeom>
              <a:blipFill>
                <a:blip r:embed="rId22"/>
                <a:stretch>
                  <a:fillRect l="-7018" t="-4348" r="-5263"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5BB0510-AD22-47C0-A60B-80099F8B0D31}"/>
                  </a:ext>
                </a:extLst>
              </p:cNvPr>
              <p:cNvSpPr txBox="1"/>
              <p:nvPr/>
            </p:nvSpPr>
            <p:spPr>
              <a:xfrm>
                <a:off x="9213188" y="6130991"/>
                <a:ext cx="345287" cy="280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2</m:t>
                          </m:r>
                        </m:sub>
                        <m:sup>
                          <m:r>
                            <a:rPr kumimoji="1" lang="en-US" altLang="ja-JP" b="0" i="1" smtClean="0">
                              <a:latin typeface="Cambria Math" panose="02040503050406030204" pitchFamily="18" charset="0"/>
                            </a:rPr>
                            <m:t>𝐻</m:t>
                          </m:r>
                        </m:sup>
                      </m:sSubSup>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5BB0510-AD22-47C0-A60B-80099F8B0D31}"/>
                  </a:ext>
                </a:extLst>
              </p:cNvPr>
              <p:cNvSpPr txBox="1">
                <a:spLocks noRot="1" noChangeAspect="1" noMove="1" noResize="1" noEditPoints="1" noAdjustHandles="1" noChangeArrowheads="1" noChangeShapeType="1" noTextEdit="1"/>
              </p:cNvSpPr>
              <p:nvPr/>
            </p:nvSpPr>
            <p:spPr>
              <a:xfrm>
                <a:off x="9213188" y="6130991"/>
                <a:ext cx="345287" cy="280846"/>
              </a:xfrm>
              <a:prstGeom prst="rect">
                <a:avLst/>
              </a:prstGeom>
              <a:blipFill>
                <a:blip r:embed="rId23"/>
                <a:stretch>
                  <a:fillRect l="-7018" t="-2174" r="-5263" b="-17391"/>
                </a:stretch>
              </a:blipFill>
            </p:spPr>
            <p:txBody>
              <a:bodyPr/>
              <a:lstStyle/>
              <a:p>
                <a:r>
                  <a:rPr lang="ja-JP" altLang="en-US">
                    <a:noFill/>
                  </a:rPr>
                  <a:t> </a:t>
                </a:r>
              </a:p>
            </p:txBody>
          </p:sp>
        </mc:Fallback>
      </mc:AlternateContent>
      <p:sp>
        <p:nvSpPr>
          <p:cNvPr id="2" name="雲 1">
            <a:extLst>
              <a:ext uri="{FF2B5EF4-FFF2-40B4-BE49-F238E27FC236}">
                <a16:creationId xmlns:a16="http://schemas.microsoft.com/office/drawing/2014/main" id="{E7681342-C698-412D-866D-06113BA289D5}"/>
              </a:ext>
            </a:extLst>
          </p:cNvPr>
          <p:cNvSpPr/>
          <p:nvPr/>
        </p:nvSpPr>
        <p:spPr>
          <a:xfrm>
            <a:off x="5409483" y="4485557"/>
            <a:ext cx="1201564" cy="1183263"/>
          </a:xfrm>
          <a:prstGeom prst="clou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4" name="図 23"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2C52101C-CC65-4F33-A1B0-D8E913184319}"/>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5795218" y="4901242"/>
            <a:ext cx="430093" cy="351894"/>
          </a:xfrm>
          <a:prstGeom prst="rect">
            <a:avLst/>
          </a:prstGeom>
        </p:spPr>
      </p:pic>
      <p:sp>
        <p:nvSpPr>
          <p:cNvPr id="10" name="テキスト ボックス 9">
            <a:extLst>
              <a:ext uri="{FF2B5EF4-FFF2-40B4-BE49-F238E27FC236}">
                <a16:creationId xmlns:a16="http://schemas.microsoft.com/office/drawing/2014/main" id="{C6A543DD-9665-4CEE-B14C-D7BD74D74A76}"/>
              </a:ext>
            </a:extLst>
          </p:cNvPr>
          <p:cNvSpPr txBox="1"/>
          <p:nvPr/>
        </p:nvSpPr>
        <p:spPr>
          <a:xfrm>
            <a:off x="5208352" y="5733600"/>
            <a:ext cx="1603824" cy="369332"/>
          </a:xfrm>
          <a:prstGeom prst="rect">
            <a:avLst/>
          </a:prstGeom>
          <a:noFill/>
        </p:spPr>
        <p:txBody>
          <a:bodyPr wrap="square" rtlCol="0">
            <a:spAutoFit/>
          </a:bodyPr>
          <a:lstStyle/>
          <a:p>
            <a:pPr algn="ctr"/>
            <a:r>
              <a:rPr kumimoji="1" lang="ja-JP" altLang="en-US" dirty="0">
                <a:latin typeface="BIZ UDPゴシック" panose="020B0400000000000000" pitchFamily="50" charset="-128"/>
                <a:ea typeface="BIZ UDPゴシック" panose="020B0400000000000000" pitchFamily="50" charset="-128"/>
              </a:rPr>
              <a:t>伝搬チャネル</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51F4E04-0A27-4885-A626-A82CF1749747}"/>
                  </a:ext>
                </a:extLst>
              </p:cNvPr>
              <p:cNvSpPr txBox="1"/>
              <p:nvPr/>
            </p:nvSpPr>
            <p:spPr>
              <a:xfrm>
                <a:off x="9595323" y="4659117"/>
                <a:ext cx="5588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𝑠</m:t>
                              </m:r>
                            </m:e>
                          </m:acc>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851F4E04-0A27-4885-A626-A82CF1749747}"/>
                  </a:ext>
                </a:extLst>
              </p:cNvPr>
              <p:cNvSpPr txBox="1">
                <a:spLocks noRot="1" noChangeAspect="1" noMove="1" noResize="1" noEditPoints="1" noAdjustHandles="1" noChangeArrowheads="1" noChangeShapeType="1" noTextEdit="1"/>
              </p:cNvSpPr>
              <p:nvPr/>
            </p:nvSpPr>
            <p:spPr>
              <a:xfrm>
                <a:off x="9595323" y="4659117"/>
                <a:ext cx="558871" cy="276999"/>
              </a:xfrm>
              <a:prstGeom prst="rect">
                <a:avLst/>
              </a:prstGeom>
              <a:blipFill>
                <a:blip r:embed="rId24"/>
                <a:stretch>
                  <a:fillRect l="-4348" t="-2174" r="-13043"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32755378-7238-41BE-AA04-E14BB4EF99A6}"/>
                  </a:ext>
                </a:extLst>
              </p:cNvPr>
              <p:cNvSpPr txBox="1"/>
              <p:nvPr/>
            </p:nvSpPr>
            <p:spPr>
              <a:xfrm>
                <a:off x="9595323" y="5412109"/>
                <a:ext cx="56419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acc>
                            <m:accPr>
                              <m:chr m:val="̃"/>
                              <m:ctrlPr>
                                <a:rPr kumimoji="1" lang="en-US" altLang="ja-JP" i="1" smtClean="0">
                                  <a:latin typeface="Cambria Math" panose="02040503050406030204" pitchFamily="18" charset="0"/>
                                </a:rPr>
                              </m:ctrlPr>
                            </m:accPr>
                            <m:e>
                              <m:r>
                                <a:rPr kumimoji="1" lang="en-US" altLang="ja-JP" b="0" i="1" smtClean="0">
                                  <a:latin typeface="Cambria Math" panose="02040503050406030204" pitchFamily="18" charset="0"/>
                                </a:rPr>
                                <m:t>𝑠</m:t>
                              </m:r>
                            </m:e>
                          </m:acc>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32755378-7238-41BE-AA04-E14BB4EF99A6}"/>
                  </a:ext>
                </a:extLst>
              </p:cNvPr>
              <p:cNvSpPr txBox="1">
                <a:spLocks noRot="1" noChangeAspect="1" noMove="1" noResize="1" noEditPoints="1" noAdjustHandles="1" noChangeArrowheads="1" noChangeShapeType="1" noTextEdit="1"/>
              </p:cNvSpPr>
              <p:nvPr/>
            </p:nvSpPr>
            <p:spPr>
              <a:xfrm>
                <a:off x="9595323" y="5412109"/>
                <a:ext cx="564193" cy="276999"/>
              </a:xfrm>
              <a:prstGeom prst="rect">
                <a:avLst/>
              </a:prstGeom>
              <a:blipFill>
                <a:blip r:embed="rId25"/>
                <a:stretch>
                  <a:fillRect l="-4301" t="-4444" r="-12903"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57431D4-1810-47ED-9A81-89C2A85787E8}"/>
                  </a:ext>
                </a:extLst>
              </p:cNvPr>
              <p:cNvSpPr txBox="1"/>
              <p:nvPr/>
            </p:nvSpPr>
            <p:spPr>
              <a:xfrm>
                <a:off x="7837773" y="4536006"/>
                <a:ext cx="5799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D57431D4-1810-47ED-9A81-89C2A85787E8}"/>
                  </a:ext>
                </a:extLst>
              </p:cNvPr>
              <p:cNvSpPr txBox="1">
                <a:spLocks noRot="1" noChangeAspect="1" noMove="1" noResize="1" noEditPoints="1" noAdjustHandles="1" noChangeArrowheads="1" noChangeShapeType="1" noTextEdit="1"/>
              </p:cNvSpPr>
              <p:nvPr/>
            </p:nvSpPr>
            <p:spPr>
              <a:xfrm>
                <a:off x="7837773" y="4536006"/>
                <a:ext cx="579967" cy="276999"/>
              </a:xfrm>
              <a:prstGeom prst="rect">
                <a:avLst/>
              </a:prstGeom>
              <a:blipFill>
                <a:blip r:embed="rId26"/>
                <a:stretch>
                  <a:fillRect l="-8421" t="-2174" r="-13684"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F7F9D46-818A-46B7-B451-BA0EDC0F0458}"/>
                  </a:ext>
                </a:extLst>
              </p:cNvPr>
              <p:cNvSpPr txBox="1"/>
              <p:nvPr/>
            </p:nvSpPr>
            <p:spPr>
              <a:xfrm>
                <a:off x="8215629" y="4901242"/>
                <a:ext cx="5852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5F7F9D46-818A-46B7-B451-BA0EDC0F0458}"/>
                  </a:ext>
                </a:extLst>
              </p:cNvPr>
              <p:cNvSpPr txBox="1">
                <a:spLocks noRot="1" noChangeAspect="1" noMove="1" noResize="1" noEditPoints="1" noAdjustHandles="1" noChangeArrowheads="1" noChangeShapeType="1" noTextEdit="1"/>
              </p:cNvSpPr>
              <p:nvPr/>
            </p:nvSpPr>
            <p:spPr>
              <a:xfrm>
                <a:off x="8215629" y="4901242"/>
                <a:ext cx="585288" cy="276999"/>
              </a:xfrm>
              <a:prstGeom prst="rect">
                <a:avLst/>
              </a:prstGeom>
              <a:blipFill>
                <a:blip r:embed="rId27"/>
                <a:stretch>
                  <a:fillRect l="-8333" t="-2222" r="-13542"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9E1359-1425-4520-AB65-CF6D5B9F062E}"/>
                  </a:ext>
                </a:extLst>
              </p:cNvPr>
              <p:cNvSpPr txBox="1"/>
              <p:nvPr/>
            </p:nvSpPr>
            <p:spPr>
              <a:xfrm>
                <a:off x="6998957" y="448555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699E1359-1425-4520-AB65-CF6D5B9F062E}"/>
                  </a:ext>
                </a:extLst>
              </p:cNvPr>
              <p:cNvSpPr txBox="1">
                <a:spLocks noRot="1" noChangeAspect="1" noMove="1" noResize="1" noEditPoints="1" noAdjustHandles="1" noChangeArrowheads="1" noChangeShapeType="1" noTextEdit="1"/>
              </p:cNvSpPr>
              <p:nvPr/>
            </p:nvSpPr>
            <p:spPr>
              <a:xfrm>
                <a:off x="6998957" y="4485557"/>
                <a:ext cx="590162" cy="276999"/>
              </a:xfrm>
              <a:prstGeom prst="rect">
                <a:avLst/>
              </a:prstGeom>
              <a:blipFill>
                <a:blip r:embed="rId28"/>
                <a:stretch>
                  <a:fillRect l="-4124" t="-2222" r="-12371" b="-3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194E63CF-D2DE-47F4-9A7C-C455ECA43896}"/>
                  </a:ext>
                </a:extLst>
              </p:cNvPr>
              <p:cNvSpPr txBox="1"/>
              <p:nvPr/>
            </p:nvSpPr>
            <p:spPr>
              <a:xfrm>
                <a:off x="7002432" y="5340290"/>
                <a:ext cx="5954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28" name="テキスト ボックス 27">
                <a:extLst>
                  <a:ext uri="{FF2B5EF4-FFF2-40B4-BE49-F238E27FC236}">
                    <a16:creationId xmlns:a16="http://schemas.microsoft.com/office/drawing/2014/main" id="{194E63CF-D2DE-47F4-9A7C-C455ECA43896}"/>
                  </a:ext>
                </a:extLst>
              </p:cNvPr>
              <p:cNvSpPr txBox="1">
                <a:spLocks noRot="1" noChangeAspect="1" noMove="1" noResize="1" noEditPoints="1" noAdjustHandles="1" noChangeArrowheads="1" noChangeShapeType="1" noTextEdit="1"/>
              </p:cNvSpPr>
              <p:nvPr/>
            </p:nvSpPr>
            <p:spPr>
              <a:xfrm>
                <a:off x="7002432" y="5340290"/>
                <a:ext cx="595484" cy="276999"/>
              </a:xfrm>
              <a:prstGeom prst="rect">
                <a:avLst/>
              </a:prstGeom>
              <a:blipFill>
                <a:blip r:embed="rId29"/>
                <a:stretch>
                  <a:fillRect l="-4124" t="-2222" r="-13402" b="-3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00741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documentclass{jsarticle}&#10;\usepackage{amsmath}&#10;\usepackage[T1]{fontenc}&#10;\usepackage{lmodern}&#10;\pagestyle{empty}&#10;&#10;\begin{document}&#10;%\begin{align*}&#10;%\end{align*}&#10;\begin{align*}&#10;  H &amp;= UDV^H\\&#10;    &amp;=&#10;    \begin{bmatrix}&#10;      u_1 &amp; u_2&#10;    \end{bmatrix}&#10;    \begin{bmatrix}&#10;      \sqrt{\lambda_1} &amp; 0\\&#10;      0 &amp; \sqrt{\lambda_2}&#10;    \end{bmatrix}&#10;    \begin{bmatrix}&#10;      v_1 &amp; v_2&#10;    \end{bmatrix}^H&#10;\end{align*}&#10;\end{document}" title="IguanaTex Bitmap Display">
            <a:extLst>
              <a:ext uri="{FF2B5EF4-FFF2-40B4-BE49-F238E27FC236}">
                <a16:creationId xmlns:a16="http://schemas.microsoft.com/office/drawing/2014/main" id="{44F6DCE5-BB71-7598-3C22-E23721FB0051}"/>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998310" y="2128828"/>
            <a:ext cx="10454878" cy="2607078"/>
          </a:xfrm>
          <a:prstGeom prst="rect">
            <a:avLst/>
          </a:prstGeom>
        </p:spPr>
      </p:pic>
      <p:sp>
        <p:nvSpPr>
          <p:cNvPr id="4" name="テキスト ボックス 3">
            <a:extLst>
              <a:ext uri="{FF2B5EF4-FFF2-40B4-BE49-F238E27FC236}">
                <a16:creationId xmlns:a16="http://schemas.microsoft.com/office/drawing/2014/main" id="{EB505FE5-690C-4F61-989E-0AC10582FDE2}"/>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grpSp>
        <p:nvGrpSpPr>
          <p:cNvPr id="8" name="グループ化 7">
            <a:extLst>
              <a:ext uri="{FF2B5EF4-FFF2-40B4-BE49-F238E27FC236}">
                <a16:creationId xmlns:a16="http://schemas.microsoft.com/office/drawing/2014/main" id="{5CFBF6CF-A7B4-4456-85FD-775939B09EFA}"/>
              </a:ext>
            </a:extLst>
          </p:cNvPr>
          <p:cNvGrpSpPr/>
          <p:nvPr/>
        </p:nvGrpSpPr>
        <p:grpSpPr>
          <a:xfrm>
            <a:off x="4935597" y="1137705"/>
            <a:ext cx="6583818" cy="461665"/>
            <a:chOff x="383512" y="1162878"/>
            <a:chExt cx="6583818" cy="461665"/>
          </a:xfrm>
        </p:grpSpPr>
        <p:sp>
          <p:nvSpPr>
            <p:cNvPr id="2" name="テキスト ボックス 1">
              <a:extLst>
                <a:ext uri="{FF2B5EF4-FFF2-40B4-BE49-F238E27FC236}">
                  <a16:creationId xmlns:a16="http://schemas.microsoft.com/office/drawing/2014/main" id="{66BE02D7-D9DE-4B3D-AB11-09D40E6BB8B0}"/>
                </a:ext>
              </a:extLst>
            </p:cNvPr>
            <p:cNvSpPr txBox="1"/>
            <p:nvPr/>
          </p:nvSpPr>
          <p:spPr>
            <a:xfrm flipH="1">
              <a:off x="383512" y="1162878"/>
              <a:ext cx="6583818" cy="461665"/>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伝搬チャネル行列　　を特異値分解すると</a:t>
              </a:r>
              <a:r>
                <a:rPr lang="en-US" altLang="ja-JP" sz="2400" dirty="0">
                  <a:latin typeface="BIZ UDPゴシック" panose="020B0400000000000000" pitchFamily="50" charset="-128"/>
                  <a:ea typeface="BIZ UDPゴシック" panose="020B0400000000000000" pitchFamily="50" charset="-128"/>
                </a:rPr>
                <a:t>,</a:t>
              </a:r>
              <a:r>
                <a:rPr lang="ja-JP" altLang="en-US" sz="2400" dirty="0">
                  <a:latin typeface="BIZ UDPゴシック" panose="020B0400000000000000" pitchFamily="50" charset="-128"/>
                  <a:ea typeface="BIZ UDPゴシック" panose="020B0400000000000000" pitchFamily="50" charset="-128"/>
                </a:rPr>
                <a:t>　　は</a:t>
              </a: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5" name="図 4"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0FAD635D-ECED-4270-9C0E-7B703B9EE5B0}"/>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2855843" y="1267238"/>
              <a:ext cx="357745" cy="292700"/>
            </a:xfrm>
            <a:prstGeom prst="rect">
              <a:avLst/>
            </a:prstGeom>
          </p:spPr>
        </p:pic>
        <p:pic>
          <p:nvPicPr>
            <p:cNvPr id="7" name="図 6"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CCD3C43A-9DB4-47F9-B351-E18E98F0C484}"/>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6009860" y="1275936"/>
              <a:ext cx="357745" cy="292700"/>
            </a:xfrm>
            <a:prstGeom prst="rect">
              <a:avLst/>
            </a:prstGeom>
          </p:spPr>
        </p:pic>
      </p:grpSp>
      <p:sp>
        <p:nvSpPr>
          <p:cNvPr id="14" name="テキスト ボックス 13">
            <a:extLst>
              <a:ext uri="{FF2B5EF4-FFF2-40B4-BE49-F238E27FC236}">
                <a16:creationId xmlns:a16="http://schemas.microsoft.com/office/drawing/2014/main" id="{74AD1DA4-786E-D79A-6474-F510558DBB55}"/>
              </a:ext>
            </a:extLst>
          </p:cNvPr>
          <p:cNvSpPr txBox="1"/>
          <p:nvPr/>
        </p:nvSpPr>
        <p:spPr>
          <a:xfrm flipH="1">
            <a:off x="772897" y="5696997"/>
            <a:ext cx="6583818"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となる</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grpSp>
        <p:nvGrpSpPr>
          <p:cNvPr id="13" name="グループ化 12">
            <a:extLst>
              <a:ext uri="{FF2B5EF4-FFF2-40B4-BE49-F238E27FC236}">
                <a16:creationId xmlns:a16="http://schemas.microsoft.com/office/drawing/2014/main" id="{D5F99524-EBC3-327F-3C73-16DE167E25AA}"/>
              </a:ext>
            </a:extLst>
          </p:cNvPr>
          <p:cNvGrpSpPr/>
          <p:nvPr/>
        </p:nvGrpSpPr>
        <p:grpSpPr>
          <a:xfrm>
            <a:off x="571842" y="1137705"/>
            <a:ext cx="4506630" cy="461665"/>
            <a:chOff x="651158" y="1037455"/>
            <a:chExt cx="4506630" cy="461665"/>
          </a:xfrm>
        </p:grpSpPr>
        <p:sp>
          <p:nvSpPr>
            <p:cNvPr id="6" name="テキスト ボックス 5">
              <a:extLst>
                <a:ext uri="{FF2B5EF4-FFF2-40B4-BE49-F238E27FC236}">
                  <a16:creationId xmlns:a16="http://schemas.microsoft.com/office/drawing/2014/main" id="{65760EE6-B0A1-1DD9-704E-BC65707150CE}"/>
                </a:ext>
              </a:extLst>
            </p:cNvPr>
            <p:cNvSpPr txBox="1"/>
            <p:nvPr/>
          </p:nvSpPr>
          <p:spPr>
            <a:xfrm flipH="1">
              <a:off x="1516611" y="1037455"/>
              <a:ext cx="3641177" cy="461665"/>
            </a:xfrm>
            <a:prstGeom prst="rect">
              <a:avLst/>
            </a:prstGeom>
            <a:noFill/>
          </p:spPr>
          <p:txBody>
            <a:bodyPr wrap="square" rtlCol="0">
              <a:spAutoFit/>
            </a:bodyPr>
            <a:lstStyle/>
            <a:p>
              <a:r>
                <a:rPr lang="en-US" altLang="ja-JP" sz="2400" dirty="0">
                  <a:latin typeface="BIZ UDPゴシック" panose="020B0400000000000000" pitchFamily="50" charset="-128"/>
                  <a:ea typeface="BIZ UDPゴシック" panose="020B0400000000000000" pitchFamily="50" charset="-128"/>
                </a:rPr>
                <a:t>MIMO,</a:t>
              </a:r>
              <a:r>
                <a:rPr lang="ja-JP" altLang="en-US" sz="2400" dirty="0">
                  <a:latin typeface="BIZ UDPゴシック" panose="020B0400000000000000" pitchFamily="50" charset="-128"/>
                  <a:ea typeface="BIZ UDPゴシック" panose="020B0400000000000000" pitchFamily="50" charset="-128"/>
                </a:rPr>
                <a:t>送信電力　　　　　</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10" name="図 9" descr="\documentclass{jsarticle}&#10;\usepackage{amsmath}&#10;\usepackage[T1]{fontenc}&#10;\usepackage{lmodern}&#10;\pagestyle{empty}&#10;&#10;\begin{document}&#10;%\begin{align*}&#10;%\end{align*}&#10;&#10;$2 \times 2$&#10;&#10;\end{document}" title="IguanaTex Bitmap Display">
              <a:extLst>
                <a:ext uri="{FF2B5EF4-FFF2-40B4-BE49-F238E27FC236}">
                  <a16:creationId xmlns:a16="http://schemas.microsoft.com/office/drawing/2014/main" id="{29798D55-4111-CBBF-CFFD-ADA07B61994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51158" y="1146225"/>
              <a:ext cx="852937" cy="273131"/>
            </a:xfrm>
            <a:prstGeom prst="rect">
              <a:avLst/>
            </a:prstGeom>
          </p:spPr>
        </p:pic>
        <p:pic>
          <p:nvPicPr>
            <p:cNvPr id="12" name="図 11" descr="\documentclass{jsarticle}&#10;\usepackage{amsmath}&#10;\usepackage[T1]{fontenc}&#10;\usepackage{lmodern}&#10;\pagestyle{empty}&#10;&#10;\begin{document}&#10;%\begin{align*}&#10;%\end{align*}&#10;$P=1$&#10;\end{document}" title="IguanaTex Bitmap Display">
              <a:extLst>
                <a:ext uri="{FF2B5EF4-FFF2-40B4-BE49-F238E27FC236}">
                  <a16:creationId xmlns:a16="http://schemas.microsoft.com/office/drawing/2014/main" id="{D1ACFB6E-EC97-F221-6B3E-49236BC44730}"/>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3958462" y="1169096"/>
              <a:ext cx="912562" cy="256043"/>
            </a:xfrm>
            <a:prstGeom prst="rect">
              <a:avLst/>
            </a:prstGeom>
          </p:spPr>
        </p:pic>
      </p:grpSp>
    </p:spTree>
    <p:extLst>
      <p:ext uri="{BB962C8B-B14F-4D97-AF65-F5344CB8AC3E}">
        <p14:creationId xmlns:p14="http://schemas.microsoft.com/office/powerpoint/2010/main" val="70022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documentclass{jsarticle}&#10;\usepackage{amsmath}&#10;\usepackage[T1]{fontenc}&#10;\usepackage{lmodern}&#10;\pagestyle{empty}&#10;&#10;\begin{document}&#10;%\begin{align*}&#10;%\end{align*}&#10;\begin{equation*}&#10;  U^H =&#10;  \begin{bmatrix}&#10;    u_1 &amp; u_2&#10;  \end{bmatrix}^H&#10;\end{equation*}&#10;\end{document}" title="IguanaTex Bitmap Display">
            <a:extLst>
              <a:ext uri="{FF2B5EF4-FFF2-40B4-BE49-F238E27FC236}">
                <a16:creationId xmlns:a16="http://schemas.microsoft.com/office/drawing/2014/main" id="{376ED844-D8B8-277C-AAAE-76FC48A8B501}"/>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984508" y="1245235"/>
            <a:ext cx="5468181" cy="1074905"/>
          </a:xfrm>
          <a:prstGeom prst="rect">
            <a:avLst/>
          </a:prstGeom>
        </p:spPr>
      </p:pic>
      <p:pic>
        <p:nvPicPr>
          <p:cNvPr id="5" name="図 4" descr="\documentclass{jsarticle}&#10;\usepackage{amsmath}&#10;\usepackage[T1]{fontenc}&#10;\usepackage{lmodern}&#10;\pagestyle{empty}&#10;&#10;\begin{document}&#10;%\begin{align*}&#10;%\end{align*}&#10;\begin{equation*}&#10;  V =&#10;  \begin{bmatrix}&#10;    v_1 &amp; v_2&#10;  \end{bmatrix}&#10;\end{equation*}&#10;&#10;\end{document}" title="IguanaTex Bitmap Display">
            <a:extLst>
              <a:ext uri="{FF2B5EF4-FFF2-40B4-BE49-F238E27FC236}">
                <a16:creationId xmlns:a16="http://schemas.microsoft.com/office/drawing/2014/main" id="{32672747-9B40-B10F-8DB1-A1815868E5AB}"/>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984508" y="2964877"/>
            <a:ext cx="4252553" cy="928246"/>
          </a:xfrm>
          <a:prstGeom prst="rect">
            <a:avLst/>
          </a:prstGeom>
        </p:spPr>
      </p:pic>
      <p:sp>
        <p:nvSpPr>
          <p:cNvPr id="7" name="テキスト ボックス 6">
            <a:extLst>
              <a:ext uri="{FF2B5EF4-FFF2-40B4-BE49-F238E27FC236}">
                <a16:creationId xmlns:a16="http://schemas.microsoft.com/office/drawing/2014/main" id="{0A483CDC-5375-CF46-C21D-D1124718DC0B}"/>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320F6396-3F1F-4DC7-A915-BEE71EA7068C}"/>
              </a:ext>
            </a:extLst>
          </p:cNvPr>
          <p:cNvSpPr txBox="1"/>
          <p:nvPr/>
        </p:nvSpPr>
        <p:spPr>
          <a:xfrm>
            <a:off x="7255564" y="1600200"/>
            <a:ext cx="4393096"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受信側ウエイト</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重み</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行列</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F590100-65B1-42F8-92A7-140BE5D4C345}"/>
              </a:ext>
            </a:extLst>
          </p:cNvPr>
          <p:cNvSpPr txBox="1"/>
          <p:nvPr/>
        </p:nvSpPr>
        <p:spPr>
          <a:xfrm>
            <a:off x="7255564" y="3167390"/>
            <a:ext cx="4393096"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送信側ウエイト</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重み</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行列</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D560D5D0-0972-471C-8E8B-D02AA923F9EA}"/>
              </a:ext>
            </a:extLst>
          </p:cNvPr>
          <p:cNvSpPr txBox="1"/>
          <p:nvPr/>
        </p:nvSpPr>
        <p:spPr>
          <a:xfrm>
            <a:off x="7255564" y="4996190"/>
            <a:ext cx="4393096"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特異値</a:t>
            </a:r>
          </a:p>
        </p:txBody>
      </p:sp>
      <p:pic>
        <p:nvPicPr>
          <p:cNvPr id="3" name="図 2" descr="\documentclass{jsarticle}&#10;\usepackage{amsmath}&#10;\usepackage[T1]{fontenc}&#10;\usepackage{lmodern}&#10;\pagestyle{empty}&#10;&#10;\begin{document}&#10;\begin{align*}&#10;  D &amp;=&#10;  \begin{bmatrix}&#10;    \sqrt{\lambda_1} &amp; 0\\&#10;    0 &amp; \sqrt{\lambda_2}&#10;  \end{bmatrix}&#10;\end{align*}&#10;&#10;\end{document}" title="IguanaTex Bitmap Display">
            <a:extLst>
              <a:ext uri="{FF2B5EF4-FFF2-40B4-BE49-F238E27FC236}">
                <a16:creationId xmlns:a16="http://schemas.microsoft.com/office/drawing/2014/main" id="{740000F0-499A-4E31-2EEB-735366511E35}"/>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984508" y="4443656"/>
            <a:ext cx="5180548" cy="1628288"/>
          </a:xfrm>
          <a:prstGeom prst="rect">
            <a:avLst/>
          </a:prstGeom>
        </p:spPr>
      </p:pic>
    </p:spTree>
    <p:extLst>
      <p:ext uri="{BB962C8B-B14F-4D97-AF65-F5344CB8AC3E}">
        <p14:creationId xmlns:p14="http://schemas.microsoft.com/office/powerpoint/2010/main" val="26404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24CD680-3D81-AAD8-D82E-A8D6207F3E2A}"/>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pic>
        <p:nvPicPr>
          <p:cNvPr id="35" name="図 34"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43D146AD-E356-833C-0AC9-169BD9A9B321}"/>
              </a:ext>
            </a:extLst>
          </p:cNvPr>
          <p:cNvPicPr>
            <a:picLocks noChangeAspect="1"/>
          </p:cNvPicPr>
          <p:nvPr>
            <p:custDataLst>
              <p:tags r:id="rId1"/>
            </p:custDataLst>
          </p:nvPr>
        </p:nvPicPr>
        <p:blipFill>
          <a:blip r:embed="rId18">
            <a:extLst>
              <a:ext uri="{28A0092B-C50C-407E-A947-70E740481C1C}">
                <a14:useLocalDpi xmlns:a14="http://schemas.microsoft.com/office/drawing/2010/main" val="0"/>
              </a:ext>
            </a:extLst>
          </a:blip>
          <a:stretch>
            <a:fillRect/>
          </a:stretch>
        </p:blipFill>
        <p:spPr>
          <a:xfrm>
            <a:off x="10401151" y="4217930"/>
            <a:ext cx="1660267" cy="1864702"/>
          </a:xfrm>
          <a:prstGeom prst="rect">
            <a:avLst/>
          </a:prstGeom>
        </p:spPr>
      </p:pic>
      <p:grpSp>
        <p:nvGrpSpPr>
          <p:cNvPr id="14" name="グループ化 13">
            <a:extLst>
              <a:ext uri="{FF2B5EF4-FFF2-40B4-BE49-F238E27FC236}">
                <a16:creationId xmlns:a16="http://schemas.microsoft.com/office/drawing/2014/main" id="{E011E294-AA7F-E7D5-4E23-FFFB50037723}"/>
              </a:ext>
            </a:extLst>
          </p:cNvPr>
          <p:cNvGrpSpPr/>
          <p:nvPr/>
        </p:nvGrpSpPr>
        <p:grpSpPr>
          <a:xfrm>
            <a:off x="1747838" y="3962183"/>
            <a:ext cx="8593445" cy="2247899"/>
            <a:chOff x="1476375" y="2528887"/>
            <a:chExt cx="8593445" cy="2247899"/>
          </a:xfrm>
        </p:grpSpPr>
        <p:pic>
          <p:nvPicPr>
            <p:cNvPr id="6" name="グラフィックス 5">
              <a:extLst>
                <a:ext uri="{FF2B5EF4-FFF2-40B4-BE49-F238E27FC236}">
                  <a16:creationId xmlns:a16="http://schemas.microsoft.com/office/drawing/2014/main" id="{509832E1-3487-A716-6149-1A3B68CF9CB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76375" y="2528887"/>
              <a:ext cx="8593445" cy="2247899"/>
            </a:xfrm>
            <a:prstGeom prst="rect">
              <a:avLst/>
            </a:prstGeom>
          </p:spPr>
        </p:pic>
        <p:pic>
          <p:nvPicPr>
            <p:cNvPr id="7" name="図 6" descr="\documentclass{jsarticle}&#10;\usepackage{amsmath}&#10;\usepackage[T1]{fontenc}&#10;\usepackage{lmodern}&#10;\pagestyle{empty}&#10;&#10;\begin{document}&#10;%\begin{align*}&#10;%\end{align*}&#10;\begin{equation*}&#10;  U^H =&#10;  \begin{bmatrix}&#10;    u_1 &amp; u_2&#10;  \end{bmatrix}^H&#10;\end{equation*}&#10;\end{document}" title="IguanaTex Bitmap Display">
              <a:extLst>
                <a:ext uri="{FF2B5EF4-FFF2-40B4-BE49-F238E27FC236}">
                  <a16:creationId xmlns:a16="http://schemas.microsoft.com/office/drawing/2014/main" id="{C6508C76-3E48-7EDE-5CD1-470F8BC69C34}"/>
                </a:ext>
              </a:extLst>
            </p:cNvPr>
            <p:cNvPicPr>
              <a:picLocks noChangeAspect="1"/>
            </p:cNvPicPr>
            <p:nvPr>
              <p:custDataLst>
                <p:tags r:id="rId11"/>
              </p:custDataLst>
            </p:nvPr>
          </p:nvPicPr>
          <p:blipFill rotWithShape="1">
            <a:blip r:embed="rId21">
              <a:extLst>
                <a:ext uri="{28A0092B-C50C-407E-A947-70E740481C1C}">
                  <a14:useLocalDpi xmlns:a14="http://schemas.microsoft.com/office/drawing/2010/main" val="0"/>
                </a:ext>
              </a:extLst>
            </a:blip>
            <a:srcRect r="77086"/>
            <a:stretch/>
          </p:blipFill>
          <p:spPr>
            <a:xfrm>
              <a:off x="8013642" y="3337637"/>
              <a:ext cx="884370" cy="758697"/>
            </a:xfrm>
            <a:prstGeom prst="rect">
              <a:avLst/>
            </a:prstGeom>
          </p:spPr>
        </p:pic>
        <p:pic>
          <p:nvPicPr>
            <p:cNvPr id="8" name="図 7" descr="\documentclass{jsarticle}&#10;\usepackage{amsmath}&#10;\usepackage[T1]{fontenc}&#10;\usepackage{lmodern}&#10;\pagestyle{empty}&#10;&#10;\begin{document}&#10;%\begin{align*}&#10;%\end{align*}&#10;\begin{equation*}&#10;  V =&#10;  \begin{bmatrix}&#10;    v_1 &amp; v_2&#10;  \end{bmatrix}&#10;\end{equation*}&#10;&#10;\end{document}" title="IguanaTex Bitmap Display">
              <a:extLst>
                <a:ext uri="{FF2B5EF4-FFF2-40B4-BE49-F238E27FC236}">
                  <a16:creationId xmlns:a16="http://schemas.microsoft.com/office/drawing/2014/main" id="{DCE47815-2FB1-EE89-AE2D-18E74A30689B}"/>
                </a:ext>
              </a:extLst>
            </p:cNvPr>
            <p:cNvPicPr>
              <a:picLocks noChangeAspect="1"/>
            </p:cNvPicPr>
            <p:nvPr>
              <p:custDataLst>
                <p:tags r:id="rId12"/>
              </p:custDataLst>
            </p:nvPr>
          </p:nvPicPr>
          <p:blipFill rotWithShape="1">
            <a:blip r:embed="rId22">
              <a:extLst>
                <a:ext uri="{28A0092B-C50C-407E-A947-70E740481C1C}">
                  <a14:useLocalDpi xmlns:a14="http://schemas.microsoft.com/office/drawing/2010/main" val="0"/>
                </a:ext>
              </a:extLst>
            </a:blip>
            <a:srcRect r="83170"/>
            <a:stretch/>
          </p:blipFill>
          <p:spPr>
            <a:xfrm>
              <a:off x="2780104" y="3384996"/>
              <a:ext cx="623271" cy="808362"/>
            </a:xfrm>
            <a:prstGeom prst="rect">
              <a:avLst/>
            </a:prstGeom>
          </p:spPr>
        </p:pic>
        <p:pic>
          <p:nvPicPr>
            <p:cNvPr id="10" name="図 9"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CA4394CA-D3C5-C664-FA9B-F2B7A06DC003}"/>
                </a:ext>
              </a:extLst>
            </p:cNvPr>
            <p:cNvPicPr>
              <a:picLocks noChangeAspect="1"/>
            </p:cNvPicPr>
            <p:nvPr>
              <p:custDataLst>
                <p:tags r:id="rId13"/>
              </p:custDataLst>
            </p:nvPr>
          </p:nvPicPr>
          <p:blipFill>
            <a:blip r:embed="rId23">
              <a:extLst>
                <a:ext uri="{28A0092B-C50C-407E-A947-70E740481C1C}">
                  <a14:useLocalDpi xmlns:a14="http://schemas.microsoft.com/office/drawing/2010/main" val="0"/>
                </a:ext>
              </a:extLst>
            </a:blip>
            <a:stretch>
              <a:fillRect/>
            </a:stretch>
          </p:blipFill>
          <p:spPr>
            <a:xfrm>
              <a:off x="3929092" y="3647809"/>
              <a:ext cx="83623" cy="613237"/>
            </a:xfrm>
            <a:prstGeom prst="rect">
              <a:avLst/>
            </a:prstGeom>
          </p:spPr>
        </p:pic>
        <p:pic>
          <p:nvPicPr>
            <p:cNvPr id="11" name="図 10"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19C51593-7686-3AD0-16BF-FB7C911652BF}"/>
                </a:ext>
              </a:extLst>
            </p:cNvPr>
            <p:cNvPicPr>
              <a:picLocks noChangeAspect="1"/>
            </p:cNvPicPr>
            <p:nvPr>
              <p:custDataLst>
                <p:tags r:id="rId14"/>
              </p:custDataLst>
            </p:nvPr>
          </p:nvPicPr>
          <p:blipFill>
            <a:blip r:embed="rId23">
              <a:extLst>
                <a:ext uri="{28A0092B-C50C-407E-A947-70E740481C1C}">
                  <a14:useLocalDpi xmlns:a14="http://schemas.microsoft.com/office/drawing/2010/main" val="0"/>
                </a:ext>
              </a:extLst>
            </a:blip>
            <a:stretch>
              <a:fillRect/>
            </a:stretch>
          </p:blipFill>
          <p:spPr>
            <a:xfrm>
              <a:off x="5687420" y="3716986"/>
              <a:ext cx="83623" cy="613237"/>
            </a:xfrm>
            <a:prstGeom prst="rect">
              <a:avLst/>
            </a:prstGeom>
          </p:spPr>
        </p:pic>
        <p:pic>
          <p:nvPicPr>
            <p:cNvPr id="12" name="図 11" descr="\documentclass{jsarticle}&#10;\usepackage{amsmath}&#10;\usepackage[T1]{fontenc}&#10;\usepackage{lmodern}&#10;\pagestyle{empty}&#10;&#10;\begin{document}&#10;%\begin{align*}&#10;%\end{align*}&#10;$\vdots$&#10;\end{document}" title="IguanaTex Bitmap Display">
              <a:extLst>
                <a:ext uri="{FF2B5EF4-FFF2-40B4-BE49-F238E27FC236}">
                  <a16:creationId xmlns:a16="http://schemas.microsoft.com/office/drawing/2014/main" id="{AFF6D03D-57E3-F1CD-E767-342B20E75E55}"/>
                </a:ext>
              </a:extLst>
            </p:cNvPr>
            <p:cNvPicPr>
              <a:picLocks noChangeAspect="1"/>
            </p:cNvPicPr>
            <p:nvPr>
              <p:custDataLst>
                <p:tags r:id="rId15"/>
              </p:custDataLst>
            </p:nvPr>
          </p:nvPicPr>
          <p:blipFill>
            <a:blip r:embed="rId23">
              <a:extLst>
                <a:ext uri="{28A0092B-C50C-407E-A947-70E740481C1C}">
                  <a14:useLocalDpi xmlns:a14="http://schemas.microsoft.com/office/drawing/2010/main" val="0"/>
                </a:ext>
              </a:extLst>
            </a:blip>
            <a:stretch>
              <a:fillRect/>
            </a:stretch>
          </p:blipFill>
          <p:spPr>
            <a:xfrm>
              <a:off x="7292716" y="3647809"/>
              <a:ext cx="83623" cy="613237"/>
            </a:xfrm>
            <a:prstGeom prst="rect">
              <a:avLst/>
            </a:prstGeom>
          </p:spPr>
        </p:pic>
      </p:grpSp>
      <p:pic>
        <p:nvPicPr>
          <p:cNvPr id="15" name="図 14" descr="\documentclass{jsarticle}&#10;\usepackage{amsmath}&#10;\usepackage[T1]{fontenc}&#10;\usepackage{lmodern}&#10;\pagestyle{empty}&#10;&#10;\begin{document}&#10;\begin{align*}&#10;  D &amp;=&#10;  \begin{bmatrix}&#10;    \sqrt{\lambda_1} &amp; 0\\&#10;    0 &amp; \sqrt{\lambda_2}&#10;  \end{bmatrix}&#10;\end{align*}&#10;&#10;\end{document}" title="IguanaTex Bitmap Display">
            <a:extLst>
              <a:ext uri="{FF2B5EF4-FFF2-40B4-BE49-F238E27FC236}">
                <a16:creationId xmlns:a16="http://schemas.microsoft.com/office/drawing/2014/main" id="{3641486F-EDC1-14B9-F18F-045E6EB93EC7}"/>
              </a:ext>
            </a:extLst>
          </p:cNvPr>
          <p:cNvPicPr>
            <a:picLocks noChangeAspect="1"/>
          </p:cNvPicPr>
          <p:nvPr>
            <p:custDataLst>
              <p:tags r:id="rId2"/>
            </p:custDataLst>
          </p:nvPr>
        </p:nvPicPr>
        <p:blipFill rotWithShape="1">
          <a:blip r:embed="rId24">
            <a:extLst>
              <a:ext uri="{28A0092B-C50C-407E-A947-70E740481C1C}">
                <a14:useLocalDpi xmlns:a14="http://schemas.microsoft.com/office/drawing/2010/main" val="0"/>
              </a:ext>
            </a:extLst>
          </a:blip>
          <a:srcRect t="16264" r="86304" b="26748"/>
          <a:stretch/>
        </p:blipFill>
        <p:spPr>
          <a:xfrm>
            <a:off x="5649896" y="3397087"/>
            <a:ext cx="709513" cy="927915"/>
          </a:xfrm>
          <a:prstGeom prst="rect">
            <a:avLst/>
          </a:prstGeom>
        </p:spPr>
      </p:pic>
      <p:pic>
        <p:nvPicPr>
          <p:cNvPr id="16" name="図 15" descr="\documentclass{jsarticle}&#10;\usepackage{amsmath}&#10;\usepackage[T1]{fontenc}&#10;\usepackage{lmodern}&#10;\pagestyle{empty}&#10;&#10;\begin{document}&#10;%\begin{align*}&#10;%\end{align*}&#10;\begin{equation*}&#10;  \begin{bmatrix}&#10;    s_1(t)\\&#10;    s_2(t)\\&#10;    \vdots\\&#10;    s_J(t)\\&#10;  \end{bmatrix}&#10;\end{equation*}&#10;\end{document}" title="IguanaTex Bitmap Display">
            <a:extLst>
              <a:ext uri="{FF2B5EF4-FFF2-40B4-BE49-F238E27FC236}">
                <a16:creationId xmlns:a16="http://schemas.microsoft.com/office/drawing/2014/main" id="{1D90D218-E392-BFF1-DE0D-E6D4E93EB8B9}"/>
              </a:ext>
            </a:extLst>
          </p:cNvPr>
          <p:cNvPicPr>
            <a:picLocks noChangeAspect="1"/>
          </p:cNvPicPr>
          <p:nvPr>
            <p:custDataLst>
              <p:tags r:id="rId3"/>
            </p:custDataLst>
          </p:nvPr>
        </p:nvPicPr>
        <p:blipFill>
          <a:blip r:embed="rId25">
            <a:extLst>
              <a:ext uri="{28A0092B-C50C-407E-A947-70E740481C1C}">
                <a14:useLocalDpi xmlns:a14="http://schemas.microsoft.com/office/drawing/2010/main" val="0"/>
              </a:ext>
            </a:extLst>
          </a:blip>
          <a:stretch>
            <a:fillRect/>
          </a:stretch>
        </p:blipFill>
        <p:spPr>
          <a:xfrm>
            <a:off x="617424" y="4217930"/>
            <a:ext cx="986221" cy="1864702"/>
          </a:xfrm>
          <a:prstGeom prst="rect">
            <a:avLst/>
          </a:prstGeom>
        </p:spPr>
      </p:pic>
      <p:pic>
        <p:nvPicPr>
          <p:cNvPr id="17" name="図 16"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A3DBD337-7DD4-BADC-B06A-B3D62DF571CF}"/>
              </a:ext>
            </a:extLst>
          </p:cNvPr>
          <p:cNvPicPr>
            <a:picLocks noChangeAspect="1"/>
          </p:cNvPicPr>
          <p:nvPr>
            <p:custDataLst>
              <p:tags r:id="rId4"/>
            </p:custDataLst>
          </p:nvPr>
        </p:nvPicPr>
        <p:blipFill rotWithShape="1">
          <a:blip r:embed="rId26">
            <a:extLst>
              <a:ext uri="{28A0092B-C50C-407E-A947-70E740481C1C}">
                <a14:useLocalDpi xmlns:a14="http://schemas.microsoft.com/office/drawing/2010/main" val="0"/>
              </a:ext>
            </a:extLst>
          </a:blip>
          <a:srcRect l="9111" r="52292" b="82469"/>
          <a:stretch/>
        </p:blipFill>
        <p:spPr>
          <a:xfrm>
            <a:off x="5640916" y="4217930"/>
            <a:ext cx="623271" cy="326897"/>
          </a:xfrm>
          <a:prstGeom prst="rect">
            <a:avLst/>
          </a:prstGeom>
        </p:spPr>
      </p:pic>
      <p:pic>
        <p:nvPicPr>
          <p:cNvPr id="18" name="図 17"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0DEFE0E2-E4E0-8245-3126-B92C2A8C0348}"/>
              </a:ext>
            </a:extLst>
          </p:cNvPr>
          <p:cNvPicPr>
            <a:picLocks noChangeAspect="1"/>
          </p:cNvPicPr>
          <p:nvPr>
            <p:custDataLst>
              <p:tags r:id="rId5"/>
            </p:custDataLst>
          </p:nvPr>
        </p:nvPicPr>
        <p:blipFill rotWithShape="1">
          <a:blip r:embed="rId26">
            <a:extLst>
              <a:ext uri="{28A0092B-C50C-407E-A947-70E740481C1C}">
                <a14:useLocalDpi xmlns:a14="http://schemas.microsoft.com/office/drawing/2010/main" val="0"/>
              </a:ext>
            </a:extLst>
          </a:blip>
          <a:srcRect l="8469" t="21068" r="50833" b="55945"/>
          <a:stretch/>
        </p:blipFill>
        <p:spPr>
          <a:xfrm>
            <a:off x="5831583" y="4765425"/>
            <a:ext cx="382329" cy="249346"/>
          </a:xfrm>
          <a:prstGeom prst="rect">
            <a:avLst/>
          </a:prstGeom>
        </p:spPr>
      </p:pic>
      <p:pic>
        <p:nvPicPr>
          <p:cNvPr id="19" name="図 18"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CC2B8844-052B-518F-53DF-9439D7DFDC7A}"/>
              </a:ext>
            </a:extLst>
          </p:cNvPr>
          <p:cNvPicPr>
            <a:picLocks noChangeAspect="1"/>
          </p:cNvPicPr>
          <p:nvPr>
            <p:custDataLst>
              <p:tags r:id="rId6"/>
            </p:custDataLst>
          </p:nvPr>
        </p:nvPicPr>
        <p:blipFill rotWithShape="1">
          <a:blip r:embed="rId26">
            <a:extLst>
              <a:ext uri="{28A0092B-C50C-407E-A947-70E740481C1C}">
                <a14:useLocalDpi xmlns:a14="http://schemas.microsoft.com/office/drawing/2010/main" val="0"/>
              </a:ext>
            </a:extLst>
          </a:blip>
          <a:srcRect l="8107" t="77002" r="51093" b="778"/>
          <a:stretch/>
        </p:blipFill>
        <p:spPr>
          <a:xfrm>
            <a:off x="5897507" y="5895617"/>
            <a:ext cx="289997" cy="182367"/>
          </a:xfrm>
          <a:prstGeom prst="rect">
            <a:avLst/>
          </a:prstGeom>
        </p:spPr>
      </p:pic>
      <p:sp>
        <p:nvSpPr>
          <p:cNvPr id="20" name="テキスト ボックス 19">
            <a:extLst>
              <a:ext uri="{FF2B5EF4-FFF2-40B4-BE49-F238E27FC236}">
                <a16:creationId xmlns:a16="http://schemas.microsoft.com/office/drawing/2014/main" id="{D7DF7C4D-80E7-707E-B460-5913C2D124AF}"/>
              </a:ext>
            </a:extLst>
          </p:cNvPr>
          <p:cNvSpPr txBox="1"/>
          <p:nvPr/>
        </p:nvSpPr>
        <p:spPr>
          <a:xfrm>
            <a:off x="3845798" y="3967646"/>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sp>
        <p:nvSpPr>
          <p:cNvPr id="21" name="テキスト ボックス 20">
            <a:extLst>
              <a:ext uri="{FF2B5EF4-FFF2-40B4-BE49-F238E27FC236}">
                <a16:creationId xmlns:a16="http://schemas.microsoft.com/office/drawing/2014/main" id="{A76376C3-0445-F21F-C801-A5FDBE291172}"/>
              </a:ext>
            </a:extLst>
          </p:cNvPr>
          <p:cNvSpPr txBox="1"/>
          <p:nvPr/>
        </p:nvSpPr>
        <p:spPr>
          <a:xfrm>
            <a:off x="7564179" y="3902870"/>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#1</a:t>
            </a:r>
            <a:endParaRPr kumimoji="1" lang="ja-JP" altLang="en-US"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D23409B6-C7C3-0D3E-406E-F9F291AB05D0}"/>
              </a:ext>
            </a:extLst>
          </p:cNvPr>
          <p:cNvSpPr txBox="1"/>
          <p:nvPr/>
        </p:nvSpPr>
        <p:spPr>
          <a:xfrm>
            <a:off x="3853030" y="4520766"/>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2</a:t>
            </a:r>
            <a:endParaRPr kumimoji="1" lang="ja-JP" altLang="en-US" dirty="0">
              <a:latin typeface="BIZ UDPゴシック" panose="020B0400000000000000" pitchFamily="50" charset="-128"/>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6DD802DD-4BA1-C19C-0411-51F02CB8AB1A}"/>
              </a:ext>
            </a:extLst>
          </p:cNvPr>
          <p:cNvSpPr txBox="1"/>
          <p:nvPr/>
        </p:nvSpPr>
        <p:spPr>
          <a:xfrm>
            <a:off x="7547708" y="4497451"/>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2</a:t>
            </a:r>
            <a:endParaRPr kumimoji="1" lang="ja-JP" altLang="en-US" dirty="0">
              <a:latin typeface="BIZ UDPゴシック" panose="020B0400000000000000" pitchFamily="50" charset="-128"/>
              <a:ea typeface="BIZ UDPゴシック" panose="020B0400000000000000" pitchFamily="50" charset="-128"/>
            </a:endParaRPr>
          </a:p>
        </p:txBody>
      </p:sp>
      <p:sp>
        <p:nvSpPr>
          <p:cNvPr id="24" name="テキスト ボックス 23">
            <a:extLst>
              <a:ext uri="{FF2B5EF4-FFF2-40B4-BE49-F238E27FC236}">
                <a16:creationId xmlns:a16="http://schemas.microsoft.com/office/drawing/2014/main" id="{3EF4E892-72F4-BBD2-6E26-B047E3A9A6A1}"/>
              </a:ext>
            </a:extLst>
          </p:cNvPr>
          <p:cNvSpPr txBox="1"/>
          <p:nvPr/>
        </p:nvSpPr>
        <p:spPr>
          <a:xfrm>
            <a:off x="7605990" y="5526143"/>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26" name="図 25" descr="\documentclass{jsarticle}&#10;\usepackage{amsmath}&#10;\usepackage[T1]{fontenc}&#10;\usepackage{lmodern}&#10;\pagestyle{empty}&#10;&#10;\begin{document}&#10;%\begin{align*}&#10;%\end{align*}&#10;$N_R$&#10;\end{document}" title="IguanaTex Bitmap Display">
            <a:extLst>
              <a:ext uri="{FF2B5EF4-FFF2-40B4-BE49-F238E27FC236}">
                <a16:creationId xmlns:a16="http://schemas.microsoft.com/office/drawing/2014/main" id="{A6C9E945-6447-15EA-5C13-23744AF9DF79}"/>
              </a:ext>
            </a:extLst>
          </p:cNvPr>
          <p:cNvPicPr>
            <a:picLocks noChangeAspect="1"/>
          </p:cNvPicPr>
          <p:nvPr>
            <p:custDataLst>
              <p:tags r:id="rId7"/>
            </p:custDataLst>
          </p:nvPr>
        </p:nvPicPr>
        <p:blipFill>
          <a:blip r:embed="rId27">
            <a:extLst>
              <a:ext uri="{28A0092B-C50C-407E-A947-70E740481C1C}">
                <a14:useLocalDpi xmlns:a14="http://schemas.microsoft.com/office/drawing/2010/main" val="0"/>
              </a:ext>
            </a:extLst>
          </a:blip>
          <a:stretch>
            <a:fillRect/>
          </a:stretch>
        </p:blipFill>
        <p:spPr>
          <a:xfrm>
            <a:off x="7917718" y="5638624"/>
            <a:ext cx="314140" cy="197538"/>
          </a:xfrm>
          <a:prstGeom prst="rect">
            <a:avLst/>
          </a:prstGeom>
        </p:spPr>
      </p:pic>
      <p:sp>
        <p:nvSpPr>
          <p:cNvPr id="27" name="テキスト ボックス 26">
            <a:extLst>
              <a:ext uri="{FF2B5EF4-FFF2-40B4-BE49-F238E27FC236}">
                <a16:creationId xmlns:a16="http://schemas.microsoft.com/office/drawing/2014/main" id="{F158D0A4-F29C-F1A4-3085-F9B3CA9B5798}"/>
              </a:ext>
            </a:extLst>
          </p:cNvPr>
          <p:cNvSpPr txBox="1"/>
          <p:nvPr/>
        </p:nvSpPr>
        <p:spPr>
          <a:xfrm>
            <a:off x="3633025" y="5534957"/>
            <a:ext cx="709513"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endParaRPr kumimoji="1" lang="ja-JP" altLang="en-US" dirty="0">
              <a:latin typeface="BIZ UDPゴシック" panose="020B0400000000000000" pitchFamily="50" charset="-128"/>
              <a:ea typeface="BIZ UDPゴシック" panose="020B0400000000000000" pitchFamily="50" charset="-128"/>
            </a:endParaRPr>
          </a:p>
        </p:txBody>
      </p:sp>
      <p:pic>
        <p:nvPicPr>
          <p:cNvPr id="30" name="図 29" descr="\documentclass{jsarticle}&#10;\usepackage{amsmath}&#10;\usepackage[T1]{fontenc}&#10;\usepackage{lmodern}&#10;\pagestyle{empty}&#10;&#10;\begin{document}&#10;%\begin{align*}&#10;%\end{align*}&#10;$N_T$&#10;\end{document}" title="IguanaTex Bitmap Display">
            <a:extLst>
              <a:ext uri="{FF2B5EF4-FFF2-40B4-BE49-F238E27FC236}">
                <a16:creationId xmlns:a16="http://schemas.microsoft.com/office/drawing/2014/main" id="{AE6A183E-33BD-3D82-E7AD-2AB5F22B36DE}"/>
              </a:ext>
            </a:extLst>
          </p:cNvPr>
          <p:cNvPicPr>
            <a:picLocks noChangeAspect="1"/>
          </p:cNvPicPr>
          <p:nvPr>
            <p:custDataLst>
              <p:tags r:id="rId8"/>
            </p:custDataLst>
          </p:nvPr>
        </p:nvPicPr>
        <p:blipFill>
          <a:blip r:embed="rId28">
            <a:extLst>
              <a:ext uri="{28A0092B-C50C-407E-A947-70E740481C1C}">
                <a14:useLocalDpi xmlns:a14="http://schemas.microsoft.com/office/drawing/2010/main" val="0"/>
              </a:ext>
            </a:extLst>
          </a:blip>
          <a:stretch>
            <a:fillRect/>
          </a:stretch>
        </p:blipFill>
        <p:spPr>
          <a:xfrm>
            <a:off x="3944753" y="5647438"/>
            <a:ext cx="304538" cy="194795"/>
          </a:xfrm>
          <a:prstGeom prst="rect">
            <a:avLst/>
          </a:prstGeom>
        </p:spPr>
      </p:pic>
      <p:pic>
        <p:nvPicPr>
          <p:cNvPr id="31" name="図 30" descr="\documentclass{jsarticle}&#10;\usepackage{amsmath}&#10;\usepackage[T1]{fontenc}&#10;\usepackage{lmodern}&#10;\pagestyle{empty}&#10;&#10;\begin{document}&#10;%\begin{align*}&#10;%\end{align*}&#10;$J = \mathrm{min}(N_T,N_R)$&#10;\end{document}" title="IguanaTex Bitmap Display">
            <a:extLst>
              <a:ext uri="{FF2B5EF4-FFF2-40B4-BE49-F238E27FC236}">
                <a16:creationId xmlns:a16="http://schemas.microsoft.com/office/drawing/2014/main" id="{1741847A-2E12-AA72-F84F-FC3BA420A7C9}"/>
              </a:ext>
            </a:extLst>
          </p:cNvPr>
          <p:cNvPicPr>
            <a:picLocks noChangeAspect="1"/>
          </p:cNvPicPr>
          <p:nvPr>
            <p:custDataLst>
              <p:tags r:id="rId9"/>
            </p:custDataLst>
          </p:nvPr>
        </p:nvPicPr>
        <p:blipFill>
          <a:blip r:embed="rId29">
            <a:extLst>
              <a:ext uri="{28A0092B-C50C-407E-A947-70E740481C1C}">
                <a14:useLocalDpi xmlns:a14="http://schemas.microsoft.com/office/drawing/2010/main" val="0"/>
              </a:ext>
            </a:extLst>
          </a:blip>
          <a:stretch>
            <a:fillRect/>
          </a:stretch>
        </p:blipFill>
        <p:spPr>
          <a:xfrm>
            <a:off x="8722672" y="6363873"/>
            <a:ext cx="3094345" cy="413068"/>
          </a:xfrm>
          <a:prstGeom prst="rect">
            <a:avLst/>
          </a:prstGeom>
        </p:spPr>
      </p:pic>
      <p:pic>
        <p:nvPicPr>
          <p:cNvPr id="33" name="図 32" descr="\documentclass{jsarticle}&#10;\usepackage{amsmath}&#10;\usepackage[T1]{fontenc}&#10;\usepackage{lmodern}&#10;\pagestyle{empty}&#10;&#10;\begin{document}&#10;\begin{align*}&#10;  \tilde{s} &amp;= U^H(HVs(t) + n(t))\\&#10;        &amp;= U^H(UDV^HVs(t) + n(t))\\&#10;        &amp;= (U^HU)D(V^HV)s(t) + U^Hn(t)\\&#10;        &amp;= Ds(t) + U^Hn(t)&#10;\end{align*}&#10;&#10;\end{document}" title="IguanaTex Bitmap Display">
            <a:extLst>
              <a:ext uri="{FF2B5EF4-FFF2-40B4-BE49-F238E27FC236}">
                <a16:creationId xmlns:a16="http://schemas.microsoft.com/office/drawing/2014/main" id="{9573F46F-4A0D-5A72-348C-CAEA3B9F66C1}"/>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Lst>
          </a:blip>
          <a:stretch>
            <a:fillRect/>
          </a:stretch>
        </p:blipFill>
        <p:spPr>
          <a:xfrm>
            <a:off x="3102237" y="905434"/>
            <a:ext cx="5700628" cy="2394448"/>
          </a:xfrm>
          <a:prstGeom prst="rect">
            <a:avLst/>
          </a:prstGeom>
        </p:spPr>
      </p:pic>
      <p:sp>
        <p:nvSpPr>
          <p:cNvPr id="36" name="正方形/長方形 35">
            <a:extLst>
              <a:ext uri="{FF2B5EF4-FFF2-40B4-BE49-F238E27FC236}">
                <a16:creationId xmlns:a16="http://schemas.microsoft.com/office/drawing/2014/main" id="{0D4535C5-E43F-849B-309D-6057737FC232}"/>
              </a:ext>
            </a:extLst>
          </p:cNvPr>
          <p:cNvSpPr/>
          <p:nvPr/>
        </p:nvSpPr>
        <p:spPr>
          <a:xfrm>
            <a:off x="3708060" y="2815009"/>
            <a:ext cx="1068612" cy="549830"/>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C06BE283-301B-2FFF-6FDF-0C800642543C}"/>
              </a:ext>
            </a:extLst>
          </p:cNvPr>
          <p:cNvSpPr/>
          <p:nvPr/>
        </p:nvSpPr>
        <p:spPr>
          <a:xfrm>
            <a:off x="10306466" y="4050087"/>
            <a:ext cx="1823622" cy="2107826"/>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340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テキスト ボックス 50">
            <a:extLst>
              <a:ext uri="{FF2B5EF4-FFF2-40B4-BE49-F238E27FC236}">
                <a16:creationId xmlns:a16="http://schemas.microsoft.com/office/drawing/2014/main" id="{20A5874D-D6BC-431F-AF1E-582990716935}"/>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56033343-FEF5-F51C-624D-F9EE9C4F1615}"/>
              </a:ext>
            </a:extLst>
          </p:cNvPr>
          <p:cNvSpPr txBox="1"/>
          <p:nvPr/>
        </p:nvSpPr>
        <p:spPr>
          <a:xfrm>
            <a:off x="495327" y="745882"/>
            <a:ext cx="2858923"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適応変調</a:t>
            </a:r>
          </a:p>
        </p:txBody>
      </p:sp>
      <p:sp>
        <p:nvSpPr>
          <p:cNvPr id="3" name="テキスト ボックス 2">
            <a:extLst>
              <a:ext uri="{FF2B5EF4-FFF2-40B4-BE49-F238E27FC236}">
                <a16:creationId xmlns:a16="http://schemas.microsoft.com/office/drawing/2014/main" id="{46562091-771C-40DF-9644-1FDBD0339A1F}"/>
              </a:ext>
            </a:extLst>
          </p:cNvPr>
          <p:cNvSpPr txBox="1"/>
          <p:nvPr/>
        </p:nvSpPr>
        <p:spPr>
          <a:xfrm>
            <a:off x="500576" y="1543714"/>
            <a:ext cx="10986573" cy="1200329"/>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受信側で複合され</a:t>
            </a:r>
            <a:r>
              <a:rPr lang="ja-JP" altLang="en-US" dirty="0">
                <a:latin typeface="BIZ UDPゴシック" panose="020B0400000000000000" pitchFamily="50" charset="-128"/>
                <a:ea typeface="BIZ UDPゴシック" panose="020B0400000000000000" pitchFamily="50" charset="-128"/>
              </a:rPr>
              <a:t>る信号は特異値の大きさに依存するため</a:t>
            </a:r>
            <a:r>
              <a:rPr lang="en-US" altLang="ja-JP" dirty="0">
                <a:latin typeface="BIZ UDPゴシック" panose="020B0400000000000000" pitchFamily="50" charset="-128"/>
                <a:ea typeface="BIZ UDPゴシック" panose="020B0400000000000000" pitchFamily="50" charset="-128"/>
              </a:rPr>
              <a:t>,</a:t>
            </a:r>
            <a:r>
              <a:rPr lang="ja-JP" altLang="en-US" dirty="0">
                <a:latin typeface="BIZ UDPゴシック" panose="020B0400000000000000" pitchFamily="50" charset="-128"/>
                <a:ea typeface="BIZ UDPゴシック" panose="020B0400000000000000" pitchFamily="50" charset="-128"/>
              </a:rPr>
              <a:t>固有モード伝送では適応変調が必要となる</a:t>
            </a:r>
            <a:r>
              <a:rPr lang="en-US" altLang="ja-JP" dirty="0">
                <a:latin typeface="BIZ UDPゴシック" panose="020B0400000000000000" pitchFamily="50" charset="-128"/>
                <a:ea typeface="BIZ UDPゴシック" panose="020B0400000000000000" pitchFamily="50" charset="-128"/>
              </a:rPr>
              <a:t>.</a:t>
            </a:r>
          </a:p>
          <a:p>
            <a:endParaRPr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特異値</a:t>
            </a:r>
            <a:r>
              <a:rPr kumimoji="1" lang="ja-JP" altLang="en-US" dirty="0">
                <a:latin typeface="BIZ UDPゴシック" panose="020B0400000000000000" pitchFamily="50" charset="-128"/>
                <a:ea typeface="BIZ UDPゴシック" panose="020B0400000000000000" pitchFamily="50" charset="-128"/>
              </a:rPr>
              <a:t>の大きさに比例してチャネル容量が決定される</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そこで</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固有モード伝送では</a:t>
            </a:r>
            <a:r>
              <a:rPr kumimoji="1" lang="en-US" altLang="ja-JP" dirty="0">
                <a:latin typeface="BIZ UDPゴシック" panose="020B0400000000000000" pitchFamily="50" charset="-128"/>
                <a:ea typeface="BIZ UDPゴシック" panose="020B0400000000000000" pitchFamily="50" charset="-128"/>
              </a:rPr>
              <a:t>SNR(Signal to Noise Ratio)</a:t>
            </a:r>
            <a:r>
              <a:rPr kumimoji="1" lang="ja-JP" altLang="en-US" dirty="0">
                <a:latin typeface="BIZ UDPゴシック" panose="020B0400000000000000" pitchFamily="50" charset="-128"/>
                <a:ea typeface="BIZ UDPゴシック" panose="020B0400000000000000" pitchFamily="50" charset="-128"/>
              </a:rPr>
              <a:t>に応じて変調方式を送信データごとに採用することで高いビットレートを得ることができる</a:t>
            </a:r>
            <a:r>
              <a:rPr kumimoji="1" lang="en-US" altLang="ja-JP" dirty="0">
                <a:latin typeface="BIZ UDPゴシック" panose="020B0400000000000000" pitchFamily="50" charset="-128"/>
                <a:ea typeface="BIZ UDPゴシック" panose="020B0400000000000000" pitchFamily="50" charset="-128"/>
              </a:rPr>
              <a:t>.</a:t>
            </a:r>
          </a:p>
        </p:txBody>
      </p:sp>
      <p:grpSp>
        <p:nvGrpSpPr>
          <p:cNvPr id="4" name="グループ化 3">
            <a:extLst>
              <a:ext uri="{FF2B5EF4-FFF2-40B4-BE49-F238E27FC236}">
                <a16:creationId xmlns:a16="http://schemas.microsoft.com/office/drawing/2014/main" id="{DA8FC9E2-E5EA-434F-96C8-6512EDC02F42}"/>
              </a:ext>
            </a:extLst>
          </p:cNvPr>
          <p:cNvGrpSpPr/>
          <p:nvPr/>
        </p:nvGrpSpPr>
        <p:grpSpPr>
          <a:xfrm>
            <a:off x="4173590" y="3325175"/>
            <a:ext cx="3844819" cy="3314658"/>
            <a:chOff x="6450496" y="2375451"/>
            <a:chExt cx="4931260" cy="4208557"/>
          </a:xfrm>
        </p:grpSpPr>
        <p:sp>
          <p:nvSpPr>
            <p:cNvPr id="31" name="テキスト ボックス 30">
              <a:extLst>
                <a:ext uri="{FF2B5EF4-FFF2-40B4-BE49-F238E27FC236}">
                  <a16:creationId xmlns:a16="http://schemas.microsoft.com/office/drawing/2014/main" id="{083D7949-395D-4A4A-9D63-2CE5DBC6217B}"/>
                </a:ext>
              </a:extLst>
            </p:cNvPr>
            <p:cNvSpPr txBox="1"/>
            <p:nvPr/>
          </p:nvSpPr>
          <p:spPr>
            <a:xfrm rot="749578">
              <a:off x="7724488" y="5040215"/>
              <a:ext cx="2117245" cy="351700"/>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情報</a:t>
              </a:r>
              <a:r>
                <a:rPr kumimoji="1" lang="en-US" altLang="ja-JP" sz="1200" dirty="0">
                  <a:latin typeface="BIZ UDPゴシック" panose="020B0400000000000000" pitchFamily="50" charset="-128"/>
                  <a:ea typeface="BIZ UDPゴシック" panose="020B0400000000000000" pitchFamily="50" charset="-128"/>
                </a:rPr>
                <a:t>C(QPSK)</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4" name="テキスト ボックス 23">
              <a:extLst>
                <a:ext uri="{FF2B5EF4-FFF2-40B4-BE49-F238E27FC236}">
                  <a16:creationId xmlns:a16="http://schemas.microsoft.com/office/drawing/2014/main" id="{93DBB507-6948-4FE6-8A96-F3E6DDD01D37}"/>
                </a:ext>
              </a:extLst>
            </p:cNvPr>
            <p:cNvSpPr txBox="1"/>
            <p:nvPr/>
          </p:nvSpPr>
          <p:spPr>
            <a:xfrm rot="783544">
              <a:off x="8624126" y="2729593"/>
              <a:ext cx="2117245" cy="390778"/>
            </a:xfrm>
            <a:prstGeom prst="rect">
              <a:avLst/>
            </a:prstGeom>
            <a:noFill/>
          </p:spPr>
          <p:txBody>
            <a:bodyPr wrap="square" rtlCol="0">
              <a:spAutoFit/>
            </a:bodyPr>
            <a:lstStyle/>
            <a:p>
              <a:r>
                <a:rPr kumimoji="1" lang="ja-JP" altLang="en-US" sz="1400" dirty="0">
                  <a:latin typeface="BIZ UDPゴシック" panose="020B0400000000000000" pitchFamily="50" charset="-128"/>
                  <a:ea typeface="BIZ UDPゴシック" panose="020B0400000000000000" pitchFamily="50" charset="-128"/>
                </a:rPr>
                <a:t>情報</a:t>
              </a:r>
              <a:r>
                <a:rPr lang="en-US" altLang="ja-JP" sz="1400" dirty="0">
                  <a:latin typeface="BIZ UDPゴシック" panose="020B0400000000000000" pitchFamily="50" charset="-128"/>
                  <a:ea typeface="BIZ UDPゴシック" panose="020B0400000000000000" pitchFamily="50" charset="-128"/>
                </a:rPr>
                <a:t>B</a:t>
              </a:r>
              <a:r>
                <a:rPr kumimoji="1" lang="en-US" altLang="ja-JP" sz="1400" dirty="0">
                  <a:latin typeface="BIZ UDPゴシック" panose="020B0400000000000000" pitchFamily="50" charset="-128"/>
                  <a:ea typeface="BIZ UDPゴシック" panose="020B0400000000000000" pitchFamily="50" charset="-128"/>
                </a:rPr>
                <a:t>(16QAM)</a:t>
              </a:r>
              <a:endParaRPr kumimoji="1" lang="ja-JP" altLang="en-US" sz="1400" dirty="0">
                <a:latin typeface="BIZ UDPゴシック" panose="020B0400000000000000" pitchFamily="50" charset="-128"/>
                <a:ea typeface="BIZ UDPゴシック" panose="020B0400000000000000" pitchFamily="50" charset="-128"/>
              </a:endParaRPr>
            </a:p>
          </p:txBody>
        </p:sp>
        <p:grpSp>
          <p:nvGrpSpPr>
            <p:cNvPr id="25" name="グループ化 24">
              <a:extLst>
                <a:ext uri="{FF2B5EF4-FFF2-40B4-BE49-F238E27FC236}">
                  <a16:creationId xmlns:a16="http://schemas.microsoft.com/office/drawing/2014/main" id="{0C65153F-50CB-4B50-8058-043E00572BF4}"/>
                </a:ext>
              </a:extLst>
            </p:cNvPr>
            <p:cNvGrpSpPr/>
            <p:nvPr/>
          </p:nvGrpSpPr>
          <p:grpSpPr>
            <a:xfrm>
              <a:off x="6450496" y="2375451"/>
              <a:ext cx="4931260" cy="4208557"/>
              <a:chOff x="9685622" y="1923085"/>
              <a:chExt cx="2208005" cy="2059367"/>
            </a:xfrm>
          </p:grpSpPr>
          <p:pic>
            <p:nvPicPr>
              <p:cNvPr id="26" name="グラフィックス 25">
                <a:extLst>
                  <a:ext uri="{FF2B5EF4-FFF2-40B4-BE49-F238E27FC236}">
                    <a16:creationId xmlns:a16="http://schemas.microsoft.com/office/drawing/2014/main" id="{F9E908FE-B825-4EDF-9453-E28151896F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5622" y="1923085"/>
                <a:ext cx="771443" cy="1749199"/>
              </a:xfrm>
              <a:prstGeom prst="rect">
                <a:avLst/>
              </a:prstGeom>
            </p:spPr>
          </p:pic>
          <p:sp>
            <p:nvSpPr>
              <p:cNvPr id="27" name="正方形/長方形 26">
                <a:extLst>
                  <a:ext uri="{FF2B5EF4-FFF2-40B4-BE49-F238E27FC236}">
                    <a16:creationId xmlns:a16="http://schemas.microsoft.com/office/drawing/2014/main" id="{36492020-C661-4517-BA6B-05C1A80F9E52}"/>
                  </a:ext>
                </a:extLst>
              </p:cNvPr>
              <p:cNvSpPr/>
              <p:nvPr/>
            </p:nvSpPr>
            <p:spPr>
              <a:xfrm>
                <a:off x="11397615" y="3464951"/>
                <a:ext cx="496012" cy="25875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平行四辺形 27">
                <a:extLst>
                  <a:ext uri="{FF2B5EF4-FFF2-40B4-BE49-F238E27FC236}">
                    <a16:creationId xmlns:a16="http://schemas.microsoft.com/office/drawing/2014/main" id="{86C419D5-2980-430E-AAC0-42F8CD36A6BE}"/>
                  </a:ext>
                </a:extLst>
              </p:cNvPr>
              <p:cNvSpPr/>
              <p:nvPr/>
            </p:nvSpPr>
            <p:spPr>
              <a:xfrm>
                <a:off x="11332104" y="3723701"/>
                <a:ext cx="561523" cy="25875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 name="グラフィックス 40">
                <a:extLst>
                  <a:ext uri="{FF2B5EF4-FFF2-40B4-BE49-F238E27FC236}">
                    <a16:creationId xmlns:a16="http://schemas.microsoft.com/office/drawing/2014/main" id="{75B3EE90-CD57-4C2C-8300-5DAD79724EB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 r="-1" b="17291"/>
              <a:stretch/>
            </p:blipFill>
            <p:spPr>
              <a:xfrm flipH="1">
                <a:off x="11494349" y="3015261"/>
                <a:ext cx="302542" cy="449690"/>
              </a:xfrm>
              <a:prstGeom prst="rect">
                <a:avLst/>
              </a:prstGeom>
            </p:spPr>
          </p:pic>
          <p:cxnSp>
            <p:nvCxnSpPr>
              <p:cNvPr id="42" name="直線コネクタ 41">
                <a:extLst>
                  <a:ext uri="{FF2B5EF4-FFF2-40B4-BE49-F238E27FC236}">
                    <a16:creationId xmlns:a16="http://schemas.microsoft.com/office/drawing/2014/main" id="{74145200-EB7F-4160-99D6-67AD24EDB52E}"/>
                  </a:ext>
                </a:extLst>
              </p:cNvPr>
              <p:cNvCxnSpPr/>
              <p:nvPr/>
            </p:nvCxnSpPr>
            <p:spPr>
              <a:xfrm>
                <a:off x="10457065" y="2132626"/>
                <a:ext cx="794250" cy="194063"/>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46CBD4DB-3317-491E-B93C-781D73EB47D5}"/>
                  </a:ext>
                </a:extLst>
              </p:cNvPr>
              <p:cNvCxnSpPr/>
              <p:nvPr/>
            </p:nvCxnSpPr>
            <p:spPr>
              <a:xfrm>
                <a:off x="11251315" y="2326689"/>
                <a:ext cx="336913" cy="56370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3D27399-77F7-4F66-B771-C6A4301ACE46}"/>
                  </a:ext>
                </a:extLst>
              </p:cNvPr>
              <p:cNvCxnSpPr>
                <a:cxnSpLocks/>
              </p:cNvCxnSpPr>
              <p:nvPr/>
            </p:nvCxnSpPr>
            <p:spPr>
              <a:xfrm>
                <a:off x="9909355" y="2577815"/>
                <a:ext cx="323975" cy="672984"/>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17BC49E2-3F52-4931-947F-4E5DCA33855B}"/>
                  </a:ext>
                </a:extLst>
              </p:cNvPr>
              <p:cNvCxnSpPr>
                <a:cxnSpLocks/>
              </p:cNvCxnSpPr>
              <p:nvPr/>
            </p:nvCxnSpPr>
            <p:spPr>
              <a:xfrm>
                <a:off x="10233331" y="3250799"/>
                <a:ext cx="868244" cy="214151"/>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E25895B-1D45-4ED3-B062-003FA39DB263}"/>
                  </a:ext>
                </a:extLst>
              </p:cNvPr>
              <p:cNvCxnSpPr>
                <a:cxnSpLocks/>
              </p:cNvCxnSpPr>
              <p:nvPr/>
            </p:nvCxnSpPr>
            <p:spPr>
              <a:xfrm>
                <a:off x="10344140" y="2512526"/>
                <a:ext cx="987964" cy="5719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EC5B0D19-066F-4BBF-8174-F59E408B2785}"/>
                  </a:ext>
                </a:extLst>
              </p:cNvPr>
              <p:cNvSpPr/>
              <p:nvPr/>
            </p:nvSpPr>
            <p:spPr>
              <a:xfrm rot="18060243">
                <a:off x="10312581" y="2290155"/>
                <a:ext cx="158963" cy="505256"/>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07613738-4F13-484B-AD7A-F9D0FA126AC7}"/>
                  </a:ext>
                </a:extLst>
              </p:cNvPr>
              <p:cNvSpPr/>
              <p:nvPr/>
            </p:nvSpPr>
            <p:spPr>
              <a:xfrm rot="18060243">
                <a:off x="11119812" y="2734975"/>
                <a:ext cx="238219" cy="57355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00595FD6-E28A-4666-8F4A-05FEAFE2FCBA}"/>
                  </a:ext>
                </a:extLst>
              </p:cNvPr>
              <p:cNvSpPr/>
              <p:nvPr/>
            </p:nvSpPr>
            <p:spPr>
              <a:xfrm rot="17075817">
                <a:off x="10469879" y="1937585"/>
                <a:ext cx="196226" cy="505256"/>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652A1E86-2C2C-443B-B02E-9741BBBE34F1}"/>
                  </a:ext>
                </a:extLst>
              </p:cNvPr>
              <p:cNvSpPr/>
              <p:nvPr/>
            </p:nvSpPr>
            <p:spPr>
              <a:xfrm rot="19544429">
                <a:off x="11457984" y="2576186"/>
                <a:ext cx="196226" cy="505256"/>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28E3EDD-6CE3-4DF2-8434-06A28FF75B21}"/>
                  </a:ext>
                </a:extLst>
              </p:cNvPr>
              <p:cNvSpPr/>
              <p:nvPr/>
            </p:nvSpPr>
            <p:spPr>
              <a:xfrm rot="20207455">
                <a:off x="9822878" y="2372625"/>
                <a:ext cx="196226" cy="50525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1E4A9104-96DB-420A-886C-1B6CEF7729D0}"/>
                  </a:ext>
                </a:extLst>
              </p:cNvPr>
              <p:cNvSpPr/>
              <p:nvPr/>
            </p:nvSpPr>
            <p:spPr>
              <a:xfrm rot="17249612">
                <a:off x="10961751" y="3211834"/>
                <a:ext cx="196226" cy="50525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04635C1E-61C9-48A3-B104-1C4CD7C5A02F}"/>
                </a:ext>
              </a:extLst>
            </p:cNvPr>
            <p:cNvSpPr txBox="1"/>
            <p:nvPr/>
          </p:nvSpPr>
          <p:spPr>
            <a:xfrm rot="1616798">
              <a:off x="8065441" y="3586828"/>
              <a:ext cx="2117245" cy="429855"/>
            </a:xfrm>
            <a:prstGeom prst="rect">
              <a:avLst/>
            </a:prstGeom>
            <a:noFill/>
          </p:spPr>
          <p:txBody>
            <a:bodyPr wrap="square" rtlCol="0">
              <a:spAutoFit/>
            </a:bodyPr>
            <a:lstStyle/>
            <a:p>
              <a:r>
                <a:rPr kumimoji="1" lang="ja-JP" altLang="en-US" sz="1400" dirty="0">
                  <a:latin typeface="BIZ UDPゴシック" panose="020B0400000000000000" pitchFamily="50" charset="-128"/>
                  <a:ea typeface="BIZ UDPゴシック" panose="020B0400000000000000" pitchFamily="50" charset="-128"/>
                </a:rPr>
                <a:t>情報</a:t>
              </a:r>
              <a:r>
                <a:rPr kumimoji="1" lang="en-US" altLang="ja-JP" sz="1400" dirty="0">
                  <a:latin typeface="BIZ UDPゴシック" panose="020B0400000000000000" pitchFamily="50" charset="-128"/>
                  <a:ea typeface="BIZ UDPゴシック" panose="020B0400000000000000" pitchFamily="50" charset="-128"/>
                </a:rPr>
                <a:t>A(64QAM</a:t>
              </a:r>
              <a:r>
                <a:rPr kumimoji="1" lang="en-US" altLang="ja-JP" sz="1600" dirty="0">
                  <a:latin typeface="BIZ UDPゴシック" panose="020B0400000000000000" pitchFamily="50" charset="-128"/>
                  <a:ea typeface="BIZ UDPゴシック" panose="020B0400000000000000" pitchFamily="50" charset="-128"/>
                </a:rPr>
                <a:t>)</a:t>
              </a:r>
              <a:endParaRPr kumimoji="1" lang="ja-JP" altLang="en-US" sz="1600" dirty="0">
                <a:latin typeface="BIZ UDPゴシック" panose="020B0400000000000000" pitchFamily="50" charset="-128"/>
                <a:ea typeface="BIZ UDPゴシック" panose="020B0400000000000000" pitchFamily="50" charset="-128"/>
              </a:endParaRPr>
            </a:p>
          </p:txBody>
        </p:sp>
      </p:grpSp>
    </p:spTree>
    <p:extLst>
      <p:ext uri="{BB962C8B-B14F-4D97-AF65-F5344CB8AC3E}">
        <p14:creationId xmlns:p14="http://schemas.microsoft.com/office/powerpoint/2010/main" val="84254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795D96-FAB2-2CF8-5E20-E17BB4250AF7}"/>
              </a:ext>
            </a:extLst>
          </p:cNvPr>
          <p:cNvSpPr txBox="1"/>
          <p:nvPr/>
        </p:nvSpPr>
        <p:spPr>
          <a:xfrm>
            <a:off x="0" y="127836"/>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8DABF47C-FFAA-67DC-47AC-22CD10D0583D}"/>
              </a:ext>
            </a:extLst>
          </p:cNvPr>
          <p:cNvPicPr>
            <a:picLocks noChangeAspect="1"/>
          </p:cNvPicPr>
          <p:nvPr/>
        </p:nvPicPr>
        <p:blipFill>
          <a:blip r:embed="rId3"/>
          <a:stretch>
            <a:fillRect/>
          </a:stretch>
        </p:blipFill>
        <p:spPr>
          <a:xfrm>
            <a:off x="6750657" y="1185908"/>
            <a:ext cx="5020376" cy="5058481"/>
          </a:xfrm>
          <a:prstGeom prst="rect">
            <a:avLst/>
          </a:prstGeom>
        </p:spPr>
      </p:pic>
    </p:spTree>
    <p:extLst>
      <p:ext uri="{BB962C8B-B14F-4D97-AF65-F5344CB8AC3E}">
        <p14:creationId xmlns:p14="http://schemas.microsoft.com/office/powerpoint/2010/main" val="153605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7B613C8-4CBF-3936-89C8-2164CC6C5E36}"/>
              </a:ext>
            </a:extLst>
          </p:cNvPr>
          <p:cNvSpPr txBox="1"/>
          <p:nvPr/>
        </p:nvSpPr>
        <p:spPr>
          <a:xfrm>
            <a:off x="0" y="127836"/>
            <a:ext cx="13501314" cy="646331"/>
          </a:xfrm>
          <a:prstGeom prst="rect">
            <a:avLst/>
          </a:prstGeom>
          <a:noFill/>
        </p:spPr>
        <p:txBody>
          <a:bodyPr wrap="square" rtlCol="0">
            <a:spAutoFit/>
          </a:bodyPr>
          <a:lstStyle/>
          <a:p>
            <a:r>
              <a:rPr kumimoji="1" lang="en-US" altLang="ja-JP" sz="3500" b="1" dirty="0">
                <a:latin typeface="BIZ UDPゴシック" panose="020B0400000000000000" pitchFamily="50" charset="-128"/>
                <a:ea typeface="BIZ UDPゴシック" panose="020B0400000000000000" pitchFamily="50" charset="-128"/>
              </a:rPr>
              <a:t>MU-MIMO(Multi User</a:t>
            </a:r>
            <a:r>
              <a:rPr lang="en-US" altLang="ja-JP" sz="3500" b="1" dirty="0">
                <a:latin typeface="BIZ UDPゴシック" panose="020B0400000000000000" pitchFamily="50" charset="-128"/>
                <a:ea typeface="BIZ UDPゴシック" panose="020B0400000000000000" pitchFamily="50" charset="-128"/>
              </a:rPr>
              <a:t>-Multi Input Multi Output</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41583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documentclass{jsarticle}&#10;\usepackage{amsmath}&#10;\usepackage[T1]{fontenc}&#10;\usepackage{lmodern}&#10;\pagestyle{empty}&#10;&#10;\begin{document}&#10;%\begin{align*}&#10;%\end{align*}&#10;\begin{align*}&#10;  G = HH^H&#10;\end{align*}&#10;&#10;\end{document}" title="IguanaTex Bitmap Display">
            <a:extLst>
              <a:ext uri="{FF2B5EF4-FFF2-40B4-BE49-F238E27FC236}">
                <a16:creationId xmlns:a16="http://schemas.microsoft.com/office/drawing/2014/main" id="{C6321B49-4C5C-2D57-1097-DC26D6F3C221}"/>
              </a:ext>
            </a:extLst>
          </p:cNvPr>
          <p:cNvPicPr>
            <a:picLocks noChangeAspect="1"/>
          </p:cNvPicPr>
          <p:nvPr>
            <p:custDataLst>
              <p:tags r:id="rId1"/>
            </p:custDataLst>
          </p:nvPr>
        </p:nvPicPr>
        <p:blipFill>
          <a:blip r:embed="rId17">
            <a:extLst>
              <a:ext uri="{28A0092B-C50C-407E-A947-70E740481C1C}">
                <a14:useLocalDpi xmlns:a14="http://schemas.microsoft.com/office/drawing/2010/main" val="0"/>
              </a:ext>
            </a:extLst>
          </a:blip>
          <a:stretch>
            <a:fillRect/>
          </a:stretch>
        </p:blipFill>
        <p:spPr>
          <a:xfrm>
            <a:off x="225247" y="124807"/>
            <a:ext cx="3479778" cy="708759"/>
          </a:xfrm>
          <a:prstGeom prst="rect">
            <a:avLst/>
          </a:prstGeom>
        </p:spPr>
      </p:pic>
      <p:grpSp>
        <p:nvGrpSpPr>
          <p:cNvPr id="3" name="グループ化 2">
            <a:extLst>
              <a:ext uri="{FF2B5EF4-FFF2-40B4-BE49-F238E27FC236}">
                <a16:creationId xmlns:a16="http://schemas.microsoft.com/office/drawing/2014/main" id="{4A9FB09C-1EA0-4FAD-8A50-FB0F971A4587}"/>
              </a:ext>
            </a:extLst>
          </p:cNvPr>
          <p:cNvGrpSpPr/>
          <p:nvPr/>
        </p:nvGrpSpPr>
        <p:grpSpPr>
          <a:xfrm>
            <a:off x="7710040" y="5170620"/>
            <a:ext cx="4652156" cy="1687380"/>
            <a:chOff x="2363007" y="3609085"/>
            <a:chExt cx="7890653" cy="2936045"/>
          </a:xfrm>
        </p:grpSpPr>
        <p:grpSp>
          <p:nvGrpSpPr>
            <p:cNvPr id="5" name="グループ化 4">
              <a:extLst>
                <a:ext uri="{FF2B5EF4-FFF2-40B4-BE49-F238E27FC236}">
                  <a16:creationId xmlns:a16="http://schemas.microsoft.com/office/drawing/2014/main" id="{C40D732A-2D6E-497B-8584-AC1950849FC8}"/>
                </a:ext>
              </a:extLst>
            </p:cNvPr>
            <p:cNvGrpSpPr/>
            <p:nvPr/>
          </p:nvGrpSpPr>
          <p:grpSpPr>
            <a:xfrm>
              <a:off x="2363007" y="3795440"/>
              <a:ext cx="2308198" cy="2130986"/>
              <a:chOff x="2620183" y="4236243"/>
              <a:chExt cx="2308198" cy="2130986"/>
            </a:xfrm>
          </p:grpSpPr>
          <p:pic>
            <p:nvPicPr>
              <p:cNvPr id="26" name="グラフィックス 25">
                <a:extLst>
                  <a:ext uri="{FF2B5EF4-FFF2-40B4-BE49-F238E27FC236}">
                    <a16:creationId xmlns:a16="http://schemas.microsoft.com/office/drawing/2014/main" id="{3666C4FE-4BBA-4F13-B240-9C81AA476C1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20183" y="4236243"/>
                <a:ext cx="2308198" cy="2130986"/>
              </a:xfrm>
              <a:prstGeom prst="rect">
                <a:avLst/>
              </a:prstGeom>
            </p:spPr>
          </p:pic>
          <p:sp>
            <p:nvSpPr>
              <p:cNvPr id="27" name="テキスト ボックス 26">
                <a:extLst>
                  <a:ext uri="{FF2B5EF4-FFF2-40B4-BE49-F238E27FC236}">
                    <a16:creationId xmlns:a16="http://schemas.microsoft.com/office/drawing/2014/main" id="{3B0EF945-2CE6-410D-9796-A063E7459535}"/>
                  </a:ext>
                </a:extLst>
              </p:cNvPr>
              <p:cNvSpPr txBox="1"/>
              <p:nvPr/>
            </p:nvSpPr>
            <p:spPr>
              <a:xfrm>
                <a:off x="3705552" y="4609238"/>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指向性制御</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28" name="テキスト ボックス 27">
                <a:extLst>
                  <a:ext uri="{FF2B5EF4-FFF2-40B4-BE49-F238E27FC236}">
                    <a16:creationId xmlns:a16="http://schemas.microsoft.com/office/drawing/2014/main" id="{528BB4A8-266E-4C50-A200-75C0862CAC20}"/>
                  </a:ext>
                </a:extLst>
              </p:cNvPr>
              <p:cNvSpPr txBox="1"/>
              <p:nvPr/>
            </p:nvSpPr>
            <p:spPr>
              <a:xfrm>
                <a:off x="2620206" y="4609238"/>
                <a:ext cx="492443" cy="1384995"/>
              </a:xfrm>
              <a:prstGeom prst="rect">
                <a:avLst/>
              </a:prstGeom>
              <a:noFill/>
            </p:spPr>
            <p:txBody>
              <a:bodyPr vert="eaVert"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送信</a:t>
                </a:r>
              </a:p>
            </p:txBody>
          </p:sp>
        </p:grpSp>
        <p:grpSp>
          <p:nvGrpSpPr>
            <p:cNvPr id="6" name="グループ化 5">
              <a:extLst>
                <a:ext uri="{FF2B5EF4-FFF2-40B4-BE49-F238E27FC236}">
                  <a16:creationId xmlns:a16="http://schemas.microsoft.com/office/drawing/2014/main" id="{3F7B6FBC-B4E7-450F-91EB-6B356C44C551}"/>
                </a:ext>
              </a:extLst>
            </p:cNvPr>
            <p:cNvGrpSpPr/>
            <p:nvPr/>
          </p:nvGrpSpPr>
          <p:grpSpPr>
            <a:xfrm>
              <a:off x="8723305" y="4443401"/>
              <a:ext cx="1530355" cy="1483025"/>
              <a:chOff x="8280393" y="4829174"/>
              <a:chExt cx="1530355" cy="1483025"/>
            </a:xfrm>
          </p:grpSpPr>
          <p:pic>
            <p:nvPicPr>
              <p:cNvPr id="24" name="グラフィックス 23">
                <a:extLst>
                  <a:ext uri="{FF2B5EF4-FFF2-40B4-BE49-F238E27FC236}">
                    <a16:creationId xmlns:a16="http://schemas.microsoft.com/office/drawing/2014/main" id="{D3A22500-3485-418A-9DDB-3D8B4467093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80393" y="4829174"/>
                <a:ext cx="1530355" cy="1483025"/>
              </a:xfrm>
              <a:prstGeom prst="rect">
                <a:avLst/>
              </a:prstGeom>
            </p:spPr>
          </p:pic>
          <p:sp>
            <p:nvSpPr>
              <p:cNvPr id="25" name="テキスト ボックス 24">
                <a:extLst>
                  <a:ext uri="{FF2B5EF4-FFF2-40B4-BE49-F238E27FC236}">
                    <a16:creationId xmlns:a16="http://schemas.microsoft.com/office/drawing/2014/main" id="{E1163A13-AE2C-4AAA-9B60-44D4E8BD061D}"/>
                  </a:ext>
                </a:extLst>
              </p:cNvPr>
              <p:cNvSpPr txBox="1"/>
              <p:nvPr/>
            </p:nvSpPr>
            <p:spPr>
              <a:xfrm>
                <a:off x="9216287" y="4884340"/>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受信</a:t>
                </a:r>
                <a:endParaRPr kumimoji="1" lang="ja-JP" altLang="en-US" sz="2000" dirty="0">
                  <a:latin typeface="BIZ UDPゴシック" panose="020B0400000000000000" pitchFamily="50" charset="-128"/>
                  <a:ea typeface="BIZ UDPゴシック" panose="020B0400000000000000" pitchFamily="50" charset="-128"/>
                </a:endParaRPr>
              </a:p>
            </p:txBody>
          </p:sp>
        </p:grpSp>
        <p:cxnSp>
          <p:nvCxnSpPr>
            <p:cNvPr id="7" name="直線コネクタ 6">
              <a:extLst>
                <a:ext uri="{FF2B5EF4-FFF2-40B4-BE49-F238E27FC236}">
                  <a16:creationId xmlns:a16="http://schemas.microsoft.com/office/drawing/2014/main" id="{D172BF49-52BD-489E-B44C-816EBCEC0EDF}"/>
                </a:ext>
              </a:extLst>
            </p:cNvPr>
            <p:cNvCxnSpPr>
              <a:cxnSpLocks/>
            </p:cNvCxnSpPr>
            <p:nvPr/>
          </p:nvCxnSpPr>
          <p:spPr>
            <a:xfrm flipV="1">
              <a:off x="5106086" y="3609085"/>
              <a:ext cx="1762120" cy="316649"/>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20628C72-026E-4206-AA22-A12B90A42556}"/>
                </a:ext>
              </a:extLst>
            </p:cNvPr>
            <p:cNvCxnSpPr>
              <a:cxnSpLocks/>
            </p:cNvCxnSpPr>
            <p:nvPr/>
          </p:nvCxnSpPr>
          <p:spPr>
            <a:xfrm>
              <a:off x="6892772" y="3609086"/>
              <a:ext cx="1765578" cy="787065"/>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B001F52-92C6-4744-B5DF-26E885A3E88A}"/>
                </a:ext>
              </a:extLst>
            </p:cNvPr>
            <p:cNvCxnSpPr>
              <a:cxnSpLocks/>
            </p:cNvCxnSpPr>
            <p:nvPr/>
          </p:nvCxnSpPr>
          <p:spPr>
            <a:xfrm>
              <a:off x="5061931" y="5439374"/>
              <a:ext cx="1917512" cy="471697"/>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728D04AD-01C0-4F11-87E8-D6A41F6D7517}"/>
                </a:ext>
              </a:extLst>
            </p:cNvPr>
            <p:cNvCxnSpPr>
              <a:cxnSpLocks/>
            </p:cNvCxnSpPr>
            <p:nvPr/>
          </p:nvCxnSpPr>
          <p:spPr>
            <a:xfrm>
              <a:off x="5229341" y="4647394"/>
              <a:ext cx="3070360" cy="2135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ED36B9A5-B1EA-4C5E-90BD-25B956B774CC}"/>
                </a:ext>
              </a:extLst>
            </p:cNvPr>
            <p:cNvSpPr/>
            <p:nvPr/>
          </p:nvSpPr>
          <p:spPr>
            <a:xfrm rot="16446304">
              <a:off x="5077920" y="4192282"/>
              <a:ext cx="263574" cy="8752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D8DC2BD-70AA-4814-A0E5-F7D1019D4CCA}"/>
                </a:ext>
              </a:extLst>
            </p:cNvPr>
            <p:cNvSpPr/>
            <p:nvPr/>
          </p:nvSpPr>
          <p:spPr>
            <a:xfrm rot="16553957">
              <a:off x="8005488" y="4420154"/>
              <a:ext cx="237512" cy="8688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1371026-ABFD-459C-A49B-8781F5D7010E}"/>
                </a:ext>
              </a:extLst>
            </p:cNvPr>
            <p:cNvSpPr/>
            <p:nvPr/>
          </p:nvSpPr>
          <p:spPr>
            <a:xfrm rot="15569531">
              <a:off x="5085063" y="3585396"/>
              <a:ext cx="224880" cy="661645"/>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E652D258-7E14-48C8-A117-3F75B4E60D11}"/>
                </a:ext>
              </a:extLst>
            </p:cNvPr>
            <p:cNvSpPr/>
            <p:nvPr/>
          </p:nvSpPr>
          <p:spPr>
            <a:xfrm rot="18038143">
              <a:off x="8461825" y="4060576"/>
              <a:ext cx="256963" cy="579037"/>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92734FAE-B9D1-496C-8D21-96356CCA1FEF}"/>
                </a:ext>
              </a:extLst>
            </p:cNvPr>
            <p:cNvSpPr/>
            <p:nvPr/>
          </p:nvSpPr>
          <p:spPr>
            <a:xfrm rot="16951928">
              <a:off x="4973964" y="5089647"/>
              <a:ext cx="264245" cy="684724"/>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460B96F5-8B6B-4E76-B608-C3C431F9AB01}"/>
                </a:ext>
              </a:extLst>
            </p:cNvPr>
            <p:cNvSpPr/>
            <p:nvPr/>
          </p:nvSpPr>
          <p:spPr>
            <a:xfrm rot="15102959">
              <a:off x="8334228" y="5167686"/>
              <a:ext cx="273234" cy="676569"/>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6711819C-24B2-4E61-AAE7-E06BE333A614}"/>
                </a:ext>
              </a:extLst>
            </p:cNvPr>
            <p:cNvCxnSpPr>
              <a:cxnSpLocks/>
            </p:cNvCxnSpPr>
            <p:nvPr/>
          </p:nvCxnSpPr>
          <p:spPr>
            <a:xfrm flipV="1">
              <a:off x="6979444" y="5439374"/>
              <a:ext cx="1610862" cy="47169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0EC50730-C4FB-4151-A2D6-5EDFA55014FE}"/>
                </a:ext>
              </a:extLst>
            </p:cNvPr>
            <p:cNvGrpSpPr/>
            <p:nvPr/>
          </p:nvGrpSpPr>
          <p:grpSpPr>
            <a:xfrm>
              <a:off x="3196915" y="6101054"/>
              <a:ext cx="743904" cy="442767"/>
              <a:chOff x="3268353" y="5729579"/>
              <a:chExt cx="743904" cy="442767"/>
            </a:xfrm>
          </p:grpSpPr>
          <p:pic>
            <p:nvPicPr>
              <p:cNvPr id="22" name="図 21"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A98F393C-4410-4558-8771-F542076577BF}"/>
                  </a:ext>
                </a:extLst>
              </p:cNvPr>
              <p:cNvPicPr>
                <a:picLocks noChangeAspect="1"/>
              </p:cNvPicPr>
              <p:nvPr>
                <p:custDataLst>
                  <p:tags r:id="rId15"/>
                </p:custDataLst>
              </p:nvPr>
            </p:nvPicPr>
            <p:blipFill>
              <a:blip r:embed="rId22">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23" name="吹き出し: 四角形 22">
                <a:extLst>
                  <a:ext uri="{FF2B5EF4-FFF2-40B4-BE49-F238E27FC236}">
                    <a16:creationId xmlns:a16="http://schemas.microsoft.com/office/drawing/2014/main" id="{231F0589-F5F3-4569-96D3-3E2E8C1CC326}"/>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FBCF6FAF-0125-467F-BF09-3B98CC645B13}"/>
                </a:ext>
              </a:extLst>
            </p:cNvPr>
            <p:cNvGrpSpPr/>
            <p:nvPr/>
          </p:nvGrpSpPr>
          <p:grpSpPr>
            <a:xfrm>
              <a:off x="9407738" y="6102363"/>
              <a:ext cx="743904" cy="442767"/>
              <a:chOff x="3268353" y="5729579"/>
              <a:chExt cx="743904" cy="442767"/>
            </a:xfrm>
          </p:grpSpPr>
          <p:pic>
            <p:nvPicPr>
              <p:cNvPr id="20" name="図 19"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91404D65-8CF7-46C3-A9C8-C0BA826E6B66}"/>
                  </a:ext>
                </a:extLst>
              </p:cNvPr>
              <p:cNvPicPr>
                <a:picLocks noChangeAspect="1"/>
              </p:cNvPicPr>
              <p:nvPr>
                <p:custDataLst>
                  <p:tags r:id="rId14"/>
                </p:custDataLst>
              </p:nvPr>
            </p:nvPicPr>
            <p:blipFill>
              <a:blip r:embed="rId22">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21" name="吹き出し: 四角形 20">
                <a:extLst>
                  <a:ext uri="{FF2B5EF4-FFF2-40B4-BE49-F238E27FC236}">
                    <a16:creationId xmlns:a16="http://schemas.microsoft.com/office/drawing/2014/main" id="{453BAE32-6ED5-459F-9CB8-3BA218DD8479}"/>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 name="グラフィックス 1">
            <a:extLst>
              <a:ext uri="{FF2B5EF4-FFF2-40B4-BE49-F238E27FC236}">
                <a16:creationId xmlns:a16="http://schemas.microsoft.com/office/drawing/2014/main" id="{0273659C-0B2C-18A4-4870-2780144EA7C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636295" y="1139309"/>
            <a:ext cx="771443" cy="1749199"/>
          </a:xfrm>
          <a:prstGeom prst="rect">
            <a:avLst/>
          </a:prstGeom>
        </p:spPr>
      </p:pic>
      <p:sp>
        <p:nvSpPr>
          <p:cNvPr id="29" name="正方形/長方形 28">
            <a:extLst>
              <a:ext uri="{FF2B5EF4-FFF2-40B4-BE49-F238E27FC236}">
                <a16:creationId xmlns:a16="http://schemas.microsoft.com/office/drawing/2014/main" id="{650E3435-DF13-9FBE-5F30-1FA45EB71FFE}"/>
              </a:ext>
            </a:extLst>
          </p:cNvPr>
          <p:cNvSpPr/>
          <p:nvPr/>
        </p:nvSpPr>
        <p:spPr>
          <a:xfrm>
            <a:off x="10348288" y="2681175"/>
            <a:ext cx="496012" cy="25875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平行四辺形 29">
            <a:extLst>
              <a:ext uri="{FF2B5EF4-FFF2-40B4-BE49-F238E27FC236}">
                <a16:creationId xmlns:a16="http://schemas.microsoft.com/office/drawing/2014/main" id="{A45ABBC3-5381-CC02-442A-DA54726F30EB}"/>
              </a:ext>
            </a:extLst>
          </p:cNvPr>
          <p:cNvSpPr/>
          <p:nvPr/>
        </p:nvSpPr>
        <p:spPr>
          <a:xfrm>
            <a:off x="10282777" y="2939925"/>
            <a:ext cx="561523" cy="25875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グラフィックス 30">
            <a:extLst>
              <a:ext uri="{FF2B5EF4-FFF2-40B4-BE49-F238E27FC236}">
                <a16:creationId xmlns:a16="http://schemas.microsoft.com/office/drawing/2014/main" id="{C224FF82-4342-FE62-EB39-42A140FE32BA}"/>
              </a:ext>
            </a:extLst>
          </p:cNvPr>
          <p:cNvPicPr>
            <a:picLocks noChangeAspect="1"/>
          </p:cNvPicPr>
          <p:nvPr/>
        </p:nvPicPr>
        <p:blipFill rotWithShape="1">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l="1" r="-1" b="17291"/>
          <a:stretch/>
        </p:blipFill>
        <p:spPr>
          <a:xfrm flipH="1">
            <a:off x="10445022" y="2231485"/>
            <a:ext cx="302542" cy="449690"/>
          </a:xfrm>
          <a:prstGeom prst="rect">
            <a:avLst/>
          </a:prstGeom>
        </p:spPr>
      </p:pic>
      <p:cxnSp>
        <p:nvCxnSpPr>
          <p:cNvPr id="32" name="直線コネクタ 31">
            <a:extLst>
              <a:ext uri="{FF2B5EF4-FFF2-40B4-BE49-F238E27FC236}">
                <a16:creationId xmlns:a16="http://schemas.microsoft.com/office/drawing/2014/main" id="{71FAC655-C67C-701B-50CC-40317929E488}"/>
              </a:ext>
            </a:extLst>
          </p:cNvPr>
          <p:cNvCxnSpPr/>
          <p:nvPr/>
        </p:nvCxnSpPr>
        <p:spPr>
          <a:xfrm>
            <a:off x="9407738" y="1348850"/>
            <a:ext cx="794250" cy="194063"/>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06D00F33-9DFA-0895-8AF3-A60570CEE698}"/>
              </a:ext>
            </a:extLst>
          </p:cNvPr>
          <p:cNvCxnSpPr/>
          <p:nvPr/>
        </p:nvCxnSpPr>
        <p:spPr>
          <a:xfrm>
            <a:off x="10201988" y="1542913"/>
            <a:ext cx="336913" cy="563707"/>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22E88BA-5C7E-8EC1-FF8A-E8AAD011DA9D}"/>
              </a:ext>
            </a:extLst>
          </p:cNvPr>
          <p:cNvCxnSpPr>
            <a:cxnSpLocks/>
          </p:cNvCxnSpPr>
          <p:nvPr/>
        </p:nvCxnSpPr>
        <p:spPr>
          <a:xfrm>
            <a:off x="8860028" y="1794039"/>
            <a:ext cx="323975" cy="672984"/>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32C94CF-D843-B016-0A14-C001024527D5}"/>
              </a:ext>
            </a:extLst>
          </p:cNvPr>
          <p:cNvCxnSpPr>
            <a:cxnSpLocks/>
          </p:cNvCxnSpPr>
          <p:nvPr/>
        </p:nvCxnSpPr>
        <p:spPr>
          <a:xfrm>
            <a:off x="9184004" y="2467023"/>
            <a:ext cx="868244" cy="214151"/>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7941C30-D5E8-7590-C7BD-7BE82FA98302}"/>
              </a:ext>
            </a:extLst>
          </p:cNvPr>
          <p:cNvCxnSpPr>
            <a:cxnSpLocks/>
          </p:cNvCxnSpPr>
          <p:nvPr/>
        </p:nvCxnSpPr>
        <p:spPr>
          <a:xfrm>
            <a:off x="9294813" y="1728750"/>
            <a:ext cx="987964" cy="5719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図 36" descr="\documentclass{jsarticle}&#10;\usepackage{amsmath}&#10;\usepackage[T1]{fontenc}&#10;\usepackage{lmodern}&#10;\pagestyle{empty}&#10;&#10;\begin{document}&#10;%\begin{align*}&#10;%\end{align*}&#10;$S_1$&#10;\end{document}" title="IguanaTex Bitmap Display">
            <a:extLst>
              <a:ext uri="{FF2B5EF4-FFF2-40B4-BE49-F238E27FC236}">
                <a16:creationId xmlns:a16="http://schemas.microsoft.com/office/drawing/2014/main" id="{D3516427-2A39-EFD3-4F47-07B8BFFD2309}"/>
              </a:ext>
            </a:extLst>
          </p:cNvPr>
          <p:cNvPicPr>
            <a:picLocks noChangeAspect="1"/>
          </p:cNvPicPr>
          <p:nvPr>
            <p:custDataLst>
              <p:tags r:id="rId2"/>
            </p:custDataLst>
          </p:nvPr>
        </p:nvPicPr>
        <p:blipFill>
          <a:blip r:embed="rId27">
            <a:extLst>
              <a:ext uri="{28A0092B-C50C-407E-A947-70E740481C1C}">
                <a14:useLocalDpi xmlns:a14="http://schemas.microsoft.com/office/drawing/2010/main" val="0"/>
              </a:ext>
            </a:extLst>
          </a:blip>
          <a:stretch>
            <a:fillRect/>
          </a:stretch>
        </p:blipFill>
        <p:spPr>
          <a:xfrm>
            <a:off x="10036118" y="1247198"/>
            <a:ext cx="222884" cy="209947"/>
          </a:xfrm>
          <a:prstGeom prst="rect">
            <a:avLst/>
          </a:prstGeom>
        </p:spPr>
      </p:pic>
      <p:pic>
        <p:nvPicPr>
          <p:cNvPr id="38" name="図 37" descr="\documentclass{jsarticle}&#10;\usepackage{amsmath}&#10;\usepackage[T1]{fontenc}&#10;\usepackage{lmodern}&#10;\pagestyle{empty}&#10;&#10;\begin{document}&#10;%\begin{align*}&#10;%\end{align*}&#10;$S_2$&#10;\end{document}" title="IguanaTex Bitmap Display">
            <a:extLst>
              <a:ext uri="{FF2B5EF4-FFF2-40B4-BE49-F238E27FC236}">
                <a16:creationId xmlns:a16="http://schemas.microsoft.com/office/drawing/2014/main" id="{D8BCB670-E7AC-300C-8371-877D0BDDC08E}"/>
              </a:ext>
            </a:extLst>
          </p:cNvPr>
          <p:cNvPicPr>
            <a:picLocks noChangeAspect="1"/>
          </p:cNvPicPr>
          <p:nvPr>
            <p:custDataLst>
              <p:tags r:id="rId3"/>
            </p:custDataLst>
          </p:nvPr>
        </p:nvPicPr>
        <p:blipFill>
          <a:blip r:embed="rId28">
            <a:extLst>
              <a:ext uri="{28A0092B-C50C-407E-A947-70E740481C1C}">
                <a14:useLocalDpi xmlns:a14="http://schemas.microsoft.com/office/drawing/2010/main" val="0"/>
              </a:ext>
            </a:extLst>
          </a:blip>
          <a:stretch>
            <a:fillRect/>
          </a:stretch>
        </p:blipFill>
        <p:spPr>
          <a:xfrm>
            <a:off x="9655128" y="1749857"/>
            <a:ext cx="227283" cy="209947"/>
          </a:xfrm>
          <a:prstGeom prst="rect">
            <a:avLst/>
          </a:prstGeom>
        </p:spPr>
      </p:pic>
      <p:pic>
        <p:nvPicPr>
          <p:cNvPr id="39" name="図 38" descr="\documentclass{jsarticle}&#10;\usepackage{amsmath}&#10;\usepackage[T1]{fontenc}&#10;\usepackage{lmodern}&#10;\pagestyle{empty}&#10;&#10;\begin{document}&#10;%\begin{align*}&#10;%\end{align*}&#10;$S_3$&#10;\end{document}" title="IguanaTex Bitmap Display">
            <a:extLst>
              <a:ext uri="{FF2B5EF4-FFF2-40B4-BE49-F238E27FC236}">
                <a16:creationId xmlns:a16="http://schemas.microsoft.com/office/drawing/2014/main" id="{8A6D0553-0E17-B6F3-E6D7-FCD193D5CD98}"/>
              </a:ext>
            </a:extLst>
          </p:cNvPr>
          <p:cNvPicPr>
            <a:picLocks noChangeAspect="1"/>
          </p:cNvPicPr>
          <p:nvPr>
            <p:custDataLst>
              <p:tags r:id="rId4"/>
            </p:custDataLst>
          </p:nvPr>
        </p:nvPicPr>
        <p:blipFill>
          <a:blip r:embed="rId29">
            <a:extLst>
              <a:ext uri="{28A0092B-C50C-407E-A947-70E740481C1C}">
                <a14:useLocalDpi xmlns:a14="http://schemas.microsoft.com/office/drawing/2010/main" val="0"/>
              </a:ext>
            </a:extLst>
          </a:blip>
          <a:stretch>
            <a:fillRect/>
          </a:stretch>
        </p:blipFill>
        <p:spPr>
          <a:xfrm>
            <a:off x="9436802" y="2276600"/>
            <a:ext cx="228749" cy="214291"/>
          </a:xfrm>
          <a:prstGeom prst="rect">
            <a:avLst/>
          </a:prstGeom>
        </p:spPr>
      </p:pic>
      <p:sp>
        <p:nvSpPr>
          <p:cNvPr id="40" name="楕円 39">
            <a:extLst>
              <a:ext uri="{FF2B5EF4-FFF2-40B4-BE49-F238E27FC236}">
                <a16:creationId xmlns:a16="http://schemas.microsoft.com/office/drawing/2014/main" id="{C623FDB4-08DE-3A5E-FB81-D7CF8C19400D}"/>
              </a:ext>
            </a:extLst>
          </p:cNvPr>
          <p:cNvSpPr/>
          <p:nvPr/>
        </p:nvSpPr>
        <p:spPr>
          <a:xfrm rot="18060243">
            <a:off x="9263254" y="1506379"/>
            <a:ext cx="158963" cy="505256"/>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BCE319D5-3556-42EF-226C-506DFFFAB09F}"/>
              </a:ext>
            </a:extLst>
          </p:cNvPr>
          <p:cNvSpPr/>
          <p:nvPr/>
        </p:nvSpPr>
        <p:spPr>
          <a:xfrm rot="18060243">
            <a:off x="10070485" y="1951199"/>
            <a:ext cx="238219" cy="57355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7247145E-CE93-4B91-E6D6-9EE7D8437EC5}"/>
              </a:ext>
            </a:extLst>
          </p:cNvPr>
          <p:cNvSpPr/>
          <p:nvPr/>
        </p:nvSpPr>
        <p:spPr>
          <a:xfrm rot="17075817">
            <a:off x="9420552" y="1153809"/>
            <a:ext cx="196226" cy="505256"/>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52AB45F3-330B-9BA9-4B48-353B61976309}"/>
              </a:ext>
            </a:extLst>
          </p:cNvPr>
          <p:cNvSpPr/>
          <p:nvPr/>
        </p:nvSpPr>
        <p:spPr>
          <a:xfrm rot="19544429">
            <a:off x="10408657" y="1792410"/>
            <a:ext cx="196226" cy="505256"/>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20889F07-E24E-548F-3222-950072000C6B}"/>
              </a:ext>
            </a:extLst>
          </p:cNvPr>
          <p:cNvSpPr/>
          <p:nvPr/>
        </p:nvSpPr>
        <p:spPr>
          <a:xfrm rot="20207455">
            <a:off x="8773551" y="1588849"/>
            <a:ext cx="196226" cy="50525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2D07C63F-D8D6-41A1-8CCC-36A444CC3D8A}"/>
              </a:ext>
            </a:extLst>
          </p:cNvPr>
          <p:cNvSpPr/>
          <p:nvPr/>
        </p:nvSpPr>
        <p:spPr>
          <a:xfrm rot="17249612">
            <a:off x="9912424" y="2428058"/>
            <a:ext cx="196226" cy="505256"/>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7" name="図 46" descr="\documentclass{jsarticle}&#10;\usepackage{amsmath}&#10;\usepackage[T1]{fontenc}&#10;\usepackage{lmodern}&#10;\pagestyle{empty}&#10;&#10;\begin{document}&#10;\begin{align*}&#10;  H &amp;= UDV^H\\&#10;    &amp;=&#10;    \begin{bmatrix}&#10;      u_1 &amp; \cdots &amp; u_n&#10;    \end{bmatrix}&#10;    \begin{bmatrix}&#10;      \sqrt{\lambda_1} &amp; \cdots &amp; 0\\&#10;      \vdots &amp; \ddots &amp; \vdots \\&#10;      0 &amp; \cdots &amp; \sqrt{\lambda_2}&#10;    \end{bmatrix}&#10;    \begin{bmatrix}&#10;      v_1 &amp; \cdots &amp; v_n&#10;    \end{bmatrix}^H&#10;\end{align*}&#10;&#10;\end{document}" title="IguanaTex Bitmap Display">
            <a:extLst>
              <a:ext uri="{FF2B5EF4-FFF2-40B4-BE49-F238E27FC236}">
                <a16:creationId xmlns:a16="http://schemas.microsoft.com/office/drawing/2014/main" id="{56635182-F6E3-6A92-F15D-E0FF53D28B58}"/>
              </a:ext>
            </a:extLst>
          </p:cNvPr>
          <p:cNvPicPr>
            <a:picLocks noChangeAspect="1"/>
          </p:cNvPicPr>
          <p:nvPr>
            <p:custDataLst>
              <p:tags r:id="rId5"/>
            </p:custDataLst>
          </p:nvPr>
        </p:nvPicPr>
        <p:blipFill>
          <a:blip r:embed="rId30">
            <a:extLst>
              <a:ext uri="{28A0092B-C50C-407E-A947-70E740481C1C}">
                <a14:useLocalDpi xmlns:a14="http://schemas.microsoft.com/office/drawing/2010/main" val="0"/>
              </a:ext>
            </a:extLst>
          </a:blip>
          <a:stretch>
            <a:fillRect/>
          </a:stretch>
        </p:blipFill>
        <p:spPr>
          <a:xfrm>
            <a:off x="701098" y="1555054"/>
            <a:ext cx="6239930" cy="1549440"/>
          </a:xfrm>
          <a:prstGeom prst="rect">
            <a:avLst/>
          </a:prstGeom>
        </p:spPr>
      </p:pic>
      <p:pic>
        <p:nvPicPr>
          <p:cNvPr id="49" name="図 48" descr="\documentclass{jsarticle}&#10;\usepackage{amsmath}&#10;\usepackage[T1]{fontenc}&#10;\usepackage{lmodern}&#10;\pagestyle{empty}&#10;&#10;\begin{document}&#10;\begin{equation*}&#10;  U^H =&#10;  \begin{bmatrix}&#10;    u_1 &amp; \cdots &amp; u_n&#10;  \end{bmatrix}^H&#10;\end{equation*}&#10;\end{document}" title="IguanaTex Bitmap Display">
            <a:extLst>
              <a:ext uri="{FF2B5EF4-FFF2-40B4-BE49-F238E27FC236}">
                <a16:creationId xmlns:a16="http://schemas.microsoft.com/office/drawing/2014/main" id="{B87D21BF-3CA9-7E6A-5380-746236C46579}"/>
              </a:ext>
            </a:extLst>
          </p:cNvPr>
          <p:cNvPicPr>
            <a:picLocks noChangeAspect="1"/>
          </p:cNvPicPr>
          <p:nvPr>
            <p:custDataLst>
              <p:tags r:id="rId6"/>
            </p:custDataLst>
          </p:nvPr>
        </p:nvPicPr>
        <p:blipFill>
          <a:blip r:embed="rId31">
            <a:extLst>
              <a:ext uri="{28A0092B-C50C-407E-A947-70E740481C1C}">
                <a14:useLocalDpi xmlns:a14="http://schemas.microsoft.com/office/drawing/2010/main" val="0"/>
              </a:ext>
            </a:extLst>
          </a:blip>
          <a:stretch>
            <a:fillRect/>
          </a:stretch>
        </p:blipFill>
        <p:spPr>
          <a:xfrm>
            <a:off x="585721" y="3172797"/>
            <a:ext cx="4273828" cy="632285"/>
          </a:xfrm>
          <a:prstGeom prst="rect">
            <a:avLst/>
          </a:prstGeom>
        </p:spPr>
      </p:pic>
      <p:pic>
        <p:nvPicPr>
          <p:cNvPr id="51" name="図 50" descr="\documentclass{jsarticle}&#10;\usepackage{amsmath}&#10;\usepackage[T1]{fontenc}&#10;\usepackage{lmodern}&#10;\pagestyle{empty}&#10;&#10;\begin{document}&#10;\begin{equation*}&#10;  V =&#10;  \begin{bmatrix}&#10;    v_1 &amp; \cdots &amp; v_n&#10;  \end{bmatrix}&#10;\end{equation*}&#10;\end{document}" title="IguanaTex Bitmap Display">
            <a:extLst>
              <a:ext uri="{FF2B5EF4-FFF2-40B4-BE49-F238E27FC236}">
                <a16:creationId xmlns:a16="http://schemas.microsoft.com/office/drawing/2014/main" id="{B965B37C-3813-8D74-CD87-428112A3BBF0}"/>
              </a:ext>
            </a:extLst>
          </p:cNvPr>
          <p:cNvPicPr>
            <a:picLocks noChangeAspect="1"/>
          </p:cNvPicPr>
          <p:nvPr>
            <p:custDataLst>
              <p:tags r:id="rId7"/>
            </p:custDataLst>
          </p:nvPr>
        </p:nvPicPr>
        <p:blipFill>
          <a:blip r:embed="rId32">
            <a:extLst>
              <a:ext uri="{28A0092B-C50C-407E-A947-70E740481C1C}">
                <a14:useLocalDpi xmlns:a14="http://schemas.microsoft.com/office/drawing/2010/main" val="0"/>
              </a:ext>
            </a:extLst>
          </a:blip>
          <a:stretch>
            <a:fillRect/>
          </a:stretch>
        </p:blipFill>
        <p:spPr>
          <a:xfrm>
            <a:off x="585721" y="4005529"/>
            <a:ext cx="3520529" cy="536135"/>
          </a:xfrm>
          <a:prstGeom prst="rect">
            <a:avLst/>
          </a:prstGeom>
        </p:spPr>
      </p:pic>
      <p:pic>
        <p:nvPicPr>
          <p:cNvPr id="53" name="図 52" descr="\documentclass{jsarticle}&#10;\usepackage{amsmath}&#10;\usepackage[T1]{fontenc}&#10;\usepackage{lmodern}&#10;\pagestyle{empty}&#10;&#10;\begin{document}&#10;\begin{align*}&#10;  D &amp;=&#10;  \begin{bmatrix}&#10;    \sqrt{\lambda_1} &amp; 0\\&#10;    0 &amp; \sqrt{\lambda_2}&#10;  \end{bmatrix}&#10;\end{align*}&#10;&#10;\end{document}" title="IguanaTex Bitmap Display">
            <a:extLst>
              <a:ext uri="{FF2B5EF4-FFF2-40B4-BE49-F238E27FC236}">
                <a16:creationId xmlns:a16="http://schemas.microsoft.com/office/drawing/2014/main" id="{D2012830-5344-6FA5-AE93-60DE7F67E53A}"/>
              </a:ext>
            </a:extLst>
          </p:cNvPr>
          <p:cNvPicPr>
            <a:picLocks noChangeAspect="1"/>
          </p:cNvPicPr>
          <p:nvPr>
            <p:custDataLst>
              <p:tags r:id="rId8"/>
            </p:custDataLst>
          </p:nvPr>
        </p:nvPicPr>
        <p:blipFill>
          <a:blip r:embed="rId33">
            <a:extLst>
              <a:ext uri="{28A0092B-C50C-407E-A947-70E740481C1C}">
                <a14:useLocalDpi xmlns:a14="http://schemas.microsoft.com/office/drawing/2010/main" val="0"/>
              </a:ext>
            </a:extLst>
          </a:blip>
          <a:stretch>
            <a:fillRect/>
          </a:stretch>
        </p:blipFill>
        <p:spPr>
          <a:xfrm>
            <a:off x="590107" y="4671033"/>
            <a:ext cx="3915401" cy="1230642"/>
          </a:xfrm>
          <a:prstGeom prst="rect">
            <a:avLst/>
          </a:prstGeom>
        </p:spPr>
      </p:pic>
      <p:pic>
        <p:nvPicPr>
          <p:cNvPr id="54" name="図 53" descr="\documentclass{jsarticle}&#10;\usepackage{amsmath}&#10;\usepackage[T1]{fontenc}&#10;\usepackage{lmodern}&#10;\pagestyle{empty}&#10;&#10;\begin{document}&#10;%\begin{align*}&#10;%\end{align*}&#10;$\sqrt{\lambda_1},\sqrt{\lambda_2}$&#10;\end{document}" title="IguanaTex Bitmap Display">
            <a:extLst>
              <a:ext uri="{FF2B5EF4-FFF2-40B4-BE49-F238E27FC236}">
                <a16:creationId xmlns:a16="http://schemas.microsoft.com/office/drawing/2014/main" id="{F767BCEE-F87E-76D6-85D4-36304B244E68}"/>
              </a:ext>
            </a:extLst>
          </p:cNvPr>
          <p:cNvPicPr>
            <a:picLocks noChangeAspect="1"/>
          </p:cNvPicPr>
          <p:nvPr>
            <p:custDataLst>
              <p:tags r:id="rId9"/>
            </p:custDataLst>
          </p:nvPr>
        </p:nvPicPr>
        <p:blipFill>
          <a:blip r:embed="rId34">
            <a:extLst>
              <a:ext uri="{28A0092B-C50C-407E-A947-70E740481C1C}">
                <a14:useLocalDpi xmlns:a14="http://schemas.microsoft.com/office/drawing/2010/main" val="0"/>
              </a:ext>
            </a:extLst>
          </a:blip>
          <a:stretch>
            <a:fillRect/>
          </a:stretch>
        </p:blipFill>
        <p:spPr>
          <a:xfrm>
            <a:off x="7028283" y="3916902"/>
            <a:ext cx="3701792" cy="924097"/>
          </a:xfrm>
          <a:prstGeom prst="rect">
            <a:avLst/>
          </a:prstGeom>
        </p:spPr>
      </p:pic>
      <p:pic>
        <p:nvPicPr>
          <p:cNvPr id="55" name="図 54" descr="\documentclass{jsarticle}&#10;\usepackage{amsmath}&#10;\usepackage[T1]{fontenc}&#10;\usepackage{lmodern}&#10;\pagestyle{empty}&#10;&#10;\begin{document}&#10;%\begin{align*}&#10;%\end{align*}&#10;$\sqrt{\lambda_1},\sqrt{\lambda_2},\sqrt{\lambda_j}$&#10;\end{document}" title="IguanaTex Bitmap Display">
            <a:extLst>
              <a:ext uri="{FF2B5EF4-FFF2-40B4-BE49-F238E27FC236}">
                <a16:creationId xmlns:a16="http://schemas.microsoft.com/office/drawing/2014/main" id="{55B25B82-5961-0CA0-70E9-7F2401AABDEC}"/>
              </a:ext>
            </a:extLst>
          </p:cNvPr>
          <p:cNvPicPr>
            <a:picLocks noChangeAspect="1"/>
          </p:cNvPicPr>
          <p:nvPr>
            <p:custDataLst>
              <p:tags r:id="rId10"/>
            </p:custDataLst>
          </p:nvPr>
        </p:nvPicPr>
        <p:blipFill>
          <a:blip r:embed="rId35">
            <a:extLst>
              <a:ext uri="{28A0092B-C50C-407E-A947-70E740481C1C}">
                <a14:useLocalDpi xmlns:a14="http://schemas.microsoft.com/office/drawing/2010/main" val="0"/>
              </a:ext>
            </a:extLst>
          </a:blip>
          <a:stretch>
            <a:fillRect/>
          </a:stretch>
        </p:blipFill>
        <p:spPr>
          <a:xfrm>
            <a:off x="6957652" y="1264846"/>
            <a:ext cx="2408849" cy="448210"/>
          </a:xfrm>
          <a:prstGeom prst="rect">
            <a:avLst/>
          </a:prstGeom>
        </p:spPr>
      </p:pic>
      <p:pic>
        <p:nvPicPr>
          <p:cNvPr id="56" name="図 55" descr="\documentclass{jsarticle}&#10;\usepackage{amsmath}&#10;\usepackage[T1]{fontenc}&#10;\usepackage{lmodern}&#10;\pagestyle{empty}&#10;&#10;\begin{document}&#10;%\begin{align*}&#10;%\end{align*}&#10;\begin{equation*}&#10;  \begin{bmatrix}&#10;    s_1(t)\\&#10;    s_2(t)\\&#10;    \vdots\\&#10;    s_J(t)\\&#10;  \end{bmatrix}&#10;\end{equation*}&#10;\end{document}" title="IguanaTex Bitmap Display">
            <a:extLst>
              <a:ext uri="{FF2B5EF4-FFF2-40B4-BE49-F238E27FC236}">
                <a16:creationId xmlns:a16="http://schemas.microsoft.com/office/drawing/2014/main" id="{A8E48758-674A-B514-0492-9FCC4EB5B465}"/>
              </a:ext>
            </a:extLst>
          </p:cNvPr>
          <p:cNvPicPr>
            <a:picLocks noChangeAspect="1"/>
          </p:cNvPicPr>
          <p:nvPr>
            <p:custDataLst>
              <p:tags r:id="rId11"/>
            </p:custDataLst>
          </p:nvPr>
        </p:nvPicPr>
        <p:blipFill>
          <a:blip r:embed="rId36">
            <a:extLst>
              <a:ext uri="{28A0092B-C50C-407E-A947-70E740481C1C}">
                <a14:useLocalDpi xmlns:a14="http://schemas.microsoft.com/office/drawing/2010/main" val="0"/>
              </a:ext>
            </a:extLst>
          </a:blip>
          <a:stretch>
            <a:fillRect/>
          </a:stretch>
        </p:blipFill>
        <p:spPr>
          <a:xfrm>
            <a:off x="5836827" y="568176"/>
            <a:ext cx="764632" cy="1445732"/>
          </a:xfrm>
          <a:prstGeom prst="rect">
            <a:avLst/>
          </a:prstGeom>
        </p:spPr>
      </p:pic>
      <p:pic>
        <p:nvPicPr>
          <p:cNvPr id="57" name="図 56" descr="\documentclass{jsarticle}&#10;\usepackage{amsmath}&#10;\usepackage[T1]{fontenc}&#10;\usepackage{lmodern}&#10;\pagestyle{empty}&#10;&#10;\begin{document}&#10;%\begin{align*}&#10;%\end{align*}&#10;&#10;\begin{equation*}&#10;  \begin{bmatrix}&#10;    \sqrt{\lambda_1}s_1(t)\\&#10;    \sqrt{\lambda_2}s_2(t)\\&#10;    \vdots\\&#10;    \sqrt{\lambda_J}s_j(t)\\&#10;  \end{bmatrix}&#10;\end{equation*}&#10;\end{document}" title="IguanaTex Bitmap Display">
            <a:extLst>
              <a:ext uri="{FF2B5EF4-FFF2-40B4-BE49-F238E27FC236}">
                <a16:creationId xmlns:a16="http://schemas.microsoft.com/office/drawing/2014/main" id="{5C395F2A-EFC2-C443-1F71-2A8631DADC40}"/>
              </a:ext>
            </a:extLst>
          </p:cNvPr>
          <p:cNvPicPr>
            <a:picLocks noChangeAspect="1"/>
          </p:cNvPicPr>
          <p:nvPr>
            <p:custDataLst>
              <p:tags r:id="rId12"/>
            </p:custDataLst>
          </p:nvPr>
        </p:nvPicPr>
        <p:blipFill>
          <a:blip r:embed="rId37">
            <a:extLst>
              <a:ext uri="{28A0092B-C50C-407E-A947-70E740481C1C}">
                <a14:useLocalDpi xmlns:a14="http://schemas.microsoft.com/office/drawing/2010/main" val="0"/>
              </a:ext>
            </a:extLst>
          </a:blip>
          <a:stretch>
            <a:fillRect/>
          </a:stretch>
        </p:blipFill>
        <p:spPr>
          <a:xfrm>
            <a:off x="4356967" y="568056"/>
            <a:ext cx="1005164" cy="1160694"/>
          </a:xfrm>
          <a:prstGeom prst="rect">
            <a:avLst/>
          </a:prstGeom>
        </p:spPr>
      </p:pic>
      <p:pic>
        <p:nvPicPr>
          <p:cNvPr id="59" name="図 58" descr="\documentclass{jsarticle}&#10;\usepackage{amsmath}&#10;\usepackage[T1]{fontenc}&#10;\usepackage{lmodern}&#10;\pagestyle{empty}&#10;&#10;\begin{document}&#10;%\begin{align*}&#10;%\end{align*}&#10;$J = \mathrm{min}(N_T,N_R)$&#10;\end{document}" title="IguanaTex Bitmap Display">
            <a:extLst>
              <a:ext uri="{FF2B5EF4-FFF2-40B4-BE49-F238E27FC236}">
                <a16:creationId xmlns:a16="http://schemas.microsoft.com/office/drawing/2014/main" id="{AF6FB085-A532-0B06-9262-4060EE0E7FBF}"/>
              </a:ext>
            </a:extLst>
          </p:cNvPr>
          <p:cNvPicPr>
            <a:picLocks noChangeAspect="1"/>
          </p:cNvPicPr>
          <p:nvPr>
            <p:custDataLst>
              <p:tags r:id="rId13"/>
            </p:custDataLst>
          </p:nvPr>
        </p:nvPicPr>
        <p:blipFill>
          <a:blip r:embed="rId38">
            <a:extLst>
              <a:ext uri="{28A0092B-C50C-407E-A947-70E740481C1C}">
                <a14:useLocalDpi xmlns:a14="http://schemas.microsoft.com/office/drawing/2010/main" val="0"/>
              </a:ext>
            </a:extLst>
          </a:blip>
          <a:stretch>
            <a:fillRect/>
          </a:stretch>
        </p:blipFill>
        <p:spPr>
          <a:xfrm>
            <a:off x="5577163" y="3353500"/>
            <a:ext cx="3724103" cy="497135"/>
          </a:xfrm>
          <a:prstGeom prst="rect">
            <a:avLst/>
          </a:prstGeom>
        </p:spPr>
      </p:pic>
    </p:spTree>
    <p:extLst>
      <p:ext uri="{BB962C8B-B14F-4D97-AF65-F5344CB8AC3E}">
        <p14:creationId xmlns:p14="http://schemas.microsoft.com/office/powerpoint/2010/main" val="3083605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documentclass{jsarticle}&#10;\usepackage{amsmath}&#10;\usepackage[T1]{fontenc}&#10;\usepackage{lmodern}&#10;\pagestyle{empty}&#10;&#10;\begin{document}&#10;\begin{align*}&#10;  HW &amp;=&#10;    \begin{bmatrix}&#10;      H^{(1)}W^{(1)} &amp; 0_{N_R \times (N_T - N_R)}\\&#10;      0_{N_R \times (N_T - N_R)} &amp; H^{(2)}W^{(2)}&#10;    \end{bmatrix}&#10;\end{align*}&#10;\end{document}" title="IguanaTex Bitmap Display">
            <a:extLst>
              <a:ext uri="{FF2B5EF4-FFF2-40B4-BE49-F238E27FC236}">
                <a16:creationId xmlns:a16="http://schemas.microsoft.com/office/drawing/2014/main" id="{BA99CA62-06D6-BDA9-883E-D6B3B35C3029}"/>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39901" y="3516313"/>
            <a:ext cx="7810378" cy="1144790"/>
          </a:xfrm>
          <a:prstGeom prst="rect">
            <a:avLst/>
          </a:prstGeom>
        </p:spPr>
      </p:pic>
    </p:spTree>
    <p:extLst>
      <p:ext uri="{BB962C8B-B14F-4D97-AF65-F5344CB8AC3E}">
        <p14:creationId xmlns:p14="http://schemas.microsoft.com/office/powerpoint/2010/main" val="234648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4A2AF0-37FB-2B97-B35A-F6376C2830A8}"/>
              </a:ext>
            </a:extLst>
          </p:cNvPr>
          <p:cNvSpPr txBox="1"/>
          <p:nvPr/>
        </p:nvSpPr>
        <p:spPr>
          <a:xfrm>
            <a:off x="107531" y="665694"/>
            <a:ext cx="10852486"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前回 </a:t>
            </a:r>
            <a:r>
              <a:rPr kumimoji="1" lang="en-US" altLang="ja-JP" sz="3600" b="1" dirty="0">
                <a:latin typeface="BIZ UDPゴシック" panose="020B0400000000000000" pitchFamily="50" charset="-128"/>
                <a:ea typeface="BIZ UDPゴシック" panose="020B0400000000000000" pitchFamily="50" charset="-128"/>
              </a:rPr>
              <a:t>MIMO(Multi Input Multi Output)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AB61E8A9-611A-D728-0161-156DBA7F3BBA}"/>
              </a:ext>
            </a:extLst>
          </p:cNvPr>
          <p:cNvSpPr txBox="1"/>
          <p:nvPr/>
        </p:nvSpPr>
        <p:spPr>
          <a:xfrm>
            <a:off x="280532" y="1276754"/>
            <a:ext cx="4937367"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802.11n</a:t>
            </a:r>
            <a:r>
              <a:rPr kumimoji="1" lang="ja-JP" altLang="en-US" dirty="0">
                <a:latin typeface="BIZ UDPゴシック" panose="020B0400000000000000" pitchFamily="50" charset="-128"/>
                <a:ea typeface="BIZ UDPゴシック" panose="020B0400000000000000" pitchFamily="50" charset="-128"/>
              </a:rPr>
              <a:t>では</a:t>
            </a:r>
            <a:r>
              <a:rPr kumimoji="1" lang="en-US" altLang="ja-JP" dirty="0">
                <a:latin typeface="BIZ UDPゴシック" panose="020B0400000000000000" pitchFamily="50" charset="-128"/>
                <a:ea typeface="BIZ UDPゴシック" panose="020B0400000000000000" pitchFamily="50" charset="-128"/>
              </a:rPr>
              <a:t>:</a:t>
            </a:r>
          </a:p>
          <a:p>
            <a:pPr lvl="1"/>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つの送信デバイスと</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つの受信デバイス</a:t>
            </a:r>
          </a:p>
        </p:txBody>
      </p:sp>
      <p:sp>
        <p:nvSpPr>
          <p:cNvPr id="3" name="テキスト ボックス 2">
            <a:extLst>
              <a:ext uri="{FF2B5EF4-FFF2-40B4-BE49-F238E27FC236}">
                <a16:creationId xmlns:a16="http://schemas.microsoft.com/office/drawing/2014/main" id="{4E792143-49FE-FE62-15E7-27428F177AE4}"/>
              </a:ext>
            </a:extLst>
          </p:cNvPr>
          <p:cNvSpPr txBox="1"/>
          <p:nvPr/>
        </p:nvSpPr>
        <p:spPr>
          <a:xfrm>
            <a:off x="107531" y="-15908"/>
            <a:ext cx="10852486" cy="769441"/>
          </a:xfrm>
          <a:prstGeom prst="rect">
            <a:avLst/>
          </a:prstGeom>
          <a:noFill/>
        </p:spPr>
        <p:txBody>
          <a:bodyPr wrap="square" rtlCol="0">
            <a:spAutoFit/>
          </a:bodyPr>
          <a:lstStyle/>
          <a:p>
            <a:r>
              <a:rPr lang="ja-JP" altLang="en-US" sz="4400" b="1" dirty="0">
                <a:latin typeface="BIZ UDPゴシック" panose="020B0400000000000000" pitchFamily="50" charset="-128"/>
                <a:ea typeface="BIZ UDPゴシック" panose="020B0400000000000000" pitchFamily="50" charset="-128"/>
              </a:rPr>
              <a:t>導入</a:t>
            </a:r>
            <a:endParaRPr kumimoji="1" lang="ja-JP" altLang="en-US" sz="4400" b="1" dirty="0">
              <a:latin typeface="BIZ UDPゴシック" panose="020B0400000000000000" pitchFamily="50" charset="-128"/>
              <a:ea typeface="BIZ UDPゴシック" panose="020B0400000000000000" pitchFamily="50" charset="-128"/>
            </a:endParaRPr>
          </a:p>
        </p:txBody>
      </p:sp>
      <p:pic>
        <p:nvPicPr>
          <p:cNvPr id="7" name="図 6" descr="テキスト&#10;&#10;自動的に生成された説明">
            <a:extLst>
              <a:ext uri="{FF2B5EF4-FFF2-40B4-BE49-F238E27FC236}">
                <a16:creationId xmlns:a16="http://schemas.microsoft.com/office/drawing/2014/main" id="{739DD394-2737-EB06-1E9A-89670595DD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7315" y="2459279"/>
            <a:ext cx="3972166" cy="3149279"/>
          </a:xfrm>
          <a:prstGeom prst="rect">
            <a:avLst/>
          </a:prstGeom>
        </p:spPr>
      </p:pic>
      <p:pic>
        <p:nvPicPr>
          <p:cNvPr id="10" name="図 9" descr="\documentclass{jsarticle}&#10;\usepackage{amsmath}&#10;\usepackage[T1]{fontenc}&#10;\usepackage{lmodern}&#10;\pagestyle{empty}&#10;&#10;\begin{document}&#10;%\begin{align*}&#10;%\end{align*}&#10;\begin{equation*}&#10;  \begin{bmatrix}&#10;    S_1 \\&#10;    S_2&#10;    \end{bmatrix}&#10;    =&#10;    \begin{bmatrix}&#10;    h_{11} &amp; h_{12} \\&#10;    h_{21} &amp; h_{22}&#10;    \end{bmatrix}^{-1}&#10;    \cdot&#10;    \begin{bmatrix}&#10;    y_1 \\&#10;    y_2&#10;    \end{bmatrix}&#10;\end{equation*}&#10;\end{document}" title="IguanaTex Bitmap Display">
            <a:extLst>
              <a:ext uri="{FF2B5EF4-FFF2-40B4-BE49-F238E27FC236}">
                <a16:creationId xmlns:a16="http://schemas.microsoft.com/office/drawing/2014/main" id="{F83E0CA4-6BDB-1EC5-4A22-4458B8E6D1B3}"/>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6160275" y="5194909"/>
            <a:ext cx="4625758" cy="1045989"/>
          </a:xfrm>
          <a:prstGeom prst="rect">
            <a:avLst/>
          </a:prstGeom>
        </p:spPr>
      </p:pic>
      <p:grpSp>
        <p:nvGrpSpPr>
          <p:cNvPr id="35" name="グループ化 34">
            <a:extLst>
              <a:ext uri="{FF2B5EF4-FFF2-40B4-BE49-F238E27FC236}">
                <a16:creationId xmlns:a16="http://schemas.microsoft.com/office/drawing/2014/main" id="{53CD0CDC-7271-F7E5-DD80-63BC7DCA1CB5}"/>
              </a:ext>
            </a:extLst>
          </p:cNvPr>
          <p:cNvGrpSpPr/>
          <p:nvPr/>
        </p:nvGrpSpPr>
        <p:grpSpPr>
          <a:xfrm>
            <a:off x="6688325" y="1703304"/>
            <a:ext cx="3569657" cy="3132421"/>
            <a:chOff x="6448521" y="1993627"/>
            <a:chExt cx="3569657" cy="3132421"/>
          </a:xfrm>
        </p:grpSpPr>
        <p:pic>
          <p:nvPicPr>
            <p:cNvPr id="4" name="グラフィックス 3">
              <a:extLst>
                <a:ext uri="{FF2B5EF4-FFF2-40B4-BE49-F238E27FC236}">
                  <a16:creationId xmlns:a16="http://schemas.microsoft.com/office/drawing/2014/main" id="{4D8A60C6-9D19-5DC1-B9CE-3F8F8EE154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6448521" y="1993627"/>
              <a:ext cx="1158664" cy="2660636"/>
            </a:xfrm>
            <a:prstGeom prst="rect">
              <a:avLst/>
            </a:prstGeom>
          </p:spPr>
        </p:pic>
        <p:sp>
          <p:nvSpPr>
            <p:cNvPr id="21" name="正方形/長方形 20">
              <a:extLst>
                <a:ext uri="{FF2B5EF4-FFF2-40B4-BE49-F238E27FC236}">
                  <a16:creationId xmlns:a16="http://schemas.microsoft.com/office/drawing/2014/main" id="{EBA0D94A-00F5-6D69-0D81-ECB1BF402B7B}"/>
                </a:ext>
              </a:extLst>
            </p:cNvPr>
            <p:cNvSpPr/>
            <p:nvPr/>
          </p:nvSpPr>
          <p:spPr>
            <a:xfrm>
              <a:off x="9035936" y="4338897"/>
              <a:ext cx="751002" cy="393575"/>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平行四辺形 21">
              <a:extLst>
                <a:ext uri="{FF2B5EF4-FFF2-40B4-BE49-F238E27FC236}">
                  <a16:creationId xmlns:a16="http://schemas.microsoft.com/office/drawing/2014/main" id="{1E35393F-BFC2-38E2-4CD2-15B234A921D3}"/>
                </a:ext>
              </a:extLst>
            </p:cNvPr>
            <p:cNvSpPr/>
            <p:nvPr/>
          </p:nvSpPr>
          <p:spPr>
            <a:xfrm>
              <a:off x="8936747" y="4732473"/>
              <a:ext cx="850191" cy="393575"/>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グラフィックス 23">
              <a:extLst>
                <a:ext uri="{FF2B5EF4-FFF2-40B4-BE49-F238E27FC236}">
                  <a16:creationId xmlns:a16="http://schemas.microsoft.com/office/drawing/2014/main" id="{27F07431-913A-BDD8-24D2-6CD8848E1BA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t="8977" b="8977"/>
            <a:stretch/>
          </p:blipFill>
          <p:spPr>
            <a:xfrm flipH="1">
              <a:off x="9182399" y="3654892"/>
              <a:ext cx="458074" cy="684005"/>
            </a:xfrm>
            <a:prstGeom prst="rect">
              <a:avLst/>
            </a:prstGeom>
          </p:spPr>
        </p:pic>
        <p:cxnSp>
          <p:nvCxnSpPr>
            <p:cNvPr id="26" name="直線コネクタ 25">
              <a:extLst>
                <a:ext uri="{FF2B5EF4-FFF2-40B4-BE49-F238E27FC236}">
                  <a16:creationId xmlns:a16="http://schemas.microsoft.com/office/drawing/2014/main" id="{C5B7890D-6C9D-E7BC-FE62-E8E8AB91CCE8}"/>
                </a:ext>
              </a:extLst>
            </p:cNvPr>
            <p:cNvCxnSpPr/>
            <p:nvPr/>
          </p:nvCxnSpPr>
          <p:spPr>
            <a:xfrm>
              <a:off x="7428963" y="2631936"/>
              <a:ext cx="1202558" cy="295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836F4E5-05D9-E4C8-5B01-88167D0D9BF9}"/>
                </a:ext>
              </a:extLst>
            </p:cNvPr>
            <p:cNvCxnSpPr/>
            <p:nvPr/>
          </p:nvCxnSpPr>
          <p:spPr>
            <a:xfrm>
              <a:off x="8631521" y="2925309"/>
              <a:ext cx="510114" cy="857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4C3899A9-87F6-5452-7EB9-68B4399FBEA6}"/>
                </a:ext>
              </a:extLst>
            </p:cNvPr>
            <p:cNvCxnSpPr>
              <a:cxnSpLocks/>
            </p:cNvCxnSpPr>
            <p:nvPr/>
          </p:nvCxnSpPr>
          <p:spPr>
            <a:xfrm>
              <a:off x="6858000" y="2925309"/>
              <a:ext cx="2259979" cy="115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図 41" descr="\documentclass{jsarticle}&#10;\usepackage{amsmath}&#10;\usepackage[T1]{fontenc}&#10;\usepackage{lmodern}&#10;\pagestyle{empty}&#10;&#10;\begin{document}&#10;%\begin{align*}&#10;%\end{align*}&#10;$S_1$&#10;\end{document}" title="IguanaTex Bitmap Display">
              <a:extLst>
                <a:ext uri="{FF2B5EF4-FFF2-40B4-BE49-F238E27FC236}">
                  <a16:creationId xmlns:a16="http://schemas.microsoft.com/office/drawing/2014/main" id="{141452A1-A091-DCCC-93ED-710A11265200}"/>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8266748" y="2459279"/>
              <a:ext cx="337464" cy="319343"/>
            </a:xfrm>
            <a:prstGeom prst="rect">
              <a:avLst/>
            </a:prstGeom>
          </p:spPr>
        </p:pic>
        <p:pic>
          <p:nvPicPr>
            <p:cNvPr id="45" name="図 44" descr="\documentclass{jsarticle}&#10;\usepackage{amsmath}&#10;\usepackage[T1]{fontenc}&#10;\usepackage{lmodern}&#10;\pagestyle{empty}&#10;&#10;\begin{document}&#10;%\begin{align*}&#10;%\end{align*}&#10;$S_2$&#10;\end{document}" title="IguanaTex Bitmap Display">
              <a:extLst>
                <a:ext uri="{FF2B5EF4-FFF2-40B4-BE49-F238E27FC236}">
                  <a16:creationId xmlns:a16="http://schemas.microsoft.com/office/drawing/2014/main" id="{A1215AE7-AA09-EADD-CBAB-F07B4B9FEF51}"/>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8129030" y="3236041"/>
              <a:ext cx="344124" cy="319343"/>
            </a:xfrm>
            <a:prstGeom prst="rect">
              <a:avLst/>
            </a:prstGeom>
          </p:spPr>
        </p:pic>
        <p:sp>
          <p:nvSpPr>
            <p:cNvPr id="8" name="テキスト ボックス 7">
              <a:extLst>
                <a:ext uri="{FF2B5EF4-FFF2-40B4-BE49-F238E27FC236}">
                  <a16:creationId xmlns:a16="http://schemas.microsoft.com/office/drawing/2014/main" id="{52A70FD2-FA6E-BBFF-A3FD-65D43F3A6702}"/>
                </a:ext>
              </a:extLst>
            </p:cNvPr>
            <p:cNvSpPr txBox="1"/>
            <p:nvPr/>
          </p:nvSpPr>
          <p:spPr>
            <a:xfrm>
              <a:off x="8804694" y="2767276"/>
              <a:ext cx="1213484"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反射波</a:t>
              </a:r>
            </a:p>
          </p:txBody>
        </p:sp>
        <p:pic>
          <p:nvPicPr>
            <p:cNvPr id="14" name="図 13" descr="\documentclass{jsarticle}&#10;\usepackage{amsmath}&#10;\usepackage[T1]{fontenc}&#10;\usepackage{lmodern}&#10;\pagestyle{empty}&#10;&#10;\begin{document}&#10;%\begin{align*}&#10;%\end{align*}&#10;$y_1$&#10;\end{document}" title="IguanaTex Bitmap Display">
              <a:extLst>
                <a:ext uri="{FF2B5EF4-FFF2-40B4-BE49-F238E27FC236}">
                  <a16:creationId xmlns:a16="http://schemas.microsoft.com/office/drawing/2014/main" id="{B6355B7B-FAF5-6F76-70D1-EDBBEF6EF8D1}"/>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9117979" y="3485299"/>
              <a:ext cx="299721" cy="244463"/>
            </a:xfrm>
            <a:prstGeom prst="rect">
              <a:avLst/>
            </a:prstGeom>
          </p:spPr>
        </p:pic>
        <p:pic>
          <p:nvPicPr>
            <p:cNvPr id="20" name="図 19" descr="\documentclass{jsarticle}&#10;\usepackage{amsmath}&#10;\usepackage[T1]{fontenc}&#10;\usepackage{lmodern}&#10;\pagestyle{empty}&#10;&#10;\begin{document}&#10;%\begin{align*}&#10;%\end{align*}&#10;$y_2$&#10;\end{document}" title="IguanaTex Bitmap Display">
              <a:extLst>
                <a:ext uri="{FF2B5EF4-FFF2-40B4-BE49-F238E27FC236}">
                  <a16:creationId xmlns:a16="http://schemas.microsoft.com/office/drawing/2014/main" id="{1C954D9C-82BE-38E8-9F3A-684261BA287B}"/>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9526936" y="3538278"/>
              <a:ext cx="308602" cy="244463"/>
            </a:xfrm>
            <a:prstGeom prst="rect">
              <a:avLst/>
            </a:prstGeom>
          </p:spPr>
        </p:pic>
        <p:pic>
          <p:nvPicPr>
            <p:cNvPr id="25" name="図 24"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78B7F9D1-5595-252A-90DC-D87DFEF97D14}"/>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7951373" y="3809500"/>
              <a:ext cx="458074" cy="374788"/>
            </a:xfrm>
            <a:prstGeom prst="rect">
              <a:avLst/>
            </a:prstGeom>
          </p:spPr>
        </p:pic>
      </p:grpSp>
      <p:pic>
        <p:nvPicPr>
          <p:cNvPr id="32" name="図 31" descr="\documentclass{jsarticle}&#10;\usepackage{amsmath}&#10;\usepackage[T1]{fontenc}&#10;\usepackage{lmodern}&#10;\pagestyle{empty}&#10;&#10;\begin{document}&#10;%\begin{align*}&#10;%\end{align*}&#10;$H^{-1}$&#10;\end{document}" title="IguanaTex Bitmap Display">
            <a:extLst>
              <a:ext uri="{FF2B5EF4-FFF2-40B4-BE49-F238E27FC236}">
                <a16:creationId xmlns:a16="http://schemas.microsoft.com/office/drawing/2014/main" id="{EE5D4C69-6BB6-BEC3-AA05-2F8C7609F13D}"/>
              </a:ext>
            </a:extLst>
          </p:cNvPr>
          <p:cNvPicPr>
            <a:picLocks noChangeAspect="1"/>
          </p:cNvPicPr>
          <p:nvPr>
            <p:custDataLst>
              <p:tags r:id="rId2"/>
            </p:custDataLst>
          </p:nvPr>
        </p:nvPicPr>
        <p:blipFill>
          <a:blip r:embed="rId21">
            <a:extLst>
              <a:ext uri="{28A0092B-C50C-407E-A947-70E740481C1C}">
                <a14:useLocalDpi xmlns:a14="http://schemas.microsoft.com/office/drawing/2010/main" val="0"/>
              </a:ext>
            </a:extLst>
          </a:blip>
          <a:stretch>
            <a:fillRect/>
          </a:stretch>
        </p:blipFill>
        <p:spPr>
          <a:xfrm>
            <a:off x="7922871" y="6192306"/>
            <a:ext cx="895861" cy="411454"/>
          </a:xfrm>
          <a:prstGeom prst="rect">
            <a:avLst/>
          </a:prstGeom>
        </p:spPr>
      </p:pic>
      <p:sp>
        <p:nvSpPr>
          <p:cNvPr id="34" name="テキスト ボックス 33">
            <a:extLst>
              <a:ext uri="{FF2B5EF4-FFF2-40B4-BE49-F238E27FC236}">
                <a16:creationId xmlns:a16="http://schemas.microsoft.com/office/drawing/2014/main" id="{976F970C-38A8-ABF2-8715-FF4886DFF669}"/>
              </a:ext>
            </a:extLst>
          </p:cNvPr>
          <p:cNvSpPr txBox="1"/>
          <p:nvPr/>
        </p:nvSpPr>
        <p:spPr>
          <a:xfrm>
            <a:off x="5152251" y="4816142"/>
            <a:ext cx="4223565" cy="338554"/>
          </a:xfrm>
          <a:prstGeom prst="rect">
            <a:avLst/>
          </a:prstGeom>
          <a:noFill/>
        </p:spPr>
        <p:txBody>
          <a:bodyPr wrap="square" rtlCol="0">
            <a:spAutoFit/>
          </a:bodyPr>
          <a:lstStyle/>
          <a:p>
            <a:r>
              <a:rPr kumimoji="1" lang="en-US" altLang="ja-JP" sz="1600" dirty="0">
                <a:latin typeface="BIZ UDPゴシック" panose="020B0400000000000000" pitchFamily="50" charset="-128"/>
                <a:ea typeface="BIZ UDPゴシック" panose="020B0400000000000000" pitchFamily="50" charset="-128"/>
              </a:rPr>
              <a:t>Zero Forcing (ZF(</a:t>
            </a:r>
            <a:r>
              <a:rPr lang="ja-JP" altLang="en-US" sz="1600" dirty="0">
                <a:latin typeface="BIZ UDPゴシック" panose="020B0400000000000000" pitchFamily="50" charset="-128"/>
                <a:ea typeface="BIZ UDPゴシック" panose="020B0400000000000000" pitchFamily="50" charset="-128"/>
              </a:rPr>
              <a:t>干渉キャンセル</a:t>
            </a:r>
            <a:r>
              <a:rPr kumimoji="1" lang="en-US" altLang="ja-JP" sz="1600" dirty="0">
                <a:latin typeface="BIZ UDPゴシック" panose="020B0400000000000000" pitchFamily="50" charset="-128"/>
                <a:ea typeface="BIZ UDPゴシック" panose="020B0400000000000000" pitchFamily="50" charset="-128"/>
              </a:rPr>
              <a:t>)</a:t>
            </a:r>
            <a:r>
              <a:rPr kumimoji="1" lang="ja-JP" altLang="en-US" sz="1600" dirty="0">
                <a:latin typeface="BIZ UDPゴシック" panose="020B0400000000000000" pitchFamily="50" charset="-128"/>
                <a:ea typeface="BIZ UDPゴシック" panose="020B0400000000000000" pitchFamily="50" charset="-128"/>
              </a:rPr>
              <a:t>方式</a:t>
            </a:r>
            <a:r>
              <a:rPr kumimoji="1" lang="en-US" altLang="ja-JP" sz="1600" dirty="0">
                <a:latin typeface="BIZ UDPゴシック" panose="020B0400000000000000" pitchFamily="50" charset="-128"/>
                <a:ea typeface="BIZ UDPゴシック" panose="020B0400000000000000" pitchFamily="50" charset="-128"/>
              </a:rPr>
              <a:t>)</a:t>
            </a:r>
            <a:endParaRPr kumimoji="1" lang="ja-JP" altLang="en-US" sz="1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77914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グラフィックス 17">
            <a:extLst>
              <a:ext uri="{FF2B5EF4-FFF2-40B4-BE49-F238E27FC236}">
                <a16:creationId xmlns:a16="http://schemas.microsoft.com/office/drawing/2014/main" id="{1F80902E-0ED3-80FD-5EBD-5A93A20743F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7128966" y="2843334"/>
            <a:ext cx="1139142" cy="1991021"/>
          </a:xfrm>
          <a:prstGeom prst="rect">
            <a:avLst/>
          </a:prstGeom>
        </p:spPr>
      </p:pic>
      <p:grpSp>
        <p:nvGrpSpPr>
          <p:cNvPr id="19" name="グループ化 18">
            <a:extLst>
              <a:ext uri="{FF2B5EF4-FFF2-40B4-BE49-F238E27FC236}">
                <a16:creationId xmlns:a16="http://schemas.microsoft.com/office/drawing/2014/main" id="{57A033F0-F911-7674-0DBE-2F01131B39BA}"/>
              </a:ext>
            </a:extLst>
          </p:cNvPr>
          <p:cNvGrpSpPr/>
          <p:nvPr/>
        </p:nvGrpSpPr>
        <p:grpSpPr>
          <a:xfrm>
            <a:off x="10088970" y="3315351"/>
            <a:ext cx="521817" cy="812980"/>
            <a:chOff x="8104042" y="3363386"/>
            <a:chExt cx="529590" cy="927458"/>
          </a:xfrm>
        </p:grpSpPr>
        <p:sp>
          <p:nvSpPr>
            <p:cNvPr id="40" name="正方形/長方形 39">
              <a:extLst>
                <a:ext uri="{FF2B5EF4-FFF2-40B4-BE49-F238E27FC236}">
                  <a16:creationId xmlns:a16="http://schemas.microsoft.com/office/drawing/2014/main" id="{1117A97E-F77D-CE86-0749-E0833466DF5F}"/>
                </a:ext>
              </a:extLst>
            </p:cNvPr>
            <p:cNvSpPr/>
            <p:nvPr/>
          </p:nvSpPr>
          <p:spPr>
            <a:xfrm>
              <a:off x="8165828" y="3794602"/>
              <a:ext cx="467804" cy="24812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平行四辺形 40">
              <a:extLst>
                <a:ext uri="{FF2B5EF4-FFF2-40B4-BE49-F238E27FC236}">
                  <a16:creationId xmlns:a16="http://schemas.microsoft.com/office/drawing/2014/main" id="{CB42D48A-08CD-E2FD-0D18-B1FA584C3DC7}"/>
                </a:ext>
              </a:extLst>
            </p:cNvPr>
            <p:cNvSpPr/>
            <p:nvPr/>
          </p:nvSpPr>
          <p:spPr>
            <a:xfrm>
              <a:off x="8104042" y="4042723"/>
              <a:ext cx="529590" cy="24812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グラフィックス 41">
              <a:extLst>
                <a:ext uri="{FF2B5EF4-FFF2-40B4-BE49-F238E27FC236}">
                  <a16:creationId xmlns:a16="http://schemas.microsoft.com/office/drawing/2014/main" id="{155226DD-590F-88AA-DCD9-14839C6167D2}"/>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 r="-1" b="17291"/>
            <a:stretch/>
          </p:blipFill>
          <p:spPr>
            <a:xfrm flipH="1">
              <a:off x="8257061" y="3363386"/>
              <a:ext cx="285337" cy="431216"/>
            </a:xfrm>
            <a:prstGeom prst="rect">
              <a:avLst/>
            </a:prstGeom>
          </p:spPr>
        </p:pic>
      </p:grpSp>
      <p:pic>
        <p:nvPicPr>
          <p:cNvPr id="20" name="図 19" descr="\documentclass{jsarticle}&#10;\usepackage{amsmath}&#10;\usepackage[T1]{fontenc}&#10;\usepackage{lmodern}&#10;\pagestyle{empty}&#10;&#10;\begin{document}&#10;%\begin{align*}&#10;%\end{align*}&#10;$f_1$&#10;\end{document}" title="IguanaTex Bitmap Display">
            <a:extLst>
              <a:ext uri="{FF2B5EF4-FFF2-40B4-BE49-F238E27FC236}">
                <a16:creationId xmlns:a16="http://schemas.microsoft.com/office/drawing/2014/main" id="{5B210EDC-B1AF-D03E-4B6C-B354B6676080}"/>
              </a:ext>
            </a:extLst>
          </p:cNvPr>
          <p:cNvPicPr>
            <a:picLocks noChangeAspect="1"/>
          </p:cNvPicPr>
          <p:nvPr>
            <p:custDataLst>
              <p:tags r:id="rId1"/>
            </p:custDataLst>
          </p:nvPr>
        </p:nvPicPr>
        <p:blipFill>
          <a:blip r:embed="rId17">
            <a:extLst>
              <a:ext uri="{28A0092B-C50C-407E-A947-70E740481C1C}">
                <a14:useLocalDpi xmlns:a14="http://schemas.microsoft.com/office/drawing/2010/main" val="0"/>
              </a:ext>
            </a:extLst>
          </a:blip>
          <a:stretch>
            <a:fillRect/>
          </a:stretch>
        </p:blipFill>
        <p:spPr>
          <a:xfrm>
            <a:off x="8754522" y="3383466"/>
            <a:ext cx="218260" cy="236339"/>
          </a:xfrm>
          <a:prstGeom prst="rect">
            <a:avLst/>
          </a:prstGeom>
        </p:spPr>
      </p:pic>
      <p:pic>
        <p:nvPicPr>
          <p:cNvPr id="21" name="図 20" descr="\documentclass{jsarticle}&#10;\usepackage{amsmath}&#10;\usepackage[T1]{fontenc}&#10;\usepackage{lmodern}&#10;\pagestyle{empty}&#10;&#10;\begin{document}&#10;%\begin{align*}&#10;%\end{align*}&#10;$t_1$&#10;\end{document}" title="IguanaTex Bitmap Display">
            <a:extLst>
              <a:ext uri="{FF2B5EF4-FFF2-40B4-BE49-F238E27FC236}">
                <a16:creationId xmlns:a16="http://schemas.microsoft.com/office/drawing/2014/main" id="{1B6AD43A-EE35-C1F0-C0EA-3A957618AE8F}"/>
              </a:ext>
            </a:extLst>
          </p:cNvPr>
          <p:cNvPicPr>
            <a:picLocks noChangeAspect="1"/>
          </p:cNvPicPr>
          <p:nvPr>
            <p:custDataLst>
              <p:tags r:id="rId2"/>
            </p:custDataLst>
          </p:nvPr>
        </p:nvPicPr>
        <p:blipFill>
          <a:blip r:embed="rId18">
            <a:extLst>
              <a:ext uri="{28A0092B-C50C-407E-A947-70E740481C1C}">
                <a14:useLocalDpi xmlns:a14="http://schemas.microsoft.com/office/drawing/2010/main" val="0"/>
              </a:ext>
            </a:extLst>
          </a:blip>
          <a:stretch>
            <a:fillRect/>
          </a:stretch>
        </p:blipFill>
        <p:spPr>
          <a:xfrm>
            <a:off x="9167380" y="3464110"/>
            <a:ext cx="189935" cy="202576"/>
          </a:xfrm>
          <a:prstGeom prst="rect">
            <a:avLst/>
          </a:prstGeom>
        </p:spPr>
      </p:pic>
      <p:grpSp>
        <p:nvGrpSpPr>
          <p:cNvPr id="22" name="グループ化 21">
            <a:extLst>
              <a:ext uri="{FF2B5EF4-FFF2-40B4-BE49-F238E27FC236}">
                <a16:creationId xmlns:a16="http://schemas.microsoft.com/office/drawing/2014/main" id="{3CC3D47D-9818-98DD-99A3-FFBC72980A73}"/>
              </a:ext>
            </a:extLst>
          </p:cNvPr>
          <p:cNvGrpSpPr/>
          <p:nvPr/>
        </p:nvGrpSpPr>
        <p:grpSpPr>
          <a:xfrm>
            <a:off x="9595292" y="4632504"/>
            <a:ext cx="521817" cy="812980"/>
            <a:chOff x="8104042" y="3363386"/>
            <a:chExt cx="529590" cy="927458"/>
          </a:xfrm>
        </p:grpSpPr>
        <p:sp>
          <p:nvSpPr>
            <p:cNvPr id="37" name="正方形/長方形 36">
              <a:extLst>
                <a:ext uri="{FF2B5EF4-FFF2-40B4-BE49-F238E27FC236}">
                  <a16:creationId xmlns:a16="http://schemas.microsoft.com/office/drawing/2014/main" id="{79B31857-932E-8F4C-20B9-2537590367EE}"/>
                </a:ext>
              </a:extLst>
            </p:cNvPr>
            <p:cNvSpPr/>
            <p:nvPr/>
          </p:nvSpPr>
          <p:spPr>
            <a:xfrm>
              <a:off x="8165828" y="3794602"/>
              <a:ext cx="467804" cy="24812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平行四辺形 37">
              <a:extLst>
                <a:ext uri="{FF2B5EF4-FFF2-40B4-BE49-F238E27FC236}">
                  <a16:creationId xmlns:a16="http://schemas.microsoft.com/office/drawing/2014/main" id="{2209EEB3-DDB8-7722-3EE7-5C3AA6E05378}"/>
                </a:ext>
              </a:extLst>
            </p:cNvPr>
            <p:cNvSpPr/>
            <p:nvPr/>
          </p:nvSpPr>
          <p:spPr>
            <a:xfrm>
              <a:off x="8104042" y="4042723"/>
              <a:ext cx="529590" cy="24812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グラフィックス 38">
              <a:extLst>
                <a:ext uri="{FF2B5EF4-FFF2-40B4-BE49-F238E27FC236}">
                  <a16:creationId xmlns:a16="http://schemas.microsoft.com/office/drawing/2014/main" id="{D27C05E0-3463-9D26-3238-C3C31FFB99CB}"/>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 r="-1" b="17291"/>
            <a:stretch/>
          </p:blipFill>
          <p:spPr>
            <a:xfrm flipH="1">
              <a:off x="8257061" y="3363386"/>
              <a:ext cx="285337" cy="431216"/>
            </a:xfrm>
            <a:prstGeom prst="rect">
              <a:avLst/>
            </a:prstGeom>
          </p:spPr>
        </p:pic>
      </p:grpSp>
      <p:grpSp>
        <p:nvGrpSpPr>
          <p:cNvPr id="23" name="グループ化 22">
            <a:extLst>
              <a:ext uri="{FF2B5EF4-FFF2-40B4-BE49-F238E27FC236}">
                <a16:creationId xmlns:a16="http://schemas.microsoft.com/office/drawing/2014/main" id="{21A58E0D-C348-2844-CC45-33F0C297ACEB}"/>
              </a:ext>
            </a:extLst>
          </p:cNvPr>
          <p:cNvGrpSpPr/>
          <p:nvPr/>
        </p:nvGrpSpPr>
        <p:grpSpPr>
          <a:xfrm>
            <a:off x="7955834" y="4985697"/>
            <a:ext cx="521817" cy="812980"/>
            <a:chOff x="8104042" y="3363386"/>
            <a:chExt cx="529590" cy="927458"/>
          </a:xfrm>
        </p:grpSpPr>
        <p:sp>
          <p:nvSpPr>
            <p:cNvPr id="34" name="正方形/長方形 33">
              <a:extLst>
                <a:ext uri="{FF2B5EF4-FFF2-40B4-BE49-F238E27FC236}">
                  <a16:creationId xmlns:a16="http://schemas.microsoft.com/office/drawing/2014/main" id="{8B151C47-4A9E-284C-703C-65C9D4FB4BBB}"/>
                </a:ext>
              </a:extLst>
            </p:cNvPr>
            <p:cNvSpPr/>
            <p:nvPr/>
          </p:nvSpPr>
          <p:spPr>
            <a:xfrm>
              <a:off x="8165828" y="3794602"/>
              <a:ext cx="467804" cy="24812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平行四辺形 34">
              <a:extLst>
                <a:ext uri="{FF2B5EF4-FFF2-40B4-BE49-F238E27FC236}">
                  <a16:creationId xmlns:a16="http://schemas.microsoft.com/office/drawing/2014/main" id="{48C45CD6-53CF-09DA-DE33-DAB0B89DB0DE}"/>
                </a:ext>
              </a:extLst>
            </p:cNvPr>
            <p:cNvSpPr/>
            <p:nvPr/>
          </p:nvSpPr>
          <p:spPr>
            <a:xfrm>
              <a:off x="8104042" y="4042723"/>
              <a:ext cx="529590" cy="248121"/>
            </a:xfrm>
            <a:prstGeom prst="parallelogram">
              <a:avLst>
                <a:gd name="adj" fmla="val 28572"/>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グラフィックス 35">
              <a:extLst>
                <a:ext uri="{FF2B5EF4-FFF2-40B4-BE49-F238E27FC236}">
                  <a16:creationId xmlns:a16="http://schemas.microsoft.com/office/drawing/2014/main" id="{DD67FB5E-C21B-5831-6814-A3CDD9705BE7}"/>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 r="-1" b="17291"/>
            <a:stretch/>
          </p:blipFill>
          <p:spPr>
            <a:xfrm flipH="1">
              <a:off x="8257061" y="3363386"/>
              <a:ext cx="285337" cy="431216"/>
            </a:xfrm>
            <a:prstGeom prst="rect">
              <a:avLst/>
            </a:prstGeom>
          </p:spPr>
        </p:pic>
      </p:grpSp>
      <p:sp>
        <p:nvSpPr>
          <p:cNvPr id="24" name="楕円 23">
            <a:extLst>
              <a:ext uri="{FF2B5EF4-FFF2-40B4-BE49-F238E27FC236}">
                <a16:creationId xmlns:a16="http://schemas.microsoft.com/office/drawing/2014/main" id="{A15EED3C-283E-4E7A-CC68-4F40BEC909CD}"/>
              </a:ext>
            </a:extLst>
          </p:cNvPr>
          <p:cNvSpPr/>
          <p:nvPr/>
        </p:nvSpPr>
        <p:spPr>
          <a:xfrm rot="687019">
            <a:off x="7991383" y="3304450"/>
            <a:ext cx="2083879" cy="415096"/>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楕円 24">
            <a:extLst>
              <a:ext uri="{FF2B5EF4-FFF2-40B4-BE49-F238E27FC236}">
                <a16:creationId xmlns:a16="http://schemas.microsoft.com/office/drawing/2014/main" id="{5A947894-47AA-69E9-466E-BF2B8EA4D9DF}"/>
              </a:ext>
            </a:extLst>
          </p:cNvPr>
          <p:cNvSpPr/>
          <p:nvPr/>
        </p:nvSpPr>
        <p:spPr>
          <a:xfrm rot="2331826">
            <a:off x="7692074" y="3937063"/>
            <a:ext cx="2083879" cy="468776"/>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8ACDA772-D72D-1E46-7A8B-3853AAAC6C69}"/>
              </a:ext>
            </a:extLst>
          </p:cNvPr>
          <p:cNvSpPr/>
          <p:nvPr/>
        </p:nvSpPr>
        <p:spPr>
          <a:xfrm rot="4232888">
            <a:off x="7195903" y="4151559"/>
            <a:ext cx="1337028" cy="332775"/>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7" name="図 26" descr="\documentclass{jsarticle}&#10;\usepackage{amsmath}&#10;\usepackage[T1]{fontenc}&#10;\usepackage{lmodern}&#10;\pagestyle{empty}&#10;&#10;\begin{document}&#10;%\begin{align*}&#10;%\end{align*}&#10;$f_1$&#10;\end{document}" title="IguanaTex Bitmap Display">
            <a:extLst>
              <a:ext uri="{FF2B5EF4-FFF2-40B4-BE49-F238E27FC236}">
                <a16:creationId xmlns:a16="http://schemas.microsoft.com/office/drawing/2014/main" id="{CDE78A2C-A583-12A2-B94C-D1488E5FF130}"/>
              </a:ext>
            </a:extLst>
          </p:cNvPr>
          <p:cNvPicPr>
            <a:picLocks noChangeAspect="1"/>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8464957" y="3920778"/>
            <a:ext cx="218260" cy="236339"/>
          </a:xfrm>
          <a:prstGeom prst="rect">
            <a:avLst/>
          </a:prstGeom>
        </p:spPr>
      </p:pic>
      <p:pic>
        <p:nvPicPr>
          <p:cNvPr id="28" name="図 27" descr="\documentclass{jsarticle}&#10;\usepackage{amsmath}&#10;\usepackage[T1]{fontenc}&#10;\usepackage{lmodern}&#10;\pagestyle{empty}&#10;&#10;\begin{document}&#10;%\begin{align*}&#10;%\end{align*}&#10;$t_1$&#10;\end{document}" title="IguanaTex Bitmap Display">
            <a:extLst>
              <a:ext uri="{FF2B5EF4-FFF2-40B4-BE49-F238E27FC236}">
                <a16:creationId xmlns:a16="http://schemas.microsoft.com/office/drawing/2014/main" id="{25089E9C-3ACE-2B59-A501-82030DBF7AA6}"/>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8863559" y="4216657"/>
            <a:ext cx="189935" cy="202576"/>
          </a:xfrm>
          <a:prstGeom prst="rect">
            <a:avLst/>
          </a:prstGeom>
        </p:spPr>
      </p:pic>
      <p:pic>
        <p:nvPicPr>
          <p:cNvPr id="29" name="図 28" descr="\documentclass{jsarticle}&#10;\usepackage{amsmath}&#10;\usepackage[T1]{fontenc}&#10;\usepackage{lmodern}&#10;\pagestyle{empty}&#10;&#10;\begin{document}&#10;%\begin{align*}&#10;%\end{align*}&#10;$f_1$&#10;\end{document}" title="IguanaTex Bitmap Display">
            <a:extLst>
              <a:ext uri="{FF2B5EF4-FFF2-40B4-BE49-F238E27FC236}">
                <a16:creationId xmlns:a16="http://schemas.microsoft.com/office/drawing/2014/main" id="{2C516A3C-3FFE-5218-E333-2FB3E4E0ADA6}"/>
              </a:ext>
            </a:extLst>
          </p:cNvPr>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7735285" y="4049871"/>
            <a:ext cx="218260" cy="236339"/>
          </a:xfrm>
          <a:prstGeom prst="rect">
            <a:avLst/>
          </a:prstGeom>
        </p:spPr>
      </p:pic>
      <p:pic>
        <p:nvPicPr>
          <p:cNvPr id="30" name="図 29" descr="\documentclass{jsarticle}&#10;\usepackage{amsmath}&#10;\usepackage[T1]{fontenc}&#10;\usepackage{lmodern}&#10;\pagestyle{empty}&#10;&#10;\begin{document}&#10;%\begin{align*}&#10;%\end{align*}&#10;$t_1$&#10;\end{document}" title="IguanaTex Bitmap Display">
            <a:extLst>
              <a:ext uri="{FF2B5EF4-FFF2-40B4-BE49-F238E27FC236}">
                <a16:creationId xmlns:a16="http://schemas.microsoft.com/office/drawing/2014/main" id="{2C4BF09A-E0B5-EA2C-0694-436860B24D04}"/>
              </a:ext>
            </a:extLst>
          </p:cNvPr>
          <p:cNvPicPr>
            <a:picLocks noChangeAspect="1"/>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7896167" y="4465439"/>
            <a:ext cx="189935" cy="202576"/>
          </a:xfrm>
          <a:prstGeom prst="rect">
            <a:avLst/>
          </a:prstGeom>
        </p:spPr>
      </p:pic>
      <p:sp>
        <p:nvSpPr>
          <p:cNvPr id="31" name="テキスト ボックス 30">
            <a:extLst>
              <a:ext uri="{FF2B5EF4-FFF2-40B4-BE49-F238E27FC236}">
                <a16:creationId xmlns:a16="http://schemas.microsoft.com/office/drawing/2014/main" id="{54C77ACF-A719-2C77-2473-648CD68185A0}"/>
              </a:ext>
            </a:extLst>
          </p:cNvPr>
          <p:cNvSpPr txBox="1"/>
          <p:nvPr/>
        </p:nvSpPr>
        <p:spPr>
          <a:xfrm>
            <a:off x="9800617" y="4116489"/>
            <a:ext cx="1159400" cy="340193"/>
          </a:xfrm>
          <a:prstGeom prst="rect">
            <a:avLst/>
          </a:prstGeom>
          <a:noFill/>
        </p:spPr>
        <p:txBody>
          <a:bodyPr wrap="square" rtlCol="0">
            <a:spAutoFit/>
          </a:bodyPr>
          <a:lstStyle/>
          <a:p>
            <a:pPr algn="ctr"/>
            <a:r>
              <a:rPr kumimoji="1" lang="en-US" altLang="ja-JP" sz="1400" dirty="0">
                <a:latin typeface="BIZ UDPゴシック" panose="020B0400000000000000" pitchFamily="50" charset="-128"/>
                <a:ea typeface="BIZ UDPゴシック" panose="020B0400000000000000" pitchFamily="50" charset="-128"/>
                <a:cs typeface="Biome Light" panose="020B0502040204020203" pitchFamily="34" charset="0"/>
              </a:rPr>
              <a:t>user1</a:t>
            </a:r>
            <a:endParaRPr kumimoji="1" lang="ja-JP" altLang="en-US" sz="1400" dirty="0">
              <a:latin typeface="BIZ UDPゴシック" panose="020B0400000000000000" pitchFamily="50" charset="-128"/>
              <a:ea typeface="BIZ UDPゴシック" panose="020B0400000000000000" pitchFamily="50" charset="-128"/>
              <a:cs typeface="Biome Light" panose="020B0502040204020203" pitchFamily="34" charset="0"/>
            </a:endParaRPr>
          </a:p>
        </p:txBody>
      </p:sp>
      <p:sp>
        <p:nvSpPr>
          <p:cNvPr id="32" name="テキスト ボックス 31">
            <a:extLst>
              <a:ext uri="{FF2B5EF4-FFF2-40B4-BE49-F238E27FC236}">
                <a16:creationId xmlns:a16="http://schemas.microsoft.com/office/drawing/2014/main" id="{C412633B-581E-2824-2525-BE3F6B6BFEB8}"/>
              </a:ext>
            </a:extLst>
          </p:cNvPr>
          <p:cNvSpPr txBox="1"/>
          <p:nvPr/>
        </p:nvSpPr>
        <p:spPr>
          <a:xfrm>
            <a:off x="9306939" y="5405696"/>
            <a:ext cx="1159400" cy="340193"/>
          </a:xfrm>
          <a:prstGeom prst="rect">
            <a:avLst/>
          </a:prstGeom>
          <a:noFill/>
        </p:spPr>
        <p:txBody>
          <a:bodyPr wrap="square" rtlCol="0">
            <a:spAutoFit/>
          </a:bodyPr>
          <a:lstStyle/>
          <a:p>
            <a:pPr algn="ctr"/>
            <a:r>
              <a:rPr kumimoji="1" lang="en-US" altLang="ja-JP" sz="1400" dirty="0">
                <a:latin typeface="BIZ UDPゴシック" panose="020B0400000000000000" pitchFamily="50" charset="-128"/>
                <a:ea typeface="BIZ UDPゴシック" panose="020B0400000000000000" pitchFamily="50" charset="-128"/>
                <a:cs typeface="Biome Light" panose="020B0502040204020203" pitchFamily="34" charset="0"/>
              </a:rPr>
              <a:t>user2</a:t>
            </a:r>
            <a:endParaRPr kumimoji="1" lang="ja-JP" altLang="en-US" sz="1400" dirty="0">
              <a:latin typeface="BIZ UDPゴシック" panose="020B0400000000000000" pitchFamily="50" charset="-128"/>
              <a:ea typeface="BIZ UDPゴシック" panose="020B0400000000000000" pitchFamily="50" charset="-128"/>
              <a:cs typeface="Biome Light" panose="020B0502040204020203" pitchFamily="34" charset="0"/>
            </a:endParaRPr>
          </a:p>
        </p:txBody>
      </p:sp>
      <p:sp>
        <p:nvSpPr>
          <p:cNvPr id="33" name="テキスト ボックス 32">
            <a:extLst>
              <a:ext uri="{FF2B5EF4-FFF2-40B4-BE49-F238E27FC236}">
                <a16:creationId xmlns:a16="http://schemas.microsoft.com/office/drawing/2014/main" id="{2A49B05F-3220-8FE3-FDD9-17E762A3B09E}"/>
              </a:ext>
            </a:extLst>
          </p:cNvPr>
          <p:cNvSpPr txBox="1"/>
          <p:nvPr/>
        </p:nvSpPr>
        <p:spPr>
          <a:xfrm>
            <a:off x="7647754" y="5785142"/>
            <a:ext cx="1159400" cy="340193"/>
          </a:xfrm>
          <a:prstGeom prst="rect">
            <a:avLst/>
          </a:prstGeom>
          <a:noFill/>
        </p:spPr>
        <p:txBody>
          <a:bodyPr wrap="square" rtlCol="0">
            <a:spAutoFit/>
          </a:bodyPr>
          <a:lstStyle/>
          <a:p>
            <a:pPr algn="ctr"/>
            <a:r>
              <a:rPr kumimoji="1" lang="en-US" altLang="ja-JP" sz="1400" dirty="0">
                <a:latin typeface="BIZ UDPゴシック" panose="020B0400000000000000" pitchFamily="50" charset="-128"/>
                <a:ea typeface="BIZ UDPゴシック" panose="020B0400000000000000" pitchFamily="50" charset="-128"/>
                <a:cs typeface="Biome Light" panose="020B0502040204020203" pitchFamily="34" charset="0"/>
              </a:rPr>
              <a:t>user3</a:t>
            </a:r>
            <a:endParaRPr kumimoji="1" lang="ja-JP" altLang="en-US" sz="1400" dirty="0">
              <a:latin typeface="BIZ UDPゴシック" panose="020B0400000000000000" pitchFamily="50" charset="-128"/>
              <a:ea typeface="BIZ UDPゴシック" panose="020B0400000000000000" pitchFamily="50" charset="-128"/>
              <a:cs typeface="Biome Light" panose="020B0502040204020203" pitchFamily="34" charset="0"/>
            </a:endParaRPr>
          </a:p>
        </p:txBody>
      </p:sp>
      <p:sp>
        <p:nvSpPr>
          <p:cNvPr id="43" name="テキスト ボックス 42">
            <a:extLst>
              <a:ext uri="{FF2B5EF4-FFF2-40B4-BE49-F238E27FC236}">
                <a16:creationId xmlns:a16="http://schemas.microsoft.com/office/drawing/2014/main" id="{A0F8B35C-1E74-7A9F-49DA-F8289EFA44AA}"/>
              </a:ext>
            </a:extLst>
          </p:cNvPr>
          <p:cNvSpPr txBox="1"/>
          <p:nvPr/>
        </p:nvSpPr>
        <p:spPr>
          <a:xfrm>
            <a:off x="7159529" y="1740636"/>
            <a:ext cx="3188369"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MU-MIMO</a:t>
            </a:r>
          </a:p>
          <a:p>
            <a:pPr lvl="1"/>
            <a:r>
              <a:rPr lang="en-US" altLang="ja-JP" dirty="0">
                <a:latin typeface="BIZ UDPゴシック" panose="020B0400000000000000" pitchFamily="50" charset="-128"/>
                <a:ea typeface="BIZ UDPゴシック" panose="020B0400000000000000" pitchFamily="50" charset="-128"/>
              </a:rPr>
              <a:t>(Multi User–MIMO)</a:t>
            </a:r>
            <a:endParaRPr kumimoji="1" lang="en-US" altLang="ja-JP"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83A1CE86-6094-F535-05FB-5F0B007A72B4}"/>
              </a:ext>
            </a:extLst>
          </p:cNvPr>
          <p:cNvSpPr txBox="1"/>
          <p:nvPr/>
        </p:nvSpPr>
        <p:spPr>
          <a:xfrm>
            <a:off x="392457" y="1664316"/>
            <a:ext cx="6668543" cy="1200329"/>
          </a:xfrm>
          <a:prstGeom prst="rect">
            <a:avLst/>
          </a:prstGeom>
          <a:noFill/>
        </p:spPr>
        <p:txBody>
          <a:bodyPr wrap="square" rtlCol="0">
            <a:spAutoFit/>
          </a:bodyPr>
          <a:lstStyle/>
          <a:p>
            <a:r>
              <a:rPr lang="ja-JP" altLang="en-US" dirty="0">
                <a:latin typeface="BIZ UDPゴシック" panose="020B0400000000000000" pitchFamily="50" charset="-128"/>
                <a:ea typeface="BIZ UDPゴシック" panose="020B0400000000000000" pitchFamily="50" charset="-128"/>
              </a:rPr>
              <a:t>固有モード伝送</a:t>
            </a:r>
            <a:endParaRPr lang="en-US" altLang="ja-JP" dirty="0">
              <a:latin typeface="BIZ UDPゴシック" panose="020B0400000000000000" pitchFamily="50" charset="-128"/>
              <a:ea typeface="BIZ UDPゴシック" panose="020B0400000000000000" pitchFamily="50" charset="-128"/>
            </a:endParaRPr>
          </a:p>
          <a:p>
            <a:pPr lvl="1"/>
            <a:r>
              <a:rPr lang="en-US" altLang="ja-JP" dirty="0">
                <a:latin typeface="BIZ UDPゴシック" panose="020B0400000000000000" pitchFamily="50" charset="-128"/>
                <a:ea typeface="BIZ UDPゴシック" panose="020B0400000000000000" pitchFamily="50" charset="-128"/>
              </a:rPr>
              <a:t>Eigen-mode SDM(</a:t>
            </a:r>
            <a:r>
              <a:rPr lang="en-US" altLang="ja-JP" sz="1600" dirty="0">
                <a:latin typeface="BIZ UDPゴシック" panose="020B0400000000000000" pitchFamily="50" charset="-128"/>
                <a:ea typeface="BIZ UDPゴシック" panose="020B0400000000000000" pitchFamily="50" charset="-128"/>
              </a:rPr>
              <a:t>Space Division Multiplexing</a:t>
            </a:r>
            <a:r>
              <a:rPr lang="en-US" altLang="ja-JP" dirty="0">
                <a:latin typeface="BIZ UDPゴシック" panose="020B0400000000000000" pitchFamily="50" charset="-128"/>
                <a:ea typeface="BIZ UDPゴシック" panose="020B0400000000000000" pitchFamily="50" charset="-128"/>
              </a:rPr>
              <a:t>)</a:t>
            </a:r>
          </a:p>
          <a:p>
            <a:r>
              <a:rPr lang="en-US" altLang="ja-JP" dirty="0">
                <a:latin typeface="BIZ UDPゴシック" panose="020B0400000000000000" pitchFamily="50" charset="-128"/>
                <a:ea typeface="BIZ UDPゴシック" panose="020B0400000000000000" pitchFamily="50" charset="-128"/>
              </a:rPr>
              <a:t>SU</a:t>
            </a:r>
            <a:r>
              <a:rPr kumimoji="1" lang="en-US" altLang="ja-JP" dirty="0">
                <a:latin typeface="BIZ UDPゴシック" panose="020B0400000000000000" pitchFamily="50" charset="-128"/>
                <a:ea typeface="BIZ UDPゴシック" panose="020B0400000000000000" pitchFamily="50" charset="-128"/>
              </a:rPr>
              <a:t>-MIMO</a:t>
            </a:r>
          </a:p>
          <a:p>
            <a:pPr lvl="1"/>
            <a:r>
              <a:rPr lang="en-US" altLang="ja-JP" dirty="0">
                <a:latin typeface="BIZ UDPゴシック" panose="020B0400000000000000" pitchFamily="50" charset="-128"/>
                <a:ea typeface="BIZ UDPゴシック" panose="020B0400000000000000" pitchFamily="50" charset="-128"/>
              </a:rPr>
              <a:t>(Single User–MIMO)</a:t>
            </a:r>
          </a:p>
        </p:txBody>
      </p:sp>
      <p:sp>
        <p:nvSpPr>
          <p:cNvPr id="51" name="テキスト ボックス 50">
            <a:extLst>
              <a:ext uri="{FF2B5EF4-FFF2-40B4-BE49-F238E27FC236}">
                <a16:creationId xmlns:a16="http://schemas.microsoft.com/office/drawing/2014/main" id="{DAF392AC-2558-E179-8FD1-D7090F35A47E}"/>
              </a:ext>
            </a:extLst>
          </p:cNvPr>
          <p:cNvSpPr txBox="1"/>
          <p:nvPr/>
        </p:nvSpPr>
        <p:spPr>
          <a:xfrm>
            <a:off x="107531" y="665694"/>
            <a:ext cx="10852486" cy="646331"/>
          </a:xfrm>
          <a:prstGeom prst="rect">
            <a:avLst/>
          </a:prstGeom>
          <a:noFill/>
        </p:spPr>
        <p:txBody>
          <a:bodyPr wrap="square" rtlCol="0">
            <a:spAutoFit/>
          </a:bodyPr>
          <a:lstStyle/>
          <a:p>
            <a:r>
              <a:rPr kumimoji="1" lang="ja-JP" altLang="en-US" sz="3600" b="1" dirty="0">
                <a:latin typeface="BIZ UDPゴシック" panose="020B0400000000000000" pitchFamily="50" charset="-128"/>
                <a:ea typeface="BIZ UDPゴシック" panose="020B0400000000000000" pitchFamily="50" charset="-128"/>
              </a:rPr>
              <a:t>今回 </a:t>
            </a:r>
            <a:r>
              <a:rPr kumimoji="1" lang="en-US" altLang="ja-JP" sz="3600" b="1" dirty="0">
                <a:latin typeface="BIZ UDPゴシック" panose="020B0400000000000000" pitchFamily="50" charset="-128"/>
                <a:ea typeface="BIZ UDPゴシック" panose="020B0400000000000000" pitchFamily="50" charset="-128"/>
              </a:rPr>
              <a:t>802.11ac </a:t>
            </a:r>
            <a:r>
              <a:rPr kumimoji="1" lang="ja-JP" altLang="en-US" sz="3600" b="1" dirty="0">
                <a:latin typeface="BIZ UDPゴシック" panose="020B0400000000000000" pitchFamily="50" charset="-128"/>
                <a:ea typeface="BIZ UDPゴシック" panose="020B0400000000000000" pitchFamily="50" charset="-128"/>
              </a:rPr>
              <a:t>では</a:t>
            </a:r>
            <a:r>
              <a:rPr kumimoji="1" lang="en-US" altLang="ja-JP" sz="3600" b="1" dirty="0">
                <a:latin typeface="BIZ UDPゴシック" panose="020B0400000000000000" pitchFamily="50" charset="-128"/>
                <a:ea typeface="BIZ UDPゴシック" panose="020B0400000000000000" pitchFamily="50" charset="-128"/>
              </a:rPr>
              <a:t>:</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2" name="テキスト ボックス 51">
            <a:extLst>
              <a:ext uri="{FF2B5EF4-FFF2-40B4-BE49-F238E27FC236}">
                <a16:creationId xmlns:a16="http://schemas.microsoft.com/office/drawing/2014/main" id="{CE7BA902-D7DD-F245-9EEF-B27F1E5485D4}"/>
              </a:ext>
            </a:extLst>
          </p:cNvPr>
          <p:cNvSpPr txBox="1"/>
          <p:nvPr/>
        </p:nvSpPr>
        <p:spPr>
          <a:xfrm>
            <a:off x="107531" y="-15908"/>
            <a:ext cx="10852486" cy="769441"/>
          </a:xfrm>
          <a:prstGeom prst="rect">
            <a:avLst/>
          </a:prstGeom>
          <a:noFill/>
        </p:spPr>
        <p:txBody>
          <a:bodyPr wrap="square" rtlCol="0">
            <a:spAutoFit/>
          </a:bodyPr>
          <a:lstStyle/>
          <a:p>
            <a:r>
              <a:rPr lang="ja-JP" altLang="en-US" sz="4400" b="1" dirty="0">
                <a:latin typeface="BIZ UDPゴシック" panose="020B0400000000000000" pitchFamily="50" charset="-128"/>
                <a:ea typeface="BIZ UDPゴシック" panose="020B0400000000000000" pitchFamily="50" charset="-128"/>
              </a:rPr>
              <a:t>導入</a:t>
            </a:r>
            <a:endParaRPr kumimoji="1" lang="ja-JP" altLang="en-US" sz="4400" b="1" dirty="0">
              <a:latin typeface="BIZ UDPゴシック" panose="020B0400000000000000" pitchFamily="50" charset="-128"/>
              <a:ea typeface="BIZ UDPゴシック" panose="020B0400000000000000" pitchFamily="50" charset="-128"/>
            </a:endParaRPr>
          </a:p>
        </p:txBody>
      </p:sp>
      <p:pic>
        <p:nvPicPr>
          <p:cNvPr id="55" name="図 54" descr="図形, 矢印&#10;&#10;自動的に生成された説明">
            <a:extLst>
              <a:ext uri="{FF2B5EF4-FFF2-40B4-BE49-F238E27FC236}">
                <a16:creationId xmlns:a16="http://schemas.microsoft.com/office/drawing/2014/main" id="{324F6E32-B039-B9C7-9706-90060541BF7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93986" y="3129424"/>
            <a:ext cx="3315224" cy="3084313"/>
          </a:xfrm>
          <a:prstGeom prst="rect">
            <a:avLst/>
          </a:prstGeom>
        </p:spPr>
      </p:pic>
      <p:pic>
        <p:nvPicPr>
          <p:cNvPr id="56" name="図 55"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F18E1EEB-457D-1E0B-FDEB-996196672FC2}"/>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3132565" y="5469104"/>
            <a:ext cx="594163" cy="486134"/>
          </a:xfrm>
          <a:prstGeom prst="rect">
            <a:avLst/>
          </a:prstGeom>
        </p:spPr>
      </p:pic>
      <p:pic>
        <p:nvPicPr>
          <p:cNvPr id="61" name="図 60" descr="\documentclass{jsarticle}&#10;\usepackage{amsmath}&#10;\usepackage[T1]{fontenc}&#10;\usepackage{lmodern}&#10;\pagestyle{empty}&#10;&#10;\begin{document}&#10;%\begin{align*}&#10;%\end{align*}&#10;$H^{(1)}$&#10;\end{document}" title="IguanaTex Bitmap Display">
            <a:extLst>
              <a:ext uri="{FF2B5EF4-FFF2-40B4-BE49-F238E27FC236}">
                <a16:creationId xmlns:a16="http://schemas.microsoft.com/office/drawing/2014/main" id="{73459B99-A67F-34B7-2D20-905E7E3ADCB9}"/>
              </a:ext>
            </a:extLst>
          </p:cNvPr>
          <p:cNvPicPr>
            <a:picLocks noChangeAspect="1"/>
          </p:cNvPicPr>
          <p:nvPr>
            <p:custDataLst>
              <p:tags r:id="rId8"/>
            </p:custDataLst>
          </p:nvPr>
        </p:nvPicPr>
        <p:blipFill>
          <a:blip r:embed="rId21">
            <a:extLst>
              <a:ext uri="{28A0092B-C50C-407E-A947-70E740481C1C}">
                <a14:useLocalDpi xmlns:a14="http://schemas.microsoft.com/office/drawing/2010/main" val="0"/>
              </a:ext>
            </a:extLst>
          </a:blip>
          <a:stretch>
            <a:fillRect/>
          </a:stretch>
        </p:blipFill>
        <p:spPr>
          <a:xfrm>
            <a:off x="9403039" y="3195841"/>
            <a:ext cx="578685" cy="286496"/>
          </a:xfrm>
          <a:prstGeom prst="rect">
            <a:avLst/>
          </a:prstGeom>
        </p:spPr>
      </p:pic>
      <p:pic>
        <p:nvPicPr>
          <p:cNvPr id="64" name="図 63" descr="\documentclass{jsarticle}&#10;\usepackage{amsmath}&#10;\usepackage[T1]{fontenc}&#10;\usepackage{lmodern}&#10;\pagestyle{empty}&#10;&#10;\begin{document}&#10;%\begin{align*}&#10;%\end{align*}&#10;$H^{(2)}$&#10;\end{document}" title="IguanaTex Bitmap Display">
            <a:extLst>
              <a:ext uri="{FF2B5EF4-FFF2-40B4-BE49-F238E27FC236}">
                <a16:creationId xmlns:a16="http://schemas.microsoft.com/office/drawing/2014/main" id="{28BB4CFF-4456-A6E5-D9EC-9B2BE3DE096E}"/>
              </a:ext>
            </a:extLst>
          </p:cNvPr>
          <p:cNvPicPr>
            <a:picLocks noChangeAspect="1"/>
          </p:cNvPicPr>
          <p:nvPr>
            <p:custDataLst>
              <p:tags r:id="rId9"/>
            </p:custDataLst>
          </p:nvPr>
        </p:nvPicPr>
        <p:blipFill>
          <a:blip r:embed="rId22">
            <a:extLst>
              <a:ext uri="{28A0092B-C50C-407E-A947-70E740481C1C}">
                <a14:useLocalDpi xmlns:a14="http://schemas.microsoft.com/office/drawing/2010/main" val="0"/>
              </a:ext>
            </a:extLst>
          </a:blip>
          <a:stretch>
            <a:fillRect/>
          </a:stretch>
        </p:blipFill>
        <p:spPr>
          <a:xfrm>
            <a:off x="8895031" y="4658518"/>
            <a:ext cx="578685" cy="286496"/>
          </a:xfrm>
          <a:prstGeom prst="rect">
            <a:avLst/>
          </a:prstGeom>
        </p:spPr>
      </p:pic>
      <p:pic>
        <p:nvPicPr>
          <p:cNvPr id="67" name="図 66" descr="\documentclass{jsarticle}&#10;\usepackage{amsmath}&#10;\usepackage[T1]{fontenc}&#10;\usepackage{lmodern}&#10;\pagestyle{empty}&#10;&#10;\begin{document}&#10;%\begin{align*}&#10;%\end{align*}&#10;$H^{(3)}$&#10;\end{document}" title="IguanaTex Bitmap Display">
            <a:extLst>
              <a:ext uri="{FF2B5EF4-FFF2-40B4-BE49-F238E27FC236}">
                <a16:creationId xmlns:a16="http://schemas.microsoft.com/office/drawing/2014/main" id="{9E106D18-9613-17CB-23F6-B87992C2E1D1}"/>
              </a:ext>
            </a:extLst>
          </p:cNvPr>
          <p:cNvPicPr>
            <a:picLocks noChangeAspect="1"/>
          </p:cNvPicPr>
          <p:nvPr>
            <p:custDataLst>
              <p:tags r:id="rId10"/>
            </p:custDataLst>
          </p:nvPr>
        </p:nvPicPr>
        <p:blipFill>
          <a:blip r:embed="rId23">
            <a:extLst>
              <a:ext uri="{28A0092B-C50C-407E-A947-70E740481C1C}">
                <a14:useLocalDpi xmlns:a14="http://schemas.microsoft.com/office/drawing/2010/main" val="0"/>
              </a:ext>
            </a:extLst>
          </a:blip>
          <a:stretch>
            <a:fillRect/>
          </a:stretch>
        </p:blipFill>
        <p:spPr>
          <a:xfrm>
            <a:off x="7578616" y="4785662"/>
            <a:ext cx="556155" cy="275342"/>
          </a:xfrm>
          <a:prstGeom prst="rect">
            <a:avLst/>
          </a:prstGeom>
        </p:spPr>
      </p:pic>
    </p:spTree>
    <p:extLst>
      <p:ext uri="{BB962C8B-B14F-4D97-AF65-F5344CB8AC3E}">
        <p14:creationId xmlns:p14="http://schemas.microsoft.com/office/powerpoint/2010/main" val="385535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41D5E34-65A8-598A-6399-FEC1DFBB018D}"/>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B0A2A239-4ADE-314F-AC92-5EC59405F1C9}"/>
              </a:ext>
            </a:extLst>
          </p:cNvPr>
          <p:cNvSpPr txBox="1"/>
          <p:nvPr/>
        </p:nvSpPr>
        <p:spPr>
          <a:xfrm>
            <a:off x="1188243" y="1757944"/>
            <a:ext cx="9815513" cy="3539430"/>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latin typeface="BIZ UDPゴシック" panose="020B0400000000000000" pitchFamily="50" charset="-128"/>
                <a:ea typeface="BIZ UDPゴシック" panose="020B0400000000000000" pitchFamily="50" charset="-128"/>
              </a:rPr>
              <a:t>MU-</a:t>
            </a:r>
            <a:r>
              <a:rPr lang="en-US" altLang="ja-JP" sz="2800" dirty="0">
                <a:latin typeface="BIZ UDPゴシック" panose="020B0400000000000000" pitchFamily="50" charset="-128"/>
                <a:ea typeface="BIZ UDPゴシック" panose="020B0400000000000000" pitchFamily="50" charset="-128"/>
              </a:rPr>
              <a:t>MIMO</a:t>
            </a:r>
            <a:r>
              <a:rPr lang="ja-JP" altLang="en-US" sz="2800" dirty="0">
                <a:latin typeface="BIZ UDPゴシック" panose="020B0400000000000000" pitchFamily="50" charset="-128"/>
                <a:ea typeface="BIZ UDPゴシック" panose="020B0400000000000000" pitchFamily="50" charset="-128"/>
              </a:rPr>
              <a:t>において異なる端末にビームを向ける</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ビームフォーミング</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ために</a:t>
            </a:r>
            <a:r>
              <a:rPr lang="en-US" altLang="ja-JP" sz="2800" dirty="0">
                <a:latin typeface="BIZ UDPゴシック" panose="020B0400000000000000" pitchFamily="50" charset="-128"/>
                <a:ea typeface="BIZ UDPゴシック" panose="020B0400000000000000" pitchFamily="50" charset="-128"/>
              </a:rPr>
              <a:t>CSI</a:t>
            </a:r>
            <a:r>
              <a:rPr lang="ja-JP" altLang="en-US" sz="2800" dirty="0">
                <a:latin typeface="BIZ UDPゴシック" panose="020B0400000000000000" pitchFamily="50" charset="-128"/>
                <a:ea typeface="BIZ UDPゴシック" panose="020B0400000000000000" pitchFamily="50" charset="-128"/>
              </a:rPr>
              <a:t>フィードバックを用いてチャネル推定を行うことで空間分割多元接続を実現する</a:t>
            </a:r>
            <a:r>
              <a:rPr lang="en-US" altLang="ja-JP" sz="2800" dirty="0">
                <a:latin typeface="BIZ UDPゴシック" panose="020B0400000000000000" pitchFamily="50" charset="-128"/>
                <a:ea typeface="BIZ UDPゴシック" panose="020B0400000000000000" pitchFamily="50" charset="-128"/>
              </a:rPr>
              <a:t>.</a:t>
            </a:r>
          </a:p>
          <a:p>
            <a:pPr marL="457200" indent="-457200">
              <a:buFont typeface="Arial" panose="020B0604020202020204" pitchFamily="34" charset="0"/>
              <a:buChar char="•"/>
            </a:pP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対</a:t>
            </a:r>
            <a:r>
              <a:rPr lang="en-US" altLang="ja-JP" sz="2800" dirty="0">
                <a:latin typeface="BIZ UDPゴシック" panose="020B0400000000000000" pitchFamily="50" charset="-128"/>
                <a:ea typeface="BIZ UDPゴシック" panose="020B0400000000000000" pitchFamily="50" charset="-128"/>
              </a:rPr>
              <a:t>1</a:t>
            </a:r>
            <a:r>
              <a:rPr lang="ja-JP" altLang="en-US" sz="2800" dirty="0">
                <a:latin typeface="BIZ UDPゴシック" panose="020B0400000000000000" pitchFamily="50" charset="-128"/>
                <a:ea typeface="BIZ UDPゴシック" panose="020B0400000000000000" pitchFamily="50" charset="-128"/>
              </a:rPr>
              <a:t>の伝送でも</a:t>
            </a:r>
            <a:r>
              <a:rPr lang="en-US" altLang="ja-JP" sz="2800" dirty="0">
                <a:latin typeface="BIZ UDPゴシック" panose="020B0400000000000000" pitchFamily="50" charset="-128"/>
                <a:ea typeface="BIZ UDPゴシック" panose="020B0400000000000000" pitchFamily="50" charset="-128"/>
              </a:rPr>
              <a:t>CSI</a:t>
            </a:r>
            <a:r>
              <a:rPr lang="ja-JP" altLang="en-US" sz="2800" dirty="0">
                <a:latin typeface="BIZ UDPゴシック" panose="020B0400000000000000" pitchFamily="50" charset="-128"/>
                <a:ea typeface="BIZ UDPゴシック" panose="020B0400000000000000" pitchFamily="50" charset="-128"/>
              </a:rPr>
              <a:t>フィードバック手順を用いたチャネル推定を行うことにより</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最適な伝搬経路を推定することにより</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最適な伝搬経路を推定することによって固有モード伝送がある</a:t>
            </a:r>
            <a:r>
              <a:rPr lang="en-US" altLang="ja-JP" sz="2800"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261603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3B7E9A-CE2C-020D-F3CC-D6C88A4F2E58}"/>
              </a:ext>
            </a:extLst>
          </p:cNvPr>
          <p:cNvSpPr txBox="1"/>
          <p:nvPr/>
        </p:nvSpPr>
        <p:spPr>
          <a:xfrm>
            <a:off x="702353" y="1504166"/>
            <a:ext cx="10787293" cy="2906693"/>
          </a:xfrm>
          <a:prstGeom prst="rect">
            <a:avLst/>
          </a:prstGeom>
          <a:noFill/>
        </p:spPr>
        <p:txBody>
          <a:bodyPr wrap="square" rtlCol="0">
            <a:spAutoFit/>
          </a:bodyPr>
          <a:lstStyle/>
          <a:p>
            <a:pPr marL="514350" indent="-514350">
              <a:lnSpc>
                <a:spcPct val="200000"/>
              </a:lnSpc>
              <a:buFont typeface="+mj-lt"/>
              <a:buAutoNum type="arabicPeriod"/>
            </a:pPr>
            <a:r>
              <a:rPr kumimoji="1" lang="en-US" altLang="ja-JP" sz="2400" dirty="0">
                <a:latin typeface="BIZ UDPゴシック" panose="020B0400000000000000" pitchFamily="50" charset="-128"/>
                <a:ea typeface="BIZ UDPゴシック" panose="020B0400000000000000" pitchFamily="50" charset="-128"/>
              </a:rPr>
              <a:t>CSI</a:t>
            </a:r>
            <a:r>
              <a:rPr kumimoji="1" lang="ja-JP" altLang="en-US" sz="2400" dirty="0">
                <a:latin typeface="BIZ UDPゴシック" panose="020B0400000000000000" pitchFamily="50" charset="-128"/>
                <a:ea typeface="BIZ UDPゴシック" panose="020B0400000000000000" pitchFamily="50" charset="-128"/>
              </a:rPr>
              <a:t>推定用の制御信号</a:t>
            </a:r>
            <a:r>
              <a:rPr kumimoji="1" lang="en-US" altLang="ja-JP" sz="2400" dirty="0">
                <a:latin typeface="BIZ UDPゴシック" panose="020B0400000000000000" pitchFamily="50" charset="-128"/>
                <a:ea typeface="BIZ UDPゴシック" panose="020B0400000000000000" pitchFamily="50" charset="-128"/>
              </a:rPr>
              <a:t>(NDPA)</a:t>
            </a:r>
            <a:r>
              <a:rPr kumimoji="1" lang="ja-JP" altLang="en-US" sz="2400" dirty="0">
                <a:latin typeface="BIZ UDPゴシック" panose="020B0400000000000000" pitchFamily="50" charset="-128"/>
                <a:ea typeface="BIZ UDPゴシック" panose="020B0400000000000000" pitchFamily="50" charset="-128"/>
              </a:rPr>
              <a:t>を基地局</a:t>
            </a:r>
            <a:r>
              <a:rPr kumimoji="1" lang="en-US" altLang="ja-JP" sz="2400" dirty="0">
                <a:latin typeface="BIZ UDPゴシック" panose="020B0400000000000000" pitchFamily="50" charset="-128"/>
                <a:ea typeface="BIZ UDPゴシック" panose="020B0400000000000000" pitchFamily="50" charset="-128"/>
              </a:rPr>
              <a:t>(AP)</a:t>
            </a:r>
            <a:r>
              <a:rPr kumimoji="1" lang="ja-JP" altLang="en-US" sz="2400" dirty="0">
                <a:latin typeface="BIZ UDPゴシック" panose="020B0400000000000000" pitchFamily="50" charset="-128"/>
                <a:ea typeface="BIZ UDPゴシック" panose="020B0400000000000000" pitchFamily="50" charset="-128"/>
              </a:rPr>
              <a:t>から端末</a:t>
            </a:r>
            <a:r>
              <a:rPr lang="ja-JP" altLang="en-US" sz="2400" dirty="0">
                <a:latin typeface="BIZ UDPゴシック" panose="020B0400000000000000" pitchFamily="50" charset="-128"/>
                <a:ea typeface="BIZ UDPゴシック" panose="020B0400000000000000" pitchFamily="50" charset="-128"/>
              </a:rPr>
              <a:t>（</a:t>
            </a:r>
            <a:r>
              <a:rPr lang="en-US" altLang="ja-JP" sz="2400" dirty="0">
                <a:latin typeface="BIZ UDPゴシック" panose="020B0400000000000000" pitchFamily="50" charset="-128"/>
                <a:ea typeface="BIZ UDPゴシック" panose="020B0400000000000000" pitchFamily="50" charset="-128"/>
              </a:rPr>
              <a:t>STA</a:t>
            </a:r>
            <a:r>
              <a:rPr lang="ja-JP" altLang="en-US" sz="2400" dirty="0">
                <a:latin typeface="BIZ UDPゴシック" panose="020B0400000000000000" pitchFamily="50" charset="-128"/>
                <a:ea typeface="BIZ UDPゴシック" panose="020B0400000000000000" pitchFamily="50" charset="-128"/>
              </a:rPr>
              <a:t>）に送信する</a:t>
            </a:r>
            <a:r>
              <a:rPr lang="en-US" altLang="ja-JP" sz="2400" dirty="0">
                <a:latin typeface="BIZ UDPゴシック" panose="020B0400000000000000" pitchFamily="50" charset="-128"/>
                <a:ea typeface="BIZ UDPゴシック" panose="020B0400000000000000" pitchFamily="50" charset="-128"/>
              </a:rPr>
              <a:t>.</a:t>
            </a:r>
          </a:p>
          <a:p>
            <a:pPr marL="514350" indent="-514350">
              <a:lnSpc>
                <a:spcPct val="200000"/>
              </a:lnSpc>
              <a:buFont typeface="+mj-lt"/>
              <a:buAutoNum type="arabicPeriod"/>
            </a:pPr>
            <a:r>
              <a:rPr lang="ja-JP" altLang="en-US" sz="2400" dirty="0">
                <a:latin typeface="BIZ UDPゴシック" panose="020B0400000000000000" pitchFamily="50" charset="-128"/>
                <a:ea typeface="BIZ UDPゴシック" panose="020B0400000000000000" pitchFamily="50" charset="-128"/>
              </a:rPr>
              <a:t>端末側で</a:t>
            </a:r>
            <a:r>
              <a:rPr lang="en-US" altLang="ja-JP" sz="2400" dirty="0">
                <a:latin typeface="BIZ UDPゴシック" panose="020B0400000000000000" pitchFamily="50" charset="-128"/>
                <a:ea typeface="BIZ UDPゴシック" panose="020B0400000000000000" pitchFamily="50" charset="-128"/>
              </a:rPr>
              <a:t>CSI</a:t>
            </a:r>
            <a:r>
              <a:rPr lang="ja-JP" altLang="en-US" sz="2400" dirty="0">
                <a:latin typeface="BIZ UDPゴシック" panose="020B0400000000000000" pitchFamily="50" charset="-128"/>
                <a:ea typeface="BIZ UDPゴシック" panose="020B0400000000000000" pitchFamily="50" charset="-128"/>
              </a:rPr>
              <a:t>を推定する</a:t>
            </a:r>
            <a:r>
              <a:rPr lang="en-US" altLang="ja-JP" sz="2400" dirty="0">
                <a:latin typeface="BIZ UDPゴシック" panose="020B0400000000000000" pitchFamily="50" charset="-128"/>
                <a:ea typeface="BIZ UDPゴシック" panose="020B0400000000000000" pitchFamily="50" charset="-128"/>
              </a:rPr>
              <a:t>(NDP</a:t>
            </a:r>
            <a:r>
              <a:rPr lang="ja-JP" altLang="en-US" sz="2400" dirty="0">
                <a:latin typeface="BIZ UDPゴシック" panose="020B0400000000000000" pitchFamily="50" charset="-128"/>
                <a:ea typeface="BIZ UDPゴシック" panose="020B0400000000000000" pitchFamily="50" charset="-128"/>
              </a:rPr>
              <a:t>を</a:t>
            </a:r>
            <a:r>
              <a:rPr lang="en-US" altLang="ja-JP" sz="2400" dirty="0">
                <a:latin typeface="BIZ UDPゴシック" panose="020B0400000000000000" pitchFamily="50" charset="-128"/>
                <a:ea typeface="BIZ UDPゴシック" panose="020B0400000000000000" pitchFamily="50" charset="-128"/>
              </a:rPr>
              <a:t>STA</a:t>
            </a:r>
            <a:r>
              <a:rPr lang="ja-JP" altLang="en-US" sz="2400" dirty="0">
                <a:latin typeface="BIZ UDPゴシック" panose="020B0400000000000000" pitchFamily="50" charset="-128"/>
                <a:ea typeface="BIZ UDPゴシック" panose="020B0400000000000000" pitchFamily="50" charset="-128"/>
              </a:rPr>
              <a:t>に送信</a:t>
            </a:r>
            <a:r>
              <a:rPr lang="en-US" altLang="ja-JP" sz="2400" dirty="0">
                <a:latin typeface="BIZ UDPゴシック" panose="020B0400000000000000" pitchFamily="50" charset="-128"/>
                <a:ea typeface="BIZ UDPゴシック" panose="020B0400000000000000" pitchFamily="50" charset="-128"/>
              </a:rPr>
              <a:t>).</a:t>
            </a:r>
            <a:r>
              <a:rPr lang="ja-JP" altLang="en-US" sz="2400" dirty="0">
                <a:latin typeface="BIZ UDPゴシック" panose="020B0400000000000000" pitchFamily="50" charset="-128"/>
                <a:ea typeface="BIZ UDPゴシック" panose="020B0400000000000000" pitchFamily="50" charset="-128"/>
              </a:rPr>
              <a:t>　</a:t>
            </a:r>
            <a:endParaRPr lang="en-US" altLang="ja-JP" sz="2400" dirty="0">
              <a:latin typeface="BIZ UDPゴシック" panose="020B0400000000000000" pitchFamily="50" charset="-128"/>
              <a:ea typeface="BIZ UDPゴシック" panose="020B0400000000000000" pitchFamily="50" charset="-128"/>
            </a:endParaRPr>
          </a:p>
          <a:p>
            <a:pPr marL="514350" indent="-514350">
              <a:lnSpc>
                <a:spcPct val="200000"/>
              </a:lnSpc>
              <a:buFont typeface="+mj-lt"/>
              <a:buAutoNum type="arabicPeriod"/>
            </a:pPr>
            <a:r>
              <a:rPr lang="ja-JP" altLang="en-US" sz="2400" dirty="0">
                <a:latin typeface="BIZ UDPゴシック" panose="020B0400000000000000" pitchFamily="50" charset="-128"/>
                <a:ea typeface="BIZ UDPゴシック" panose="020B0400000000000000" pitchFamily="50" charset="-128"/>
              </a:rPr>
              <a:t>推定されたチャネル特性</a:t>
            </a:r>
            <a:r>
              <a:rPr lang="en-US" altLang="ja-JP" sz="2400" dirty="0">
                <a:latin typeface="BIZ UDPゴシック" panose="020B0400000000000000" pitchFamily="50" charset="-128"/>
                <a:ea typeface="BIZ UDPゴシック" panose="020B0400000000000000" pitchFamily="50" charset="-128"/>
              </a:rPr>
              <a:t>(CSI)</a:t>
            </a:r>
            <a:r>
              <a:rPr lang="ja-JP" altLang="en-US" sz="2400" dirty="0">
                <a:latin typeface="BIZ UDPゴシック" panose="020B0400000000000000" pitchFamily="50" charset="-128"/>
                <a:ea typeface="BIZ UDPゴシック" panose="020B0400000000000000" pitchFamily="50" charset="-128"/>
              </a:rPr>
              <a:t>を端末から基地局に返信する</a:t>
            </a:r>
            <a:r>
              <a:rPr lang="en-US" altLang="ja-JP" sz="2400" dirty="0">
                <a:latin typeface="BIZ UDPゴシック" panose="020B0400000000000000" pitchFamily="50" charset="-128"/>
                <a:ea typeface="BIZ UDPゴシック" panose="020B0400000000000000" pitchFamily="50" charset="-128"/>
              </a:rPr>
              <a:t>(BR).</a:t>
            </a:r>
          </a:p>
          <a:p>
            <a:pPr marL="514350" indent="-514350">
              <a:lnSpc>
                <a:spcPct val="200000"/>
              </a:lnSpc>
              <a:buFont typeface="+mj-lt"/>
              <a:buAutoNum type="arabicPeriod"/>
            </a:pPr>
            <a:r>
              <a:rPr kumimoji="1" lang="ja-JP" altLang="en-US" sz="2400" dirty="0">
                <a:latin typeface="BIZ UDPゴシック" panose="020B0400000000000000" pitchFamily="50" charset="-128"/>
                <a:ea typeface="BIZ UDPゴシック" panose="020B0400000000000000" pitchFamily="50" charset="-128"/>
              </a:rPr>
              <a:t>ビームが形成できた場合はデータパケットを</a:t>
            </a:r>
            <a:r>
              <a:rPr lang="ja-JP" altLang="en-US" sz="2400" dirty="0">
                <a:latin typeface="BIZ UDPゴシック" panose="020B0400000000000000" pitchFamily="50" charset="-128"/>
                <a:ea typeface="BIZ UDPゴシック" panose="020B0400000000000000" pitchFamily="50" charset="-128"/>
              </a:rPr>
              <a:t>端末</a:t>
            </a:r>
            <a:r>
              <a:rPr kumimoji="1" lang="ja-JP" altLang="en-US" sz="2400" dirty="0">
                <a:latin typeface="BIZ UDPゴシック" panose="020B0400000000000000" pitchFamily="50" charset="-128"/>
                <a:ea typeface="BIZ UDPゴシック" panose="020B0400000000000000" pitchFamily="50" charset="-128"/>
              </a:rPr>
              <a:t>宛に多重で同時に送信する</a:t>
            </a:r>
            <a:r>
              <a:rPr kumimoji="1" lang="en-US" altLang="ja-JP" sz="2400" dirty="0">
                <a:latin typeface="BIZ UDPゴシック" panose="020B0400000000000000" pitchFamily="50" charset="-128"/>
                <a:ea typeface="BIZ UDPゴシック" panose="020B0400000000000000" pitchFamily="50" charset="-128"/>
              </a:rPr>
              <a:t>.</a:t>
            </a:r>
          </a:p>
        </p:txBody>
      </p:sp>
      <p:sp>
        <p:nvSpPr>
          <p:cNvPr id="5" name="テキスト ボックス 4">
            <a:extLst>
              <a:ext uri="{FF2B5EF4-FFF2-40B4-BE49-F238E27FC236}">
                <a16:creationId xmlns:a16="http://schemas.microsoft.com/office/drawing/2014/main" id="{D4576446-408A-A65E-90B8-51F1FEB6DDF8}"/>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53FAA579-86C6-8F7D-BC4E-614E917E9A4F}"/>
              </a:ext>
            </a:extLst>
          </p:cNvPr>
          <p:cNvSpPr txBox="1"/>
          <p:nvPr/>
        </p:nvSpPr>
        <p:spPr>
          <a:xfrm>
            <a:off x="702353" y="5563381"/>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NDP : Null Data Packet</a:t>
            </a:r>
            <a:endParaRPr kumimoji="1" lang="en-US" altLang="ja-JP" sz="1600" dirty="0">
              <a:latin typeface="BIZ UDPゴシック" panose="020B0400000000000000" pitchFamily="50" charset="-128"/>
              <a:ea typeface="BIZ UDPゴシック" panose="020B0400000000000000" pitchFamily="50" charset="-128"/>
            </a:endParaRPr>
          </a:p>
          <a:p>
            <a:r>
              <a:rPr kumimoji="1" lang="en-US" altLang="ja-JP" sz="1600" dirty="0">
                <a:latin typeface="BIZ UDPゴシック" panose="020B0400000000000000" pitchFamily="50" charset="-128"/>
                <a:ea typeface="BIZ UDPゴシック" panose="020B0400000000000000" pitchFamily="50" charset="-128"/>
              </a:rPr>
              <a:t>NDPA : </a:t>
            </a:r>
            <a:r>
              <a:rPr lang="en-US" altLang="ja-JP" sz="1600" dirty="0">
                <a:latin typeface="BIZ UDPゴシック" panose="020B0400000000000000" pitchFamily="50" charset="-128"/>
                <a:ea typeface="BIZ UDPゴシック" panose="020B0400000000000000" pitchFamily="50" charset="-128"/>
              </a:rPr>
              <a:t>NDP Announcement</a:t>
            </a:r>
          </a:p>
        </p:txBody>
      </p:sp>
      <p:sp>
        <p:nvSpPr>
          <p:cNvPr id="7" name="テキスト ボックス 6">
            <a:extLst>
              <a:ext uri="{FF2B5EF4-FFF2-40B4-BE49-F238E27FC236}">
                <a16:creationId xmlns:a16="http://schemas.microsoft.com/office/drawing/2014/main" id="{95048101-EC7E-C012-A394-9AEC1EBE0CF8}"/>
              </a:ext>
            </a:extLst>
          </p:cNvPr>
          <p:cNvSpPr txBox="1"/>
          <p:nvPr/>
        </p:nvSpPr>
        <p:spPr>
          <a:xfrm>
            <a:off x="4686833" y="5563381"/>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BR : Beamforming Report</a:t>
            </a:r>
          </a:p>
          <a:p>
            <a:r>
              <a:rPr lang="en-US" altLang="ja-JP" sz="1600" dirty="0">
                <a:latin typeface="BIZ UDPゴシック" panose="020B0400000000000000" pitchFamily="50" charset="-128"/>
                <a:ea typeface="BIZ UDPゴシック" panose="020B0400000000000000" pitchFamily="50" charset="-128"/>
              </a:rPr>
              <a:t>BRP : BR Polling</a:t>
            </a:r>
            <a:endParaRPr kumimoji="1" lang="ja-JP" altLang="en-US" sz="1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2871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C4D86E-650F-FAF4-76BA-8BA9C8F1DF2B}"/>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pic>
        <p:nvPicPr>
          <p:cNvPr id="6" name="グラフィックス 5">
            <a:extLst>
              <a:ext uri="{FF2B5EF4-FFF2-40B4-BE49-F238E27FC236}">
                <a16:creationId xmlns:a16="http://schemas.microsoft.com/office/drawing/2014/main" id="{12A619E8-682C-71F5-145C-F3E2A024F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7781" y="1671638"/>
            <a:ext cx="11398355" cy="3219959"/>
          </a:xfrm>
          <a:prstGeom prst="rect">
            <a:avLst/>
          </a:prstGeom>
        </p:spPr>
      </p:pic>
      <p:sp>
        <p:nvSpPr>
          <p:cNvPr id="7" name="テキスト ボックス 6">
            <a:extLst>
              <a:ext uri="{FF2B5EF4-FFF2-40B4-BE49-F238E27FC236}">
                <a16:creationId xmlns:a16="http://schemas.microsoft.com/office/drawing/2014/main" id="{2388829A-20B8-6B2C-61E1-65EA718070F2}"/>
              </a:ext>
            </a:extLst>
          </p:cNvPr>
          <p:cNvSpPr txBox="1"/>
          <p:nvPr/>
        </p:nvSpPr>
        <p:spPr>
          <a:xfrm>
            <a:off x="27706" y="2372611"/>
            <a:ext cx="600075" cy="338554"/>
          </a:xfrm>
          <a:prstGeom prst="rect">
            <a:avLst/>
          </a:prstGeom>
          <a:noFill/>
        </p:spPr>
        <p:txBody>
          <a:bodyPr wrap="square" rtlCol="0">
            <a:spAutoFit/>
          </a:bodyPr>
          <a:lstStyle/>
          <a:p>
            <a:pPr algn="ctr"/>
            <a:r>
              <a:rPr kumimoji="1" lang="en-US" altLang="ja-JP" sz="1600" dirty="0">
                <a:latin typeface="BIZ UDPゴシック" panose="020B0400000000000000" pitchFamily="50" charset="-128"/>
                <a:ea typeface="BIZ UDPゴシック" panose="020B0400000000000000" pitchFamily="50" charset="-128"/>
              </a:rPr>
              <a:t>AP</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68" name="テキスト ボックス 167">
            <a:extLst>
              <a:ext uri="{FF2B5EF4-FFF2-40B4-BE49-F238E27FC236}">
                <a16:creationId xmlns:a16="http://schemas.microsoft.com/office/drawing/2014/main" id="{088B0BC2-448D-E815-74D2-B1CA14E9ADBD}"/>
              </a:ext>
            </a:extLst>
          </p:cNvPr>
          <p:cNvSpPr txBox="1"/>
          <p:nvPr/>
        </p:nvSpPr>
        <p:spPr>
          <a:xfrm>
            <a:off x="0" y="3002518"/>
            <a:ext cx="985838" cy="338554"/>
          </a:xfrm>
          <a:prstGeom prst="rect">
            <a:avLst/>
          </a:prstGeom>
          <a:noFill/>
        </p:spPr>
        <p:txBody>
          <a:bodyPr wrap="square" rtlCol="0">
            <a:spAutoFit/>
          </a:bodyPr>
          <a:lstStyle/>
          <a:p>
            <a:pPr algn="ctr"/>
            <a:r>
              <a:rPr lang="en-US" altLang="ja-JP" sz="1600" dirty="0">
                <a:latin typeface="BIZ UDPゴシック" panose="020B0400000000000000" pitchFamily="50" charset="-128"/>
                <a:ea typeface="BIZ UDPゴシック" panose="020B0400000000000000" pitchFamily="50" charset="-128"/>
              </a:rPr>
              <a:t>STA#1</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69" name="テキスト ボックス 168">
            <a:extLst>
              <a:ext uri="{FF2B5EF4-FFF2-40B4-BE49-F238E27FC236}">
                <a16:creationId xmlns:a16="http://schemas.microsoft.com/office/drawing/2014/main" id="{112CBA20-874B-5C26-ECB3-F482F9D4BDBB}"/>
              </a:ext>
            </a:extLst>
          </p:cNvPr>
          <p:cNvSpPr txBox="1"/>
          <p:nvPr/>
        </p:nvSpPr>
        <p:spPr>
          <a:xfrm>
            <a:off x="0" y="3707704"/>
            <a:ext cx="985838" cy="338554"/>
          </a:xfrm>
          <a:prstGeom prst="rect">
            <a:avLst/>
          </a:prstGeom>
          <a:noFill/>
        </p:spPr>
        <p:txBody>
          <a:bodyPr wrap="square" rtlCol="0">
            <a:spAutoFit/>
          </a:bodyPr>
          <a:lstStyle/>
          <a:p>
            <a:pPr algn="ctr"/>
            <a:r>
              <a:rPr lang="en-US" altLang="ja-JP" sz="1600" dirty="0">
                <a:latin typeface="BIZ UDPゴシック" panose="020B0400000000000000" pitchFamily="50" charset="-128"/>
                <a:ea typeface="BIZ UDPゴシック" panose="020B0400000000000000" pitchFamily="50" charset="-128"/>
              </a:rPr>
              <a:t>STA#2</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70" name="テキスト ボックス 169">
            <a:extLst>
              <a:ext uri="{FF2B5EF4-FFF2-40B4-BE49-F238E27FC236}">
                <a16:creationId xmlns:a16="http://schemas.microsoft.com/office/drawing/2014/main" id="{15026D28-7045-5263-8518-70D6E68BCEF1}"/>
              </a:ext>
            </a:extLst>
          </p:cNvPr>
          <p:cNvSpPr txBox="1"/>
          <p:nvPr/>
        </p:nvSpPr>
        <p:spPr>
          <a:xfrm>
            <a:off x="0" y="4434419"/>
            <a:ext cx="985838" cy="338554"/>
          </a:xfrm>
          <a:prstGeom prst="rect">
            <a:avLst/>
          </a:prstGeom>
          <a:noFill/>
        </p:spPr>
        <p:txBody>
          <a:bodyPr wrap="square" rtlCol="0">
            <a:spAutoFit/>
          </a:bodyPr>
          <a:lstStyle/>
          <a:p>
            <a:pPr algn="ctr"/>
            <a:r>
              <a:rPr lang="en-US" altLang="ja-JP" sz="1600" dirty="0">
                <a:latin typeface="BIZ UDPゴシック" panose="020B0400000000000000" pitchFamily="50" charset="-128"/>
                <a:ea typeface="BIZ UDPゴシック" panose="020B0400000000000000" pitchFamily="50" charset="-128"/>
              </a:rPr>
              <a:t>STA#3</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71" name="テキスト ボックス 170">
            <a:extLst>
              <a:ext uri="{FF2B5EF4-FFF2-40B4-BE49-F238E27FC236}">
                <a16:creationId xmlns:a16="http://schemas.microsoft.com/office/drawing/2014/main" id="{9403DECD-D9A2-B926-2932-13A7155072CB}"/>
              </a:ext>
            </a:extLst>
          </p:cNvPr>
          <p:cNvSpPr txBox="1"/>
          <p:nvPr/>
        </p:nvSpPr>
        <p:spPr>
          <a:xfrm>
            <a:off x="327743" y="2021152"/>
            <a:ext cx="1000125" cy="430887"/>
          </a:xfrm>
          <a:prstGeom prst="rect">
            <a:avLst/>
          </a:prstGeom>
          <a:noFill/>
        </p:spPr>
        <p:txBody>
          <a:bodyPr wrap="square" rtlCol="0">
            <a:spAutoFit/>
          </a:bodyPr>
          <a:lstStyle/>
          <a:p>
            <a:r>
              <a:rPr kumimoji="1" lang="en-US" altLang="ja-JP" sz="1050" dirty="0">
                <a:latin typeface="BIZ UDPゴシック" panose="020B0400000000000000" pitchFamily="50" charset="-128"/>
                <a:ea typeface="BIZ UDPゴシック" panose="020B0400000000000000" pitchFamily="50" charset="-128"/>
              </a:rPr>
              <a:t>DIFS</a:t>
            </a:r>
          </a:p>
          <a:p>
            <a:r>
              <a:rPr lang="en-US" altLang="ja-JP" sz="1050" dirty="0">
                <a:latin typeface="BIZ UDPゴシック" panose="020B0400000000000000" pitchFamily="50" charset="-128"/>
                <a:ea typeface="BIZ UDPゴシック" panose="020B0400000000000000" pitchFamily="50" charset="-128"/>
              </a:rPr>
              <a:t>+Backoff</a:t>
            </a:r>
            <a:endParaRPr kumimoji="1" lang="ja-JP" altLang="en-US" sz="1050" dirty="0">
              <a:latin typeface="BIZ UDPゴシック" panose="020B0400000000000000" pitchFamily="50" charset="-128"/>
              <a:ea typeface="BIZ UDPゴシック" panose="020B0400000000000000" pitchFamily="50" charset="-128"/>
            </a:endParaRPr>
          </a:p>
        </p:txBody>
      </p:sp>
      <p:sp>
        <p:nvSpPr>
          <p:cNvPr id="172" name="テキスト ボックス 171">
            <a:extLst>
              <a:ext uri="{FF2B5EF4-FFF2-40B4-BE49-F238E27FC236}">
                <a16:creationId xmlns:a16="http://schemas.microsoft.com/office/drawing/2014/main" id="{3705F5EA-19C3-7D91-FBBE-7EA9C69BBB1D}"/>
              </a:ext>
            </a:extLst>
          </p:cNvPr>
          <p:cNvSpPr txBox="1"/>
          <p:nvPr/>
        </p:nvSpPr>
        <p:spPr>
          <a:xfrm>
            <a:off x="1198410" y="1071474"/>
            <a:ext cx="1144740" cy="600164"/>
          </a:xfrm>
          <a:prstGeom prst="rect">
            <a:avLst/>
          </a:prstGeom>
          <a:noFill/>
        </p:spPr>
        <p:txBody>
          <a:bodyPr wrap="square" rtlCol="0">
            <a:spAutoFit/>
          </a:bodyPr>
          <a:lstStyle/>
          <a:p>
            <a:pPr algn="ctr"/>
            <a:r>
              <a:rPr kumimoji="1" lang="en-US" altLang="ja-JP" sz="1100" dirty="0">
                <a:latin typeface="BIZ UDPゴシック" panose="020B0400000000000000" pitchFamily="50" charset="-128"/>
                <a:ea typeface="BIZ UDPゴシック" panose="020B0400000000000000" pitchFamily="50" charset="-128"/>
              </a:rPr>
              <a:t>Request</a:t>
            </a:r>
          </a:p>
          <a:p>
            <a:pPr algn="ctr"/>
            <a:r>
              <a:rPr lang="en-US" altLang="ja-JP" sz="1100" dirty="0">
                <a:latin typeface="BIZ UDPゴシック" panose="020B0400000000000000" pitchFamily="50" charset="-128"/>
                <a:ea typeface="BIZ UDPゴシック" panose="020B0400000000000000" pitchFamily="50" charset="-128"/>
              </a:rPr>
              <a:t>of channel</a:t>
            </a:r>
          </a:p>
          <a:p>
            <a:pPr algn="ctr"/>
            <a:r>
              <a:rPr lang="en-US" altLang="ja-JP" sz="1100" dirty="0">
                <a:latin typeface="BIZ UDPゴシック" panose="020B0400000000000000" pitchFamily="50" charset="-128"/>
                <a:ea typeface="BIZ UDPゴシック" panose="020B0400000000000000" pitchFamily="50" charset="-128"/>
              </a:rPr>
              <a:t>estimate </a:t>
            </a:r>
            <a:endParaRPr kumimoji="1" lang="ja-JP" altLang="en-US" sz="1100" dirty="0">
              <a:latin typeface="BIZ UDPゴシック" panose="020B0400000000000000" pitchFamily="50" charset="-128"/>
              <a:ea typeface="BIZ UDPゴシック" panose="020B0400000000000000" pitchFamily="50" charset="-128"/>
            </a:endParaRPr>
          </a:p>
        </p:txBody>
      </p:sp>
      <p:sp>
        <p:nvSpPr>
          <p:cNvPr id="173" name="テキスト ボックス 172">
            <a:extLst>
              <a:ext uri="{FF2B5EF4-FFF2-40B4-BE49-F238E27FC236}">
                <a16:creationId xmlns:a16="http://schemas.microsoft.com/office/drawing/2014/main" id="{7E35AB74-2888-904E-5658-D3DB76F5333B}"/>
              </a:ext>
            </a:extLst>
          </p:cNvPr>
          <p:cNvSpPr txBox="1"/>
          <p:nvPr/>
        </p:nvSpPr>
        <p:spPr>
          <a:xfrm>
            <a:off x="3465359" y="1186890"/>
            <a:ext cx="2221066" cy="369332"/>
          </a:xfrm>
          <a:prstGeom prst="rect">
            <a:avLst/>
          </a:prstGeom>
          <a:noFill/>
        </p:spPr>
        <p:txBody>
          <a:bodyPr wrap="square" rtlCol="0">
            <a:spAutoFit/>
          </a:bodyPr>
          <a:lstStyle/>
          <a:p>
            <a:pPr algn="ctr"/>
            <a:r>
              <a:rPr kumimoji="1" lang="en-US" altLang="ja-JP" dirty="0">
                <a:latin typeface="BIZ UDPゴシック" panose="020B0400000000000000" pitchFamily="50" charset="-128"/>
                <a:ea typeface="BIZ UDPゴシック" panose="020B0400000000000000" pitchFamily="50" charset="-128"/>
              </a:rPr>
              <a:t>CSI feedback</a:t>
            </a:r>
            <a:endParaRPr kumimoji="1" lang="ja-JP" altLang="en-US" dirty="0">
              <a:latin typeface="BIZ UDPゴシック" panose="020B0400000000000000" pitchFamily="50" charset="-128"/>
              <a:ea typeface="BIZ UDPゴシック" panose="020B0400000000000000" pitchFamily="50" charset="-128"/>
            </a:endParaRPr>
          </a:p>
        </p:txBody>
      </p:sp>
      <p:sp>
        <p:nvSpPr>
          <p:cNvPr id="174" name="テキスト ボックス 173">
            <a:extLst>
              <a:ext uri="{FF2B5EF4-FFF2-40B4-BE49-F238E27FC236}">
                <a16:creationId xmlns:a16="http://schemas.microsoft.com/office/drawing/2014/main" id="{FAEB38AC-355A-0B2F-60D9-29ACF79E424A}"/>
              </a:ext>
            </a:extLst>
          </p:cNvPr>
          <p:cNvSpPr txBox="1"/>
          <p:nvPr/>
        </p:nvSpPr>
        <p:spPr>
          <a:xfrm>
            <a:off x="6618133" y="1140724"/>
            <a:ext cx="1411441" cy="461665"/>
          </a:xfrm>
          <a:prstGeom prst="rect">
            <a:avLst/>
          </a:prstGeom>
          <a:noFill/>
        </p:spPr>
        <p:txBody>
          <a:bodyPr wrap="square" rtlCol="0">
            <a:spAutoFit/>
          </a:bodyPr>
          <a:lstStyle/>
          <a:p>
            <a:pPr algn="ctr"/>
            <a:r>
              <a:rPr kumimoji="1" lang="en-US" altLang="ja-JP" sz="1200" dirty="0">
                <a:latin typeface="BIZ UDPゴシック" panose="020B0400000000000000" pitchFamily="50" charset="-128"/>
                <a:ea typeface="BIZ UDPゴシック" panose="020B0400000000000000" pitchFamily="50" charset="-128"/>
              </a:rPr>
              <a:t>Data</a:t>
            </a:r>
          </a:p>
          <a:p>
            <a:pPr algn="ctr"/>
            <a:r>
              <a:rPr lang="en-US" altLang="ja-JP" sz="1200" dirty="0">
                <a:latin typeface="BIZ UDPゴシック" panose="020B0400000000000000" pitchFamily="50" charset="-128"/>
                <a:ea typeface="BIZ UDPゴシック" panose="020B0400000000000000" pitchFamily="50" charset="-128"/>
              </a:rPr>
              <a:t>transmission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75" name="テキスト ボックス 174">
            <a:extLst>
              <a:ext uri="{FF2B5EF4-FFF2-40B4-BE49-F238E27FC236}">
                <a16:creationId xmlns:a16="http://schemas.microsoft.com/office/drawing/2014/main" id="{1FD25F08-AFC6-02A4-08EB-7801AD199CCC}"/>
              </a:ext>
            </a:extLst>
          </p:cNvPr>
          <p:cNvSpPr txBox="1"/>
          <p:nvPr/>
        </p:nvSpPr>
        <p:spPr>
          <a:xfrm>
            <a:off x="8757999" y="1217668"/>
            <a:ext cx="2244880" cy="338554"/>
          </a:xfrm>
          <a:prstGeom prst="rect">
            <a:avLst/>
          </a:prstGeom>
          <a:noFill/>
        </p:spPr>
        <p:txBody>
          <a:bodyPr wrap="square" rtlCol="0">
            <a:spAutoFit/>
          </a:bodyPr>
          <a:lstStyle/>
          <a:p>
            <a:pPr algn="ctr"/>
            <a:r>
              <a:rPr kumimoji="1" lang="en-US" altLang="ja-JP" sz="1600" dirty="0">
                <a:latin typeface="BIZ UDPゴシック" panose="020B0400000000000000" pitchFamily="50" charset="-128"/>
                <a:ea typeface="BIZ UDPゴシック" panose="020B0400000000000000" pitchFamily="50" charset="-128"/>
              </a:rPr>
              <a:t>Acknowl</a:t>
            </a:r>
            <a:r>
              <a:rPr lang="en-US" altLang="ja-JP" sz="1600" dirty="0">
                <a:latin typeface="BIZ UDPゴシック" panose="020B0400000000000000" pitchFamily="50" charset="-128"/>
                <a:ea typeface="BIZ UDPゴシック" panose="020B0400000000000000" pitchFamily="50" charset="-128"/>
              </a:rPr>
              <a:t>edgment</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76" name="テキスト ボックス 175">
            <a:extLst>
              <a:ext uri="{FF2B5EF4-FFF2-40B4-BE49-F238E27FC236}">
                <a16:creationId xmlns:a16="http://schemas.microsoft.com/office/drawing/2014/main" id="{144B6EFB-A490-7C69-DF14-F9E6B3E4F1A7}"/>
              </a:ext>
            </a:extLst>
          </p:cNvPr>
          <p:cNvSpPr txBox="1"/>
          <p:nvPr/>
        </p:nvSpPr>
        <p:spPr>
          <a:xfrm>
            <a:off x="1103163" y="2299251"/>
            <a:ext cx="600076" cy="276999"/>
          </a:xfrm>
          <a:prstGeom prst="rect">
            <a:avLst/>
          </a:prstGeom>
          <a:noFill/>
        </p:spPr>
        <p:txBody>
          <a:bodyPr wrap="square" rtlCol="0">
            <a:spAutoFit/>
          </a:bodyPr>
          <a:lstStyle/>
          <a:p>
            <a:pPr algn="ctr"/>
            <a:r>
              <a:rPr kumimoji="1" lang="en-US" altLang="ja-JP" sz="1200" spc="-150" dirty="0">
                <a:latin typeface="BIZ UDPゴシック" panose="020B0400000000000000" pitchFamily="50" charset="-128"/>
                <a:ea typeface="BIZ UDPゴシック" panose="020B0400000000000000" pitchFamily="50" charset="-128"/>
              </a:rPr>
              <a:t>NDPA</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77" name="テキスト ボックス 176">
            <a:extLst>
              <a:ext uri="{FF2B5EF4-FFF2-40B4-BE49-F238E27FC236}">
                <a16:creationId xmlns:a16="http://schemas.microsoft.com/office/drawing/2014/main" id="{6A0A1455-1BB4-2ADD-BA25-433691DAE06A}"/>
              </a:ext>
            </a:extLst>
          </p:cNvPr>
          <p:cNvSpPr txBox="1"/>
          <p:nvPr/>
        </p:nvSpPr>
        <p:spPr>
          <a:xfrm>
            <a:off x="1770780" y="2292107"/>
            <a:ext cx="600076" cy="276999"/>
          </a:xfrm>
          <a:prstGeom prst="rect">
            <a:avLst/>
          </a:prstGeom>
          <a:noFill/>
        </p:spPr>
        <p:txBody>
          <a:bodyPr wrap="square" rtlCol="0">
            <a:spAutoFit/>
          </a:bodyPr>
          <a:lstStyle/>
          <a:p>
            <a:pPr algn="ctr"/>
            <a:r>
              <a:rPr kumimoji="1" lang="en-US" altLang="ja-JP" sz="1200" spc="-150" dirty="0">
                <a:latin typeface="BIZ UDPゴシック" panose="020B0400000000000000" pitchFamily="50" charset="-128"/>
                <a:ea typeface="BIZ UDPゴシック" panose="020B0400000000000000" pitchFamily="50" charset="-128"/>
              </a:rPr>
              <a:t>NDP</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78" name="テキスト ボックス 177">
            <a:extLst>
              <a:ext uri="{FF2B5EF4-FFF2-40B4-BE49-F238E27FC236}">
                <a16:creationId xmlns:a16="http://schemas.microsoft.com/office/drawing/2014/main" id="{62779FE2-BEE1-B490-3063-346B07F88716}"/>
              </a:ext>
            </a:extLst>
          </p:cNvPr>
          <p:cNvSpPr txBox="1"/>
          <p:nvPr/>
        </p:nvSpPr>
        <p:spPr>
          <a:xfrm>
            <a:off x="3266205" y="2292107"/>
            <a:ext cx="600076" cy="276999"/>
          </a:xfrm>
          <a:prstGeom prst="rect">
            <a:avLst/>
          </a:prstGeom>
          <a:noFill/>
        </p:spPr>
        <p:txBody>
          <a:bodyPr wrap="square" rtlCol="0">
            <a:spAutoFit/>
          </a:bodyPr>
          <a:lstStyle/>
          <a:p>
            <a:pPr algn="ctr"/>
            <a:r>
              <a:rPr lang="en-US" altLang="ja-JP" sz="1200" spc="-150" dirty="0">
                <a:latin typeface="BIZ UDPゴシック" panose="020B0400000000000000" pitchFamily="50" charset="-128"/>
                <a:ea typeface="BIZ UDPゴシック" panose="020B0400000000000000" pitchFamily="50" charset="-128"/>
              </a:rPr>
              <a:t>BRP</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79" name="テキスト ボックス 178">
            <a:extLst>
              <a:ext uri="{FF2B5EF4-FFF2-40B4-BE49-F238E27FC236}">
                <a16:creationId xmlns:a16="http://schemas.microsoft.com/office/drawing/2014/main" id="{82E3EC7C-7BBF-CB28-CD85-2CEC9A143DED}"/>
              </a:ext>
            </a:extLst>
          </p:cNvPr>
          <p:cNvSpPr txBox="1"/>
          <p:nvPr/>
        </p:nvSpPr>
        <p:spPr>
          <a:xfrm>
            <a:off x="5276598" y="2300982"/>
            <a:ext cx="600076" cy="276999"/>
          </a:xfrm>
          <a:prstGeom prst="rect">
            <a:avLst/>
          </a:prstGeom>
          <a:noFill/>
        </p:spPr>
        <p:txBody>
          <a:bodyPr wrap="square" rtlCol="0">
            <a:spAutoFit/>
          </a:bodyPr>
          <a:lstStyle/>
          <a:p>
            <a:pPr algn="ctr"/>
            <a:r>
              <a:rPr lang="en-US" altLang="ja-JP" sz="1200" spc="-150" dirty="0">
                <a:latin typeface="BIZ UDPゴシック" panose="020B0400000000000000" pitchFamily="50" charset="-128"/>
                <a:ea typeface="BIZ UDPゴシック" panose="020B0400000000000000" pitchFamily="50" charset="-128"/>
              </a:rPr>
              <a:t>BRP</a:t>
            </a:r>
            <a:endParaRPr kumimoji="1" lang="ja-JP" altLang="en-US" sz="1200" spc="-150" dirty="0">
              <a:latin typeface="BIZ UDPゴシック" panose="020B0400000000000000" pitchFamily="50" charset="-128"/>
              <a:ea typeface="BIZ UDPゴシック" panose="020B0400000000000000" pitchFamily="50" charset="-128"/>
            </a:endParaRPr>
          </a:p>
        </p:txBody>
      </p:sp>
      <p:sp>
        <p:nvSpPr>
          <p:cNvPr id="180" name="テキスト ボックス 179">
            <a:extLst>
              <a:ext uri="{FF2B5EF4-FFF2-40B4-BE49-F238E27FC236}">
                <a16:creationId xmlns:a16="http://schemas.microsoft.com/office/drawing/2014/main" id="{64909182-4C68-8BA6-7D2D-E3E47B87059E}"/>
              </a:ext>
            </a:extLst>
          </p:cNvPr>
          <p:cNvSpPr txBox="1"/>
          <p:nvPr/>
        </p:nvSpPr>
        <p:spPr>
          <a:xfrm>
            <a:off x="2518493" y="2952350"/>
            <a:ext cx="600076" cy="338554"/>
          </a:xfrm>
          <a:prstGeom prst="rect">
            <a:avLst/>
          </a:prstGeom>
          <a:noFill/>
        </p:spPr>
        <p:txBody>
          <a:bodyPr wrap="square" rtlCol="0">
            <a:spAutoFit/>
          </a:bodyPr>
          <a:lstStyle/>
          <a:p>
            <a:pPr algn="ctr"/>
            <a:r>
              <a:rPr lang="en-US" altLang="ja-JP" sz="1600" spc="-150" dirty="0">
                <a:latin typeface="BIZ UDPゴシック" panose="020B0400000000000000" pitchFamily="50" charset="-128"/>
                <a:ea typeface="BIZ UDPゴシック" panose="020B0400000000000000" pitchFamily="50" charset="-128"/>
              </a:rPr>
              <a:t>BR</a:t>
            </a:r>
            <a:endParaRPr kumimoji="1" lang="ja-JP" altLang="en-US" sz="1600" spc="-150" dirty="0">
              <a:latin typeface="BIZ UDPゴシック" panose="020B0400000000000000" pitchFamily="50" charset="-128"/>
              <a:ea typeface="BIZ UDPゴシック" panose="020B0400000000000000" pitchFamily="50" charset="-128"/>
            </a:endParaRPr>
          </a:p>
        </p:txBody>
      </p:sp>
      <p:sp>
        <p:nvSpPr>
          <p:cNvPr id="181" name="テキスト ボックス 180">
            <a:extLst>
              <a:ext uri="{FF2B5EF4-FFF2-40B4-BE49-F238E27FC236}">
                <a16:creationId xmlns:a16="http://schemas.microsoft.com/office/drawing/2014/main" id="{3E7CE7B3-B25B-52A8-E343-AF24ECD86C52}"/>
              </a:ext>
            </a:extLst>
          </p:cNvPr>
          <p:cNvSpPr txBox="1"/>
          <p:nvPr/>
        </p:nvSpPr>
        <p:spPr>
          <a:xfrm>
            <a:off x="4018680" y="3686272"/>
            <a:ext cx="600076" cy="338554"/>
          </a:xfrm>
          <a:prstGeom prst="rect">
            <a:avLst/>
          </a:prstGeom>
          <a:noFill/>
        </p:spPr>
        <p:txBody>
          <a:bodyPr wrap="square" rtlCol="0">
            <a:spAutoFit/>
          </a:bodyPr>
          <a:lstStyle/>
          <a:p>
            <a:pPr algn="ctr"/>
            <a:r>
              <a:rPr lang="en-US" altLang="ja-JP" sz="1600" spc="-150" dirty="0">
                <a:latin typeface="BIZ UDPゴシック" panose="020B0400000000000000" pitchFamily="50" charset="-128"/>
                <a:ea typeface="BIZ UDPゴシック" panose="020B0400000000000000" pitchFamily="50" charset="-128"/>
              </a:rPr>
              <a:t>BR</a:t>
            </a:r>
            <a:endParaRPr kumimoji="1" lang="ja-JP" altLang="en-US" sz="1600" spc="-150" dirty="0">
              <a:latin typeface="BIZ UDPゴシック" panose="020B0400000000000000" pitchFamily="50" charset="-128"/>
              <a:ea typeface="BIZ UDPゴシック" panose="020B0400000000000000" pitchFamily="50" charset="-128"/>
            </a:endParaRPr>
          </a:p>
        </p:txBody>
      </p:sp>
      <p:sp>
        <p:nvSpPr>
          <p:cNvPr id="182" name="テキスト ボックス 181">
            <a:extLst>
              <a:ext uri="{FF2B5EF4-FFF2-40B4-BE49-F238E27FC236}">
                <a16:creationId xmlns:a16="http://schemas.microsoft.com/office/drawing/2014/main" id="{CDEE1ED0-235C-E210-2BFB-697408945A1F}"/>
              </a:ext>
            </a:extLst>
          </p:cNvPr>
          <p:cNvSpPr txBox="1"/>
          <p:nvPr/>
        </p:nvSpPr>
        <p:spPr>
          <a:xfrm>
            <a:off x="6021951" y="4390810"/>
            <a:ext cx="600076" cy="338554"/>
          </a:xfrm>
          <a:prstGeom prst="rect">
            <a:avLst/>
          </a:prstGeom>
          <a:noFill/>
        </p:spPr>
        <p:txBody>
          <a:bodyPr wrap="square" rtlCol="0">
            <a:spAutoFit/>
          </a:bodyPr>
          <a:lstStyle/>
          <a:p>
            <a:pPr algn="ctr"/>
            <a:r>
              <a:rPr lang="en-US" altLang="ja-JP" sz="1600" spc="-150" dirty="0">
                <a:latin typeface="BIZ UDPゴシック" panose="020B0400000000000000" pitchFamily="50" charset="-128"/>
                <a:ea typeface="BIZ UDPゴシック" panose="020B0400000000000000" pitchFamily="50" charset="-128"/>
              </a:rPr>
              <a:t>BR</a:t>
            </a:r>
            <a:endParaRPr kumimoji="1" lang="ja-JP" altLang="en-US" sz="1600" spc="-150" dirty="0">
              <a:latin typeface="BIZ UDPゴシック" panose="020B0400000000000000" pitchFamily="50" charset="-128"/>
              <a:ea typeface="BIZ UDPゴシック" panose="020B0400000000000000" pitchFamily="50" charset="-128"/>
            </a:endParaRPr>
          </a:p>
        </p:txBody>
      </p:sp>
      <p:sp>
        <p:nvSpPr>
          <p:cNvPr id="183" name="テキスト ボックス 182">
            <a:extLst>
              <a:ext uri="{FF2B5EF4-FFF2-40B4-BE49-F238E27FC236}">
                <a16:creationId xmlns:a16="http://schemas.microsoft.com/office/drawing/2014/main" id="{5AAE0DD0-F877-A3EE-86BC-85EB3130C3C5}"/>
              </a:ext>
            </a:extLst>
          </p:cNvPr>
          <p:cNvSpPr txBox="1"/>
          <p:nvPr/>
        </p:nvSpPr>
        <p:spPr>
          <a:xfrm>
            <a:off x="7063376" y="2298150"/>
            <a:ext cx="818536" cy="307777"/>
          </a:xfrm>
          <a:prstGeom prst="rect">
            <a:avLst/>
          </a:prstGeom>
          <a:noFill/>
        </p:spPr>
        <p:txBody>
          <a:bodyPr wrap="square" rtlCol="0">
            <a:spAutoFit/>
          </a:bodyPr>
          <a:lstStyle/>
          <a:p>
            <a:pPr algn="ctr"/>
            <a:r>
              <a:rPr kumimoji="1" lang="en-US" altLang="ja-JP" sz="1400" spc="-150" dirty="0">
                <a:latin typeface="BIZ UDPゴシック" panose="020B0400000000000000" pitchFamily="50" charset="-128"/>
                <a:ea typeface="BIZ UDPゴシック" panose="020B0400000000000000" pitchFamily="50" charset="-128"/>
              </a:rPr>
              <a:t>DATA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4" name="テキスト ボックス 183">
            <a:extLst>
              <a:ext uri="{FF2B5EF4-FFF2-40B4-BE49-F238E27FC236}">
                <a16:creationId xmlns:a16="http://schemas.microsoft.com/office/drawing/2014/main" id="{DF0E4591-26D7-6904-9FE3-CCDDBA2A9A8D}"/>
              </a:ext>
            </a:extLst>
          </p:cNvPr>
          <p:cNvSpPr txBox="1"/>
          <p:nvPr/>
        </p:nvSpPr>
        <p:spPr>
          <a:xfrm>
            <a:off x="8952252" y="2285849"/>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BAR</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5" name="テキスト ボックス 184">
            <a:extLst>
              <a:ext uri="{FF2B5EF4-FFF2-40B4-BE49-F238E27FC236}">
                <a16:creationId xmlns:a16="http://schemas.microsoft.com/office/drawing/2014/main" id="{D7E63310-3E91-CCA4-78E2-27DB1EEAF637}"/>
              </a:ext>
            </a:extLst>
          </p:cNvPr>
          <p:cNvSpPr txBox="1"/>
          <p:nvPr/>
        </p:nvSpPr>
        <p:spPr>
          <a:xfrm>
            <a:off x="10628076" y="2282761"/>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BAR</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6" name="テキスト ボックス 185">
            <a:extLst>
              <a:ext uri="{FF2B5EF4-FFF2-40B4-BE49-F238E27FC236}">
                <a16:creationId xmlns:a16="http://schemas.microsoft.com/office/drawing/2014/main" id="{27235142-674D-56F2-D0A6-50A8862C79AB}"/>
              </a:ext>
            </a:extLst>
          </p:cNvPr>
          <p:cNvSpPr txBox="1"/>
          <p:nvPr/>
        </p:nvSpPr>
        <p:spPr>
          <a:xfrm>
            <a:off x="8209667" y="3002518"/>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7" name="テキスト ボックス 186">
            <a:extLst>
              <a:ext uri="{FF2B5EF4-FFF2-40B4-BE49-F238E27FC236}">
                <a16:creationId xmlns:a16="http://schemas.microsoft.com/office/drawing/2014/main" id="{2503E611-F636-8375-E4A2-A8915994155A}"/>
              </a:ext>
            </a:extLst>
          </p:cNvPr>
          <p:cNvSpPr txBox="1"/>
          <p:nvPr/>
        </p:nvSpPr>
        <p:spPr>
          <a:xfrm>
            <a:off x="9627705" y="3738481"/>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8" name="テキスト ボックス 187">
            <a:extLst>
              <a:ext uri="{FF2B5EF4-FFF2-40B4-BE49-F238E27FC236}">
                <a16:creationId xmlns:a16="http://schemas.microsoft.com/office/drawing/2014/main" id="{5D807CA8-141E-1863-7997-C058394371C6}"/>
              </a:ext>
            </a:extLst>
          </p:cNvPr>
          <p:cNvSpPr txBox="1"/>
          <p:nvPr/>
        </p:nvSpPr>
        <p:spPr>
          <a:xfrm>
            <a:off x="11290053" y="4449807"/>
            <a:ext cx="548332" cy="307777"/>
          </a:xfrm>
          <a:prstGeom prst="rect">
            <a:avLst/>
          </a:prstGeom>
          <a:noFill/>
        </p:spPr>
        <p:txBody>
          <a:bodyPr wrap="square" rtlCol="0">
            <a:spAutoFit/>
          </a:bodyPr>
          <a:lstStyle/>
          <a:p>
            <a:pPr algn="ctr"/>
            <a:r>
              <a:rPr lang="en-US" altLang="ja-JP" sz="1400" spc="-150" dirty="0">
                <a:latin typeface="BIZ UDPゴシック" panose="020B0400000000000000" pitchFamily="50" charset="-128"/>
                <a:ea typeface="BIZ UDPゴシック" panose="020B0400000000000000" pitchFamily="50" charset="-128"/>
              </a:rPr>
              <a:t>BA</a:t>
            </a:r>
            <a:endParaRPr kumimoji="1" lang="ja-JP" altLang="en-US" sz="1400" spc="-150" dirty="0">
              <a:latin typeface="BIZ UDPゴシック" panose="020B0400000000000000" pitchFamily="50" charset="-128"/>
              <a:ea typeface="BIZ UDPゴシック" panose="020B0400000000000000" pitchFamily="50" charset="-128"/>
            </a:endParaRPr>
          </a:p>
        </p:txBody>
      </p:sp>
      <p:sp>
        <p:nvSpPr>
          <p:cNvPr id="189" name="テキスト ボックス 188">
            <a:extLst>
              <a:ext uri="{FF2B5EF4-FFF2-40B4-BE49-F238E27FC236}">
                <a16:creationId xmlns:a16="http://schemas.microsoft.com/office/drawing/2014/main" id="{EC81809D-DDF9-9754-95D5-34AB158D0CA7}"/>
              </a:ext>
            </a:extLst>
          </p:cNvPr>
          <p:cNvSpPr txBox="1"/>
          <p:nvPr/>
        </p:nvSpPr>
        <p:spPr>
          <a:xfrm>
            <a:off x="327743" y="5063318"/>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NDP : Null Data Packet</a:t>
            </a:r>
            <a:endParaRPr kumimoji="1" lang="en-US" altLang="ja-JP" sz="1600" dirty="0">
              <a:latin typeface="BIZ UDPゴシック" panose="020B0400000000000000" pitchFamily="50" charset="-128"/>
              <a:ea typeface="BIZ UDPゴシック" panose="020B0400000000000000" pitchFamily="50" charset="-128"/>
            </a:endParaRPr>
          </a:p>
          <a:p>
            <a:r>
              <a:rPr kumimoji="1" lang="en-US" altLang="ja-JP" sz="1600" dirty="0">
                <a:latin typeface="BIZ UDPゴシック" panose="020B0400000000000000" pitchFamily="50" charset="-128"/>
                <a:ea typeface="BIZ UDPゴシック" panose="020B0400000000000000" pitchFamily="50" charset="-128"/>
              </a:rPr>
              <a:t>NDPA : </a:t>
            </a:r>
            <a:r>
              <a:rPr lang="en-US" altLang="ja-JP" sz="1600" dirty="0">
                <a:latin typeface="BIZ UDPゴシック" panose="020B0400000000000000" pitchFamily="50" charset="-128"/>
                <a:ea typeface="BIZ UDPゴシック" panose="020B0400000000000000" pitchFamily="50" charset="-128"/>
              </a:rPr>
              <a:t>NDP Announcement</a:t>
            </a:r>
          </a:p>
        </p:txBody>
      </p:sp>
      <p:sp>
        <p:nvSpPr>
          <p:cNvPr id="190" name="テキスト ボックス 189">
            <a:extLst>
              <a:ext uri="{FF2B5EF4-FFF2-40B4-BE49-F238E27FC236}">
                <a16:creationId xmlns:a16="http://schemas.microsoft.com/office/drawing/2014/main" id="{B72C3E15-BEAF-BA79-983D-76CFE01B5865}"/>
              </a:ext>
            </a:extLst>
          </p:cNvPr>
          <p:cNvSpPr txBox="1"/>
          <p:nvPr/>
        </p:nvSpPr>
        <p:spPr>
          <a:xfrm>
            <a:off x="4312223" y="5063318"/>
            <a:ext cx="3776018"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BR : Beamforming Report</a:t>
            </a:r>
          </a:p>
          <a:p>
            <a:r>
              <a:rPr lang="en-US" altLang="ja-JP" sz="1600" dirty="0">
                <a:latin typeface="BIZ UDPゴシック" panose="020B0400000000000000" pitchFamily="50" charset="-128"/>
                <a:ea typeface="BIZ UDPゴシック" panose="020B0400000000000000" pitchFamily="50" charset="-128"/>
              </a:rPr>
              <a:t>BRP : BR Polling</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91" name="テキスト ボックス 190">
            <a:extLst>
              <a:ext uri="{FF2B5EF4-FFF2-40B4-BE49-F238E27FC236}">
                <a16:creationId xmlns:a16="http://schemas.microsoft.com/office/drawing/2014/main" id="{B48D9C16-ABB4-E7BC-A2C2-09D7BA0395DC}"/>
              </a:ext>
            </a:extLst>
          </p:cNvPr>
          <p:cNvSpPr txBox="1"/>
          <p:nvPr/>
        </p:nvSpPr>
        <p:spPr>
          <a:xfrm>
            <a:off x="8304128" y="5032897"/>
            <a:ext cx="2611522" cy="584775"/>
          </a:xfrm>
          <a:prstGeom prst="rect">
            <a:avLst/>
          </a:prstGeom>
          <a:noFill/>
        </p:spPr>
        <p:txBody>
          <a:bodyPr wrap="square" rtlCol="0">
            <a:spAutoFit/>
          </a:bodyPr>
          <a:lstStyle/>
          <a:p>
            <a:r>
              <a:rPr lang="en-US" altLang="ja-JP" sz="1600" dirty="0">
                <a:latin typeface="BIZ UDPゴシック" panose="020B0400000000000000" pitchFamily="50" charset="-128"/>
                <a:ea typeface="BIZ UDPゴシック" panose="020B0400000000000000" pitchFamily="50" charset="-128"/>
              </a:rPr>
              <a:t>BA : Block ACK</a:t>
            </a:r>
          </a:p>
          <a:p>
            <a:r>
              <a:rPr kumimoji="1" lang="en-US" altLang="ja-JP" sz="1600" dirty="0">
                <a:latin typeface="BIZ UDPゴシック" panose="020B0400000000000000" pitchFamily="50" charset="-128"/>
                <a:ea typeface="BIZ UDPゴシック" panose="020B0400000000000000" pitchFamily="50" charset="-128"/>
              </a:rPr>
              <a:t>BAR : BA R</a:t>
            </a:r>
            <a:r>
              <a:rPr lang="en-US" altLang="ja-JP" sz="1600" dirty="0">
                <a:latin typeface="BIZ UDPゴシック" panose="020B0400000000000000" pitchFamily="50" charset="-128"/>
                <a:ea typeface="BIZ UDPゴシック" panose="020B0400000000000000" pitchFamily="50" charset="-128"/>
              </a:rPr>
              <a:t>equest</a:t>
            </a:r>
            <a:endParaRPr kumimoji="1" lang="ja-JP" altLang="en-US" sz="1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2828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1B87F1-9C1C-5F33-C890-DF44359298D6}"/>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FB223AAB-1D89-B214-7555-3FF6808DA4C8}"/>
              </a:ext>
            </a:extLst>
          </p:cNvPr>
          <p:cNvSpPr txBox="1"/>
          <p:nvPr/>
        </p:nvSpPr>
        <p:spPr>
          <a:xfrm>
            <a:off x="1085617" y="1874937"/>
            <a:ext cx="10208652" cy="267765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データパケットは</a:t>
            </a:r>
            <a:r>
              <a:rPr kumimoji="1" lang="en-US" altLang="ja-JP" sz="2800" dirty="0">
                <a:latin typeface="BIZ UDPゴシック" panose="020B0400000000000000" pitchFamily="50" charset="-128"/>
                <a:ea typeface="BIZ UDPゴシック" panose="020B0400000000000000" pitchFamily="50" charset="-128"/>
              </a:rPr>
              <a:t>CSI</a:t>
            </a: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Feedback</a:t>
            </a:r>
            <a:r>
              <a:rPr lang="ja-JP" altLang="en-US" sz="2800" dirty="0">
                <a:latin typeface="BIZ UDPゴシック" panose="020B0400000000000000" pitchFamily="50" charset="-128"/>
                <a:ea typeface="BIZ UDPゴシック" panose="020B0400000000000000" pitchFamily="50" charset="-128"/>
              </a:rPr>
              <a:t>によるチャネル推定が完了したところで送信状態へ移行し</a:t>
            </a:r>
            <a:r>
              <a:rPr lang="en-US" altLang="ja-JP" sz="2800" dirty="0">
                <a:latin typeface="BIZ UDPゴシック" panose="020B0400000000000000" pitchFamily="50" charset="-128"/>
                <a:ea typeface="BIZ UDPゴシック" panose="020B0400000000000000" pitchFamily="50" charset="-128"/>
              </a:rPr>
              <a:t>,</a:t>
            </a:r>
            <a:r>
              <a:rPr lang="ja-JP" altLang="en-US" sz="2800" dirty="0">
                <a:latin typeface="BIZ UDPゴシック" panose="020B0400000000000000" pitchFamily="50" charset="-128"/>
                <a:ea typeface="BIZ UDPゴシック" panose="020B0400000000000000" pitchFamily="50" charset="-128"/>
              </a:rPr>
              <a:t>同期して送信する必要がある</a:t>
            </a:r>
            <a:r>
              <a:rPr lang="en-US" altLang="ja-JP" sz="2800" dirty="0">
                <a:latin typeface="BIZ UDPゴシック" panose="020B0400000000000000" pitchFamily="50" charset="-128"/>
                <a:ea typeface="BIZ UDPゴシック" panose="020B0400000000000000" pitchFamily="50" charset="-128"/>
              </a:rPr>
              <a:t>.</a:t>
            </a:r>
          </a:p>
          <a:p>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2800" dirty="0">
                <a:latin typeface="BIZ UDPゴシック" panose="020B0400000000000000" pitchFamily="50" charset="-128"/>
                <a:ea typeface="BIZ UDPゴシック" panose="020B0400000000000000" pitchFamily="50" charset="-128"/>
              </a:rPr>
              <a:t>ユーザが増えるとすべてのユーザに対してチャネル推定の手順を繰り返し実施し</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多重伝送可能なユーザを選定や</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タイミングのスケジューリングを</a:t>
            </a:r>
            <a:r>
              <a:rPr lang="ja-JP" altLang="en-US" sz="2800" dirty="0">
                <a:latin typeface="BIZ UDPゴシック" panose="020B0400000000000000" pitchFamily="50" charset="-128"/>
                <a:ea typeface="BIZ UDPゴシック" panose="020B0400000000000000" pitchFamily="50" charset="-128"/>
              </a:rPr>
              <a:t>しなければならない</a:t>
            </a:r>
            <a:r>
              <a:rPr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708DC01C-0E7E-9586-9518-8051754A0E16}"/>
              </a:ext>
            </a:extLst>
          </p:cNvPr>
          <p:cNvSpPr txBox="1"/>
          <p:nvPr/>
        </p:nvSpPr>
        <p:spPr>
          <a:xfrm>
            <a:off x="1587598" y="5244582"/>
            <a:ext cx="9599281" cy="646331"/>
          </a:xfrm>
          <a:prstGeom prst="rect">
            <a:avLst/>
          </a:prstGeom>
          <a:noFill/>
        </p:spPr>
        <p:txBody>
          <a:bodyPr wrap="square" rtlCol="0">
            <a:spAutoFit/>
          </a:bodyPr>
          <a:lstStyle/>
          <a:p>
            <a:r>
              <a:rPr lang="ja-JP" altLang="en-US" sz="3200" dirty="0">
                <a:latin typeface="BIZ UDPゴシック" panose="020B0400000000000000" pitchFamily="50" charset="-128"/>
                <a:ea typeface="BIZ UDPゴシック" panose="020B0400000000000000" pitchFamily="50" charset="-128"/>
              </a:rPr>
              <a:t>大きなオーバーヘッドとなり</a:t>
            </a:r>
            <a:r>
              <a:rPr lang="en-US" altLang="ja-JP" sz="3200" dirty="0">
                <a:latin typeface="BIZ UDPゴシック" panose="020B0400000000000000" pitchFamily="50" charset="-128"/>
                <a:ea typeface="BIZ UDPゴシック" panose="020B0400000000000000" pitchFamily="50" charset="-128"/>
              </a:rPr>
              <a:t>,</a:t>
            </a:r>
            <a:r>
              <a:rPr lang="ja-JP" altLang="en-US" sz="3200" dirty="0">
                <a:latin typeface="BIZ UDPゴシック" panose="020B0400000000000000" pitchFamily="50" charset="-128"/>
                <a:ea typeface="BIZ UDPゴシック" panose="020B0400000000000000" pitchFamily="50" charset="-128"/>
              </a:rPr>
              <a:t>伝送効率を低下させる</a:t>
            </a:r>
            <a:r>
              <a:rPr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E806ECE-119D-E56E-856F-CDC63ED5EA8B}"/>
              </a:ext>
            </a:extLst>
          </p:cNvPr>
          <p:cNvSpPr txBox="1"/>
          <p:nvPr/>
        </p:nvSpPr>
        <p:spPr>
          <a:xfrm>
            <a:off x="1085617" y="5269763"/>
            <a:ext cx="573418"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FB98A88C-F9F2-08E8-6FA3-9C33C730FBBF}"/>
              </a:ext>
            </a:extLst>
          </p:cNvPr>
          <p:cNvSpPr txBox="1"/>
          <p:nvPr/>
        </p:nvSpPr>
        <p:spPr>
          <a:xfrm>
            <a:off x="466683" y="1088976"/>
            <a:ext cx="2312236"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デメリット</a:t>
            </a:r>
            <a:endParaRPr kumimoji="1" lang="ja-JP" altLang="en-US" sz="36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03710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BB340E6-4AED-CB3C-4DB0-0383FFA20E24}"/>
              </a:ext>
            </a:extLst>
          </p:cNvPr>
          <p:cNvSpPr txBox="1"/>
          <p:nvPr/>
        </p:nvSpPr>
        <p:spPr>
          <a:xfrm>
            <a:off x="509545" y="1174701"/>
            <a:ext cx="2312236"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デメリット</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F27CA28B-6209-97D7-9437-3FEA7FF49FDF}"/>
              </a:ext>
            </a:extLst>
          </p:cNvPr>
          <p:cNvSpPr txBox="1"/>
          <p:nvPr/>
        </p:nvSpPr>
        <p:spPr>
          <a:xfrm>
            <a:off x="14245" y="213451"/>
            <a:ext cx="12615488" cy="646331"/>
          </a:xfrm>
          <a:prstGeom prst="rect">
            <a:avLst/>
          </a:prstGeom>
          <a:noFill/>
        </p:spPr>
        <p:txBody>
          <a:bodyPr wrap="square" rtlCol="0">
            <a:spAutoFit/>
          </a:bodyPr>
          <a:lstStyle/>
          <a:p>
            <a:r>
              <a:rPr kumimoji="1" lang="en-US" altLang="ja-JP" sz="3600" b="1" dirty="0">
                <a:latin typeface="BIZ UDPゴシック" panose="020B0400000000000000" pitchFamily="50" charset="-128"/>
                <a:ea typeface="BIZ UDPゴシック" panose="020B0400000000000000" pitchFamily="50" charset="-128"/>
              </a:rPr>
              <a:t>CSI (Channel State Information) Feedback</a:t>
            </a:r>
            <a:endParaRPr kumimoji="1" lang="ja-JP" altLang="en-US" sz="36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C08FBEDB-8BCF-6C07-3726-92F96A772B34}"/>
              </a:ext>
            </a:extLst>
          </p:cNvPr>
          <p:cNvSpPr txBox="1"/>
          <p:nvPr/>
        </p:nvSpPr>
        <p:spPr>
          <a:xfrm>
            <a:off x="1242782" y="2951947"/>
            <a:ext cx="9815513" cy="1384995"/>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latin typeface="BIZ UDPゴシック" panose="020B0400000000000000" pitchFamily="50" charset="-128"/>
                <a:ea typeface="BIZ UDPゴシック" panose="020B0400000000000000" pitchFamily="50" charset="-128"/>
              </a:rPr>
              <a:t>MU-MIMO</a:t>
            </a:r>
            <a:r>
              <a:rPr kumimoji="1" lang="ja-JP" altLang="en-US" sz="2800" dirty="0">
                <a:latin typeface="BIZ UDPゴシック" panose="020B0400000000000000" pitchFamily="50" charset="-128"/>
                <a:ea typeface="BIZ UDPゴシック" panose="020B0400000000000000" pitchFamily="50" charset="-128"/>
              </a:rPr>
              <a:t>では</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チャネル推定で最適なアンテナ</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端末の組み合わせを行った際に</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利用されないアンテナや多重伝送のできない端末が生じることがある</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97528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3B5B8E4-C4C3-C62B-0EB1-67A0A82A39A7}"/>
              </a:ext>
            </a:extLst>
          </p:cNvPr>
          <p:cNvSpPr txBox="1"/>
          <p:nvPr/>
        </p:nvSpPr>
        <p:spPr>
          <a:xfrm>
            <a:off x="0" y="70686"/>
            <a:ext cx="13501314" cy="646331"/>
          </a:xfrm>
          <a:prstGeom prst="rect">
            <a:avLst/>
          </a:prstGeom>
          <a:noFill/>
        </p:spPr>
        <p:txBody>
          <a:bodyPr wrap="square" rtlCol="0">
            <a:spAutoFit/>
          </a:bodyPr>
          <a:lstStyle/>
          <a:p>
            <a:r>
              <a:rPr lang="ja-JP" altLang="en-US" sz="3600" b="1" dirty="0">
                <a:latin typeface="BIZ UDPゴシック" panose="020B0400000000000000" pitchFamily="50" charset="-128"/>
                <a:ea typeface="BIZ UDPゴシック" panose="020B0400000000000000" pitchFamily="50" charset="-128"/>
              </a:rPr>
              <a:t>固有モード伝送</a:t>
            </a:r>
            <a:r>
              <a:rPr lang="en-US" altLang="ja-JP" sz="3600" b="1" dirty="0">
                <a:latin typeface="BIZ UDPゴシック" panose="020B0400000000000000" pitchFamily="50" charset="-128"/>
                <a:ea typeface="BIZ UDPゴシック" panose="020B0400000000000000" pitchFamily="50" charset="-128"/>
              </a:rPr>
              <a:t>(EM-BF : Eigenmode Beamforming)</a:t>
            </a:r>
            <a:endParaRPr kumimoji="1" lang="ja-JP" altLang="en-US" sz="3600" b="1" dirty="0">
              <a:latin typeface="BIZ UDPゴシック" panose="020B0400000000000000" pitchFamily="50" charset="-128"/>
              <a:ea typeface="BIZ UDPゴシック" panose="020B0400000000000000" pitchFamily="50" charset="-128"/>
            </a:endParaRPr>
          </a:p>
        </p:txBody>
      </p:sp>
      <p:grpSp>
        <p:nvGrpSpPr>
          <p:cNvPr id="47" name="グループ化 46">
            <a:extLst>
              <a:ext uri="{FF2B5EF4-FFF2-40B4-BE49-F238E27FC236}">
                <a16:creationId xmlns:a16="http://schemas.microsoft.com/office/drawing/2014/main" id="{7E500382-E91E-98FE-F72F-0CC5A9A0248F}"/>
              </a:ext>
            </a:extLst>
          </p:cNvPr>
          <p:cNvGrpSpPr/>
          <p:nvPr/>
        </p:nvGrpSpPr>
        <p:grpSpPr>
          <a:xfrm>
            <a:off x="873323" y="997759"/>
            <a:ext cx="10445353" cy="2308324"/>
            <a:chOff x="1259085" y="940590"/>
            <a:chExt cx="10445353" cy="2308324"/>
          </a:xfrm>
        </p:grpSpPr>
        <p:sp>
          <p:nvSpPr>
            <p:cNvPr id="6" name="テキスト ボックス 5">
              <a:extLst>
                <a:ext uri="{FF2B5EF4-FFF2-40B4-BE49-F238E27FC236}">
                  <a16:creationId xmlns:a16="http://schemas.microsoft.com/office/drawing/2014/main" id="{E881AD4B-C83D-5980-6E1D-963DF60CD3E0}"/>
                </a:ext>
              </a:extLst>
            </p:cNvPr>
            <p:cNvSpPr txBox="1"/>
            <p:nvPr/>
          </p:nvSpPr>
          <p:spPr>
            <a:xfrm>
              <a:off x="1259085" y="940590"/>
              <a:ext cx="10445353" cy="2308324"/>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あらかじめ推定されている伝搬チャネル行列　　を用いて基地局でそれぞれ送信するデータ数と同数の伝搬環境に対応した指向性を形成する</a:t>
              </a:r>
              <a:r>
                <a:rPr kumimoji="1" lang="en-US" altLang="ja-JP" sz="2400" dirty="0">
                  <a:latin typeface="BIZ UDPゴシック" panose="020B0400000000000000" pitchFamily="50" charset="-128"/>
                  <a:ea typeface="BIZ UDPゴシック" panose="020B0400000000000000" pitchFamily="50" charset="-128"/>
                </a:rPr>
                <a:t>.</a:t>
              </a:r>
            </a:p>
            <a:p>
              <a:endParaRPr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このような指向性を基地局と端末局で形成することで</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受信側では信号分離技術を用いずに</a:t>
              </a:r>
              <a:r>
                <a:rPr kumimoji="1" lang="en-US" altLang="ja-JP" sz="2400" dirty="0">
                  <a:latin typeface="BIZ UDPゴシック" panose="020B0400000000000000" pitchFamily="50" charset="-128"/>
                  <a:ea typeface="BIZ UDPゴシック" panose="020B0400000000000000" pitchFamily="50" charset="-128"/>
                </a:rPr>
                <a:t>MIMO</a:t>
              </a:r>
              <a:r>
                <a:rPr kumimoji="1" lang="ja-JP" altLang="en-US" sz="2400" dirty="0">
                  <a:latin typeface="BIZ UDPゴシック" panose="020B0400000000000000" pitchFamily="50" charset="-128"/>
                  <a:ea typeface="BIZ UDPゴシック" panose="020B0400000000000000" pitchFamily="50" charset="-128"/>
                </a:rPr>
                <a:t>による通信が実現でき</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端末側の負荷が軽減されるが</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基地局側の負荷が大きくなる</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7" name="図 6"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92B810F1-3F76-34B2-5262-B08532D41925}"/>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7272339" y="1047801"/>
              <a:ext cx="356166" cy="291409"/>
            </a:xfrm>
            <a:prstGeom prst="rect">
              <a:avLst/>
            </a:prstGeom>
          </p:spPr>
        </p:pic>
      </p:grpSp>
      <p:grpSp>
        <p:nvGrpSpPr>
          <p:cNvPr id="2" name="グループ化 1">
            <a:extLst>
              <a:ext uri="{FF2B5EF4-FFF2-40B4-BE49-F238E27FC236}">
                <a16:creationId xmlns:a16="http://schemas.microsoft.com/office/drawing/2014/main" id="{5A3471B4-D95C-4AC4-BD6F-BBC8C4321AA5}"/>
              </a:ext>
            </a:extLst>
          </p:cNvPr>
          <p:cNvGrpSpPr/>
          <p:nvPr/>
        </p:nvGrpSpPr>
        <p:grpSpPr>
          <a:xfrm>
            <a:off x="2363007" y="3609085"/>
            <a:ext cx="7890653" cy="2936045"/>
            <a:chOff x="2363007" y="3609085"/>
            <a:chExt cx="7890653" cy="2936045"/>
          </a:xfrm>
        </p:grpSpPr>
        <p:grpSp>
          <p:nvGrpSpPr>
            <p:cNvPr id="18" name="グループ化 17">
              <a:extLst>
                <a:ext uri="{FF2B5EF4-FFF2-40B4-BE49-F238E27FC236}">
                  <a16:creationId xmlns:a16="http://schemas.microsoft.com/office/drawing/2014/main" id="{D17FDEFF-73C1-9D5E-7FC3-A2A1C6D7370C}"/>
                </a:ext>
              </a:extLst>
            </p:cNvPr>
            <p:cNvGrpSpPr/>
            <p:nvPr/>
          </p:nvGrpSpPr>
          <p:grpSpPr>
            <a:xfrm>
              <a:off x="2363007" y="3795440"/>
              <a:ext cx="2308198" cy="2130986"/>
              <a:chOff x="2620183" y="4236243"/>
              <a:chExt cx="2308198" cy="2130986"/>
            </a:xfrm>
          </p:grpSpPr>
          <p:pic>
            <p:nvPicPr>
              <p:cNvPr id="10" name="グラフィックス 9">
                <a:extLst>
                  <a:ext uri="{FF2B5EF4-FFF2-40B4-BE49-F238E27FC236}">
                    <a16:creationId xmlns:a16="http://schemas.microsoft.com/office/drawing/2014/main" id="{CE50F8F2-D80F-72AB-D909-450AF4F45B7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20183" y="4236243"/>
                <a:ext cx="2308198" cy="2130986"/>
              </a:xfrm>
              <a:prstGeom prst="rect">
                <a:avLst/>
              </a:prstGeom>
            </p:spPr>
          </p:pic>
          <p:sp>
            <p:nvSpPr>
              <p:cNvPr id="13" name="テキスト ボックス 12">
                <a:extLst>
                  <a:ext uri="{FF2B5EF4-FFF2-40B4-BE49-F238E27FC236}">
                    <a16:creationId xmlns:a16="http://schemas.microsoft.com/office/drawing/2014/main" id="{CE40106C-D6CF-32A5-DFB7-02FC9B3CEDE8}"/>
                  </a:ext>
                </a:extLst>
              </p:cNvPr>
              <p:cNvSpPr txBox="1"/>
              <p:nvPr/>
            </p:nvSpPr>
            <p:spPr>
              <a:xfrm>
                <a:off x="3705552" y="4609238"/>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指向性制御</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AF6EA58C-C92C-55E6-E4C3-C0CD2279EEC4}"/>
                  </a:ext>
                </a:extLst>
              </p:cNvPr>
              <p:cNvSpPr txBox="1"/>
              <p:nvPr/>
            </p:nvSpPr>
            <p:spPr>
              <a:xfrm>
                <a:off x="2620206" y="4609238"/>
                <a:ext cx="492443" cy="1384995"/>
              </a:xfrm>
              <a:prstGeom prst="rect">
                <a:avLst/>
              </a:prstGeom>
              <a:noFill/>
            </p:spPr>
            <p:txBody>
              <a:bodyPr vert="eaVert"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送信</a:t>
                </a:r>
              </a:p>
            </p:txBody>
          </p:sp>
        </p:grpSp>
        <p:grpSp>
          <p:nvGrpSpPr>
            <p:cNvPr id="17" name="グループ化 16">
              <a:extLst>
                <a:ext uri="{FF2B5EF4-FFF2-40B4-BE49-F238E27FC236}">
                  <a16:creationId xmlns:a16="http://schemas.microsoft.com/office/drawing/2014/main" id="{58C116F0-D234-5ACC-450F-8A96B713B3F8}"/>
                </a:ext>
              </a:extLst>
            </p:cNvPr>
            <p:cNvGrpSpPr/>
            <p:nvPr/>
          </p:nvGrpSpPr>
          <p:grpSpPr>
            <a:xfrm>
              <a:off x="8723305" y="4443401"/>
              <a:ext cx="1530355" cy="1483025"/>
              <a:chOff x="8280393" y="4829174"/>
              <a:chExt cx="1530355" cy="1483025"/>
            </a:xfrm>
          </p:grpSpPr>
          <p:pic>
            <p:nvPicPr>
              <p:cNvPr id="12" name="グラフィックス 11">
                <a:extLst>
                  <a:ext uri="{FF2B5EF4-FFF2-40B4-BE49-F238E27FC236}">
                    <a16:creationId xmlns:a16="http://schemas.microsoft.com/office/drawing/2014/main" id="{65641599-1111-43AC-22D5-98CC0241AB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80393" y="4829174"/>
                <a:ext cx="1530355" cy="1483025"/>
              </a:xfrm>
              <a:prstGeom prst="rect">
                <a:avLst/>
              </a:prstGeom>
            </p:spPr>
          </p:pic>
          <p:sp>
            <p:nvSpPr>
              <p:cNvPr id="16" name="テキスト ボックス 15">
                <a:extLst>
                  <a:ext uri="{FF2B5EF4-FFF2-40B4-BE49-F238E27FC236}">
                    <a16:creationId xmlns:a16="http://schemas.microsoft.com/office/drawing/2014/main" id="{73A87C0D-137B-34B6-E2E9-4F9250F643A9}"/>
                  </a:ext>
                </a:extLst>
              </p:cNvPr>
              <p:cNvSpPr txBox="1"/>
              <p:nvPr/>
            </p:nvSpPr>
            <p:spPr>
              <a:xfrm>
                <a:off x="9216287" y="4884340"/>
                <a:ext cx="492443" cy="1384995"/>
              </a:xfrm>
              <a:prstGeom prst="rect">
                <a:avLst/>
              </a:prstGeom>
              <a:noFill/>
            </p:spPr>
            <p:txBody>
              <a:bodyPr vert="eaVert"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受信</a:t>
                </a:r>
                <a:endParaRPr kumimoji="1" lang="ja-JP" altLang="en-US" sz="2000" dirty="0">
                  <a:latin typeface="BIZ UDPゴシック" panose="020B0400000000000000" pitchFamily="50" charset="-128"/>
                  <a:ea typeface="BIZ UDPゴシック" panose="020B0400000000000000" pitchFamily="50" charset="-128"/>
                </a:endParaRPr>
              </a:p>
            </p:txBody>
          </p:sp>
        </p:grpSp>
        <p:cxnSp>
          <p:nvCxnSpPr>
            <p:cNvPr id="19" name="直線コネクタ 18">
              <a:extLst>
                <a:ext uri="{FF2B5EF4-FFF2-40B4-BE49-F238E27FC236}">
                  <a16:creationId xmlns:a16="http://schemas.microsoft.com/office/drawing/2014/main" id="{B7FF0058-731C-3D1F-1CDA-3F8AD970A134}"/>
                </a:ext>
              </a:extLst>
            </p:cNvPr>
            <p:cNvCxnSpPr>
              <a:cxnSpLocks/>
            </p:cNvCxnSpPr>
            <p:nvPr/>
          </p:nvCxnSpPr>
          <p:spPr>
            <a:xfrm flipV="1">
              <a:off x="5106086" y="3609085"/>
              <a:ext cx="1762120" cy="316649"/>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4CF8130-5DB5-3B82-8F29-FF9E56D85120}"/>
                </a:ext>
              </a:extLst>
            </p:cNvPr>
            <p:cNvCxnSpPr>
              <a:cxnSpLocks/>
            </p:cNvCxnSpPr>
            <p:nvPr/>
          </p:nvCxnSpPr>
          <p:spPr>
            <a:xfrm>
              <a:off x="6892772" y="3609086"/>
              <a:ext cx="1765578" cy="787065"/>
            </a:xfrm>
            <a:prstGeom prst="straightConnector1">
              <a:avLst/>
            </a:prstGeom>
            <a:ln w="12700">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19F47B9-954C-3242-958B-70AADE201F2B}"/>
                </a:ext>
              </a:extLst>
            </p:cNvPr>
            <p:cNvCxnSpPr>
              <a:cxnSpLocks/>
            </p:cNvCxnSpPr>
            <p:nvPr/>
          </p:nvCxnSpPr>
          <p:spPr>
            <a:xfrm>
              <a:off x="5061931" y="5439374"/>
              <a:ext cx="1917512" cy="471697"/>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9758E3B-6458-8837-B4B9-48617B5EC1E9}"/>
                </a:ext>
              </a:extLst>
            </p:cNvPr>
            <p:cNvCxnSpPr>
              <a:cxnSpLocks/>
            </p:cNvCxnSpPr>
            <p:nvPr/>
          </p:nvCxnSpPr>
          <p:spPr>
            <a:xfrm>
              <a:off x="5229341" y="4647394"/>
              <a:ext cx="3070360" cy="2135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楕円 23">
              <a:extLst>
                <a:ext uri="{FF2B5EF4-FFF2-40B4-BE49-F238E27FC236}">
                  <a16:creationId xmlns:a16="http://schemas.microsoft.com/office/drawing/2014/main" id="{54FAC5C2-8D39-E843-18EE-07581E9FE4E5}"/>
                </a:ext>
              </a:extLst>
            </p:cNvPr>
            <p:cNvSpPr/>
            <p:nvPr/>
          </p:nvSpPr>
          <p:spPr>
            <a:xfrm rot="16446304">
              <a:off x="5077920" y="4192282"/>
              <a:ext cx="263574" cy="8752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EC17C73C-A8B9-CB25-6261-8B2C57D4EEE7}"/>
                </a:ext>
              </a:extLst>
            </p:cNvPr>
            <p:cNvSpPr/>
            <p:nvPr/>
          </p:nvSpPr>
          <p:spPr>
            <a:xfrm rot="16553957">
              <a:off x="8005488" y="4420154"/>
              <a:ext cx="237512" cy="868867"/>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1A914062-08BE-D5D2-80CF-2589FE484DAC}"/>
                </a:ext>
              </a:extLst>
            </p:cNvPr>
            <p:cNvSpPr/>
            <p:nvPr/>
          </p:nvSpPr>
          <p:spPr>
            <a:xfrm rot="15569531">
              <a:off x="5085063" y="3585396"/>
              <a:ext cx="224880" cy="661645"/>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A43F7C90-034A-D6A2-0DCC-357CE3AC0EC8}"/>
                </a:ext>
              </a:extLst>
            </p:cNvPr>
            <p:cNvSpPr/>
            <p:nvPr/>
          </p:nvSpPr>
          <p:spPr>
            <a:xfrm rot="18038143">
              <a:off x="8461825" y="4060576"/>
              <a:ext cx="256963" cy="579037"/>
            </a:xfrm>
            <a:prstGeom prst="ellipse">
              <a:avLst/>
            </a:prstGeom>
            <a:noFill/>
            <a:ln w="12700">
              <a:solidFill>
                <a:schemeClr val="accent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E272B8E8-6F96-EBEA-51E5-F9704CC88DD9}"/>
                </a:ext>
              </a:extLst>
            </p:cNvPr>
            <p:cNvSpPr/>
            <p:nvPr/>
          </p:nvSpPr>
          <p:spPr>
            <a:xfrm rot="16951928">
              <a:off x="4973964" y="5089647"/>
              <a:ext cx="264245" cy="684724"/>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6F019EF-ADD5-9220-9289-9195C505A0C8}"/>
                </a:ext>
              </a:extLst>
            </p:cNvPr>
            <p:cNvSpPr/>
            <p:nvPr/>
          </p:nvSpPr>
          <p:spPr>
            <a:xfrm rot="15102959">
              <a:off x="8334228" y="5167686"/>
              <a:ext cx="273234" cy="676569"/>
            </a:xfrm>
            <a:prstGeom prst="ellipse">
              <a:avLst/>
            </a:prstGeom>
            <a:no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F612E52D-0AA3-1DEA-7F1C-807904D884A8}"/>
                </a:ext>
              </a:extLst>
            </p:cNvPr>
            <p:cNvCxnSpPr>
              <a:cxnSpLocks/>
            </p:cNvCxnSpPr>
            <p:nvPr/>
          </p:nvCxnSpPr>
          <p:spPr>
            <a:xfrm flipV="1">
              <a:off x="6979444" y="5439374"/>
              <a:ext cx="1610862" cy="47169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3" name="グループ化 42">
              <a:extLst>
                <a:ext uri="{FF2B5EF4-FFF2-40B4-BE49-F238E27FC236}">
                  <a16:creationId xmlns:a16="http://schemas.microsoft.com/office/drawing/2014/main" id="{3BEA54EA-D621-AA98-7E7A-07CD0F5708AC}"/>
                </a:ext>
              </a:extLst>
            </p:cNvPr>
            <p:cNvGrpSpPr/>
            <p:nvPr/>
          </p:nvGrpSpPr>
          <p:grpSpPr>
            <a:xfrm>
              <a:off x="3196915" y="6101054"/>
              <a:ext cx="743904" cy="442767"/>
              <a:chOff x="3268353" y="5729579"/>
              <a:chExt cx="743904" cy="442767"/>
            </a:xfrm>
          </p:grpSpPr>
          <p:pic>
            <p:nvPicPr>
              <p:cNvPr id="40" name="図 39"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170E1632-576C-D387-8E0C-9589FD25DA90}"/>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42" name="吹き出し: 四角形 41">
                <a:extLst>
                  <a:ext uri="{FF2B5EF4-FFF2-40B4-BE49-F238E27FC236}">
                    <a16:creationId xmlns:a16="http://schemas.microsoft.com/office/drawing/2014/main" id="{9369BADC-4DA4-1F08-85E4-96133D20E8ED}"/>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24F29C8B-51AA-AF15-BE3E-305EF9347BD6}"/>
                </a:ext>
              </a:extLst>
            </p:cNvPr>
            <p:cNvGrpSpPr/>
            <p:nvPr/>
          </p:nvGrpSpPr>
          <p:grpSpPr>
            <a:xfrm>
              <a:off x="9407738" y="6102363"/>
              <a:ext cx="743904" cy="442767"/>
              <a:chOff x="3268353" y="5729579"/>
              <a:chExt cx="743904" cy="442767"/>
            </a:xfrm>
          </p:grpSpPr>
          <p:pic>
            <p:nvPicPr>
              <p:cNvPr id="45" name="図 44" descr="\documentclass{jsarticle}&#10;\usepackage{amsmath}&#10;\usepackage[T1]{fontenc}&#10;\usepackage{lmodern}&#10;\pagestyle{empty}&#10;&#10;\begin{document}&#10;%\begin{align*}&#10;%\end{align*}&#10;$H$&#10;\end{document}" title="IguanaTex Bitmap Display">
                <a:extLst>
                  <a:ext uri="{FF2B5EF4-FFF2-40B4-BE49-F238E27FC236}">
                    <a16:creationId xmlns:a16="http://schemas.microsoft.com/office/drawing/2014/main" id="{DA312184-2462-A82B-5D40-0BF46DCC5183}"/>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447424" y="5787463"/>
                <a:ext cx="385762" cy="315624"/>
              </a:xfrm>
              <a:prstGeom prst="rect">
                <a:avLst/>
              </a:prstGeom>
            </p:spPr>
          </p:pic>
          <p:sp>
            <p:nvSpPr>
              <p:cNvPr id="46" name="吹き出し: 四角形 45">
                <a:extLst>
                  <a:ext uri="{FF2B5EF4-FFF2-40B4-BE49-F238E27FC236}">
                    <a16:creationId xmlns:a16="http://schemas.microsoft.com/office/drawing/2014/main" id="{06692787-6A79-6092-BB81-B6AE6B8FB857}"/>
                  </a:ext>
                </a:extLst>
              </p:cNvPr>
              <p:cNvSpPr/>
              <p:nvPr/>
            </p:nvSpPr>
            <p:spPr>
              <a:xfrm rot="10800000">
                <a:off x="3268353" y="5729579"/>
                <a:ext cx="743904" cy="442767"/>
              </a:xfrm>
              <a:prstGeom prst="wedgeRectCallout">
                <a:avLst>
                  <a:gd name="adj1" fmla="val -23509"/>
                  <a:gd name="adj2" fmla="val 7863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11287418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28.5458"/>
  <p:tag name="ORIGINALWIDTH" val="1452.953"/>
  <p:tag name="OUTPUTTYPE" val="PNG"/>
  <p:tag name="IGUANATEXVERSION" val="160"/>
  <p:tag name="LATEXADDIN" val="\documentclass{jsarticle}&#10;\usepackage{amsmath}&#10;\usepackage[T1]{fontenc}&#10;\usepackage{lmodern}&#10;\pagestyle{empty}&#10;&#10;\begin{document}&#10;%\begin{align*}&#10;%\end{align*}&#10;\begin{equation*}&#10;  \begin{bmatrix}&#10;    S_1 \\&#10;    S_2&#10;    \end{bmatrix}&#10;    =&#10;    \begin{bmatrix}&#10;    h_{11} &amp; h_{12} \\&#10;    h_{21} &amp; h_{22}&#10;    \end{bmatrix}^{-1}&#10;    \cdot&#10;    \begin{bmatrix}&#10;    y_1 \\&#10;    y_2&#10;    \end{bmatrix}&#10;\end{equation*}&#10;\end{document}"/>
  <p:tag name="IGUANATEXSIZE" val="60"/>
  <p:tag name="IGUANATEXCURSOR" val="194"/>
  <p:tag name="TRANSPARENCY" val="True"/>
  <p:tag name="LATEXENGINEID" val="4"/>
  <p:tag name="TEMPFOLDER" val="c:\temp\"/>
  <p:tag name="LATEXFORMHEIGHT" val="320"/>
  <p:tag name="LATEXFORMWIDTH" val="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98.2637"/>
  <p:tag name="OUTPUTTYPE" val="PNG"/>
  <p:tag name="IGUANATEXVERSION" val="160"/>
  <p:tag name="LATEXADDIN" val="\documentclass{jsarticle}&#10;\usepackage{amsmath}&#10;\usepackage[T1]{fontenc}&#10;\usepackage{lmodern}&#10;\pagestyle{empty}&#10;&#10;\begin{document}&#10;%\begin{align*}&#10;%\end{align*}&#10;$f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99.01378"/>
  <p:tag name="ORIGINALWIDTH" val="85.51197"/>
  <p:tag name="OUTPUTTYPE" val="PNG"/>
  <p:tag name="IGUANATEXVERSION" val="160"/>
  <p:tag name="LATEXADDIN" val="\documentclass{jsarticle}&#10;\usepackage{amsmath}&#10;\usepackage[T1]{fontenc}&#10;\usepackage{lmodern}&#10;\pagestyle{empty}&#10;&#10;\begin{document}&#10;%\begin{align*}&#10;%\end{align*}&#10;$t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98.2637"/>
  <p:tag name="OUTPUTTYPE" val="PNG"/>
  <p:tag name="IGUANATEXVERSION" val="160"/>
  <p:tag name="LATEXADDIN" val="\documentclass{jsarticle}&#10;\usepackage{amsmath}&#10;\usepackage[T1]{fontenc}&#10;\usepackage{lmodern}&#10;\pagestyle{empty}&#10;&#10;\begin{document}&#10;%\begin{align*}&#10;%\end{align*}&#10;$f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99.01378"/>
  <p:tag name="ORIGINALWIDTH" val="85.51197"/>
  <p:tag name="OUTPUTTYPE" val="PNG"/>
  <p:tag name="IGUANATEXVERSION" val="160"/>
  <p:tag name="LATEXADDIN" val="\documentclass{jsarticle}&#10;\usepackage{amsmath}&#10;\usepackage[T1]{fontenc}&#10;\usepackage{lmodern}&#10;\pagestyle{empty}&#10;&#10;\begin{document}&#10;%\begin{align*}&#10;%\end{align*}&#10;$t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13.2658"/>
  <p:tag name="ORIGINALWIDTH" val="228.7819"/>
  <p:tag name="OUTPUTTYPE" val="PNG"/>
  <p:tag name="IGUANATEXVERSION" val="160"/>
  <p:tag name="LATEXADDIN" val="\documentclass{jsarticle}&#10;\usepackage{amsmath}&#10;\usepackage[T1]{fontenc}&#10;\usepackage{lmodern}&#10;\pagestyle{empty}&#10;&#10;\begin{document}&#10;%\begin{align*}&#10;%\end{align*}&#10;$H^{(1)}$&#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13.2658"/>
  <p:tag name="ORIGINALWIDTH" val="228.7819"/>
  <p:tag name="OUTPUTTYPE" val="PNG"/>
  <p:tag name="IGUANATEXVERSION" val="160"/>
  <p:tag name="LATEXADDIN" val="\documentclass{jsarticle}&#10;\usepackage{amsmath}&#10;\usepackage[T1]{fontenc}&#10;\usepackage{lmodern}&#10;\pagestyle{empty}&#10;&#10;\begin{document}&#10;%\begin{align*}&#10;%\end{align*}&#10;$H^{(2)}$&#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13.2658"/>
  <p:tag name="ORIGINALWIDTH" val="228.7819"/>
  <p:tag name="OUTPUTTYPE" val="PNG"/>
  <p:tag name="IGUANATEXVERSION" val="160"/>
  <p:tag name="LATEXADDIN" val="\documentclass{jsarticle}&#10;\usepackage{amsmath}&#10;\usepackage[T1]{fontenc}&#10;\usepackage{lmodern}&#10;\pagestyle{empty}&#10;&#10;\begin{document}&#10;%\begin{align*}&#10;%\end{align*}&#10;$H^{(3)}$&#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5.7647"/>
  <p:tag name="ORIGINALWIDTH" val="230.2821"/>
  <p:tag name="OUTPUTTYPE" val="PNG"/>
  <p:tag name="IGUANATEXVERSION" val="160"/>
  <p:tag name="LATEXADDIN" val="\documentclass{jsarticle}&#10;\usepackage{amsmath}&#10;\usepackage[T1]{fontenc}&#10;\usepackage{lmodern}&#10;\pagestyle{empty}&#10;&#10;\begin{document}&#10;%\begin{align*}&#10;%\end{align*}&#10;$H^{-1}$&#10;\end{document}"/>
  <p:tag name="IGUANATEXSIZE" val="60"/>
  <p:tag name="IGUANATEXCURSOR" val="165"/>
  <p:tag name="TRANSPARENCY" val="True"/>
  <p:tag name="LATEXENGINEID" val="4"/>
  <p:tag name="TEMPFOLDER" val="c:\temp\"/>
  <p:tag name="LATEXFORMHEIGHT" val="320"/>
  <p:tag name="LATEXFORMWIDTH" val="385"/>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551.3269"/>
  <p:tag name="OUTPUTTYPE" val="PNG"/>
  <p:tag name="IGUANATEXVERSION" val="160"/>
  <p:tag name="LATEXADDIN" val="\documentclass{jsarticle}&#10;\usepackage{amsmath}&#10;\usepackage[T1]{fontenc}&#10;\usepackage{lmodern}&#10;\pagestyle{empty}&#10;&#10;\begin{document}&#10;%\begin{align*}&#10;%\end{align*}&#10;$s_1(t),s_2(t)$&#10;\end{document}"/>
  <p:tag name="IGUANATEXSIZE" val="60"/>
  <p:tag name="IGUANATEXCURSOR" val="173"/>
  <p:tag name="TRANSPARENCY" val="True"/>
  <p:tag name="LATEXENGINEID" val="4"/>
  <p:tag name="TEMPFOLDER" val="c:\temp\"/>
  <p:tag name="LATEXFORMHEIGHT" val="320"/>
  <p:tag name="LATEXFORMWIDTH" val="38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81.76141"/>
  <p:tag name="ORIGINALWIDTH" val="275.2884"/>
  <p:tag name="OUTPUTTYPE" val="PNG"/>
  <p:tag name="IGUANATEXVERSION" val="160"/>
  <p:tag name="LATEXADDIN" val="\documentclass{jsarticle}&#10;\usepackage{amsmath}&#10;\usepackage[T1]{fontenc}&#10;\usepackage{lmodern}&#10;\pagestyle{empty}&#10;&#10;\begin{document}&#10;%\begin{align*}&#10;%\end{align*}&#10;$v_1,v_2$&#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559.5781"/>
  <p:tag name="OUTPUTTYPE" val="PNG"/>
  <p:tag name="IGUANATEXVERSION" val="160"/>
  <p:tag name="LATEXADDIN" val="\documentclass{jsarticle}&#10;\usepackage{amsmath}&#10;\usepackage[T1]{fontenc}&#10;\usepackage{lmodern}&#10;\pagestyle{empty}&#10;&#10;\begin{document}&#10;%\begin{align*}&#10;%\end{align*}&#10;$y_1(t),y_2(t)$&#10;\end{document}"/>
  <p:tag name="IGUANATEXSIZE" val="60"/>
  <p:tag name="IGUANATEXCURSOR" val="168"/>
  <p:tag name="TRANSPARENCY" val="True"/>
  <p:tag name="LATEXENGINEID" val="4"/>
  <p:tag name="TEMPFOLDER" val="c:\temp\"/>
  <p:tag name="LATEXFORMHEIGHT" val="320"/>
  <p:tag name="LATEXFORMWIDTH" val="38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38.0193"/>
  <p:tag name="ORIGINALWIDTH" val="375.0524"/>
  <p:tag name="OUTPUTTYPE" val="PNG"/>
  <p:tag name="IGUANATEXVERSION" val="160"/>
  <p:tag name="LATEXADDIN" val="\documentclass{jsarticle}&#10;\usepackage{amsmath}&#10;\usepackage[T1]{fontenc}&#10;\usepackage{lmodern}&#10;\pagestyle{empty}&#10;&#10;\begin{document}&#10;%\begin{align*}&#10;%\end{align*}&#10;$u_1^H,u_2^H$&#10;\end{document}"/>
  <p:tag name="IGUANATEXSIZE" val="60"/>
  <p:tag name="IGUANATEXCURSOR" val="171"/>
  <p:tag name="TRANSPARENCY" val="True"/>
  <p:tag name="LATEXENGINEID" val="4"/>
  <p:tag name="TEMPFOLDER" val="c:\temp\"/>
  <p:tag name="LATEXFORMHEIGHT" val="320"/>
  <p:tag name="LATEXFORMWIDTH" val="38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515.3219"/>
  <p:tag name="ORIGINALWIDTH" val="2066.538"/>
  <p:tag name="OUTPUTTYPE" val="PNG"/>
  <p:tag name="IGUANATEXVERSION" val="160"/>
  <p:tag name="LATEXADDIN" val="\documentclass{jsarticle}&#10;\usepackage{amsmath}&#10;\usepackage[T1]{fontenc}&#10;\usepackage{lmodern}&#10;\pagestyle{empty}&#10;&#10;\begin{document}&#10;%\begin{align*}&#10;%\end{align*}&#10;\begin{align*}&#10;  H &amp;= UDV^H\\&#10;    &amp;=&#10;    \begin{bmatrix}&#10;      u_1 &amp; u_2&#10;    \end{bmatrix}&#10;    \begin{bmatrix}&#10;      \sqrt{\lambda_1} &amp; 0\\&#10;      0 &amp; \sqrt{\lambda_2}&#10;    \end{bmatrix}&#10;    \begin{bmatrix}&#10;      v_1 &amp; v_2&#10;    \end{bmatrix}^H&#10;\end{align*}&#10;\end{document}"/>
  <p:tag name="IGUANATEXSIZE" val="60"/>
  <p:tag name="IGUANATEXCURSOR" val="412"/>
  <p:tag name="TRANSPARENCY" val="True"/>
  <p:tag name="LATEXENGINEID" val="4"/>
  <p:tag name="TEMPFOLDER" val="c:\temp\"/>
  <p:tag name="LATEXFORMHEIGHT" val="320"/>
  <p:tag name="LATEXFORMWIDTH" val="38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85.51197"/>
  <p:tag name="ORIGINALWIDTH" val="267.0372"/>
  <p:tag name="OUTPUTTYPE" val="PNG"/>
  <p:tag name="IGUANATEXVERSION" val="160"/>
  <p:tag name="LATEXADDIN" val="\documentclass{jsarticle}&#10;\usepackage{amsmath}&#10;\usepackage[T1]{fontenc}&#10;\usepackage{lmodern}&#10;\pagestyle{empty}&#10;&#10;\begin{document}&#10;%\begin{align*}&#10;%\end{align*}&#10;&#10;$2 \times 2$&#10;&#10;\end{document}"/>
  <p:tag name="IGUANATEXSIZE" val="24"/>
  <p:tag name="IGUANATEXCURSOR" val="171"/>
  <p:tag name="TRANSPARENCY" val="True"/>
  <p:tag name="LATEXENGINEID" val="4"/>
  <p:tag name="TEMPFOLDER" val="c:\temp\"/>
  <p:tag name="LATEXFORMHEIGHT" val="320"/>
  <p:tag name="LATEXFORMWIDTH" val="38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312.7936"/>
  <p:tag name="OUTPUTTYPE" val="PNG"/>
  <p:tag name="IGUANATEXVERSION" val="160"/>
  <p:tag name="LATEXADDIN" val="\documentclass{jsarticle}&#10;\usepackage{amsmath}&#10;\usepackage[T1]{fontenc}&#10;\usepackage{lmodern}&#10;\pagestyle{empty}&#10;&#10;\begin{document}&#10;%\begin{align*}&#10;%\end{align*}&#10;$P=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4.0159"/>
  <p:tag name="OUTPUTTYPE" val="PNG"/>
  <p:tag name="IGUANATEXVERSION" val="160"/>
  <p:tag name="LATEXADDIN" val="\documentclass{jsarticle}&#10;\usepackage{amsmath}&#10;\usepackage[T1]{fontenc}&#10;\usepackage{lmodern}&#10;\pagestyle{empty}&#10;&#10;\begin{document}&#10;%\begin{align*}&#10;%\end{align*}&#10;$S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80.7752"/>
  <p:tag name="ORIGINALWIDTH" val="919.6284"/>
  <p:tag name="OUTPUTTYPE" val="PNG"/>
  <p:tag name="IGUANATEXVERSION" val="160"/>
  <p:tag name="LATEXADDIN" val="\documentclass{jsarticle}&#10;\usepackage{amsmath}&#10;\usepackage[T1]{fontenc}&#10;\usepackage{lmodern}&#10;\pagestyle{empty}&#10;&#10;\begin{document}&#10;%\begin{align*}&#10;%\end{align*}&#10;\begin{equation*}&#10;  U^H =&#10;  \begin{bmatrix}&#10;    u_1 &amp; u_2&#10;  \end{bmatrix}^H&#10;\end{equation*}&#10;\end{document}"/>
  <p:tag name="IGUANATEXSIZE" val="60"/>
  <p:tag name="IGUANATEXCURSOR" val="250"/>
  <p:tag name="TRANSPARENCY" val="True"/>
  <p:tag name="LATEXENGINEID" val="4"/>
  <p:tag name="TEMPFOLDER" val="c:\temp\"/>
  <p:tag name="LATEXFORMHEIGHT" val="320"/>
  <p:tag name="LATEXFORMWIDTH" val="385"/>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697.5974"/>
  <p:tag name="OUTPUTTYPE" val="PNG"/>
  <p:tag name="IGUANATEXVERSION" val="160"/>
  <p:tag name="LATEXADDIN" val="\documentclass{jsarticle}&#10;\usepackage{amsmath}&#10;\usepackage[T1]{fontenc}&#10;\usepackage{lmodern}&#10;\pagestyle{empty}&#10;&#10;\begin{document}&#10;%\begin{align*}&#10;%\end{align*}&#10;\begin{equation*}&#10;  V =&#10;  \begin{bmatrix}&#10;    v_1 &amp; v_2&#10;  \end{bmatrix}&#10;\end{equation*}&#10;&#10;\end{document}"/>
  <p:tag name="IGUANATEXSIZE" val="60"/>
  <p:tag name="IGUANATEXCURSOR" val="247"/>
  <p:tag name="TRANSPARENCY" val="True"/>
  <p:tag name="LATEXENGINEID" val="4"/>
  <p:tag name="TEMPFOLDER" val="c:\temp\"/>
  <p:tag name="LATEXFORMHEIGHT" val="320"/>
  <p:tag name="LATEXFORMWIDTH" val="385"/>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301.5421"/>
  <p:tag name="ORIGINALWIDTH" val="959.3839"/>
  <p:tag name="OUTPUTTYPE" val="PNG"/>
  <p:tag name="IGUANATEXVERSION" val="160"/>
  <p:tag name="LATEXADDIN" val="\documentclass{jsarticle}&#10;\usepackage{amsmath}&#10;\usepackage[T1]{fontenc}&#10;\usepackage{lmodern}&#10;\pagestyle{empty}&#10;&#10;\begin{document}&#10;\begin{align*}&#10;  D &amp;=&#10;  \begin{bmatrix}&#10;    \sqrt{\lambda_1} &amp; 0\\&#10;    0 &amp; \sqrt{\lambda_2}&#10;  \end{bmatrix}&#10;\end{align*}&#10;&#10;\end{document}"/>
  <p:tag name="IGUANATEXSIZE" val="60"/>
  <p:tag name="IGUANATEXCURSOR" val="249"/>
  <p:tag name="TRANSPARENCY" val="True"/>
  <p:tag name="LATEXENGINEID" val="4"/>
  <p:tag name="TEMPFOLDER" val="c:\temp\"/>
  <p:tag name="LATEXFORMHEIGHT" val="320"/>
  <p:tag name="LATEXFORMWIDTH" val="385"/>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603.0842"/>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290"/>
  <p:tag name="TRANSPARENCY" val="True"/>
  <p:tag name="LATEXENGINEID" val="4"/>
  <p:tag name="TEMPFOLDER" val="c:\temp\"/>
  <p:tag name="LATEXFORMHEIGHT" val="320"/>
  <p:tag name="LATEXFORMWIDTH" val="385"/>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301.5421"/>
  <p:tag name="ORIGINALWIDTH" val="959.3839"/>
  <p:tag name="OUTPUTTYPE" val="PNG"/>
  <p:tag name="IGUANATEXVERSION" val="160"/>
  <p:tag name="LATEXADDIN" val="\documentclass{jsarticle}&#10;\usepackage{amsmath}&#10;\usepackage[T1]{fontenc}&#10;\usepackage{lmodern}&#10;\pagestyle{empty}&#10;&#10;\begin{document}&#10;\begin{align*}&#10;  D &amp;=&#10;  \begin{bmatrix}&#10;    \sqrt{\lambda_1} &amp; 0\\&#10;    0 &amp; \sqrt{\lambda_2}&#10;  \end{bmatrix}&#10;\end{align*}&#10;&#10;\end{document}"/>
  <p:tag name="IGUANATEXSIZE" val="60"/>
  <p:tag name="IGUANATEXCURSOR" val="249"/>
  <p:tag name="TRANSPARENCY" val="True"/>
  <p:tag name="LATEXENGINEID" val="4"/>
  <p:tag name="TEMPFOLDER" val="c:\temp\"/>
  <p:tag name="LATEXFORMHEIGHT" val="320"/>
  <p:tag name="LATEXFORMWIDTH" val="385"/>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675.0942"/>
  <p:tag name="ORIGINALWIDTH" val="357.0498"/>
  <p:tag name="OUTPUTTYPE" val="PNG"/>
  <p:tag name="IGUANATEXVERSION" val="160"/>
  <p:tag name="LATEXADDIN" val="\documentclass{jsarticle}&#10;\usepackage{amsmath}&#10;\usepackage[T1]{fontenc}&#10;\usepackage{lmodern}&#10;\pagestyle{empty}&#10;&#10;\begin{document}&#10;%\begin{align*}&#10;%\end{align*}&#10;\begin{equation*}&#10;  \begin{bmatrix}&#10;    s_1(t)\\&#10;    s_2(t)\\&#10;    \vdots\\&#10;    s_J(t)\\&#10;  \end{bmatrix}&#10;\end{equation*}&#10;\end{document}"/>
  <p:tag name="IGUANATEXSIZE" val="60"/>
  <p:tag name="IGUANATEXCURSOR" val="241"/>
  <p:tag name="TRANSPARENCY" val="True"/>
  <p:tag name="LATEXENGINEID" val="4"/>
  <p:tag name="TEMPFOLDER" val="c:\temp\"/>
  <p:tag name="LATEXFORMHEIGHT" val="320"/>
  <p:tag name="LATEXFORMWIDTH" val="385"/>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6.2662"/>
  <p:tag name="OUTPUTTYPE" val="PNG"/>
  <p:tag name="IGUANATEXVERSION" val="160"/>
  <p:tag name="LATEXADDIN" val="\documentclass{jsarticle}&#10;\usepackage{amsmath}&#10;\usepackage[T1]{fontenc}&#10;\usepackage{lmodern}&#10;\pagestyle{empty}&#10;&#10;\begin{document}&#10;%\begin{align*}&#10;%\end{align*}&#10;$S_2$&#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8.015"/>
  <p:tag name="ORIGINALWIDTH" val="171.7739"/>
  <p:tag name="OUTPUTTYPE" val="PNG"/>
  <p:tag name="IGUANATEXVERSION" val="160"/>
  <p:tag name="LATEXADDIN" val="\documentclass{jsarticle}&#10;\usepackage{amsmath}&#10;\usepackage[T1]{fontenc}&#10;\usepackage{lmodern}&#10;\pagestyle{empty}&#10;&#10;\begin{document}&#10;%\begin{align*}&#10;%\end{align*}&#10;$N_R$&#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06.5149"/>
  <p:tag name="ORIGINALWIDTH" val="166.5232"/>
  <p:tag name="OUTPUTTYPE" val="PNG"/>
  <p:tag name="IGUANATEXVERSION" val="160"/>
  <p:tag name="LATEXADDIN" val="\documentclass{jsarticle}&#10;\usepackage{amsmath}&#10;\usepackage[T1]{fontenc}&#10;\usepackage{lmodern}&#10;\pagestyle{empty}&#10;&#10;\begin{document}&#10;%\begin{align*}&#10;%\end{align*}&#10;$N_T$&#10;\end{document}"/>
  <p:tag name="IGUANATEXSIZE" val="18"/>
  <p:tag name="IGUANATEXCURSOR" val="163"/>
  <p:tag name="TRANSPARENCY" val="True"/>
  <p:tag name="LATEXENGINEID" val="4"/>
  <p:tag name="TEMPFOLDER" val="c:\temp\"/>
  <p:tag name="LATEXFORMHEIGHT" val="320"/>
  <p:tag name="LATEXFORMWIDTH" val="385"/>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949.6325"/>
  <p:tag name="OUTPUTTYPE" val="PNG"/>
  <p:tag name="IGUANATEXVERSION" val="160"/>
  <p:tag name="LATEXADDIN" val="\documentclass{jsarticle}&#10;\usepackage{amsmath}&#10;\usepackage[T1]{fontenc}&#10;\usepackage{lmodern}&#10;\pagestyle{empty}&#10;&#10;\begin{document}&#10;%\begin{align*}&#10;%\end{align*}&#10;$J = \mathrm{min}(N_T,N_R)$&#10;\end{document}"/>
  <p:tag name="IGUANATEXSIZE" val="60"/>
  <p:tag name="IGUANATEXCURSOR" val="184"/>
  <p:tag name="TRANSPARENCY" val="True"/>
  <p:tag name="LATEXENGINEID" val="4"/>
  <p:tag name="TEMPFOLDER" val="c:\temp\"/>
  <p:tag name="LATEXFORMHEIGHT" val="320"/>
  <p:tag name="LATEXFORMWIDTH" val="385"/>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780.1089"/>
  <p:tag name="ORIGINALWIDTH" val="1857.259"/>
  <p:tag name="OUTPUTTYPE" val="PNG"/>
  <p:tag name="IGUANATEXVERSION" val="160"/>
  <p:tag name="LATEXADDIN" val="\documentclass{jsarticle}&#10;\usepackage{amsmath}&#10;\usepackage[T1]{fontenc}&#10;\usepackage{lmodern}&#10;\pagestyle{empty}&#10;&#10;\begin{document}&#10;\begin{align*}&#10;  \tilde{s} &amp;= U^H(HVs(t) + n(t))\\&#10;        &amp;= U^H(UDV^HVs(t) + n(t))\\&#10;        &amp;= (U^HU)D(V^HV)s(t) + U^Hn(t)\\&#10;        &amp;= Ds(t) + U^Hn(t)&#10;\end{align*}&#10;&#10;\end{document}"/>
  <p:tag name="IGUANATEXSIZE" val="60"/>
  <p:tag name="IGUANATEXCURSOR" val="296"/>
  <p:tag name="TRANSPARENCY" val="True"/>
  <p:tag name="LATEXENGINEID" val="4"/>
  <p:tag name="TEMPFOLDER" val="c:\temp\"/>
  <p:tag name="LATEXFORMHEIGHT" val="320"/>
  <p:tag name="LATEXFORMWIDTH" val="385"/>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80.7752"/>
  <p:tag name="ORIGINALWIDTH" val="919.6284"/>
  <p:tag name="OUTPUTTYPE" val="PNG"/>
  <p:tag name="IGUANATEXVERSION" val="160"/>
  <p:tag name="LATEXADDIN" val="\documentclass{jsarticle}&#10;\usepackage{amsmath}&#10;\usepackage[T1]{fontenc}&#10;\usepackage{lmodern}&#10;\pagestyle{empty}&#10;&#10;\begin{document}&#10;%\begin{align*}&#10;%\end{align*}&#10;\begin{equation*}&#10;  U^H =&#10;  \begin{bmatrix}&#10;    u_1 &amp; u_2&#10;  \end{bmatrix}^H&#10;\end{equation*}&#10;\end{document}"/>
  <p:tag name="IGUANATEXSIZE" val="60"/>
  <p:tag name="IGUANATEXCURSOR" val="250"/>
  <p:tag name="TRANSPARENCY" val="True"/>
  <p:tag name="LATEXENGINEID" val="4"/>
  <p:tag name="TEMPFOLDER" val="c:\temp\"/>
  <p:tag name="LATEXFORMHEIGHT" val="320"/>
  <p:tag name="LATEXFORMWIDTH" val="385"/>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697.5974"/>
  <p:tag name="OUTPUTTYPE" val="PNG"/>
  <p:tag name="IGUANATEXVERSION" val="160"/>
  <p:tag name="LATEXADDIN" val="\documentclass{jsarticle}&#10;\usepackage{amsmath}&#10;\usepackage[T1]{fontenc}&#10;\usepackage{lmodern}&#10;\pagestyle{empty}&#10;&#10;\begin{document}&#10;%\begin{align*}&#10;%\end{align*}&#10;\begin{equation*}&#10;  V =&#10;  \begin{bmatrix}&#10;    v_1 &amp; v_2&#10;  \end{bmatrix}&#10;\end{equation*}&#10;&#10;\end{document}"/>
  <p:tag name="IGUANATEXSIZE" val="60"/>
  <p:tag name="IGUANATEXCURSOR" val="247"/>
  <p:tag name="TRANSPARENCY" val="True"/>
  <p:tag name="LATEXENGINEID" val="4"/>
  <p:tag name="TEMPFOLDER" val="c:\temp\"/>
  <p:tag name="LATEXFORMHEIGHT" val="320"/>
  <p:tag name="LATEXFORMWIDTH" val="385"/>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begin{align*}&#10;%\end{align*}&#10;$\vdots$&#10;\end{document}"/>
  <p:tag name="IGUANATEXSIZE" val="60"/>
  <p:tag name="IGUANATEXCURSOR" val="166"/>
  <p:tag name="TRANSPARENCY" val="True"/>
  <p:tag name="LATEXENGINEID" val="4"/>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3.26165"/>
  <p:tag name="ORIGINALWIDTH" val="101.2641"/>
  <p:tag name="OUTPUTTYPE" val="PNG"/>
  <p:tag name="IGUANATEXVERSION" val="160"/>
  <p:tag name="LATEXADDIN" val="\documentclass{jsarticle}&#10;\usepackage{amsmath}&#10;\usepackage[T1]{fontenc}&#10;\usepackage{lmodern}&#10;\pagestyle{empty}&#10;&#10;\begin{document}&#10;%\begin{align*}&#10;%\end{align*}&#10;$y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570.8297"/>
  <p:tag name="OUTPUTTYPE" val="PNG"/>
  <p:tag name="IGUANATEXVERSION" val="160"/>
  <p:tag name="LATEXADDIN" val="\documentclass{jsarticle}&#10;\usepackage{amsmath}&#10;\usepackage[T1]{fontenc}&#10;\usepackage{lmodern}&#10;\pagestyle{empty}&#10;&#10;\begin{document}&#10;%\begin{align*}&#10;%\end{align*}&#10;\begin{align*}&#10;  G = HH^H&#10;\end{align*}&#10;&#10;\end{document}"/>
  <p:tag name="IGUANATEXSIZE" val="60"/>
  <p:tag name="IGUANATEXCURSOR" val="184"/>
  <p:tag name="TRANSPARENCY" val="True"/>
  <p:tag name="LATEXENGINEID" val="4"/>
  <p:tag name="TEMPFOLDER" val="c:\temp\"/>
  <p:tag name="LATEXFORMHEIGHT" val="320"/>
  <p:tag name="LATEXFORMWIDTH" val="385"/>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4.0159"/>
  <p:tag name="OUTPUTTYPE" val="PNG"/>
  <p:tag name="IGUANATEXVERSION" val="160"/>
  <p:tag name="LATEXADDIN" val="\documentclass{jsarticle}&#10;\usepackage{amsmath}&#10;\usepackage[T1]{fontenc}&#10;\usepackage{lmodern}&#10;\pagestyle{empty}&#10;&#10;\begin{document}&#10;%\begin{align*}&#10;%\end{align*}&#10;$S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16.2662"/>
  <p:tag name="OUTPUTTYPE" val="PNG"/>
  <p:tag name="IGUANATEXVERSION" val="160"/>
  <p:tag name="LATEXADDIN" val="\documentclass{jsarticle}&#10;\usepackage{amsmath}&#10;\usepackage[T1]{fontenc}&#10;\usepackage{lmodern}&#10;\pagestyle{empty}&#10;&#10;\begin{document}&#10;%\begin{align*}&#10;%\end{align*}&#10;$S_2$&#10;\end{document}"/>
  <p:tag name="IGUANATEXSIZE" val="60"/>
  <p:tag name="IGUANATEXCURSOR" val="164"/>
  <p:tag name="TRANSPARENCY" val="True"/>
  <p:tag name="LATEXENGINEID" val="4"/>
  <p:tag name="TEMPFOLDER" val="c:\temp\"/>
  <p:tag name="LATEXFORMHEIGHT" val="320"/>
  <p:tag name="LATEXFORMWIDTH" val="385"/>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11.0155"/>
  <p:tag name="ORIGINALWIDTH" val="117.0163"/>
  <p:tag name="OUTPUTTYPE" val="PNG"/>
  <p:tag name="IGUANATEXVERSION" val="160"/>
  <p:tag name="LATEXADDIN" val="\documentclass{jsarticle}&#10;\usepackage{amsmath}&#10;\usepackage[T1]{fontenc}&#10;\usepackage{lmodern}&#10;\pagestyle{empty}&#10;&#10;\begin{document}&#10;%\begin{align*}&#10;%\end{align*}&#10;$S_3$&#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744.1039"/>
  <p:tag name="ORIGINALWIDTH" val="2996.668"/>
  <p:tag name="OUTPUTTYPE" val="PNG"/>
  <p:tag name="IGUANATEXVERSION" val="160"/>
  <p:tag name="LATEXADDIN" val="\documentclass{jsarticle}&#10;\usepackage{amsmath}&#10;\usepackage[T1]{fontenc}&#10;\usepackage{lmodern}&#10;\pagestyle{empty}&#10;&#10;\begin{document}&#10;\begin{align*}&#10;  H &amp;= UDV^H\\&#10;    &amp;=&#10;    \begin{bmatrix}&#10;      u_1 &amp; \cdots &amp; u_n&#10;    \end{bmatrix}&#10;    \begin{bmatrix}&#10;      \sqrt{\lambda_1} &amp; \cdots &amp; 0\\&#10;      \vdots &amp; \ddots &amp; \vdots \\&#10;      0 &amp; \cdots &amp; \sqrt{\lambda_2}&#10;    \end{bmatrix}&#10;    \begin{bmatrix}&#10;      v_1 &amp; \cdots &amp; v_n&#10;    \end{bmatrix}^H&#10;\end{align*}&#10;&#10;\end{document}"/>
  <p:tag name="IGUANATEXSIZE" val="60"/>
  <p:tag name="IGUANATEXCURSOR" val="452"/>
  <p:tag name="TRANSPARENCY" val="True"/>
  <p:tag name="LATEXENGINEID" val="4"/>
  <p:tag name="TEMPFOLDER" val="c:\temp\"/>
  <p:tag name="LATEXFORMHEIGHT" val="320"/>
  <p:tag name="LATEXFORMWIDTH" val="385"/>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80.7752"/>
  <p:tag name="ORIGINALWIDTH" val="1221.921"/>
  <p:tag name="OUTPUTTYPE" val="PNG"/>
  <p:tag name="IGUANATEXVERSION" val="160"/>
  <p:tag name="LATEXADDIN" val="\documentclass{jsarticle}&#10;\usepackage{amsmath}&#10;\usepackage[T1]{fontenc}&#10;\usepackage{lmodern}&#10;\pagestyle{empty}&#10;&#10;\begin{document}&#10;\begin{equation*}&#10;  U^H =&#10;  \begin{bmatrix}&#10;    u_1 &amp; \cdots &amp; u_n&#10;  \end{bmatrix}^H&#10;\end{equation*}&#10;\end{document}"/>
  <p:tag name="IGUANATEXSIZE" val="60"/>
  <p:tag name="IGUANATEXCURSOR" val="229"/>
  <p:tag name="TRANSPARENCY" val="True"/>
  <p:tag name="LATEXENGINEID" val="4"/>
  <p:tag name="TEMPFOLDER" val="c:\temp\"/>
  <p:tag name="LATEXFORMHEIGHT" val="320"/>
  <p:tag name="LATEXFORMWIDTH" val="385"/>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999.8895"/>
  <p:tag name="OUTPUTTYPE" val="PNG"/>
  <p:tag name="IGUANATEXVERSION" val="160"/>
  <p:tag name="LATEXADDIN" val="\documentclass{jsarticle}&#10;\usepackage{amsmath}&#10;\usepackage[T1]{fontenc}&#10;\usepackage{lmodern}&#10;\pagestyle{empty}&#10;&#10;\begin{document}&#10;\begin{equation*}&#10;  V =&#10;  \begin{bmatrix}&#10;    v_1 &amp; \cdots &amp; v_n&#10;  \end{bmatrix}&#10;\end{equation*}&#10;\end{document}"/>
  <p:tag name="IGUANATEXSIZE" val="60"/>
  <p:tag name="IGUANATEXCURSOR" val="225"/>
  <p:tag name="TRANSPARENCY" val="True"/>
  <p:tag name="LATEXENGINEID" val="4"/>
  <p:tag name="TEMPFOLDER" val="c:\temp\"/>
  <p:tag name="LATEXFORMHEIGHT" val="320"/>
  <p:tag name="LATEXFORMWIDTH" val="385"/>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301.5421"/>
  <p:tag name="ORIGINALWIDTH" val="959.3839"/>
  <p:tag name="OUTPUTTYPE" val="PNG"/>
  <p:tag name="IGUANATEXVERSION" val="160"/>
  <p:tag name="LATEXADDIN" val="\documentclass{jsarticle}&#10;\usepackage{amsmath}&#10;\usepackage[T1]{fontenc}&#10;\usepackage{lmodern}&#10;\pagestyle{empty}&#10;&#10;\begin{document}&#10;\begin{align*}&#10;  D &amp;=&#10;  \begin{bmatrix}&#10;    \sqrt{\lambda_1} &amp; 0\\&#10;    0 &amp; \sqrt{\lambda_2}&#10;  \end{bmatrix}&#10;\end{align*}&#10;&#10;\end{document}"/>
  <p:tag name="IGUANATEXSIZE" val="60"/>
  <p:tag name="IGUANATEXCURSOR" val="249"/>
  <p:tag name="TRANSPARENCY" val="True"/>
  <p:tag name="LATEXENGINEID" val="4"/>
  <p:tag name="TEMPFOLDER" val="c:\temp\"/>
  <p:tag name="LATEXFORMHEIGHT" val="320"/>
  <p:tag name="LATEXFORMWIDTH" val="385"/>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513.8217"/>
  <p:tag name="OUTPUTTYPE" val="PNG"/>
  <p:tag name="IGUANATEXVERSION" val="160"/>
  <p:tag name="LATEXADDIN" val="\documentclass{jsarticle}&#10;\usepackage{amsmath}&#10;\usepackage[T1]{fontenc}&#10;\usepackage{lmodern}&#10;\pagestyle{empty}&#10;&#10;\begin{document}&#10;%\begin{align*}&#10;%\end{align*}&#10;$\sqrt{\lambda_1},\sqrt{\lambda_2}$&#10;\end{document}"/>
  <p:tag name="IGUANATEXSIZE" val="60"/>
  <p:tag name="IGUANATEXCURSOR" val="194"/>
  <p:tag name="TRANSPARENCY" val="True"/>
  <p:tag name="LATEXENGINEID" val="4"/>
  <p:tag name="TEMPFOLDER" val="c:\temp\"/>
  <p:tag name="LATEXFORMHEIGHT" val="320"/>
  <p:tag name="LATEXFORMWIDTH" val="385"/>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52.2713"/>
  <p:tag name="ORIGINALWIDTH" val="818.3642"/>
  <p:tag name="OUTPUTTYPE" val="PNG"/>
  <p:tag name="IGUANATEXVERSION" val="160"/>
  <p:tag name="LATEXADDIN" val="\documentclass{jsarticle}&#10;\usepackage{amsmath}&#10;\usepackage[T1]{fontenc}&#10;\usepackage{lmodern}&#10;\pagestyle{empty}&#10;&#10;\begin{document}&#10;%\begin{align*}&#10;%\end{align*}&#10;$\sqrt{\lambda_1},\sqrt{\lambda_2},\sqrt{\lambda_j}$&#10;\end{document}"/>
  <p:tag name="IGUANATEXSIZE" val="60"/>
  <p:tag name="IGUANATEXCURSOR" val="211"/>
  <p:tag name="TRANSPARENCY" val="True"/>
  <p:tag name="LATEXENGINEID" val="4"/>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3.26165"/>
  <p:tag name="ORIGINALWIDTH" val="104.2646"/>
  <p:tag name="OUTPUTTYPE" val="PNG"/>
  <p:tag name="IGUANATEXVERSION" val="160"/>
  <p:tag name="LATEXADDIN" val="\documentclass{jsarticle}&#10;\usepackage{amsmath}&#10;\usepackage[T1]{fontenc}&#10;\usepackage{lmodern}&#10;\pagestyle{empty}&#10;&#10;\begin{document}&#10;%\begin{align*}&#10;%\end{align*}&#10;$y_2$&#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675.0942"/>
  <p:tag name="ORIGINALWIDTH" val="357.0498"/>
  <p:tag name="OUTPUTTYPE" val="PNG"/>
  <p:tag name="IGUANATEXVERSION" val="160"/>
  <p:tag name="LATEXADDIN" val="\documentclass{jsarticle}&#10;\usepackage{amsmath}&#10;\usepackage[T1]{fontenc}&#10;\usepackage{lmodern}&#10;\pagestyle{empty}&#10;&#10;\begin{document}&#10;%\begin{align*}&#10;%\end{align*}&#10;\begin{equation*}&#10;  \begin{bmatrix}&#10;    s_1(t)\\&#10;    s_2(t)\\&#10;    \vdots\\&#10;    s_J(t)\\&#10;  \end{bmatrix}&#10;\end{equation*}&#10;\end{document}"/>
  <p:tag name="IGUANATEXSIZE" val="60"/>
  <p:tag name="IGUANATEXCURSOR" val="241"/>
  <p:tag name="TRANSPARENCY" val="True"/>
  <p:tag name="LATEXENGINEID" val="4"/>
  <p:tag name="TEMPFOLDER" val="c:\temp\"/>
  <p:tag name="LATEXFORMHEIGHT" val="320"/>
  <p:tag name="LATEXFORMWIDTH" val="385"/>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677.3445"/>
  <p:tag name="ORIGINALWIDTH" val="586.5819"/>
  <p:tag name="OUTPUTTYPE" val="PNG"/>
  <p:tag name="IGUANATEXVERSION" val="160"/>
  <p:tag name="LATEXADDIN" val="\documentclass{jsarticle}&#10;\usepackage{amsmath}&#10;\usepackage[T1]{fontenc}&#10;\usepackage{lmodern}&#10;\pagestyle{empty}&#10;&#10;\begin{document}&#10;%\begin{align*}&#10;%\end{align*}&#10;&#10;\begin{equation*}&#10;  \begin{bmatrix}&#10;    \sqrt{\lambda_1}s_1(t)\\&#10;    \sqrt{\lambda_2}s_2(t)\\&#10;    \vdots\\&#10;    \sqrt{\lambda_J}s_j(t)\\&#10;  \end{bmatrix}&#10;\end{equation*}&#10;\end{document}"/>
  <p:tag name="IGUANATEXSIZE" val="60"/>
  <p:tag name="IGUANATEXCURSOR" val="327"/>
  <p:tag name="TRANSPARENCY" val="True"/>
  <p:tag name="LATEXENGINEID" val="4"/>
  <p:tag name="TEMPFOLDER" val="c:\temp\"/>
  <p:tag name="LATEXFORMHEIGHT" val="320"/>
  <p:tag name="LATEXFORMWIDTH" val="385"/>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949.6325"/>
  <p:tag name="OUTPUTTYPE" val="PNG"/>
  <p:tag name="IGUANATEXVERSION" val="160"/>
  <p:tag name="LATEXADDIN" val="\documentclass{jsarticle}&#10;\usepackage{amsmath}&#10;\usepackage[T1]{fontenc}&#10;\usepackage{lmodern}&#10;\pagestyle{empty}&#10;&#10;\begin{document}&#10;%\begin{align*}&#10;%\end{align*}&#10;$J = \mathrm{min}(N_T,N_R)$&#10;\end{document}"/>
  <p:tag name="IGUANATEXSIZE" val="60"/>
  <p:tag name="IGUANATEXCURSOR" val="184"/>
  <p:tag name="TRANSPARENCY" val="True"/>
  <p:tag name="LATEXENGINEID" val="4"/>
  <p:tag name="TEMPFOLDER" val="c:\temp\"/>
  <p:tag name="LATEXFORMHEIGHT" val="320"/>
  <p:tag name="LATEXFORMWIDTH" val="385"/>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312.7936"/>
  <p:tag name="ORIGINALWIDTH" val="2134.048"/>
  <p:tag name="OUTPUTTYPE" val="PNG"/>
  <p:tag name="IGUANATEXVERSION" val="160"/>
  <p:tag name="LATEXADDIN" val="\documentclass{jsarticle}&#10;\usepackage{amsmath}&#10;\usepackage[T1]{fontenc}&#10;\usepackage{lmodern}&#10;\pagestyle{empty}&#10;&#10;\begin{document}&#10;\begin{align*}&#10;  HW &amp;=&#10;    \begin{bmatrix}&#10;      H^{(1)}W^{(1)} &amp; 0_{N_R \times (N_T - N_R)}\\&#10;      0_{N_R \times (N_T - N_R)} &amp; H^{(2)}W^{(2)}&#10;    \end{bmatrix}&#10;\end{align*}&#10;\end{document}"/>
  <p:tag name="IGUANATEXSIZE" val="60"/>
  <p:tag name="IGUANATEXCURSOR" val="304"/>
  <p:tag name="TRANSPARENCY" val="True"/>
  <p:tag name="LATEXENGINEID" val="4"/>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7.76228"/>
  <p:tag name="ORIGINALWIDTH" val="107.265"/>
  <p:tag name="OUTPUTTYPE" val="PNG"/>
  <p:tag name="IGUANATEXVERSION" val="160"/>
  <p:tag name="LATEXADDIN" val="\documentclass{jsarticle}&#10;\usepackage{amsmath}&#10;\usepackage[T1]{fontenc}&#10;\usepackage{lmodern}&#10;\pagestyle{empty}&#10;&#10;\begin{document}&#10;%\begin{align*}&#10;%\end{align*}&#10;$H$&#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98.2637"/>
  <p:tag name="OUTPUTTYPE" val="PNG"/>
  <p:tag name="IGUANATEXVERSION" val="160"/>
  <p:tag name="LATEXADDIN" val="\documentclass{jsarticle}&#10;\usepackage{amsmath}&#10;\usepackage[T1]{fontenc}&#10;\usepackage{lmodern}&#10;\pagestyle{empty}&#10;&#10;\begin{document}&#10;%\begin{align*}&#10;%\end{align*}&#10;$f_1$&#10;\end{document}"/>
  <p:tag name="IGUANATEXSIZE" val="60"/>
  <p:tag name="IGUANATEXCURSOR" val="161"/>
  <p:tag name="TRANSPARENCY" val="True"/>
  <p:tag name="LATEXENGINEID" val="4"/>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99.01378"/>
  <p:tag name="ORIGINALWIDTH" val="85.51197"/>
  <p:tag name="OUTPUTTYPE" val="PNG"/>
  <p:tag name="IGUANATEXVERSION" val="160"/>
  <p:tag name="LATEXADDIN" val="\documentclass{jsarticle}&#10;\usepackage{amsmath}&#10;\usepackage[T1]{fontenc}&#10;\usepackage{lmodern}&#10;\pagestyle{empty}&#10;&#10;\begin{document}&#10;%\begin{align*}&#10;%\end{align*}&#10;$t_1$&#10;\end{document}"/>
  <p:tag name="IGUANATEXSIZE" val="60"/>
  <p:tag name="IGUANATEXCURSOR" val="163"/>
  <p:tag name="TRANSPARENCY" val="True"/>
  <p:tag name="LATEXENGINEID" val="4"/>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3844</TotalTime>
  <Words>982</Words>
  <Application>Microsoft Office PowerPoint</Application>
  <PresentationFormat>ワイド画面</PresentationFormat>
  <Paragraphs>161</Paragraphs>
  <Slides>18</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BIZ UDPゴシック</vt:lpstr>
      <vt:lpstr>游ゴシック</vt:lpstr>
      <vt:lpstr>游ゴシック Light</vt:lpstr>
      <vt:lpstr>Arial</vt:lpstr>
      <vt:lpstr>Cambria Math</vt:lpstr>
      <vt:lpstr>Office テーマ</vt:lpstr>
      <vt:lpstr>CSI Feedback/ 固有モード伝送・MU-MIMO</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下沢 亮太郎</dc:creator>
  <cp:lastModifiedBy>下沢 亮太郎</cp:lastModifiedBy>
  <cp:revision>29</cp:revision>
  <dcterms:created xsi:type="dcterms:W3CDTF">2023-10-21T16:47:00Z</dcterms:created>
  <dcterms:modified xsi:type="dcterms:W3CDTF">2023-11-21T20:51:09Z</dcterms:modified>
</cp:coreProperties>
</file>