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65" d="100"/>
          <a:sy n="65" d="100"/>
        </p:scale>
        <p:origin x="687"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18:06:21.033"/>
    </inkml:context>
    <inkml:brush xml:id="br0">
      <inkml:brushProperty name="width" value="0.4" units="cm"/>
      <inkml:brushProperty name="height" value="0.8" units="cm"/>
      <inkml:brushProperty name="color" value="#FF8517"/>
      <inkml:brushProperty name="tip" value="rectangle"/>
      <inkml:brushProperty name="rasterOp" value="maskPen"/>
      <inkml:brushProperty name="ignorePressure" value="1"/>
    </inkml:brush>
  </inkml:definitions>
  <inkml:trace contextRef="#ctx0" brushRef="#br0">0 188,'1231'-9,"883"-4,-1716 13,79-18,-213 5,826-78,-491 51,2 37,-432 3,4752 3,-3016-3,-1402 10,-81-1,12 11,-76-3,554-11,-661-7,282 21,-102 0,653-17,-588-5,7658 2,-8119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19:12:50.497"/>
    </inkml:context>
    <inkml:brush xml:id="br0">
      <inkml:brushProperty name="width" value="0.4" units="cm"/>
      <inkml:brushProperty name="height" value="0.8" units="cm"/>
      <inkml:brushProperty name="color" value="#D9AEFF"/>
      <inkml:brushProperty name="tip" value="rectangle"/>
      <inkml:brushProperty name="rasterOp" value="maskPen"/>
      <inkml:brushProperty name="ignorePressure" value="1"/>
    </inkml:brush>
  </inkml:definitions>
  <inkml:trace contextRef="#ctx0" brushRef="#br0">0 145,'272'1,"276"-2,8-27,-263 1,39-2,908-28,12 54,172 5,-753-4,4555 2,-4477 17,-447 3,48 2,229 9,-477-25,127 11,157 7,8-4,191 5,663-21,-676-5,516 1,330 87,-527 10,-443-73,0-24,-194-2,4000 1,-2171 2,-1916-12,-58 2,-71 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19:42:35.362"/>
    </inkml:context>
    <inkml:brush xml:id="br0">
      <inkml:brushProperty name="width" value="0.4" units="cm"/>
      <inkml:brushProperty name="height" value="0.8" units="cm"/>
      <inkml:brushProperty name="color" value="#A9D8FF"/>
      <inkml:brushProperty name="tip" value="rectangle"/>
      <inkml:brushProperty name="rasterOp" value="maskPen"/>
      <inkml:brushProperty name="ignorePressure" value="1"/>
    </inkml:brush>
  </inkml:definitions>
  <inkml:trace contextRef="#ctx0" brushRef="#br0">27 109,'-3'-3,"0"0,0 0,1-1,-1 1,1 0,0-1,0 0,-2-4,3 7,1 0,0-1,-1 1,1-1,0 1,0 0,0-1,-1 1,2-1,-1 1,0 0,0-1,0 1,1-1,-1 1,0 0,1-1,0 1,-1 0,1-1,0 1,-1 0,1 0,0 0,0 0,0 0,2-2,2 0,1 0,-1 0,1 0,0 1,1-1,-1 1,0 1,0-1,1 1,7 0,62-7,0 4,83 7,-62-1,1242 1,-729-5,3101 2,-3250 20,34 22,-145-21,92 0,1209-21,-623-1,-717 21,-87-3,418-11,-409-7,3407 0,-1877 1,5095 0,-6756 4,112 17,44-2,0-20,-111-1,1608 2,-1697 2,68 13,0 0,55-8,9 1,-142-4,90 21,86 38,-167-46,-11-3,2-1,84 10,168-21,-175-4,-86 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19:55:22.743"/>
    </inkml:context>
    <inkml:brush xml:id="br0">
      <inkml:brushProperty name="width" value="0.4" units="cm"/>
      <inkml:brushProperty name="height" value="0.8" units="cm"/>
      <inkml:brushProperty name="color" value="#C9F4B8"/>
      <inkml:brushProperty name="tip" value="rectangle"/>
      <inkml:brushProperty name="rasterOp" value="maskPen"/>
      <inkml:brushProperty name="ignorePressure" value="1"/>
    </inkml:brush>
  </inkml:definitions>
  <inkml:trace contextRef="#ctx0" brushRef="#br0">0 88,'24'-11,"0"2,1 0,-1 2,40-7,103-4,-155 17,428-18,1 21,-198 1,1443-2,-902-2,6521 1,-6038 58,-87-11,392-50,-1127 4,2942-1,-2823 21,-7 54,-517-68,482 83,-76-35,5-22,804-24,-740-11,1563 2,-1944-9,-99 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20:39:56.950"/>
    </inkml:context>
    <inkml:brush xml:id="br0">
      <inkml:brushProperty name="width" value="0.4" units="cm"/>
      <inkml:brushProperty name="height" value="0.8" units="cm"/>
      <inkml:brushProperty name="color" value="#00B44B"/>
      <inkml:brushProperty name="tip" value="rectangle"/>
      <inkml:brushProperty name="rasterOp" value="maskPen"/>
      <inkml:brushProperty name="ignorePressure" value="1"/>
    </inkml:brush>
  </inkml:definitions>
  <inkml:trace contextRef="#ctx0" brushRef="#br0">1 186,'24'0,"80"1,139-18,-76-12,13-1,-122 22,419-48,-267 38,111-7,470 21,-428 6,2508-2,-2859 0,274 3,-1 21,-40 14,89 11,2-19,356-27,-361-6,5676 3,-2204 0,-3490 19,-79-2,617-11,-499-8,5527 2,-5434 9,0 30,-232-5,19 3,-147-30,146-6,-129-3,627 0,-725 2,41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20:40:00.927"/>
    </inkml:context>
    <inkml:brush xml:id="br0">
      <inkml:brushProperty name="width" value="0.4" units="cm"/>
      <inkml:brushProperty name="height" value="0.8" units="cm"/>
      <inkml:brushProperty name="color" value="#00B44B"/>
      <inkml:brushProperty name="tip" value="rectangle"/>
      <inkml:brushProperty name="rasterOp" value="maskPen"/>
      <inkml:brushProperty name="ignorePressure" value="1"/>
    </inkml:brush>
  </inkml:definitions>
  <inkml:trace contextRef="#ctx0" brushRef="#br0">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21:03:12.967"/>
    </inkml:context>
    <inkml:brush xml:id="br0">
      <inkml:brushProperty name="width" value="0.4" units="cm"/>
      <inkml:brushProperty name="height" value="0.8" units="cm"/>
      <inkml:brushProperty name="color" value="#EA7B58"/>
      <inkml:brushProperty name="tip" value="rectangle"/>
      <inkml:brushProperty name="rasterOp" value="maskPen"/>
      <inkml:brushProperty name="ignorePressure" value="1"/>
    </inkml:brush>
  </inkml:definitions>
  <inkml:trace contextRef="#ctx0" brushRef="#br0">0 166,'2'-4,"0"1,0-1,0 1,0-1,1 1,0 0,-1 0,1 1,0-1,1 0,-1 1,0 0,1 0,-1 0,1 0,4-2,11-3,0 0,37-8,48-2,340-16,5 35,-163 1,440-18,48-12,3 27,-319 2,5932-2,-3600 0,-2575-1,257 3,-262 7,-48-1,59 19,-171-19,17 3,157 20,-60-23,-67-5,166 28,-26 27,-39-8,277 29,-359-65,133-1,-5 3,-90-3,-82-9,178 18,-167-10,109 2,83-15,-135 0,219 1,225-2,49-55,-391 15,292-88,-433 103,198-24,295 9,550 42,-518 2,4936-2,-4646 61,-837-51,361 43,-292-41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21:54:00.962"/>
    </inkml:context>
    <inkml:brush xml:id="br0">
      <inkml:brushProperty name="width" value="0.4" units="cm"/>
      <inkml:brushProperty name="height" value="0.8" units="cm"/>
      <inkml:brushProperty name="color" value="#FF93FF"/>
      <inkml:brushProperty name="tip" value="rectangle"/>
      <inkml:brushProperty name="rasterOp" value="maskPen"/>
      <inkml:brushProperty name="ignorePressure" value="1"/>
    </inkml:brush>
  </inkml:definitions>
  <inkml:trace contextRef="#ctx0" brushRef="#br0">1 226,'914'-12,"403"2,-866 12,-318-1,158-4,-241 0,93-20,47-25,6-1,-109 33,119-6,90 16,252 11,-318-24,-59 1,278 13,-281 6,-134-1,0 2,0 1,59 13,185 60,-88-22,-140-42,0-2,1-3,1-2,92-2,852-8,-590 6,-259-2,177 4,47 43,-278-31,-55-9,331 41,-135-29,300 13,198-30,-352-3,2586 3,-2519 14,52 13,0-29,-214-1,4654 1,-2531 2,-2274-1,2475 0,-2558 0,0-2,0-3,86-18,-46-2,-43 11,1 2,95-11,120 22,-127 4,72-3,-174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C93A93-AEAD-2FAC-F8B0-F0C6C5B41CD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BCAC2A2-1EC9-93D4-D149-2C1C0E726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6199A7E-6F36-EEED-BFFE-09F588736A0C}"/>
              </a:ext>
            </a:extLst>
          </p:cNvPr>
          <p:cNvSpPr>
            <a:spLocks noGrp="1"/>
          </p:cNvSpPr>
          <p:nvPr>
            <p:ph type="dt" sz="half" idx="10"/>
          </p:nvPr>
        </p:nvSpPr>
        <p:spPr/>
        <p:txBody>
          <a:bodyPr/>
          <a:lstStyle/>
          <a:p>
            <a:fld id="{39FB3588-93A9-4F94-A450-366CEEF10D16}"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507AA460-4CCB-FB09-5C9C-3EBC4CC5E38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AF2633-FD33-BC51-AF5F-E3E9336F19B2}"/>
              </a:ext>
            </a:extLst>
          </p:cNvPr>
          <p:cNvSpPr>
            <a:spLocks noGrp="1"/>
          </p:cNvSpPr>
          <p:nvPr>
            <p:ph type="sldNum" sz="quarter" idx="12"/>
          </p:nvPr>
        </p:nvSpPr>
        <p:spPr/>
        <p:txBody>
          <a:bodyPr/>
          <a:lstStyle/>
          <a:p>
            <a:fld id="{E72F91A5-B2D0-4E25-AF8A-35AA03BEDFDE}" type="slidenum">
              <a:rPr kumimoji="1" lang="ja-JP" altLang="en-US" smtClean="0"/>
              <a:t>‹#›</a:t>
            </a:fld>
            <a:endParaRPr kumimoji="1" lang="ja-JP" altLang="en-US"/>
          </a:p>
        </p:txBody>
      </p:sp>
    </p:spTree>
    <p:extLst>
      <p:ext uri="{BB962C8B-B14F-4D97-AF65-F5344CB8AC3E}">
        <p14:creationId xmlns:p14="http://schemas.microsoft.com/office/powerpoint/2010/main" val="3639566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A8346-E477-33F7-D97D-0A51986229E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BB41CA3-A193-783B-2675-508E427BBC0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E0FCF38-D073-E4E5-01D3-A3ECC94DDE49}"/>
              </a:ext>
            </a:extLst>
          </p:cNvPr>
          <p:cNvSpPr>
            <a:spLocks noGrp="1"/>
          </p:cNvSpPr>
          <p:nvPr>
            <p:ph type="dt" sz="half" idx="10"/>
          </p:nvPr>
        </p:nvSpPr>
        <p:spPr/>
        <p:txBody>
          <a:bodyPr/>
          <a:lstStyle/>
          <a:p>
            <a:fld id="{39FB3588-93A9-4F94-A450-366CEEF10D16}"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CF329B6D-6F4B-B250-703A-39521BABE0C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25FA5A6-AC71-48B3-43C0-07EB1800A633}"/>
              </a:ext>
            </a:extLst>
          </p:cNvPr>
          <p:cNvSpPr>
            <a:spLocks noGrp="1"/>
          </p:cNvSpPr>
          <p:nvPr>
            <p:ph type="sldNum" sz="quarter" idx="12"/>
          </p:nvPr>
        </p:nvSpPr>
        <p:spPr/>
        <p:txBody>
          <a:bodyPr/>
          <a:lstStyle/>
          <a:p>
            <a:fld id="{E72F91A5-B2D0-4E25-AF8A-35AA03BEDFDE}" type="slidenum">
              <a:rPr kumimoji="1" lang="ja-JP" altLang="en-US" smtClean="0"/>
              <a:t>‹#›</a:t>
            </a:fld>
            <a:endParaRPr kumimoji="1" lang="ja-JP" altLang="en-US"/>
          </a:p>
        </p:txBody>
      </p:sp>
    </p:spTree>
    <p:extLst>
      <p:ext uri="{BB962C8B-B14F-4D97-AF65-F5344CB8AC3E}">
        <p14:creationId xmlns:p14="http://schemas.microsoft.com/office/powerpoint/2010/main" val="1815533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26F65C5-BF53-BFB1-5629-D6ED1494EB7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674D2D9-9061-1F0E-4274-88B2C207BE4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56D201F-6551-DA55-63E8-04700BA0FBD7}"/>
              </a:ext>
            </a:extLst>
          </p:cNvPr>
          <p:cNvSpPr>
            <a:spLocks noGrp="1"/>
          </p:cNvSpPr>
          <p:nvPr>
            <p:ph type="dt" sz="half" idx="10"/>
          </p:nvPr>
        </p:nvSpPr>
        <p:spPr/>
        <p:txBody>
          <a:bodyPr/>
          <a:lstStyle/>
          <a:p>
            <a:fld id="{39FB3588-93A9-4F94-A450-366CEEF10D16}"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84840AFC-62DC-C855-B684-966A3A69D6A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351DCBB-1CCA-FDD2-C7D1-924264AD58BD}"/>
              </a:ext>
            </a:extLst>
          </p:cNvPr>
          <p:cNvSpPr>
            <a:spLocks noGrp="1"/>
          </p:cNvSpPr>
          <p:nvPr>
            <p:ph type="sldNum" sz="quarter" idx="12"/>
          </p:nvPr>
        </p:nvSpPr>
        <p:spPr/>
        <p:txBody>
          <a:bodyPr/>
          <a:lstStyle/>
          <a:p>
            <a:fld id="{E72F91A5-B2D0-4E25-AF8A-35AA03BEDFDE}" type="slidenum">
              <a:rPr kumimoji="1" lang="ja-JP" altLang="en-US" smtClean="0"/>
              <a:t>‹#›</a:t>
            </a:fld>
            <a:endParaRPr kumimoji="1" lang="ja-JP" altLang="en-US"/>
          </a:p>
        </p:txBody>
      </p:sp>
    </p:spTree>
    <p:extLst>
      <p:ext uri="{BB962C8B-B14F-4D97-AF65-F5344CB8AC3E}">
        <p14:creationId xmlns:p14="http://schemas.microsoft.com/office/powerpoint/2010/main" val="3131733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8C389B-4CE6-CB6E-629A-C89B7176689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46723A4-D804-814F-5715-7026B9B4FA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04788BE-0DAC-087F-EE5E-2375848DE60A}"/>
              </a:ext>
            </a:extLst>
          </p:cNvPr>
          <p:cNvSpPr>
            <a:spLocks noGrp="1"/>
          </p:cNvSpPr>
          <p:nvPr>
            <p:ph type="dt" sz="half" idx="10"/>
          </p:nvPr>
        </p:nvSpPr>
        <p:spPr/>
        <p:txBody>
          <a:bodyPr/>
          <a:lstStyle/>
          <a:p>
            <a:fld id="{39FB3588-93A9-4F94-A450-366CEEF10D16}"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FD62023F-9E0F-D737-06C8-AE3E0F86EE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B4D0D52-B529-8B6F-C408-2412583EFCA4}"/>
              </a:ext>
            </a:extLst>
          </p:cNvPr>
          <p:cNvSpPr>
            <a:spLocks noGrp="1"/>
          </p:cNvSpPr>
          <p:nvPr>
            <p:ph type="sldNum" sz="quarter" idx="12"/>
          </p:nvPr>
        </p:nvSpPr>
        <p:spPr/>
        <p:txBody>
          <a:bodyPr/>
          <a:lstStyle/>
          <a:p>
            <a:fld id="{E72F91A5-B2D0-4E25-AF8A-35AA03BEDFDE}" type="slidenum">
              <a:rPr kumimoji="1" lang="ja-JP" altLang="en-US" smtClean="0"/>
              <a:t>‹#›</a:t>
            </a:fld>
            <a:endParaRPr kumimoji="1" lang="ja-JP" altLang="en-US"/>
          </a:p>
        </p:txBody>
      </p:sp>
    </p:spTree>
    <p:extLst>
      <p:ext uri="{BB962C8B-B14F-4D97-AF65-F5344CB8AC3E}">
        <p14:creationId xmlns:p14="http://schemas.microsoft.com/office/powerpoint/2010/main" val="577190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2D85FE-8FEA-DF55-A051-6B4E89E2D87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834CC38-71AA-780E-0F12-94067ADAAF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F89F99B-5521-AAA3-4909-64F56E7A47B4}"/>
              </a:ext>
            </a:extLst>
          </p:cNvPr>
          <p:cNvSpPr>
            <a:spLocks noGrp="1"/>
          </p:cNvSpPr>
          <p:nvPr>
            <p:ph type="dt" sz="half" idx="10"/>
          </p:nvPr>
        </p:nvSpPr>
        <p:spPr/>
        <p:txBody>
          <a:bodyPr/>
          <a:lstStyle/>
          <a:p>
            <a:fld id="{39FB3588-93A9-4F94-A450-366CEEF10D16}"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D42F78FF-C52A-61DD-7A90-42D052670BF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89AEF8C-2530-7CEC-7B72-A509AE4DA2BD}"/>
              </a:ext>
            </a:extLst>
          </p:cNvPr>
          <p:cNvSpPr>
            <a:spLocks noGrp="1"/>
          </p:cNvSpPr>
          <p:nvPr>
            <p:ph type="sldNum" sz="quarter" idx="12"/>
          </p:nvPr>
        </p:nvSpPr>
        <p:spPr/>
        <p:txBody>
          <a:bodyPr/>
          <a:lstStyle/>
          <a:p>
            <a:fld id="{E72F91A5-B2D0-4E25-AF8A-35AA03BEDFDE}" type="slidenum">
              <a:rPr kumimoji="1" lang="ja-JP" altLang="en-US" smtClean="0"/>
              <a:t>‹#›</a:t>
            </a:fld>
            <a:endParaRPr kumimoji="1" lang="ja-JP" altLang="en-US"/>
          </a:p>
        </p:txBody>
      </p:sp>
    </p:spTree>
    <p:extLst>
      <p:ext uri="{BB962C8B-B14F-4D97-AF65-F5344CB8AC3E}">
        <p14:creationId xmlns:p14="http://schemas.microsoft.com/office/powerpoint/2010/main" val="999626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96D308-C81F-2887-7393-365416AD8EE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4EBC91E-DE97-EEF5-CBF8-1F84651475D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63ED0D2-226C-644B-6E10-1187617725D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9FCD8C1-3FC0-DDCB-9351-4B63560797A2}"/>
              </a:ext>
            </a:extLst>
          </p:cNvPr>
          <p:cNvSpPr>
            <a:spLocks noGrp="1"/>
          </p:cNvSpPr>
          <p:nvPr>
            <p:ph type="dt" sz="half" idx="10"/>
          </p:nvPr>
        </p:nvSpPr>
        <p:spPr/>
        <p:txBody>
          <a:bodyPr/>
          <a:lstStyle/>
          <a:p>
            <a:fld id="{39FB3588-93A9-4F94-A450-366CEEF10D16}" type="datetimeFigureOut">
              <a:rPr kumimoji="1" lang="ja-JP" altLang="en-US" smtClean="0"/>
              <a:t>2023/6/28</a:t>
            </a:fld>
            <a:endParaRPr kumimoji="1" lang="ja-JP" altLang="en-US"/>
          </a:p>
        </p:txBody>
      </p:sp>
      <p:sp>
        <p:nvSpPr>
          <p:cNvPr id="6" name="フッター プレースホルダー 5">
            <a:extLst>
              <a:ext uri="{FF2B5EF4-FFF2-40B4-BE49-F238E27FC236}">
                <a16:creationId xmlns:a16="http://schemas.microsoft.com/office/drawing/2014/main" id="{1DC442CC-F12D-0B35-231D-89D3CFA6766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45427E3-7B43-99EE-AEA2-AB9C145AFF87}"/>
              </a:ext>
            </a:extLst>
          </p:cNvPr>
          <p:cNvSpPr>
            <a:spLocks noGrp="1"/>
          </p:cNvSpPr>
          <p:nvPr>
            <p:ph type="sldNum" sz="quarter" idx="12"/>
          </p:nvPr>
        </p:nvSpPr>
        <p:spPr/>
        <p:txBody>
          <a:bodyPr/>
          <a:lstStyle/>
          <a:p>
            <a:fld id="{E72F91A5-B2D0-4E25-AF8A-35AA03BEDFDE}" type="slidenum">
              <a:rPr kumimoji="1" lang="ja-JP" altLang="en-US" smtClean="0"/>
              <a:t>‹#›</a:t>
            </a:fld>
            <a:endParaRPr kumimoji="1" lang="ja-JP" altLang="en-US"/>
          </a:p>
        </p:txBody>
      </p:sp>
    </p:spTree>
    <p:extLst>
      <p:ext uri="{BB962C8B-B14F-4D97-AF65-F5344CB8AC3E}">
        <p14:creationId xmlns:p14="http://schemas.microsoft.com/office/powerpoint/2010/main" val="3144085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8A15A6-49D5-8ED5-1849-0E7D10D11B3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DCECE73-4417-6EA9-1249-B3D023981A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DD47C35-B4DE-3497-98A6-26F4D73DDFC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3CA70B6-9411-929D-1239-17ABCEB9C4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AC2D421-FDC7-F0B7-B12B-F04F90A94BC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4969D39-B1F9-5CFE-DC7A-40FBB96E57F7}"/>
              </a:ext>
            </a:extLst>
          </p:cNvPr>
          <p:cNvSpPr>
            <a:spLocks noGrp="1"/>
          </p:cNvSpPr>
          <p:nvPr>
            <p:ph type="dt" sz="half" idx="10"/>
          </p:nvPr>
        </p:nvSpPr>
        <p:spPr/>
        <p:txBody>
          <a:bodyPr/>
          <a:lstStyle/>
          <a:p>
            <a:fld id="{39FB3588-93A9-4F94-A450-366CEEF10D16}" type="datetimeFigureOut">
              <a:rPr kumimoji="1" lang="ja-JP" altLang="en-US" smtClean="0"/>
              <a:t>2023/6/28</a:t>
            </a:fld>
            <a:endParaRPr kumimoji="1" lang="ja-JP" altLang="en-US"/>
          </a:p>
        </p:txBody>
      </p:sp>
      <p:sp>
        <p:nvSpPr>
          <p:cNvPr id="8" name="フッター プレースホルダー 7">
            <a:extLst>
              <a:ext uri="{FF2B5EF4-FFF2-40B4-BE49-F238E27FC236}">
                <a16:creationId xmlns:a16="http://schemas.microsoft.com/office/drawing/2014/main" id="{D08468C1-C8A4-B164-B2AB-FE06337E370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972CD36-75FC-B279-573C-AA7909B7AB3F}"/>
              </a:ext>
            </a:extLst>
          </p:cNvPr>
          <p:cNvSpPr>
            <a:spLocks noGrp="1"/>
          </p:cNvSpPr>
          <p:nvPr>
            <p:ph type="sldNum" sz="quarter" idx="12"/>
          </p:nvPr>
        </p:nvSpPr>
        <p:spPr/>
        <p:txBody>
          <a:bodyPr/>
          <a:lstStyle/>
          <a:p>
            <a:fld id="{E72F91A5-B2D0-4E25-AF8A-35AA03BEDFDE}" type="slidenum">
              <a:rPr kumimoji="1" lang="ja-JP" altLang="en-US" smtClean="0"/>
              <a:t>‹#›</a:t>
            </a:fld>
            <a:endParaRPr kumimoji="1" lang="ja-JP" altLang="en-US"/>
          </a:p>
        </p:txBody>
      </p:sp>
    </p:spTree>
    <p:extLst>
      <p:ext uri="{BB962C8B-B14F-4D97-AF65-F5344CB8AC3E}">
        <p14:creationId xmlns:p14="http://schemas.microsoft.com/office/powerpoint/2010/main" val="50068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BE4DCD-1B91-6545-12BC-A261F4A3955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68CA33E-CA50-AB6D-7922-0D665080FBC2}"/>
              </a:ext>
            </a:extLst>
          </p:cNvPr>
          <p:cNvSpPr>
            <a:spLocks noGrp="1"/>
          </p:cNvSpPr>
          <p:nvPr>
            <p:ph type="dt" sz="half" idx="10"/>
          </p:nvPr>
        </p:nvSpPr>
        <p:spPr/>
        <p:txBody>
          <a:bodyPr/>
          <a:lstStyle/>
          <a:p>
            <a:fld id="{39FB3588-93A9-4F94-A450-366CEEF10D16}" type="datetimeFigureOut">
              <a:rPr kumimoji="1" lang="ja-JP" altLang="en-US" smtClean="0"/>
              <a:t>2023/6/28</a:t>
            </a:fld>
            <a:endParaRPr kumimoji="1" lang="ja-JP" altLang="en-US"/>
          </a:p>
        </p:txBody>
      </p:sp>
      <p:sp>
        <p:nvSpPr>
          <p:cNvPr id="4" name="フッター プレースホルダー 3">
            <a:extLst>
              <a:ext uri="{FF2B5EF4-FFF2-40B4-BE49-F238E27FC236}">
                <a16:creationId xmlns:a16="http://schemas.microsoft.com/office/drawing/2014/main" id="{DA0ED821-87E4-7E5C-B6F3-E86E24D14F9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D6332CE-114C-6E48-9612-7699805D7F27}"/>
              </a:ext>
            </a:extLst>
          </p:cNvPr>
          <p:cNvSpPr>
            <a:spLocks noGrp="1"/>
          </p:cNvSpPr>
          <p:nvPr>
            <p:ph type="sldNum" sz="quarter" idx="12"/>
          </p:nvPr>
        </p:nvSpPr>
        <p:spPr/>
        <p:txBody>
          <a:bodyPr/>
          <a:lstStyle/>
          <a:p>
            <a:fld id="{E72F91A5-B2D0-4E25-AF8A-35AA03BEDFDE}" type="slidenum">
              <a:rPr kumimoji="1" lang="ja-JP" altLang="en-US" smtClean="0"/>
              <a:t>‹#›</a:t>
            </a:fld>
            <a:endParaRPr kumimoji="1" lang="ja-JP" altLang="en-US"/>
          </a:p>
        </p:txBody>
      </p:sp>
    </p:spTree>
    <p:extLst>
      <p:ext uri="{BB962C8B-B14F-4D97-AF65-F5344CB8AC3E}">
        <p14:creationId xmlns:p14="http://schemas.microsoft.com/office/powerpoint/2010/main" val="33525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C770D04-2242-E6E3-D61F-8D5B663AF92B}"/>
              </a:ext>
            </a:extLst>
          </p:cNvPr>
          <p:cNvSpPr>
            <a:spLocks noGrp="1"/>
          </p:cNvSpPr>
          <p:nvPr>
            <p:ph type="dt" sz="half" idx="10"/>
          </p:nvPr>
        </p:nvSpPr>
        <p:spPr/>
        <p:txBody>
          <a:bodyPr/>
          <a:lstStyle/>
          <a:p>
            <a:fld id="{39FB3588-93A9-4F94-A450-366CEEF10D16}" type="datetimeFigureOut">
              <a:rPr kumimoji="1" lang="ja-JP" altLang="en-US" smtClean="0"/>
              <a:t>2023/6/28</a:t>
            </a:fld>
            <a:endParaRPr kumimoji="1" lang="ja-JP" altLang="en-US"/>
          </a:p>
        </p:txBody>
      </p:sp>
      <p:sp>
        <p:nvSpPr>
          <p:cNvPr id="3" name="フッター プレースホルダー 2">
            <a:extLst>
              <a:ext uri="{FF2B5EF4-FFF2-40B4-BE49-F238E27FC236}">
                <a16:creationId xmlns:a16="http://schemas.microsoft.com/office/drawing/2014/main" id="{D407E158-1829-8840-8C77-9DB626F13BA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C299713-03AE-91A0-F72A-5C3B74C0121A}"/>
              </a:ext>
            </a:extLst>
          </p:cNvPr>
          <p:cNvSpPr>
            <a:spLocks noGrp="1"/>
          </p:cNvSpPr>
          <p:nvPr>
            <p:ph type="sldNum" sz="quarter" idx="12"/>
          </p:nvPr>
        </p:nvSpPr>
        <p:spPr/>
        <p:txBody>
          <a:bodyPr/>
          <a:lstStyle/>
          <a:p>
            <a:fld id="{E72F91A5-B2D0-4E25-AF8A-35AA03BEDFDE}" type="slidenum">
              <a:rPr kumimoji="1" lang="ja-JP" altLang="en-US" smtClean="0"/>
              <a:t>‹#›</a:t>
            </a:fld>
            <a:endParaRPr kumimoji="1" lang="ja-JP" altLang="en-US"/>
          </a:p>
        </p:txBody>
      </p:sp>
    </p:spTree>
    <p:extLst>
      <p:ext uri="{BB962C8B-B14F-4D97-AF65-F5344CB8AC3E}">
        <p14:creationId xmlns:p14="http://schemas.microsoft.com/office/powerpoint/2010/main" val="3253446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9D2961-A3E8-0B3C-C880-7AFF045BFFD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F1F4B33-8DAA-22D3-5336-F8617580AB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9127138-C1CE-B0AD-AF58-61F4E304CC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532ABDD-DDF1-837C-EB03-070719537C67}"/>
              </a:ext>
            </a:extLst>
          </p:cNvPr>
          <p:cNvSpPr>
            <a:spLocks noGrp="1"/>
          </p:cNvSpPr>
          <p:nvPr>
            <p:ph type="dt" sz="half" idx="10"/>
          </p:nvPr>
        </p:nvSpPr>
        <p:spPr/>
        <p:txBody>
          <a:bodyPr/>
          <a:lstStyle/>
          <a:p>
            <a:fld id="{39FB3588-93A9-4F94-A450-366CEEF10D16}" type="datetimeFigureOut">
              <a:rPr kumimoji="1" lang="ja-JP" altLang="en-US" smtClean="0"/>
              <a:t>2023/6/28</a:t>
            </a:fld>
            <a:endParaRPr kumimoji="1" lang="ja-JP" altLang="en-US"/>
          </a:p>
        </p:txBody>
      </p:sp>
      <p:sp>
        <p:nvSpPr>
          <p:cNvPr id="6" name="フッター プレースホルダー 5">
            <a:extLst>
              <a:ext uri="{FF2B5EF4-FFF2-40B4-BE49-F238E27FC236}">
                <a16:creationId xmlns:a16="http://schemas.microsoft.com/office/drawing/2014/main" id="{F3ABD449-849E-5F0C-76AC-C62D14CF9E1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8B2A12F-A67A-0E42-B96E-4C03E2167419}"/>
              </a:ext>
            </a:extLst>
          </p:cNvPr>
          <p:cNvSpPr>
            <a:spLocks noGrp="1"/>
          </p:cNvSpPr>
          <p:nvPr>
            <p:ph type="sldNum" sz="quarter" idx="12"/>
          </p:nvPr>
        </p:nvSpPr>
        <p:spPr/>
        <p:txBody>
          <a:bodyPr/>
          <a:lstStyle/>
          <a:p>
            <a:fld id="{E72F91A5-B2D0-4E25-AF8A-35AA03BEDFDE}" type="slidenum">
              <a:rPr kumimoji="1" lang="ja-JP" altLang="en-US" smtClean="0"/>
              <a:t>‹#›</a:t>
            </a:fld>
            <a:endParaRPr kumimoji="1" lang="ja-JP" altLang="en-US"/>
          </a:p>
        </p:txBody>
      </p:sp>
    </p:spTree>
    <p:extLst>
      <p:ext uri="{BB962C8B-B14F-4D97-AF65-F5344CB8AC3E}">
        <p14:creationId xmlns:p14="http://schemas.microsoft.com/office/powerpoint/2010/main" val="4126779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436B99-6512-CD77-F847-5B6B53A9CB1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B61DA63-B0CF-4FDD-78FB-87C01E8766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303D69E-C966-EE9C-5C9B-6BC1C8C80F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2B09FCF-9A41-8610-A187-0A2A9713C43E}"/>
              </a:ext>
            </a:extLst>
          </p:cNvPr>
          <p:cNvSpPr>
            <a:spLocks noGrp="1"/>
          </p:cNvSpPr>
          <p:nvPr>
            <p:ph type="dt" sz="half" idx="10"/>
          </p:nvPr>
        </p:nvSpPr>
        <p:spPr/>
        <p:txBody>
          <a:bodyPr/>
          <a:lstStyle/>
          <a:p>
            <a:fld id="{39FB3588-93A9-4F94-A450-366CEEF10D16}" type="datetimeFigureOut">
              <a:rPr kumimoji="1" lang="ja-JP" altLang="en-US" smtClean="0"/>
              <a:t>2023/6/28</a:t>
            </a:fld>
            <a:endParaRPr kumimoji="1" lang="ja-JP" altLang="en-US"/>
          </a:p>
        </p:txBody>
      </p:sp>
      <p:sp>
        <p:nvSpPr>
          <p:cNvPr id="6" name="フッター プレースホルダー 5">
            <a:extLst>
              <a:ext uri="{FF2B5EF4-FFF2-40B4-BE49-F238E27FC236}">
                <a16:creationId xmlns:a16="http://schemas.microsoft.com/office/drawing/2014/main" id="{C78535E3-8683-1F89-96FC-035E1BBD1D7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41B6349-E6A4-CB28-3F7F-702BB27D8A51}"/>
              </a:ext>
            </a:extLst>
          </p:cNvPr>
          <p:cNvSpPr>
            <a:spLocks noGrp="1"/>
          </p:cNvSpPr>
          <p:nvPr>
            <p:ph type="sldNum" sz="quarter" idx="12"/>
          </p:nvPr>
        </p:nvSpPr>
        <p:spPr/>
        <p:txBody>
          <a:bodyPr/>
          <a:lstStyle/>
          <a:p>
            <a:fld id="{E72F91A5-B2D0-4E25-AF8A-35AA03BEDFDE}" type="slidenum">
              <a:rPr kumimoji="1" lang="ja-JP" altLang="en-US" smtClean="0"/>
              <a:t>‹#›</a:t>
            </a:fld>
            <a:endParaRPr kumimoji="1" lang="ja-JP" altLang="en-US"/>
          </a:p>
        </p:txBody>
      </p:sp>
    </p:spTree>
    <p:extLst>
      <p:ext uri="{BB962C8B-B14F-4D97-AF65-F5344CB8AC3E}">
        <p14:creationId xmlns:p14="http://schemas.microsoft.com/office/powerpoint/2010/main" val="4281298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D4B44A3-5D68-077F-0654-AFABB50CB8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0460425-4380-7016-771C-BE96379748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D7E8CFC-1F84-A49B-20D8-2B364566BE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FB3588-93A9-4F94-A450-366CEEF10D16}"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D1AFFC34-E5C1-BF34-D935-FC3EFE1D05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9C89568-A19C-05A5-A433-66E3CC587C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2F91A5-B2D0-4E25-AF8A-35AA03BEDFDE}" type="slidenum">
              <a:rPr kumimoji="1" lang="ja-JP" altLang="en-US" smtClean="0"/>
              <a:t>‹#›</a:t>
            </a:fld>
            <a:endParaRPr kumimoji="1" lang="ja-JP" altLang="en-US"/>
          </a:p>
        </p:txBody>
      </p:sp>
    </p:spTree>
    <p:extLst>
      <p:ext uri="{BB962C8B-B14F-4D97-AF65-F5344CB8AC3E}">
        <p14:creationId xmlns:p14="http://schemas.microsoft.com/office/powerpoint/2010/main" val="2267344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8.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497149B-63FD-3437-A35B-4512D33ECAAF}"/>
              </a:ext>
            </a:extLst>
          </p:cNvPr>
          <p:cNvSpPr txBox="1"/>
          <p:nvPr/>
        </p:nvSpPr>
        <p:spPr>
          <a:xfrm>
            <a:off x="1550424" y="1213009"/>
            <a:ext cx="9091151" cy="2215991"/>
          </a:xfrm>
          <a:prstGeom prst="rect">
            <a:avLst/>
          </a:prstGeom>
          <a:noFill/>
        </p:spPr>
        <p:txBody>
          <a:bodyPr wrap="square" rtlCol="0">
            <a:spAutoFit/>
          </a:bodyPr>
          <a:lstStyle/>
          <a:p>
            <a:pPr algn="ctr"/>
            <a:r>
              <a:rPr kumimoji="1" lang="ja-JP" altLang="en-US" sz="13800" dirty="0">
                <a:latin typeface="HGP創英角ｺﾞｼｯｸUB" panose="020B0900000000000000" pitchFamily="50" charset="-128"/>
                <a:ea typeface="HGP創英角ｺﾞｼｯｸUB" panose="020B0900000000000000" pitchFamily="50" charset="-128"/>
              </a:rPr>
              <a:t>多元接続</a:t>
            </a:r>
          </a:p>
        </p:txBody>
      </p:sp>
      <p:sp>
        <p:nvSpPr>
          <p:cNvPr id="5" name="テキスト ボックス 4">
            <a:extLst>
              <a:ext uri="{FF2B5EF4-FFF2-40B4-BE49-F238E27FC236}">
                <a16:creationId xmlns:a16="http://schemas.microsoft.com/office/drawing/2014/main" id="{125F82D4-B23D-F5F4-A7A4-21CE660E5B20}"/>
              </a:ext>
            </a:extLst>
          </p:cNvPr>
          <p:cNvSpPr txBox="1"/>
          <p:nvPr/>
        </p:nvSpPr>
        <p:spPr>
          <a:xfrm>
            <a:off x="3968544" y="3945193"/>
            <a:ext cx="4254909" cy="523220"/>
          </a:xfrm>
          <a:prstGeom prst="rect">
            <a:avLst/>
          </a:prstGeom>
          <a:noFill/>
        </p:spPr>
        <p:txBody>
          <a:bodyPr wrap="square" rtlCol="0">
            <a:spAutoFit/>
          </a:bodyPr>
          <a:lstStyle/>
          <a:p>
            <a:pPr algn="ctr"/>
            <a:r>
              <a:rPr kumimoji="1" lang="en-US" altLang="ja-JP" sz="2800" dirty="0">
                <a:latin typeface="HGP創英角ｺﾞｼｯｸUB" panose="020B0900000000000000" pitchFamily="50" charset="-128"/>
                <a:ea typeface="HGP創英角ｺﾞｼｯｸUB" panose="020B0900000000000000" pitchFamily="50" charset="-128"/>
              </a:rPr>
              <a:t>T – 4 – 18 </a:t>
            </a:r>
            <a:r>
              <a:rPr kumimoji="1" lang="ja-JP" altLang="en-US" sz="2800" dirty="0">
                <a:latin typeface="HGP創英角ｺﾞｼｯｸUB" panose="020B0900000000000000" pitchFamily="50" charset="-128"/>
                <a:ea typeface="HGP創英角ｺﾞｼｯｸUB" panose="020B0900000000000000" pitchFamily="50" charset="-128"/>
              </a:rPr>
              <a:t>下沢　亮太郎</a:t>
            </a:r>
          </a:p>
        </p:txBody>
      </p:sp>
    </p:spTree>
    <p:extLst>
      <p:ext uri="{BB962C8B-B14F-4D97-AF65-F5344CB8AC3E}">
        <p14:creationId xmlns:p14="http://schemas.microsoft.com/office/powerpoint/2010/main" val="2505926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0E0977-A5F2-BFAE-C3D1-523E110F2129}"/>
              </a:ext>
            </a:extLst>
          </p:cNvPr>
          <p:cNvSpPr>
            <a:spLocks noGrp="1"/>
          </p:cNvSpPr>
          <p:nvPr>
            <p:ph type="title"/>
          </p:nvPr>
        </p:nvSpPr>
        <p:spPr>
          <a:xfrm>
            <a:off x="424543" y="288925"/>
            <a:ext cx="10515600" cy="1325563"/>
          </a:xfrm>
        </p:spPr>
        <p:txBody>
          <a:bodyPr>
            <a:normAutofit/>
          </a:bodyPr>
          <a:lstStyle/>
          <a:p>
            <a:r>
              <a:rPr kumimoji="1" lang="ja-JP" altLang="en-US" sz="6000" dirty="0">
                <a:latin typeface="HGP創英角ｺﾞｼｯｸUB" panose="020B0900000000000000" pitchFamily="50" charset="-128"/>
                <a:ea typeface="HGP創英角ｺﾞｼｯｸUB" panose="020B0900000000000000" pitchFamily="50" charset="-128"/>
              </a:rPr>
              <a:t>ネットワークスライシング</a:t>
            </a:r>
          </a:p>
        </p:txBody>
      </p:sp>
      <p:pic>
        <p:nvPicPr>
          <p:cNvPr id="5" name="図 4">
            <a:extLst>
              <a:ext uri="{FF2B5EF4-FFF2-40B4-BE49-F238E27FC236}">
                <a16:creationId xmlns:a16="http://schemas.microsoft.com/office/drawing/2014/main" id="{9DC9710A-6746-A792-1D71-AFE661C387B6}"/>
              </a:ext>
            </a:extLst>
          </p:cNvPr>
          <p:cNvPicPr>
            <a:picLocks noChangeAspect="1"/>
          </p:cNvPicPr>
          <p:nvPr/>
        </p:nvPicPr>
        <p:blipFill rotWithShape="1">
          <a:blip r:embed="rId2">
            <a:extLst>
              <a:ext uri="{28A0092B-C50C-407E-A947-70E740481C1C}">
                <a14:useLocalDpi xmlns:a14="http://schemas.microsoft.com/office/drawing/2010/main" val="0"/>
              </a:ext>
            </a:extLst>
          </a:blip>
          <a:srcRect b="40215"/>
          <a:stretch/>
        </p:blipFill>
        <p:spPr>
          <a:xfrm>
            <a:off x="137035" y="1939413"/>
            <a:ext cx="5310652" cy="4100052"/>
          </a:xfrm>
          <a:prstGeom prst="rect">
            <a:avLst/>
          </a:prstGeom>
        </p:spPr>
      </p:pic>
      <p:pic>
        <p:nvPicPr>
          <p:cNvPr id="7" name="図 6">
            <a:extLst>
              <a:ext uri="{FF2B5EF4-FFF2-40B4-BE49-F238E27FC236}">
                <a16:creationId xmlns:a16="http://schemas.microsoft.com/office/drawing/2014/main" id="{1CE891A0-08CC-C7CE-1643-3E1C756C310D}"/>
              </a:ext>
            </a:extLst>
          </p:cNvPr>
          <p:cNvPicPr>
            <a:picLocks noChangeAspect="1"/>
          </p:cNvPicPr>
          <p:nvPr/>
        </p:nvPicPr>
        <p:blipFill rotWithShape="1">
          <a:blip r:embed="rId3">
            <a:extLst>
              <a:ext uri="{28A0092B-C50C-407E-A947-70E740481C1C}">
                <a14:useLocalDpi xmlns:a14="http://schemas.microsoft.com/office/drawing/2010/main" val="0"/>
              </a:ext>
            </a:extLst>
          </a:blip>
          <a:srcRect b="42796"/>
          <a:stretch/>
        </p:blipFill>
        <p:spPr>
          <a:xfrm>
            <a:off x="6545210" y="1880420"/>
            <a:ext cx="5310652" cy="3923071"/>
          </a:xfrm>
          <a:prstGeom prst="rect">
            <a:avLst/>
          </a:prstGeom>
        </p:spPr>
      </p:pic>
      <p:sp>
        <p:nvSpPr>
          <p:cNvPr id="8" name="矢印: 右 7">
            <a:extLst>
              <a:ext uri="{FF2B5EF4-FFF2-40B4-BE49-F238E27FC236}">
                <a16:creationId xmlns:a16="http://schemas.microsoft.com/office/drawing/2014/main" id="{EC6DFEE2-18AE-3C2E-C863-E865613B6AAB}"/>
              </a:ext>
            </a:extLst>
          </p:cNvPr>
          <p:cNvSpPr/>
          <p:nvPr/>
        </p:nvSpPr>
        <p:spPr>
          <a:xfrm>
            <a:off x="5584107" y="3429000"/>
            <a:ext cx="774290" cy="132556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85551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6D2D67-C14B-1F30-E679-ED97605E414E}"/>
              </a:ext>
            </a:extLst>
          </p:cNvPr>
          <p:cNvSpPr>
            <a:spLocks noGrp="1"/>
          </p:cNvSpPr>
          <p:nvPr>
            <p:ph type="title"/>
          </p:nvPr>
        </p:nvSpPr>
        <p:spPr>
          <a:xfrm>
            <a:off x="489857" y="278040"/>
            <a:ext cx="10515600" cy="1325563"/>
          </a:xfrm>
        </p:spPr>
        <p:txBody>
          <a:bodyPr>
            <a:normAutofit/>
          </a:bodyPr>
          <a:lstStyle/>
          <a:p>
            <a:r>
              <a:rPr kumimoji="1" lang="en-US" altLang="ja-JP" sz="7200" dirty="0">
                <a:latin typeface="HGP創英角ｺﾞｼｯｸUB" panose="020B0900000000000000" pitchFamily="50" charset="-128"/>
                <a:ea typeface="HGP創英角ｺﾞｼｯｸUB" panose="020B0900000000000000" pitchFamily="50" charset="-128"/>
              </a:rPr>
              <a:t>Massive MIMO</a:t>
            </a:r>
            <a:endParaRPr kumimoji="1" lang="ja-JP" altLang="en-US" sz="7200" dirty="0">
              <a:latin typeface="HGP創英角ｺﾞｼｯｸUB" panose="020B0900000000000000" pitchFamily="50" charset="-128"/>
              <a:ea typeface="HGP創英角ｺﾞｼｯｸUB" panose="020B0900000000000000" pitchFamily="50" charset="-128"/>
            </a:endParaRPr>
          </a:p>
        </p:txBody>
      </p:sp>
      <p:pic>
        <p:nvPicPr>
          <p:cNvPr id="5" name="図 4">
            <a:extLst>
              <a:ext uri="{FF2B5EF4-FFF2-40B4-BE49-F238E27FC236}">
                <a16:creationId xmlns:a16="http://schemas.microsoft.com/office/drawing/2014/main" id="{9AFB9E7D-6B64-A56D-D24D-23919425DFE9}"/>
              </a:ext>
            </a:extLst>
          </p:cNvPr>
          <p:cNvPicPr>
            <a:picLocks noChangeAspect="1"/>
          </p:cNvPicPr>
          <p:nvPr/>
        </p:nvPicPr>
        <p:blipFill>
          <a:blip r:embed="rId2"/>
          <a:stretch>
            <a:fillRect/>
          </a:stretch>
        </p:blipFill>
        <p:spPr>
          <a:xfrm>
            <a:off x="1006577" y="2057693"/>
            <a:ext cx="10178845" cy="4062227"/>
          </a:xfrm>
          <a:prstGeom prst="rect">
            <a:avLst/>
          </a:prstGeom>
        </p:spPr>
      </p:pic>
    </p:spTree>
    <p:extLst>
      <p:ext uri="{BB962C8B-B14F-4D97-AF65-F5344CB8AC3E}">
        <p14:creationId xmlns:p14="http://schemas.microsoft.com/office/powerpoint/2010/main" val="2188530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37ED89-2779-D8C8-2E1B-5E091C769E46}"/>
              </a:ext>
            </a:extLst>
          </p:cNvPr>
          <p:cNvSpPr>
            <a:spLocks noGrp="1"/>
          </p:cNvSpPr>
          <p:nvPr>
            <p:ph type="title"/>
          </p:nvPr>
        </p:nvSpPr>
        <p:spPr>
          <a:xfrm>
            <a:off x="152400" y="321582"/>
            <a:ext cx="10853058" cy="1325563"/>
          </a:xfrm>
        </p:spPr>
        <p:txBody>
          <a:bodyPr>
            <a:normAutofit fontScale="90000"/>
          </a:bodyPr>
          <a:lstStyle/>
          <a:p>
            <a:r>
              <a:rPr kumimoji="1" lang="en-US" altLang="ja-JP" sz="5400" dirty="0">
                <a:latin typeface="HGP創英角ｺﾞｼｯｸUB" panose="020B0900000000000000" pitchFamily="50" charset="-128"/>
                <a:ea typeface="HGP創英角ｺﾞｼｯｸUB" panose="020B0900000000000000" pitchFamily="50" charset="-128"/>
              </a:rPr>
              <a:t>MEC(Multi-access Edge Computing)</a:t>
            </a:r>
            <a:endParaRPr kumimoji="1" lang="ja-JP" altLang="en-US" sz="5400" dirty="0">
              <a:latin typeface="HGP創英角ｺﾞｼｯｸUB" panose="020B0900000000000000" pitchFamily="50" charset="-128"/>
              <a:ea typeface="HGP創英角ｺﾞｼｯｸUB" panose="020B0900000000000000" pitchFamily="50" charset="-128"/>
            </a:endParaRPr>
          </a:p>
        </p:txBody>
      </p:sp>
      <p:pic>
        <p:nvPicPr>
          <p:cNvPr id="5" name="図 4">
            <a:extLst>
              <a:ext uri="{FF2B5EF4-FFF2-40B4-BE49-F238E27FC236}">
                <a16:creationId xmlns:a16="http://schemas.microsoft.com/office/drawing/2014/main" id="{8469D56C-6909-0303-5A3B-FBADCACC6694}"/>
              </a:ext>
            </a:extLst>
          </p:cNvPr>
          <p:cNvPicPr>
            <a:picLocks noChangeAspect="1"/>
          </p:cNvPicPr>
          <p:nvPr/>
        </p:nvPicPr>
        <p:blipFill>
          <a:blip r:embed="rId2"/>
          <a:stretch>
            <a:fillRect/>
          </a:stretch>
        </p:blipFill>
        <p:spPr>
          <a:xfrm>
            <a:off x="545690" y="1756638"/>
            <a:ext cx="11100619" cy="4592674"/>
          </a:xfrm>
          <a:prstGeom prst="rect">
            <a:avLst/>
          </a:prstGeom>
        </p:spPr>
      </p:pic>
    </p:spTree>
    <p:extLst>
      <p:ext uri="{BB962C8B-B14F-4D97-AF65-F5344CB8AC3E}">
        <p14:creationId xmlns:p14="http://schemas.microsoft.com/office/powerpoint/2010/main" val="2280942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C67AA8-88E4-0C9E-9C58-4482614D7B03}"/>
              </a:ext>
            </a:extLst>
          </p:cNvPr>
          <p:cNvSpPr>
            <a:spLocks noGrp="1"/>
          </p:cNvSpPr>
          <p:nvPr>
            <p:ph type="title"/>
          </p:nvPr>
        </p:nvSpPr>
        <p:spPr>
          <a:xfrm>
            <a:off x="265471" y="252514"/>
            <a:ext cx="10515600" cy="1325563"/>
          </a:xfrm>
        </p:spPr>
        <p:txBody>
          <a:bodyPr>
            <a:normAutofit/>
          </a:bodyPr>
          <a:lstStyle/>
          <a:p>
            <a:r>
              <a:rPr kumimoji="1" lang="ja-JP" altLang="en-US" sz="5400" dirty="0">
                <a:latin typeface="HGP創英角ｺﾞｼｯｸUB" panose="020B0900000000000000" pitchFamily="50" charset="-128"/>
                <a:ea typeface="HGP創英角ｺﾞｼｯｸUB" panose="020B0900000000000000" pitchFamily="50" charset="-128"/>
              </a:rPr>
              <a:t>多元接続</a:t>
            </a:r>
            <a:r>
              <a:rPr kumimoji="1" lang="en-US" altLang="ja-JP" sz="5400" dirty="0">
                <a:latin typeface="HGP創英角ｺﾞｼｯｸUB" panose="020B0900000000000000" pitchFamily="50" charset="-128"/>
                <a:ea typeface="HGP創英角ｺﾞｼｯｸUB" panose="020B0900000000000000" pitchFamily="50" charset="-128"/>
              </a:rPr>
              <a:t>(Multiple Access)</a:t>
            </a:r>
            <a:r>
              <a:rPr kumimoji="1" lang="ja-JP" altLang="en-US" sz="5400" dirty="0">
                <a:latin typeface="HGP創英角ｺﾞｼｯｸUB" panose="020B0900000000000000" pitchFamily="50" charset="-128"/>
                <a:ea typeface="HGP創英角ｺﾞｼｯｸUB" panose="020B0900000000000000" pitchFamily="50" charset="-128"/>
              </a:rPr>
              <a:t>とは？</a:t>
            </a:r>
          </a:p>
        </p:txBody>
      </p:sp>
      <mc:AlternateContent xmlns:mc="http://schemas.openxmlformats.org/markup-compatibility/2006">
        <mc:Choice xmlns:p14="http://schemas.microsoft.com/office/powerpoint/2010/main" Requires="p14">
          <p:contentPart p14:bwMode="auto" r:id="rId2">
            <p14:nvContentPartPr>
              <p14:cNvPr id="15" name="インク 14">
                <a:extLst>
                  <a:ext uri="{FF2B5EF4-FFF2-40B4-BE49-F238E27FC236}">
                    <a16:creationId xmlns:a16="http://schemas.microsoft.com/office/drawing/2014/main" id="{C08F4DE6-4A7F-8BF9-408F-E2A2350818B5}"/>
                  </a:ext>
                </a:extLst>
              </p14:cNvPr>
              <p14:cNvContentPartPr/>
              <p14:nvPr/>
            </p14:nvContentPartPr>
            <p14:xfrm>
              <a:off x="375910" y="1119670"/>
              <a:ext cx="9857880" cy="67680"/>
            </p14:xfrm>
          </p:contentPart>
        </mc:Choice>
        <mc:Fallback>
          <p:pic>
            <p:nvPicPr>
              <p:cNvPr id="15" name="インク 14">
                <a:extLst>
                  <a:ext uri="{FF2B5EF4-FFF2-40B4-BE49-F238E27FC236}">
                    <a16:creationId xmlns:a16="http://schemas.microsoft.com/office/drawing/2014/main" id="{C08F4DE6-4A7F-8BF9-408F-E2A2350818B5}"/>
                  </a:ext>
                </a:extLst>
              </p:cNvPr>
              <p:cNvPicPr/>
              <p:nvPr/>
            </p:nvPicPr>
            <p:blipFill>
              <a:blip r:embed="rId3"/>
              <a:stretch>
                <a:fillRect/>
              </a:stretch>
            </p:blipFill>
            <p:spPr>
              <a:xfrm>
                <a:off x="303910" y="976030"/>
                <a:ext cx="10001520" cy="355320"/>
              </a:xfrm>
              <a:prstGeom prst="rect">
                <a:avLst/>
              </a:prstGeom>
            </p:spPr>
          </p:pic>
        </mc:Fallback>
      </mc:AlternateContent>
      <p:sp>
        <p:nvSpPr>
          <p:cNvPr id="16" name="テキスト ボックス 15">
            <a:extLst>
              <a:ext uri="{FF2B5EF4-FFF2-40B4-BE49-F238E27FC236}">
                <a16:creationId xmlns:a16="http://schemas.microsoft.com/office/drawing/2014/main" id="{70E3F1FB-DC92-E5DB-C601-EDE83AF347E8}"/>
              </a:ext>
            </a:extLst>
          </p:cNvPr>
          <p:cNvSpPr txBox="1"/>
          <p:nvPr/>
        </p:nvSpPr>
        <p:spPr>
          <a:xfrm>
            <a:off x="494071" y="1965618"/>
            <a:ext cx="11203858" cy="1077218"/>
          </a:xfrm>
          <a:prstGeom prst="rect">
            <a:avLst/>
          </a:prstGeom>
          <a:noFill/>
        </p:spPr>
        <p:txBody>
          <a:bodyPr wrap="square" rtlCol="0">
            <a:spAutoFit/>
          </a:bodyPr>
          <a:lstStyle/>
          <a:p>
            <a:r>
              <a:rPr lang="ja-JP" altLang="en-US" sz="3200" dirty="0">
                <a:latin typeface="BIZ UDPゴシック" panose="020B0400000000000000" pitchFamily="50" charset="-128"/>
                <a:ea typeface="BIZ UDPゴシック" panose="020B0400000000000000" pitchFamily="50" charset="-128"/>
              </a:rPr>
              <a:t>多元接続とは</a:t>
            </a:r>
            <a:r>
              <a:rPr lang="en-US" altLang="ja-JP" sz="3200" dirty="0">
                <a:latin typeface="BIZ UDPゴシック" panose="020B0400000000000000" pitchFamily="50" charset="-128"/>
                <a:ea typeface="BIZ UDPゴシック" panose="020B0400000000000000" pitchFamily="50" charset="-128"/>
              </a:rPr>
              <a:t>,</a:t>
            </a:r>
            <a:r>
              <a:rPr lang="ja-JP" altLang="en-US" sz="3200" dirty="0">
                <a:latin typeface="BIZ UDPゴシック" panose="020B0400000000000000" pitchFamily="50" charset="-128"/>
                <a:ea typeface="BIZ UDPゴシック" panose="020B0400000000000000" pitchFamily="50" charset="-128"/>
              </a:rPr>
              <a:t>一つの通信路や通信資源を複数の通信主体で共有して通信すること</a:t>
            </a:r>
            <a:r>
              <a:rPr lang="en-US" altLang="ja-JP" sz="3200" dirty="0">
                <a:latin typeface="BIZ UDPゴシック" panose="020B0400000000000000" pitchFamily="50" charset="-128"/>
                <a:ea typeface="BIZ UDPゴシック" panose="020B0400000000000000" pitchFamily="50" charset="-128"/>
              </a:rPr>
              <a:t>.</a:t>
            </a:r>
            <a:r>
              <a:rPr lang="ja-JP" altLang="en-US" sz="3200" dirty="0">
                <a:latin typeface="BIZ UDPゴシック" panose="020B0400000000000000" pitchFamily="50" charset="-128"/>
                <a:ea typeface="BIZ UDPゴシック" panose="020B0400000000000000" pitchFamily="50" charset="-128"/>
              </a:rPr>
              <a:t>また</a:t>
            </a:r>
            <a:r>
              <a:rPr lang="en-US" altLang="ja-JP" sz="3200" dirty="0">
                <a:latin typeface="BIZ UDPゴシック" panose="020B0400000000000000" pitchFamily="50" charset="-128"/>
                <a:ea typeface="BIZ UDPゴシック" panose="020B0400000000000000" pitchFamily="50" charset="-128"/>
              </a:rPr>
              <a:t>,</a:t>
            </a:r>
            <a:r>
              <a:rPr lang="ja-JP" altLang="en-US" sz="3200" dirty="0">
                <a:latin typeface="BIZ UDPゴシック" panose="020B0400000000000000" pitchFamily="50" charset="-128"/>
                <a:ea typeface="BIZ UDPゴシック" panose="020B0400000000000000" pitchFamily="50" charset="-128"/>
              </a:rPr>
              <a:t>そのために用いられる通信方式</a:t>
            </a:r>
            <a:r>
              <a:rPr lang="en-US" altLang="ja-JP" sz="3200" dirty="0">
                <a:latin typeface="BIZ UDPゴシック" panose="020B0400000000000000" pitchFamily="50" charset="-128"/>
                <a:ea typeface="BIZ UDPゴシック" panose="020B0400000000000000" pitchFamily="50" charset="-128"/>
              </a:rPr>
              <a:t>.</a:t>
            </a:r>
            <a:endParaRPr kumimoji="1" lang="ja-JP" altLang="en-US" sz="3200" dirty="0">
              <a:latin typeface="BIZ UDPゴシック" panose="020B0400000000000000" pitchFamily="50" charset="-128"/>
              <a:ea typeface="BIZ UDPゴシック" panose="020B0400000000000000" pitchFamily="50" charset="-128"/>
            </a:endParaRPr>
          </a:p>
        </p:txBody>
      </p:sp>
      <p:sp>
        <p:nvSpPr>
          <p:cNvPr id="17" name="テキスト ボックス 16">
            <a:extLst>
              <a:ext uri="{FF2B5EF4-FFF2-40B4-BE49-F238E27FC236}">
                <a16:creationId xmlns:a16="http://schemas.microsoft.com/office/drawing/2014/main" id="{B73BBD56-1EBE-C950-024B-650A7C8F121C}"/>
              </a:ext>
            </a:extLst>
          </p:cNvPr>
          <p:cNvSpPr txBox="1"/>
          <p:nvPr/>
        </p:nvSpPr>
        <p:spPr>
          <a:xfrm>
            <a:off x="494071" y="3630810"/>
            <a:ext cx="10799507" cy="1569660"/>
          </a:xfrm>
          <a:prstGeom prst="rect">
            <a:avLst/>
          </a:prstGeom>
          <a:noFill/>
        </p:spPr>
        <p:txBody>
          <a:bodyPr wrap="square" rtlCol="0">
            <a:spAutoFit/>
          </a:bodyPr>
          <a:lstStyle/>
          <a:p>
            <a:r>
              <a:rPr lang="ja-JP" altLang="en-US" sz="3200" dirty="0">
                <a:latin typeface="BIZ UDPゴシック" panose="020B0400000000000000" pitchFamily="50" charset="-128"/>
                <a:ea typeface="BIZ UDPゴシック" panose="020B0400000000000000" pitchFamily="50" charset="-128"/>
              </a:rPr>
              <a:t>無線通信で用いる電波は同一空間内にある機器間の限りある共有資源のため</a:t>
            </a:r>
            <a:r>
              <a:rPr lang="en-US" altLang="ja-JP" sz="3200" dirty="0">
                <a:latin typeface="BIZ UDPゴシック" panose="020B0400000000000000" pitchFamily="50" charset="-128"/>
                <a:ea typeface="BIZ UDPゴシック" panose="020B0400000000000000" pitchFamily="50" charset="-128"/>
              </a:rPr>
              <a:t>,</a:t>
            </a:r>
            <a:r>
              <a:rPr lang="ja-JP" altLang="en-US" sz="3200" dirty="0">
                <a:latin typeface="BIZ UDPゴシック" panose="020B0400000000000000" pitchFamily="50" charset="-128"/>
                <a:ea typeface="BIZ UDPゴシック" panose="020B0400000000000000" pitchFamily="50" charset="-128"/>
              </a:rPr>
              <a:t>混信を防ぐため多元接続技術で分割して割り当てを行う必要がある</a:t>
            </a:r>
            <a:r>
              <a:rPr lang="en-US" altLang="ja-JP" sz="3200" dirty="0">
                <a:latin typeface="BIZ UDPゴシック" panose="020B0400000000000000" pitchFamily="50" charset="-128"/>
                <a:ea typeface="BIZ UDPゴシック" panose="020B0400000000000000" pitchFamily="50" charset="-128"/>
              </a:rPr>
              <a:t>.</a:t>
            </a:r>
            <a:endParaRPr kumimoji="1" lang="ja-JP" altLang="en-US" sz="32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4073366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CD4E27-6674-637F-442C-1F8D77CE4B9C}"/>
              </a:ext>
            </a:extLst>
          </p:cNvPr>
          <p:cNvSpPr>
            <a:spLocks noGrp="1"/>
          </p:cNvSpPr>
          <p:nvPr>
            <p:ph type="title"/>
          </p:nvPr>
        </p:nvSpPr>
        <p:spPr>
          <a:xfrm>
            <a:off x="336754" y="210267"/>
            <a:ext cx="11004755" cy="1325563"/>
          </a:xfrm>
        </p:spPr>
        <p:txBody>
          <a:bodyPr/>
          <a:lstStyle/>
          <a:p>
            <a:r>
              <a:rPr kumimoji="1" lang="en-US" altLang="ja-JP" dirty="0">
                <a:latin typeface="HGP創英角ｺﾞｼｯｸUB" panose="020B0900000000000000" pitchFamily="50" charset="-128"/>
                <a:ea typeface="HGP創英角ｺﾞｼｯｸUB" panose="020B0900000000000000" pitchFamily="50" charset="-128"/>
              </a:rPr>
              <a:t>FDMA(Frequency Division Multiple Access)</a:t>
            </a:r>
            <a:endParaRPr kumimoji="1" lang="ja-JP" altLang="en-US" dirty="0">
              <a:latin typeface="HGP創英角ｺﾞｼｯｸUB" panose="020B0900000000000000" pitchFamily="50" charset="-128"/>
              <a:ea typeface="HGP創英角ｺﾞｼｯｸUB" panose="020B0900000000000000" pitchFamily="50" charset="-128"/>
            </a:endParaRPr>
          </a:p>
        </p:txBody>
      </p:sp>
      <mc:AlternateContent xmlns:mc="http://schemas.openxmlformats.org/markup-compatibility/2006">
        <mc:Choice xmlns:p14="http://schemas.microsoft.com/office/powerpoint/2010/main" Requires="p14">
          <p:contentPart p14:bwMode="auto" r:id="rId2">
            <p14:nvContentPartPr>
              <p14:cNvPr id="5" name="インク 4">
                <a:extLst>
                  <a:ext uri="{FF2B5EF4-FFF2-40B4-BE49-F238E27FC236}">
                    <a16:creationId xmlns:a16="http://schemas.microsoft.com/office/drawing/2014/main" id="{E13B9833-93DF-19A0-39A8-7A0AE3ADFD74}"/>
                  </a:ext>
                </a:extLst>
              </p14:cNvPr>
              <p14:cNvContentPartPr/>
              <p14:nvPr/>
            </p14:nvContentPartPr>
            <p14:xfrm>
              <a:off x="442150" y="950470"/>
              <a:ext cx="10263240" cy="142200"/>
            </p14:xfrm>
          </p:contentPart>
        </mc:Choice>
        <mc:Fallback>
          <p:pic>
            <p:nvPicPr>
              <p:cNvPr id="5" name="インク 4">
                <a:extLst>
                  <a:ext uri="{FF2B5EF4-FFF2-40B4-BE49-F238E27FC236}">
                    <a16:creationId xmlns:a16="http://schemas.microsoft.com/office/drawing/2014/main" id="{E13B9833-93DF-19A0-39A8-7A0AE3ADFD74}"/>
                  </a:ext>
                </a:extLst>
              </p:cNvPr>
              <p:cNvPicPr/>
              <p:nvPr/>
            </p:nvPicPr>
            <p:blipFill>
              <a:blip r:embed="rId3"/>
              <a:stretch>
                <a:fillRect/>
              </a:stretch>
            </p:blipFill>
            <p:spPr>
              <a:xfrm>
                <a:off x="370150" y="806830"/>
                <a:ext cx="10406880" cy="429840"/>
              </a:xfrm>
              <a:prstGeom prst="rect">
                <a:avLst/>
              </a:prstGeom>
            </p:spPr>
          </p:pic>
        </mc:Fallback>
      </mc:AlternateContent>
      <p:sp>
        <p:nvSpPr>
          <p:cNvPr id="6" name="テキスト ボックス 5">
            <a:extLst>
              <a:ext uri="{FF2B5EF4-FFF2-40B4-BE49-F238E27FC236}">
                <a16:creationId xmlns:a16="http://schemas.microsoft.com/office/drawing/2014/main" id="{7AA446A3-3071-29E5-89F3-A763E79D7FAF}"/>
              </a:ext>
            </a:extLst>
          </p:cNvPr>
          <p:cNvSpPr txBox="1"/>
          <p:nvPr/>
        </p:nvSpPr>
        <p:spPr>
          <a:xfrm>
            <a:off x="336754" y="1401097"/>
            <a:ext cx="8303342" cy="584775"/>
          </a:xfrm>
          <a:prstGeom prst="rect">
            <a:avLst/>
          </a:prstGeom>
          <a:noFill/>
        </p:spPr>
        <p:txBody>
          <a:bodyPr wrap="square" rtlCol="0">
            <a:spAutoFit/>
          </a:bodyPr>
          <a:lstStyle/>
          <a:p>
            <a:r>
              <a:rPr lang="ja-JP" altLang="en-US" sz="3200" b="1" dirty="0">
                <a:latin typeface="BIZ UDPゴシック" panose="020B0400000000000000" pitchFamily="50" charset="-128"/>
                <a:ea typeface="BIZ UDPゴシック" panose="020B0400000000000000" pitchFamily="50" charset="-128"/>
              </a:rPr>
              <a:t>周波数分割多元接続</a:t>
            </a:r>
            <a:endParaRPr kumimoji="1" lang="ja-JP" altLang="en-US" sz="3200" b="1" dirty="0">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9872ACD8-E960-57E9-BA58-A3E03FD68692}"/>
              </a:ext>
            </a:extLst>
          </p:cNvPr>
          <p:cNvSpPr txBox="1"/>
          <p:nvPr/>
        </p:nvSpPr>
        <p:spPr>
          <a:xfrm>
            <a:off x="647699" y="2207517"/>
            <a:ext cx="10382863" cy="2062103"/>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latin typeface="BIZ UDPゴシック" panose="020B0400000000000000" pitchFamily="50" charset="-128"/>
                <a:ea typeface="BIZ UDPゴシック" panose="020B0400000000000000" pitchFamily="50" charset="-128"/>
              </a:rPr>
              <a:t>各端末に周波数を割り当てて通信を行う方式</a:t>
            </a:r>
            <a:r>
              <a:rPr lang="en-US" altLang="ja-JP" sz="3200" dirty="0">
                <a:latin typeface="BIZ UDPゴシック" panose="020B0400000000000000" pitchFamily="50" charset="-128"/>
                <a:ea typeface="BIZ UDPゴシック" panose="020B0400000000000000" pitchFamily="50" charset="-128"/>
              </a:rPr>
              <a:t>.</a:t>
            </a:r>
          </a:p>
          <a:p>
            <a:endParaRPr lang="en-US" altLang="ja-JP" sz="32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lang="ja-JP" altLang="en-US" sz="3200" dirty="0">
                <a:latin typeface="BIZ UDPゴシック" panose="020B0400000000000000" pitchFamily="50" charset="-128"/>
                <a:ea typeface="BIZ UDPゴシック" panose="020B0400000000000000" pitchFamily="50" charset="-128"/>
              </a:rPr>
              <a:t>上りと下りでも異なる周波数を使う</a:t>
            </a:r>
            <a:r>
              <a:rPr lang="en-US" altLang="ja-JP" sz="3200" dirty="0">
                <a:latin typeface="BIZ UDPゴシック" panose="020B0400000000000000" pitchFamily="50" charset="-128"/>
                <a:ea typeface="BIZ UDPゴシック" panose="020B0400000000000000" pitchFamily="50" charset="-128"/>
              </a:rPr>
              <a:t>(FDD)</a:t>
            </a:r>
            <a:r>
              <a:rPr lang="ja-JP" altLang="en-US" sz="3200" dirty="0">
                <a:latin typeface="BIZ UDPゴシック" panose="020B0400000000000000" pitchFamily="50" charset="-128"/>
                <a:ea typeface="BIZ UDPゴシック" panose="020B0400000000000000" pitchFamily="50" charset="-128"/>
              </a:rPr>
              <a:t>ことで通信の区別を行っていた</a:t>
            </a:r>
            <a:r>
              <a:rPr lang="en-US" altLang="ja-JP" sz="3200" dirty="0">
                <a:latin typeface="BIZ UDPゴシック" panose="020B0400000000000000" pitchFamily="50" charset="-128"/>
                <a:ea typeface="BIZ UDPゴシック" panose="020B0400000000000000" pitchFamily="50" charset="-128"/>
              </a:rPr>
              <a:t>.</a:t>
            </a:r>
          </a:p>
        </p:txBody>
      </p:sp>
      <p:pic>
        <p:nvPicPr>
          <p:cNvPr id="13" name="図 12">
            <a:extLst>
              <a:ext uri="{FF2B5EF4-FFF2-40B4-BE49-F238E27FC236}">
                <a16:creationId xmlns:a16="http://schemas.microsoft.com/office/drawing/2014/main" id="{7C8BA4A4-8AA5-F1DC-F82E-FF97867F6013}"/>
              </a:ext>
            </a:extLst>
          </p:cNvPr>
          <p:cNvPicPr>
            <a:picLocks noChangeAspect="1"/>
          </p:cNvPicPr>
          <p:nvPr/>
        </p:nvPicPr>
        <p:blipFill rotWithShape="1">
          <a:blip r:embed="rId4">
            <a:extLst>
              <a:ext uri="{28A0092B-C50C-407E-A947-70E740481C1C}">
                <a14:useLocalDpi xmlns:a14="http://schemas.microsoft.com/office/drawing/2010/main" val="0"/>
              </a:ext>
            </a:extLst>
          </a:blip>
          <a:srcRect b="61290"/>
          <a:stretch/>
        </p:blipFill>
        <p:spPr>
          <a:xfrm>
            <a:off x="6002594" y="3831508"/>
            <a:ext cx="6118739" cy="3058660"/>
          </a:xfrm>
          <a:prstGeom prst="rect">
            <a:avLst/>
          </a:prstGeom>
        </p:spPr>
      </p:pic>
    </p:spTree>
    <p:extLst>
      <p:ext uri="{BB962C8B-B14F-4D97-AF65-F5344CB8AC3E}">
        <p14:creationId xmlns:p14="http://schemas.microsoft.com/office/powerpoint/2010/main" val="4041376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50DB6E-4CA4-DDE7-25F7-8AD220422319}"/>
              </a:ext>
            </a:extLst>
          </p:cNvPr>
          <p:cNvSpPr>
            <a:spLocks noGrp="1"/>
          </p:cNvSpPr>
          <p:nvPr>
            <p:ph type="title"/>
          </p:nvPr>
        </p:nvSpPr>
        <p:spPr>
          <a:xfrm>
            <a:off x="351503" y="239764"/>
            <a:ext cx="10515600" cy="1325563"/>
          </a:xfrm>
        </p:spPr>
        <p:txBody>
          <a:bodyPr>
            <a:normAutofit/>
          </a:bodyPr>
          <a:lstStyle/>
          <a:p>
            <a:r>
              <a:rPr kumimoji="1" lang="en-US" altLang="ja-JP" sz="4800" dirty="0">
                <a:latin typeface="HGP創英角ｺﾞｼｯｸUB" panose="020B0900000000000000" pitchFamily="50" charset="-128"/>
                <a:ea typeface="HGP創英角ｺﾞｼｯｸUB" panose="020B0900000000000000" pitchFamily="50" charset="-128"/>
              </a:rPr>
              <a:t>TDMA(Time Division Multiple Access)</a:t>
            </a:r>
            <a:endParaRPr kumimoji="1" lang="ja-JP" altLang="en-US" sz="4800" dirty="0">
              <a:latin typeface="HGP創英角ｺﾞｼｯｸUB" panose="020B0900000000000000" pitchFamily="50" charset="-128"/>
              <a:ea typeface="HGP創英角ｺﾞｼｯｸUB" panose="020B0900000000000000" pitchFamily="50" charset="-128"/>
            </a:endParaRPr>
          </a:p>
        </p:txBody>
      </p:sp>
      <mc:AlternateContent xmlns:mc="http://schemas.openxmlformats.org/markup-compatibility/2006">
        <mc:Choice xmlns:p14="http://schemas.microsoft.com/office/powerpoint/2010/main" Requires="p14">
          <p:contentPart p14:bwMode="auto" r:id="rId2">
            <p14:nvContentPartPr>
              <p14:cNvPr id="8" name="インク 7">
                <a:extLst>
                  <a:ext uri="{FF2B5EF4-FFF2-40B4-BE49-F238E27FC236}">
                    <a16:creationId xmlns:a16="http://schemas.microsoft.com/office/drawing/2014/main" id="{A8B3C9B6-CBF9-112B-37B5-31141C303288}"/>
                  </a:ext>
                </a:extLst>
              </p14:cNvPr>
              <p14:cNvContentPartPr/>
              <p14:nvPr/>
            </p14:nvContentPartPr>
            <p14:xfrm>
              <a:off x="240910" y="978190"/>
              <a:ext cx="10377000" cy="144000"/>
            </p14:xfrm>
          </p:contentPart>
        </mc:Choice>
        <mc:Fallback>
          <p:pic>
            <p:nvPicPr>
              <p:cNvPr id="8" name="インク 7">
                <a:extLst>
                  <a:ext uri="{FF2B5EF4-FFF2-40B4-BE49-F238E27FC236}">
                    <a16:creationId xmlns:a16="http://schemas.microsoft.com/office/drawing/2014/main" id="{A8B3C9B6-CBF9-112B-37B5-31141C303288}"/>
                  </a:ext>
                </a:extLst>
              </p:cNvPr>
              <p:cNvPicPr/>
              <p:nvPr/>
            </p:nvPicPr>
            <p:blipFill>
              <a:blip r:embed="rId3"/>
              <a:stretch>
                <a:fillRect/>
              </a:stretch>
            </p:blipFill>
            <p:spPr>
              <a:xfrm>
                <a:off x="168910" y="834190"/>
                <a:ext cx="10520640" cy="431640"/>
              </a:xfrm>
              <a:prstGeom prst="rect">
                <a:avLst/>
              </a:prstGeom>
            </p:spPr>
          </p:pic>
        </mc:Fallback>
      </mc:AlternateContent>
      <p:sp>
        <p:nvSpPr>
          <p:cNvPr id="9" name="テキスト ボックス 8">
            <a:extLst>
              <a:ext uri="{FF2B5EF4-FFF2-40B4-BE49-F238E27FC236}">
                <a16:creationId xmlns:a16="http://schemas.microsoft.com/office/drawing/2014/main" id="{C25A2772-BD0D-4145-9365-2A488F33FBA2}"/>
              </a:ext>
            </a:extLst>
          </p:cNvPr>
          <p:cNvSpPr txBox="1"/>
          <p:nvPr/>
        </p:nvSpPr>
        <p:spPr>
          <a:xfrm>
            <a:off x="501446" y="1565327"/>
            <a:ext cx="3451122" cy="584775"/>
          </a:xfrm>
          <a:prstGeom prst="rect">
            <a:avLst/>
          </a:prstGeom>
          <a:noFill/>
        </p:spPr>
        <p:txBody>
          <a:bodyPr wrap="square" rtlCol="0">
            <a:spAutoFit/>
          </a:bodyPr>
          <a:lstStyle/>
          <a:p>
            <a:r>
              <a:rPr lang="ja-JP" altLang="en-US" sz="3200" b="1" dirty="0">
                <a:latin typeface="BIZ UDPゴシック" panose="020B0400000000000000" pitchFamily="50" charset="-128"/>
                <a:ea typeface="BIZ UDPゴシック" panose="020B0400000000000000" pitchFamily="50" charset="-128"/>
              </a:rPr>
              <a:t>時分割多元接続</a:t>
            </a:r>
            <a:endParaRPr kumimoji="1" lang="ja-JP" altLang="en-US" sz="3200" b="1" dirty="0">
              <a:latin typeface="BIZ UDPゴシック" panose="020B0400000000000000" pitchFamily="50" charset="-128"/>
              <a:ea typeface="BIZ UDPゴシック" panose="020B0400000000000000" pitchFamily="50" charset="-128"/>
            </a:endParaRPr>
          </a:p>
        </p:txBody>
      </p:sp>
      <p:sp>
        <p:nvSpPr>
          <p:cNvPr id="10" name="テキスト ボックス 9">
            <a:extLst>
              <a:ext uri="{FF2B5EF4-FFF2-40B4-BE49-F238E27FC236}">
                <a16:creationId xmlns:a16="http://schemas.microsoft.com/office/drawing/2014/main" id="{1279A426-1190-14A5-64D4-71DA3ABAC586}"/>
              </a:ext>
            </a:extLst>
          </p:cNvPr>
          <p:cNvSpPr txBox="1"/>
          <p:nvPr/>
        </p:nvSpPr>
        <p:spPr>
          <a:xfrm>
            <a:off x="796413" y="2529348"/>
            <a:ext cx="10323871" cy="3693319"/>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600" dirty="0">
                <a:latin typeface="BIZ UDPゴシック" panose="020B0400000000000000" pitchFamily="50" charset="-128"/>
                <a:ea typeface="BIZ UDPゴシック" panose="020B0400000000000000" pitchFamily="50" charset="-128"/>
              </a:rPr>
              <a:t>分割した時間</a:t>
            </a:r>
            <a:r>
              <a:rPr kumimoji="1" lang="en-US" altLang="ja-JP" sz="2600" dirty="0">
                <a:latin typeface="BIZ UDPゴシック" panose="020B0400000000000000" pitchFamily="50" charset="-128"/>
                <a:ea typeface="BIZ UDPゴシック" panose="020B0400000000000000" pitchFamily="50" charset="-128"/>
              </a:rPr>
              <a:t>(</a:t>
            </a:r>
            <a:r>
              <a:rPr kumimoji="1" lang="ja-JP" altLang="en-US" sz="2600" dirty="0">
                <a:latin typeface="BIZ UDPゴシック" panose="020B0400000000000000" pitchFamily="50" charset="-128"/>
                <a:ea typeface="BIZ UDPゴシック" panose="020B0400000000000000" pitchFamily="50" charset="-128"/>
              </a:rPr>
              <a:t>タイムスロット</a:t>
            </a:r>
            <a:r>
              <a:rPr kumimoji="1" lang="en-US" altLang="ja-JP" sz="2600" dirty="0">
                <a:latin typeface="BIZ UDPゴシック" panose="020B0400000000000000" pitchFamily="50" charset="-128"/>
                <a:ea typeface="BIZ UDPゴシック" panose="020B0400000000000000" pitchFamily="50" charset="-128"/>
              </a:rPr>
              <a:t>)</a:t>
            </a:r>
            <a:r>
              <a:rPr kumimoji="1" lang="ja-JP" altLang="en-US" sz="2600" dirty="0">
                <a:latin typeface="BIZ UDPゴシック" panose="020B0400000000000000" pitchFamily="50" charset="-128"/>
                <a:ea typeface="BIZ UDPゴシック" panose="020B0400000000000000" pitchFamily="50" charset="-128"/>
              </a:rPr>
              <a:t>を各端末に割り当てて通信を行う方式</a:t>
            </a:r>
            <a:r>
              <a:rPr kumimoji="1" lang="en-US" altLang="ja-JP" sz="2600" dirty="0">
                <a:latin typeface="BIZ UDPゴシック" panose="020B0400000000000000" pitchFamily="50" charset="-128"/>
                <a:ea typeface="BIZ UDPゴシック" panose="020B0400000000000000" pitchFamily="50" charset="-128"/>
              </a:rPr>
              <a:t>.</a:t>
            </a:r>
          </a:p>
          <a:p>
            <a:pPr marL="285750" indent="-285750">
              <a:buFont typeface="Arial" panose="020B0604020202020204" pitchFamily="34" charset="0"/>
              <a:buChar char="•"/>
            </a:pPr>
            <a:endParaRPr lang="en-US" altLang="ja-JP" sz="26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ja-JP" altLang="en-US" sz="2600" dirty="0">
                <a:latin typeface="BIZ UDPゴシック" panose="020B0400000000000000" pitchFamily="50" charset="-128"/>
                <a:ea typeface="BIZ UDPゴシック" panose="020B0400000000000000" pitchFamily="50" charset="-128"/>
              </a:rPr>
              <a:t>時間同期の制御が必要であるが</a:t>
            </a:r>
            <a:r>
              <a:rPr kumimoji="1" lang="en-US" altLang="ja-JP" sz="2600" dirty="0">
                <a:latin typeface="BIZ UDPゴシック" panose="020B0400000000000000" pitchFamily="50" charset="-128"/>
                <a:ea typeface="BIZ UDPゴシック" panose="020B0400000000000000" pitchFamily="50" charset="-128"/>
              </a:rPr>
              <a:t>,</a:t>
            </a:r>
            <a:r>
              <a:rPr kumimoji="1" lang="ja-JP" altLang="en-US" sz="2600" dirty="0">
                <a:latin typeface="BIZ UDPゴシック" panose="020B0400000000000000" pitchFamily="50" charset="-128"/>
                <a:ea typeface="BIZ UDPゴシック" panose="020B0400000000000000" pitchFamily="50" charset="-128"/>
              </a:rPr>
              <a:t>時間軸上での多重化なので</a:t>
            </a:r>
            <a:r>
              <a:rPr kumimoji="1" lang="en-US" altLang="ja-JP" sz="2600" dirty="0">
                <a:latin typeface="BIZ UDPゴシック" panose="020B0400000000000000" pitchFamily="50" charset="-128"/>
                <a:ea typeface="BIZ UDPゴシック" panose="020B0400000000000000" pitchFamily="50" charset="-128"/>
              </a:rPr>
              <a:t>FDMA</a:t>
            </a:r>
            <a:r>
              <a:rPr kumimoji="1" lang="ja-JP" altLang="en-US" sz="2600" dirty="0">
                <a:latin typeface="BIZ UDPゴシック" panose="020B0400000000000000" pitchFamily="50" charset="-128"/>
                <a:ea typeface="BIZ UDPゴシック" panose="020B0400000000000000" pitchFamily="50" charset="-128"/>
              </a:rPr>
              <a:t>に比較して送受信機の数は少なく</a:t>
            </a:r>
            <a:r>
              <a:rPr lang="ja-JP" altLang="en-US" sz="2600" dirty="0">
                <a:latin typeface="BIZ UDPゴシック" panose="020B0400000000000000" pitchFamily="50" charset="-128"/>
                <a:ea typeface="BIZ UDPゴシック" panose="020B0400000000000000" pitchFamily="50" charset="-128"/>
              </a:rPr>
              <a:t>て済む</a:t>
            </a:r>
            <a:r>
              <a:rPr lang="en-US" altLang="ja-JP" sz="2600" dirty="0">
                <a:latin typeface="BIZ UDPゴシック" panose="020B0400000000000000" pitchFamily="50" charset="-128"/>
                <a:ea typeface="BIZ UDPゴシック" panose="020B0400000000000000" pitchFamily="50" charset="-128"/>
              </a:rPr>
              <a:t>.</a:t>
            </a:r>
          </a:p>
          <a:p>
            <a:pPr marL="285750" indent="-285750">
              <a:buFont typeface="Arial" panose="020B0604020202020204" pitchFamily="34" charset="0"/>
              <a:buChar char="•"/>
            </a:pPr>
            <a:endParaRPr kumimoji="1" lang="en-US" altLang="ja-JP" sz="26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ja-JP" altLang="en-US" sz="2600" dirty="0">
                <a:latin typeface="BIZ UDPゴシック" panose="020B0400000000000000" pitchFamily="50" charset="-128"/>
                <a:ea typeface="BIZ UDPゴシック" panose="020B0400000000000000" pitchFamily="50" charset="-128"/>
              </a:rPr>
              <a:t>デジタル技術を採用することでデータの符号化及び圧縮が可能となり</a:t>
            </a:r>
            <a:r>
              <a:rPr kumimoji="1" lang="en-US" altLang="ja-JP" sz="2600" dirty="0">
                <a:latin typeface="BIZ UDPゴシック" panose="020B0400000000000000" pitchFamily="50" charset="-128"/>
                <a:ea typeface="BIZ UDPゴシック" panose="020B0400000000000000" pitchFamily="50" charset="-128"/>
              </a:rPr>
              <a:t>,</a:t>
            </a:r>
            <a:r>
              <a:rPr kumimoji="1" lang="ja-JP" altLang="en-US" sz="2600" dirty="0">
                <a:latin typeface="BIZ UDPゴシック" panose="020B0400000000000000" pitchFamily="50" charset="-128"/>
                <a:ea typeface="BIZ UDPゴシック" panose="020B0400000000000000" pitchFamily="50" charset="-128"/>
              </a:rPr>
              <a:t>必要な帯域を大幅に減らすことが可能となった</a:t>
            </a:r>
            <a:r>
              <a:rPr kumimoji="1" lang="en-US" altLang="ja-JP" sz="2600" dirty="0">
                <a:latin typeface="BIZ UDPゴシック" panose="020B0400000000000000" pitchFamily="50" charset="-128"/>
                <a:ea typeface="BIZ UDPゴシック" panose="020B0400000000000000" pitchFamily="50" charset="-128"/>
              </a:rPr>
              <a:t>.</a:t>
            </a:r>
          </a:p>
          <a:p>
            <a:pPr marL="285750" indent="-285750">
              <a:buFont typeface="Arial" panose="020B0604020202020204" pitchFamily="34" charset="0"/>
              <a:buChar char="•"/>
            </a:pPr>
            <a:endParaRPr lang="en-US" altLang="ja-JP" sz="26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ja-JP" altLang="en-US" sz="2600" dirty="0">
                <a:latin typeface="BIZ UDPゴシック" panose="020B0400000000000000" pitchFamily="50" charset="-128"/>
                <a:ea typeface="BIZ UDPゴシック" panose="020B0400000000000000" pitchFamily="50" charset="-128"/>
              </a:rPr>
              <a:t>割高さや通信速度・品質で劣る等の欠点を有していた</a:t>
            </a:r>
            <a:r>
              <a:rPr kumimoji="1" lang="en-US" altLang="ja-JP" sz="2600" dirty="0">
                <a:latin typeface="BIZ UDPゴシック" panose="020B0400000000000000" pitchFamily="50" charset="-128"/>
                <a:ea typeface="BIZ UDPゴシック" panose="020B0400000000000000" pitchFamily="50" charset="-128"/>
              </a:rPr>
              <a:t>.</a:t>
            </a:r>
            <a:endParaRPr kumimoji="1" lang="ja-JP" altLang="en-US" sz="26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5869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FBE321-DC53-022B-1213-DD57AEDDCF48}"/>
              </a:ext>
            </a:extLst>
          </p:cNvPr>
          <p:cNvSpPr>
            <a:spLocks noGrp="1"/>
          </p:cNvSpPr>
          <p:nvPr>
            <p:ph type="title"/>
          </p:nvPr>
        </p:nvSpPr>
        <p:spPr>
          <a:xfrm>
            <a:off x="299884" y="202893"/>
            <a:ext cx="10515600" cy="1325563"/>
          </a:xfrm>
        </p:spPr>
        <p:txBody>
          <a:bodyPr/>
          <a:lstStyle/>
          <a:p>
            <a:r>
              <a:rPr kumimoji="1" lang="en-US" altLang="ja-JP" dirty="0">
                <a:latin typeface="HGP創英角ｺﾞｼｯｸUB" panose="020B0900000000000000" pitchFamily="50" charset="-128"/>
                <a:ea typeface="HGP創英角ｺﾞｼｯｸUB" panose="020B0900000000000000" pitchFamily="50" charset="-128"/>
              </a:rPr>
              <a:t>CDMA(Code Division Multiple Access)</a:t>
            </a:r>
            <a:endParaRPr kumimoji="1" lang="ja-JP" altLang="en-US" dirty="0">
              <a:latin typeface="HGP創英角ｺﾞｼｯｸUB" panose="020B0900000000000000" pitchFamily="50" charset="-128"/>
              <a:ea typeface="HGP創英角ｺﾞｼｯｸUB" panose="020B0900000000000000" pitchFamily="50" charset="-128"/>
            </a:endParaRPr>
          </a:p>
        </p:txBody>
      </p:sp>
      <mc:AlternateContent xmlns:mc="http://schemas.openxmlformats.org/markup-compatibility/2006">
        <mc:Choice xmlns:p14="http://schemas.microsoft.com/office/powerpoint/2010/main" Requires="p14">
          <p:contentPart p14:bwMode="auto" r:id="rId2">
            <p14:nvContentPartPr>
              <p14:cNvPr id="4" name="インク 3">
                <a:extLst>
                  <a:ext uri="{FF2B5EF4-FFF2-40B4-BE49-F238E27FC236}">
                    <a16:creationId xmlns:a16="http://schemas.microsoft.com/office/drawing/2014/main" id="{DE3A5E52-062B-FC69-DDD3-D4431D614B0E}"/>
                  </a:ext>
                </a:extLst>
              </p14:cNvPr>
              <p14:cNvContentPartPr/>
              <p14:nvPr/>
            </p14:nvContentPartPr>
            <p14:xfrm>
              <a:off x="434950" y="978550"/>
              <a:ext cx="9247680" cy="143640"/>
            </p14:xfrm>
          </p:contentPart>
        </mc:Choice>
        <mc:Fallback>
          <p:pic>
            <p:nvPicPr>
              <p:cNvPr id="4" name="インク 3">
                <a:extLst>
                  <a:ext uri="{FF2B5EF4-FFF2-40B4-BE49-F238E27FC236}">
                    <a16:creationId xmlns:a16="http://schemas.microsoft.com/office/drawing/2014/main" id="{DE3A5E52-062B-FC69-DDD3-D4431D614B0E}"/>
                  </a:ext>
                </a:extLst>
              </p:cNvPr>
              <p:cNvPicPr/>
              <p:nvPr/>
            </p:nvPicPr>
            <p:blipFill>
              <a:blip r:embed="rId3"/>
              <a:stretch>
                <a:fillRect/>
              </a:stretch>
            </p:blipFill>
            <p:spPr>
              <a:xfrm>
                <a:off x="362950" y="834550"/>
                <a:ext cx="9391320" cy="431280"/>
              </a:xfrm>
              <a:prstGeom prst="rect">
                <a:avLst/>
              </a:prstGeom>
            </p:spPr>
          </p:pic>
        </mc:Fallback>
      </mc:AlternateContent>
      <p:sp>
        <p:nvSpPr>
          <p:cNvPr id="5" name="テキスト ボックス 4">
            <a:extLst>
              <a:ext uri="{FF2B5EF4-FFF2-40B4-BE49-F238E27FC236}">
                <a16:creationId xmlns:a16="http://schemas.microsoft.com/office/drawing/2014/main" id="{35EFCDB1-8501-02B1-24F3-812C2C46C8C4}"/>
              </a:ext>
            </a:extLst>
          </p:cNvPr>
          <p:cNvSpPr txBox="1"/>
          <p:nvPr/>
        </p:nvSpPr>
        <p:spPr>
          <a:xfrm>
            <a:off x="434950" y="1528456"/>
            <a:ext cx="3805084" cy="584775"/>
          </a:xfrm>
          <a:prstGeom prst="rect">
            <a:avLst/>
          </a:prstGeom>
          <a:noFill/>
        </p:spPr>
        <p:txBody>
          <a:bodyPr wrap="square" rtlCol="0">
            <a:spAutoFit/>
          </a:bodyPr>
          <a:lstStyle/>
          <a:p>
            <a:r>
              <a:rPr kumimoji="1" lang="ja-JP" altLang="en-US" sz="3200" b="1" dirty="0">
                <a:latin typeface="BIZ UDPゴシック" panose="020B0400000000000000" pitchFamily="50" charset="-128"/>
                <a:ea typeface="BIZ UDPゴシック" panose="020B0400000000000000" pitchFamily="50" charset="-128"/>
              </a:rPr>
              <a:t>符号分割多元接続</a:t>
            </a:r>
          </a:p>
        </p:txBody>
      </p:sp>
      <p:sp>
        <p:nvSpPr>
          <p:cNvPr id="6" name="テキスト ボックス 5">
            <a:extLst>
              <a:ext uri="{FF2B5EF4-FFF2-40B4-BE49-F238E27FC236}">
                <a16:creationId xmlns:a16="http://schemas.microsoft.com/office/drawing/2014/main" id="{E746A57C-D37C-464C-ADC3-39249932575C}"/>
              </a:ext>
            </a:extLst>
          </p:cNvPr>
          <p:cNvSpPr txBox="1"/>
          <p:nvPr/>
        </p:nvSpPr>
        <p:spPr>
          <a:xfrm>
            <a:off x="631722" y="2530042"/>
            <a:ext cx="10928555" cy="3108543"/>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800" dirty="0">
                <a:latin typeface="BIZ UDPゴシック" panose="020B0400000000000000" pitchFamily="50" charset="-128"/>
                <a:ea typeface="BIZ UDPゴシック" panose="020B0400000000000000" pitchFamily="50" charset="-128"/>
              </a:rPr>
              <a:t>拡散符号と呼ばれるコードでユーザを識別することにより同じ周波数を同じ時間に時間に多数のユーザで共用することが可能となった</a:t>
            </a:r>
            <a:r>
              <a:rPr kumimoji="1" lang="en-US" altLang="ja-JP" sz="2800" dirty="0">
                <a:latin typeface="BIZ UDPゴシック" panose="020B0400000000000000" pitchFamily="50" charset="-128"/>
                <a:ea typeface="BIZ UDPゴシック" panose="020B0400000000000000" pitchFamily="50" charset="-128"/>
              </a:rPr>
              <a:t>.</a:t>
            </a:r>
          </a:p>
          <a:p>
            <a:pPr marL="285750" indent="-285750">
              <a:buFont typeface="Arial" panose="020B0604020202020204" pitchFamily="34" charset="0"/>
              <a:buChar char="•"/>
            </a:pPr>
            <a:endParaRPr lang="en-US" altLang="ja-JP" sz="28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lang="ja-JP" altLang="en-US" sz="2800" dirty="0">
                <a:latin typeface="BIZ UDPゴシック" panose="020B0400000000000000" pitchFamily="50" charset="-128"/>
                <a:ea typeface="BIZ UDPゴシック" panose="020B0400000000000000" pitchFamily="50" charset="-128"/>
              </a:rPr>
              <a:t>送信信号は拡散符号を用いて変調信号の周波数帯域よりも広帯域に拡散される</a:t>
            </a:r>
            <a:r>
              <a:rPr lang="en-US" altLang="ja-JP" sz="2800" dirty="0">
                <a:latin typeface="BIZ UDPゴシック" panose="020B0400000000000000" pitchFamily="50" charset="-128"/>
                <a:ea typeface="BIZ UDPゴシック" panose="020B0400000000000000" pitchFamily="50" charset="-128"/>
              </a:rPr>
              <a:t>.</a:t>
            </a:r>
          </a:p>
          <a:p>
            <a:endParaRPr lang="en-US" altLang="ja-JP" sz="28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ja-JP" altLang="en-US" sz="2800" dirty="0">
                <a:latin typeface="BIZ UDPゴシック" panose="020B0400000000000000" pitchFamily="50" charset="-128"/>
                <a:ea typeface="BIZ UDPゴシック" panose="020B0400000000000000" pitchFamily="50" charset="-128"/>
              </a:rPr>
              <a:t>周波数効率が</a:t>
            </a:r>
            <a:r>
              <a:rPr kumimoji="1" lang="en-US" altLang="ja-JP" sz="2800" dirty="0">
                <a:latin typeface="BIZ UDPゴシック" panose="020B0400000000000000" pitchFamily="50" charset="-128"/>
                <a:ea typeface="BIZ UDPゴシック" panose="020B0400000000000000" pitchFamily="50" charset="-128"/>
              </a:rPr>
              <a:t>FDMA,CDMA</a:t>
            </a:r>
            <a:r>
              <a:rPr kumimoji="1" lang="ja-JP" altLang="en-US" sz="2800" dirty="0">
                <a:latin typeface="BIZ UDPゴシック" panose="020B0400000000000000" pitchFamily="50" charset="-128"/>
                <a:ea typeface="BIZ UDPゴシック" panose="020B0400000000000000" pitchFamily="50" charset="-128"/>
              </a:rPr>
              <a:t>よりも高い</a:t>
            </a:r>
            <a:r>
              <a:rPr kumimoji="1" lang="en-US" altLang="ja-JP" sz="2800" dirty="0">
                <a:latin typeface="BIZ UDPゴシック" panose="020B0400000000000000" pitchFamily="50" charset="-128"/>
                <a:ea typeface="BIZ UDPゴシック" panose="020B0400000000000000" pitchFamily="50" charset="-128"/>
              </a:rPr>
              <a:t>.</a:t>
            </a:r>
            <a:endParaRPr lang="en-US" altLang="ja-JP" sz="28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592903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EBB9A-A835-5498-F523-6CD609FB5D74}"/>
              </a:ext>
            </a:extLst>
          </p:cNvPr>
          <p:cNvSpPr>
            <a:spLocks noGrp="1"/>
          </p:cNvSpPr>
          <p:nvPr>
            <p:ph type="title"/>
          </p:nvPr>
        </p:nvSpPr>
        <p:spPr>
          <a:xfrm>
            <a:off x="270385" y="77531"/>
            <a:ext cx="11203859" cy="1325563"/>
          </a:xfrm>
        </p:spPr>
        <p:txBody>
          <a:bodyPr>
            <a:normAutofit/>
          </a:bodyPr>
          <a:lstStyle/>
          <a:p>
            <a:r>
              <a:rPr lang="en-US" altLang="ja-JP" sz="4800" dirty="0">
                <a:latin typeface="HGP創英角ｺﾞｼｯｸUB" panose="020B0900000000000000" pitchFamily="50" charset="-128"/>
                <a:ea typeface="HGP創英角ｺﾞｼｯｸUB" panose="020B0900000000000000" pitchFamily="50" charset="-128"/>
              </a:rPr>
              <a:t>SDMA(Spatial Division Multiple Access)</a:t>
            </a:r>
            <a:endParaRPr kumimoji="1" lang="ja-JP" altLang="en-US" sz="4800" dirty="0">
              <a:latin typeface="HGP創英角ｺﾞｼｯｸUB" panose="020B0900000000000000" pitchFamily="50" charset="-128"/>
              <a:ea typeface="HGP創英角ｺﾞｼｯｸUB" panose="020B0900000000000000" pitchFamily="50" charset="-128"/>
            </a:endParaRPr>
          </a:p>
        </p:txBody>
      </p:sp>
      <mc:AlternateContent xmlns:mc="http://schemas.openxmlformats.org/markup-compatibility/2006">
        <mc:Choice xmlns:p14="http://schemas.microsoft.com/office/powerpoint/2010/main" Requires="p14">
          <p:contentPart p14:bwMode="auto" r:id="rId2">
            <p14:nvContentPartPr>
              <p14:cNvPr id="5" name="インク 4">
                <a:extLst>
                  <a:ext uri="{FF2B5EF4-FFF2-40B4-BE49-F238E27FC236}">
                    <a16:creationId xmlns:a16="http://schemas.microsoft.com/office/drawing/2014/main" id="{CF8057DA-7ABA-5686-CFD8-EA50C25D92BA}"/>
                  </a:ext>
                </a:extLst>
              </p14:cNvPr>
              <p14:cNvContentPartPr/>
              <p14:nvPr/>
            </p14:nvContentPartPr>
            <p14:xfrm>
              <a:off x="397510" y="876670"/>
              <a:ext cx="10188360" cy="113040"/>
            </p14:xfrm>
          </p:contentPart>
        </mc:Choice>
        <mc:Fallback>
          <p:pic>
            <p:nvPicPr>
              <p:cNvPr id="5" name="インク 4">
                <a:extLst>
                  <a:ext uri="{FF2B5EF4-FFF2-40B4-BE49-F238E27FC236}">
                    <a16:creationId xmlns:a16="http://schemas.microsoft.com/office/drawing/2014/main" id="{CF8057DA-7ABA-5686-CFD8-EA50C25D92BA}"/>
                  </a:ext>
                </a:extLst>
              </p:cNvPr>
              <p:cNvPicPr/>
              <p:nvPr/>
            </p:nvPicPr>
            <p:blipFill>
              <a:blip r:embed="rId3"/>
              <a:stretch>
                <a:fillRect/>
              </a:stretch>
            </p:blipFill>
            <p:spPr>
              <a:xfrm>
                <a:off x="325870" y="732670"/>
                <a:ext cx="10332000" cy="4006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インク 5">
                <a:extLst>
                  <a:ext uri="{FF2B5EF4-FFF2-40B4-BE49-F238E27FC236}">
                    <a16:creationId xmlns:a16="http://schemas.microsoft.com/office/drawing/2014/main" id="{9F042CB1-70B9-4E67-0489-8594D6707768}"/>
                  </a:ext>
                </a:extLst>
              </p14:cNvPr>
              <p14:cNvContentPartPr/>
              <p14:nvPr/>
            </p14:nvContentPartPr>
            <p14:xfrm>
              <a:off x="10677670" y="995470"/>
              <a:ext cx="360" cy="360"/>
            </p14:xfrm>
          </p:contentPart>
        </mc:Choice>
        <mc:Fallback>
          <p:pic>
            <p:nvPicPr>
              <p:cNvPr id="6" name="インク 5">
                <a:extLst>
                  <a:ext uri="{FF2B5EF4-FFF2-40B4-BE49-F238E27FC236}">
                    <a16:creationId xmlns:a16="http://schemas.microsoft.com/office/drawing/2014/main" id="{9F042CB1-70B9-4E67-0489-8594D6707768}"/>
                  </a:ext>
                </a:extLst>
              </p:cNvPr>
              <p:cNvPicPr/>
              <p:nvPr/>
            </p:nvPicPr>
            <p:blipFill>
              <a:blip r:embed="rId5"/>
              <a:stretch>
                <a:fillRect/>
              </a:stretch>
            </p:blipFill>
            <p:spPr>
              <a:xfrm>
                <a:off x="10605670" y="851470"/>
                <a:ext cx="144000" cy="288000"/>
              </a:xfrm>
              <a:prstGeom prst="rect">
                <a:avLst/>
              </a:prstGeom>
            </p:spPr>
          </p:pic>
        </mc:Fallback>
      </mc:AlternateContent>
      <p:sp>
        <p:nvSpPr>
          <p:cNvPr id="7" name="テキスト ボックス 6">
            <a:extLst>
              <a:ext uri="{FF2B5EF4-FFF2-40B4-BE49-F238E27FC236}">
                <a16:creationId xmlns:a16="http://schemas.microsoft.com/office/drawing/2014/main" id="{362E3E0A-453A-B954-43ED-4A59EC3FE8E8}"/>
              </a:ext>
            </a:extLst>
          </p:cNvPr>
          <p:cNvSpPr txBox="1"/>
          <p:nvPr/>
        </p:nvSpPr>
        <p:spPr>
          <a:xfrm>
            <a:off x="397510" y="1496461"/>
            <a:ext cx="4832557" cy="584775"/>
          </a:xfrm>
          <a:prstGeom prst="rect">
            <a:avLst/>
          </a:prstGeom>
          <a:noFill/>
        </p:spPr>
        <p:txBody>
          <a:bodyPr wrap="square" rtlCol="0">
            <a:spAutoFit/>
          </a:bodyPr>
          <a:lstStyle/>
          <a:p>
            <a:r>
              <a:rPr kumimoji="1" lang="ja-JP" altLang="en-US" sz="3200" b="1" dirty="0">
                <a:latin typeface="BIZ UDPゴシック" panose="020B0400000000000000" pitchFamily="50" charset="-128"/>
                <a:ea typeface="BIZ UDPゴシック" panose="020B0400000000000000" pitchFamily="50" charset="-128"/>
              </a:rPr>
              <a:t>空間分割多元接続</a:t>
            </a:r>
          </a:p>
        </p:txBody>
      </p:sp>
      <p:sp>
        <p:nvSpPr>
          <p:cNvPr id="8" name="テキスト ボックス 7">
            <a:extLst>
              <a:ext uri="{FF2B5EF4-FFF2-40B4-BE49-F238E27FC236}">
                <a16:creationId xmlns:a16="http://schemas.microsoft.com/office/drawing/2014/main" id="{F827F283-7C41-5E80-A715-546A340ED807}"/>
              </a:ext>
            </a:extLst>
          </p:cNvPr>
          <p:cNvSpPr txBox="1"/>
          <p:nvPr/>
        </p:nvSpPr>
        <p:spPr>
          <a:xfrm>
            <a:off x="723900" y="2401253"/>
            <a:ext cx="10744200" cy="3108543"/>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800" dirty="0">
                <a:latin typeface="BIZ UDPゴシック" panose="020B0400000000000000" pitchFamily="50" charset="-128"/>
                <a:ea typeface="BIZ UDPゴシック" panose="020B0400000000000000" pitchFamily="50" charset="-128"/>
              </a:rPr>
              <a:t>スマートアンテナを基地局</a:t>
            </a:r>
            <a:r>
              <a:rPr kumimoji="1" lang="en-US" altLang="ja-JP" sz="2800" dirty="0">
                <a:latin typeface="BIZ UDPゴシック" panose="020B0400000000000000" pitchFamily="50" charset="-128"/>
                <a:ea typeface="BIZ UDPゴシック" panose="020B0400000000000000" pitchFamily="50" charset="-128"/>
              </a:rPr>
              <a:t>(</a:t>
            </a:r>
            <a:r>
              <a:rPr kumimoji="1" lang="ja-JP" altLang="en-US" sz="2800" dirty="0">
                <a:latin typeface="BIZ UDPゴシック" panose="020B0400000000000000" pitchFamily="50" charset="-128"/>
                <a:ea typeface="BIZ UDPゴシック" panose="020B0400000000000000" pitchFamily="50" charset="-128"/>
              </a:rPr>
              <a:t>受信側</a:t>
            </a:r>
            <a:r>
              <a:rPr kumimoji="1" lang="en-US" altLang="ja-JP" sz="2800" dirty="0">
                <a:latin typeface="BIZ UDPゴシック" panose="020B0400000000000000" pitchFamily="50" charset="-128"/>
                <a:ea typeface="BIZ UDPゴシック" panose="020B0400000000000000" pitchFamily="50" charset="-128"/>
              </a:rPr>
              <a:t>)</a:t>
            </a:r>
            <a:r>
              <a:rPr kumimoji="1" lang="ja-JP" altLang="en-US" sz="2800" dirty="0">
                <a:latin typeface="BIZ UDPゴシック" panose="020B0400000000000000" pitchFamily="50" charset="-128"/>
                <a:ea typeface="BIZ UDPゴシック" panose="020B0400000000000000" pitchFamily="50" charset="-128"/>
              </a:rPr>
              <a:t>に配置することで</a:t>
            </a:r>
            <a:r>
              <a:rPr kumimoji="1"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各アンテナがそれぞれ異なる方向にある端末とのみ通信することにより</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同一時刻に同一周波数を用いて複数の端末と通信することができる</a:t>
            </a:r>
            <a:r>
              <a:rPr lang="en-US" altLang="ja-JP" sz="2800" dirty="0">
                <a:latin typeface="BIZ UDPゴシック" panose="020B0400000000000000" pitchFamily="50" charset="-128"/>
                <a:ea typeface="BIZ UDPゴシック" panose="020B0400000000000000" pitchFamily="50" charset="-128"/>
              </a:rPr>
              <a:t>.</a:t>
            </a:r>
          </a:p>
          <a:p>
            <a:pPr marL="285750" indent="-285750">
              <a:buFont typeface="Arial" panose="020B0604020202020204" pitchFamily="34" charset="0"/>
              <a:buChar char="•"/>
            </a:pPr>
            <a:endParaRPr kumimoji="1" lang="en-US" altLang="ja-JP" sz="28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lang="ja-JP" altLang="en-US" sz="2800" dirty="0">
                <a:latin typeface="BIZ UDPゴシック" panose="020B0400000000000000" pitchFamily="50" charset="-128"/>
                <a:ea typeface="BIZ UDPゴシック" panose="020B0400000000000000" pitchFamily="50" charset="-128"/>
              </a:rPr>
              <a:t>振幅と位相を調整する</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重みをつける</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ことで</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互いに干渉を抑圧するような指向性を形成する</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その結果</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各ユーザの信号を分離することができる</a:t>
            </a:r>
            <a:r>
              <a:rPr lang="en-US" altLang="ja-JP" sz="2800" dirty="0">
                <a:latin typeface="BIZ UDPゴシック" panose="020B0400000000000000" pitchFamily="50" charset="-128"/>
                <a:ea typeface="BIZ UDPゴシック" panose="020B0400000000000000" pitchFamily="50" charset="-128"/>
              </a:rPr>
              <a:t>.</a:t>
            </a:r>
            <a:endParaRPr kumimoji="1" lang="en-US" altLang="ja-JP" sz="28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611588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8A4896-2BEF-0A0D-7B86-90AF95297957}"/>
              </a:ext>
            </a:extLst>
          </p:cNvPr>
          <p:cNvSpPr>
            <a:spLocks noGrp="1"/>
          </p:cNvSpPr>
          <p:nvPr>
            <p:ph type="title"/>
          </p:nvPr>
        </p:nvSpPr>
        <p:spPr>
          <a:xfrm>
            <a:off x="-51620" y="0"/>
            <a:ext cx="12772104" cy="1325563"/>
          </a:xfrm>
        </p:spPr>
        <p:txBody>
          <a:bodyPr>
            <a:normAutofit/>
          </a:bodyPr>
          <a:lstStyle/>
          <a:p>
            <a:r>
              <a:rPr lang="en-US" altLang="ja-JP" sz="3600" dirty="0">
                <a:latin typeface="HGP創英角ｺﾞｼｯｸUB" panose="020B0900000000000000" pitchFamily="50" charset="-128"/>
                <a:ea typeface="HGP創英角ｺﾞｼｯｸUB" panose="020B0900000000000000" pitchFamily="50" charset="-128"/>
              </a:rPr>
              <a:t>OFDMA(Orthogonal Frequency Division Multiple Access)</a:t>
            </a:r>
            <a:endParaRPr kumimoji="1" lang="ja-JP" altLang="en-US" sz="3600" dirty="0">
              <a:latin typeface="HGP創英角ｺﾞｼｯｸUB" panose="020B0900000000000000" pitchFamily="50" charset="-128"/>
              <a:ea typeface="HGP創英角ｺﾞｼｯｸUB" panose="020B0900000000000000" pitchFamily="50" charset="-128"/>
            </a:endParaRPr>
          </a:p>
        </p:txBody>
      </p:sp>
      <mc:AlternateContent xmlns:mc="http://schemas.openxmlformats.org/markup-compatibility/2006">
        <mc:Choice xmlns:p14="http://schemas.microsoft.com/office/powerpoint/2010/main" Requires="p14">
          <p:contentPart p14:bwMode="auto" r:id="rId2">
            <p14:nvContentPartPr>
              <p14:cNvPr id="9" name="インク 8">
                <a:extLst>
                  <a:ext uri="{FF2B5EF4-FFF2-40B4-BE49-F238E27FC236}">
                    <a16:creationId xmlns:a16="http://schemas.microsoft.com/office/drawing/2014/main" id="{21B1CB59-BA1D-DEA0-3E11-6AB008B714A8}"/>
                  </a:ext>
                </a:extLst>
              </p14:cNvPr>
              <p14:cNvContentPartPr/>
              <p14:nvPr/>
            </p14:nvContentPartPr>
            <p14:xfrm>
              <a:off x="110590" y="670030"/>
              <a:ext cx="10957320" cy="156600"/>
            </p14:xfrm>
          </p:contentPart>
        </mc:Choice>
        <mc:Fallback>
          <p:pic>
            <p:nvPicPr>
              <p:cNvPr id="9" name="インク 8">
                <a:extLst>
                  <a:ext uri="{FF2B5EF4-FFF2-40B4-BE49-F238E27FC236}">
                    <a16:creationId xmlns:a16="http://schemas.microsoft.com/office/drawing/2014/main" id="{21B1CB59-BA1D-DEA0-3E11-6AB008B714A8}"/>
                  </a:ext>
                </a:extLst>
              </p:cNvPr>
              <p:cNvPicPr/>
              <p:nvPr/>
            </p:nvPicPr>
            <p:blipFill>
              <a:blip r:embed="rId3"/>
              <a:stretch>
                <a:fillRect/>
              </a:stretch>
            </p:blipFill>
            <p:spPr>
              <a:xfrm>
                <a:off x="38590" y="526390"/>
                <a:ext cx="11100960" cy="444240"/>
              </a:xfrm>
              <a:prstGeom prst="rect">
                <a:avLst/>
              </a:prstGeom>
            </p:spPr>
          </p:pic>
        </mc:Fallback>
      </mc:AlternateContent>
      <p:sp>
        <p:nvSpPr>
          <p:cNvPr id="10" name="テキスト ボックス 9">
            <a:extLst>
              <a:ext uri="{FF2B5EF4-FFF2-40B4-BE49-F238E27FC236}">
                <a16:creationId xmlns:a16="http://schemas.microsoft.com/office/drawing/2014/main" id="{FD7D9690-8233-5C64-36B0-448EB9CB61CA}"/>
              </a:ext>
            </a:extLst>
          </p:cNvPr>
          <p:cNvSpPr txBox="1"/>
          <p:nvPr/>
        </p:nvSpPr>
        <p:spPr>
          <a:xfrm>
            <a:off x="265471" y="1204272"/>
            <a:ext cx="5021826" cy="584775"/>
          </a:xfrm>
          <a:prstGeom prst="rect">
            <a:avLst/>
          </a:prstGeom>
          <a:noFill/>
        </p:spPr>
        <p:txBody>
          <a:bodyPr wrap="square" rtlCol="0">
            <a:spAutoFit/>
          </a:bodyPr>
          <a:lstStyle/>
          <a:p>
            <a:r>
              <a:rPr kumimoji="1" lang="ja-JP" altLang="en-US" sz="3200" b="1" dirty="0">
                <a:latin typeface="BIZ UDPゴシック" panose="020B0400000000000000" pitchFamily="50" charset="-128"/>
                <a:ea typeface="BIZ UDPゴシック" panose="020B0400000000000000" pitchFamily="50" charset="-128"/>
              </a:rPr>
              <a:t>直行周波数分割多元接続</a:t>
            </a:r>
          </a:p>
        </p:txBody>
      </p:sp>
      <p:sp>
        <p:nvSpPr>
          <p:cNvPr id="11" name="テキスト ボックス 10">
            <a:extLst>
              <a:ext uri="{FF2B5EF4-FFF2-40B4-BE49-F238E27FC236}">
                <a16:creationId xmlns:a16="http://schemas.microsoft.com/office/drawing/2014/main" id="{8702AEEC-D132-A96D-65F5-E1C4D37CBA90}"/>
              </a:ext>
            </a:extLst>
          </p:cNvPr>
          <p:cNvSpPr txBox="1"/>
          <p:nvPr/>
        </p:nvSpPr>
        <p:spPr>
          <a:xfrm>
            <a:off x="742335" y="2166689"/>
            <a:ext cx="10707329" cy="3108543"/>
          </a:xfrm>
          <a:prstGeom prst="rect">
            <a:avLst/>
          </a:prstGeom>
          <a:noFill/>
        </p:spPr>
        <p:txBody>
          <a:bodyPr wrap="square" rtlCol="0">
            <a:spAutoFit/>
          </a:bodyPr>
          <a:lstStyle/>
          <a:p>
            <a:pPr marL="285750" indent="-285750">
              <a:buFont typeface="Arial" panose="020B0604020202020204" pitchFamily="34" charset="0"/>
              <a:buChar char="•"/>
            </a:pPr>
            <a:r>
              <a:rPr lang="en-US" altLang="ja-JP" sz="2800" dirty="0">
                <a:latin typeface="BIZ UDPゴシック" panose="020B0400000000000000" pitchFamily="50" charset="-128"/>
                <a:ea typeface="BIZ UDPゴシック" panose="020B0400000000000000" pitchFamily="50" charset="-128"/>
              </a:rPr>
              <a:t>OFDMA</a:t>
            </a:r>
            <a:r>
              <a:rPr lang="ja-JP" altLang="en-US" sz="2800" dirty="0">
                <a:latin typeface="BIZ UDPゴシック" panose="020B0400000000000000" pitchFamily="50" charset="-128"/>
                <a:ea typeface="BIZ UDPゴシック" panose="020B0400000000000000" pitchFamily="50" charset="-128"/>
              </a:rPr>
              <a:t>は</a:t>
            </a:r>
            <a:r>
              <a:rPr lang="en-US" altLang="ja-JP" sz="2800" dirty="0">
                <a:latin typeface="BIZ UDPゴシック" panose="020B0400000000000000" pitchFamily="50" charset="-128"/>
                <a:ea typeface="BIZ UDPゴシック" panose="020B0400000000000000" pitchFamily="50" charset="-128"/>
              </a:rPr>
              <a:t>OFDM</a:t>
            </a:r>
            <a:r>
              <a:rPr lang="ja-JP" altLang="en-US" sz="2800" dirty="0">
                <a:latin typeface="BIZ UDPゴシック" panose="020B0400000000000000" pitchFamily="50" charset="-128"/>
                <a:ea typeface="BIZ UDPゴシック" panose="020B0400000000000000" pitchFamily="50" charset="-128"/>
              </a:rPr>
              <a:t>と</a:t>
            </a:r>
            <a:r>
              <a:rPr lang="en-US" altLang="ja-JP" sz="2800" dirty="0">
                <a:latin typeface="BIZ UDPゴシック" panose="020B0400000000000000" pitchFamily="50" charset="-128"/>
                <a:ea typeface="BIZ UDPゴシック" panose="020B0400000000000000" pitchFamily="50" charset="-128"/>
              </a:rPr>
              <a:t>TDMA</a:t>
            </a:r>
            <a:r>
              <a:rPr lang="ja-JP" altLang="en-US" sz="2800" dirty="0">
                <a:latin typeface="BIZ UDPゴシック" panose="020B0400000000000000" pitchFamily="50" charset="-128"/>
                <a:ea typeface="BIZ UDPゴシック" panose="020B0400000000000000" pitchFamily="50" charset="-128"/>
              </a:rPr>
              <a:t>を組み合わせた方式で</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各サブキャリアの使用権をミリ秒単位の極めて短い時間ごとに分割し</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異なる通信主体に割り当てる</a:t>
            </a:r>
            <a:r>
              <a:rPr lang="en-US" altLang="ja-JP" sz="2800" dirty="0">
                <a:latin typeface="BIZ UDPゴシック" panose="020B0400000000000000" pitchFamily="50" charset="-128"/>
                <a:ea typeface="BIZ UDPゴシック" panose="020B0400000000000000" pitchFamily="50" charset="-128"/>
              </a:rPr>
              <a:t>.</a:t>
            </a:r>
          </a:p>
          <a:p>
            <a:pPr marL="285750" indent="-285750">
              <a:buFont typeface="Arial" panose="020B0604020202020204" pitchFamily="34" charset="0"/>
              <a:buChar char="•"/>
            </a:pPr>
            <a:endParaRPr kumimoji="1" lang="en-US" altLang="ja-JP" sz="28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lang="ja-JP" altLang="en-US" sz="2800" dirty="0">
                <a:latin typeface="BIZ UDPゴシック" panose="020B0400000000000000" pitchFamily="50" charset="-128"/>
                <a:ea typeface="BIZ UDPゴシック" panose="020B0400000000000000" pitchFamily="50" charset="-128"/>
              </a:rPr>
              <a:t>できるだけ電波状態の良いタイミングでサブキャリアのセットを選んで端末にチャネルを割り当てる方式</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端末にとって最も効率の良いサブキャリアを利用できるので周波数効率が高い</a:t>
            </a:r>
            <a:r>
              <a:rPr lang="en-US" altLang="ja-JP" sz="2800" dirty="0">
                <a:latin typeface="BIZ UDPゴシック" panose="020B0400000000000000" pitchFamily="50" charset="-128"/>
                <a:ea typeface="BIZ UDPゴシック" panose="020B0400000000000000" pitchFamily="50" charset="-128"/>
              </a:rPr>
              <a:t>.</a:t>
            </a:r>
            <a:endParaRPr kumimoji="1" lang="ja-JP" altLang="en-US" sz="28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870762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5F5340-E423-2858-DA81-21D936778A05}"/>
              </a:ext>
            </a:extLst>
          </p:cNvPr>
          <p:cNvSpPr>
            <a:spLocks noGrp="1"/>
          </p:cNvSpPr>
          <p:nvPr>
            <p:ph type="title"/>
          </p:nvPr>
        </p:nvSpPr>
        <p:spPr>
          <a:xfrm>
            <a:off x="248265" y="239764"/>
            <a:ext cx="10515600" cy="1325563"/>
          </a:xfrm>
        </p:spPr>
        <p:txBody>
          <a:bodyPr>
            <a:normAutofit/>
          </a:bodyPr>
          <a:lstStyle/>
          <a:p>
            <a:r>
              <a:rPr kumimoji="1" lang="en-US" altLang="ja-JP" sz="4800" dirty="0">
                <a:latin typeface="HGP創英角ｺﾞｼｯｸUB" panose="020B0900000000000000" pitchFamily="50" charset="-128"/>
                <a:ea typeface="HGP創英角ｺﾞｼｯｸUB" panose="020B0900000000000000" pitchFamily="50" charset="-128"/>
              </a:rPr>
              <a:t>MIMO(Multiple Input Multiple Output)</a:t>
            </a:r>
            <a:endParaRPr kumimoji="1" lang="ja-JP" altLang="en-US" sz="4800" dirty="0">
              <a:latin typeface="HGP創英角ｺﾞｼｯｸUB" panose="020B0900000000000000" pitchFamily="50" charset="-128"/>
              <a:ea typeface="HGP創英角ｺﾞｼｯｸUB" panose="020B0900000000000000" pitchFamily="50" charset="-128"/>
            </a:endParaRPr>
          </a:p>
        </p:txBody>
      </p:sp>
      <mc:AlternateContent xmlns:mc="http://schemas.openxmlformats.org/markup-compatibility/2006">
        <mc:Choice xmlns:p14="http://schemas.microsoft.com/office/powerpoint/2010/main" Requires="p14">
          <p:contentPart p14:bwMode="auto" r:id="rId2">
            <p14:nvContentPartPr>
              <p14:cNvPr id="4" name="インク 3">
                <a:extLst>
                  <a:ext uri="{FF2B5EF4-FFF2-40B4-BE49-F238E27FC236}">
                    <a16:creationId xmlns:a16="http://schemas.microsoft.com/office/drawing/2014/main" id="{785740FB-E5AC-C7EC-E2F2-9F2FF30563EC}"/>
                  </a:ext>
                </a:extLst>
              </p14:cNvPr>
              <p14:cNvContentPartPr/>
              <p14:nvPr/>
            </p14:nvContentPartPr>
            <p14:xfrm>
              <a:off x="286990" y="936070"/>
              <a:ext cx="9910080" cy="141840"/>
            </p14:xfrm>
          </p:contentPart>
        </mc:Choice>
        <mc:Fallback>
          <p:pic>
            <p:nvPicPr>
              <p:cNvPr id="4" name="インク 3">
                <a:extLst>
                  <a:ext uri="{FF2B5EF4-FFF2-40B4-BE49-F238E27FC236}">
                    <a16:creationId xmlns:a16="http://schemas.microsoft.com/office/drawing/2014/main" id="{785740FB-E5AC-C7EC-E2F2-9F2FF30563EC}"/>
                  </a:ext>
                </a:extLst>
              </p:cNvPr>
              <p:cNvPicPr/>
              <p:nvPr/>
            </p:nvPicPr>
            <p:blipFill>
              <a:blip r:embed="rId3"/>
              <a:stretch>
                <a:fillRect/>
              </a:stretch>
            </p:blipFill>
            <p:spPr>
              <a:xfrm>
                <a:off x="215350" y="792070"/>
                <a:ext cx="10053720" cy="429480"/>
              </a:xfrm>
              <a:prstGeom prst="rect">
                <a:avLst/>
              </a:prstGeom>
            </p:spPr>
          </p:pic>
        </mc:Fallback>
      </mc:AlternateContent>
      <p:pic>
        <p:nvPicPr>
          <p:cNvPr id="6" name="図 5">
            <a:extLst>
              <a:ext uri="{FF2B5EF4-FFF2-40B4-BE49-F238E27FC236}">
                <a16:creationId xmlns:a16="http://schemas.microsoft.com/office/drawing/2014/main" id="{D14E2EDE-4D1D-D8F5-4F32-E04D0A7B7E83}"/>
              </a:ext>
            </a:extLst>
          </p:cNvPr>
          <p:cNvPicPr>
            <a:picLocks noChangeAspect="1"/>
          </p:cNvPicPr>
          <p:nvPr/>
        </p:nvPicPr>
        <p:blipFill rotWithShape="1">
          <a:blip r:embed="rId4">
            <a:extLst>
              <a:ext uri="{28A0092B-C50C-407E-A947-70E740481C1C}">
                <a14:useLocalDpi xmlns:a14="http://schemas.microsoft.com/office/drawing/2010/main" val="0"/>
              </a:ext>
            </a:extLst>
          </a:blip>
          <a:srcRect l="19689" t="51250" r="22200" b="25278"/>
          <a:stretch/>
        </p:blipFill>
        <p:spPr>
          <a:xfrm>
            <a:off x="2770737" y="2476500"/>
            <a:ext cx="6336546" cy="3305176"/>
          </a:xfrm>
          <a:prstGeom prst="rect">
            <a:avLst/>
          </a:prstGeom>
        </p:spPr>
      </p:pic>
      <p:pic>
        <p:nvPicPr>
          <p:cNvPr id="8" name="図 7">
            <a:extLst>
              <a:ext uri="{FF2B5EF4-FFF2-40B4-BE49-F238E27FC236}">
                <a16:creationId xmlns:a16="http://schemas.microsoft.com/office/drawing/2014/main" id="{5E6B1607-2A7B-CEB6-41FB-6B4E3F6FE24F}"/>
              </a:ext>
            </a:extLst>
          </p:cNvPr>
          <p:cNvPicPr>
            <a:picLocks noChangeAspect="1"/>
          </p:cNvPicPr>
          <p:nvPr/>
        </p:nvPicPr>
        <p:blipFill rotWithShape="1">
          <a:blip r:embed="rId5">
            <a:extLst>
              <a:ext uri="{28A0092B-C50C-407E-A947-70E740481C1C}">
                <a14:useLocalDpi xmlns:a14="http://schemas.microsoft.com/office/drawing/2010/main" val="0"/>
              </a:ext>
            </a:extLst>
          </a:blip>
          <a:srcRect t="47527" b="20430"/>
          <a:stretch/>
        </p:blipFill>
        <p:spPr>
          <a:xfrm>
            <a:off x="366552" y="1774216"/>
            <a:ext cx="11458896" cy="4741607"/>
          </a:xfrm>
          <a:prstGeom prst="rect">
            <a:avLst/>
          </a:prstGeom>
        </p:spPr>
      </p:pic>
    </p:spTree>
    <p:extLst>
      <p:ext uri="{BB962C8B-B14F-4D97-AF65-F5344CB8AC3E}">
        <p14:creationId xmlns:p14="http://schemas.microsoft.com/office/powerpoint/2010/main" val="736923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9B249CA-1DD2-BD7A-61A8-B4829DB3BD46}"/>
              </a:ext>
            </a:extLst>
          </p:cNvPr>
          <p:cNvSpPr txBox="1"/>
          <p:nvPr/>
        </p:nvSpPr>
        <p:spPr>
          <a:xfrm>
            <a:off x="291928" y="393872"/>
            <a:ext cx="9848850" cy="707886"/>
          </a:xfrm>
          <a:prstGeom prst="rect">
            <a:avLst/>
          </a:prstGeom>
          <a:noFill/>
        </p:spPr>
        <p:txBody>
          <a:bodyPr wrap="square" rtlCol="0">
            <a:spAutoFit/>
          </a:bodyPr>
          <a:lstStyle/>
          <a:p>
            <a:r>
              <a:rPr lang="ja-JP" altLang="en-US" sz="4000" dirty="0">
                <a:latin typeface="HGP創英角ｺﾞｼｯｸUB" panose="020B0900000000000000" pitchFamily="50" charset="-128"/>
                <a:ea typeface="HGP創英角ｺﾞｼｯｸUB" panose="020B0900000000000000" pitchFamily="50" charset="-128"/>
              </a:rPr>
              <a:t>第五世代移動通信システム</a:t>
            </a:r>
            <a:r>
              <a:rPr lang="en-US" altLang="ja-JP" sz="4000" dirty="0">
                <a:latin typeface="HGP創英角ｺﾞｼｯｸUB" panose="020B0900000000000000" pitchFamily="50" charset="-128"/>
                <a:ea typeface="HGP創英角ｺﾞｼｯｸUB" panose="020B0900000000000000" pitchFamily="50" charset="-128"/>
              </a:rPr>
              <a:t>(5G)</a:t>
            </a:r>
            <a:r>
              <a:rPr lang="ja-JP" altLang="en-US" sz="4000" dirty="0">
                <a:latin typeface="HGP創英角ｺﾞｼｯｸUB" panose="020B0900000000000000" pitchFamily="50" charset="-128"/>
                <a:ea typeface="HGP創英角ｺﾞｼｯｸUB" panose="020B0900000000000000" pitchFamily="50" charset="-128"/>
              </a:rPr>
              <a:t>について</a:t>
            </a:r>
            <a:endParaRPr kumimoji="1" lang="ja-JP" altLang="en-US" sz="4000" dirty="0">
              <a:latin typeface="HGP創英角ｺﾞｼｯｸUB" panose="020B0900000000000000" pitchFamily="50" charset="-128"/>
              <a:ea typeface="HGP創英角ｺﾞｼｯｸUB" panose="020B0900000000000000" pitchFamily="50" charset="-128"/>
            </a:endParaRPr>
          </a:p>
        </p:txBody>
      </p:sp>
      <p:sp>
        <p:nvSpPr>
          <p:cNvPr id="5" name="テキスト ボックス 4">
            <a:extLst>
              <a:ext uri="{FF2B5EF4-FFF2-40B4-BE49-F238E27FC236}">
                <a16:creationId xmlns:a16="http://schemas.microsoft.com/office/drawing/2014/main" id="{59689D83-B694-8F8A-3EE1-74C3D90D0F7E}"/>
              </a:ext>
            </a:extLst>
          </p:cNvPr>
          <p:cNvSpPr txBox="1"/>
          <p:nvPr/>
        </p:nvSpPr>
        <p:spPr>
          <a:xfrm>
            <a:off x="1552540" y="1810559"/>
            <a:ext cx="5033319" cy="584775"/>
          </a:xfrm>
          <a:prstGeom prst="rect">
            <a:avLst/>
          </a:prstGeom>
          <a:noFill/>
        </p:spPr>
        <p:txBody>
          <a:bodyPr wrap="square" rtlCol="0">
            <a:spAutoFit/>
          </a:bodyPr>
          <a:lstStyle/>
          <a:p>
            <a:r>
              <a:rPr kumimoji="1" lang="ja-JP" altLang="en-US" sz="3200" b="1" dirty="0">
                <a:latin typeface="BIZ UDPゴシック" panose="020B0400000000000000" pitchFamily="50" charset="-128"/>
                <a:ea typeface="BIZ UDPゴシック" panose="020B0400000000000000" pitchFamily="50" charset="-128"/>
              </a:rPr>
              <a:t>超高速通信</a:t>
            </a:r>
            <a:r>
              <a:rPr kumimoji="1" lang="en-US" altLang="ja-JP" sz="3200" b="1" dirty="0">
                <a:latin typeface="BIZ UDPゴシック" panose="020B0400000000000000" pitchFamily="50" charset="-128"/>
                <a:ea typeface="BIZ UDPゴシック" panose="020B0400000000000000" pitchFamily="50" charset="-128"/>
              </a:rPr>
              <a:t>(</a:t>
            </a:r>
            <a:r>
              <a:rPr kumimoji="1" lang="en-US" altLang="ja-JP" sz="3200" b="1" dirty="0" err="1">
                <a:latin typeface="BIZ UDPゴシック" panose="020B0400000000000000" pitchFamily="50" charset="-128"/>
                <a:ea typeface="BIZ UDPゴシック" panose="020B0400000000000000" pitchFamily="50" charset="-128"/>
              </a:rPr>
              <a:t>eMBB</a:t>
            </a:r>
            <a:r>
              <a:rPr kumimoji="1" lang="en-US" altLang="ja-JP" sz="3200" b="1" dirty="0">
                <a:latin typeface="BIZ UDPゴシック" panose="020B0400000000000000" pitchFamily="50" charset="-128"/>
                <a:ea typeface="BIZ UDPゴシック" panose="020B0400000000000000" pitchFamily="50" charset="-128"/>
              </a:rPr>
              <a:t>)</a:t>
            </a:r>
            <a:endParaRPr kumimoji="1" lang="ja-JP" altLang="en-US" sz="3200" b="1"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A56873C0-C5F0-ED58-5736-9931A20A2A82}"/>
              </a:ext>
            </a:extLst>
          </p:cNvPr>
          <p:cNvSpPr txBox="1"/>
          <p:nvPr/>
        </p:nvSpPr>
        <p:spPr>
          <a:xfrm>
            <a:off x="1552540" y="3136612"/>
            <a:ext cx="5033319" cy="584775"/>
          </a:xfrm>
          <a:prstGeom prst="rect">
            <a:avLst/>
          </a:prstGeom>
          <a:noFill/>
        </p:spPr>
        <p:txBody>
          <a:bodyPr wrap="square" rtlCol="0">
            <a:spAutoFit/>
          </a:bodyPr>
          <a:lstStyle/>
          <a:p>
            <a:r>
              <a:rPr kumimoji="1" lang="ja-JP" altLang="en-US" sz="3200" b="1" dirty="0">
                <a:latin typeface="BIZ UDPゴシック" panose="020B0400000000000000" pitchFamily="50" charset="-128"/>
                <a:ea typeface="BIZ UDPゴシック" panose="020B0400000000000000" pitchFamily="50" charset="-128"/>
              </a:rPr>
              <a:t>超低遅延通信</a:t>
            </a:r>
            <a:r>
              <a:rPr kumimoji="1" lang="en-US" altLang="ja-JP" sz="3200" b="1" dirty="0">
                <a:latin typeface="BIZ UDPゴシック" panose="020B0400000000000000" pitchFamily="50" charset="-128"/>
                <a:ea typeface="BIZ UDPゴシック" panose="020B0400000000000000" pitchFamily="50" charset="-128"/>
              </a:rPr>
              <a:t>(URLLC)</a:t>
            </a:r>
            <a:endParaRPr kumimoji="1" lang="ja-JP" altLang="en-US" sz="3200" b="1" dirty="0">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17918791-E19B-0F28-49A8-DCEB52674055}"/>
              </a:ext>
            </a:extLst>
          </p:cNvPr>
          <p:cNvSpPr txBox="1"/>
          <p:nvPr/>
        </p:nvSpPr>
        <p:spPr>
          <a:xfrm>
            <a:off x="1552540" y="4678854"/>
            <a:ext cx="5033319" cy="584775"/>
          </a:xfrm>
          <a:prstGeom prst="rect">
            <a:avLst/>
          </a:prstGeom>
          <a:noFill/>
        </p:spPr>
        <p:txBody>
          <a:bodyPr wrap="square" rtlCol="0">
            <a:spAutoFit/>
          </a:bodyPr>
          <a:lstStyle/>
          <a:p>
            <a:r>
              <a:rPr lang="ja-JP" altLang="en-US" sz="3200" b="1" dirty="0">
                <a:latin typeface="BIZ UDPゴシック" panose="020B0400000000000000" pitchFamily="50" charset="-128"/>
                <a:ea typeface="BIZ UDPゴシック" panose="020B0400000000000000" pitchFamily="50" charset="-128"/>
              </a:rPr>
              <a:t>多数同時接続</a:t>
            </a:r>
            <a:r>
              <a:rPr lang="en-US" altLang="ja-JP" sz="3200" b="1" dirty="0">
                <a:latin typeface="BIZ UDPゴシック" panose="020B0400000000000000" pitchFamily="50" charset="-128"/>
                <a:ea typeface="BIZ UDPゴシック" panose="020B0400000000000000" pitchFamily="50" charset="-128"/>
              </a:rPr>
              <a:t>(</a:t>
            </a:r>
            <a:r>
              <a:rPr lang="en-US" altLang="ja-JP" sz="3200" b="1" dirty="0" err="1">
                <a:latin typeface="BIZ UDPゴシック" panose="020B0400000000000000" pitchFamily="50" charset="-128"/>
                <a:ea typeface="BIZ UDPゴシック" panose="020B0400000000000000" pitchFamily="50" charset="-128"/>
              </a:rPr>
              <a:t>mMTC</a:t>
            </a:r>
            <a:r>
              <a:rPr lang="en-US" altLang="ja-JP" sz="3200" b="1" dirty="0">
                <a:latin typeface="BIZ UDPゴシック" panose="020B0400000000000000" pitchFamily="50" charset="-128"/>
                <a:ea typeface="BIZ UDPゴシック" panose="020B0400000000000000" pitchFamily="50" charset="-128"/>
              </a:rPr>
              <a:t>)</a:t>
            </a:r>
            <a:endParaRPr kumimoji="1" lang="ja-JP" altLang="en-US" sz="3200" b="1"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16433228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826</TotalTime>
  <Words>517</Words>
  <Application>Microsoft Office PowerPoint</Application>
  <PresentationFormat>ワイド画面</PresentationFormat>
  <Paragraphs>44</Paragraphs>
  <Slides>12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BIZ UDPゴシック</vt:lpstr>
      <vt:lpstr>HGP創英角ｺﾞｼｯｸUB</vt:lpstr>
      <vt:lpstr>游ゴシック</vt:lpstr>
      <vt:lpstr>游ゴシック Light</vt:lpstr>
      <vt:lpstr>Arial</vt:lpstr>
      <vt:lpstr>Office テーマ</vt:lpstr>
      <vt:lpstr>PowerPoint プレゼンテーション</vt:lpstr>
      <vt:lpstr>多元接続(Multiple Access)とは？</vt:lpstr>
      <vt:lpstr>FDMA(Frequency Division Multiple Access)</vt:lpstr>
      <vt:lpstr>TDMA(Time Division Multiple Access)</vt:lpstr>
      <vt:lpstr>CDMA(Code Division Multiple Access)</vt:lpstr>
      <vt:lpstr>SDMA(Spatial Division Multiple Access)</vt:lpstr>
      <vt:lpstr>OFDMA(Orthogonal Frequency Division Multiple Access)</vt:lpstr>
      <vt:lpstr>MIMO(Multiple Input Multiple Output)</vt:lpstr>
      <vt:lpstr>PowerPoint プレゼンテーション</vt:lpstr>
      <vt:lpstr>ネットワークスライシング</vt:lpstr>
      <vt:lpstr>Massive MIMO</vt:lpstr>
      <vt:lpstr>MEC(Multi-access Edge Computing)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下沢 亮太郎</dc:creator>
  <cp:lastModifiedBy>下沢 亮太郎</cp:lastModifiedBy>
  <cp:revision>8</cp:revision>
  <dcterms:created xsi:type="dcterms:W3CDTF">2023-06-27T16:53:22Z</dcterms:created>
  <dcterms:modified xsi:type="dcterms:W3CDTF">2023-06-28T06:39:51Z</dcterms:modified>
</cp:coreProperties>
</file>