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物理層において理論上最大</a:t>
            </a:r>
            <a:r>
              <a:rPr kumimoji="1" lang="en-US" altLang="ja-JP" dirty="0"/>
              <a:t>600Mbps</a:t>
            </a:r>
            <a:r>
              <a:rPr kumimoji="1" lang="ja-JP" altLang="en-US" dirty="0"/>
              <a:t>を実現するために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67201" y="2310127"/>
            <a:ext cx="68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78337" y="6294891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135234"/>
            <a:ext cx="1868167" cy="646331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サブキャリア数の増大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4135866-3B05-444E-F9EA-CA5EFB1B0EAD}"/>
              </a:ext>
            </a:extLst>
          </p:cNvPr>
          <p:cNvCxnSpPr>
            <a:cxnSpLocks/>
          </p:cNvCxnSpPr>
          <p:nvPr/>
        </p:nvCxnSpPr>
        <p:spPr>
          <a:xfrm>
            <a:off x="1263849" y="6698674"/>
            <a:ext cx="19679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5714BA-67F8-2D6F-D63C-9A696BC8ED73}"/>
              </a:ext>
            </a:extLst>
          </p:cNvPr>
          <p:cNvSpPr txBox="1"/>
          <p:nvPr/>
        </p:nvSpPr>
        <p:spPr>
          <a:xfrm>
            <a:off x="3172481" y="6552322"/>
            <a:ext cx="198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従来の帯域幅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(20MHz)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  <p:pic>
        <p:nvPicPr>
          <p:cNvPr id="7" name="図 6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3F109E42-4D18-B3D5-10A4-31FD3609DF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64989"/>
            <a:ext cx="6648727" cy="1520357"/>
          </a:xfrm>
          <a:prstGeom prst="rect">
            <a:avLst/>
          </a:prstGeom>
        </p:spPr>
      </p:pic>
      <p:pic>
        <p:nvPicPr>
          <p:cNvPr id="14" name="図 13" descr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4B7FD70F-152C-9A83-8E06-8AC89B15E7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9" y="4289984"/>
            <a:ext cx="7744533" cy="175121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5E7CE0-9AE1-433C-BDCF-667B2162A908}"/>
              </a:ext>
            </a:extLst>
          </p:cNvPr>
          <p:cNvGrpSpPr/>
          <p:nvPr/>
        </p:nvGrpSpPr>
        <p:grpSpPr>
          <a:xfrm>
            <a:off x="281827" y="3585346"/>
            <a:ext cx="5814173" cy="584775"/>
            <a:chOff x="371474" y="3790950"/>
            <a:chExt cx="5814173" cy="5847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DA6485-6C00-9615-CD4D-0109F2215434}"/>
                </a:ext>
              </a:extLst>
            </p:cNvPr>
            <p:cNvSpPr txBox="1"/>
            <p:nvPr/>
          </p:nvSpPr>
          <p:spPr>
            <a:xfrm>
              <a:off x="371474" y="3790950"/>
              <a:ext cx="5814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となり</a:t>
              </a:r>
              <a:r>
                <a: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 について解くと</a:t>
              </a: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9DC9753-2DC3-45D4-8184-4BBA3F8D408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024" y="3906799"/>
              <a:ext cx="393302" cy="372689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D6C2E0A7-09CA-4667-8D67-23A0ECBE1B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713" y="3910813"/>
              <a:ext cx="393302" cy="365476"/>
            </a:xfrm>
            <a:prstGeom prst="rect">
              <a:avLst/>
            </a:prstGeom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05137-FAB4-4146-BA3F-4BD549A7861B}"/>
              </a:ext>
            </a:extLst>
          </p:cNvPr>
          <p:cNvSpPr txBox="1"/>
          <p:nvPr/>
        </p:nvSpPr>
        <p:spPr>
          <a:xfrm>
            <a:off x="281827" y="5961422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C21EA2-F9CB-4F4E-83C4-56E26BA61063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DB1BD9-94F4-4E8D-B24F-CE939ECFF02F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FCDFC4-1B58-4487-A088-A482869EDEE2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欠点①</a:t>
            </a:r>
          </a:p>
        </p:txBody>
      </p:sp>
      <p:pic>
        <p:nvPicPr>
          <p:cNvPr id="10" name="図 9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BF60D4B4-D5FF-4314-90E2-8AE6FC9C4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2598004"/>
            <a:ext cx="7489738" cy="830996"/>
          </a:xfrm>
          <a:prstGeom prst="rect">
            <a:avLst/>
          </a:prstGeom>
        </p:spPr>
      </p:pic>
      <p:pic>
        <p:nvPicPr>
          <p:cNvPr id="11" name="図 10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9E10807C-B98D-430C-A9EA-71B7F877E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3612310"/>
            <a:ext cx="7489738" cy="830996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6C09329-2DD9-4099-B2F5-BA877FEA227F}"/>
              </a:ext>
            </a:extLst>
          </p:cNvPr>
          <p:cNvSpPr/>
          <p:nvPr/>
        </p:nvSpPr>
        <p:spPr>
          <a:xfrm>
            <a:off x="4007224" y="2393576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BB11368-20D3-4849-A565-EF26B0FA7C17}"/>
              </a:ext>
            </a:extLst>
          </p:cNvPr>
          <p:cNvSpPr/>
          <p:nvPr/>
        </p:nvSpPr>
        <p:spPr>
          <a:xfrm>
            <a:off x="7389038" y="2322294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49BB12-1E84-4F54-91E0-AC841A2FCA13}"/>
              </a:ext>
            </a:extLst>
          </p:cNvPr>
          <p:cNvSpPr txBox="1"/>
          <p:nvPr/>
        </p:nvSpPr>
        <p:spPr>
          <a:xfrm>
            <a:off x="2122547" y="5071827"/>
            <a:ext cx="791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全て違う経路で到達した信号を線形演算するため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同一の位相で加算されるとは限らず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逆の位相で加算されて信号を弱める可能性もある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83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C19F84DE-402A-400A-8654-0205FD36A4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29" y="2740548"/>
            <a:ext cx="7915478" cy="137690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5B99E-53F1-4C1B-96DA-A9C6DE657B11}"/>
              </a:ext>
            </a:extLst>
          </p:cNvPr>
          <p:cNvSpPr/>
          <p:nvPr/>
        </p:nvSpPr>
        <p:spPr>
          <a:xfrm>
            <a:off x="8628092" y="4227336"/>
            <a:ext cx="1184340" cy="71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3BBBBD-9988-44AC-A4C3-B4D743497230}"/>
              </a:ext>
            </a:extLst>
          </p:cNvPr>
          <p:cNvSpPr txBox="1"/>
          <p:nvPr/>
        </p:nvSpPr>
        <p:spPr>
          <a:xfrm>
            <a:off x="1366938" y="4589478"/>
            <a:ext cx="8722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実際の受信信号には熱雑音等の干渉成分があるが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ZF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法では考慮されていないため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逆に雑音電力を増幅してしまう場合も発生する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B5004-1C22-4F15-80D2-3E06A89FCBDF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E39830-71E1-4A4A-BAA6-37C21C4EB81E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A9D0F4-E549-412E-9980-084269A328E3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欠点②</a:t>
            </a:r>
          </a:p>
        </p:txBody>
      </p:sp>
    </p:spTree>
    <p:extLst>
      <p:ext uri="{BB962C8B-B14F-4D97-AF65-F5344CB8AC3E}">
        <p14:creationId xmlns:p14="http://schemas.microsoft.com/office/powerpoint/2010/main" val="39928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318.6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5458"/>
  <p:tag name="ORIGINALWIDTH" val="1452.95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733.49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462</Words>
  <Application>Microsoft Office PowerPoint</Application>
  <PresentationFormat>ワイド画面</PresentationFormat>
  <Paragraphs>88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下沢 亮太郎</cp:lastModifiedBy>
  <cp:revision>13</cp:revision>
  <dcterms:created xsi:type="dcterms:W3CDTF">2023-10-17T18:55:59Z</dcterms:created>
  <dcterms:modified xsi:type="dcterms:W3CDTF">2023-10-24T12:45:06Z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