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9" r:id="rId5"/>
    <p:sldId id="260" r:id="rId6"/>
    <p:sldId id="258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4726" autoAdjust="0"/>
  </p:normalViewPr>
  <p:slideViewPr>
    <p:cSldViewPr snapToGrid="0">
      <p:cViewPr varScale="1">
        <p:scale>
          <a:sx n="134" d="100"/>
          <a:sy n="134" d="100"/>
        </p:scale>
        <p:origin x="1266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50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41EFE-85AC-47D7-93D2-DAF2137E2C08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831F3-BB68-44E4-A072-5829AC2F76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123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後述する</a:t>
            </a:r>
            <a:r>
              <a:rPr kumimoji="1" lang="en-US" altLang="ja-JP" dirty="0"/>
              <a:t>CSI</a:t>
            </a:r>
            <a:r>
              <a:rPr kumimoji="1" lang="ja-JP" altLang="en-US" dirty="0"/>
              <a:t>フィードバック手順を用いたチャネル推定を行い</a:t>
            </a:r>
            <a:r>
              <a:rPr kumimoji="1" lang="en-US" altLang="ja-JP" dirty="0"/>
              <a:t>1</a:t>
            </a:r>
            <a:r>
              <a:rPr kumimoji="1" lang="ja-JP" altLang="en-US" dirty="0"/>
              <a:t>対多の通信を</a:t>
            </a:r>
            <a:r>
              <a:rPr kumimoji="1" lang="en-US" altLang="ja-JP" dirty="0"/>
              <a:t>MU-MIMO</a:t>
            </a:r>
          </a:p>
          <a:p>
            <a:r>
              <a:rPr kumimoji="1" lang="en-US" altLang="ja-JP" dirty="0"/>
              <a:t>1</a:t>
            </a:r>
            <a:r>
              <a:rPr kumimoji="1" lang="ja-JP" altLang="en-US" dirty="0"/>
              <a:t>対</a:t>
            </a:r>
            <a:r>
              <a:rPr kumimoji="1" lang="en-US" altLang="ja-JP" dirty="0"/>
              <a:t>1</a:t>
            </a:r>
            <a:r>
              <a:rPr kumimoji="1" lang="ja-JP" altLang="en-US" dirty="0"/>
              <a:t>を</a:t>
            </a:r>
            <a:r>
              <a:rPr kumimoji="1" lang="en-US" altLang="ja-JP" dirty="0"/>
              <a:t>SU-MIMO</a:t>
            </a:r>
            <a:r>
              <a:rPr kumimoji="1" lang="ja-JP" altLang="en-US" dirty="0"/>
              <a:t>という</a:t>
            </a:r>
            <a:endParaRPr kumimoji="1" lang="en-US" altLang="ja-JP" dirty="0"/>
          </a:p>
          <a:p>
            <a:r>
              <a:rPr kumimoji="1" lang="ja-JP" altLang="en-US" dirty="0"/>
              <a:t>また、</a:t>
            </a:r>
            <a:r>
              <a:rPr kumimoji="1" lang="en-US" altLang="ja-JP" dirty="0"/>
              <a:t>ac</a:t>
            </a:r>
            <a:r>
              <a:rPr kumimoji="1" lang="ja-JP" altLang="en-US" dirty="0"/>
              <a:t>ではアンテナ数を最大</a:t>
            </a:r>
            <a:r>
              <a:rPr kumimoji="1" lang="en-US" altLang="ja-JP" dirty="0"/>
              <a:t>8</a:t>
            </a:r>
            <a:r>
              <a:rPr kumimoji="1" lang="ja-JP" altLang="en-US" dirty="0"/>
              <a:t>本となっている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831F3-BB68-44E4-A072-5829AC2F76F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0808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アイゲンモード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831F3-BB68-44E4-A072-5829AC2F76F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3576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BR : </a:t>
            </a:r>
            <a:r>
              <a:rPr kumimoji="1" lang="ja-JP" altLang="en-US" dirty="0"/>
              <a:t>チャネル特性などの情報である</a:t>
            </a:r>
            <a:r>
              <a:rPr kumimoji="1" lang="en-US" altLang="ja-JP" dirty="0"/>
              <a:t>CSI</a:t>
            </a:r>
            <a:r>
              <a:rPr kumimoji="1" lang="ja-JP" altLang="en-US" dirty="0"/>
              <a:t>をフィードバック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831F3-BB68-44E4-A072-5829AC2F76F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668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E35802-F020-2112-3178-67C279A84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8FA3B15-F94D-18DC-5ADC-B63A6D3AD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2F6A74-5B74-13E2-1C69-2AD08D3A5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5FC5-081D-46DF-9F40-B9AC6F30491E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39047B-4F9B-BCA7-6AB6-C55A4833A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5E6CBE-EC03-C38E-98C5-C4D949314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1436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D4B05C-FF77-8CDB-0F2A-36A14886D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FB25349-6CAD-726D-31C9-D902F04CC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8067B6-2988-6B6E-79CF-8D88077FA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5FC5-081D-46DF-9F40-B9AC6F30491E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C92003-D2CE-6F4F-CAAD-6BD743A35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9E0A47-351C-A222-4A3F-044969E9C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237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997E6C5-21DA-8F3A-3B27-78AE3CCF6B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ED75FFC-F085-385A-01BF-6C650C479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A408A3-3DF4-2F9F-4CA4-10A4D7D10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5FC5-081D-46DF-9F40-B9AC6F30491E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8DA7B6-E28A-D713-F950-6C20C7D6E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4FC62C-D105-3D52-9DA4-1A2D71AB5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7493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4D28B2-2A93-B048-F0CA-446E6CD17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0B0185-3CAE-B593-F95A-51A41902D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30A9CD-AB95-C78D-71D3-504D5C03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5FC5-081D-46DF-9F40-B9AC6F30491E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F9CF5A-8399-0B76-409A-39618D6A3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4FEAB9-6DC7-7C64-78DA-1B2218585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387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E05ED9-70FF-1686-C8FB-5AD0E95A0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61B3321-0990-2B06-07E0-2F7CAD85E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7B6494-DC12-0D5C-AA0B-6B775CF4F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5FC5-081D-46DF-9F40-B9AC6F30491E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10070B-692C-8642-E2FF-8831EA8A7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F90B90-723A-B751-8B29-66171370E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2350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374FD5-763E-C1F3-2432-232D25E6F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BA9F65-DCFD-6A63-208B-34CEB1CF9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37D3E65-2560-B155-61DC-BA1D04A1C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5C3EDD-0577-71D0-B3EC-6D7ACB639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5FC5-081D-46DF-9F40-B9AC6F30491E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633836-9D3F-5BD2-FED2-E73A64765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D6D0B18-269D-CBDD-0BE6-E12B1BB13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298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C1B60E-9008-1A7F-2130-096B9AD68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C30E43-1143-3455-690F-AE9D44437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F88BD0A-E444-827C-68BA-83B7E5BB1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56915ED-AC51-1EE5-B898-49645C8FD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0546564-8EE7-3E5E-F71F-5E2D66792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0F8ACF9-BE6A-AAAC-C3D8-18C043097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5FC5-081D-46DF-9F40-B9AC6F30491E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7B45D9F-E723-930E-E964-AF0D7AD5B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F68547C-2CD6-6009-AA2A-5B8FF37F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4683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ACE146-9A45-BAB4-0C68-6EB970BB8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233244E-56F9-A29D-B554-2B65D42C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5FC5-081D-46DF-9F40-B9AC6F30491E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44247F3-11EA-7508-18E6-EC1637D26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2291FE1-4121-6647-0B0D-A99CD3364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2843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1325FAE-A87A-8299-1CC2-FCCEFFCA7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5FC5-081D-46DF-9F40-B9AC6F30491E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B631739-9079-705B-FFAD-8E78F8F9F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FDD578C-1189-CBB2-691D-E7E08EAB5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4309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D14FAE-FCAC-FCBB-A1D1-687BA0B8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ABF7C1-EED8-7DAD-8BEF-CA767078F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03021D-2DA3-08D8-F316-0280F2274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8702AF3-E16E-197E-FCAB-C71D14666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5FC5-081D-46DF-9F40-B9AC6F30491E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98B854-8A69-B368-2F55-8E4C2E37D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6F53788-4265-F7BF-6E42-59EF187F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6813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38A524-6DD2-0B58-F4CF-1FC873CF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414D8EF-15BE-12C6-8AF8-EAA9CF0807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2D42804-8921-B43E-5A10-34DA2485B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AAF191-94CF-CBEC-440F-64E4CAD53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5FC5-081D-46DF-9F40-B9AC6F30491E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143D5EC-4D76-FF8A-6EF5-605F0ACBB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6E9A44D-61E6-0136-D519-8B90C347B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6607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759C2CE-23BF-B026-82AE-678CE14F3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A94697-26B9-F4B6-37EE-29935B098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5C0B2F-CA6F-68DB-6828-559C09E13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65FC5-081D-46DF-9F40-B9AC6F30491E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57C398-5CAB-FB74-63EA-135F6AC1F7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AD9702-EEAE-024A-A192-6A34E61C19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2697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4.svg"/><Relationship Id="rId3" Type="http://schemas.openxmlformats.org/officeDocument/2006/relationships/tags" Target="../tags/tag3.xml"/><Relationship Id="rId21" Type="http://schemas.openxmlformats.org/officeDocument/2006/relationships/image" Target="../media/image7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3.png"/><Relationship Id="rId2" Type="http://schemas.openxmlformats.org/officeDocument/2006/relationships/tags" Target="../tags/tag2.xml"/><Relationship Id="rId16" Type="http://schemas.openxmlformats.org/officeDocument/2006/relationships/image" Target="../media/image2.svg"/><Relationship Id="rId20" Type="http://schemas.openxmlformats.org/officeDocument/2006/relationships/image" Target="../media/image6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1.png"/><Relationship Id="rId23" Type="http://schemas.openxmlformats.org/officeDocument/2006/relationships/image" Target="../media/image9.png"/><Relationship Id="rId10" Type="http://schemas.openxmlformats.org/officeDocument/2006/relationships/tags" Target="../tags/tag10.xml"/><Relationship Id="rId19" Type="http://schemas.openxmlformats.org/officeDocument/2006/relationships/image" Target="../media/image5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notesSlide" Target="../notesSlides/notesSlide1.xml"/><Relationship Id="rId2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15.xml"/><Relationship Id="rId7" Type="http://schemas.openxmlformats.org/officeDocument/2006/relationships/image" Target="../media/image13.sv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.xml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5A254A-3B3B-6490-1241-86E4F159F7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固有モード伝送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/</a:t>
            </a:r>
            <a:br>
              <a:rPr kumimoji="1" lang="en-US" altLang="ja-JP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kumimoji="1" lang="en-US" altLang="ja-JP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MU-MIMO</a:t>
            </a:r>
            <a:endParaRPr kumimoji="1" lang="ja-JP" altLang="en-US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E628E64-583A-44AE-5406-AD39F5B4B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下沢 亮太郎</a:t>
            </a:r>
          </a:p>
        </p:txBody>
      </p:sp>
    </p:spTree>
    <p:extLst>
      <p:ext uri="{BB962C8B-B14F-4D97-AF65-F5344CB8AC3E}">
        <p14:creationId xmlns:p14="http://schemas.microsoft.com/office/powerpoint/2010/main" val="2172113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44A2AF0-37FB-2B97-B35A-F6376C2830A8}"/>
              </a:ext>
            </a:extLst>
          </p:cNvPr>
          <p:cNvSpPr txBox="1"/>
          <p:nvPr/>
        </p:nvSpPr>
        <p:spPr>
          <a:xfrm>
            <a:off x="150393" y="156411"/>
            <a:ext cx="10852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前回 </a:t>
            </a:r>
            <a:r>
              <a:rPr kumimoji="1" lang="en-US" altLang="ja-JP" sz="4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MIMO(Multi Input Multi Output)</a:t>
            </a:r>
            <a:endParaRPr kumimoji="1" lang="ja-JP" altLang="en-US" sz="40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B61E8A9-611A-D728-0161-156DBA7F3BBA}"/>
              </a:ext>
            </a:extLst>
          </p:cNvPr>
          <p:cNvSpPr txBox="1"/>
          <p:nvPr/>
        </p:nvSpPr>
        <p:spPr>
          <a:xfrm>
            <a:off x="280532" y="1276754"/>
            <a:ext cx="4937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802.11n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では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</a:t>
            </a:r>
          </a:p>
          <a:p>
            <a:pPr lvl="1"/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つの送信デバイスと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つの受信デバイス</a:t>
            </a:r>
          </a:p>
        </p:txBody>
      </p: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E677F397-2C71-1D76-4B68-8D498A9725C5}"/>
              </a:ext>
            </a:extLst>
          </p:cNvPr>
          <p:cNvGrpSpPr/>
          <p:nvPr/>
        </p:nvGrpSpPr>
        <p:grpSpPr>
          <a:xfrm>
            <a:off x="928865" y="2897506"/>
            <a:ext cx="2838615" cy="2681221"/>
            <a:chOff x="1313875" y="2873443"/>
            <a:chExt cx="2838615" cy="2681221"/>
          </a:xfrm>
        </p:grpSpPr>
        <p:pic>
          <p:nvPicPr>
            <p:cNvPr id="4" name="グラフィックス 3">
              <a:extLst>
                <a:ext uri="{FF2B5EF4-FFF2-40B4-BE49-F238E27FC236}">
                  <a16:creationId xmlns:a16="http://schemas.microsoft.com/office/drawing/2014/main" id="{4D8A60C6-9D19-5DC1-B9CE-3F8F8EE15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313875" y="2873443"/>
              <a:ext cx="991768" cy="2277393"/>
            </a:xfrm>
            <a:prstGeom prst="rect">
              <a:avLst/>
            </a:prstGeom>
          </p:spPr>
        </p:pic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EBA0D94A-00F5-6D69-0D81-ECB1BF402B7B}"/>
                </a:ext>
              </a:extLst>
            </p:cNvPr>
            <p:cNvSpPr/>
            <p:nvPr/>
          </p:nvSpPr>
          <p:spPr>
            <a:xfrm>
              <a:off x="3514816" y="4880896"/>
              <a:ext cx="637674" cy="336884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平行四辺形 21">
              <a:extLst>
                <a:ext uri="{FF2B5EF4-FFF2-40B4-BE49-F238E27FC236}">
                  <a16:creationId xmlns:a16="http://schemas.microsoft.com/office/drawing/2014/main" id="{1E35393F-BFC2-38E2-4CD2-15B234A921D3}"/>
                </a:ext>
              </a:extLst>
            </p:cNvPr>
            <p:cNvSpPr/>
            <p:nvPr/>
          </p:nvSpPr>
          <p:spPr>
            <a:xfrm>
              <a:off x="3430595" y="5217780"/>
              <a:ext cx="721895" cy="336884"/>
            </a:xfrm>
            <a:prstGeom prst="parallelogram">
              <a:avLst>
                <a:gd name="adj" fmla="val 28572"/>
              </a:avLst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4" name="グラフィックス 23">
              <a:extLst>
                <a:ext uri="{FF2B5EF4-FFF2-40B4-BE49-F238E27FC236}">
                  <a16:creationId xmlns:a16="http://schemas.microsoft.com/office/drawing/2014/main" id="{27F07431-913A-BDD8-24D2-6CD8848E1B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 l="1" r="-1" b="17291"/>
            <a:stretch/>
          </p:blipFill>
          <p:spPr>
            <a:xfrm flipH="1">
              <a:off x="3639178" y="4295416"/>
              <a:ext cx="388949" cy="585480"/>
            </a:xfrm>
            <a:prstGeom prst="rect">
              <a:avLst/>
            </a:prstGeom>
          </p:spPr>
        </p:pic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C5B7890D-6C9D-E7BC-FE62-E8E8AB91CCE8}"/>
                </a:ext>
              </a:extLst>
            </p:cNvPr>
            <p:cNvCxnSpPr/>
            <p:nvPr/>
          </p:nvCxnSpPr>
          <p:spPr>
            <a:xfrm>
              <a:off x="2305643" y="3146258"/>
              <a:ext cx="1021089" cy="2526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E836F4E5-05D9-E4C8-5B01-88167D0D9BF9}"/>
                </a:ext>
              </a:extLst>
            </p:cNvPr>
            <p:cNvCxnSpPr/>
            <p:nvPr/>
          </p:nvCxnSpPr>
          <p:spPr>
            <a:xfrm>
              <a:off x="3326732" y="3398921"/>
              <a:ext cx="433136" cy="7339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2C542FD0-4562-9B63-21B1-5E93F6895CE0}"/>
                </a:ext>
              </a:extLst>
            </p:cNvPr>
            <p:cNvCxnSpPr>
              <a:cxnSpLocks/>
            </p:cNvCxnSpPr>
            <p:nvPr/>
          </p:nvCxnSpPr>
          <p:spPr>
            <a:xfrm>
              <a:off x="1601507" y="3725878"/>
              <a:ext cx="416503" cy="8762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FFE234E5-497F-50E0-4B3F-B6C0D8C0B466}"/>
                </a:ext>
              </a:extLst>
            </p:cNvPr>
            <p:cNvCxnSpPr>
              <a:cxnSpLocks/>
            </p:cNvCxnSpPr>
            <p:nvPr/>
          </p:nvCxnSpPr>
          <p:spPr>
            <a:xfrm>
              <a:off x="2018010" y="4602079"/>
              <a:ext cx="1116216" cy="2788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4C3899A9-87F6-5452-7EB9-68B4399FBEA6}"/>
                </a:ext>
              </a:extLst>
            </p:cNvPr>
            <p:cNvCxnSpPr/>
            <p:nvPr/>
          </p:nvCxnSpPr>
          <p:spPr>
            <a:xfrm>
              <a:off x="1931068" y="3531268"/>
              <a:ext cx="1499527" cy="8542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図 41" descr="\documentclass{jsarticle}&#10;\usepackage{amsmath}&#10;\usepackage[T1]{fontenc}&#10;\usepackage{lmodern}&#10;\pagestyle{empty}&#10;&#10;\begin{document}&#10;%\begin{align*}&#10;%\end{align*}&#10;$S_1$&#10;\end{document}" title="IguanaTex Bitmap Display">
              <a:extLst>
                <a:ext uri="{FF2B5EF4-FFF2-40B4-BE49-F238E27FC236}">
                  <a16:creationId xmlns:a16="http://schemas.microsoft.com/office/drawing/2014/main" id="{141452A1-A091-DCCC-93ED-710A11265200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3490" y="3013911"/>
              <a:ext cx="286540" cy="273344"/>
            </a:xfrm>
            <a:prstGeom prst="rect">
              <a:avLst/>
            </a:prstGeom>
          </p:spPr>
        </p:pic>
        <p:pic>
          <p:nvPicPr>
            <p:cNvPr id="45" name="図 44" descr="\documentclass{jsarticle}&#10;\usepackage{amsmath}&#10;\usepackage[T1]{fontenc}&#10;\usepackage{lmodern}&#10;\pagestyle{empty}&#10;&#10;\begin{document}&#10;%\begin{align*}&#10;%\end{align*}&#10;$S_2$&#10;\end{document}" title="IguanaTex Bitmap Display">
              <a:extLst>
                <a:ext uri="{FF2B5EF4-FFF2-40B4-BE49-F238E27FC236}">
                  <a16:creationId xmlns:a16="http://schemas.microsoft.com/office/drawing/2014/main" id="{A1215AE7-AA09-EADD-CBAB-F07B4B9FEF51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3689" y="3668354"/>
              <a:ext cx="292195" cy="273344"/>
            </a:xfrm>
            <a:prstGeom prst="rect">
              <a:avLst/>
            </a:prstGeom>
          </p:spPr>
        </p:pic>
        <p:pic>
          <p:nvPicPr>
            <p:cNvPr id="48" name="図 47" descr="\documentclass{jsarticle}&#10;\usepackage{amsmath}&#10;\usepackage[T1]{fontenc}&#10;\usepackage{lmodern}&#10;\pagestyle{empty}&#10;&#10;\begin{document}&#10;%\begin{align*}&#10;%\end{align*}&#10;$S_3$&#10;\end{document}" title="IguanaTex Bitmap Display">
              <a:extLst>
                <a:ext uri="{FF2B5EF4-FFF2-40B4-BE49-F238E27FC236}">
                  <a16:creationId xmlns:a16="http://schemas.microsoft.com/office/drawing/2014/main" id="{5D55FB70-0E05-C6A4-7A33-CA7DEDA5C8B1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3008" y="4354155"/>
              <a:ext cx="294080" cy="278999"/>
            </a:xfrm>
            <a:prstGeom prst="rect">
              <a:avLst/>
            </a:prstGeom>
          </p:spPr>
        </p:pic>
      </p:grpSp>
      <p:sp>
        <p:nvSpPr>
          <p:cNvPr id="49" name="矢印: 右 48">
            <a:extLst>
              <a:ext uri="{FF2B5EF4-FFF2-40B4-BE49-F238E27FC236}">
                <a16:creationId xmlns:a16="http://schemas.microsoft.com/office/drawing/2014/main" id="{D931516B-FB87-44E4-E05C-1CCC6D0AD9BA}"/>
              </a:ext>
            </a:extLst>
          </p:cNvPr>
          <p:cNvSpPr/>
          <p:nvPr/>
        </p:nvSpPr>
        <p:spPr>
          <a:xfrm>
            <a:off x="5068403" y="3259280"/>
            <a:ext cx="974558" cy="433137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8FD67AC1-A040-63F4-862E-967CC0EAB3F2}"/>
              </a:ext>
            </a:extLst>
          </p:cNvPr>
          <p:cNvSpPr txBox="1"/>
          <p:nvPr/>
        </p:nvSpPr>
        <p:spPr>
          <a:xfrm>
            <a:off x="6713757" y="1337450"/>
            <a:ext cx="4937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802.11ac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では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</a:t>
            </a:r>
          </a:p>
        </p:txBody>
      </p:sp>
      <p:pic>
        <p:nvPicPr>
          <p:cNvPr id="66" name="グラフィックス 65">
            <a:extLst>
              <a:ext uri="{FF2B5EF4-FFF2-40B4-BE49-F238E27FC236}">
                <a16:creationId xmlns:a16="http://schemas.microsoft.com/office/drawing/2014/main" id="{2FBC4E95-E2E5-DA9E-E03D-5F783CB259B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685622" y="1923085"/>
            <a:ext cx="771443" cy="1749199"/>
          </a:xfrm>
          <a:prstGeom prst="rect">
            <a:avLst/>
          </a:prstGeom>
        </p:spPr>
      </p:pic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E5B1521D-4F32-3FA8-9BDC-FD84F97645B0}"/>
              </a:ext>
            </a:extLst>
          </p:cNvPr>
          <p:cNvSpPr/>
          <p:nvPr/>
        </p:nvSpPr>
        <p:spPr>
          <a:xfrm>
            <a:off x="11397615" y="3464951"/>
            <a:ext cx="496012" cy="25875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8" name="平行四辺形 67">
            <a:extLst>
              <a:ext uri="{FF2B5EF4-FFF2-40B4-BE49-F238E27FC236}">
                <a16:creationId xmlns:a16="http://schemas.microsoft.com/office/drawing/2014/main" id="{86BF68F9-6CA0-73FE-E931-6B36464C4EB1}"/>
              </a:ext>
            </a:extLst>
          </p:cNvPr>
          <p:cNvSpPr/>
          <p:nvPr/>
        </p:nvSpPr>
        <p:spPr>
          <a:xfrm>
            <a:off x="11332104" y="3723701"/>
            <a:ext cx="561523" cy="258751"/>
          </a:xfrm>
          <a:prstGeom prst="parallelogram">
            <a:avLst>
              <a:gd name="adj" fmla="val 28572"/>
            </a:avLst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9" name="グラフィックス 68">
            <a:extLst>
              <a:ext uri="{FF2B5EF4-FFF2-40B4-BE49-F238E27FC236}">
                <a16:creationId xmlns:a16="http://schemas.microsoft.com/office/drawing/2014/main" id="{7DE3023F-19F9-08AB-0943-92AADD875B16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 l="1" r="-1" b="17291"/>
          <a:stretch/>
        </p:blipFill>
        <p:spPr>
          <a:xfrm flipH="1">
            <a:off x="11494349" y="3015261"/>
            <a:ext cx="302542" cy="449690"/>
          </a:xfrm>
          <a:prstGeom prst="rect">
            <a:avLst/>
          </a:prstGeom>
        </p:spPr>
      </p:pic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FA05ACFC-C76A-CB40-B54B-6F33547F32BB}"/>
              </a:ext>
            </a:extLst>
          </p:cNvPr>
          <p:cNvCxnSpPr/>
          <p:nvPr/>
        </p:nvCxnSpPr>
        <p:spPr>
          <a:xfrm>
            <a:off x="10457065" y="2132626"/>
            <a:ext cx="794250" cy="194063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D6B51D05-E02C-7C54-E951-6B0A2B488FB5}"/>
              </a:ext>
            </a:extLst>
          </p:cNvPr>
          <p:cNvCxnSpPr/>
          <p:nvPr/>
        </p:nvCxnSpPr>
        <p:spPr>
          <a:xfrm>
            <a:off x="11251315" y="2326689"/>
            <a:ext cx="336913" cy="563707"/>
          </a:xfrm>
          <a:prstGeom prst="straightConnector1">
            <a:avLst/>
          </a:prstGeom>
          <a:ln w="127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16C95C64-54AE-DA49-7AD9-0D75C8C2A856}"/>
              </a:ext>
            </a:extLst>
          </p:cNvPr>
          <p:cNvCxnSpPr>
            <a:cxnSpLocks/>
          </p:cNvCxnSpPr>
          <p:nvPr/>
        </p:nvCxnSpPr>
        <p:spPr>
          <a:xfrm>
            <a:off x="9909355" y="2577815"/>
            <a:ext cx="323975" cy="672984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4EF97AB0-39D7-604A-7F89-91584F523B83}"/>
              </a:ext>
            </a:extLst>
          </p:cNvPr>
          <p:cNvCxnSpPr>
            <a:cxnSpLocks/>
          </p:cNvCxnSpPr>
          <p:nvPr/>
        </p:nvCxnSpPr>
        <p:spPr>
          <a:xfrm>
            <a:off x="10233331" y="3250799"/>
            <a:ext cx="868244" cy="21415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ADCC9C31-C3CB-4782-F8AE-451BC69CC7FD}"/>
              </a:ext>
            </a:extLst>
          </p:cNvPr>
          <p:cNvCxnSpPr>
            <a:cxnSpLocks/>
          </p:cNvCxnSpPr>
          <p:nvPr/>
        </p:nvCxnSpPr>
        <p:spPr>
          <a:xfrm>
            <a:off x="10344140" y="2512526"/>
            <a:ext cx="987964" cy="5719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図 74" descr="\documentclass{jsarticle}&#10;\usepackage{amsmath}&#10;\usepackage[T1]{fontenc}&#10;\usepackage{lmodern}&#10;\pagestyle{empty}&#10;&#10;\begin{document}&#10;%\begin{align*}&#10;%\end{align*}&#10;$S_1$&#10;\end{document}" title="IguanaTex Bitmap Display">
            <a:extLst>
              <a:ext uri="{FF2B5EF4-FFF2-40B4-BE49-F238E27FC236}">
                <a16:creationId xmlns:a16="http://schemas.microsoft.com/office/drawing/2014/main" id="{A0F911B0-8CB5-5424-0218-280881365FE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5445" y="2030974"/>
            <a:ext cx="222884" cy="209947"/>
          </a:xfrm>
          <a:prstGeom prst="rect">
            <a:avLst/>
          </a:prstGeom>
        </p:spPr>
      </p:pic>
      <p:pic>
        <p:nvPicPr>
          <p:cNvPr id="76" name="図 75" descr="\documentclass{jsarticle}&#10;\usepackage{amsmath}&#10;\usepackage[T1]{fontenc}&#10;\usepackage{lmodern}&#10;\pagestyle{empty}&#10;&#10;\begin{document}&#10;%\begin{align*}&#10;%\end{align*}&#10;$S_2$&#10;\end{document}" title="IguanaTex Bitmap Display">
            <a:extLst>
              <a:ext uri="{FF2B5EF4-FFF2-40B4-BE49-F238E27FC236}">
                <a16:creationId xmlns:a16="http://schemas.microsoft.com/office/drawing/2014/main" id="{641F579D-025F-BF12-A90E-EDB28DEE6E7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455" y="2533633"/>
            <a:ext cx="227283" cy="209947"/>
          </a:xfrm>
          <a:prstGeom prst="rect">
            <a:avLst/>
          </a:prstGeom>
        </p:spPr>
      </p:pic>
      <p:pic>
        <p:nvPicPr>
          <p:cNvPr id="77" name="図 76" descr="\documentclass{jsarticle}&#10;\usepackage{amsmath}&#10;\usepackage[T1]{fontenc}&#10;\usepackage{lmodern}&#10;\pagestyle{empty}&#10;&#10;\begin{document}&#10;%\begin{align*}&#10;%\end{align*}&#10;$S_3$&#10;\end{document}" title="IguanaTex Bitmap Display">
            <a:extLst>
              <a:ext uri="{FF2B5EF4-FFF2-40B4-BE49-F238E27FC236}">
                <a16:creationId xmlns:a16="http://schemas.microsoft.com/office/drawing/2014/main" id="{22C99D46-DB66-DED5-EED1-BD323D1063A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129" y="3060376"/>
            <a:ext cx="228749" cy="214291"/>
          </a:xfrm>
          <a:prstGeom prst="rect">
            <a:avLst/>
          </a:prstGeom>
        </p:spPr>
      </p:pic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9B7E1A3B-484A-6138-E17F-8019984DBBF0}"/>
              </a:ext>
            </a:extLst>
          </p:cNvPr>
          <p:cNvGrpSpPr/>
          <p:nvPr/>
        </p:nvGrpSpPr>
        <p:grpSpPr>
          <a:xfrm>
            <a:off x="6447595" y="3950182"/>
            <a:ext cx="2785225" cy="2583322"/>
            <a:chOff x="6551195" y="2316079"/>
            <a:chExt cx="2995742" cy="2911210"/>
          </a:xfrm>
        </p:grpSpPr>
        <p:pic>
          <p:nvPicPr>
            <p:cNvPr id="53" name="グラフィックス 52">
              <a:extLst>
                <a:ext uri="{FF2B5EF4-FFF2-40B4-BE49-F238E27FC236}">
                  <a16:creationId xmlns:a16="http://schemas.microsoft.com/office/drawing/2014/main" id="{963ECC03-9BE9-556F-5930-DF0A3C4C0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551195" y="2316079"/>
              <a:ext cx="727571" cy="1677339"/>
            </a:xfrm>
            <a:prstGeom prst="rect">
              <a:avLst/>
            </a:prstGeom>
          </p:spPr>
        </p:pic>
        <p:grpSp>
          <p:nvGrpSpPr>
            <p:cNvPr id="78" name="グループ化 77">
              <a:extLst>
                <a:ext uri="{FF2B5EF4-FFF2-40B4-BE49-F238E27FC236}">
                  <a16:creationId xmlns:a16="http://schemas.microsoft.com/office/drawing/2014/main" id="{5C6C84A9-3CE6-FC04-0B39-5A9C820B63E0}"/>
                </a:ext>
              </a:extLst>
            </p:cNvPr>
            <p:cNvGrpSpPr/>
            <p:nvPr/>
          </p:nvGrpSpPr>
          <p:grpSpPr>
            <a:xfrm>
              <a:off x="8823922" y="2685061"/>
              <a:ext cx="433136" cy="735513"/>
              <a:chOff x="8104042" y="3363386"/>
              <a:chExt cx="529590" cy="927458"/>
            </a:xfrm>
          </p:grpSpPr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BF51D7FC-B10B-83FA-E809-6D6439175511}"/>
                  </a:ext>
                </a:extLst>
              </p:cNvPr>
              <p:cNvSpPr/>
              <p:nvPr/>
            </p:nvSpPr>
            <p:spPr>
              <a:xfrm>
                <a:off x="8165828" y="3794602"/>
                <a:ext cx="467804" cy="248121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" name="平行四辺形 54">
                <a:extLst>
                  <a:ext uri="{FF2B5EF4-FFF2-40B4-BE49-F238E27FC236}">
                    <a16:creationId xmlns:a16="http://schemas.microsoft.com/office/drawing/2014/main" id="{F2EC8C68-7510-3279-ADED-F44011F5D266}"/>
                  </a:ext>
                </a:extLst>
              </p:cNvPr>
              <p:cNvSpPr/>
              <p:nvPr/>
            </p:nvSpPr>
            <p:spPr>
              <a:xfrm>
                <a:off x="8104042" y="4042723"/>
                <a:ext cx="529590" cy="248121"/>
              </a:xfrm>
              <a:prstGeom prst="parallelogram">
                <a:avLst>
                  <a:gd name="adj" fmla="val 28572"/>
                </a:avLst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56" name="グラフィックス 55">
                <a:extLst>
                  <a:ext uri="{FF2B5EF4-FFF2-40B4-BE49-F238E27FC236}">
                    <a16:creationId xmlns:a16="http://schemas.microsoft.com/office/drawing/2014/main" id="{358EC1EC-FFEF-8B94-5AE2-28650FA199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rcRect l="1" r="-1" b="17291"/>
              <a:stretch/>
            </p:blipFill>
            <p:spPr>
              <a:xfrm flipH="1">
                <a:off x="8257061" y="3363386"/>
                <a:ext cx="285337" cy="431216"/>
              </a:xfrm>
              <a:prstGeom prst="rect">
                <a:avLst/>
              </a:prstGeom>
            </p:spPr>
          </p:pic>
        </p:grpSp>
        <p:pic>
          <p:nvPicPr>
            <p:cNvPr id="101" name="図 100" descr="\documentclass{jsarticle}&#10;\usepackage{amsmath}&#10;\usepackage[T1]{fontenc}&#10;\usepackage{lmodern}&#10;\pagestyle{empty}&#10;&#10;\begin{document}&#10;%\begin{align*}&#10;%\end{align*}&#10;$f_1$&#10;\end{document}" title="IguanaTex Bitmap Display">
              <a:extLst>
                <a:ext uri="{FF2B5EF4-FFF2-40B4-BE49-F238E27FC236}">
                  <a16:creationId xmlns:a16="http://schemas.microsoft.com/office/drawing/2014/main" id="{9BAEA840-8E0E-5819-7144-A2DF95EECBE1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6260" y="2746685"/>
              <a:ext cx="181167" cy="213819"/>
            </a:xfrm>
            <a:prstGeom prst="rect">
              <a:avLst/>
            </a:prstGeom>
          </p:spPr>
        </p:pic>
        <p:pic>
          <p:nvPicPr>
            <p:cNvPr id="103" name="図 102" descr="\documentclass{jsarticle}&#10;\usepackage{amsmath}&#10;\usepackage[T1]{fontenc}&#10;\usepackage{lmodern}&#10;\pagestyle{empty}&#10;&#10;\begin{document}&#10;%\begin{align*}&#10;%\end{align*}&#10;$t_1$&#10;\end{document}" title="IguanaTex Bitmap Display">
              <a:extLst>
                <a:ext uri="{FF2B5EF4-FFF2-40B4-BE49-F238E27FC236}">
                  <a16:creationId xmlns:a16="http://schemas.microsoft.com/office/drawing/2014/main" id="{818D928D-2E32-568C-FFE8-CB9B8C3404B7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954" y="2819645"/>
              <a:ext cx="157656" cy="183273"/>
            </a:xfrm>
            <a:prstGeom prst="rect">
              <a:avLst/>
            </a:prstGeom>
          </p:spPr>
        </p:pic>
        <p:grpSp>
          <p:nvGrpSpPr>
            <p:cNvPr id="79" name="グループ化 78">
              <a:extLst>
                <a:ext uri="{FF2B5EF4-FFF2-40B4-BE49-F238E27FC236}">
                  <a16:creationId xmlns:a16="http://schemas.microsoft.com/office/drawing/2014/main" id="{058F048B-DAB0-E3E9-5C78-AA4634D32D68}"/>
                </a:ext>
              </a:extLst>
            </p:cNvPr>
            <p:cNvGrpSpPr/>
            <p:nvPr/>
          </p:nvGrpSpPr>
          <p:grpSpPr>
            <a:xfrm>
              <a:off x="8414143" y="3876706"/>
              <a:ext cx="433136" cy="735513"/>
              <a:chOff x="8104042" y="3363386"/>
              <a:chExt cx="529590" cy="927458"/>
            </a:xfrm>
          </p:grpSpPr>
          <p:sp>
            <p:nvSpPr>
              <p:cNvPr id="80" name="正方形/長方形 79">
                <a:extLst>
                  <a:ext uri="{FF2B5EF4-FFF2-40B4-BE49-F238E27FC236}">
                    <a16:creationId xmlns:a16="http://schemas.microsoft.com/office/drawing/2014/main" id="{25BC5416-E371-4130-C2C9-9BA9F03590B0}"/>
                  </a:ext>
                </a:extLst>
              </p:cNvPr>
              <p:cNvSpPr/>
              <p:nvPr/>
            </p:nvSpPr>
            <p:spPr>
              <a:xfrm>
                <a:off x="8165828" y="3794602"/>
                <a:ext cx="467804" cy="248121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" name="平行四辺形 80">
                <a:extLst>
                  <a:ext uri="{FF2B5EF4-FFF2-40B4-BE49-F238E27FC236}">
                    <a16:creationId xmlns:a16="http://schemas.microsoft.com/office/drawing/2014/main" id="{D4BED677-B2D0-DDC9-0D3E-956E89D5D707}"/>
                  </a:ext>
                </a:extLst>
              </p:cNvPr>
              <p:cNvSpPr/>
              <p:nvPr/>
            </p:nvSpPr>
            <p:spPr>
              <a:xfrm>
                <a:off x="8104042" y="4042723"/>
                <a:ext cx="529590" cy="248121"/>
              </a:xfrm>
              <a:prstGeom prst="parallelogram">
                <a:avLst>
                  <a:gd name="adj" fmla="val 28572"/>
                </a:avLst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82" name="グラフィックス 81">
                <a:extLst>
                  <a:ext uri="{FF2B5EF4-FFF2-40B4-BE49-F238E27FC236}">
                    <a16:creationId xmlns:a16="http://schemas.microsoft.com/office/drawing/2014/main" id="{A0C2675E-8BC0-0719-81BD-5B5C37A830E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rcRect l="1" r="-1" b="17291"/>
              <a:stretch/>
            </p:blipFill>
            <p:spPr>
              <a:xfrm flipH="1">
                <a:off x="8257061" y="3363386"/>
                <a:ext cx="285337" cy="431216"/>
              </a:xfrm>
              <a:prstGeom prst="rect">
                <a:avLst/>
              </a:prstGeom>
            </p:spPr>
          </p:pic>
        </p:grpSp>
        <p:grpSp>
          <p:nvGrpSpPr>
            <p:cNvPr id="83" name="グループ化 82">
              <a:extLst>
                <a:ext uri="{FF2B5EF4-FFF2-40B4-BE49-F238E27FC236}">
                  <a16:creationId xmlns:a16="http://schemas.microsoft.com/office/drawing/2014/main" id="{D4D25E55-FC44-F53E-272B-69BE56CEF778}"/>
                </a:ext>
              </a:extLst>
            </p:cNvPr>
            <p:cNvGrpSpPr/>
            <p:nvPr/>
          </p:nvGrpSpPr>
          <p:grpSpPr>
            <a:xfrm>
              <a:off x="7053306" y="4196244"/>
              <a:ext cx="433136" cy="735513"/>
              <a:chOff x="8104042" y="3363386"/>
              <a:chExt cx="529590" cy="927458"/>
            </a:xfrm>
          </p:grpSpPr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B08D46E1-5FC9-055A-9CD1-6F9C8EF7AF7B}"/>
                  </a:ext>
                </a:extLst>
              </p:cNvPr>
              <p:cNvSpPr/>
              <p:nvPr/>
            </p:nvSpPr>
            <p:spPr>
              <a:xfrm>
                <a:off x="8165828" y="3794602"/>
                <a:ext cx="467804" cy="248121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平行四辺形 84">
                <a:extLst>
                  <a:ext uri="{FF2B5EF4-FFF2-40B4-BE49-F238E27FC236}">
                    <a16:creationId xmlns:a16="http://schemas.microsoft.com/office/drawing/2014/main" id="{64512191-E2F3-3A86-46D8-56F47A0CA229}"/>
                  </a:ext>
                </a:extLst>
              </p:cNvPr>
              <p:cNvSpPr/>
              <p:nvPr/>
            </p:nvSpPr>
            <p:spPr>
              <a:xfrm>
                <a:off x="8104042" y="4042723"/>
                <a:ext cx="529590" cy="248121"/>
              </a:xfrm>
              <a:prstGeom prst="parallelogram">
                <a:avLst>
                  <a:gd name="adj" fmla="val 28572"/>
                </a:avLst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86" name="グラフィックス 85">
                <a:extLst>
                  <a:ext uri="{FF2B5EF4-FFF2-40B4-BE49-F238E27FC236}">
                    <a16:creationId xmlns:a16="http://schemas.microsoft.com/office/drawing/2014/main" id="{6F595F12-C110-3192-7DAA-944F352D3F8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rcRect l="1" r="-1" b="17291"/>
              <a:stretch/>
            </p:blipFill>
            <p:spPr>
              <a:xfrm flipH="1">
                <a:off x="8257061" y="3363386"/>
                <a:ext cx="285337" cy="431216"/>
              </a:xfrm>
              <a:prstGeom prst="rect">
                <a:avLst/>
              </a:prstGeom>
            </p:spPr>
          </p:pic>
        </p:grpSp>
        <p:sp>
          <p:nvSpPr>
            <p:cNvPr id="96" name="楕円 95">
              <a:extLst>
                <a:ext uri="{FF2B5EF4-FFF2-40B4-BE49-F238E27FC236}">
                  <a16:creationId xmlns:a16="http://schemas.microsoft.com/office/drawing/2014/main" id="{BBAAF6B2-C6FE-0C99-6AB6-650D85DD654A}"/>
                </a:ext>
              </a:extLst>
            </p:cNvPr>
            <p:cNvSpPr/>
            <p:nvPr/>
          </p:nvSpPr>
          <p:spPr>
            <a:xfrm rot="687019">
              <a:off x="7082814" y="2675198"/>
              <a:ext cx="1729730" cy="375543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8" name="楕円 97">
              <a:extLst>
                <a:ext uri="{FF2B5EF4-FFF2-40B4-BE49-F238E27FC236}">
                  <a16:creationId xmlns:a16="http://schemas.microsoft.com/office/drawing/2014/main" id="{502A2831-061E-C7B3-3D63-B9954239F3C5}"/>
                </a:ext>
              </a:extLst>
            </p:cNvPr>
            <p:cNvSpPr/>
            <p:nvPr/>
          </p:nvSpPr>
          <p:spPr>
            <a:xfrm rot="2331826">
              <a:off x="6834372" y="3247531"/>
              <a:ext cx="1729730" cy="424108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9" name="楕円 98">
              <a:extLst>
                <a:ext uri="{FF2B5EF4-FFF2-40B4-BE49-F238E27FC236}">
                  <a16:creationId xmlns:a16="http://schemas.microsoft.com/office/drawing/2014/main" id="{1B5FE91A-E2CB-464E-4EEB-7A12DE2DE4AE}"/>
                </a:ext>
              </a:extLst>
            </p:cNvPr>
            <p:cNvSpPr/>
            <p:nvPr/>
          </p:nvSpPr>
          <p:spPr>
            <a:xfrm rot="4232888">
              <a:off x="6372612" y="3454011"/>
              <a:ext cx="1209626" cy="276221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104" name="図 103" descr="\documentclass{jsarticle}&#10;\usepackage{amsmath}&#10;\usepackage[T1]{fontenc}&#10;\usepackage{lmodern}&#10;\pagestyle{empty}&#10;&#10;\begin{document}&#10;%\begin{align*}&#10;%\end{align*}&#10;$f_1$&#10;\end{document}" title="IguanaTex Bitmap Display">
              <a:extLst>
                <a:ext uri="{FF2B5EF4-FFF2-40B4-BE49-F238E27FC236}">
                  <a16:creationId xmlns:a16="http://schemas.microsoft.com/office/drawing/2014/main" id="{BC895006-EDD7-2E98-003A-671489BAC248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5905" y="3232798"/>
              <a:ext cx="181167" cy="213819"/>
            </a:xfrm>
            <a:prstGeom prst="rect">
              <a:avLst/>
            </a:prstGeom>
          </p:spPr>
        </p:pic>
        <p:pic>
          <p:nvPicPr>
            <p:cNvPr id="105" name="図 104" descr="\documentclass{jsarticle}&#10;\usepackage{amsmath}&#10;\usepackage[T1]{fontenc}&#10;\usepackage{lmodern}&#10;\pagestyle{empty}&#10;&#10;\begin{document}&#10;%\begin{align*}&#10;%\end{align*}&#10;$t_1$&#10;\end{document}" title="IguanaTex Bitmap Display">
              <a:extLst>
                <a:ext uri="{FF2B5EF4-FFF2-40B4-BE49-F238E27FC236}">
                  <a16:creationId xmlns:a16="http://schemas.microsoft.com/office/drawing/2014/main" id="{0A17F04E-D233-A812-33B4-636311CFCF71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6766" y="3500484"/>
              <a:ext cx="157656" cy="183273"/>
            </a:xfrm>
            <a:prstGeom prst="rect">
              <a:avLst/>
            </a:prstGeom>
          </p:spPr>
        </p:pic>
        <p:pic>
          <p:nvPicPr>
            <p:cNvPr id="106" name="図 105" descr="\documentclass{jsarticle}&#10;\usepackage{amsmath}&#10;\usepackage[T1]{fontenc}&#10;\usepackage{lmodern}&#10;\pagestyle{empty}&#10;&#10;\begin{document}&#10;%\begin{align*}&#10;%\end{align*}&#10;$f_1$&#10;\end{document}" title="IguanaTex Bitmap Display">
              <a:extLst>
                <a:ext uri="{FF2B5EF4-FFF2-40B4-BE49-F238E27FC236}">
                  <a16:creationId xmlns:a16="http://schemas.microsoft.com/office/drawing/2014/main" id="{D3314226-B752-C88E-8D5A-9311ED49186B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0239" y="3349590"/>
              <a:ext cx="181167" cy="213819"/>
            </a:xfrm>
            <a:prstGeom prst="rect">
              <a:avLst/>
            </a:prstGeom>
          </p:spPr>
        </p:pic>
        <p:pic>
          <p:nvPicPr>
            <p:cNvPr id="107" name="図 106" descr="\documentclass{jsarticle}&#10;\usepackage{amsmath}&#10;\usepackage[T1]{fontenc}&#10;\usepackage{lmodern}&#10;\pagestyle{empty}&#10;&#10;\begin{document}&#10;%\begin{align*}&#10;%\end{align*}&#10;$t_1$&#10;\end{document}" title="IguanaTex Bitmap Display">
              <a:extLst>
                <a:ext uri="{FF2B5EF4-FFF2-40B4-BE49-F238E27FC236}">
                  <a16:creationId xmlns:a16="http://schemas.microsoft.com/office/drawing/2014/main" id="{1517314D-4816-4012-E3F0-0AA8F6002E72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3780" y="3725560"/>
              <a:ext cx="157656" cy="183273"/>
            </a:xfrm>
            <a:prstGeom prst="rect">
              <a:avLst/>
            </a:prstGeom>
          </p:spPr>
        </p:pic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AEF5F883-E692-AA72-ABBB-7E9367EBC51C}"/>
                </a:ext>
              </a:extLst>
            </p:cNvPr>
            <p:cNvSpPr txBox="1"/>
            <p:nvPr/>
          </p:nvSpPr>
          <p:spPr>
            <a:xfrm>
              <a:off x="8584574" y="3409860"/>
              <a:ext cx="9623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  <a:cs typeface="Biome Light" panose="020B0502040204020203" pitchFamily="34" charset="0"/>
                </a:rPr>
                <a:t>user1</a:t>
              </a:r>
              <a:endPara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  <a:cs typeface="Biome Light" panose="020B0502040204020203" pitchFamily="34" charset="0"/>
              </a:endParaRPr>
            </a:p>
          </p:txBody>
        </p:sp>
        <p:sp>
          <p:nvSpPr>
            <p:cNvPr id="109" name="テキスト ボックス 108">
              <a:extLst>
                <a:ext uri="{FF2B5EF4-FFF2-40B4-BE49-F238E27FC236}">
                  <a16:creationId xmlns:a16="http://schemas.microsoft.com/office/drawing/2014/main" id="{283A5802-2ABE-0BEE-24B0-E136A54F1F2B}"/>
                </a:ext>
              </a:extLst>
            </p:cNvPr>
            <p:cNvSpPr txBox="1"/>
            <p:nvPr/>
          </p:nvSpPr>
          <p:spPr>
            <a:xfrm>
              <a:off x="8174795" y="4576222"/>
              <a:ext cx="9623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  <a:cs typeface="Biome Light" panose="020B0502040204020203" pitchFamily="34" charset="0"/>
                </a:rPr>
                <a:t>user2</a:t>
              </a:r>
              <a:endPara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  <a:cs typeface="Biome Light" panose="020B0502040204020203" pitchFamily="34" charset="0"/>
              </a:endParaRPr>
            </a:p>
          </p:txBody>
        </p:sp>
        <p:sp>
          <p:nvSpPr>
            <p:cNvPr id="110" name="テキスト ボックス 109">
              <a:extLst>
                <a:ext uri="{FF2B5EF4-FFF2-40B4-BE49-F238E27FC236}">
                  <a16:creationId xmlns:a16="http://schemas.microsoft.com/office/drawing/2014/main" id="{193CC294-6C6B-9635-4285-3693DD705568}"/>
                </a:ext>
              </a:extLst>
            </p:cNvPr>
            <p:cNvSpPr txBox="1"/>
            <p:nvPr/>
          </p:nvSpPr>
          <p:spPr>
            <a:xfrm>
              <a:off x="6797584" y="4919512"/>
              <a:ext cx="9623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  <a:cs typeface="Biome Light" panose="020B0502040204020203" pitchFamily="34" charset="0"/>
                </a:rPr>
                <a:t>user3</a:t>
              </a:r>
              <a:endPara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  <a:cs typeface="Biome Light" panose="020B0502040204020203" pitchFamily="34" charset="0"/>
              </a:endParaRPr>
            </a:p>
          </p:txBody>
        </p:sp>
      </p:grp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B9803450-D7AB-4BFF-C0EE-F4F1C0789527}"/>
              </a:ext>
            </a:extLst>
          </p:cNvPr>
          <p:cNvSpPr txBox="1"/>
          <p:nvPr/>
        </p:nvSpPr>
        <p:spPr>
          <a:xfrm>
            <a:off x="8829031" y="5489934"/>
            <a:ext cx="3188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MU-MIMO</a:t>
            </a:r>
          </a:p>
          <a:p>
            <a:pPr lvl="1"/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(Multi User–MIMO)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286724A8-70A0-45F4-21A7-9BFFAAF22108}"/>
              </a:ext>
            </a:extLst>
          </p:cNvPr>
          <p:cNvSpPr txBox="1"/>
          <p:nvPr/>
        </p:nvSpPr>
        <p:spPr>
          <a:xfrm>
            <a:off x="6318876" y="2435515"/>
            <a:ext cx="3188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SU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-MIMO</a:t>
            </a:r>
          </a:p>
          <a:p>
            <a:pPr lvl="1"/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(Single User–MIMO)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14" name="楕円 113">
            <a:extLst>
              <a:ext uri="{FF2B5EF4-FFF2-40B4-BE49-F238E27FC236}">
                <a16:creationId xmlns:a16="http://schemas.microsoft.com/office/drawing/2014/main" id="{986EBDAA-BCFF-E769-D808-390218CEAE86}"/>
              </a:ext>
            </a:extLst>
          </p:cNvPr>
          <p:cNvSpPr/>
          <p:nvPr/>
        </p:nvSpPr>
        <p:spPr>
          <a:xfrm rot="18060243">
            <a:off x="10312581" y="2290155"/>
            <a:ext cx="158963" cy="50525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03DE0F6E-9C81-D84F-284D-7CC7A052E8EE}"/>
              </a:ext>
            </a:extLst>
          </p:cNvPr>
          <p:cNvSpPr/>
          <p:nvPr/>
        </p:nvSpPr>
        <p:spPr>
          <a:xfrm rot="18060243">
            <a:off x="11119812" y="2734975"/>
            <a:ext cx="238219" cy="57355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楕円 116">
            <a:extLst>
              <a:ext uri="{FF2B5EF4-FFF2-40B4-BE49-F238E27FC236}">
                <a16:creationId xmlns:a16="http://schemas.microsoft.com/office/drawing/2014/main" id="{A9EA4578-DFDB-6C93-C231-E219AE91E0D2}"/>
              </a:ext>
            </a:extLst>
          </p:cNvPr>
          <p:cNvSpPr/>
          <p:nvPr/>
        </p:nvSpPr>
        <p:spPr>
          <a:xfrm rot="17075817">
            <a:off x="10469879" y="1937585"/>
            <a:ext cx="196226" cy="505256"/>
          </a:xfrm>
          <a:prstGeom prst="ellipse">
            <a:avLst/>
          </a:prstGeom>
          <a:noFill/>
          <a:ln w="127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3545DBF4-6ACE-5EFB-2E9B-DAC3A33C058E}"/>
              </a:ext>
            </a:extLst>
          </p:cNvPr>
          <p:cNvSpPr/>
          <p:nvPr/>
        </p:nvSpPr>
        <p:spPr>
          <a:xfrm rot="19544429">
            <a:off x="11457984" y="2576186"/>
            <a:ext cx="196226" cy="505256"/>
          </a:xfrm>
          <a:prstGeom prst="ellipse">
            <a:avLst/>
          </a:prstGeom>
          <a:noFill/>
          <a:ln w="127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楕円 118">
            <a:extLst>
              <a:ext uri="{FF2B5EF4-FFF2-40B4-BE49-F238E27FC236}">
                <a16:creationId xmlns:a16="http://schemas.microsoft.com/office/drawing/2014/main" id="{10ABDDB9-21B2-95F7-521A-0EF84B14C575}"/>
              </a:ext>
            </a:extLst>
          </p:cNvPr>
          <p:cNvSpPr/>
          <p:nvPr/>
        </p:nvSpPr>
        <p:spPr>
          <a:xfrm rot="20207455">
            <a:off x="9822878" y="2372625"/>
            <a:ext cx="196226" cy="505256"/>
          </a:xfrm>
          <a:prstGeom prst="ellipse">
            <a:avLst/>
          </a:prstGeom>
          <a:noFill/>
          <a:ln w="127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楕円 119">
            <a:extLst>
              <a:ext uri="{FF2B5EF4-FFF2-40B4-BE49-F238E27FC236}">
                <a16:creationId xmlns:a16="http://schemas.microsoft.com/office/drawing/2014/main" id="{D73110C3-9AAB-F546-38BA-EB0BE63CFD05}"/>
              </a:ext>
            </a:extLst>
          </p:cNvPr>
          <p:cNvSpPr/>
          <p:nvPr/>
        </p:nvSpPr>
        <p:spPr>
          <a:xfrm rot="17249612">
            <a:off x="10961751" y="3211834"/>
            <a:ext cx="196226" cy="505256"/>
          </a:xfrm>
          <a:prstGeom prst="ellipse">
            <a:avLst/>
          </a:prstGeom>
          <a:noFill/>
          <a:ln w="127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9144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3B5B8E4-C4C3-C62B-0EB1-67A0A82A39A7}"/>
              </a:ext>
            </a:extLst>
          </p:cNvPr>
          <p:cNvSpPr txBox="1"/>
          <p:nvPr/>
        </p:nvSpPr>
        <p:spPr>
          <a:xfrm>
            <a:off x="0" y="113549"/>
            <a:ext cx="13501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固有モード伝送</a:t>
            </a:r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(EM-BF : Eigenmode Beamforming)</a:t>
            </a:r>
            <a:endParaRPr kumimoji="1" lang="ja-JP" altLang="en-US" sz="36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8741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1C4D86E-650F-FAF4-76BA-8BA9C8F1DF2B}"/>
              </a:ext>
            </a:extLst>
          </p:cNvPr>
          <p:cNvSpPr txBox="1"/>
          <p:nvPr/>
        </p:nvSpPr>
        <p:spPr>
          <a:xfrm>
            <a:off x="14245" y="213451"/>
            <a:ext cx="12615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CSI (Channel State Information) Feedback</a:t>
            </a:r>
            <a:endParaRPr kumimoji="1" lang="ja-JP" altLang="en-US" sz="36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12A619E8-682C-71F5-145C-F3E2A024FC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7781" y="1671638"/>
            <a:ext cx="11398355" cy="321995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388829A-20B8-6B2C-61E1-65EA718070F2}"/>
              </a:ext>
            </a:extLst>
          </p:cNvPr>
          <p:cNvSpPr txBox="1"/>
          <p:nvPr/>
        </p:nvSpPr>
        <p:spPr>
          <a:xfrm>
            <a:off x="27706" y="2372611"/>
            <a:ext cx="600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AP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68" name="テキスト ボックス 167">
            <a:extLst>
              <a:ext uri="{FF2B5EF4-FFF2-40B4-BE49-F238E27FC236}">
                <a16:creationId xmlns:a16="http://schemas.microsoft.com/office/drawing/2014/main" id="{088B0BC2-448D-E815-74D2-B1CA14E9ADBD}"/>
              </a:ext>
            </a:extLst>
          </p:cNvPr>
          <p:cNvSpPr txBox="1"/>
          <p:nvPr/>
        </p:nvSpPr>
        <p:spPr>
          <a:xfrm>
            <a:off x="0" y="3002518"/>
            <a:ext cx="985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STA#1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69" name="テキスト ボックス 168">
            <a:extLst>
              <a:ext uri="{FF2B5EF4-FFF2-40B4-BE49-F238E27FC236}">
                <a16:creationId xmlns:a16="http://schemas.microsoft.com/office/drawing/2014/main" id="{112CBA20-874B-5C26-ECB3-F482F9D4BDBB}"/>
              </a:ext>
            </a:extLst>
          </p:cNvPr>
          <p:cNvSpPr txBox="1"/>
          <p:nvPr/>
        </p:nvSpPr>
        <p:spPr>
          <a:xfrm>
            <a:off x="0" y="3707704"/>
            <a:ext cx="985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STA#2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0" name="テキスト ボックス 169">
            <a:extLst>
              <a:ext uri="{FF2B5EF4-FFF2-40B4-BE49-F238E27FC236}">
                <a16:creationId xmlns:a16="http://schemas.microsoft.com/office/drawing/2014/main" id="{15026D28-7045-5263-8518-70D6E68BCEF1}"/>
              </a:ext>
            </a:extLst>
          </p:cNvPr>
          <p:cNvSpPr txBox="1"/>
          <p:nvPr/>
        </p:nvSpPr>
        <p:spPr>
          <a:xfrm>
            <a:off x="0" y="4434419"/>
            <a:ext cx="985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STA#3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1" name="テキスト ボックス 170">
            <a:extLst>
              <a:ext uri="{FF2B5EF4-FFF2-40B4-BE49-F238E27FC236}">
                <a16:creationId xmlns:a16="http://schemas.microsoft.com/office/drawing/2014/main" id="{9403DECD-D9A2-B926-2932-13A7155072CB}"/>
              </a:ext>
            </a:extLst>
          </p:cNvPr>
          <p:cNvSpPr txBox="1"/>
          <p:nvPr/>
        </p:nvSpPr>
        <p:spPr>
          <a:xfrm>
            <a:off x="327743" y="2021152"/>
            <a:ext cx="10001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</a:p>
          <a:p>
            <a:r>
              <a:rPr lang="en-US" altLang="ja-JP" sz="10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+Backoff</a:t>
            </a:r>
            <a:endParaRPr kumimoji="1" lang="ja-JP" altLang="en-US" sz="10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3705F5EA-19C3-7D91-FBBE-7EA9C69BBB1D}"/>
              </a:ext>
            </a:extLst>
          </p:cNvPr>
          <p:cNvSpPr txBox="1"/>
          <p:nvPr/>
        </p:nvSpPr>
        <p:spPr>
          <a:xfrm>
            <a:off x="1198410" y="1071474"/>
            <a:ext cx="11447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Request</a:t>
            </a:r>
          </a:p>
          <a:p>
            <a:pPr algn="ctr"/>
            <a:r>
              <a:rPr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of channel</a:t>
            </a:r>
          </a:p>
          <a:p>
            <a:pPr algn="ctr"/>
            <a:r>
              <a:rPr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estimate 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7E35AB74-2888-904E-5658-D3DB76F5333B}"/>
              </a:ext>
            </a:extLst>
          </p:cNvPr>
          <p:cNvSpPr txBox="1"/>
          <p:nvPr/>
        </p:nvSpPr>
        <p:spPr>
          <a:xfrm>
            <a:off x="3465359" y="1186890"/>
            <a:ext cx="222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CSI feedback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FAEB38AC-355A-0B2F-60D9-29ACF79E424A}"/>
              </a:ext>
            </a:extLst>
          </p:cNvPr>
          <p:cNvSpPr txBox="1"/>
          <p:nvPr/>
        </p:nvSpPr>
        <p:spPr>
          <a:xfrm>
            <a:off x="6618133" y="1140724"/>
            <a:ext cx="1411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Data</a:t>
            </a:r>
          </a:p>
          <a:p>
            <a:pPr algn="ctr"/>
            <a:r>
              <a:rPr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transmission</a:t>
            </a:r>
            <a:endParaRPr kumimoji="1" lang="ja-JP" altLang="en-US" sz="1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5" name="テキスト ボックス 174">
            <a:extLst>
              <a:ext uri="{FF2B5EF4-FFF2-40B4-BE49-F238E27FC236}">
                <a16:creationId xmlns:a16="http://schemas.microsoft.com/office/drawing/2014/main" id="{1FD25F08-AFC6-02A4-08EB-7801AD199CCC}"/>
              </a:ext>
            </a:extLst>
          </p:cNvPr>
          <p:cNvSpPr txBox="1"/>
          <p:nvPr/>
        </p:nvSpPr>
        <p:spPr>
          <a:xfrm>
            <a:off x="8757999" y="1217668"/>
            <a:ext cx="2244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Acknowl</a:t>
            </a:r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edgment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144B6EFB-A490-7C69-DF14-F9E6B3E4F1A7}"/>
              </a:ext>
            </a:extLst>
          </p:cNvPr>
          <p:cNvSpPr txBox="1"/>
          <p:nvPr/>
        </p:nvSpPr>
        <p:spPr>
          <a:xfrm>
            <a:off x="1103163" y="2299251"/>
            <a:ext cx="600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NDPA</a:t>
            </a:r>
            <a:endParaRPr kumimoji="1" lang="ja-JP" altLang="en-US" sz="12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6A0A1455-1BB4-2ADD-BA25-433691DAE06A}"/>
              </a:ext>
            </a:extLst>
          </p:cNvPr>
          <p:cNvSpPr txBox="1"/>
          <p:nvPr/>
        </p:nvSpPr>
        <p:spPr>
          <a:xfrm>
            <a:off x="1770780" y="2292107"/>
            <a:ext cx="600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NDP</a:t>
            </a:r>
            <a:endParaRPr kumimoji="1" lang="ja-JP" altLang="en-US" sz="12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62779FE2-BEE1-B490-3063-346B07F88716}"/>
              </a:ext>
            </a:extLst>
          </p:cNvPr>
          <p:cNvSpPr txBox="1"/>
          <p:nvPr/>
        </p:nvSpPr>
        <p:spPr>
          <a:xfrm>
            <a:off x="3266205" y="2292107"/>
            <a:ext cx="600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BRP</a:t>
            </a:r>
            <a:endParaRPr kumimoji="1" lang="ja-JP" altLang="en-US" sz="12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82E3EC7C-7BBF-CB28-CD85-2CEC9A143DED}"/>
              </a:ext>
            </a:extLst>
          </p:cNvPr>
          <p:cNvSpPr txBox="1"/>
          <p:nvPr/>
        </p:nvSpPr>
        <p:spPr>
          <a:xfrm>
            <a:off x="5276598" y="2300982"/>
            <a:ext cx="600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BRP</a:t>
            </a:r>
            <a:endParaRPr kumimoji="1" lang="ja-JP" altLang="en-US" sz="12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0" name="テキスト ボックス 179">
            <a:extLst>
              <a:ext uri="{FF2B5EF4-FFF2-40B4-BE49-F238E27FC236}">
                <a16:creationId xmlns:a16="http://schemas.microsoft.com/office/drawing/2014/main" id="{64909182-4C68-8BA6-7D2D-E3E47B87059E}"/>
              </a:ext>
            </a:extLst>
          </p:cNvPr>
          <p:cNvSpPr txBox="1"/>
          <p:nvPr/>
        </p:nvSpPr>
        <p:spPr>
          <a:xfrm>
            <a:off x="2518493" y="2952350"/>
            <a:ext cx="600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BR</a:t>
            </a:r>
            <a:endParaRPr kumimoji="1" lang="ja-JP" altLang="en-US" sz="16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3E7CE7B3-B25B-52A8-E343-AF24ECD86C52}"/>
              </a:ext>
            </a:extLst>
          </p:cNvPr>
          <p:cNvSpPr txBox="1"/>
          <p:nvPr/>
        </p:nvSpPr>
        <p:spPr>
          <a:xfrm>
            <a:off x="4018680" y="3686272"/>
            <a:ext cx="600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BR</a:t>
            </a:r>
            <a:endParaRPr kumimoji="1" lang="ja-JP" altLang="en-US" sz="16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2" name="テキスト ボックス 181">
            <a:extLst>
              <a:ext uri="{FF2B5EF4-FFF2-40B4-BE49-F238E27FC236}">
                <a16:creationId xmlns:a16="http://schemas.microsoft.com/office/drawing/2014/main" id="{CDEE1ED0-235C-E210-2BFB-697408945A1F}"/>
              </a:ext>
            </a:extLst>
          </p:cNvPr>
          <p:cNvSpPr txBox="1"/>
          <p:nvPr/>
        </p:nvSpPr>
        <p:spPr>
          <a:xfrm>
            <a:off x="6021951" y="4390810"/>
            <a:ext cx="600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BR</a:t>
            </a:r>
            <a:endParaRPr kumimoji="1" lang="ja-JP" altLang="en-US" sz="16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5AAE0DD0-F877-A3EE-86BC-85EB3130C3C5}"/>
              </a:ext>
            </a:extLst>
          </p:cNvPr>
          <p:cNvSpPr txBox="1"/>
          <p:nvPr/>
        </p:nvSpPr>
        <p:spPr>
          <a:xfrm>
            <a:off x="7063376" y="2298150"/>
            <a:ext cx="81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DATA</a:t>
            </a:r>
            <a:endParaRPr kumimoji="1" lang="ja-JP" altLang="en-US" sz="14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4" name="テキスト ボックス 183">
            <a:extLst>
              <a:ext uri="{FF2B5EF4-FFF2-40B4-BE49-F238E27FC236}">
                <a16:creationId xmlns:a16="http://schemas.microsoft.com/office/drawing/2014/main" id="{DF0E4591-26D7-6904-9FE3-CCDDBA2A9A8D}"/>
              </a:ext>
            </a:extLst>
          </p:cNvPr>
          <p:cNvSpPr txBox="1"/>
          <p:nvPr/>
        </p:nvSpPr>
        <p:spPr>
          <a:xfrm>
            <a:off x="8952252" y="2285849"/>
            <a:ext cx="548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BAR</a:t>
            </a:r>
            <a:endParaRPr kumimoji="1" lang="ja-JP" altLang="en-US" sz="14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D7E63310-3E91-CCA4-78E2-27DB1EEAF637}"/>
              </a:ext>
            </a:extLst>
          </p:cNvPr>
          <p:cNvSpPr txBox="1"/>
          <p:nvPr/>
        </p:nvSpPr>
        <p:spPr>
          <a:xfrm>
            <a:off x="10628076" y="2282761"/>
            <a:ext cx="548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BAR</a:t>
            </a:r>
            <a:endParaRPr kumimoji="1" lang="ja-JP" altLang="en-US" sz="14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6" name="テキスト ボックス 185">
            <a:extLst>
              <a:ext uri="{FF2B5EF4-FFF2-40B4-BE49-F238E27FC236}">
                <a16:creationId xmlns:a16="http://schemas.microsoft.com/office/drawing/2014/main" id="{27235142-674D-56F2-D0A6-50A8862C79AB}"/>
              </a:ext>
            </a:extLst>
          </p:cNvPr>
          <p:cNvSpPr txBox="1"/>
          <p:nvPr/>
        </p:nvSpPr>
        <p:spPr>
          <a:xfrm>
            <a:off x="8209667" y="3002518"/>
            <a:ext cx="548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BA</a:t>
            </a:r>
            <a:endParaRPr kumimoji="1" lang="ja-JP" altLang="en-US" sz="14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2503E611-F636-8375-E4A2-A8915994155A}"/>
              </a:ext>
            </a:extLst>
          </p:cNvPr>
          <p:cNvSpPr txBox="1"/>
          <p:nvPr/>
        </p:nvSpPr>
        <p:spPr>
          <a:xfrm>
            <a:off x="9627705" y="3738481"/>
            <a:ext cx="548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BA</a:t>
            </a:r>
            <a:endParaRPr kumimoji="1" lang="ja-JP" altLang="en-US" sz="14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8" name="テキスト ボックス 187">
            <a:extLst>
              <a:ext uri="{FF2B5EF4-FFF2-40B4-BE49-F238E27FC236}">
                <a16:creationId xmlns:a16="http://schemas.microsoft.com/office/drawing/2014/main" id="{5D807CA8-141E-1863-7997-C058394371C6}"/>
              </a:ext>
            </a:extLst>
          </p:cNvPr>
          <p:cNvSpPr txBox="1"/>
          <p:nvPr/>
        </p:nvSpPr>
        <p:spPr>
          <a:xfrm>
            <a:off x="11290053" y="4449807"/>
            <a:ext cx="548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BA</a:t>
            </a:r>
            <a:endParaRPr kumimoji="1" lang="ja-JP" altLang="en-US" sz="14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EC81809D-DDF9-9754-95D5-34AB158D0CA7}"/>
              </a:ext>
            </a:extLst>
          </p:cNvPr>
          <p:cNvSpPr txBox="1"/>
          <p:nvPr/>
        </p:nvSpPr>
        <p:spPr>
          <a:xfrm>
            <a:off x="327743" y="5063318"/>
            <a:ext cx="3776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NDP : Null Data Packet</a:t>
            </a:r>
          </a:p>
          <a:p>
            <a:r>
              <a:rPr kumimoji="1"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NDPA : </a:t>
            </a:r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NDP Announcement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90" name="テキスト ボックス 189">
            <a:extLst>
              <a:ext uri="{FF2B5EF4-FFF2-40B4-BE49-F238E27FC236}">
                <a16:creationId xmlns:a16="http://schemas.microsoft.com/office/drawing/2014/main" id="{B72C3E15-BEAF-BA79-983D-76CFE01B5865}"/>
              </a:ext>
            </a:extLst>
          </p:cNvPr>
          <p:cNvSpPr txBox="1"/>
          <p:nvPr/>
        </p:nvSpPr>
        <p:spPr>
          <a:xfrm>
            <a:off x="4312223" y="5063318"/>
            <a:ext cx="3776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BR : Beamforming Report</a:t>
            </a:r>
          </a:p>
          <a:p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BRP : BR Polling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91" name="テキスト ボックス 190">
            <a:extLst>
              <a:ext uri="{FF2B5EF4-FFF2-40B4-BE49-F238E27FC236}">
                <a16:creationId xmlns:a16="http://schemas.microsoft.com/office/drawing/2014/main" id="{B48D9C16-ABB4-E7BC-A2C2-09D7BA0395DC}"/>
              </a:ext>
            </a:extLst>
          </p:cNvPr>
          <p:cNvSpPr txBox="1"/>
          <p:nvPr/>
        </p:nvSpPr>
        <p:spPr>
          <a:xfrm>
            <a:off x="8304128" y="5032897"/>
            <a:ext cx="3776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BA : Block ACK</a:t>
            </a:r>
          </a:p>
          <a:p>
            <a:r>
              <a:rPr kumimoji="1"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BAR : BA R</a:t>
            </a:r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equest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280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C1B87F1-9C1C-5F33-C890-DF44359298D6}"/>
              </a:ext>
            </a:extLst>
          </p:cNvPr>
          <p:cNvSpPr txBox="1"/>
          <p:nvPr/>
        </p:nvSpPr>
        <p:spPr>
          <a:xfrm>
            <a:off x="14245" y="213451"/>
            <a:ext cx="12615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CSI (Channel State Information) Feedback</a:t>
            </a:r>
            <a:endParaRPr kumimoji="1" lang="ja-JP" altLang="en-US" sz="36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B223AAB-1D89-B214-7555-3FF6808DA4C8}"/>
              </a:ext>
            </a:extLst>
          </p:cNvPr>
          <p:cNvSpPr txBox="1"/>
          <p:nvPr/>
        </p:nvSpPr>
        <p:spPr>
          <a:xfrm>
            <a:off x="1242780" y="1837521"/>
            <a:ext cx="98155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データパケットは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CSI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Feedback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によるチャネル推定が完了したところで送信状態へ移行し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同期して送信する必要がある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08DC01C-0E7E-9586-9518-8051754A0E16}"/>
              </a:ext>
            </a:extLst>
          </p:cNvPr>
          <p:cNvSpPr txBox="1"/>
          <p:nvPr/>
        </p:nvSpPr>
        <p:spPr>
          <a:xfrm>
            <a:off x="1902156" y="2860655"/>
            <a:ext cx="91561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データ送信開始までのオーバーヘッドとなり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伝送効率を低下させる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E806ECE-119D-E56E-856F-CDC63ED5EA8B}"/>
              </a:ext>
            </a:extLst>
          </p:cNvPr>
          <p:cNvSpPr txBox="1"/>
          <p:nvPr/>
        </p:nvSpPr>
        <p:spPr>
          <a:xfrm>
            <a:off x="1444956" y="286065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⇒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8A50DDA-CEB1-FE07-556C-222AC94D4BD9}"/>
              </a:ext>
            </a:extLst>
          </p:cNvPr>
          <p:cNvSpPr txBox="1"/>
          <p:nvPr/>
        </p:nvSpPr>
        <p:spPr>
          <a:xfrm>
            <a:off x="1242781" y="4209247"/>
            <a:ext cx="98155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MU-MIMO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の場合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複数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STA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宛てに同期してデータを送信しなければならないため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従来の無線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LAN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は自立分散制御であったが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集中制御のような送信タイミングをスケジューリングするなどの工夫が必要となる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B98A88C-F9F2-08E8-6FA3-9C33C730FBBF}"/>
              </a:ext>
            </a:extLst>
          </p:cNvPr>
          <p:cNvSpPr txBox="1"/>
          <p:nvPr/>
        </p:nvSpPr>
        <p:spPr>
          <a:xfrm>
            <a:off x="466683" y="1088976"/>
            <a:ext cx="2312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デメリット</a:t>
            </a:r>
            <a:endParaRPr kumimoji="1" lang="ja-JP" altLang="en-US" sz="36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7100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004530C9-F6B0-4F30-101C-A37D41309C3C}"/>
              </a:ext>
            </a:extLst>
          </p:cNvPr>
          <p:cNvGrpSpPr/>
          <p:nvPr/>
        </p:nvGrpSpPr>
        <p:grpSpPr>
          <a:xfrm>
            <a:off x="1094874" y="2288166"/>
            <a:ext cx="3752213" cy="2859184"/>
            <a:chOff x="6426434" y="3363702"/>
            <a:chExt cx="4425981" cy="3036134"/>
          </a:xfrm>
        </p:grpSpPr>
        <p:pic>
          <p:nvPicPr>
            <p:cNvPr id="5" name="グラフィックス 4">
              <a:extLst>
                <a:ext uri="{FF2B5EF4-FFF2-40B4-BE49-F238E27FC236}">
                  <a16:creationId xmlns:a16="http://schemas.microsoft.com/office/drawing/2014/main" id="{7074FFFF-003C-067F-BFB7-3C0B4043EB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426434" y="3733035"/>
              <a:ext cx="4414977" cy="2624049"/>
            </a:xfrm>
            <a:prstGeom prst="rect">
              <a:avLst/>
            </a:prstGeom>
          </p:spPr>
        </p:pic>
        <p:pic>
          <p:nvPicPr>
            <p:cNvPr id="6" name="図 5" descr="\documentclass{jsarticle}&#10;\usepackage{amsmath}&#10;\usepackage[T1]{fontenc}&#10;\usepackage{lmodern}&#10;\pagestyle{empty}&#10;&#10;\begin{document}&#10;%\begin{align*}&#10;%\end{align*}&#10;&#10;$S_1$&#10;&#10;\end{document}" title="IguanaTex Bitmap Display">
              <a:extLst>
                <a:ext uri="{FF2B5EF4-FFF2-40B4-BE49-F238E27FC236}">
                  <a16:creationId xmlns:a16="http://schemas.microsoft.com/office/drawing/2014/main" id="{48E61D12-82CC-1387-859E-D50521DF6DBF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0564" y="4237482"/>
              <a:ext cx="301446" cy="287564"/>
            </a:xfrm>
            <a:prstGeom prst="rect">
              <a:avLst/>
            </a:prstGeom>
          </p:spPr>
        </p:pic>
        <p:pic>
          <p:nvPicPr>
            <p:cNvPr id="7" name="図 6" descr="\documentclass{jsarticle}&#10;\usepackage{amsmath}&#10;\usepackage[T1]{fontenc}&#10;\usepackage{lmodern}&#10;\pagestyle{empty}&#10;&#10;\begin{document}&#10;%\begin{align*}&#10;%\end{align*}&#10;&#10;$S_2$&#10;&#10;\end{document}" title="IguanaTex Bitmap Display">
              <a:extLst>
                <a:ext uri="{FF2B5EF4-FFF2-40B4-BE49-F238E27FC236}">
                  <a16:creationId xmlns:a16="http://schemas.microsoft.com/office/drawing/2014/main" id="{2C6E48D6-7C55-D3E6-FFCA-0685CF4A1F19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0564" y="5817130"/>
              <a:ext cx="301446" cy="281998"/>
            </a:xfrm>
            <a:prstGeom prst="rect">
              <a:avLst/>
            </a:prstGeom>
          </p:spPr>
        </p:pic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20D4E2DA-9820-C28D-5D0C-4CA393C87823}"/>
                </a:ext>
              </a:extLst>
            </p:cNvPr>
            <p:cNvSpPr txBox="1"/>
            <p:nvPr/>
          </p:nvSpPr>
          <p:spPr>
            <a:xfrm>
              <a:off x="6871447" y="3363704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#1</a:t>
              </a:r>
              <a:endPara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FE34EE4-BF62-8FE7-B46A-79AF57302E6A}"/>
                </a:ext>
              </a:extLst>
            </p:cNvPr>
            <p:cNvSpPr txBox="1"/>
            <p:nvPr/>
          </p:nvSpPr>
          <p:spPr>
            <a:xfrm>
              <a:off x="6871447" y="4860394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#2</a:t>
              </a:r>
              <a:endPara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A20148DC-80B6-6F37-5D75-6C0E7C39C9C7}"/>
                </a:ext>
              </a:extLst>
            </p:cNvPr>
            <p:cNvSpPr txBox="1"/>
            <p:nvPr/>
          </p:nvSpPr>
          <p:spPr>
            <a:xfrm>
              <a:off x="9350188" y="3363702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#1</a:t>
              </a:r>
              <a:endPara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993ADB6D-1420-88CE-1701-6F4344B0068F}"/>
                </a:ext>
              </a:extLst>
            </p:cNvPr>
            <p:cNvSpPr txBox="1"/>
            <p:nvPr/>
          </p:nvSpPr>
          <p:spPr>
            <a:xfrm>
              <a:off x="9350188" y="4903147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#2</a:t>
              </a:r>
              <a:endPara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pic>
          <p:nvPicPr>
            <p:cNvPr id="12" name="図 11" descr="\documentclass{jsarticle}&#10;\usepackage{amsmath}&#10;\usepackage[T1]{fontenc}&#10;\usepackage{lmodern}&#10;\pagestyle{empty}&#10;&#10;\begin{document}&#10;%\begin{align*}&#10;%\end{align*}&#10;&#10;$S_1$&#10;&#10;\end{document}" title="IguanaTex Bitmap Display">
              <a:extLst>
                <a:ext uri="{FF2B5EF4-FFF2-40B4-BE49-F238E27FC236}">
                  <a16:creationId xmlns:a16="http://schemas.microsoft.com/office/drawing/2014/main" id="{769B960C-FEE8-E285-AC8C-12F34BA315C4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4693" y="4572830"/>
              <a:ext cx="301446" cy="287564"/>
            </a:xfrm>
            <a:prstGeom prst="rect">
              <a:avLst/>
            </a:prstGeom>
          </p:spPr>
        </p:pic>
        <p:pic>
          <p:nvPicPr>
            <p:cNvPr id="13" name="図 12" descr="\documentclass{jsarticle}&#10;\usepackage{amsmath}&#10;\usepackage[T1]{fontenc}&#10;\usepackage{lmodern}&#10;\pagestyle{empty}&#10;&#10;\begin{document}&#10;%\begin{align*}&#10;%\end{align*}&#10;&#10;$S_2$&#10;&#10;\end{document}" title="IguanaTex Bitmap Display">
              <a:extLst>
                <a:ext uri="{FF2B5EF4-FFF2-40B4-BE49-F238E27FC236}">
                  <a16:creationId xmlns:a16="http://schemas.microsoft.com/office/drawing/2014/main" id="{2D93FD6B-62B3-15E7-98C7-77196EAD514D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4693" y="4946814"/>
              <a:ext cx="301446" cy="281998"/>
            </a:xfrm>
            <a:prstGeom prst="rect">
              <a:avLst/>
            </a:prstGeom>
          </p:spPr>
        </p:pic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A5EAF2CB-0DAD-C616-3F6D-C642407A9620}"/>
                </a:ext>
              </a:extLst>
            </p:cNvPr>
            <p:cNvSpPr txBox="1"/>
            <p:nvPr/>
          </p:nvSpPr>
          <p:spPr>
            <a:xfrm>
              <a:off x="6814325" y="4525046"/>
              <a:ext cx="6858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Tx1</a:t>
              </a:r>
              <a:endPara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513EE737-B3F9-27BE-4C5F-9C87C7AF8B41}"/>
                </a:ext>
              </a:extLst>
            </p:cNvPr>
            <p:cNvSpPr txBox="1"/>
            <p:nvPr/>
          </p:nvSpPr>
          <p:spPr>
            <a:xfrm>
              <a:off x="6760692" y="6045270"/>
              <a:ext cx="796556" cy="326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Tx2</a:t>
              </a:r>
              <a:endPara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7545F0D4-018B-FCDA-AE72-63FB375AE14C}"/>
                </a:ext>
              </a:extLst>
            </p:cNvPr>
            <p:cNvSpPr txBox="1"/>
            <p:nvPr/>
          </p:nvSpPr>
          <p:spPr>
            <a:xfrm>
              <a:off x="9259613" y="4530114"/>
              <a:ext cx="787854" cy="326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Rx1</a:t>
              </a:r>
              <a:endPara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BCACC51D-8A86-E9B7-1269-EDD18470C4EE}"/>
                </a:ext>
              </a:extLst>
            </p:cNvPr>
            <p:cNvSpPr txBox="1"/>
            <p:nvPr/>
          </p:nvSpPr>
          <p:spPr>
            <a:xfrm>
              <a:off x="9310642" y="6061282"/>
              <a:ext cx="6858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Rx2</a:t>
              </a:r>
              <a:endPara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2536C863-8A40-ADC9-585A-D570C55BF9AF}"/>
                </a:ext>
              </a:extLst>
            </p:cNvPr>
            <p:cNvSpPr txBox="1"/>
            <p:nvPr/>
          </p:nvSpPr>
          <p:spPr>
            <a:xfrm>
              <a:off x="10298417" y="5272479"/>
              <a:ext cx="553998" cy="77992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分離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92895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4.0159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S_1$&#10;\end{document}"/>
  <p:tag name="IGUANATEXSIZE" val="60"/>
  <p:tag name="IGUANATEXCURSOR" val="163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4.0159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S_1$&#10;\end{document}"/>
  <p:tag name="IGUANATEXSIZE" val="60"/>
  <p:tag name="IGUANATEXCURSOR" val="163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6.2662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S_2$&#10;\end{document}"/>
  <p:tag name="IGUANATEXSIZE" val="60"/>
  <p:tag name="IGUANATEXCURSOR" val="164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0155"/>
  <p:tag name="ORIGINALWIDTH" val="117.0163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S_3$&#10;\end{document}"/>
  <p:tag name="IGUANATEXSIZE" val="60"/>
  <p:tag name="IGUANATEXCURSOR" val="163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4.0159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1$&#10;&#10;\end{document}"/>
  <p:tag name="IGUANATEXSIZE" val="60"/>
  <p:tag name="IGUANATEXCURSOR" val="164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6.2662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2$&#10;&#10;\end{document}"/>
  <p:tag name="IGUANATEXSIZE" val="60"/>
  <p:tag name="IGUANATEXCURSOR" val="166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4.0159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1$&#10;&#10;\end{document}"/>
  <p:tag name="IGUANATEXSIZE" val="60"/>
  <p:tag name="IGUANATEXCURSOR" val="164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6.2662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2$&#10;&#10;\end{document}"/>
  <p:tag name="IGUANATEXSIZE" val="60"/>
  <p:tag name="IGUANATEXCURSOR" val="166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6.2662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S_2$&#10;\end{document}"/>
  <p:tag name="IGUANATEXSIZE" val="60"/>
  <p:tag name="IGUANATEXCURSOR" val="164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0155"/>
  <p:tag name="ORIGINALWIDTH" val="117.0163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S_3$&#10;\end{document}"/>
  <p:tag name="IGUANATEXSIZE" val="60"/>
  <p:tag name="IGUANATEXCURSOR" val="163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5161"/>
  <p:tag name="ORIGINALWIDTH" val="98.2637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f_1$&#10;\end{document}"/>
  <p:tag name="IGUANATEXSIZE" val="60"/>
  <p:tag name="IGUANATEXCURSOR" val="16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9.01378"/>
  <p:tag name="ORIGINALWIDTH" val="85.51197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t_1$&#10;\end{document}"/>
  <p:tag name="IGUANATEXSIZE" val="60"/>
  <p:tag name="IGUANATEXCURSOR" val="163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5161"/>
  <p:tag name="ORIGINALWIDTH" val="98.2637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f_1$&#10;\end{document}"/>
  <p:tag name="IGUANATEXSIZE" val="60"/>
  <p:tag name="IGUANATEXCURSOR" val="16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9.01378"/>
  <p:tag name="ORIGINALWIDTH" val="85.51197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t_1$&#10;\end{document}"/>
  <p:tag name="IGUANATEXSIZE" val="60"/>
  <p:tag name="IGUANATEXCURSOR" val="163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5161"/>
  <p:tag name="ORIGINALWIDTH" val="98.2637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f_1$&#10;\end{document}"/>
  <p:tag name="IGUANATEXSIZE" val="60"/>
  <p:tag name="IGUANATEXCURSOR" val="16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9.01378"/>
  <p:tag name="ORIGINALWIDTH" val="85.51197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t_1$&#10;\end{document}"/>
  <p:tag name="IGUANATEXSIZE" val="60"/>
  <p:tag name="IGUANATEXCURSOR" val="163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3196</TotalTime>
  <Words>289</Words>
  <Application>Microsoft Office PowerPoint</Application>
  <PresentationFormat>ワイド画面</PresentationFormat>
  <Paragraphs>70</Paragraphs>
  <Slides>6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BIZ UDPゴシック</vt:lpstr>
      <vt:lpstr>游ゴシック</vt:lpstr>
      <vt:lpstr>游ゴシック Light</vt:lpstr>
      <vt:lpstr>Arial</vt:lpstr>
      <vt:lpstr>Office テーマ</vt:lpstr>
      <vt:lpstr>固有モード伝送/ MU-MIMO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下沢 亮太郎</dc:creator>
  <cp:lastModifiedBy>下沢 亮太郎</cp:lastModifiedBy>
  <cp:revision>5</cp:revision>
  <dcterms:created xsi:type="dcterms:W3CDTF">2023-10-21T16:47:00Z</dcterms:created>
  <dcterms:modified xsi:type="dcterms:W3CDTF">2023-10-24T18:15:19Z</dcterms:modified>
</cp:coreProperties>
</file>