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8" r:id="rId6"/>
    <p:sldId id="264" r:id="rId7"/>
    <p:sldId id="267" r:id="rId8"/>
    <p:sldId id="262" r:id="rId9"/>
    <p:sldId id="259" r:id="rId10"/>
    <p:sldId id="260" r:id="rId11"/>
    <p:sldId id="263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8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3.xml"/><Relationship Id="rId7" Type="http://schemas.openxmlformats.org/officeDocument/2006/relationships/image" Target="../media/image12.sv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1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3.png"/><Relationship Id="rId18" Type="http://schemas.openxmlformats.org/officeDocument/2006/relationships/image" Target="../media/image240.png"/><Relationship Id="rId26" Type="http://schemas.openxmlformats.org/officeDocument/2006/relationships/image" Target="../media/image32.png"/><Relationship Id="rId3" Type="http://schemas.openxmlformats.org/officeDocument/2006/relationships/tags" Target="../tags/tag24.xml"/><Relationship Id="rId21" Type="http://schemas.openxmlformats.org/officeDocument/2006/relationships/image" Target="../media/image2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17" Type="http://schemas.openxmlformats.org/officeDocument/2006/relationships/image" Target="../media/image230.png"/><Relationship Id="rId25" Type="http://schemas.openxmlformats.org/officeDocument/2006/relationships/image" Target="../media/image31.png"/><Relationship Id="rId2" Type="http://schemas.openxmlformats.org/officeDocument/2006/relationships/tags" Target="../tags/tag23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1.png"/><Relationship Id="rId24" Type="http://schemas.openxmlformats.org/officeDocument/2006/relationships/image" Target="../media/image30.png"/><Relationship Id="rId5" Type="http://schemas.openxmlformats.org/officeDocument/2006/relationships/tags" Target="../tags/tag26.xml"/><Relationship Id="rId15" Type="http://schemas.openxmlformats.org/officeDocument/2006/relationships/image" Target="../media/image25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30.xml"/><Relationship Id="rId7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svg"/><Relationship Id="rId11" Type="http://schemas.openxmlformats.org/officeDocument/2006/relationships/image" Target="../media/image38.png"/><Relationship Id="rId5" Type="http://schemas.openxmlformats.org/officeDocument/2006/relationships/image" Target="../media/image1.png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align*}&#10;  G = HH^H&#10;\end{align*}&#10;&#10;\end{document}" title="IguanaTex Bitmap Display">
            <a:extLst>
              <a:ext uri="{FF2B5EF4-FFF2-40B4-BE49-F238E27FC236}">
                <a16:creationId xmlns:a16="http://schemas.microsoft.com/office/drawing/2014/main" id="{C6321B49-4C5C-2D57-1097-DC26D6F3C2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1082675"/>
            <a:ext cx="3479778" cy="70875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A9FB09C-1EA0-4FAD-8A50-FB0F971A4587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40D732A-2D6E-497B-8584-AC1950849FC8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3666C4FE-4BBA-4F13-B240-9C81AA47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B0EF945-2CE6-410D-9796-A063E7459535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28BB4A8-266E-4C50-A200-75C0862CAC20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F7B6FBC-B4E7-450F-91EB-6B356C44C551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3A22500-3485-418A-9DDB-3D8B4467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163A13-AE2C-4AAA-9B60-44D4E8BD061D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172BF49-52BD-489E-B44C-816EBCEC0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628C72-026E-4206-AA22-A12B90A42556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B001F52-92C6-4744-B5DF-26E885A3E88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28D04AD-01C0-4F11-87E8-D6A41F6D75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D36B9A5-B1EA-4C5E-90BD-25B956B774CC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D8DC2BD-70AA-4814-A0E5-F7D1019D4CCA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1371026-ABFD-459C-A49B-8781F5D7010E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652D258-7E14-48C8-A117-3F75B4E60D11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2734FAE-B9D1-496C-8D21-96356CCA1FEF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60B96F5-8B6B-4E76-B608-C3C431F9AB01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11819C-24B2-4E61-AAE7-E06BE333A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EC50730-C4FB-4151-A2D6-5EDFA55014FE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22" name="図 21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A98F393C-4410-4558-8771-F542076577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3" name="吹き出し: 四角形 22">
                <a:extLst>
                  <a:ext uri="{FF2B5EF4-FFF2-40B4-BE49-F238E27FC236}">
                    <a16:creationId xmlns:a16="http://schemas.microsoft.com/office/drawing/2014/main" id="{231F0589-F5F3-4569-96D3-3E2E8C1CC326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FBCF6FAF-0125-467F-BF09-3B98CC645B13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20" name="図 1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91404D65-8CF7-46C3-A9C8-C0BA826E6B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453BAE32-6ED5-459F-9CB8-3BA218DD8479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6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3471B4-D95C-4AC4-BD6F-BBC8C4321AA5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17FDEFF-73C1-9D5E-7FC3-A2A1C6D7370C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10" name="グラフィックス 9">
                <a:extLst>
                  <a:ext uri="{FF2B5EF4-FFF2-40B4-BE49-F238E27FC236}">
                    <a16:creationId xmlns:a16="http://schemas.microsoft.com/office/drawing/2014/main" id="{CE50F8F2-D80F-72AB-D909-450AF4F45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40106C-D6CF-32A5-DFB7-02FC9B3CEDE8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6EA58C-C92C-55E6-E4C3-C0CD2279EEC4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8C116F0-D234-5ACC-450F-8A96B713B3F8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65641599-1111-43AC-22D5-98CC0241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A87C0D-137B-34B6-E2E9-4F9250F643A9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FF0058-731C-3D1F-1CDA-3F8AD970A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CF8130-5DB5-3B82-8F29-FF9E56D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19F47B9-954C-3242-958B-70AADE201F2B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9758E3B-6458-8837-B4B9-48617B5EC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54FAC5C2-8D39-E843-18EE-07581E9FE4E5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C17C73C-A8B9-CB25-6261-8B2C57D4EEE7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914062-08BE-D5D2-80CF-2589FE484DAC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3F7C90-034A-D6A2-0DCC-357CE3AC0EC8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272B8E8-6F96-EBEA-51E5-F9704CC88DD9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6F019EF-ADD5-9220-9289-9195C505A0C8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612E52D-0AA3-1DEA-7F1C-807904D88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BEA54EA-D621-AA98-7E7A-07CD0F5708AC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170E1632-576C-D387-8E0C-9589FD25DA9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2" name="吹き出し: 四角形 41">
                <a:extLst>
                  <a:ext uri="{FF2B5EF4-FFF2-40B4-BE49-F238E27FC236}">
                    <a16:creationId xmlns:a16="http://schemas.microsoft.com/office/drawing/2014/main" id="{9369BADC-4DA4-1F08-85E4-96133D20E8ED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24F29C8B-51AA-AF15-BE3E-305EF9347BD6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DA312184-2462-A82B-5D40-0BF46DCC51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6" name="吹き出し: 四角形 45">
                <a:extLst>
                  <a:ext uri="{FF2B5EF4-FFF2-40B4-BE49-F238E27FC236}">
                    <a16:creationId xmlns:a16="http://schemas.microsoft.com/office/drawing/2014/main" id="{06692787-6A79-6092-BB81-B6AE6B8FB857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 title="IguanaTex Bitmap Display">
            <a:extLst>
              <a:ext uri="{FF2B5EF4-FFF2-40B4-BE49-F238E27FC236}">
                <a16:creationId xmlns:a16="http://schemas.microsoft.com/office/drawing/2014/main" id="{44F6DCE5-BB71-7598-3C22-E23721FB0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0" y="2068694"/>
            <a:ext cx="9796361" cy="24428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505FE5-690C-4F61-989E-0AC10582FDE2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FBF6CF-A7B4-4456-85FD-775939B09EFA}"/>
              </a:ext>
            </a:extLst>
          </p:cNvPr>
          <p:cNvGrpSpPr/>
          <p:nvPr/>
        </p:nvGrpSpPr>
        <p:grpSpPr>
          <a:xfrm>
            <a:off x="413329" y="1003851"/>
            <a:ext cx="6583818" cy="461665"/>
            <a:chOff x="383512" y="1162878"/>
            <a:chExt cx="6583818" cy="461665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6BE02D7-D9DE-4B3D-AB11-09D40E6BB8B0}"/>
                </a:ext>
              </a:extLst>
            </p:cNvPr>
            <p:cNvSpPr txBox="1"/>
            <p:nvPr/>
          </p:nvSpPr>
          <p:spPr>
            <a:xfrm flipH="1">
              <a:off x="383512" y="1162878"/>
              <a:ext cx="658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伝搬チャネル行列　　を特異値分解すると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は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" name="図 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0FAD635D-ECED-4270-9C0E-7B703B9EE5B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3" y="1267238"/>
              <a:ext cx="357745" cy="292700"/>
            </a:xfrm>
            <a:prstGeom prst="rect">
              <a:avLst/>
            </a:prstGeom>
          </p:spPr>
        </p:pic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CCD3C43A-9DB4-47F9-B351-E18E98F0C48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60" y="1247360"/>
              <a:ext cx="357745" cy="29270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D1DA4-786E-D79A-6474-F510558DBB55}"/>
              </a:ext>
            </a:extLst>
          </p:cNvPr>
          <p:cNvSpPr txBox="1"/>
          <p:nvPr/>
        </p:nvSpPr>
        <p:spPr>
          <a:xfrm flipH="1">
            <a:off x="772897" y="5235332"/>
            <a:ext cx="658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 title="IguanaTex Bitmap Display">
            <a:extLst>
              <a:ext uri="{FF2B5EF4-FFF2-40B4-BE49-F238E27FC236}">
                <a16:creationId xmlns:a16="http://schemas.microsoft.com/office/drawing/2014/main" id="{376ED844-D8B8-277C-AAAE-76FC48A8B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1245235"/>
            <a:ext cx="5468181" cy="1074905"/>
          </a:xfrm>
          <a:prstGeom prst="rect">
            <a:avLst/>
          </a:prstGeom>
        </p:spPr>
      </p:pic>
      <p:pic>
        <p:nvPicPr>
          <p:cNvPr id="5" name="図 4" descr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 title="IguanaTex Bitmap Display">
            <a:extLst>
              <a:ext uri="{FF2B5EF4-FFF2-40B4-BE49-F238E27FC236}">
                <a16:creationId xmlns:a16="http://schemas.microsoft.com/office/drawing/2014/main" id="{32672747-9B40-B10F-8DB1-A1815868E5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" y="2964877"/>
            <a:ext cx="4252553" cy="928246"/>
          </a:xfrm>
          <a:prstGeom prst="rect">
            <a:avLst/>
          </a:prstGeom>
        </p:spPr>
      </p:pic>
      <p:pic>
        <p:nvPicPr>
          <p:cNvPr id="6" name="図 5" descr="\documentclass{jsarticle}&#10;\usepackage{amsmath}&#10;\usepackage[T1]{fontenc}&#10;\usepackage{lmodern}&#10;\pagestyle{empty}&#10;&#10;\begin{document}&#10;%\begin{align*}&#10;%\end{align*}&#10;$\sqrt{\lambda_1},\sqrt{\lambda_2}$&#10;\end{document}" title="IguanaTex Bitmap Display">
            <a:extLst>
              <a:ext uri="{FF2B5EF4-FFF2-40B4-BE49-F238E27FC236}">
                <a16:creationId xmlns:a16="http://schemas.microsoft.com/office/drawing/2014/main" id="{006087C7-093D-CBCB-07F6-859269C6ED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4688668"/>
            <a:ext cx="3701792" cy="92409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83CDC-5375-CF46-C21D-D1124718DC0B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0F6396-3F1F-4DC7-A915-BEE71EA7068C}"/>
              </a:ext>
            </a:extLst>
          </p:cNvPr>
          <p:cNvSpPr txBox="1"/>
          <p:nvPr/>
        </p:nvSpPr>
        <p:spPr>
          <a:xfrm>
            <a:off x="7255564" y="160020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受信側ウエイト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重み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90100-65B1-42F8-92A7-140BE5D4C345}"/>
              </a:ext>
            </a:extLst>
          </p:cNvPr>
          <p:cNvSpPr txBox="1"/>
          <p:nvPr/>
        </p:nvSpPr>
        <p:spPr>
          <a:xfrm>
            <a:off x="7255564" y="316739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送信側ウエイト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重み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0D5D0-0972-471C-8E8B-D02AA923F9EA}"/>
              </a:ext>
            </a:extLst>
          </p:cNvPr>
          <p:cNvSpPr txBox="1"/>
          <p:nvPr/>
        </p:nvSpPr>
        <p:spPr>
          <a:xfrm>
            <a:off x="7255564" y="499619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特異値</a:t>
            </a:r>
          </a:p>
        </p:txBody>
      </p:sp>
    </p:spTree>
    <p:extLst>
      <p:ext uri="{BB962C8B-B14F-4D97-AF65-F5344CB8AC3E}">
        <p14:creationId xmlns:p14="http://schemas.microsoft.com/office/powerpoint/2010/main" val="2640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575582" y="1489247"/>
            <a:ext cx="9353880" cy="2246769"/>
            <a:chOff x="1821423" y="1991264"/>
            <a:chExt cx="8549154" cy="224676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21423" y="1991264"/>
              <a:ext cx="854915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130" y="2399866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3" y="3005168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3064233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458" y="393364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924447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574" y="4735087"/>
            <a:ext cx="10245897" cy="135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blipFill>
                <a:blip r:embed="rId16"/>
                <a:stretch>
                  <a:fillRect l="-5263" t="-2222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blipFill>
                <a:blip r:embed="rId17"/>
                <a:stretch>
                  <a:fillRect l="-4938" r="-12346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blipFill>
                <a:blip r:embed="rId18"/>
                <a:stretch>
                  <a:fillRect l="-4878" r="-1219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blipFill>
                <a:blip r:embed="rId19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blipFill>
                <a:blip r:embed="rId20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blipFill>
                <a:blip r:embed="rId21"/>
                <a:stretch>
                  <a:fillRect l="-5263" t="-4444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/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blipFill>
                <a:blip r:embed="rId22"/>
                <a:stretch>
                  <a:fillRect l="-7018" t="-4348" r="-526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/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blipFill>
                <a:blip r:embed="rId23"/>
                <a:stretch>
                  <a:fillRect l="-7018" t="-2174" r="-526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>
            <a:extLst>
              <a:ext uri="{FF2B5EF4-FFF2-40B4-BE49-F238E27FC236}">
                <a16:creationId xmlns:a16="http://schemas.microsoft.com/office/drawing/2014/main" id="{E7681342-C698-412D-866D-06113BA289D5}"/>
              </a:ext>
            </a:extLst>
          </p:cNvPr>
          <p:cNvSpPr/>
          <p:nvPr/>
        </p:nvSpPr>
        <p:spPr>
          <a:xfrm>
            <a:off x="5409483" y="4485557"/>
            <a:ext cx="1201564" cy="1183263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 descr="\documentclass{jsarticle}&#10;\usepackage{amsmath}&#10;\usepackage[T1]{fontenc}&#10;\usepackage{lmodern}&#10;\pagestyle{empty}&#10;&#10;\begin{document}&#10;%\begin{align*}&#10;%\end{align*}&#10;$H$&#10;\end{document}" title="IguanaTex Bitmap Display">
            <a:extLst>
              <a:ext uri="{FF2B5EF4-FFF2-40B4-BE49-F238E27FC236}">
                <a16:creationId xmlns:a16="http://schemas.microsoft.com/office/drawing/2014/main" id="{2C52101C-CC65-4F33-A1B0-D8E9131843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8" y="4901242"/>
            <a:ext cx="430093" cy="3518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543DD-9665-4CEE-B14C-D7BD74D74A76}"/>
              </a:ext>
            </a:extLst>
          </p:cNvPr>
          <p:cNvSpPr txBox="1"/>
          <p:nvPr/>
        </p:nvSpPr>
        <p:spPr>
          <a:xfrm>
            <a:off x="5208352" y="5733600"/>
            <a:ext cx="16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/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blipFill>
                <a:blip r:embed="rId24"/>
                <a:stretch>
                  <a:fillRect l="-4348" t="-2174" r="-1304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/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blipFill>
                <a:blip r:embed="rId25"/>
                <a:stretch>
                  <a:fillRect l="-4301" t="-4444" r="-1290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/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blipFill>
                <a:blip r:embed="rId26"/>
                <a:stretch>
                  <a:fillRect l="-8421" t="-2174" r="-136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/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blipFill>
                <a:blip r:embed="rId27"/>
                <a:stretch>
                  <a:fillRect l="-8333" t="-2222" r="-135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99E1359-1425-4520-AB65-CF6D5B9F062E}"/>
                  </a:ext>
                </a:extLst>
              </p:cNvPr>
              <p:cNvSpPr txBox="1"/>
              <p:nvPr/>
            </p:nvSpPr>
            <p:spPr>
              <a:xfrm>
                <a:off x="6998957" y="448555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99E1359-1425-4520-AB65-CF6D5B9F0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957" y="4485557"/>
                <a:ext cx="590162" cy="276999"/>
              </a:xfrm>
              <a:prstGeom prst="rect">
                <a:avLst/>
              </a:prstGeom>
              <a:blipFill>
                <a:blip r:embed="rId28"/>
                <a:stretch>
                  <a:fillRect l="-4124" t="-2222" r="-1237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94E63CF-D2DE-47F4-9A7C-C455ECA43896}"/>
                  </a:ext>
                </a:extLst>
              </p:cNvPr>
              <p:cNvSpPr txBox="1"/>
              <p:nvPr/>
            </p:nvSpPr>
            <p:spPr>
              <a:xfrm>
                <a:off x="7002432" y="5340290"/>
                <a:ext cx="595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94E63CF-D2DE-47F4-9A7C-C455ECA4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32" y="5340290"/>
                <a:ext cx="595484" cy="276999"/>
              </a:xfrm>
              <a:prstGeom prst="rect">
                <a:avLst/>
              </a:prstGeom>
              <a:blipFill>
                <a:blip r:embed="rId29"/>
                <a:stretch>
                  <a:fillRect l="-4124" t="-2222" r="-1340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0A5874D-D6BC-431F-AF1E-582990716935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33343-FEF5-F51C-624D-F9EE9C4F1615}"/>
              </a:ext>
            </a:extLst>
          </p:cNvPr>
          <p:cNvSpPr txBox="1"/>
          <p:nvPr/>
        </p:nvSpPr>
        <p:spPr>
          <a:xfrm>
            <a:off x="495327" y="745882"/>
            <a:ext cx="285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適応変調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62091-771C-40DF-9644-1FDBD0339A1F}"/>
              </a:ext>
            </a:extLst>
          </p:cNvPr>
          <p:cNvSpPr txBox="1"/>
          <p:nvPr/>
        </p:nvSpPr>
        <p:spPr>
          <a:xfrm>
            <a:off x="500577" y="1543714"/>
            <a:ext cx="1073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受信側で複合され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る信号は特異値の大きさに依存するため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固有モード伝送では適応変調が必要となる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固有値の大きさに比例してチャネル容量が決定される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そこで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SNR(Signal Noise Ratio)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に応じて変調方式を送信データごとに採用することで高いビットレートを得ることができる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8FC9E2-E5EA-434F-96C8-6512EDC02F42}"/>
              </a:ext>
            </a:extLst>
          </p:cNvPr>
          <p:cNvGrpSpPr/>
          <p:nvPr/>
        </p:nvGrpSpPr>
        <p:grpSpPr>
          <a:xfrm>
            <a:off x="6940366" y="3125150"/>
            <a:ext cx="3844819" cy="3314658"/>
            <a:chOff x="6450496" y="2375451"/>
            <a:chExt cx="4931260" cy="420855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83D7949-395D-4A4A-9D63-2CE5DBC6217B}"/>
                </a:ext>
              </a:extLst>
            </p:cNvPr>
            <p:cNvSpPr txBox="1"/>
            <p:nvPr/>
          </p:nvSpPr>
          <p:spPr>
            <a:xfrm rot="749578">
              <a:off x="7724488" y="5040215"/>
              <a:ext cx="2117245" cy="35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C(QPSK)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3DBB507-6948-4FE6-8A96-F3E6DDD01D37}"/>
                </a:ext>
              </a:extLst>
            </p:cNvPr>
            <p:cNvSpPr txBox="1"/>
            <p:nvPr/>
          </p:nvSpPr>
          <p:spPr>
            <a:xfrm rot="783544">
              <a:off x="8624126" y="2729593"/>
              <a:ext cx="2117245" cy="39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(16QAM)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C65153F-50CB-4B50-8058-043E00572BF4}"/>
                </a:ext>
              </a:extLst>
            </p:cNvPr>
            <p:cNvGrpSpPr/>
            <p:nvPr/>
          </p:nvGrpSpPr>
          <p:grpSpPr>
            <a:xfrm>
              <a:off x="6450496" y="2375451"/>
              <a:ext cx="4931260" cy="4208557"/>
              <a:chOff x="9685622" y="1923085"/>
              <a:chExt cx="2208005" cy="2059367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F9E908FE-B825-4EDF-9453-E28151896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85622" y="1923085"/>
                <a:ext cx="771443" cy="1749199"/>
              </a:xfrm>
              <a:prstGeom prst="rect">
                <a:avLst/>
              </a:prstGeom>
            </p:spPr>
          </p:pic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36492020-C661-4517-BA6B-05C1A80F9E52}"/>
                  </a:ext>
                </a:extLst>
              </p:cNvPr>
              <p:cNvSpPr/>
              <p:nvPr/>
            </p:nvSpPr>
            <p:spPr>
              <a:xfrm>
                <a:off x="11397615" y="3464951"/>
                <a:ext cx="496012" cy="25875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平行四辺形 27">
                <a:extLst>
                  <a:ext uri="{FF2B5EF4-FFF2-40B4-BE49-F238E27FC236}">
                    <a16:creationId xmlns:a16="http://schemas.microsoft.com/office/drawing/2014/main" id="{86C419D5-2980-430E-AAC0-42F8CD36A6BE}"/>
                  </a:ext>
                </a:extLst>
              </p:cNvPr>
              <p:cNvSpPr/>
              <p:nvPr/>
            </p:nvSpPr>
            <p:spPr>
              <a:xfrm>
                <a:off x="11332104" y="3723701"/>
                <a:ext cx="561523" cy="25875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1" name="グラフィックス 40">
                <a:extLst>
                  <a:ext uri="{FF2B5EF4-FFF2-40B4-BE49-F238E27FC236}">
                    <a16:creationId xmlns:a16="http://schemas.microsoft.com/office/drawing/2014/main" id="{75B3EE90-CD57-4C2C-8300-5DAD79724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1" r="-1" b="17291"/>
              <a:stretch/>
            </p:blipFill>
            <p:spPr>
              <a:xfrm flipH="1">
                <a:off x="11494349" y="3015261"/>
                <a:ext cx="302542" cy="449690"/>
              </a:xfrm>
              <a:prstGeom prst="rect">
                <a:avLst/>
              </a:prstGeom>
            </p:spPr>
          </p:pic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74145200-EB7F-4160-99D6-67AD24EDB52E}"/>
                  </a:ext>
                </a:extLst>
              </p:cNvPr>
              <p:cNvCxnSpPr/>
              <p:nvPr/>
            </p:nvCxnSpPr>
            <p:spPr>
              <a:xfrm>
                <a:off x="10457065" y="2132626"/>
                <a:ext cx="794250" cy="194063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46CBD4DB-3317-491E-B93C-781D73EB47D5}"/>
                  </a:ext>
                </a:extLst>
              </p:cNvPr>
              <p:cNvCxnSpPr/>
              <p:nvPr/>
            </p:nvCxnSpPr>
            <p:spPr>
              <a:xfrm>
                <a:off x="11251315" y="2326689"/>
                <a:ext cx="336913" cy="563707"/>
              </a:xfrm>
              <a:prstGeom prst="straightConnector1">
                <a:avLst/>
              </a:prstGeom>
              <a:ln w="12700"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83D27399-77F7-4F66-B771-C6A4301A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9355" y="2577815"/>
                <a:ext cx="323975" cy="672984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17BC49E2-3F52-4931-947F-4E5DCA338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3331" y="3250799"/>
                <a:ext cx="868244" cy="214151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DE25895B-1D45-4ED3-B062-003FA39DB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4140" y="2512526"/>
                <a:ext cx="987964" cy="57193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EC5B0D19-066F-4BBF-8174-F59E408B2785}"/>
                  </a:ext>
                </a:extLst>
              </p:cNvPr>
              <p:cNvSpPr/>
              <p:nvPr/>
            </p:nvSpPr>
            <p:spPr>
              <a:xfrm rot="18060243">
                <a:off x="10312581" y="2290155"/>
                <a:ext cx="158963" cy="50525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07613738-4F13-484B-AD7A-F9D0FA126AC7}"/>
                  </a:ext>
                </a:extLst>
              </p:cNvPr>
              <p:cNvSpPr/>
              <p:nvPr/>
            </p:nvSpPr>
            <p:spPr>
              <a:xfrm rot="18060243">
                <a:off x="11119812" y="2734975"/>
                <a:ext cx="238219" cy="57355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00595FD6-E28A-4666-8F4A-05FEAFE2FCBA}"/>
                  </a:ext>
                </a:extLst>
              </p:cNvPr>
              <p:cNvSpPr/>
              <p:nvPr/>
            </p:nvSpPr>
            <p:spPr>
              <a:xfrm rot="17075817">
                <a:off x="10469879" y="1937585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652A1E86-2C2C-443B-B02E-9741BBBE34F1}"/>
                  </a:ext>
                </a:extLst>
              </p:cNvPr>
              <p:cNvSpPr/>
              <p:nvPr/>
            </p:nvSpPr>
            <p:spPr>
              <a:xfrm rot="19544429">
                <a:off x="11457984" y="2576186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028E3EDD-6CE3-4DF2-8434-06A28FF75B21}"/>
                  </a:ext>
                </a:extLst>
              </p:cNvPr>
              <p:cNvSpPr/>
              <p:nvPr/>
            </p:nvSpPr>
            <p:spPr>
              <a:xfrm rot="20207455">
                <a:off x="9822878" y="2372625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1E4A9104-96DB-420A-886C-1B6CEF7729D0}"/>
                  </a:ext>
                </a:extLst>
              </p:cNvPr>
              <p:cNvSpPr/>
              <p:nvPr/>
            </p:nvSpPr>
            <p:spPr>
              <a:xfrm rot="17249612">
                <a:off x="10961751" y="3211834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4635C1E-61C9-48A3-B104-1C4CD7C5A02F}"/>
                </a:ext>
              </a:extLst>
            </p:cNvPr>
            <p:cNvSpPr txBox="1"/>
            <p:nvPr/>
          </p:nvSpPr>
          <p:spPr>
            <a:xfrm rot="1616798">
              <a:off x="8066261" y="3764437"/>
              <a:ext cx="2117245" cy="4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A(64QAM</a:t>
              </a:r>
              <a:r>
                <a:rPr kumimoji="1"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pic>
        <p:nvPicPr>
          <p:cNvPr id="6" name="図 5" descr="\documentclass{jsarticle}&#10;\usepackage{amsmath}&#10;\usepackage[T1]{fontenc}&#10;\usepackage{lmodern}&#10;\pagestyle{empty}&#10;&#10;\begin{document}&#10;%\begin{align*}&#10;%\end{align*}&#10;$\sqrt{\lambda_1},\sqrt{\lambda_2},\sqrt{\lambda_j}$&#10;\end{document}" title="IguanaTex Bitmap Display">
            <a:extLst>
              <a:ext uri="{FF2B5EF4-FFF2-40B4-BE49-F238E27FC236}">
                <a16:creationId xmlns:a16="http://schemas.microsoft.com/office/drawing/2014/main" id="{FA1EDEE4-01BD-D0FD-5343-EE0896452C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4988748" cy="928246"/>
          </a:xfrm>
          <a:prstGeom prst="rect">
            <a:avLst/>
          </a:prstGeom>
        </p:spPr>
      </p:pic>
      <p:pic>
        <p:nvPicPr>
          <p:cNvPr id="10" name="図 9" descr="\documentclass{jsarticle}&#10;\usepackage{amsmath}&#10;\usepackage[T1]{fontenc}&#10;\usepackage{lmodern}&#10;\pagestyle{empty}&#10;&#10;\begin{document}&#10;%\begin{align*}&#10;%\end{align*}&#10;\begin{equation*}&#10;  \begin{bmatrix}&#10;    s_1(t)\\&#10;    s_2(t)\\&#10;    \vdots\\&#10;    s_J(t)\\&#10;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28A92C88-0C19-60C7-632F-8135D61211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7" y="3985383"/>
            <a:ext cx="960602" cy="1816264"/>
          </a:xfrm>
          <a:prstGeom prst="rect">
            <a:avLst/>
          </a:prstGeom>
        </p:spPr>
      </p:pic>
      <p:pic>
        <p:nvPicPr>
          <p:cNvPr id="12" name="図 11" descr="\documentclass{jsarticle}&#10;\usepackage{amsmath}&#10;\usepackage[T1]{fontenc}&#10;\usepackage{lmodern}&#10;\pagestyle{empty}&#10;&#10;\begin{document}&#10;%\begin{align*}&#10;%\end{align*}&#10;&#10;\begin{equation*}&#10;  \begin{bmatrix}&#10;    \sqrt{\lambda_1}s_1(t)\\&#10;    \sqrt{\lambda_2}s_2(t)\\&#10;    \vdots\\&#10;    \sqrt{\lambda_J}s_j(t)\\&#10;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BD982DFC-4A6F-39C6-FE1A-59AB99AF0A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26" y="3985383"/>
            <a:ext cx="1572889" cy="18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4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3219"/>
  <p:tag name="ORIGINALWIDTH" val="2066.53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/>
  <p:tag name="IGUANATEXSIZE" val="60"/>
  <p:tag name="IGUANATEXCURSOR" val="412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752"/>
  <p:tag name="ORIGINALWIDTH" val="919.62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/>
  <p:tag name="IGUANATEXSIZE" val="60"/>
  <p:tag name="IGUANATEXCURSOR" val="250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697.597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/>
  <p:tag name="IGUANATEXSIZE" val="60"/>
  <p:tag name="IGUANATEXCURSOR" val="24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679"/>
  <p:tag name="ORIGINALWIDTH" val="513.821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\sqrt{\lambda_1},\sqrt{\lambda_2}$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818.364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\sqrt{\lambda_1},\sqrt{\lambda_2},\sqrt{\lambda_j}$&#10;\end{document}"/>
  <p:tag name="IGUANATEXSIZE" val="60"/>
  <p:tag name="IGUANATEXCURSOR" val="21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5.0942"/>
  <p:tag name="ORIGINALWIDTH" val="357.049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(t)\\&#10;    s_2(t)\\&#10;    \vdots\\&#10;    s_J(t)\\&#10;  \end{bmatrix}&#10;\end{equation*}&#10;\end{document}"/>
  <p:tag name="IGUANATEXSIZE" val="60"/>
  <p:tag name="IGUANATEXCURSOR" val="24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7.3445"/>
  <p:tag name="ORIGINALWIDTH" val="586.581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\begin{equation*}&#10;  \begin{bmatrix}&#10;    \sqrt{\lambda_1}s_1(t)\\&#10;    \sqrt{\lambda_2}s_2(t)\\&#10;    \vdots\\&#10;    \sqrt{\lambda_J}s_j(t)\\&#10;  \end{bmatrix}&#10;\end{equation*}&#10;\end{document}"/>
  <p:tag name="IGUANATEXSIZE" val="60"/>
  <p:tag name="IGUANATEXCURSOR" val="32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662"/>
  <p:tag name="ORIGINALWIDTH" val="570.82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G = HH^H&#10;\end{align*}&#10;&#10;\end{document}"/>
  <p:tag name="IGUANATEXSIZE" val="60"/>
  <p:tag name="IGUANATEXCURSOR" val="18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694</Words>
  <Application>Microsoft Office PowerPoint</Application>
  <PresentationFormat>ワイド画面</PresentationFormat>
  <Paragraphs>114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BIZ UDPゴシック</vt:lpstr>
      <vt:lpstr>游ゴシック</vt:lpstr>
      <vt:lpstr>游ゴシック Light</vt:lpstr>
      <vt:lpstr>Arial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23</cp:revision>
  <dcterms:created xsi:type="dcterms:W3CDTF">2023-10-21T16:47:00Z</dcterms:created>
  <dcterms:modified xsi:type="dcterms:W3CDTF">2023-10-25T05:16:36Z</dcterms:modified>
</cp:coreProperties>
</file>