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pectra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N0IU4mUVlKdVudzXeVCJEmmEb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pectral-regular.fntdata"/><Relationship Id="rId21" Type="http://schemas.openxmlformats.org/officeDocument/2006/relationships/slide" Target="slides/slide16.xml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8771843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f8771843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75a548a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b175a548a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175a548a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b175a548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624f939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6624f939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8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3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30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0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1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3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3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1934128" y="1906350"/>
            <a:ext cx="5275744" cy="13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000"/>
              <a:t>CSE321: Operating Systems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>
                <a:solidFill>
                  <a:srgbClr val="38761D"/>
                </a:solidFill>
              </a:rPr>
              <a:t>Introduction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8348000" y="4655050"/>
            <a:ext cx="6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75438" y="1906691"/>
            <a:ext cx="3137805" cy="21348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Another revolution of OS came in the mobile computing domain, when Steve Jobs introduced iPhone with iOS in 2007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The iPhone introduction video is now regarded as a classic advertise video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9" y="1698557"/>
            <a:ext cx="3889983" cy="219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56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Kernel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 txBox="1"/>
          <p:nvPr>
            <p:ph idx="1" type="body"/>
          </p:nvPr>
        </p:nvSpPr>
        <p:spPr>
          <a:xfrm>
            <a:off x="287400" y="1264700"/>
            <a:ext cx="8569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one program running at all times.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Kernel is the </a:t>
            </a: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central module of an operating system</a:t>
            </a:r>
            <a:endParaRPr sz="1400"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Part of OS that loads first, and it remains in main memory.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As small as possible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Provide all the essential services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required by other parts of the operating system and applications.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Kernel code is usually </a:t>
            </a:r>
            <a:r>
              <a:rPr lang="en" sz="1400"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loaded into a protected area of memory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prevent it from being overwritten.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87718430a_0_81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System Architecture</a:t>
            </a:r>
            <a:endParaRPr/>
          </a:p>
        </p:txBody>
      </p:sp>
      <p:sp>
        <p:nvSpPr>
          <p:cNvPr id="143" name="Google Shape;143;g1f87718430a_0_81"/>
          <p:cNvSpPr txBox="1"/>
          <p:nvPr/>
        </p:nvSpPr>
        <p:spPr>
          <a:xfrm>
            <a:off x="306675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Single-Processor Systems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f87718430a_0_81"/>
          <p:cNvSpPr txBox="1"/>
          <p:nvPr/>
        </p:nvSpPr>
        <p:spPr>
          <a:xfrm>
            <a:off x="3194750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Multiprocessor Systems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f87718430a_0_81"/>
          <p:cNvSpPr txBox="1"/>
          <p:nvPr/>
        </p:nvSpPr>
        <p:spPr>
          <a:xfrm>
            <a:off x="6221150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Clustered Systems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1f87718430a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49" y="2257838"/>
            <a:ext cx="2888850" cy="14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f87718430a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9526" y="2058787"/>
            <a:ext cx="2489951" cy="185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f87718430a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1525" y="2181637"/>
            <a:ext cx="2854974" cy="15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175a548a9_1_29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Operating System Architecture</a:t>
            </a:r>
            <a:endParaRPr/>
          </a:p>
        </p:txBody>
      </p:sp>
      <p:sp>
        <p:nvSpPr>
          <p:cNvPr id="154" name="Google Shape;154;g2b175a548a9_1_29"/>
          <p:cNvSpPr txBox="1"/>
          <p:nvPr/>
        </p:nvSpPr>
        <p:spPr>
          <a:xfrm>
            <a:off x="990425" y="1303641"/>
            <a:ext cx="2568000" cy="27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Multiprogramming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Scheduling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Scheduling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b175a548a9_1_29"/>
          <p:cNvSpPr txBox="1"/>
          <p:nvPr/>
        </p:nvSpPr>
        <p:spPr>
          <a:xfrm>
            <a:off x="6294825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Sharing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2b175a548a9_1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9800" y="1813000"/>
            <a:ext cx="2177775" cy="225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b175a548a9_1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1925" y="1954900"/>
            <a:ext cx="3447675" cy="20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175a548a9_1_13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5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Operating System Structure</a:t>
            </a:r>
            <a:endParaRPr/>
          </a:p>
        </p:txBody>
      </p:sp>
      <p:sp>
        <p:nvSpPr>
          <p:cNvPr id="163" name="Google Shape;163;g2b175a548a9_1_13"/>
          <p:cNvSpPr txBox="1"/>
          <p:nvPr/>
        </p:nvSpPr>
        <p:spPr>
          <a:xfrm>
            <a:off x="306675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Simple/Monolithic structure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b175a548a9_1_13"/>
          <p:cNvSpPr txBox="1"/>
          <p:nvPr/>
        </p:nvSpPr>
        <p:spPr>
          <a:xfrm>
            <a:off x="3471488" y="1303597"/>
            <a:ext cx="17157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Layered structure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b175a548a9_1_13"/>
          <p:cNvSpPr txBox="1"/>
          <p:nvPr/>
        </p:nvSpPr>
        <p:spPr>
          <a:xfrm>
            <a:off x="6221150" y="1303588"/>
            <a:ext cx="25680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Microkernel structure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b175a548a9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747" y="2303225"/>
            <a:ext cx="3278075" cy="15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b175a548a9_1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4450" y="2130650"/>
            <a:ext cx="2089779" cy="19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b175a548a9_1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996" y="2303225"/>
            <a:ext cx="2809352" cy="15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624f939ad_0_5"/>
          <p:cNvSpPr txBox="1"/>
          <p:nvPr>
            <p:ph type="title"/>
          </p:nvPr>
        </p:nvSpPr>
        <p:spPr>
          <a:xfrm>
            <a:off x="452700" y="324625"/>
            <a:ext cx="70305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7"/>
              <a:buNone/>
            </a:pPr>
            <a:r>
              <a:rPr lang="en"/>
              <a:t>Operating System Services</a:t>
            </a:r>
            <a:endParaRPr/>
          </a:p>
        </p:txBody>
      </p:sp>
      <p:sp>
        <p:nvSpPr>
          <p:cNvPr id="174" name="Google Shape;174;g26624f939ad_0_5"/>
          <p:cNvSpPr txBox="1"/>
          <p:nvPr>
            <p:ph idx="1" type="body"/>
          </p:nvPr>
        </p:nvSpPr>
        <p:spPr>
          <a:xfrm>
            <a:off x="452700" y="1020625"/>
            <a:ext cx="82506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OS provides an environment for the execution of programs.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Specific services provided, differ from one operating system to another, but there are some common classes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●"/>
            </a:pPr>
            <a:r>
              <a:rPr lang="en" sz="1400">
                <a:latin typeface="Spectral"/>
                <a:ea typeface="Spectral"/>
                <a:cs typeface="Spectral"/>
                <a:sym typeface="Spectral"/>
              </a:rPr>
              <a:t>Services are provided for the convenience of the programmer</a:t>
            </a:r>
            <a:endParaRPr sz="14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75" name="Google Shape;175;g26624f939ad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700" y="2094325"/>
            <a:ext cx="5642125" cy="285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800">
                <a:latin typeface="Impact"/>
                <a:ea typeface="Impact"/>
                <a:cs typeface="Impact"/>
                <a:sym typeface="Impact"/>
              </a:rPr>
              <a:t>Course Outcome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11700" y="1147225"/>
            <a:ext cx="86037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explore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 aspects of process management in operating system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know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different CPU scheduling algorithm works and their respective importance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practical knowledge on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concepts </a:t>
            </a:r>
            <a:r>
              <a:rPr lang="en" sz="1600">
                <a:solidFill>
                  <a:srgbClr val="000000"/>
                </a:solidFill>
              </a:rPr>
              <a:t>and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behav</a:t>
            </a:r>
            <a:r>
              <a:rPr lang="en" sz="1600">
                <a:solidFill>
                  <a:srgbClr val="000000"/>
                </a:solidFill>
              </a:rPr>
              <a:t>iors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threads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inspect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synchronization mechanisms and deadlocks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➔"/>
            </a:pPr>
            <a:r>
              <a:rPr b="1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able to analyze </a:t>
            </a:r>
            <a:r>
              <a:rPr b="0" i="0" lang="en" sz="16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management of main and virtual memory</a:t>
            </a:r>
            <a:endParaRPr b="0" i="0" sz="16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To understand </a:t>
            </a:r>
            <a:r>
              <a:rPr lang="en" sz="1600"/>
              <a:t>the concepts and impl</a:t>
            </a:r>
            <a:r>
              <a:rPr lang="en" sz="1600">
                <a:solidFill>
                  <a:srgbClr val="000000"/>
                </a:solidFill>
              </a:rPr>
              <a:t>ementations of file systems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➔"/>
            </a:pPr>
            <a:r>
              <a:rPr b="1" lang="en" sz="1600">
                <a:solidFill>
                  <a:srgbClr val="000000"/>
                </a:solidFill>
              </a:rPr>
              <a:t>To identify </a:t>
            </a:r>
            <a:r>
              <a:rPr lang="en" sz="1600">
                <a:solidFill>
                  <a:srgbClr val="000000"/>
                </a:solidFill>
              </a:rPr>
              <a:t>the security issues and protection mechanisms in operating systems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800">
                <a:latin typeface="Impact"/>
                <a:ea typeface="Impact"/>
                <a:cs typeface="Impact"/>
                <a:sym typeface="Impact"/>
              </a:rPr>
              <a:t>Marks Distribution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1375350" y="1284600"/>
            <a:ext cx="63933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Theory – </a:t>
            </a:r>
            <a:r>
              <a:rPr lang="en" sz="1600"/>
              <a:t>75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%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/>
              <a:t>Assignment</a:t>
            </a:r>
            <a:r>
              <a:rPr lang="en" sz="1600"/>
              <a:t> – 5%</a:t>
            </a:r>
            <a:endParaRPr sz="1600"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Quiz – 1</a:t>
            </a:r>
            <a:r>
              <a:rPr lang="en" sz="1600"/>
              <a:t>0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% (n-1)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/>
              <a:t>Mid – 25%</a:t>
            </a:r>
            <a:endParaRPr/>
          </a:p>
          <a:p>
            <a:pPr indent="-285750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Final – 3</a:t>
            </a:r>
            <a:r>
              <a:rPr lang="en" sz="1600"/>
              <a:t>5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% </a:t>
            </a:r>
            <a:endParaRPr sz="1600"/>
          </a:p>
          <a:p>
            <a:pPr indent="-285750" lvl="0" marL="2857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Char char="●"/>
            </a:pPr>
            <a:r>
              <a:rPr lang="en" sz="1600"/>
              <a:t>Lab – 25%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/>
              <a:t>Attendance Rule: </a:t>
            </a:r>
            <a:r>
              <a:rPr lang="en" sz="1600">
                <a:solidFill>
                  <a:srgbClr val="FF0000"/>
                </a:solidFill>
              </a:rPr>
              <a:t>Every student must maintain the following attendance percentages in order to attend the final exam of the course. 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➔"/>
            </a:pPr>
            <a:r>
              <a:rPr lang="en" sz="1600">
                <a:solidFill>
                  <a:srgbClr val="FF0000"/>
                </a:solidFill>
              </a:rPr>
              <a:t>Theory classes: 70%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➔"/>
            </a:pPr>
            <a:r>
              <a:rPr lang="en" sz="1600">
                <a:solidFill>
                  <a:srgbClr val="FF0000"/>
                </a:solidFill>
              </a:rPr>
              <a:t>Lab classes: 90%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236855" lvl="1" marL="74295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What is an Operating System?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Google Shape;81;p2"/>
          <p:cNvSpPr txBox="1"/>
          <p:nvPr>
            <p:ph idx="1" type="body"/>
          </p:nvPr>
        </p:nvSpPr>
        <p:spPr>
          <a:xfrm>
            <a:off x="1056750" y="1379550"/>
            <a:ext cx="7030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 program that acts as an intermediary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between a user of a computer and the computer hardware.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2759721" y="2420098"/>
            <a:ext cx="3375251" cy="2271112"/>
            <a:chOff x="2759825" y="2545075"/>
            <a:chExt cx="3295500" cy="2146000"/>
          </a:xfrm>
        </p:grpSpPr>
        <p:sp>
          <p:nvSpPr>
            <p:cNvPr id="83" name="Google Shape;83;p2"/>
            <p:cNvSpPr/>
            <p:nvPr/>
          </p:nvSpPr>
          <p:spPr>
            <a:xfrm>
              <a:off x="2759825" y="2545075"/>
              <a:ext cx="3295500" cy="412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a program or application or interface)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759825" y="3423175"/>
              <a:ext cx="3295500" cy="41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Operating System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a system software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759825" y="4278275"/>
              <a:ext cx="3295500" cy="412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Hardware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 processor, monitor, keyboard etc. 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195025" y="3013525"/>
              <a:ext cx="425100" cy="3540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  <a:reflection blurRad="0" dir="5400000" dist="38100" endA="0" endPos="30000" fadeDir="5400012" kx="0" rotWithShape="0" algn="bl" stPos="0" sy="-100000" ky="0"/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95025" y="3880113"/>
              <a:ext cx="425100" cy="354000"/>
            </a:xfrm>
            <a:prstGeom prst="down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800">
                <a:latin typeface="Impact"/>
                <a:ea typeface="Impact"/>
                <a:cs typeface="Impact"/>
                <a:sym typeface="Impact"/>
              </a:rPr>
              <a:t>System Software Vs Application Software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3"/>
          <p:cNvSpPr txBox="1"/>
          <p:nvPr>
            <p:ph idx="1" type="body"/>
          </p:nvPr>
        </p:nvSpPr>
        <p:spPr>
          <a:xfrm>
            <a:off x="311700" y="1147225"/>
            <a:ext cx="54312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System Software: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System Software refers to the operating system and all utility programs that manage computer resources at a low level.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Systems software includes compilers, loaders, linkers, and debuggers.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Application Software: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Applications software comprises programs designed for an end user, such as word processors, database systems, and spreadsheet programs.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725" y="1323000"/>
            <a:ext cx="2056975" cy="31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Major Goals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311700" y="11472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Execute user programs.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Make the computer system convenient to use.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 the computer hardware in an efficient manner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Manages and allocate all resources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Controls the execution of user programs and operations of I/O devices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384" y="1011866"/>
            <a:ext cx="7565231" cy="392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578" y="1236629"/>
            <a:ext cx="4168843" cy="312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Timeline of OS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Windows 95" id="118" name="Google Shape;1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310" y="1561059"/>
            <a:ext cx="3769847" cy="2826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dows 95" id="119" name="Google Shape;11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9384" y="1561059"/>
            <a:ext cx="3769847" cy="282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