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Economica"/>
      <p:regular r:id="rId29"/>
      <p:bold r:id="rId30"/>
      <p:italic r:id="rId31"/>
      <p:boldItalic r:id="rId32"/>
    </p:embeddedFont>
    <p:embeddedFont>
      <p:font typeface="Helvetica Neue"/>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1" roundtripDataSignature="AMtx7miMK/uVO0eM+oKrexj4Tv6yq4it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conomica-italic.fntdata"/><Relationship Id="rId30" Type="http://schemas.openxmlformats.org/officeDocument/2006/relationships/font" Target="fonts/Economica-bold.fntdata"/><Relationship Id="rId11" Type="http://schemas.openxmlformats.org/officeDocument/2006/relationships/slide" Target="slides/slide6.xml"/><Relationship Id="rId33" Type="http://schemas.openxmlformats.org/officeDocument/2006/relationships/font" Target="fonts/HelveticaNeue-regular.fntdata"/><Relationship Id="rId10" Type="http://schemas.openxmlformats.org/officeDocument/2006/relationships/slide" Target="slides/slide5.xml"/><Relationship Id="rId32" Type="http://schemas.openxmlformats.org/officeDocument/2006/relationships/font" Target="fonts/Economica-boldItalic.fntdata"/><Relationship Id="rId13" Type="http://schemas.openxmlformats.org/officeDocument/2006/relationships/slide" Target="slides/slide8.xml"/><Relationship Id="rId35" Type="http://schemas.openxmlformats.org/officeDocument/2006/relationships/font" Target="fonts/HelveticaNeue-italic.fntdata"/><Relationship Id="rId12" Type="http://schemas.openxmlformats.org/officeDocument/2006/relationships/slide" Target="slides/slide7.xml"/><Relationship Id="rId34" Type="http://schemas.openxmlformats.org/officeDocument/2006/relationships/font" Target="fonts/HelveticaNeue-bold.fntdata"/><Relationship Id="rId15" Type="http://schemas.openxmlformats.org/officeDocument/2006/relationships/slide" Target="slides/slide10.xml"/><Relationship Id="rId37" Type="http://schemas.openxmlformats.org/officeDocument/2006/relationships/font" Target="fonts/OpenSans-regular.fntdata"/><Relationship Id="rId14" Type="http://schemas.openxmlformats.org/officeDocument/2006/relationships/slide" Target="slides/slide9.xml"/><Relationship Id="rId36" Type="http://schemas.openxmlformats.org/officeDocument/2006/relationships/font" Target="fonts/HelveticaNeue-boldItalic.fntdata"/><Relationship Id="rId17" Type="http://schemas.openxmlformats.org/officeDocument/2006/relationships/slide" Target="slides/slide12.xml"/><Relationship Id="rId39" Type="http://schemas.openxmlformats.org/officeDocument/2006/relationships/font" Target="fonts/OpenSans-italic.fntdata"/><Relationship Id="rId16" Type="http://schemas.openxmlformats.org/officeDocument/2006/relationships/slide" Target="slides/slide11.xml"/><Relationship Id="rId38" Type="http://schemas.openxmlformats.org/officeDocument/2006/relationships/font" Target="fonts/Open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31010b6a8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331010b6a80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31010b6a80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331010b6a80_1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31010b6a80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331010b6a80_1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2ef127fb8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32ef127fb8f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2ef127fb8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32ef127fb8f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2b03ae31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32b03ae317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2b03ae317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32b03ae3175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2b03ae317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32b03ae3175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2b03ae317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32b03ae3175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2ef127fb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32ef127fb8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1"/>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1"/>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1"/>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21"/>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3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0"/>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30"/>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2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8" name="Google Shape;18;p2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2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2" name="Google Shape;22;p2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3" name="Google Shape;23;p23"/>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4" name="Google Shape;2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2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7" name="Google Shape;27;p24"/>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24"/>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2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2" name="Google Shape;3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 name="Google Shape;35;p26"/>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2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7"/>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28"/>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2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28"/>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5" name="Google Shape;45;p28"/>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2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7" name="Google Shape;4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29"/>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20"/>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2817150" y="1803150"/>
            <a:ext cx="3509700" cy="1537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sz="3300"/>
              <a:t>OPERATING SYSTEMS</a:t>
            </a:r>
            <a:endParaRPr sz="3300"/>
          </a:p>
          <a:p>
            <a:pPr indent="0" lvl="0" marL="0" rtl="0" algn="ctr">
              <a:lnSpc>
                <a:spcPct val="100000"/>
              </a:lnSpc>
              <a:spcBef>
                <a:spcPts val="0"/>
              </a:spcBef>
              <a:spcAft>
                <a:spcPts val="0"/>
              </a:spcAft>
              <a:buSzPts val="4200"/>
              <a:buNone/>
            </a:pPr>
            <a:r>
              <a:rPr b="1" lang="en" sz="5300">
                <a:solidFill>
                  <a:srgbClr val="38761D"/>
                </a:solidFill>
              </a:rPr>
              <a:t>Threads</a:t>
            </a:r>
            <a:endParaRPr b="1" sz="5300">
              <a:solidFill>
                <a:srgbClr val="38761D"/>
              </a:solidFill>
            </a:endParaRPr>
          </a:p>
        </p:txBody>
      </p:sp>
      <p:sp>
        <p:nvSpPr>
          <p:cNvPr id="63" name="Google Shape;63;p1"/>
          <p:cNvSpPr txBox="1"/>
          <p:nvPr/>
        </p:nvSpPr>
        <p:spPr>
          <a:xfrm>
            <a:off x="8348000" y="4655050"/>
            <a:ext cx="69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FBA</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5"/>
          <p:cNvSpPr txBox="1"/>
          <p:nvPr>
            <p:ph type="ctrTitle"/>
          </p:nvPr>
        </p:nvSpPr>
        <p:spPr>
          <a:xfrm>
            <a:off x="1626450" y="1751350"/>
            <a:ext cx="5891100" cy="1537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sz="3300"/>
              <a:t>OPERATING SYSTEMS</a:t>
            </a:r>
            <a:endParaRPr sz="3300"/>
          </a:p>
          <a:p>
            <a:pPr indent="0" lvl="0" marL="0" rtl="0" algn="ctr">
              <a:lnSpc>
                <a:spcPct val="100000"/>
              </a:lnSpc>
              <a:spcBef>
                <a:spcPts val="0"/>
              </a:spcBef>
              <a:spcAft>
                <a:spcPts val="0"/>
              </a:spcAft>
              <a:buSzPts val="4200"/>
              <a:buNone/>
            </a:pPr>
            <a:r>
              <a:rPr b="1" lang="en" sz="4800">
                <a:solidFill>
                  <a:srgbClr val="38761D"/>
                </a:solidFill>
              </a:rPr>
              <a:t>Thread Libraries</a:t>
            </a:r>
            <a:endParaRPr b="1" sz="4800">
              <a:solidFill>
                <a:srgbClr val="38761D"/>
              </a:solidFill>
            </a:endParaRPr>
          </a:p>
        </p:txBody>
      </p:sp>
      <p:sp>
        <p:nvSpPr>
          <p:cNvPr id="133" name="Google Shape;133;p15"/>
          <p:cNvSpPr txBox="1"/>
          <p:nvPr/>
        </p:nvSpPr>
        <p:spPr>
          <a:xfrm>
            <a:off x="8348000" y="4655050"/>
            <a:ext cx="69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FBA</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Thread library</a:t>
            </a:r>
            <a:endParaRPr sz="3600" u="sng"/>
          </a:p>
        </p:txBody>
      </p:sp>
      <p:sp>
        <p:nvSpPr>
          <p:cNvPr id="139" name="Google Shape;139;p1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Thread libraries </a:t>
            </a:r>
            <a:r>
              <a:rPr lang="en" sz="1400">
                <a:highlight>
                  <a:srgbClr val="FFFF80"/>
                </a:highlight>
                <a:latin typeface="Comic Sans MS"/>
                <a:ea typeface="Comic Sans MS"/>
                <a:cs typeface="Comic Sans MS"/>
                <a:sym typeface="Comic Sans MS"/>
              </a:rPr>
              <a:t>provide programmers with an API</a:t>
            </a:r>
            <a:r>
              <a:rPr lang="en" sz="1400">
                <a:latin typeface="Comic Sans MS"/>
                <a:ea typeface="Comic Sans MS"/>
                <a:cs typeface="Comic Sans MS"/>
                <a:sym typeface="Comic Sans MS"/>
              </a:rPr>
              <a:t> for creating and managing threads.</a:t>
            </a:r>
            <a:endParaRPr sz="1400">
              <a:latin typeface="Comic Sans MS"/>
              <a:ea typeface="Comic Sans MS"/>
              <a:cs typeface="Comic Sans MS"/>
              <a:sym typeface="Comic Sans MS"/>
            </a:endParaRPr>
          </a:p>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Thread libraries may be implemented either in user space or in kernel space. The former involves API functions implemented solely within user space, with no kernel support. The latter involves system calls, and requires a kernel with thread library support.</a:t>
            </a:r>
            <a:endParaRPr sz="1400">
              <a:latin typeface="Comic Sans MS"/>
              <a:ea typeface="Comic Sans MS"/>
              <a:cs typeface="Comic Sans MS"/>
              <a:sym typeface="Comic Sans MS"/>
            </a:endParaRPr>
          </a:p>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There are three main thread libraries in use today:</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POSIX Pthreads - may be provided as either a user or kernel library, as an extension to the POSIX standard.</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Win32 threads - provided as a kernel-level library on Windows systems.</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Java threads - Since Java generally runs on a Java Virtual Machine, the implementation of threads is based upon whatever OS and hardware the JVM is running on, i.e. either Pthreads or Win32 threads depending on the system.</a:t>
            </a:r>
            <a:endParaRPr sz="1400">
              <a:latin typeface="Comic Sans MS"/>
              <a:ea typeface="Comic Sans MS"/>
              <a:cs typeface="Comic Sans MS"/>
              <a:sym typeface="Comic Sans MS"/>
            </a:endParaRPr>
          </a:p>
          <a:p>
            <a:pPr indent="0" lvl="0" marL="0" rtl="0" algn="l">
              <a:lnSpc>
                <a:spcPct val="115000"/>
              </a:lnSpc>
              <a:spcBef>
                <a:spcPts val="1200"/>
              </a:spcBef>
              <a:spcAft>
                <a:spcPts val="1200"/>
              </a:spcAft>
              <a:buSzPts val="1800"/>
              <a:buNone/>
            </a:pPr>
            <a:r>
              <a:t/>
            </a:r>
            <a:endParaRPr sz="1400">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Pthreads</a:t>
            </a:r>
            <a:endParaRPr sz="3600" u="sng"/>
          </a:p>
        </p:txBody>
      </p:sp>
      <p:sp>
        <p:nvSpPr>
          <p:cNvPr id="145" name="Google Shape;145;p17"/>
          <p:cNvSpPr txBox="1"/>
          <p:nvPr>
            <p:ph idx="1" type="body"/>
          </p:nvPr>
        </p:nvSpPr>
        <p:spPr>
          <a:xfrm>
            <a:off x="311700" y="1225225"/>
            <a:ext cx="8520600" cy="16908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The POSIX standard ( IEEE 1003.1c ) defines the specification for pThreads, not the implementation.</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pThreads are available on Solaris, Linux, Mac OSX, Tru64, and via public domain shareware for Windows.</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Global variables are shared amongst all threads.</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One thread can wait for the others to rejoin before continuing.</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pThreads begin execution in a specified function.</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Common in UNIX operating systems (Linux &amp; Mac OS X)</a:t>
            </a:r>
            <a:endParaRPr sz="1200">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Java Threads</a:t>
            </a:r>
            <a:endParaRPr sz="3600" u="sng"/>
          </a:p>
        </p:txBody>
      </p:sp>
      <p:sp>
        <p:nvSpPr>
          <p:cNvPr id="151" name="Google Shape;151;p18"/>
          <p:cNvSpPr txBox="1"/>
          <p:nvPr>
            <p:ph idx="1" type="body"/>
          </p:nvPr>
        </p:nvSpPr>
        <p:spPr>
          <a:xfrm>
            <a:off x="311700" y="1225225"/>
            <a:ext cx="8520600" cy="26898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Java threads are managed by the JVM</a:t>
            </a:r>
            <a:endParaRPr sz="1400">
              <a:latin typeface="Comic Sans MS"/>
              <a:ea typeface="Comic Sans MS"/>
              <a:cs typeface="Comic Sans MS"/>
              <a:sym typeface="Comic Sans MS"/>
            </a:endParaRPr>
          </a:p>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Typically implemented using the threads model provided by underlying OS</a:t>
            </a:r>
            <a:endParaRPr sz="1400">
              <a:latin typeface="Comic Sans MS"/>
              <a:ea typeface="Comic Sans MS"/>
              <a:cs typeface="Comic Sans MS"/>
              <a:sym typeface="Comic Sans MS"/>
            </a:endParaRPr>
          </a:p>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Java threads may be created by:</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Extending Thread class</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Implementing the Runnable interface</a:t>
            </a:r>
            <a:endParaRPr sz="1400">
              <a:latin typeface="Comic Sans MS"/>
              <a:ea typeface="Comic Sans MS"/>
              <a:cs typeface="Comic Sans MS"/>
              <a:sym typeface="Comic Sans MS"/>
            </a:endParaRPr>
          </a:p>
          <a:p>
            <a:pPr indent="0" lvl="0" marL="457200" rtl="0" algn="l">
              <a:lnSpc>
                <a:spcPct val="115000"/>
              </a:lnSpc>
              <a:spcBef>
                <a:spcPts val="1200"/>
              </a:spcBef>
              <a:spcAft>
                <a:spcPts val="0"/>
              </a:spcAft>
              <a:buSzPts val="1800"/>
              <a:buNone/>
            </a:pPr>
            <a:r>
              <a:t/>
            </a:r>
            <a:endParaRPr sz="1400">
              <a:latin typeface="Comic Sans MS"/>
              <a:ea typeface="Comic Sans MS"/>
              <a:cs typeface="Comic Sans MS"/>
              <a:sym typeface="Comic Sans MS"/>
            </a:endParaRPr>
          </a:p>
          <a:p>
            <a:pPr indent="0" lvl="0" marL="457200" rtl="0" algn="l">
              <a:lnSpc>
                <a:spcPct val="115000"/>
              </a:lnSpc>
              <a:spcBef>
                <a:spcPts val="1200"/>
              </a:spcBef>
              <a:spcAft>
                <a:spcPts val="0"/>
              </a:spcAft>
              <a:buSzPts val="1800"/>
              <a:buNone/>
            </a:pPr>
            <a:r>
              <a:t/>
            </a:r>
            <a:endParaRPr sz="1400">
              <a:latin typeface="Comic Sans MS"/>
              <a:ea typeface="Comic Sans MS"/>
              <a:cs typeface="Comic Sans MS"/>
              <a:sym typeface="Comic Sans MS"/>
            </a:endParaRPr>
          </a:p>
          <a:p>
            <a:pPr indent="-317500" lvl="0" marL="914400" rtl="0" algn="l">
              <a:lnSpc>
                <a:spcPct val="115000"/>
              </a:lnSpc>
              <a:spcBef>
                <a:spcPts val="1200"/>
              </a:spcBef>
              <a:spcAft>
                <a:spcPts val="0"/>
              </a:spcAft>
              <a:buSzPts val="1400"/>
              <a:buFont typeface="Comic Sans MS"/>
              <a:buChar char="➔"/>
            </a:pPr>
            <a:r>
              <a:rPr lang="en" sz="1400">
                <a:latin typeface="Comic Sans MS"/>
                <a:ea typeface="Comic Sans MS"/>
                <a:cs typeface="Comic Sans MS"/>
                <a:sym typeface="Comic Sans MS"/>
              </a:rPr>
              <a:t>Standard practice is to implement Runnable interface</a:t>
            </a:r>
            <a:endParaRPr sz="1400">
              <a:latin typeface="Comic Sans MS"/>
              <a:ea typeface="Comic Sans MS"/>
              <a:cs typeface="Comic Sans MS"/>
              <a:sym typeface="Comic Sans MS"/>
            </a:endParaRPr>
          </a:p>
        </p:txBody>
      </p:sp>
      <p:pic>
        <p:nvPicPr>
          <p:cNvPr id="152" name="Google Shape;152;p18"/>
          <p:cNvPicPr preferRelativeResize="0"/>
          <p:nvPr/>
        </p:nvPicPr>
        <p:blipFill rotWithShape="1">
          <a:blip r:embed="rId3">
            <a:alphaModFix/>
          </a:blip>
          <a:srcRect b="0" l="0" r="0" t="0"/>
          <a:stretch/>
        </p:blipFill>
        <p:spPr>
          <a:xfrm>
            <a:off x="2266875" y="2621500"/>
            <a:ext cx="3081925" cy="916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331010b6a80_1_0"/>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#include &lt;stdio.h&gt;</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#include &lt;stdlib.h&gt;</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#include &lt;unistd.h&gt;</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#include &lt;pthread.h&gt;</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void *funcThread(void *arg);</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int main(){</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	pthread_t t1;</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	pthread_create(&amp;t1,NULL,funcThread,NULL);</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	pthread_join(t1,NULL);</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	return 0;</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void *funcThread(void *arg){</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	printf("Entered thread:\n");</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	for(int i=0;i&lt;3;i++){</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		printf("thread: %d\n",i);</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	printf("Done with thread ....\n");</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p:txBody>
      </p:sp>
      <p:sp>
        <p:nvSpPr>
          <p:cNvPr id="158" name="Google Shape;158;g331010b6a80_1_0"/>
          <p:cNvSpPr txBox="1"/>
          <p:nvPr/>
        </p:nvSpPr>
        <p:spPr>
          <a:xfrm>
            <a:off x="191150" y="462500"/>
            <a:ext cx="1614600" cy="554100"/>
          </a:xfrm>
          <a:prstGeom prst="rect">
            <a:avLst/>
          </a:prstGeom>
          <a:solidFill>
            <a:srgbClr val="FFFF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highlight>
                  <a:srgbClr val="FFFF00"/>
                </a:highlight>
                <a:latin typeface="Comic Sans MS"/>
                <a:ea typeface="Comic Sans MS"/>
                <a:cs typeface="Comic Sans MS"/>
                <a:sym typeface="Comic Sans MS"/>
              </a:rPr>
              <a:t>Create Thread using </a:t>
            </a:r>
            <a:r>
              <a:rPr b="1" i="0" lang="en" sz="1200" u="none" cap="none" strike="noStrike">
                <a:solidFill>
                  <a:srgbClr val="FF0000"/>
                </a:solidFill>
                <a:highlight>
                  <a:srgbClr val="FFFF00"/>
                </a:highlight>
                <a:latin typeface="Comic Sans MS"/>
                <a:ea typeface="Comic Sans MS"/>
                <a:cs typeface="Comic Sans MS"/>
                <a:sym typeface="Comic Sans MS"/>
              </a:rPr>
              <a:t>pthread </a:t>
            </a:r>
            <a:r>
              <a:rPr b="1" i="0" lang="en" sz="1200" u="none" cap="none" strike="noStrike">
                <a:solidFill>
                  <a:srgbClr val="000000"/>
                </a:solidFill>
                <a:highlight>
                  <a:srgbClr val="FFFF00"/>
                </a:highlight>
                <a:latin typeface="Comic Sans MS"/>
                <a:ea typeface="Comic Sans MS"/>
                <a:cs typeface="Comic Sans MS"/>
                <a:sym typeface="Comic Sans MS"/>
              </a:rPr>
              <a:t>in C:</a:t>
            </a:r>
            <a:endParaRPr b="1" i="0" sz="1200" u="none" cap="none" strike="noStrike">
              <a:solidFill>
                <a:srgbClr val="000000"/>
              </a:solidFill>
              <a:highlight>
                <a:srgbClr val="FFFF00"/>
              </a:highlight>
              <a:latin typeface="Comic Sans MS"/>
              <a:ea typeface="Comic Sans MS"/>
              <a:cs typeface="Comic Sans MS"/>
              <a:sym typeface="Comic Sans MS"/>
            </a:endParaRPr>
          </a:p>
        </p:txBody>
      </p:sp>
      <p:sp>
        <p:nvSpPr>
          <p:cNvPr id="159" name="Google Shape;159;g331010b6a80_1_0"/>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a:t>
            </a:r>
            <a:endParaRPr/>
          </a:p>
          <a:p>
            <a:pPr indent="0" lvl="0" marL="0" marR="50800" rtl="0" algn="l">
              <a:lnSpc>
                <a:spcPct val="150000"/>
              </a:lnSpc>
              <a:spcBef>
                <a:spcPts val="0"/>
              </a:spcBef>
              <a:spcAft>
                <a:spcPts val="1500"/>
              </a:spcAft>
              <a:buNone/>
            </a:pPr>
            <a:r>
              <a:t/>
            </a:r>
            <a:endParaRPr/>
          </a:p>
        </p:txBody>
      </p:sp>
      <p:pic>
        <p:nvPicPr>
          <p:cNvPr id="160" name="Google Shape;160;g331010b6a80_1_0"/>
          <p:cNvPicPr preferRelativeResize="0"/>
          <p:nvPr/>
        </p:nvPicPr>
        <p:blipFill>
          <a:blip r:embed="rId3">
            <a:alphaModFix/>
          </a:blip>
          <a:stretch>
            <a:fillRect/>
          </a:stretch>
        </p:blipFill>
        <p:spPr>
          <a:xfrm>
            <a:off x="4944200" y="1651325"/>
            <a:ext cx="1528253" cy="920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331010b6a80_1_60"/>
          <p:cNvSpPr txBox="1"/>
          <p:nvPr>
            <p:ph idx="1" type="body"/>
          </p:nvPr>
        </p:nvSpPr>
        <p:spPr>
          <a:xfrm>
            <a:off x="1828550" y="117625"/>
            <a:ext cx="6950100" cy="48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50">
                <a:latin typeface="Courier New"/>
                <a:ea typeface="Courier New"/>
                <a:cs typeface="Courier New"/>
                <a:sym typeface="Courier New"/>
              </a:rPr>
              <a:t>#include &lt;stdio.h&gt;</a:t>
            </a:r>
            <a:endParaRPr b="1" sz="11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150">
                <a:latin typeface="Courier New"/>
                <a:ea typeface="Courier New"/>
                <a:cs typeface="Courier New"/>
                <a:sym typeface="Courier New"/>
              </a:rPr>
              <a:t>#include &lt;stdlib.h&gt;</a:t>
            </a:r>
            <a:endParaRPr b="1" sz="11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150">
                <a:latin typeface="Courier New"/>
                <a:ea typeface="Courier New"/>
                <a:cs typeface="Courier New"/>
                <a:sym typeface="Courier New"/>
              </a:rPr>
              <a:t>#include &lt;unistd.h&gt;</a:t>
            </a:r>
            <a:endParaRPr b="1" sz="11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150">
                <a:latin typeface="Courier New"/>
                <a:ea typeface="Courier New"/>
                <a:cs typeface="Courier New"/>
                <a:sym typeface="Courier New"/>
              </a:rPr>
              <a:t>#include &lt;pthread.h&gt;</a:t>
            </a:r>
            <a:endParaRPr b="1" sz="11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150">
                <a:latin typeface="Courier New"/>
                <a:ea typeface="Courier New"/>
                <a:cs typeface="Courier New"/>
                <a:sym typeface="Courier New"/>
              </a:rPr>
              <a:t>int *func_thread(int *v);</a:t>
            </a:r>
            <a:endParaRPr b="1" sz="11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150">
                <a:latin typeface="Courier New"/>
                <a:ea typeface="Courier New"/>
                <a:cs typeface="Courier New"/>
                <a:sym typeface="Courier New"/>
              </a:rPr>
              <a:t>int *t_ret;</a:t>
            </a:r>
            <a:endParaRPr b="1" sz="11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150">
                <a:latin typeface="Courier New"/>
                <a:ea typeface="Courier New"/>
                <a:cs typeface="Courier New"/>
                <a:sym typeface="Courier New"/>
              </a:rPr>
              <a:t>int main(){</a:t>
            </a:r>
            <a:endParaRPr b="1" sz="11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150">
                <a:latin typeface="Courier New"/>
                <a:ea typeface="Courier New"/>
                <a:cs typeface="Courier New"/>
                <a:sym typeface="Courier New"/>
              </a:rPr>
              <a:t>	pthread_t t1;</a:t>
            </a:r>
            <a:endParaRPr b="1" sz="11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150">
                <a:latin typeface="Courier New"/>
                <a:ea typeface="Courier New"/>
                <a:cs typeface="Courier New"/>
                <a:sym typeface="Courier New"/>
              </a:rPr>
              <a:t>	int n=5;</a:t>
            </a:r>
            <a:endParaRPr b="1" sz="11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150">
                <a:latin typeface="Courier New"/>
                <a:ea typeface="Courier New"/>
                <a:cs typeface="Courier New"/>
                <a:sym typeface="Courier New"/>
              </a:rPr>
              <a:t>	pthread_create(&amp;t1,NULL,func_thread,&amp;n);</a:t>
            </a:r>
            <a:endParaRPr b="1" sz="11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150">
                <a:latin typeface="Courier New"/>
                <a:ea typeface="Courier New"/>
                <a:cs typeface="Courier New"/>
                <a:sym typeface="Courier New"/>
              </a:rPr>
              <a:t>	pthread_join(t1,&amp;t_ret);</a:t>
            </a:r>
            <a:endParaRPr b="1" sz="11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150">
                <a:latin typeface="Courier New"/>
                <a:ea typeface="Courier New"/>
                <a:cs typeface="Courier New"/>
                <a:sym typeface="Courier New"/>
              </a:rPr>
              <a:t>	printf("Thread returned: %d\n",t_ret);</a:t>
            </a:r>
            <a:endParaRPr b="1" sz="11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150">
                <a:latin typeface="Courier New"/>
                <a:ea typeface="Courier New"/>
                <a:cs typeface="Courier New"/>
                <a:sym typeface="Courier New"/>
              </a:rPr>
              <a:t>	</a:t>
            </a:r>
            <a:endParaRPr b="1" sz="11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150">
                <a:latin typeface="Courier New"/>
                <a:ea typeface="Courier New"/>
                <a:cs typeface="Courier New"/>
                <a:sym typeface="Courier New"/>
              </a:rPr>
              <a:t>	return 0;</a:t>
            </a:r>
            <a:endParaRPr b="1" sz="11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150">
                <a:latin typeface="Courier New"/>
                <a:ea typeface="Courier New"/>
                <a:cs typeface="Courier New"/>
                <a:sym typeface="Courier New"/>
              </a:rPr>
              <a:t>}</a:t>
            </a:r>
            <a:endParaRPr b="1" sz="11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150">
                <a:latin typeface="Courier New"/>
                <a:ea typeface="Courier New"/>
                <a:cs typeface="Courier New"/>
                <a:sym typeface="Courier New"/>
              </a:rPr>
              <a:t>int *func_thread(int *v){</a:t>
            </a:r>
            <a:endParaRPr b="1" sz="11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150">
                <a:latin typeface="Courier New"/>
                <a:ea typeface="Courier New"/>
                <a:cs typeface="Courier New"/>
                <a:sym typeface="Courier New"/>
              </a:rPr>
              <a:t>    *v=*v*5;</a:t>
            </a:r>
            <a:endParaRPr b="1" sz="11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150">
                <a:latin typeface="Courier New"/>
                <a:ea typeface="Courier New"/>
                <a:cs typeface="Courier New"/>
                <a:sym typeface="Courier New"/>
              </a:rPr>
              <a:t>	return *v;</a:t>
            </a:r>
            <a:endParaRPr b="1" sz="11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150">
                <a:latin typeface="Courier New"/>
                <a:ea typeface="Courier New"/>
                <a:cs typeface="Courier New"/>
                <a:sym typeface="Courier New"/>
              </a:rPr>
              <a:t>}</a:t>
            </a:r>
            <a:endParaRPr b="1" sz="11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750">
              <a:latin typeface="Courier New"/>
              <a:ea typeface="Courier New"/>
              <a:cs typeface="Courier New"/>
              <a:sym typeface="Courier New"/>
            </a:endParaRPr>
          </a:p>
        </p:txBody>
      </p:sp>
      <p:sp>
        <p:nvSpPr>
          <p:cNvPr id="166" name="Google Shape;166;g331010b6a80_1_60"/>
          <p:cNvSpPr txBox="1"/>
          <p:nvPr/>
        </p:nvSpPr>
        <p:spPr>
          <a:xfrm>
            <a:off x="191150" y="233900"/>
            <a:ext cx="1614600" cy="738900"/>
          </a:xfrm>
          <a:prstGeom prst="rect">
            <a:avLst/>
          </a:prstGeom>
          <a:solidFill>
            <a:srgbClr val="FFFF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lang="en" sz="1200">
                <a:highlight>
                  <a:srgbClr val="FFFF00"/>
                </a:highlight>
                <a:latin typeface="Comic Sans MS"/>
                <a:ea typeface="Comic Sans MS"/>
                <a:cs typeface="Comic Sans MS"/>
                <a:sym typeface="Comic Sans MS"/>
              </a:rPr>
              <a:t>Return values from thread function using </a:t>
            </a:r>
            <a:r>
              <a:rPr b="1" i="0" lang="en" sz="1200" u="none" cap="none" strike="noStrike">
                <a:solidFill>
                  <a:srgbClr val="FF0000"/>
                </a:solidFill>
                <a:highlight>
                  <a:srgbClr val="FFFF00"/>
                </a:highlight>
                <a:latin typeface="Comic Sans MS"/>
                <a:ea typeface="Comic Sans MS"/>
                <a:cs typeface="Comic Sans MS"/>
                <a:sym typeface="Comic Sans MS"/>
              </a:rPr>
              <a:t>pthread </a:t>
            </a:r>
            <a:r>
              <a:rPr b="1" i="0" lang="en" sz="1200" u="none" cap="none" strike="noStrike">
                <a:solidFill>
                  <a:srgbClr val="000000"/>
                </a:solidFill>
                <a:highlight>
                  <a:srgbClr val="FFFF00"/>
                </a:highlight>
                <a:latin typeface="Comic Sans MS"/>
                <a:ea typeface="Comic Sans MS"/>
                <a:cs typeface="Comic Sans MS"/>
                <a:sym typeface="Comic Sans MS"/>
              </a:rPr>
              <a:t>in C:</a:t>
            </a:r>
            <a:endParaRPr b="1" i="0" sz="1200" u="none" cap="none" strike="noStrike">
              <a:solidFill>
                <a:srgbClr val="000000"/>
              </a:solidFill>
              <a:highlight>
                <a:srgbClr val="FFFF00"/>
              </a:highlight>
              <a:latin typeface="Comic Sans MS"/>
              <a:ea typeface="Comic Sans MS"/>
              <a:cs typeface="Comic Sans MS"/>
              <a:sym typeface="Comic Sans MS"/>
            </a:endParaRPr>
          </a:p>
        </p:txBody>
      </p:sp>
      <p:pic>
        <p:nvPicPr>
          <p:cNvPr id="167" name="Google Shape;167;g331010b6a80_1_60"/>
          <p:cNvPicPr preferRelativeResize="0"/>
          <p:nvPr/>
        </p:nvPicPr>
        <p:blipFill>
          <a:blip r:embed="rId3">
            <a:alphaModFix/>
          </a:blip>
          <a:stretch>
            <a:fillRect/>
          </a:stretch>
        </p:blipFill>
        <p:spPr>
          <a:xfrm>
            <a:off x="6382425" y="1379025"/>
            <a:ext cx="1523750" cy="212401"/>
          </a:xfrm>
          <a:prstGeom prst="rect">
            <a:avLst/>
          </a:prstGeom>
          <a:noFill/>
          <a:ln>
            <a:noFill/>
          </a:ln>
        </p:spPr>
      </p:pic>
      <p:sp>
        <p:nvSpPr>
          <p:cNvPr id="168" name="Google Shape;168;g331010b6a80_1_60"/>
          <p:cNvSpPr txBox="1"/>
          <p:nvPr/>
        </p:nvSpPr>
        <p:spPr>
          <a:xfrm>
            <a:off x="6480175" y="1063125"/>
            <a:ext cx="695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Open Sans"/>
                <a:ea typeface="Open Sans"/>
                <a:cs typeface="Open Sans"/>
                <a:sym typeface="Open Sans"/>
              </a:rPr>
              <a:t>Output</a:t>
            </a:r>
            <a:endParaRPr sz="400">
              <a:solidFill>
                <a:schemeClr val="dk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331010b6a80_1_120"/>
          <p:cNvSpPr txBox="1"/>
          <p:nvPr>
            <p:ph idx="1" type="body"/>
          </p:nvPr>
        </p:nvSpPr>
        <p:spPr>
          <a:xfrm>
            <a:off x="1828550" y="117625"/>
            <a:ext cx="6950100" cy="48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950">
                <a:latin typeface="Courier New"/>
                <a:ea typeface="Courier New"/>
                <a:cs typeface="Courier New"/>
                <a:sym typeface="Courier New"/>
              </a:rPr>
              <a:t>#include &lt;stdio.h&gt;</a:t>
            </a:r>
            <a:endParaRPr b="1" sz="9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latin typeface="Courier New"/>
                <a:ea typeface="Courier New"/>
                <a:cs typeface="Courier New"/>
                <a:sym typeface="Courier New"/>
              </a:rPr>
              <a:t>#include &lt;stdlib.h&gt;</a:t>
            </a:r>
            <a:endParaRPr b="1" sz="9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latin typeface="Courier New"/>
                <a:ea typeface="Courier New"/>
                <a:cs typeface="Courier New"/>
                <a:sym typeface="Courier New"/>
              </a:rPr>
              <a:t>#include &lt;unistd.h&gt;</a:t>
            </a:r>
            <a:endParaRPr b="1" sz="9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latin typeface="Courier New"/>
                <a:ea typeface="Courier New"/>
                <a:cs typeface="Courier New"/>
                <a:sym typeface="Courier New"/>
              </a:rPr>
              <a:t>#include &lt;pthread.h&gt;</a:t>
            </a:r>
            <a:endParaRPr b="1" sz="9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latin typeface="Courier New"/>
                <a:ea typeface="Courier New"/>
                <a:cs typeface="Courier New"/>
                <a:sym typeface="Courier New"/>
              </a:rPr>
              <a:t>void *func_thread(int *n);</a:t>
            </a:r>
            <a:endParaRPr b="1" sz="9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latin typeface="Courier New"/>
                <a:ea typeface="Courier New"/>
                <a:cs typeface="Courier New"/>
                <a:sym typeface="Courier New"/>
              </a:rPr>
              <a:t>void *t_ret;</a:t>
            </a:r>
            <a:endParaRPr b="1" sz="9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latin typeface="Courier New"/>
                <a:ea typeface="Courier New"/>
                <a:cs typeface="Courier New"/>
                <a:sym typeface="Courier New"/>
              </a:rPr>
              <a:t>int num=5;</a:t>
            </a:r>
            <a:endParaRPr b="1" sz="9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latin typeface="Courier New"/>
                <a:ea typeface="Courier New"/>
                <a:cs typeface="Courier New"/>
                <a:sym typeface="Courier New"/>
              </a:rPr>
              <a:t>int main(){</a:t>
            </a:r>
            <a:endParaRPr b="1" sz="9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latin typeface="Courier New"/>
                <a:ea typeface="Courier New"/>
                <a:cs typeface="Courier New"/>
                <a:sym typeface="Courier New"/>
              </a:rPr>
              <a:t>	pthread_t t1;</a:t>
            </a:r>
            <a:endParaRPr b="1" sz="9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latin typeface="Courier New"/>
                <a:ea typeface="Courier New"/>
                <a:cs typeface="Courier New"/>
                <a:sym typeface="Courier New"/>
              </a:rPr>
              <a:t>	pthread_create(&amp;t1,NULL,(void *)func_thread,&amp;num);</a:t>
            </a:r>
            <a:endParaRPr b="1" sz="9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latin typeface="Courier New"/>
                <a:ea typeface="Courier New"/>
                <a:cs typeface="Courier New"/>
                <a:sym typeface="Courier New"/>
              </a:rPr>
              <a:t>	pthread_join(t1,&amp;t_ret);</a:t>
            </a:r>
            <a:endParaRPr b="1" sz="9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latin typeface="Courier New"/>
                <a:ea typeface="Courier New"/>
                <a:cs typeface="Courier New"/>
                <a:sym typeface="Courier New"/>
              </a:rPr>
              <a:t>	printf("Thread returned: %d\n",(int *)t_ret);</a:t>
            </a:r>
            <a:endParaRPr b="1" sz="9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latin typeface="Courier New"/>
                <a:ea typeface="Courier New"/>
                <a:cs typeface="Courier New"/>
                <a:sym typeface="Courier New"/>
              </a:rPr>
              <a:t>	</a:t>
            </a:r>
            <a:endParaRPr b="1" sz="9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latin typeface="Courier New"/>
                <a:ea typeface="Courier New"/>
                <a:cs typeface="Courier New"/>
                <a:sym typeface="Courier New"/>
              </a:rPr>
              <a:t>	return 0;</a:t>
            </a:r>
            <a:endParaRPr b="1" sz="9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latin typeface="Courier New"/>
                <a:ea typeface="Courier New"/>
                <a:cs typeface="Courier New"/>
                <a:sym typeface="Courier New"/>
              </a:rPr>
              <a:t>}</a:t>
            </a:r>
            <a:endParaRPr b="1" sz="9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9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latin typeface="Courier New"/>
                <a:ea typeface="Courier New"/>
                <a:cs typeface="Courier New"/>
                <a:sym typeface="Courier New"/>
              </a:rPr>
              <a:t>void *func_thread(int *n){</a:t>
            </a:r>
            <a:endParaRPr b="1" sz="9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latin typeface="Courier New"/>
                <a:ea typeface="Courier New"/>
                <a:cs typeface="Courier New"/>
                <a:sym typeface="Courier New"/>
              </a:rPr>
              <a:t>	printf("Entered in Thread:\n");</a:t>
            </a:r>
            <a:endParaRPr b="1" sz="9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latin typeface="Courier New"/>
                <a:ea typeface="Courier New"/>
                <a:cs typeface="Courier New"/>
                <a:sym typeface="Courier New"/>
              </a:rPr>
              <a:t>	if(*n % 2==0){</a:t>
            </a:r>
            <a:endParaRPr b="1" sz="9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latin typeface="Courier New"/>
                <a:ea typeface="Courier New"/>
                <a:cs typeface="Courier New"/>
                <a:sym typeface="Courier New"/>
              </a:rPr>
              <a:t>		pthread_exit(*n * *n);</a:t>
            </a:r>
            <a:endParaRPr b="1" sz="9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latin typeface="Courier New"/>
                <a:ea typeface="Courier New"/>
                <a:cs typeface="Courier New"/>
                <a:sym typeface="Courier New"/>
              </a:rPr>
              <a:t>		printf("Operation completed\n");</a:t>
            </a:r>
            <a:endParaRPr b="1" sz="9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latin typeface="Courier New"/>
                <a:ea typeface="Courier New"/>
                <a:cs typeface="Courier New"/>
                <a:sym typeface="Courier New"/>
              </a:rPr>
              <a:t>	}</a:t>
            </a:r>
            <a:endParaRPr b="1" sz="9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latin typeface="Courier New"/>
                <a:ea typeface="Courier New"/>
                <a:cs typeface="Courier New"/>
                <a:sym typeface="Courier New"/>
              </a:rPr>
              <a:t>	else{</a:t>
            </a:r>
            <a:endParaRPr b="1" sz="9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latin typeface="Courier New"/>
                <a:ea typeface="Courier New"/>
                <a:cs typeface="Courier New"/>
                <a:sym typeface="Courier New"/>
              </a:rPr>
              <a:t>		pthread_exit(*n * *n * *n);</a:t>
            </a:r>
            <a:endParaRPr b="1" sz="9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latin typeface="Courier New"/>
                <a:ea typeface="Courier New"/>
                <a:cs typeface="Courier New"/>
                <a:sym typeface="Courier New"/>
              </a:rPr>
              <a:t>		printf("Operation completed\n");</a:t>
            </a:r>
            <a:endParaRPr b="1" sz="9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latin typeface="Courier New"/>
                <a:ea typeface="Courier New"/>
                <a:cs typeface="Courier New"/>
                <a:sym typeface="Courier New"/>
              </a:rPr>
              <a:t>	}</a:t>
            </a:r>
            <a:endParaRPr b="1" sz="9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950">
                <a:latin typeface="Courier New"/>
                <a:ea typeface="Courier New"/>
                <a:cs typeface="Courier New"/>
                <a:sym typeface="Courier New"/>
              </a:rPr>
              <a:t>}</a:t>
            </a:r>
            <a:endParaRPr b="1" sz="9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0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115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sz="750">
              <a:latin typeface="Courier New"/>
              <a:ea typeface="Courier New"/>
              <a:cs typeface="Courier New"/>
              <a:sym typeface="Courier New"/>
            </a:endParaRPr>
          </a:p>
        </p:txBody>
      </p:sp>
      <p:sp>
        <p:nvSpPr>
          <p:cNvPr id="174" name="Google Shape;174;g331010b6a80_1_120"/>
          <p:cNvSpPr txBox="1"/>
          <p:nvPr/>
        </p:nvSpPr>
        <p:spPr>
          <a:xfrm>
            <a:off x="191150" y="233900"/>
            <a:ext cx="1614600" cy="1108200"/>
          </a:xfrm>
          <a:prstGeom prst="rect">
            <a:avLst/>
          </a:prstGeom>
          <a:solidFill>
            <a:srgbClr val="FFFF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lang="en" sz="1200">
                <a:highlight>
                  <a:srgbClr val="FFFF00"/>
                </a:highlight>
                <a:latin typeface="Comic Sans MS"/>
                <a:ea typeface="Comic Sans MS"/>
                <a:cs typeface="Comic Sans MS"/>
                <a:sym typeface="Comic Sans MS"/>
              </a:rPr>
              <a:t>Return values from thread function by cancelling the thread using </a:t>
            </a:r>
            <a:r>
              <a:rPr b="1" i="0" lang="en" sz="1200" u="none" cap="none" strike="noStrike">
                <a:solidFill>
                  <a:srgbClr val="FF0000"/>
                </a:solidFill>
                <a:highlight>
                  <a:srgbClr val="FFFF00"/>
                </a:highlight>
                <a:latin typeface="Comic Sans MS"/>
                <a:ea typeface="Comic Sans MS"/>
                <a:cs typeface="Comic Sans MS"/>
                <a:sym typeface="Comic Sans MS"/>
              </a:rPr>
              <a:t>pthread </a:t>
            </a:r>
            <a:r>
              <a:rPr b="1" i="0" lang="en" sz="1200" u="none" cap="none" strike="noStrike">
                <a:solidFill>
                  <a:srgbClr val="000000"/>
                </a:solidFill>
                <a:highlight>
                  <a:srgbClr val="FFFF00"/>
                </a:highlight>
                <a:latin typeface="Comic Sans MS"/>
                <a:ea typeface="Comic Sans MS"/>
                <a:cs typeface="Comic Sans MS"/>
                <a:sym typeface="Comic Sans MS"/>
              </a:rPr>
              <a:t>in C:</a:t>
            </a:r>
            <a:endParaRPr b="1" i="0" sz="1200" u="none" cap="none" strike="noStrike">
              <a:solidFill>
                <a:srgbClr val="000000"/>
              </a:solidFill>
              <a:highlight>
                <a:srgbClr val="FFFF00"/>
              </a:highlight>
              <a:latin typeface="Comic Sans MS"/>
              <a:ea typeface="Comic Sans MS"/>
              <a:cs typeface="Comic Sans MS"/>
              <a:sym typeface="Comic Sans MS"/>
            </a:endParaRPr>
          </a:p>
        </p:txBody>
      </p:sp>
      <p:pic>
        <p:nvPicPr>
          <p:cNvPr id="175" name="Google Shape;175;g331010b6a80_1_120"/>
          <p:cNvPicPr preferRelativeResize="0"/>
          <p:nvPr/>
        </p:nvPicPr>
        <p:blipFill>
          <a:blip r:embed="rId3">
            <a:alphaModFix/>
          </a:blip>
          <a:stretch>
            <a:fillRect/>
          </a:stretch>
        </p:blipFill>
        <p:spPr>
          <a:xfrm>
            <a:off x="6030700" y="1033325"/>
            <a:ext cx="1523750" cy="405159"/>
          </a:xfrm>
          <a:prstGeom prst="rect">
            <a:avLst/>
          </a:prstGeom>
          <a:noFill/>
          <a:ln>
            <a:noFill/>
          </a:ln>
        </p:spPr>
      </p:pic>
      <p:sp>
        <p:nvSpPr>
          <p:cNvPr id="176" name="Google Shape;176;g331010b6a80_1_120"/>
          <p:cNvSpPr txBox="1"/>
          <p:nvPr/>
        </p:nvSpPr>
        <p:spPr>
          <a:xfrm>
            <a:off x="5995525" y="711325"/>
            <a:ext cx="103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Open Sans"/>
                <a:ea typeface="Open Sans"/>
                <a:cs typeface="Open Sans"/>
                <a:sym typeface="Open Sans"/>
              </a:rPr>
              <a:t>Output</a:t>
            </a:r>
            <a:endParaRPr sz="1200">
              <a:solidFill>
                <a:schemeClr val="dk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32ef127fb8f_0_1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Implicit Threading</a:t>
            </a:r>
            <a:endParaRPr sz="3600" u="sng"/>
          </a:p>
        </p:txBody>
      </p:sp>
      <p:sp>
        <p:nvSpPr>
          <p:cNvPr id="182" name="Google Shape;182;g32ef127fb8f_0_15"/>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200">
                <a:latin typeface="Comic Sans MS"/>
                <a:ea typeface="Comic Sans MS"/>
                <a:cs typeface="Comic Sans MS"/>
                <a:sym typeface="Comic Sans MS"/>
              </a:rPr>
              <a:t>Motivation: </a:t>
            </a:r>
            <a:endParaRPr b="1" sz="1200">
              <a:latin typeface="Comic Sans MS"/>
              <a:ea typeface="Comic Sans MS"/>
              <a:cs typeface="Comic Sans MS"/>
              <a:sym typeface="Comic Sans MS"/>
            </a:endParaRPr>
          </a:p>
          <a:p>
            <a:pPr indent="0" lvl="0" marL="0" rtl="0" algn="l">
              <a:lnSpc>
                <a:spcPct val="115000"/>
              </a:lnSpc>
              <a:spcBef>
                <a:spcPts val="0"/>
              </a:spcBef>
              <a:spcAft>
                <a:spcPts val="0"/>
              </a:spcAft>
              <a:buSzPts val="1800"/>
              <a:buNone/>
            </a:pPr>
            <a:r>
              <a:rPr lang="en" sz="1200">
                <a:highlight>
                  <a:srgbClr val="FFFF80"/>
                </a:highlight>
                <a:latin typeface="Comic Sans MS"/>
                <a:ea typeface="Comic Sans MS"/>
                <a:cs typeface="Comic Sans MS"/>
                <a:sym typeface="Comic Sans MS"/>
              </a:rPr>
              <a:t>Shifts the burden</a:t>
            </a:r>
            <a:r>
              <a:rPr lang="en" sz="1200">
                <a:latin typeface="Comic Sans MS"/>
                <a:ea typeface="Comic Sans MS"/>
                <a:cs typeface="Comic Sans MS"/>
                <a:sym typeface="Comic Sans MS"/>
              </a:rPr>
              <a:t> of addressing the programming challenges outlined earlier </a:t>
            </a:r>
            <a:r>
              <a:rPr lang="en" sz="1100">
                <a:solidFill>
                  <a:srgbClr val="666666"/>
                </a:solidFill>
                <a:latin typeface="Comic Sans MS"/>
                <a:ea typeface="Comic Sans MS"/>
                <a:cs typeface="Comic Sans MS"/>
                <a:sym typeface="Comic Sans MS"/>
              </a:rPr>
              <a:t>(Dividing activities,Balance,Data splitting,Data dependency,Testing and debugging)</a:t>
            </a:r>
            <a:r>
              <a:rPr lang="en" sz="1200">
                <a:latin typeface="Comic Sans MS"/>
                <a:ea typeface="Comic Sans MS"/>
                <a:cs typeface="Comic Sans MS"/>
                <a:sym typeface="Comic Sans MS"/>
              </a:rPr>
              <a:t> ,</a:t>
            </a:r>
            <a:r>
              <a:rPr lang="en" sz="1200">
                <a:highlight>
                  <a:srgbClr val="FFFF80"/>
                </a:highlight>
                <a:latin typeface="Comic Sans MS"/>
                <a:ea typeface="Comic Sans MS"/>
                <a:cs typeface="Comic Sans MS"/>
                <a:sym typeface="Comic Sans MS"/>
              </a:rPr>
              <a:t> from the application programmer to the compiler and run-time</a:t>
            </a:r>
            <a:r>
              <a:rPr lang="en" sz="1200">
                <a:latin typeface="Comic Sans MS"/>
                <a:ea typeface="Comic Sans MS"/>
                <a:cs typeface="Comic Sans MS"/>
                <a:sym typeface="Comic Sans MS"/>
              </a:rPr>
              <a:t> libraries.</a:t>
            </a:r>
            <a:endParaRPr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Growing in popularity as numbers of threads increase, program correctness more difficult with explicit threads</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Creation and management of threads done by compilers and run-time libraries rather than programmers</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Five methods explored: </a:t>
            </a:r>
            <a:endParaRPr sz="1200">
              <a:latin typeface="Comic Sans MS"/>
              <a:ea typeface="Comic Sans MS"/>
              <a:cs typeface="Comic Sans MS"/>
              <a:sym typeface="Comic Sans MS"/>
            </a:endParaRPr>
          </a:p>
          <a:p>
            <a:pPr indent="-304800" lvl="4" marL="22860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Thread Pools</a:t>
            </a:r>
            <a:endParaRPr sz="1200">
              <a:latin typeface="Comic Sans MS"/>
              <a:ea typeface="Comic Sans MS"/>
              <a:cs typeface="Comic Sans MS"/>
              <a:sym typeface="Comic Sans MS"/>
            </a:endParaRPr>
          </a:p>
          <a:p>
            <a:pPr indent="-304800" lvl="4" marL="22860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Fork-Join</a:t>
            </a:r>
            <a:endParaRPr sz="1200">
              <a:latin typeface="Comic Sans MS"/>
              <a:ea typeface="Comic Sans MS"/>
              <a:cs typeface="Comic Sans MS"/>
              <a:sym typeface="Comic Sans MS"/>
            </a:endParaRPr>
          </a:p>
          <a:p>
            <a:pPr indent="-304800" lvl="4" marL="22860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OpenMP</a:t>
            </a:r>
            <a:endParaRPr sz="1200">
              <a:latin typeface="Comic Sans MS"/>
              <a:ea typeface="Comic Sans MS"/>
              <a:cs typeface="Comic Sans MS"/>
              <a:sym typeface="Comic Sans MS"/>
            </a:endParaRPr>
          </a:p>
          <a:p>
            <a:pPr indent="-304800" lvl="4" marL="22860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Grand Central Dispatch</a:t>
            </a:r>
            <a:endParaRPr sz="1200">
              <a:latin typeface="Comic Sans MS"/>
              <a:ea typeface="Comic Sans MS"/>
              <a:cs typeface="Comic Sans MS"/>
              <a:sym typeface="Comic Sans MS"/>
            </a:endParaRPr>
          </a:p>
          <a:p>
            <a:pPr indent="-304800" lvl="4" marL="22860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Intel Threading Building Blocks</a:t>
            </a:r>
            <a:endParaRPr sz="1200">
              <a:latin typeface="Comic Sans MS"/>
              <a:ea typeface="Comic Sans MS"/>
              <a:cs typeface="Comic Sans MS"/>
              <a:sym typeface="Comic Sans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2ef127fb8f_0_1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Thread Pool</a:t>
            </a:r>
            <a:endParaRPr/>
          </a:p>
        </p:txBody>
      </p:sp>
      <p:sp>
        <p:nvSpPr>
          <p:cNvPr id="188" name="Google Shape;188;g32ef127fb8f_0_10"/>
          <p:cNvSpPr txBox="1"/>
          <p:nvPr>
            <p:ph idx="1" type="body"/>
          </p:nvPr>
        </p:nvSpPr>
        <p:spPr>
          <a:xfrm>
            <a:off x="311700" y="1225225"/>
            <a:ext cx="8520600" cy="37089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
              <a:t>Create a number of threads in a pool where they await work.</a:t>
            </a:r>
            <a:endParaRPr/>
          </a:p>
          <a:p>
            <a:pPr indent="-342900" lvl="0" marL="457200" rtl="0" algn="just">
              <a:lnSpc>
                <a:spcPct val="115000"/>
              </a:lnSpc>
              <a:spcBef>
                <a:spcPts val="0"/>
              </a:spcBef>
              <a:spcAft>
                <a:spcPts val="0"/>
              </a:spcAft>
              <a:buSzPts val="1800"/>
              <a:buChar char="➔"/>
            </a:pPr>
            <a:r>
              <a:rPr lang="en"/>
              <a:t>Advantages:</a:t>
            </a:r>
            <a:endParaRPr/>
          </a:p>
          <a:p>
            <a:pPr indent="-317500" lvl="1" marL="914400" rtl="0" algn="just">
              <a:lnSpc>
                <a:spcPct val="115000"/>
              </a:lnSpc>
              <a:spcBef>
                <a:spcPts val="0"/>
              </a:spcBef>
              <a:spcAft>
                <a:spcPts val="0"/>
              </a:spcAft>
              <a:buSzPts val="1400"/>
              <a:buChar char="◆"/>
            </a:pPr>
            <a:r>
              <a:rPr lang="en"/>
              <a:t>Usually slightly faster to service a request with an existing thread than create a new thread.</a:t>
            </a:r>
            <a:endParaRPr/>
          </a:p>
          <a:p>
            <a:pPr indent="-317500" lvl="1" marL="914400" rtl="0" algn="just">
              <a:lnSpc>
                <a:spcPct val="115000"/>
              </a:lnSpc>
              <a:spcBef>
                <a:spcPts val="0"/>
              </a:spcBef>
              <a:spcAft>
                <a:spcPts val="0"/>
              </a:spcAft>
              <a:buSzPts val="1400"/>
              <a:buChar char="◆"/>
            </a:pPr>
            <a:r>
              <a:rPr lang="en"/>
              <a:t>Allows the number of threads in the application(s) to be bound to the size of the pool.</a:t>
            </a:r>
            <a:endParaRPr/>
          </a:p>
          <a:p>
            <a:pPr indent="-317500" lvl="1" marL="914400" rtl="0" algn="just">
              <a:lnSpc>
                <a:spcPct val="115000"/>
              </a:lnSpc>
              <a:spcBef>
                <a:spcPts val="0"/>
              </a:spcBef>
              <a:spcAft>
                <a:spcPts val="0"/>
              </a:spcAft>
              <a:buSzPts val="1400"/>
              <a:buChar char="◆"/>
            </a:pPr>
            <a:r>
              <a:rPr lang="en"/>
              <a:t>Separating task to be performed from mechanics of creating task allows different strategies for running task.</a:t>
            </a:r>
            <a:endParaRPr/>
          </a:p>
          <a:p>
            <a:pPr indent="-317500" lvl="2" marL="1371600" rtl="0" algn="just">
              <a:lnSpc>
                <a:spcPct val="115000"/>
              </a:lnSpc>
              <a:spcBef>
                <a:spcPts val="0"/>
              </a:spcBef>
              <a:spcAft>
                <a:spcPts val="0"/>
              </a:spcAft>
              <a:buSzPts val="1400"/>
              <a:buChar char="●"/>
            </a:pPr>
            <a:r>
              <a:rPr lang="en"/>
              <a:t>i.e,Tasks could be scheduled to run periodically.</a:t>
            </a:r>
            <a:endParaRPr/>
          </a:p>
          <a:p>
            <a:pPr indent="-342900" lvl="0" marL="457200" rtl="0" algn="just">
              <a:lnSpc>
                <a:spcPct val="115000"/>
              </a:lnSpc>
              <a:spcBef>
                <a:spcPts val="0"/>
              </a:spcBef>
              <a:spcAft>
                <a:spcPts val="0"/>
              </a:spcAft>
              <a:buSzPts val="1800"/>
              <a:buChar char="➔"/>
            </a:pPr>
            <a:r>
              <a:rPr lang="en"/>
              <a:t>Windows API supports thread pools:</a:t>
            </a:r>
            <a:endParaRPr/>
          </a:p>
          <a:p>
            <a:pPr indent="0" lvl="0" marL="0" rtl="0" algn="l">
              <a:lnSpc>
                <a:spcPct val="115000"/>
              </a:lnSpc>
              <a:spcBef>
                <a:spcPts val="0"/>
              </a:spcBef>
              <a:spcAft>
                <a:spcPts val="0"/>
              </a:spcAft>
              <a:buSzPts val="1800"/>
              <a:buNone/>
            </a:pPr>
            <a:r>
              <a:t/>
            </a:r>
            <a:endParaRPr/>
          </a:p>
        </p:txBody>
      </p:sp>
      <p:pic>
        <p:nvPicPr>
          <p:cNvPr id="189" name="Google Shape;189;g32ef127fb8f_0_10"/>
          <p:cNvPicPr preferRelativeResize="0"/>
          <p:nvPr/>
        </p:nvPicPr>
        <p:blipFill rotWithShape="1">
          <a:blip r:embed="rId3">
            <a:alphaModFix/>
          </a:blip>
          <a:srcRect b="0" l="0" r="0" t="0"/>
          <a:stretch/>
        </p:blipFill>
        <p:spPr>
          <a:xfrm>
            <a:off x="904575" y="3771525"/>
            <a:ext cx="5010472" cy="1110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32b03ae3175_0_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500"/>
              <a:t>The fork() and exec() system calls</a:t>
            </a:r>
            <a:endParaRPr sz="3500"/>
          </a:p>
        </p:txBody>
      </p:sp>
      <p:sp>
        <p:nvSpPr>
          <p:cNvPr id="195" name="Google Shape;195;g32b03ae3175_0_0"/>
          <p:cNvSpPr txBox="1"/>
          <p:nvPr>
            <p:ph idx="1" type="body"/>
          </p:nvPr>
        </p:nvSpPr>
        <p:spPr>
          <a:xfrm>
            <a:off x="311700" y="1225225"/>
            <a:ext cx="8413800" cy="3489600"/>
          </a:xfrm>
          <a:prstGeom prst="rect">
            <a:avLst/>
          </a:prstGeom>
          <a:noFill/>
          <a:ln>
            <a:noFill/>
          </a:ln>
        </p:spPr>
        <p:txBody>
          <a:bodyPr anchorCtr="0" anchor="t" bIns="91425" lIns="91425" spcFirstLastPara="1" rIns="91425" wrap="square" tIns="91425">
            <a:normAutofit fontScale="47500" lnSpcReduction="20000"/>
          </a:bodyPr>
          <a:lstStyle/>
          <a:p>
            <a:pPr indent="-404939" lvl="0" marL="488950" rtl="0" algn="l">
              <a:lnSpc>
                <a:spcPct val="100000"/>
              </a:lnSpc>
              <a:spcBef>
                <a:spcPts val="0"/>
              </a:spcBef>
              <a:spcAft>
                <a:spcPts val="0"/>
              </a:spcAft>
              <a:buClr>
                <a:srgbClr val="993300"/>
              </a:buClr>
              <a:buSzPct val="90000"/>
              <a:buFont typeface="Arial"/>
              <a:buChar char="●"/>
            </a:pPr>
            <a:r>
              <a:rPr lang="en" sz="2800">
                <a:latin typeface="Arial"/>
                <a:ea typeface="Arial"/>
                <a:cs typeface="Arial"/>
                <a:sym typeface="Arial"/>
              </a:rPr>
              <a:t>fork()</a:t>
            </a:r>
            <a:endParaRPr>
              <a:latin typeface="Helvetica Neue"/>
              <a:ea typeface="Helvetica Neue"/>
              <a:cs typeface="Helvetica Neue"/>
              <a:sym typeface="Helvetica Neue"/>
            </a:endParaRPr>
          </a:p>
          <a:p>
            <a:pPr indent="-333311" lvl="1" marL="1060450" rtl="0" algn="l">
              <a:lnSpc>
                <a:spcPct val="100000"/>
              </a:lnSpc>
              <a:spcBef>
                <a:spcPts val="980"/>
              </a:spcBef>
              <a:spcAft>
                <a:spcPts val="0"/>
              </a:spcAft>
              <a:buClr>
                <a:srgbClr val="CC6600"/>
              </a:buClr>
              <a:buSzPct val="80000"/>
              <a:buFont typeface="Arial"/>
              <a:buChar char="●"/>
            </a:pPr>
            <a:r>
              <a:rPr lang="en" sz="2800">
                <a:latin typeface="Arial"/>
                <a:ea typeface="Arial"/>
                <a:cs typeface="Arial"/>
                <a:sym typeface="Arial"/>
              </a:rPr>
              <a:t>The fork() system call is used to create a separate, duplicate process</a:t>
            </a:r>
            <a:endParaRPr sz="1800">
              <a:latin typeface="Helvetica Neue"/>
              <a:ea typeface="Helvetica Neue"/>
              <a:cs typeface="Helvetica Neue"/>
              <a:sym typeface="Helvetica Neue"/>
            </a:endParaRPr>
          </a:p>
          <a:p>
            <a:pPr indent="-404939" lvl="0" marL="488950" rtl="0" algn="l">
              <a:lnSpc>
                <a:spcPct val="100000"/>
              </a:lnSpc>
              <a:spcBef>
                <a:spcPts val="980"/>
              </a:spcBef>
              <a:spcAft>
                <a:spcPts val="0"/>
              </a:spcAft>
              <a:buClr>
                <a:srgbClr val="993300"/>
              </a:buClr>
              <a:buSzPct val="90000"/>
              <a:buFont typeface="Arial"/>
              <a:buChar char="●"/>
            </a:pPr>
            <a:r>
              <a:rPr lang="en" sz="2800">
                <a:latin typeface="Arial"/>
                <a:ea typeface="Arial"/>
                <a:cs typeface="Arial"/>
                <a:sym typeface="Arial"/>
              </a:rPr>
              <a:t>exec()</a:t>
            </a:r>
            <a:endParaRPr>
              <a:latin typeface="Helvetica Neue"/>
              <a:ea typeface="Helvetica Neue"/>
              <a:cs typeface="Helvetica Neue"/>
              <a:sym typeface="Helvetica Neue"/>
            </a:endParaRPr>
          </a:p>
          <a:p>
            <a:pPr indent="-333311" lvl="1" marL="1060450" rtl="0" algn="l">
              <a:lnSpc>
                <a:spcPct val="100000"/>
              </a:lnSpc>
              <a:spcBef>
                <a:spcPts val="980"/>
              </a:spcBef>
              <a:spcAft>
                <a:spcPts val="0"/>
              </a:spcAft>
              <a:buClr>
                <a:srgbClr val="CC6600"/>
              </a:buClr>
              <a:buSzPct val="80000"/>
              <a:buFont typeface="Arial"/>
              <a:buChar char="●"/>
            </a:pPr>
            <a:r>
              <a:rPr lang="en" sz="2800">
                <a:latin typeface="Arial"/>
                <a:ea typeface="Arial"/>
                <a:cs typeface="Arial"/>
                <a:sym typeface="Arial"/>
              </a:rPr>
              <a:t>When a exec() system call is invoked, the program specified in the parameter to exec() will replace the entire process –including all threads</a:t>
            </a:r>
            <a:endParaRPr sz="1800">
              <a:latin typeface="Helvetica Neue"/>
              <a:ea typeface="Helvetica Neue"/>
              <a:cs typeface="Helvetica Neue"/>
              <a:sym typeface="Helvetica Neue"/>
            </a:endParaRPr>
          </a:p>
          <a:p>
            <a:pPr indent="-392938" lvl="0" marL="488950" rtl="0" algn="l">
              <a:lnSpc>
                <a:spcPct val="100000"/>
              </a:lnSpc>
              <a:spcBef>
                <a:spcPts val="1120"/>
              </a:spcBef>
              <a:spcAft>
                <a:spcPts val="0"/>
              </a:spcAft>
              <a:buClr>
                <a:srgbClr val="993300"/>
              </a:buClr>
              <a:buSzPct val="90000"/>
              <a:buFont typeface="Arial"/>
              <a:buChar char="●"/>
            </a:pPr>
            <a:r>
              <a:rPr b="1" lang="en" sz="3200">
                <a:latin typeface="Arial"/>
                <a:ea typeface="Arial"/>
                <a:cs typeface="Arial"/>
                <a:sym typeface="Arial"/>
              </a:rPr>
              <a:t>Issue: </a:t>
            </a:r>
            <a:r>
              <a:rPr lang="en" sz="2800">
                <a:latin typeface="Arial"/>
                <a:ea typeface="Arial"/>
                <a:cs typeface="Arial"/>
                <a:sym typeface="Arial"/>
              </a:rPr>
              <a:t>If one thread in a program calls fork(), does the new process duplicate all threads or the new process single-threaded?</a:t>
            </a:r>
            <a:endParaRPr>
              <a:latin typeface="Helvetica Neue"/>
              <a:ea typeface="Helvetica Neue"/>
              <a:cs typeface="Helvetica Neue"/>
              <a:sym typeface="Helvetica Neue"/>
            </a:endParaRPr>
          </a:p>
          <a:p>
            <a:pPr indent="-392938" lvl="0" marL="488950" rtl="0" algn="l">
              <a:lnSpc>
                <a:spcPct val="100000"/>
              </a:lnSpc>
              <a:spcBef>
                <a:spcPts val="1120"/>
              </a:spcBef>
              <a:spcAft>
                <a:spcPts val="0"/>
              </a:spcAft>
              <a:buClr>
                <a:srgbClr val="993300"/>
              </a:buClr>
              <a:buSzPct val="90000"/>
              <a:buFont typeface="Arial"/>
              <a:buChar char="●"/>
            </a:pPr>
            <a:r>
              <a:rPr b="1" lang="en" sz="3200">
                <a:latin typeface="Arial"/>
                <a:ea typeface="Arial"/>
                <a:cs typeface="Arial"/>
                <a:sym typeface="Arial"/>
              </a:rPr>
              <a:t>Solution:</a:t>
            </a:r>
            <a:r>
              <a:rPr lang="en" sz="2800">
                <a:latin typeface="Arial"/>
                <a:ea typeface="Arial"/>
                <a:cs typeface="Arial"/>
                <a:sym typeface="Arial"/>
              </a:rPr>
              <a:t> Some UNIX systems have chosen to have two versions of fork(), one that duplicates all threads and another that duplicates only the thread that invoked the fork() system call</a:t>
            </a:r>
            <a:endParaRPr sz="2800">
              <a:latin typeface="Arial"/>
              <a:ea typeface="Arial"/>
              <a:cs typeface="Arial"/>
              <a:sym typeface="Arial"/>
            </a:endParaRPr>
          </a:p>
          <a:p>
            <a:pPr indent="-390525" lvl="0" marL="488950" rtl="0" algn="l">
              <a:lnSpc>
                <a:spcPct val="100000"/>
              </a:lnSpc>
              <a:spcBef>
                <a:spcPts val="1120"/>
              </a:spcBef>
              <a:spcAft>
                <a:spcPts val="0"/>
              </a:spcAft>
              <a:buClr>
                <a:srgbClr val="993300"/>
              </a:buClr>
              <a:buSzPct val="100000"/>
              <a:buFont typeface="Arial"/>
              <a:buChar char="●"/>
            </a:pPr>
            <a:r>
              <a:rPr lang="en" sz="2800">
                <a:latin typeface="Arial"/>
                <a:ea typeface="Arial"/>
                <a:cs typeface="Arial"/>
                <a:sym typeface="Arial"/>
              </a:rPr>
              <a:t>Which version of fork() will to be used depends on the application</a:t>
            </a:r>
            <a:endParaRPr sz="2800">
              <a:latin typeface="Arial"/>
              <a:ea typeface="Arial"/>
              <a:cs typeface="Arial"/>
              <a:sym typeface="Arial"/>
            </a:endParaRPr>
          </a:p>
          <a:p>
            <a:pPr indent="-401001" lvl="1" marL="1060450" rtl="0" algn="l">
              <a:lnSpc>
                <a:spcPct val="100000"/>
              </a:lnSpc>
              <a:spcBef>
                <a:spcPts val="1120"/>
              </a:spcBef>
              <a:spcAft>
                <a:spcPts val="0"/>
              </a:spcAft>
              <a:buClr>
                <a:srgbClr val="CC6600"/>
              </a:buClr>
              <a:buSzPct val="100000"/>
              <a:buFont typeface="Arial"/>
              <a:buChar char="●"/>
            </a:pPr>
            <a:r>
              <a:rPr lang="en" sz="2800">
                <a:latin typeface="Arial"/>
                <a:ea typeface="Arial"/>
                <a:cs typeface="Arial"/>
                <a:sym typeface="Arial"/>
              </a:rPr>
              <a:t>If exec() is called immediately after forking then duplicating all threads is unnecessary.</a:t>
            </a:r>
            <a:endParaRPr sz="2800">
              <a:latin typeface="Arial"/>
              <a:ea typeface="Arial"/>
              <a:cs typeface="Arial"/>
              <a:sym typeface="Arial"/>
            </a:endParaRPr>
          </a:p>
          <a:p>
            <a:pPr indent="-401001" lvl="1" marL="1060450" rtl="0" algn="l">
              <a:lnSpc>
                <a:spcPct val="100000"/>
              </a:lnSpc>
              <a:spcBef>
                <a:spcPts val="1120"/>
              </a:spcBef>
              <a:spcAft>
                <a:spcPts val="0"/>
              </a:spcAft>
              <a:buClr>
                <a:srgbClr val="CC6600"/>
              </a:buClr>
              <a:buSzPct val="100000"/>
              <a:buFont typeface="Arial"/>
              <a:buChar char="●"/>
            </a:pPr>
            <a:r>
              <a:rPr lang="en" sz="2800">
                <a:latin typeface="Arial"/>
                <a:ea typeface="Arial"/>
                <a:cs typeface="Arial"/>
                <a:sym typeface="Arial"/>
              </a:rPr>
              <a:t>If the separate process does not call exec() after forking, the separate process should duplicate all threads</a:t>
            </a:r>
            <a:endParaRPr sz="28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473425" y="421225"/>
            <a:ext cx="7030500" cy="6750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u="sng"/>
              <a:t>Thread	</a:t>
            </a:r>
            <a:endParaRPr u="sng"/>
          </a:p>
        </p:txBody>
      </p:sp>
      <p:sp>
        <p:nvSpPr>
          <p:cNvPr id="69" name="Google Shape;69;p2"/>
          <p:cNvSpPr txBox="1"/>
          <p:nvPr>
            <p:ph idx="1" type="body"/>
          </p:nvPr>
        </p:nvSpPr>
        <p:spPr>
          <a:xfrm>
            <a:off x="473425" y="1054325"/>
            <a:ext cx="4655400" cy="411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A thread is a path of execution within a process. </a:t>
            </a:r>
            <a:endParaRPr sz="1200">
              <a:latin typeface="Comic Sans MS"/>
              <a:ea typeface="Comic Sans MS"/>
              <a:cs typeface="Comic Sans MS"/>
              <a:sym typeface="Comic Sans MS"/>
            </a:endParaRPr>
          </a:p>
          <a:p>
            <a:pPr indent="0" lvl="0" marL="0" rtl="0" algn="l">
              <a:lnSpc>
                <a:spcPct val="115000"/>
              </a:lnSpc>
              <a:spcBef>
                <a:spcPts val="0"/>
              </a:spcBef>
              <a:spcAft>
                <a:spcPts val="0"/>
              </a:spcAft>
              <a:buSzPts val="1800"/>
              <a:buNone/>
            </a:pPr>
            <a:r>
              <a:t/>
            </a:r>
            <a:endParaRPr sz="1200">
              <a:latin typeface="Comic Sans MS"/>
              <a:ea typeface="Comic Sans MS"/>
              <a:cs typeface="Comic Sans MS"/>
              <a:sym typeface="Comic Sans MS"/>
            </a:endParaRPr>
          </a:p>
          <a:p>
            <a:pPr indent="0" lvl="0" marL="0" rtl="0" algn="l">
              <a:lnSpc>
                <a:spcPct val="115000"/>
              </a:lnSpc>
              <a:spcBef>
                <a:spcPts val="0"/>
              </a:spcBef>
              <a:spcAft>
                <a:spcPts val="0"/>
              </a:spcAft>
              <a:buSzPts val="1800"/>
              <a:buNone/>
            </a:pPr>
            <a:r>
              <a:t/>
            </a:r>
            <a:endParaRPr sz="1200">
              <a:latin typeface="Comic Sans MS"/>
              <a:ea typeface="Comic Sans MS"/>
              <a:cs typeface="Comic Sans MS"/>
              <a:sym typeface="Comic Sans MS"/>
            </a:endParaRPr>
          </a:p>
        </p:txBody>
      </p:sp>
      <p:sp>
        <p:nvSpPr>
          <p:cNvPr id="70" name="Google Shape;70;p2"/>
          <p:cNvSpPr txBox="1"/>
          <p:nvPr/>
        </p:nvSpPr>
        <p:spPr>
          <a:xfrm>
            <a:off x="5395100" y="1096225"/>
            <a:ext cx="3263700" cy="252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04800" lvl="0" marL="4572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A thread contains - </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Thread ID</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Program Counter</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Register Set</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Stack </a:t>
            </a:r>
            <a:endParaRPr b="0" i="0" sz="1200" u="none" cap="none" strike="noStrike">
              <a:solidFill>
                <a:schemeClr val="dk1"/>
              </a:solidFill>
              <a:latin typeface="Comic Sans MS"/>
              <a:ea typeface="Comic Sans MS"/>
              <a:cs typeface="Comic Sans MS"/>
              <a:sym typeface="Comic Sans MS"/>
            </a:endParaRPr>
          </a:p>
          <a:p>
            <a:pPr indent="-304800" lvl="0" marL="4572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Shares with other threads belonging to the same process - </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Code Section</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Data Section</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OS resources</a:t>
            </a:r>
            <a:endParaRPr b="0" i="0" sz="12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71" name="Google Shape;71;p2"/>
          <p:cNvSpPr txBox="1"/>
          <p:nvPr/>
        </p:nvSpPr>
        <p:spPr>
          <a:xfrm>
            <a:off x="658700" y="3995450"/>
            <a:ext cx="8000100" cy="5487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15000"/>
              </a:lnSpc>
              <a:spcBef>
                <a:spcPts val="0"/>
              </a:spcBef>
              <a:spcAft>
                <a:spcPts val="0"/>
              </a:spcAft>
              <a:buClr>
                <a:schemeClr val="dk1"/>
              </a:buClr>
              <a:buSzPts val="1100"/>
              <a:buFont typeface="Comic Sans MS"/>
              <a:buChar char="➢"/>
            </a:pPr>
            <a:r>
              <a:rPr b="0" i="0" lang="en" sz="1100" u="none" cap="none" strike="noStrike">
                <a:solidFill>
                  <a:schemeClr val="dk1"/>
                </a:solidFill>
                <a:latin typeface="Comic Sans MS"/>
                <a:ea typeface="Comic Sans MS"/>
                <a:cs typeface="Comic Sans MS"/>
                <a:sym typeface="Comic Sans MS"/>
              </a:rPr>
              <a:t>A traditional process has a single thread of control (Single Threaded Process)</a:t>
            </a:r>
            <a:endParaRPr b="0" i="0" sz="1100" u="none" cap="none" strike="noStrike">
              <a:solidFill>
                <a:schemeClr val="dk1"/>
              </a:solidFill>
              <a:latin typeface="Comic Sans MS"/>
              <a:ea typeface="Comic Sans MS"/>
              <a:cs typeface="Comic Sans MS"/>
              <a:sym typeface="Comic Sans MS"/>
            </a:endParaRPr>
          </a:p>
          <a:p>
            <a:pPr indent="-298450" lvl="0" marL="457200" marR="0" rtl="0" algn="l">
              <a:lnSpc>
                <a:spcPct val="115000"/>
              </a:lnSpc>
              <a:spcBef>
                <a:spcPts val="0"/>
              </a:spcBef>
              <a:spcAft>
                <a:spcPts val="0"/>
              </a:spcAft>
              <a:buClr>
                <a:schemeClr val="dk1"/>
              </a:buClr>
              <a:buSzPts val="1100"/>
              <a:buFont typeface="Comic Sans MS"/>
              <a:buChar char="➢"/>
            </a:pPr>
            <a:r>
              <a:rPr b="0" i="0" lang="en" sz="1100" u="none" cap="none" strike="noStrike">
                <a:solidFill>
                  <a:schemeClr val="dk1"/>
                </a:solidFill>
                <a:latin typeface="Comic Sans MS"/>
                <a:ea typeface="Comic Sans MS"/>
                <a:cs typeface="Comic Sans MS"/>
                <a:sym typeface="Comic Sans MS"/>
              </a:rPr>
              <a:t>Process with multiple threads of control, can perform more than one task at a time (Multi Threaded Process)</a:t>
            </a:r>
            <a:endParaRPr b="0" i="0" sz="1100" u="none" cap="none" strike="noStrike">
              <a:solidFill>
                <a:srgbClr val="000000"/>
              </a:solidFill>
              <a:latin typeface="Open Sans"/>
              <a:ea typeface="Open Sans"/>
              <a:cs typeface="Open Sans"/>
              <a:sym typeface="Open Sans"/>
            </a:endParaRPr>
          </a:p>
        </p:txBody>
      </p:sp>
      <p:pic>
        <p:nvPicPr>
          <p:cNvPr id="72" name="Google Shape;72;p2"/>
          <p:cNvPicPr preferRelativeResize="0"/>
          <p:nvPr/>
        </p:nvPicPr>
        <p:blipFill rotWithShape="1">
          <a:blip r:embed="rId3">
            <a:alphaModFix/>
          </a:blip>
          <a:srcRect b="0" l="0" r="0" t="0"/>
          <a:stretch/>
        </p:blipFill>
        <p:spPr>
          <a:xfrm>
            <a:off x="711050" y="1617725"/>
            <a:ext cx="3960003" cy="2225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32b03ae3175_0_1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Thread Cancellation</a:t>
            </a:r>
            <a:endParaRPr/>
          </a:p>
        </p:txBody>
      </p:sp>
      <p:sp>
        <p:nvSpPr>
          <p:cNvPr id="201" name="Google Shape;201;g32b03ae3175_0_18"/>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fontScale="55000" lnSpcReduction="20000"/>
          </a:bodyPr>
          <a:lstStyle/>
          <a:p>
            <a:pPr indent="-416940" lvl="0" marL="488950" rtl="0" algn="l">
              <a:lnSpc>
                <a:spcPct val="100000"/>
              </a:lnSpc>
              <a:spcBef>
                <a:spcPts val="0"/>
              </a:spcBef>
              <a:spcAft>
                <a:spcPts val="0"/>
              </a:spcAft>
              <a:buClr>
                <a:srgbClr val="993300"/>
              </a:buClr>
              <a:buSzPct val="90000"/>
              <a:buFont typeface="Noto Sans Symbols"/>
              <a:buChar char="➔"/>
            </a:pPr>
            <a:r>
              <a:rPr lang="en" sz="2800">
                <a:latin typeface="Helvetica Neue"/>
                <a:ea typeface="Helvetica Neue"/>
                <a:cs typeface="Helvetica Neue"/>
                <a:sym typeface="Helvetica Neue"/>
              </a:rPr>
              <a:t>Thread cancellation is the task of Terminating a thread before it has completed.</a:t>
            </a:r>
            <a:endParaRPr>
              <a:latin typeface="Helvetica Neue"/>
              <a:ea typeface="Helvetica Neue"/>
              <a:cs typeface="Helvetica Neue"/>
              <a:sym typeface="Helvetica Neue"/>
            </a:endParaRPr>
          </a:p>
          <a:p>
            <a:pPr indent="-416940" lvl="0" marL="488950" rtl="0" algn="l">
              <a:lnSpc>
                <a:spcPct val="100000"/>
              </a:lnSpc>
              <a:spcBef>
                <a:spcPts val="980"/>
              </a:spcBef>
              <a:spcAft>
                <a:spcPts val="0"/>
              </a:spcAft>
              <a:buClr>
                <a:srgbClr val="993300"/>
              </a:buClr>
              <a:buSzPct val="90000"/>
              <a:buFont typeface="Noto Sans Symbols"/>
              <a:buChar char="➔"/>
            </a:pPr>
            <a:r>
              <a:rPr lang="en" sz="2800">
                <a:latin typeface="Helvetica Neue"/>
                <a:ea typeface="Helvetica Neue"/>
                <a:cs typeface="Helvetica Neue"/>
                <a:sym typeface="Helvetica Neue"/>
              </a:rPr>
              <a:t>Thread to be canceled is </a:t>
            </a:r>
            <a:r>
              <a:rPr b="1" lang="en" sz="2800">
                <a:solidFill>
                  <a:srgbClr val="3366FF"/>
                </a:solidFill>
                <a:latin typeface="Helvetica Neue"/>
                <a:ea typeface="Helvetica Neue"/>
                <a:cs typeface="Helvetica Neue"/>
                <a:sym typeface="Helvetica Neue"/>
              </a:rPr>
              <a:t>target thread</a:t>
            </a:r>
            <a:endParaRPr sz="2800">
              <a:latin typeface="Helvetica Neue"/>
              <a:ea typeface="Helvetica Neue"/>
              <a:cs typeface="Helvetica Neue"/>
              <a:sym typeface="Helvetica Neue"/>
            </a:endParaRPr>
          </a:p>
          <a:p>
            <a:pPr indent="-416940" lvl="0" marL="488950" rtl="0" algn="l">
              <a:lnSpc>
                <a:spcPct val="100000"/>
              </a:lnSpc>
              <a:spcBef>
                <a:spcPts val="980"/>
              </a:spcBef>
              <a:spcAft>
                <a:spcPts val="0"/>
              </a:spcAft>
              <a:buClr>
                <a:srgbClr val="993300"/>
              </a:buClr>
              <a:buSzPct val="90000"/>
              <a:buFont typeface="Noto Sans Symbols"/>
              <a:buChar char="➔"/>
            </a:pPr>
            <a:r>
              <a:rPr lang="en" sz="2800">
                <a:latin typeface="Helvetica Neue"/>
                <a:ea typeface="Helvetica Neue"/>
                <a:cs typeface="Helvetica Neue"/>
                <a:sym typeface="Helvetica Neue"/>
              </a:rPr>
              <a:t>Two general approaches:</a:t>
            </a:r>
            <a:endParaRPr>
              <a:latin typeface="Helvetica Neue"/>
              <a:ea typeface="Helvetica Neue"/>
              <a:cs typeface="Helvetica Neue"/>
              <a:sym typeface="Helvetica Neue"/>
            </a:endParaRPr>
          </a:p>
          <a:p>
            <a:pPr indent="-343979" lvl="1" marL="1060450" rtl="0" algn="l">
              <a:lnSpc>
                <a:spcPct val="100000"/>
              </a:lnSpc>
              <a:spcBef>
                <a:spcPts val="980"/>
              </a:spcBef>
              <a:spcAft>
                <a:spcPts val="0"/>
              </a:spcAft>
              <a:buClr>
                <a:srgbClr val="CC6600"/>
              </a:buClr>
              <a:buSzPct val="80000"/>
              <a:buFont typeface="Arial"/>
              <a:buChar char="◆"/>
            </a:pPr>
            <a:r>
              <a:rPr b="1" lang="en" sz="2800">
                <a:latin typeface="Helvetica Neue"/>
                <a:ea typeface="Helvetica Neue"/>
                <a:cs typeface="Helvetica Neue"/>
                <a:sym typeface="Helvetica Neue"/>
              </a:rPr>
              <a:t>Asynchronous cancellation: </a:t>
            </a:r>
            <a:r>
              <a:rPr lang="en" sz="2800">
                <a:latin typeface="Helvetica Neue"/>
                <a:ea typeface="Helvetica Neue"/>
                <a:cs typeface="Helvetica Neue"/>
                <a:sym typeface="Helvetica Neue"/>
              </a:rPr>
              <a:t> one thread terminates the target thread  immediately.</a:t>
            </a:r>
            <a:endParaRPr sz="1800">
              <a:latin typeface="Helvetica Neue"/>
              <a:ea typeface="Helvetica Neue"/>
              <a:cs typeface="Helvetica Neue"/>
              <a:sym typeface="Helvetica Neue"/>
            </a:endParaRPr>
          </a:p>
          <a:p>
            <a:pPr indent="-265430" lvl="2" marL="1550987" rtl="0" algn="l">
              <a:lnSpc>
                <a:spcPct val="100000"/>
              </a:lnSpc>
              <a:spcBef>
                <a:spcPts val="980"/>
              </a:spcBef>
              <a:spcAft>
                <a:spcPts val="0"/>
              </a:spcAft>
              <a:buClr>
                <a:srgbClr val="009900"/>
              </a:buClr>
              <a:buSzPct val="75000"/>
              <a:buFont typeface="Arimo"/>
              <a:buChar char="●"/>
            </a:pPr>
            <a:r>
              <a:rPr lang="en" sz="2800">
                <a:solidFill>
                  <a:srgbClr val="CC6600"/>
                </a:solidFill>
                <a:latin typeface="Helvetica Neue"/>
                <a:ea typeface="Helvetica Neue"/>
                <a:cs typeface="Helvetica Neue"/>
                <a:sym typeface="Helvetica Neue"/>
              </a:rPr>
              <a:t>There is an issue if a thread is cancelled while in the midst of updating data it is sharing with other threads.</a:t>
            </a:r>
            <a:endParaRPr sz="1800">
              <a:latin typeface="Helvetica Neue"/>
              <a:ea typeface="Helvetica Neue"/>
              <a:cs typeface="Helvetica Neue"/>
              <a:sym typeface="Helvetica Neue"/>
            </a:endParaRPr>
          </a:p>
          <a:p>
            <a:pPr indent="-343979" lvl="1" marL="1060450" rtl="0" algn="l">
              <a:lnSpc>
                <a:spcPct val="100000"/>
              </a:lnSpc>
              <a:spcBef>
                <a:spcPts val="980"/>
              </a:spcBef>
              <a:spcAft>
                <a:spcPts val="0"/>
              </a:spcAft>
              <a:buClr>
                <a:srgbClr val="CC6600"/>
              </a:buClr>
              <a:buSzPct val="80000"/>
              <a:buFont typeface="Arial"/>
              <a:buChar char="◆"/>
            </a:pPr>
            <a:r>
              <a:rPr b="1" lang="en" sz="2800">
                <a:latin typeface="Helvetica Neue"/>
                <a:ea typeface="Helvetica Neue"/>
                <a:cs typeface="Helvetica Neue"/>
                <a:sym typeface="Helvetica Neue"/>
              </a:rPr>
              <a:t>Deferred cancellation</a:t>
            </a:r>
            <a:r>
              <a:rPr lang="en" sz="2800">
                <a:latin typeface="Helvetica Neue"/>
                <a:ea typeface="Helvetica Neue"/>
                <a:cs typeface="Helvetica Neue"/>
                <a:sym typeface="Helvetica Neue"/>
              </a:rPr>
              <a:t> allows the target thread to periodically check if it should be cancelled</a:t>
            </a:r>
            <a:endParaRPr sz="1800">
              <a:latin typeface="Helvetica Neue"/>
              <a:ea typeface="Helvetica Neue"/>
              <a:cs typeface="Helvetica Neue"/>
              <a:sym typeface="Helvetica Neue"/>
            </a:endParaRPr>
          </a:p>
          <a:p>
            <a:pPr indent="-265430" lvl="2" marL="1550987" rtl="0" algn="l">
              <a:lnSpc>
                <a:spcPct val="100000"/>
              </a:lnSpc>
              <a:spcBef>
                <a:spcPts val="980"/>
              </a:spcBef>
              <a:spcAft>
                <a:spcPts val="0"/>
              </a:spcAft>
              <a:buClr>
                <a:srgbClr val="009900"/>
              </a:buClr>
              <a:buSzPct val="75000"/>
              <a:buFont typeface="Arimo"/>
              <a:buChar char="●"/>
            </a:pPr>
            <a:r>
              <a:rPr lang="en" sz="2800">
                <a:latin typeface="Helvetica Neue"/>
                <a:ea typeface="Helvetica Neue"/>
                <a:cs typeface="Helvetica Neue"/>
                <a:sym typeface="Helvetica Neue"/>
              </a:rPr>
              <a:t>Cancellation occurs only after the target thread has checked a flag to determine if it should be cancelled or not. So it should be canceled at a point when it can be cancelled safely.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32b03ae3175_0_2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Signal Handling</a:t>
            </a:r>
            <a:endParaRPr/>
          </a:p>
        </p:txBody>
      </p:sp>
      <p:sp>
        <p:nvSpPr>
          <p:cNvPr id="207" name="Google Shape;207;g32b03ae3175_0_2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fontScale="62500" lnSpcReduction="20000"/>
          </a:bodyPr>
          <a:lstStyle/>
          <a:p>
            <a:pPr indent="-428942" lvl="0" marL="488950" rtl="0" algn="l">
              <a:lnSpc>
                <a:spcPct val="100000"/>
              </a:lnSpc>
              <a:spcBef>
                <a:spcPts val="0"/>
              </a:spcBef>
              <a:spcAft>
                <a:spcPts val="0"/>
              </a:spcAft>
              <a:buClr>
                <a:srgbClr val="993300"/>
              </a:buClr>
              <a:buSzPct val="90000"/>
              <a:buFont typeface="Noto Sans Symbols"/>
              <a:buChar char="▪"/>
            </a:pPr>
            <a:r>
              <a:rPr b="1" lang="en" sz="2800">
                <a:solidFill>
                  <a:srgbClr val="3366FF"/>
                </a:solidFill>
                <a:latin typeface="Helvetica Neue"/>
                <a:ea typeface="Helvetica Neue"/>
                <a:cs typeface="Helvetica Neue"/>
                <a:sym typeface="Helvetica Neue"/>
              </a:rPr>
              <a:t>Signals </a:t>
            </a:r>
            <a:r>
              <a:rPr lang="en" sz="2800">
                <a:latin typeface="Helvetica Neue"/>
                <a:ea typeface="Helvetica Neue"/>
                <a:cs typeface="Helvetica Neue"/>
                <a:sym typeface="Helvetica Neue"/>
              </a:rPr>
              <a:t>are used in UNIX systems to notify a process that a particular event has occurred.</a:t>
            </a:r>
            <a:endParaRPr>
              <a:latin typeface="Helvetica Neue"/>
              <a:ea typeface="Helvetica Neue"/>
              <a:cs typeface="Helvetica Neue"/>
              <a:sym typeface="Helvetica Neue"/>
            </a:endParaRPr>
          </a:p>
          <a:p>
            <a:pPr indent="-428942" lvl="0" marL="488950" rtl="0" algn="l">
              <a:lnSpc>
                <a:spcPct val="100000"/>
              </a:lnSpc>
              <a:spcBef>
                <a:spcPts val="980"/>
              </a:spcBef>
              <a:spcAft>
                <a:spcPts val="0"/>
              </a:spcAft>
              <a:buClr>
                <a:srgbClr val="993300"/>
              </a:buClr>
              <a:buSzPct val="90000"/>
              <a:buFont typeface="Noto Sans Symbols"/>
              <a:buChar char="▪"/>
            </a:pPr>
            <a:r>
              <a:rPr lang="en" sz="2800">
                <a:latin typeface="Helvetica Neue"/>
                <a:ea typeface="Helvetica Neue"/>
                <a:cs typeface="Helvetica Neue"/>
                <a:sym typeface="Helvetica Neue"/>
              </a:rPr>
              <a:t>Synchronous and asynchronous received signal.</a:t>
            </a:r>
            <a:endParaRPr>
              <a:latin typeface="Helvetica Neue"/>
              <a:ea typeface="Helvetica Neue"/>
              <a:cs typeface="Helvetica Neue"/>
              <a:sym typeface="Helvetica Neue"/>
            </a:endParaRPr>
          </a:p>
          <a:p>
            <a:pPr indent="-428942" lvl="0" marL="488950" rtl="0" algn="l">
              <a:lnSpc>
                <a:spcPct val="100000"/>
              </a:lnSpc>
              <a:spcBef>
                <a:spcPts val="980"/>
              </a:spcBef>
              <a:spcAft>
                <a:spcPts val="0"/>
              </a:spcAft>
              <a:buClr>
                <a:srgbClr val="993300"/>
              </a:buClr>
              <a:buSzPct val="90000"/>
              <a:buFont typeface="Noto Sans Symbols"/>
              <a:buChar char="▪"/>
            </a:pPr>
            <a:r>
              <a:rPr lang="en" sz="2800">
                <a:latin typeface="Helvetica Neue"/>
                <a:ea typeface="Helvetica Neue"/>
                <a:cs typeface="Helvetica Neue"/>
                <a:sym typeface="Helvetica Neue"/>
              </a:rPr>
              <a:t>A </a:t>
            </a:r>
            <a:r>
              <a:rPr b="1" lang="en" sz="2800">
                <a:solidFill>
                  <a:srgbClr val="3366FF"/>
                </a:solidFill>
                <a:latin typeface="Helvetica Neue"/>
                <a:ea typeface="Helvetica Neue"/>
                <a:cs typeface="Helvetica Neue"/>
                <a:sym typeface="Helvetica Neue"/>
              </a:rPr>
              <a:t>signal handler</a:t>
            </a:r>
            <a:r>
              <a:rPr lang="en" sz="2800">
                <a:solidFill>
                  <a:srgbClr val="3366FF"/>
                </a:solidFill>
                <a:latin typeface="Helvetica Neue"/>
                <a:ea typeface="Helvetica Neue"/>
                <a:cs typeface="Helvetica Neue"/>
                <a:sym typeface="Helvetica Neue"/>
              </a:rPr>
              <a:t> </a:t>
            </a:r>
            <a:r>
              <a:rPr lang="en" sz="2800">
                <a:latin typeface="Helvetica Neue"/>
                <a:ea typeface="Helvetica Neue"/>
                <a:cs typeface="Helvetica Neue"/>
                <a:sym typeface="Helvetica Neue"/>
              </a:rPr>
              <a:t>is used to process signals</a:t>
            </a:r>
            <a:endParaRPr>
              <a:latin typeface="Helvetica Neue"/>
              <a:ea typeface="Helvetica Neue"/>
              <a:cs typeface="Helvetica Neue"/>
              <a:sym typeface="Helvetica Neue"/>
            </a:endParaRPr>
          </a:p>
          <a:p>
            <a:pPr indent="-464343" lvl="2" marL="1461612" rtl="0" algn="l">
              <a:lnSpc>
                <a:spcPct val="100000"/>
              </a:lnSpc>
              <a:spcBef>
                <a:spcPts val="980"/>
              </a:spcBef>
              <a:spcAft>
                <a:spcPts val="0"/>
              </a:spcAft>
              <a:buClr>
                <a:srgbClr val="009900"/>
              </a:buClr>
              <a:buSzPct val="75000"/>
              <a:buFont typeface="Arial"/>
              <a:buAutoNum type="arabicPeriod"/>
            </a:pPr>
            <a:r>
              <a:rPr lang="en" sz="2800">
                <a:latin typeface="Helvetica Neue"/>
                <a:ea typeface="Helvetica Neue"/>
                <a:cs typeface="Helvetica Neue"/>
                <a:sym typeface="Helvetica Neue"/>
              </a:rPr>
              <a:t>A signal is generated by the occurrence of a particular event</a:t>
            </a:r>
            <a:endParaRPr sz="1800">
              <a:latin typeface="Helvetica Neue"/>
              <a:ea typeface="Helvetica Neue"/>
              <a:cs typeface="Helvetica Neue"/>
              <a:sym typeface="Helvetica Neue"/>
            </a:endParaRPr>
          </a:p>
          <a:p>
            <a:pPr indent="-464343" lvl="2" marL="1461612" rtl="0" algn="l">
              <a:lnSpc>
                <a:spcPct val="100000"/>
              </a:lnSpc>
              <a:spcBef>
                <a:spcPts val="980"/>
              </a:spcBef>
              <a:spcAft>
                <a:spcPts val="0"/>
              </a:spcAft>
              <a:buClr>
                <a:srgbClr val="009900"/>
              </a:buClr>
              <a:buSzPct val="75000"/>
              <a:buFont typeface="Arial"/>
              <a:buAutoNum type="arabicPeriod"/>
            </a:pPr>
            <a:r>
              <a:rPr lang="en" sz="2800">
                <a:latin typeface="Helvetica Neue"/>
                <a:ea typeface="Helvetica Neue"/>
                <a:cs typeface="Helvetica Neue"/>
                <a:sym typeface="Helvetica Neue"/>
              </a:rPr>
              <a:t>A generated signal is delivered to a process</a:t>
            </a:r>
            <a:endParaRPr sz="1800">
              <a:latin typeface="Helvetica Neue"/>
              <a:ea typeface="Helvetica Neue"/>
              <a:cs typeface="Helvetica Neue"/>
              <a:sym typeface="Helvetica Neue"/>
            </a:endParaRPr>
          </a:p>
          <a:p>
            <a:pPr indent="-464343" lvl="2" marL="1461612" rtl="0" algn="l">
              <a:lnSpc>
                <a:spcPct val="100000"/>
              </a:lnSpc>
              <a:spcBef>
                <a:spcPts val="980"/>
              </a:spcBef>
              <a:spcAft>
                <a:spcPts val="0"/>
              </a:spcAft>
              <a:buClr>
                <a:srgbClr val="009900"/>
              </a:buClr>
              <a:buSzPct val="75000"/>
              <a:buFont typeface="Arial"/>
              <a:buAutoNum type="arabicPeriod"/>
            </a:pPr>
            <a:r>
              <a:rPr lang="en" sz="2800">
                <a:latin typeface="Helvetica Neue"/>
                <a:ea typeface="Helvetica Neue"/>
                <a:cs typeface="Helvetica Neue"/>
                <a:sym typeface="Helvetica Neue"/>
              </a:rPr>
              <a:t>Once delivered, the signal must be handled</a:t>
            </a:r>
            <a:endParaRPr sz="2800">
              <a:latin typeface="Helvetica Neue"/>
              <a:ea typeface="Helvetica Neue"/>
              <a:cs typeface="Helvetica Neue"/>
              <a:sym typeface="Helvetica Neue"/>
            </a:endParaRPr>
          </a:p>
          <a:p>
            <a:pPr indent="-428942" lvl="0" marL="488950" rtl="0" algn="l">
              <a:lnSpc>
                <a:spcPct val="100000"/>
              </a:lnSpc>
              <a:spcBef>
                <a:spcPts val="980"/>
              </a:spcBef>
              <a:spcAft>
                <a:spcPts val="0"/>
              </a:spcAft>
              <a:buClr>
                <a:srgbClr val="993300"/>
              </a:buClr>
              <a:buSzPct val="90000"/>
              <a:buFont typeface="Noto Sans Symbols"/>
              <a:buChar char="▪"/>
            </a:pPr>
            <a:r>
              <a:rPr lang="en" sz="2800">
                <a:latin typeface="Helvetica Neue"/>
                <a:ea typeface="Helvetica Neue"/>
                <a:cs typeface="Helvetica Neue"/>
                <a:sym typeface="Helvetica Neue"/>
              </a:rPr>
              <a:t>Every Signal may be handled by one of two possible  handlers:</a:t>
            </a:r>
            <a:endParaRPr>
              <a:latin typeface="Helvetica Neue"/>
              <a:ea typeface="Helvetica Neue"/>
              <a:cs typeface="Helvetica Neue"/>
              <a:sym typeface="Helvetica Neue"/>
            </a:endParaRPr>
          </a:p>
          <a:p>
            <a:pPr indent="-461010" lvl="1" marL="1166812" rtl="0" algn="l">
              <a:lnSpc>
                <a:spcPct val="100000"/>
              </a:lnSpc>
              <a:spcBef>
                <a:spcPts val="980"/>
              </a:spcBef>
              <a:spcAft>
                <a:spcPts val="0"/>
              </a:spcAft>
              <a:buClr>
                <a:srgbClr val="CC6600"/>
              </a:buClr>
              <a:buSzPct val="80000"/>
              <a:buFont typeface="Arial"/>
              <a:buAutoNum type="arabicPeriod"/>
            </a:pPr>
            <a:r>
              <a:rPr lang="en" sz="2800">
                <a:latin typeface="Helvetica Neue"/>
                <a:ea typeface="Helvetica Neue"/>
                <a:cs typeface="Helvetica Neue"/>
                <a:sym typeface="Helvetica Neue"/>
              </a:rPr>
              <a:t>A default signal handler</a:t>
            </a:r>
            <a:endParaRPr sz="1800">
              <a:latin typeface="Helvetica Neue"/>
              <a:ea typeface="Helvetica Neue"/>
              <a:cs typeface="Helvetica Neue"/>
              <a:sym typeface="Helvetica Neue"/>
            </a:endParaRPr>
          </a:p>
          <a:p>
            <a:pPr indent="-461010" lvl="1" marL="1166812" rtl="0" algn="l">
              <a:lnSpc>
                <a:spcPct val="100000"/>
              </a:lnSpc>
              <a:spcBef>
                <a:spcPts val="980"/>
              </a:spcBef>
              <a:spcAft>
                <a:spcPts val="0"/>
              </a:spcAft>
              <a:buClr>
                <a:srgbClr val="CC6600"/>
              </a:buClr>
              <a:buSzPct val="80000"/>
              <a:buFont typeface="Arial"/>
              <a:buAutoNum type="arabicPeriod"/>
            </a:pPr>
            <a:r>
              <a:rPr lang="en" sz="2800">
                <a:latin typeface="Helvetica Neue"/>
                <a:ea typeface="Helvetica Neue"/>
                <a:cs typeface="Helvetica Neue"/>
                <a:sym typeface="Helvetica Neue"/>
              </a:rPr>
              <a:t>A user-defined signal handler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32b03ae3175_0_2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Signal Handling</a:t>
            </a:r>
            <a:endParaRPr/>
          </a:p>
        </p:txBody>
      </p:sp>
      <p:sp>
        <p:nvSpPr>
          <p:cNvPr id="213" name="Google Shape;213;g32b03ae3175_0_28"/>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fontScale="62500" lnSpcReduction="10000"/>
          </a:bodyPr>
          <a:lstStyle/>
          <a:p>
            <a:pPr indent="-428942" lvl="0" marL="488950" rtl="0" algn="l">
              <a:lnSpc>
                <a:spcPct val="100000"/>
              </a:lnSpc>
              <a:spcBef>
                <a:spcPts val="0"/>
              </a:spcBef>
              <a:spcAft>
                <a:spcPts val="0"/>
              </a:spcAft>
              <a:buClr>
                <a:srgbClr val="993300"/>
              </a:buClr>
              <a:buSzPct val="90000"/>
              <a:buFont typeface="Arial"/>
              <a:buChar char="●"/>
            </a:pPr>
            <a:r>
              <a:rPr lang="en" sz="2800">
                <a:latin typeface="Arial"/>
                <a:ea typeface="Arial"/>
                <a:cs typeface="Arial"/>
                <a:sym typeface="Arial"/>
              </a:rPr>
              <a:t>Signals are always delivered to a process but delivering signals is more complicated in multi-threaded program. In that case following options exist</a:t>
            </a:r>
            <a:endParaRPr>
              <a:latin typeface="Helvetica Neue"/>
              <a:ea typeface="Helvetica Neue"/>
              <a:cs typeface="Helvetica Neue"/>
              <a:sym typeface="Helvetica Neue"/>
            </a:endParaRPr>
          </a:p>
          <a:p>
            <a:pPr indent="-461010" lvl="1" marL="1166812" rtl="0" algn="l">
              <a:lnSpc>
                <a:spcPct val="100000"/>
              </a:lnSpc>
              <a:spcBef>
                <a:spcPts val="980"/>
              </a:spcBef>
              <a:spcAft>
                <a:spcPts val="0"/>
              </a:spcAft>
              <a:buClr>
                <a:srgbClr val="CC6600"/>
              </a:buClr>
              <a:buSzPct val="80000"/>
              <a:buFont typeface="Arial"/>
              <a:buAutoNum type="arabicPeriod"/>
            </a:pPr>
            <a:r>
              <a:rPr lang="en" sz="2800">
                <a:latin typeface="Arial"/>
                <a:ea typeface="Arial"/>
                <a:cs typeface="Arial"/>
                <a:sym typeface="Arial"/>
              </a:rPr>
              <a:t>Deliver the signal to the thread to which the signal applies</a:t>
            </a:r>
            <a:r>
              <a:rPr lang="en" sz="2800">
                <a:latin typeface="Arial"/>
                <a:ea typeface="Arial"/>
                <a:cs typeface="Arial"/>
                <a:sym typeface="Arial"/>
              </a:rPr>
              <a:t> (Synchronous cancellation)</a:t>
            </a:r>
            <a:endParaRPr sz="1800">
              <a:latin typeface="Helvetica Neue"/>
              <a:ea typeface="Helvetica Neue"/>
              <a:cs typeface="Helvetica Neue"/>
              <a:sym typeface="Helvetica Neue"/>
            </a:endParaRPr>
          </a:p>
          <a:p>
            <a:pPr indent="-461010" lvl="1" marL="1166812" rtl="0" algn="l">
              <a:lnSpc>
                <a:spcPct val="100000"/>
              </a:lnSpc>
              <a:spcBef>
                <a:spcPts val="980"/>
              </a:spcBef>
              <a:spcAft>
                <a:spcPts val="0"/>
              </a:spcAft>
              <a:buClr>
                <a:srgbClr val="CC6600"/>
              </a:buClr>
              <a:buSzPct val="80000"/>
              <a:buFont typeface="Arial"/>
              <a:buAutoNum type="arabicPeriod"/>
            </a:pPr>
            <a:r>
              <a:rPr lang="en" sz="2800">
                <a:latin typeface="Arial"/>
                <a:ea typeface="Arial"/>
                <a:cs typeface="Arial"/>
                <a:sym typeface="Arial"/>
              </a:rPr>
              <a:t>Deliver the signal to every thread in the process </a:t>
            </a:r>
            <a:r>
              <a:rPr lang="en" sz="2800">
                <a:latin typeface="Arial"/>
                <a:ea typeface="Arial"/>
                <a:cs typeface="Arial"/>
                <a:sym typeface="Arial"/>
              </a:rPr>
              <a:t>(Asynchronous cancellation)</a:t>
            </a:r>
            <a:endParaRPr sz="1800">
              <a:latin typeface="Helvetica Neue"/>
              <a:ea typeface="Helvetica Neue"/>
              <a:cs typeface="Helvetica Neue"/>
              <a:sym typeface="Helvetica Neue"/>
            </a:endParaRPr>
          </a:p>
          <a:p>
            <a:pPr indent="-461010" lvl="1" marL="1166812" rtl="0" algn="l">
              <a:lnSpc>
                <a:spcPct val="100000"/>
              </a:lnSpc>
              <a:spcBef>
                <a:spcPts val="980"/>
              </a:spcBef>
              <a:spcAft>
                <a:spcPts val="0"/>
              </a:spcAft>
              <a:buClr>
                <a:srgbClr val="CC6600"/>
              </a:buClr>
              <a:buSzPct val="80000"/>
              <a:buFont typeface="Arial"/>
              <a:buAutoNum type="arabicPeriod"/>
            </a:pPr>
            <a:r>
              <a:rPr lang="en" sz="2800">
                <a:latin typeface="Arial"/>
                <a:ea typeface="Arial"/>
                <a:cs typeface="Arial"/>
                <a:sym typeface="Arial"/>
              </a:rPr>
              <a:t>Deliver the signal to certain threads in the process</a:t>
            </a:r>
            <a:endParaRPr sz="1800">
              <a:latin typeface="Helvetica Neue"/>
              <a:ea typeface="Helvetica Neue"/>
              <a:cs typeface="Helvetica Neue"/>
              <a:sym typeface="Helvetica Neue"/>
            </a:endParaRPr>
          </a:p>
          <a:p>
            <a:pPr indent="-461010" lvl="1" marL="1166812" rtl="0" algn="l">
              <a:lnSpc>
                <a:spcPct val="100000"/>
              </a:lnSpc>
              <a:spcBef>
                <a:spcPts val="980"/>
              </a:spcBef>
              <a:spcAft>
                <a:spcPts val="0"/>
              </a:spcAft>
              <a:buClr>
                <a:srgbClr val="CC6600"/>
              </a:buClr>
              <a:buSzPct val="80000"/>
              <a:buFont typeface="Arial"/>
              <a:buAutoNum type="arabicPeriod"/>
            </a:pPr>
            <a:r>
              <a:rPr lang="en" sz="2800">
                <a:latin typeface="Arial"/>
                <a:ea typeface="Arial"/>
                <a:cs typeface="Arial"/>
                <a:sym typeface="Arial"/>
              </a:rPr>
              <a:t>Assign a specific thread to receive all signals for the process</a:t>
            </a:r>
            <a:endParaRPr sz="1800">
              <a:latin typeface="Helvetica Neue"/>
              <a:ea typeface="Helvetica Neue"/>
              <a:cs typeface="Helvetica Neue"/>
              <a:sym typeface="Helvetica Neue"/>
            </a:endParaRPr>
          </a:p>
          <a:p>
            <a:pPr indent="-328930" lvl="0" marL="488950" rtl="0" algn="l">
              <a:lnSpc>
                <a:spcPct val="100000"/>
              </a:lnSpc>
              <a:spcBef>
                <a:spcPts val="980"/>
              </a:spcBef>
              <a:spcAft>
                <a:spcPts val="0"/>
              </a:spcAft>
              <a:buClr>
                <a:schemeClr val="dk1"/>
              </a:buClr>
              <a:buSzPct val="90000"/>
              <a:buFont typeface="Arial"/>
              <a:buNone/>
            </a:pPr>
            <a:r>
              <a:t/>
            </a:r>
            <a:endParaRPr sz="2800">
              <a:latin typeface="Arial"/>
              <a:ea typeface="Arial"/>
              <a:cs typeface="Arial"/>
              <a:sym typeface="Arial"/>
            </a:endParaRPr>
          </a:p>
          <a:p>
            <a:pPr indent="0" lvl="0" marL="0" rtl="0" algn="l">
              <a:lnSpc>
                <a:spcPct val="115000"/>
              </a:lnSpc>
              <a:spcBef>
                <a:spcPts val="0"/>
              </a:spcBef>
              <a:spcAft>
                <a:spcPts val="0"/>
              </a:spcAft>
              <a:buSzPct val="159999"/>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32ef127fb8f_0_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Threading Issues </a:t>
            </a:r>
            <a:endParaRPr sz="3600" u="sng"/>
          </a:p>
        </p:txBody>
      </p:sp>
      <p:sp>
        <p:nvSpPr>
          <p:cNvPr id="219" name="Google Shape;219;g32ef127fb8f_0_0"/>
          <p:cNvSpPr txBox="1"/>
          <p:nvPr>
            <p:ph idx="1" type="body"/>
          </p:nvPr>
        </p:nvSpPr>
        <p:spPr>
          <a:xfrm>
            <a:off x="311700" y="1225225"/>
            <a:ext cx="8413800" cy="34896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SzPts val="1200"/>
              <a:buFont typeface="Comic Sans MS"/>
              <a:buChar char="●"/>
            </a:pPr>
            <a:r>
              <a:rPr b="1" lang="en" sz="1200">
                <a:latin typeface="Comic Sans MS"/>
                <a:ea typeface="Comic Sans MS"/>
                <a:cs typeface="Comic Sans MS"/>
                <a:sym typeface="Comic Sans MS"/>
              </a:rPr>
              <a:t>fork() and exec() System Calls: </a:t>
            </a:r>
            <a:r>
              <a:rPr lang="en" sz="1200">
                <a:latin typeface="Comic Sans MS"/>
                <a:ea typeface="Comic Sans MS"/>
                <a:cs typeface="Comic Sans MS"/>
                <a:sym typeface="Comic Sans MS"/>
              </a:rPr>
              <a:t>Duplicate all the threads or not?</a:t>
            </a:r>
            <a:endParaRPr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b="1" lang="en" sz="1200">
                <a:latin typeface="Comic Sans MS"/>
                <a:ea typeface="Comic Sans MS"/>
                <a:cs typeface="Comic Sans MS"/>
                <a:sym typeface="Comic Sans MS"/>
              </a:rPr>
              <a:t>Thread cancellation: </a:t>
            </a:r>
            <a:r>
              <a:rPr lang="en" sz="1200">
                <a:latin typeface="Comic Sans MS"/>
                <a:ea typeface="Comic Sans MS"/>
                <a:cs typeface="Comic Sans MS"/>
                <a:sym typeface="Comic Sans MS"/>
              </a:rPr>
              <a:t>Thread cancellation is the task of terminating a thread before it has completed.</a:t>
            </a:r>
            <a:endParaRPr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b="1" lang="en" sz="1200">
                <a:latin typeface="Comic Sans MS"/>
                <a:ea typeface="Comic Sans MS"/>
                <a:cs typeface="Comic Sans MS"/>
                <a:sym typeface="Comic Sans MS"/>
              </a:rPr>
              <a:t>Signal Handling: </a:t>
            </a:r>
            <a:r>
              <a:rPr lang="en" sz="1200">
                <a:latin typeface="Comic Sans MS"/>
                <a:ea typeface="Comic Sans MS"/>
                <a:cs typeface="Comic Sans MS"/>
                <a:sym typeface="Comic Sans MS"/>
              </a:rPr>
              <a:t>Where should a signal be delivered?</a:t>
            </a:r>
            <a:endParaRPr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b="1" lang="en" sz="1200">
                <a:latin typeface="Comic Sans MS"/>
                <a:ea typeface="Comic Sans MS"/>
                <a:cs typeface="Comic Sans MS"/>
                <a:sym typeface="Comic Sans MS"/>
              </a:rPr>
              <a:t>Thread Pool: </a:t>
            </a:r>
            <a:r>
              <a:rPr lang="en" sz="1200">
                <a:latin typeface="Comic Sans MS"/>
                <a:ea typeface="Comic Sans MS"/>
                <a:cs typeface="Comic Sans MS"/>
                <a:sym typeface="Comic Sans MS"/>
              </a:rPr>
              <a:t>Create a number of threads at the process start-up.</a:t>
            </a:r>
            <a:endParaRPr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b="1" lang="en" sz="1200">
                <a:latin typeface="Comic Sans MS"/>
                <a:ea typeface="Comic Sans MS"/>
                <a:cs typeface="Comic Sans MS"/>
                <a:sym typeface="Comic Sans MS"/>
              </a:rPr>
              <a:t>Thread Specific data: </a:t>
            </a:r>
            <a:r>
              <a:rPr lang="en" sz="1200">
                <a:latin typeface="Comic Sans MS"/>
                <a:ea typeface="Comic Sans MS"/>
                <a:cs typeface="Comic Sans MS"/>
                <a:sym typeface="Comic Sans MS"/>
              </a:rPr>
              <a:t>Each thread might need it’s own copy of certain data.</a:t>
            </a:r>
            <a:endParaRPr sz="1200">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u="sng"/>
              <a:t>Benefits</a:t>
            </a:r>
            <a:endParaRPr u="sng"/>
          </a:p>
        </p:txBody>
      </p:sp>
      <p:sp>
        <p:nvSpPr>
          <p:cNvPr id="78" name="Google Shape;78;p4"/>
          <p:cNvSpPr txBox="1"/>
          <p:nvPr>
            <p:ph idx="1" type="body"/>
          </p:nvPr>
        </p:nvSpPr>
        <p:spPr>
          <a:xfrm>
            <a:off x="311700" y="1147225"/>
            <a:ext cx="8384100" cy="3729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200">
                <a:latin typeface="Comic Sans MS"/>
                <a:ea typeface="Comic Sans MS"/>
                <a:cs typeface="Comic Sans MS"/>
                <a:sym typeface="Comic Sans MS"/>
              </a:rPr>
              <a:t>There are four major categories of benefits to multi-threading:</a:t>
            </a:r>
            <a:endParaRPr sz="1200">
              <a:latin typeface="Comic Sans MS"/>
              <a:ea typeface="Comic Sans MS"/>
              <a:cs typeface="Comic Sans MS"/>
              <a:sym typeface="Comic Sans MS"/>
            </a:endParaRPr>
          </a:p>
          <a:p>
            <a:pPr indent="0" lvl="0" marL="0" rtl="0" algn="just">
              <a:lnSpc>
                <a:spcPct val="115000"/>
              </a:lnSpc>
              <a:spcBef>
                <a:spcPts val="0"/>
              </a:spcBef>
              <a:spcAft>
                <a:spcPts val="0"/>
              </a:spcAft>
              <a:buSzPts val="1800"/>
              <a:buNone/>
            </a:pPr>
            <a:r>
              <a:t/>
            </a:r>
            <a:endParaRPr sz="1200">
              <a:latin typeface="Comic Sans MS"/>
              <a:ea typeface="Comic Sans MS"/>
              <a:cs typeface="Comic Sans MS"/>
              <a:sym typeface="Comic Sans MS"/>
            </a:endParaRPr>
          </a:p>
          <a:p>
            <a:pPr indent="-304800" lvl="0" marL="457200" rtl="0" algn="just">
              <a:lnSpc>
                <a:spcPct val="115000"/>
              </a:lnSpc>
              <a:spcBef>
                <a:spcPts val="0"/>
              </a:spcBef>
              <a:spcAft>
                <a:spcPts val="0"/>
              </a:spcAft>
              <a:buSzPts val="1200"/>
              <a:buFont typeface="Comic Sans MS"/>
              <a:buAutoNum type="arabicPeriod"/>
            </a:pPr>
            <a:r>
              <a:rPr b="1" lang="en" sz="1200">
                <a:highlight>
                  <a:srgbClr val="FFFF00"/>
                </a:highlight>
                <a:latin typeface="Comic Sans MS"/>
                <a:ea typeface="Comic Sans MS"/>
                <a:cs typeface="Comic Sans MS"/>
                <a:sym typeface="Comic Sans MS"/>
              </a:rPr>
              <a:t>Responsiveness</a:t>
            </a:r>
            <a:r>
              <a:rPr lang="en" sz="1200">
                <a:latin typeface="Comic Sans MS"/>
                <a:ea typeface="Comic Sans MS"/>
                <a:cs typeface="Comic Sans MS"/>
                <a:sym typeface="Comic Sans MS"/>
              </a:rPr>
              <a:t> - One thread may provide rapid response while other threads are blocked or slowed down doing intensive calculations.</a:t>
            </a:r>
            <a:endParaRPr sz="1200">
              <a:latin typeface="Comic Sans MS"/>
              <a:ea typeface="Comic Sans MS"/>
              <a:cs typeface="Comic Sans MS"/>
              <a:sym typeface="Comic Sans MS"/>
            </a:endParaRPr>
          </a:p>
          <a:p>
            <a:pPr indent="0" lvl="0" marL="457200" rtl="0" algn="just">
              <a:lnSpc>
                <a:spcPct val="115000"/>
              </a:lnSpc>
              <a:spcBef>
                <a:spcPts val="0"/>
              </a:spcBef>
              <a:spcAft>
                <a:spcPts val="0"/>
              </a:spcAft>
              <a:buSzPts val="1800"/>
              <a:buNone/>
            </a:pPr>
            <a:r>
              <a:t/>
            </a:r>
            <a:endParaRPr sz="1200">
              <a:latin typeface="Comic Sans MS"/>
              <a:ea typeface="Comic Sans MS"/>
              <a:cs typeface="Comic Sans MS"/>
              <a:sym typeface="Comic Sans MS"/>
            </a:endParaRPr>
          </a:p>
          <a:p>
            <a:pPr indent="-304800" lvl="0" marL="457200" rtl="0" algn="just">
              <a:lnSpc>
                <a:spcPct val="115000"/>
              </a:lnSpc>
              <a:spcBef>
                <a:spcPts val="0"/>
              </a:spcBef>
              <a:spcAft>
                <a:spcPts val="0"/>
              </a:spcAft>
              <a:buSzPts val="1200"/>
              <a:buFont typeface="Comic Sans MS"/>
              <a:buAutoNum type="arabicPeriod"/>
            </a:pPr>
            <a:r>
              <a:rPr b="1" lang="en" sz="1200">
                <a:highlight>
                  <a:srgbClr val="FFFF00"/>
                </a:highlight>
                <a:latin typeface="Comic Sans MS"/>
                <a:ea typeface="Comic Sans MS"/>
                <a:cs typeface="Comic Sans MS"/>
                <a:sym typeface="Comic Sans MS"/>
              </a:rPr>
              <a:t>Resource sharing</a:t>
            </a:r>
            <a:r>
              <a:rPr lang="en" sz="1200">
                <a:latin typeface="Comic Sans MS"/>
                <a:ea typeface="Comic Sans MS"/>
                <a:cs typeface="Comic Sans MS"/>
                <a:sym typeface="Comic Sans MS"/>
              </a:rPr>
              <a:t> - By default threads share common code, data, and other resources, which allows multiple tasks to be performed simultaneously in a single address space.</a:t>
            </a:r>
            <a:endParaRPr sz="1200">
              <a:latin typeface="Comic Sans MS"/>
              <a:ea typeface="Comic Sans MS"/>
              <a:cs typeface="Comic Sans MS"/>
              <a:sym typeface="Comic Sans MS"/>
            </a:endParaRPr>
          </a:p>
          <a:p>
            <a:pPr indent="0" lvl="0" marL="457200" rtl="0" algn="just">
              <a:lnSpc>
                <a:spcPct val="115000"/>
              </a:lnSpc>
              <a:spcBef>
                <a:spcPts val="0"/>
              </a:spcBef>
              <a:spcAft>
                <a:spcPts val="0"/>
              </a:spcAft>
              <a:buSzPts val="1800"/>
              <a:buNone/>
            </a:pPr>
            <a:r>
              <a:t/>
            </a:r>
            <a:endParaRPr sz="1200">
              <a:latin typeface="Comic Sans MS"/>
              <a:ea typeface="Comic Sans MS"/>
              <a:cs typeface="Comic Sans MS"/>
              <a:sym typeface="Comic Sans MS"/>
            </a:endParaRPr>
          </a:p>
          <a:p>
            <a:pPr indent="-304800" lvl="0" marL="457200" rtl="0" algn="just">
              <a:lnSpc>
                <a:spcPct val="115000"/>
              </a:lnSpc>
              <a:spcBef>
                <a:spcPts val="0"/>
              </a:spcBef>
              <a:spcAft>
                <a:spcPts val="0"/>
              </a:spcAft>
              <a:buSzPts val="1200"/>
              <a:buFont typeface="Comic Sans MS"/>
              <a:buAutoNum type="arabicPeriod"/>
            </a:pPr>
            <a:r>
              <a:rPr b="1" lang="en" sz="1200">
                <a:highlight>
                  <a:srgbClr val="FFFF00"/>
                </a:highlight>
                <a:latin typeface="Comic Sans MS"/>
                <a:ea typeface="Comic Sans MS"/>
                <a:cs typeface="Comic Sans MS"/>
                <a:sym typeface="Comic Sans MS"/>
              </a:rPr>
              <a:t>Economy</a:t>
            </a:r>
            <a:r>
              <a:rPr lang="en" sz="1200">
                <a:latin typeface="Comic Sans MS"/>
                <a:ea typeface="Comic Sans MS"/>
                <a:cs typeface="Comic Sans MS"/>
                <a:sym typeface="Comic Sans MS"/>
              </a:rPr>
              <a:t> - Creating and managing threads ( and context switches between them ) is much faster than performing the same tasks for processes.</a:t>
            </a:r>
            <a:endParaRPr sz="1200">
              <a:latin typeface="Comic Sans MS"/>
              <a:ea typeface="Comic Sans MS"/>
              <a:cs typeface="Comic Sans MS"/>
              <a:sym typeface="Comic Sans MS"/>
            </a:endParaRPr>
          </a:p>
          <a:p>
            <a:pPr indent="0" lvl="0" marL="457200" rtl="0" algn="just">
              <a:lnSpc>
                <a:spcPct val="115000"/>
              </a:lnSpc>
              <a:spcBef>
                <a:spcPts val="0"/>
              </a:spcBef>
              <a:spcAft>
                <a:spcPts val="0"/>
              </a:spcAft>
              <a:buSzPts val="1800"/>
              <a:buNone/>
            </a:pPr>
            <a:r>
              <a:t/>
            </a:r>
            <a:endParaRPr sz="1200">
              <a:latin typeface="Comic Sans MS"/>
              <a:ea typeface="Comic Sans MS"/>
              <a:cs typeface="Comic Sans MS"/>
              <a:sym typeface="Comic Sans MS"/>
            </a:endParaRPr>
          </a:p>
          <a:p>
            <a:pPr indent="-304800" lvl="0" marL="457200" rtl="0" algn="just">
              <a:lnSpc>
                <a:spcPct val="115000"/>
              </a:lnSpc>
              <a:spcBef>
                <a:spcPts val="0"/>
              </a:spcBef>
              <a:spcAft>
                <a:spcPts val="0"/>
              </a:spcAft>
              <a:buSzPts val="1200"/>
              <a:buFont typeface="Comic Sans MS"/>
              <a:buAutoNum type="arabicPeriod"/>
            </a:pPr>
            <a:r>
              <a:rPr b="1" lang="en" sz="1200">
                <a:highlight>
                  <a:srgbClr val="FFFF00"/>
                </a:highlight>
                <a:latin typeface="Comic Sans MS"/>
                <a:ea typeface="Comic Sans MS"/>
                <a:cs typeface="Comic Sans MS"/>
                <a:sym typeface="Comic Sans MS"/>
              </a:rPr>
              <a:t>Scalability, i.e. Utilization of multiprocessor architectures</a:t>
            </a:r>
            <a:r>
              <a:rPr lang="en" sz="1200">
                <a:latin typeface="Comic Sans MS"/>
                <a:ea typeface="Comic Sans MS"/>
                <a:cs typeface="Comic Sans MS"/>
                <a:sym typeface="Comic Sans MS"/>
              </a:rPr>
              <a:t> - A single threaded process can only run on one CPU, no matter how many may be available, whereas the execution of a multi-threaded application may be split amongst available processors. ( Note that single threaded processes can still benefit from multi-processor architectures when there are multiple processes contending for the CPU, i.e. when the load average is above some certain threshold. )</a:t>
            </a:r>
            <a:endParaRPr sz="1200">
              <a:latin typeface="Comic Sans MS"/>
              <a:ea typeface="Comic Sans MS"/>
              <a:cs typeface="Comic Sans MS"/>
              <a:sym typeface="Comic Sans MS"/>
            </a:endParaRPr>
          </a:p>
          <a:p>
            <a:pPr indent="0" lvl="0" marL="0" rtl="0" algn="just">
              <a:lnSpc>
                <a:spcPct val="115000"/>
              </a:lnSpc>
              <a:spcBef>
                <a:spcPts val="0"/>
              </a:spcBef>
              <a:spcAft>
                <a:spcPts val="0"/>
              </a:spcAft>
              <a:buSzPts val="1800"/>
              <a:buNone/>
            </a:pPr>
            <a:r>
              <a:t/>
            </a:r>
            <a:endParaRPr sz="1200">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465350" y="453475"/>
            <a:ext cx="7030500" cy="660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667"/>
              <a:buNone/>
            </a:pPr>
            <a:r>
              <a:rPr lang="en" sz="3600" u="sng"/>
              <a:t>Multicore Programming</a:t>
            </a:r>
            <a:endParaRPr sz="3600" u="sng"/>
          </a:p>
        </p:txBody>
      </p:sp>
      <p:sp>
        <p:nvSpPr>
          <p:cNvPr id="84" name="Google Shape;84;p5"/>
          <p:cNvSpPr txBox="1"/>
          <p:nvPr>
            <p:ph idx="1" type="body"/>
          </p:nvPr>
        </p:nvSpPr>
        <p:spPr>
          <a:xfrm>
            <a:off x="459300" y="1114375"/>
            <a:ext cx="39366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Clr>
                <a:schemeClr val="dk1"/>
              </a:buClr>
              <a:buSzPts val="1100"/>
              <a:buFont typeface="Arial"/>
              <a:buNone/>
            </a:pPr>
            <a:r>
              <a:rPr b="1" lang="en" sz="1200">
                <a:solidFill>
                  <a:srgbClr val="006699"/>
                </a:solidFill>
                <a:latin typeface="Comic Sans MS"/>
                <a:ea typeface="Comic Sans MS"/>
                <a:cs typeface="Comic Sans MS"/>
                <a:sym typeface="Comic Sans MS"/>
              </a:rPr>
              <a:t>Multicore</a:t>
            </a:r>
            <a:r>
              <a:rPr lang="en" sz="1200">
                <a:latin typeface="Comic Sans MS"/>
                <a:ea typeface="Comic Sans MS"/>
                <a:cs typeface="Comic Sans MS"/>
                <a:sym typeface="Comic Sans MS"/>
              </a:rPr>
              <a:t> or </a:t>
            </a:r>
            <a:r>
              <a:rPr b="1" lang="en" sz="1200">
                <a:solidFill>
                  <a:srgbClr val="006699"/>
                </a:solidFill>
                <a:latin typeface="Comic Sans MS"/>
                <a:ea typeface="Comic Sans MS"/>
                <a:cs typeface="Comic Sans MS"/>
                <a:sym typeface="Comic Sans MS"/>
              </a:rPr>
              <a:t>multiprocessor</a:t>
            </a:r>
            <a:r>
              <a:rPr lang="en" sz="1200">
                <a:latin typeface="Comic Sans MS"/>
                <a:ea typeface="Comic Sans MS"/>
                <a:cs typeface="Comic Sans MS"/>
                <a:sym typeface="Comic Sans MS"/>
              </a:rPr>
              <a:t> systems putting pressure on programmers, challenges include:</a:t>
            </a:r>
            <a:endParaRPr sz="1200">
              <a:latin typeface="Comic Sans MS"/>
              <a:ea typeface="Comic Sans MS"/>
              <a:cs typeface="Comic Sans MS"/>
              <a:sym typeface="Comic Sans MS"/>
            </a:endParaRPr>
          </a:p>
          <a:p>
            <a:pPr indent="-304800" lvl="0" marL="914400" rtl="0" algn="l">
              <a:lnSpc>
                <a:spcPct val="115000"/>
              </a:lnSpc>
              <a:spcBef>
                <a:spcPts val="800"/>
              </a:spcBef>
              <a:spcAft>
                <a:spcPts val="0"/>
              </a:spcAft>
              <a:buSzPts val="1200"/>
              <a:buFont typeface="Comic Sans MS"/>
              <a:buChar char="➔"/>
            </a:pPr>
            <a:r>
              <a:rPr lang="en" sz="1200">
                <a:latin typeface="Comic Sans MS"/>
                <a:ea typeface="Comic Sans MS"/>
                <a:cs typeface="Comic Sans MS"/>
                <a:sym typeface="Comic Sans MS"/>
              </a:rPr>
              <a:t>Dividing activities</a:t>
            </a:r>
            <a:endParaRPr sz="1200">
              <a:latin typeface="Comic Sans MS"/>
              <a:ea typeface="Comic Sans MS"/>
              <a:cs typeface="Comic Sans MS"/>
              <a:sym typeface="Comic Sans MS"/>
            </a:endParaRPr>
          </a:p>
          <a:p>
            <a:pPr indent="-304800" lvl="0"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Balance</a:t>
            </a:r>
            <a:endParaRPr sz="1200">
              <a:latin typeface="Comic Sans MS"/>
              <a:ea typeface="Comic Sans MS"/>
              <a:cs typeface="Comic Sans MS"/>
              <a:sym typeface="Comic Sans MS"/>
            </a:endParaRPr>
          </a:p>
          <a:p>
            <a:pPr indent="-304800" lvl="0"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Data splitting</a:t>
            </a:r>
            <a:endParaRPr sz="1200">
              <a:latin typeface="Comic Sans MS"/>
              <a:ea typeface="Comic Sans MS"/>
              <a:cs typeface="Comic Sans MS"/>
              <a:sym typeface="Comic Sans MS"/>
            </a:endParaRPr>
          </a:p>
          <a:p>
            <a:pPr indent="-304800" lvl="0"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Data dependency</a:t>
            </a:r>
            <a:endParaRPr sz="1200">
              <a:latin typeface="Comic Sans MS"/>
              <a:ea typeface="Comic Sans MS"/>
              <a:cs typeface="Comic Sans MS"/>
              <a:sym typeface="Comic Sans MS"/>
            </a:endParaRPr>
          </a:p>
          <a:p>
            <a:pPr indent="-304800" lvl="0"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Testing and debugging</a:t>
            </a:r>
            <a:endParaRPr sz="1200">
              <a:latin typeface="Comic Sans MS"/>
              <a:ea typeface="Comic Sans MS"/>
              <a:cs typeface="Comic Sans MS"/>
              <a:sym typeface="Comic Sans MS"/>
            </a:endParaRPr>
          </a:p>
          <a:p>
            <a:pPr indent="0" lvl="0" marL="0" rtl="0" algn="l">
              <a:lnSpc>
                <a:spcPct val="115000"/>
              </a:lnSpc>
              <a:spcBef>
                <a:spcPts val="800"/>
              </a:spcBef>
              <a:spcAft>
                <a:spcPts val="0"/>
              </a:spcAft>
              <a:buClr>
                <a:schemeClr val="dk1"/>
              </a:buClr>
              <a:buSzPts val="1100"/>
              <a:buFont typeface="Arial"/>
              <a:buNone/>
            </a:pPr>
            <a:r>
              <a:rPr b="1" i="1" lang="en" sz="1200">
                <a:solidFill>
                  <a:srgbClr val="FF0000"/>
                </a:solidFill>
                <a:highlight>
                  <a:srgbClr val="FFFF00"/>
                </a:highlight>
                <a:latin typeface="Comic Sans MS"/>
                <a:ea typeface="Comic Sans MS"/>
                <a:cs typeface="Comic Sans MS"/>
                <a:sym typeface="Comic Sans MS"/>
              </a:rPr>
              <a:t>Parallelism</a:t>
            </a:r>
            <a:r>
              <a:rPr lang="en" sz="1200">
                <a:latin typeface="Comic Sans MS"/>
                <a:ea typeface="Comic Sans MS"/>
                <a:cs typeface="Comic Sans MS"/>
                <a:sym typeface="Comic Sans MS"/>
              </a:rPr>
              <a:t> implies a system can perform more than one task simultaneously</a:t>
            </a:r>
            <a:endParaRPr sz="1200">
              <a:latin typeface="Comic Sans MS"/>
              <a:ea typeface="Comic Sans MS"/>
              <a:cs typeface="Comic Sans MS"/>
              <a:sym typeface="Comic Sans MS"/>
            </a:endParaRPr>
          </a:p>
          <a:p>
            <a:pPr indent="0" lvl="0" marL="0" rtl="0" algn="l">
              <a:lnSpc>
                <a:spcPct val="115000"/>
              </a:lnSpc>
              <a:spcBef>
                <a:spcPts val="800"/>
              </a:spcBef>
              <a:spcAft>
                <a:spcPts val="0"/>
              </a:spcAft>
              <a:buClr>
                <a:schemeClr val="dk1"/>
              </a:buClr>
              <a:buSzPts val="1100"/>
              <a:buFont typeface="Arial"/>
              <a:buNone/>
            </a:pPr>
            <a:r>
              <a:rPr b="1" i="1" lang="en" sz="1200">
                <a:solidFill>
                  <a:srgbClr val="FF0000"/>
                </a:solidFill>
                <a:highlight>
                  <a:srgbClr val="FFFF00"/>
                </a:highlight>
                <a:latin typeface="Comic Sans MS"/>
                <a:ea typeface="Comic Sans MS"/>
                <a:cs typeface="Comic Sans MS"/>
                <a:sym typeface="Comic Sans MS"/>
              </a:rPr>
              <a:t>Concurrency</a:t>
            </a:r>
            <a:r>
              <a:rPr lang="en" sz="1200">
                <a:solidFill>
                  <a:srgbClr val="FF0000"/>
                </a:solidFill>
                <a:latin typeface="Comic Sans MS"/>
                <a:ea typeface="Comic Sans MS"/>
                <a:cs typeface="Comic Sans MS"/>
                <a:sym typeface="Comic Sans MS"/>
              </a:rPr>
              <a:t> </a:t>
            </a:r>
            <a:r>
              <a:rPr lang="en" sz="1200">
                <a:latin typeface="Comic Sans MS"/>
                <a:ea typeface="Comic Sans MS"/>
                <a:cs typeface="Comic Sans MS"/>
                <a:sym typeface="Comic Sans MS"/>
              </a:rPr>
              <a:t>supports more than one task making progress</a:t>
            </a:r>
            <a:endParaRPr sz="1200">
              <a:latin typeface="Comic Sans MS"/>
              <a:ea typeface="Comic Sans MS"/>
              <a:cs typeface="Comic Sans MS"/>
              <a:sym typeface="Comic Sans MS"/>
            </a:endParaRPr>
          </a:p>
          <a:p>
            <a:pPr indent="-304800" lvl="0" marL="914400" rtl="0" algn="l">
              <a:lnSpc>
                <a:spcPct val="115000"/>
              </a:lnSpc>
              <a:spcBef>
                <a:spcPts val="800"/>
              </a:spcBef>
              <a:spcAft>
                <a:spcPts val="0"/>
              </a:spcAft>
              <a:buSzPts val="1200"/>
              <a:buFont typeface="Comic Sans MS"/>
              <a:buChar char="●"/>
            </a:pPr>
            <a:r>
              <a:rPr lang="en" sz="1200">
                <a:latin typeface="Comic Sans MS"/>
                <a:ea typeface="Comic Sans MS"/>
                <a:cs typeface="Comic Sans MS"/>
                <a:sym typeface="Comic Sans MS"/>
              </a:rPr>
              <a:t>Single processor / core, scheduler providing concurrency</a:t>
            </a:r>
            <a:endParaRPr sz="1200">
              <a:latin typeface="Comic Sans MS"/>
              <a:ea typeface="Comic Sans MS"/>
              <a:cs typeface="Comic Sans MS"/>
              <a:sym typeface="Comic Sans MS"/>
            </a:endParaRPr>
          </a:p>
          <a:p>
            <a:pPr indent="0" lvl="0" marL="0" rtl="0" algn="l">
              <a:lnSpc>
                <a:spcPct val="115000"/>
              </a:lnSpc>
              <a:spcBef>
                <a:spcPts val="0"/>
              </a:spcBef>
              <a:spcAft>
                <a:spcPts val="1200"/>
              </a:spcAft>
              <a:buSzPts val="1800"/>
              <a:buNone/>
            </a:pPr>
            <a:r>
              <a:t/>
            </a:r>
            <a:endParaRPr sz="1200">
              <a:latin typeface="Comic Sans MS"/>
              <a:ea typeface="Comic Sans MS"/>
              <a:cs typeface="Comic Sans MS"/>
              <a:sym typeface="Comic Sans MS"/>
            </a:endParaRPr>
          </a:p>
        </p:txBody>
      </p:sp>
      <p:sp>
        <p:nvSpPr>
          <p:cNvPr id="85" name="Google Shape;85;p5"/>
          <p:cNvSpPr txBox="1"/>
          <p:nvPr>
            <p:ph idx="1" type="body"/>
          </p:nvPr>
        </p:nvSpPr>
        <p:spPr>
          <a:xfrm>
            <a:off x="4572000" y="1225225"/>
            <a:ext cx="4260300" cy="128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i="1" lang="en" sz="1400">
                <a:latin typeface="Comic Sans MS"/>
                <a:ea typeface="Comic Sans MS"/>
                <a:cs typeface="Comic Sans MS"/>
                <a:sym typeface="Comic Sans MS"/>
              </a:rPr>
              <a:t>Concurrent execution on single-core system:</a:t>
            </a:r>
            <a:endParaRPr b="1" i="1" sz="1400">
              <a:latin typeface="Comic Sans MS"/>
              <a:ea typeface="Comic Sans MS"/>
              <a:cs typeface="Comic Sans MS"/>
              <a:sym typeface="Comic Sans MS"/>
            </a:endParaRPr>
          </a:p>
        </p:txBody>
      </p:sp>
      <p:pic>
        <p:nvPicPr>
          <p:cNvPr id="86" name="Google Shape;86;p5"/>
          <p:cNvPicPr preferRelativeResize="0"/>
          <p:nvPr/>
        </p:nvPicPr>
        <p:blipFill rotWithShape="1">
          <a:blip r:embed="rId3">
            <a:alphaModFix/>
          </a:blip>
          <a:srcRect b="0" l="0" r="0" t="0"/>
          <a:stretch/>
        </p:blipFill>
        <p:spPr>
          <a:xfrm>
            <a:off x="4651950" y="1776375"/>
            <a:ext cx="4260301" cy="473361"/>
          </a:xfrm>
          <a:prstGeom prst="rect">
            <a:avLst/>
          </a:prstGeom>
          <a:noFill/>
          <a:ln>
            <a:noFill/>
          </a:ln>
        </p:spPr>
      </p:pic>
      <p:sp>
        <p:nvSpPr>
          <p:cNvPr id="87" name="Google Shape;87;p5"/>
          <p:cNvSpPr txBox="1"/>
          <p:nvPr>
            <p:ph idx="1" type="body"/>
          </p:nvPr>
        </p:nvSpPr>
        <p:spPr>
          <a:xfrm>
            <a:off x="4572000" y="2617975"/>
            <a:ext cx="4012800" cy="43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i="1" lang="en" sz="1400">
                <a:latin typeface="Comic Sans MS"/>
                <a:ea typeface="Comic Sans MS"/>
                <a:cs typeface="Comic Sans MS"/>
                <a:sym typeface="Comic Sans MS"/>
              </a:rPr>
              <a:t>Parallelism on a multi-core system:</a:t>
            </a:r>
            <a:endParaRPr b="1" i="1" sz="1400">
              <a:latin typeface="Comic Sans MS"/>
              <a:ea typeface="Comic Sans MS"/>
              <a:cs typeface="Comic Sans MS"/>
              <a:sym typeface="Comic Sans MS"/>
            </a:endParaRPr>
          </a:p>
        </p:txBody>
      </p:sp>
      <p:pic>
        <p:nvPicPr>
          <p:cNvPr id="88" name="Google Shape;88;p5"/>
          <p:cNvPicPr preferRelativeResize="0"/>
          <p:nvPr/>
        </p:nvPicPr>
        <p:blipFill rotWithShape="1">
          <a:blip r:embed="rId4">
            <a:alphaModFix/>
          </a:blip>
          <a:srcRect b="0" l="0" r="0" t="0"/>
          <a:stretch/>
        </p:blipFill>
        <p:spPr>
          <a:xfrm>
            <a:off x="5481712" y="3204425"/>
            <a:ext cx="2600775" cy="903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7"/>
          <p:cNvSpPr txBox="1"/>
          <p:nvPr>
            <p:ph type="title"/>
          </p:nvPr>
        </p:nvSpPr>
        <p:spPr>
          <a:xfrm>
            <a:off x="311700" y="315925"/>
            <a:ext cx="8520600" cy="712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600" u="sng"/>
              <a:t>Multicore Programming</a:t>
            </a:r>
            <a:endParaRPr sz="3600" u="sng"/>
          </a:p>
        </p:txBody>
      </p:sp>
      <p:sp>
        <p:nvSpPr>
          <p:cNvPr id="94" name="Google Shape;94;p7"/>
          <p:cNvSpPr txBox="1"/>
          <p:nvPr>
            <p:ph idx="1" type="body"/>
          </p:nvPr>
        </p:nvSpPr>
        <p:spPr>
          <a:xfrm>
            <a:off x="311700" y="1147225"/>
            <a:ext cx="8520600" cy="114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i="1" lang="en" sz="1200">
                <a:highlight>
                  <a:srgbClr val="FFFF00"/>
                </a:highlight>
                <a:latin typeface="Comic Sans MS"/>
                <a:ea typeface="Comic Sans MS"/>
                <a:cs typeface="Comic Sans MS"/>
                <a:sym typeface="Comic Sans MS"/>
              </a:rPr>
              <a:t>Data parallelism</a:t>
            </a:r>
            <a:r>
              <a:rPr b="1" i="1" lang="en" sz="1200">
                <a:latin typeface="Comic Sans MS"/>
                <a:ea typeface="Comic Sans MS"/>
                <a:cs typeface="Comic Sans MS"/>
                <a:sym typeface="Comic Sans MS"/>
              </a:rPr>
              <a:t> </a:t>
            </a:r>
            <a:r>
              <a:rPr lang="en" sz="1200">
                <a:latin typeface="Comic Sans MS"/>
                <a:ea typeface="Comic Sans MS"/>
                <a:cs typeface="Comic Sans MS"/>
                <a:sym typeface="Comic Sans MS"/>
              </a:rPr>
              <a:t>– distributes subsets of the same data across multiple cores, same operation on each</a:t>
            </a:r>
            <a:endParaRPr sz="1200">
              <a:latin typeface="Comic Sans MS"/>
              <a:ea typeface="Comic Sans MS"/>
              <a:cs typeface="Comic Sans MS"/>
              <a:sym typeface="Comic Sans MS"/>
            </a:endParaRPr>
          </a:p>
          <a:p>
            <a:pPr indent="0" lvl="0" marL="0" rtl="0" algn="l">
              <a:lnSpc>
                <a:spcPct val="115000"/>
              </a:lnSpc>
              <a:spcBef>
                <a:spcPts val="1200"/>
              </a:spcBef>
              <a:spcAft>
                <a:spcPts val="1200"/>
              </a:spcAft>
              <a:buSzPts val="1800"/>
              <a:buNone/>
            </a:pPr>
            <a:r>
              <a:rPr b="1" i="1" lang="en" sz="1200">
                <a:highlight>
                  <a:srgbClr val="FFFF00"/>
                </a:highlight>
                <a:latin typeface="Comic Sans MS"/>
                <a:ea typeface="Comic Sans MS"/>
                <a:cs typeface="Comic Sans MS"/>
                <a:sym typeface="Comic Sans MS"/>
              </a:rPr>
              <a:t>Task parallelism</a:t>
            </a:r>
            <a:r>
              <a:rPr lang="en" sz="1200">
                <a:latin typeface="Comic Sans MS"/>
                <a:ea typeface="Comic Sans MS"/>
                <a:cs typeface="Comic Sans MS"/>
                <a:sym typeface="Comic Sans MS"/>
              </a:rPr>
              <a:t> – distributes threads across cores, each thread performing unique operation</a:t>
            </a:r>
            <a:endParaRPr sz="1200">
              <a:latin typeface="Comic Sans MS"/>
              <a:ea typeface="Comic Sans MS"/>
              <a:cs typeface="Comic Sans MS"/>
              <a:sym typeface="Comic Sans MS"/>
            </a:endParaRPr>
          </a:p>
        </p:txBody>
      </p:sp>
      <p:pic>
        <p:nvPicPr>
          <p:cNvPr id="95" name="Google Shape;95;p7"/>
          <p:cNvPicPr preferRelativeResize="0"/>
          <p:nvPr/>
        </p:nvPicPr>
        <p:blipFill rotWithShape="1">
          <a:blip r:embed="rId3">
            <a:alphaModFix/>
          </a:blip>
          <a:srcRect b="0" l="0" r="0" t="0"/>
          <a:stretch/>
        </p:blipFill>
        <p:spPr>
          <a:xfrm>
            <a:off x="2714675" y="2124025"/>
            <a:ext cx="3714649" cy="2480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9"/>
          <p:cNvSpPr txBox="1"/>
          <p:nvPr>
            <p:ph type="ctrTitle"/>
          </p:nvPr>
        </p:nvSpPr>
        <p:spPr>
          <a:xfrm>
            <a:off x="1626450" y="1751350"/>
            <a:ext cx="5891100" cy="1537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sz="3300"/>
              <a:t>OPERATING SYSTEMS</a:t>
            </a:r>
            <a:endParaRPr sz="3300"/>
          </a:p>
          <a:p>
            <a:pPr indent="0" lvl="0" marL="0" rtl="0" algn="ctr">
              <a:lnSpc>
                <a:spcPct val="100000"/>
              </a:lnSpc>
              <a:spcBef>
                <a:spcPts val="0"/>
              </a:spcBef>
              <a:spcAft>
                <a:spcPts val="0"/>
              </a:spcAft>
              <a:buSzPts val="4200"/>
              <a:buNone/>
            </a:pPr>
            <a:r>
              <a:rPr b="1" lang="en" sz="4800">
                <a:solidFill>
                  <a:srgbClr val="38761D"/>
                </a:solidFill>
              </a:rPr>
              <a:t>Multithreading Models</a:t>
            </a:r>
            <a:endParaRPr b="1" sz="4800">
              <a:solidFill>
                <a:srgbClr val="38761D"/>
              </a:solidFill>
            </a:endParaRPr>
          </a:p>
        </p:txBody>
      </p:sp>
      <p:sp>
        <p:nvSpPr>
          <p:cNvPr id="101" name="Google Shape;101;p9"/>
          <p:cNvSpPr txBox="1"/>
          <p:nvPr/>
        </p:nvSpPr>
        <p:spPr>
          <a:xfrm>
            <a:off x="8348000" y="4655050"/>
            <a:ext cx="69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FBA</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User and Kernel Threads</a:t>
            </a:r>
            <a:endParaRPr sz="3600" u="sng"/>
          </a:p>
        </p:txBody>
      </p:sp>
      <p:sp>
        <p:nvSpPr>
          <p:cNvPr id="107" name="Google Shape;107;p10"/>
          <p:cNvSpPr txBox="1"/>
          <p:nvPr>
            <p:ph idx="1" type="body"/>
          </p:nvPr>
        </p:nvSpPr>
        <p:spPr>
          <a:xfrm>
            <a:off x="865675" y="1256500"/>
            <a:ext cx="4528500" cy="150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SzPts val="1200"/>
              <a:buFont typeface="Arial"/>
              <a:buChar char="●"/>
            </a:pPr>
            <a:r>
              <a:rPr lang="en" sz="1200">
                <a:latin typeface="Comic Sans MS"/>
                <a:ea typeface="Comic Sans MS"/>
                <a:cs typeface="Comic Sans MS"/>
                <a:sym typeface="Comic Sans MS"/>
              </a:rPr>
              <a:t>There are two types of threads to be managed in a modern system: User threads and kernel threads.</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Arial"/>
              <a:buChar char="●"/>
            </a:pPr>
            <a:r>
              <a:rPr lang="en" sz="1200">
                <a:latin typeface="Comic Sans MS"/>
                <a:ea typeface="Comic Sans MS"/>
                <a:cs typeface="Comic Sans MS"/>
                <a:sym typeface="Comic Sans MS"/>
              </a:rPr>
              <a:t>In a specific implementation, the user threads must be mapped to kernel threads.</a:t>
            </a:r>
            <a:endParaRPr sz="1200">
              <a:latin typeface="Comic Sans MS"/>
              <a:ea typeface="Comic Sans MS"/>
              <a:cs typeface="Comic Sans MS"/>
              <a:sym typeface="Comic Sans MS"/>
            </a:endParaRPr>
          </a:p>
        </p:txBody>
      </p:sp>
      <p:pic>
        <p:nvPicPr>
          <p:cNvPr id="108" name="Google Shape;108;p10"/>
          <p:cNvPicPr preferRelativeResize="0"/>
          <p:nvPr/>
        </p:nvPicPr>
        <p:blipFill rotWithShape="1">
          <a:blip r:embed="rId3">
            <a:alphaModFix/>
          </a:blip>
          <a:srcRect b="0" l="0" r="0" t="0"/>
          <a:stretch/>
        </p:blipFill>
        <p:spPr>
          <a:xfrm>
            <a:off x="5394175" y="1293525"/>
            <a:ext cx="2047051" cy="1126500"/>
          </a:xfrm>
          <a:prstGeom prst="rect">
            <a:avLst/>
          </a:prstGeom>
          <a:noFill/>
          <a:ln>
            <a:noFill/>
          </a:ln>
        </p:spPr>
      </p:pic>
      <p:sp>
        <p:nvSpPr>
          <p:cNvPr id="109" name="Google Shape;109;p10"/>
          <p:cNvSpPr txBox="1"/>
          <p:nvPr/>
        </p:nvSpPr>
        <p:spPr>
          <a:xfrm>
            <a:off x="865675" y="2871475"/>
            <a:ext cx="7911300" cy="1685400"/>
          </a:xfrm>
          <a:prstGeom prst="rect">
            <a:avLst/>
          </a:prstGeom>
          <a:noFill/>
          <a:ln>
            <a:noFill/>
          </a:ln>
        </p:spPr>
        <p:txBody>
          <a:bodyPr anchorCtr="0" anchor="t" bIns="91425" lIns="91425" spcFirstLastPara="1" rIns="91425" wrap="square" tIns="91425">
            <a:spAutoFit/>
          </a:bodyPr>
          <a:lstStyle/>
          <a:p>
            <a:pPr indent="-292100" lvl="0" marL="457200" marR="0" rtl="0" algn="l">
              <a:lnSpc>
                <a:spcPct val="115000"/>
              </a:lnSpc>
              <a:spcBef>
                <a:spcPts val="1200"/>
              </a:spcBef>
              <a:spcAft>
                <a:spcPts val="0"/>
              </a:spcAft>
              <a:buClr>
                <a:schemeClr val="dk1"/>
              </a:buClr>
              <a:buSzPts val="1000"/>
              <a:buFont typeface="Arial"/>
              <a:buChar char="●"/>
            </a:pPr>
            <a:r>
              <a:rPr b="1" i="0" lang="en" sz="1000" u="none" cap="none" strike="noStrike">
                <a:solidFill>
                  <a:schemeClr val="dk1"/>
                </a:solidFill>
                <a:highlight>
                  <a:srgbClr val="FFFF00"/>
                </a:highlight>
                <a:latin typeface="Comic Sans MS"/>
                <a:ea typeface="Comic Sans MS"/>
                <a:cs typeface="Comic Sans MS"/>
                <a:sym typeface="Comic Sans MS"/>
              </a:rPr>
              <a:t>User threads</a:t>
            </a:r>
            <a:r>
              <a:rPr b="0" i="0" lang="en" sz="1000" u="none" cap="none" strike="noStrike">
                <a:solidFill>
                  <a:schemeClr val="dk1"/>
                </a:solidFill>
                <a:latin typeface="Comic Sans MS"/>
                <a:ea typeface="Comic Sans MS"/>
                <a:cs typeface="Comic Sans MS"/>
                <a:sym typeface="Comic Sans MS"/>
              </a:rPr>
              <a:t> are supported above the kernel, without kernel support. These are the threads that application programmers would put into their programs.</a:t>
            </a:r>
            <a:endParaRPr b="0" i="0" sz="1000" u="none" cap="none" strike="noStrike">
              <a:solidFill>
                <a:schemeClr val="dk1"/>
              </a:solidFill>
              <a:latin typeface="Comic Sans MS"/>
              <a:ea typeface="Comic Sans MS"/>
              <a:cs typeface="Comic Sans MS"/>
              <a:sym typeface="Comic Sans MS"/>
            </a:endParaRPr>
          </a:p>
          <a:p>
            <a:pPr indent="0" lvl="0" marL="457200" marR="0" rtl="0" algn="l">
              <a:lnSpc>
                <a:spcPct val="115000"/>
              </a:lnSpc>
              <a:spcBef>
                <a:spcPts val="1200"/>
              </a:spcBef>
              <a:spcAft>
                <a:spcPts val="0"/>
              </a:spcAft>
              <a:buClr>
                <a:srgbClr val="000000"/>
              </a:buClr>
              <a:buSzPts val="1000"/>
              <a:buFont typeface="Arial"/>
              <a:buNone/>
            </a:pPr>
            <a:r>
              <a:rPr b="0" i="0" lang="en" sz="1000" u="none" cap="none" strike="noStrike">
                <a:solidFill>
                  <a:schemeClr val="dk1"/>
                </a:solidFill>
                <a:latin typeface="Comic Sans MS"/>
                <a:ea typeface="Comic Sans MS"/>
                <a:cs typeface="Comic Sans MS"/>
                <a:sym typeface="Comic Sans MS"/>
              </a:rPr>
              <a:t>Examples- POSIX Pthreads, Windows threads, Java threads</a:t>
            </a:r>
            <a:endParaRPr b="0" i="0" sz="1000" u="none" cap="none" strike="noStrike">
              <a:solidFill>
                <a:schemeClr val="dk1"/>
              </a:solidFill>
              <a:latin typeface="Comic Sans MS"/>
              <a:ea typeface="Comic Sans MS"/>
              <a:cs typeface="Comic Sans MS"/>
              <a:sym typeface="Comic Sans MS"/>
            </a:endParaRPr>
          </a:p>
          <a:p>
            <a:pPr indent="-292100" lvl="0" marL="457200" marR="0" rtl="0" algn="l">
              <a:lnSpc>
                <a:spcPct val="115000"/>
              </a:lnSpc>
              <a:spcBef>
                <a:spcPts val="1200"/>
              </a:spcBef>
              <a:spcAft>
                <a:spcPts val="0"/>
              </a:spcAft>
              <a:buClr>
                <a:schemeClr val="dk1"/>
              </a:buClr>
              <a:buSzPts val="1000"/>
              <a:buFont typeface="Comic Sans MS"/>
              <a:buChar char="●"/>
            </a:pPr>
            <a:r>
              <a:rPr b="1" i="0" lang="en" sz="1000" u="none" cap="none" strike="noStrike">
                <a:solidFill>
                  <a:schemeClr val="dk1"/>
                </a:solidFill>
                <a:highlight>
                  <a:srgbClr val="FFFF00"/>
                </a:highlight>
                <a:latin typeface="Comic Sans MS"/>
                <a:ea typeface="Comic Sans MS"/>
                <a:cs typeface="Comic Sans MS"/>
                <a:sym typeface="Comic Sans MS"/>
              </a:rPr>
              <a:t>Kernel threads</a:t>
            </a:r>
            <a:r>
              <a:rPr b="0" i="0" lang="en" sz="1000" u="none" cap="none" strike="noStrike">
                <a:solidFill>
                  <a:schemeClr val="dk1"/>
                </a:solidFill>
                <a:latin typeface="Comic Sans MS"/>
                <a:ea typeface="Comic Sans MS"/>
                <a:cs typeface="Comic Sans MS"/>
                <a:sym typeface="Comic Sans MS"/>
              </a:rPr>
              <a:t> are supported within the kernel of the OS itself. All modern OS support kernel level threads, allowing the kernel to perform multiple simultaneous tasks and/or to service multiple kernel system calls simultaneously.</a:t>
            </a:r>
            <a:endParaRPr b="0" i="0" sz="1000" u="none" cap="none" strike="noStrike">
              <a:solidFill>
                <a:schemeClr val="dk1"/>
              </a:solidFill>
              <a:latin typeface="Comic Sans MS"/>
              <a:ea typeface="Comic Sans MS"/>
              <a:cs typeface="Comic Sans MS"/>
              <a:sym typeface="Comic Sans MS"/>
            </a:endParaRPr>
          </a:p>
          <a:p>
            <a:pPr indent="457200" lvl="0" marL="0" marR="0" rtl="0" algn="l">
              <a:lnSpc>
                <a:spcPct val="115000"/>
              </a:lnSpc>
              <a:spcBef>
                <a:spcPts val="1200"/>
              </a:spcBef>
              <a:spcAft>
                <a:spcPts val="0"/>
              </a:spcAft>
              <a:buClr>
                <a:srgbClr val="000000"/>
              </a:buClr>
              <a:buSzPts val="1000"/>
              <a:buFont typeface="Arial"/>
              <a:buNone/>
            </a:pPr>
            <a:r>
              <a:rPr b="0" i="0" lang="en" sz="1000" u="none" cap="none" strike="noStrike">
                <a:solidFill>
                  <a:schemeClr val="dk1"/>
                </a:solidFill>
                <a:latin typeface="Comic Sans MS"/>
                <a:ea typeface="Comic Sans MS"/>
                <a:cs typeface="Comic Sans MS"/>
                <a:sym typeface="Comic Sans MS"/>
              </a:rPr>
              <a:t>Examples- virtually all general-purpose operating systems, including: Windows, Linux, Mac OS X, iOS, Android</a:t>
            </a:r>
            <a:endParaRPr b="0" i="0" sz="10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Multithreading Models</a:t>
            </a:r>
            <a:endParaRPr sz="3600" u="sng"/>
          </a:p>
        </p:txBody>
      </p:sp>
      <p:sp>
        <p:nvSpPr>
          <p:cNvPr id="115" name="Google Shape;115;p11"/>
          <p:cNvSpPr txBox="1"/>
          <p:nvPr>
            <p:ph idx="1" type="body"/>
          </p:nvPr>
        </p:nvSpPr>
        <p:spPr>
          <a:xfrm>
            <a:off x="311700" y="1225225"/>
            <a:ext cx="4260300" cy="2147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b="1" lang="en" sz="1200">
                <a:highlight>
                  <a:srgbClr val="FFFF80"/>
                </a:highlight>
                <a:latin typeface="Comic Sans MS"/>
                <a:ea typeface="Comic Sans MS"/>
                <a:cs typeface="Comic Sans MS"/>
                <a:sym typeface="Comic Sans MS"/>
              </a:rPr>
              <a:t>Many-to-One:</a:t>
            </a:r>
            <a:endParaRPr b="1" sz="1200">
              <a:highlight>
                <a:srgbClr val="FFFF80"/>
              </a:highlight>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Many user-level threads mapped to single kernel thread</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One thread blocking causes all to block</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Multiple threads may not run in parallel on multicore system because only one may be in kernel at a time</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Examples:</a:t>
            </a:r>
            <a:endParaRPr sz="1200">
              <a:latin typeface="Comic Sans MS"/>
              <a:ea typeface="Comic Sans MS"/>
              <a:cs typeface="Comic Sans MS"/>
              <a:sym typeface="Comic Sans MS"/>
            </a:endParaRPr>
          </a:p>
          <a:p>
            <a:pPr indent="-304800" lvl="1"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Solaris Green Threads</a:t>
            </a:r>
            <a:endParaRPr sz="1200">
              <a:latin typeface="Comic Sans MS"/>
              <a:ea typeface="Comic Sans MS"/>
              <a:cs typeface="Comic Sans MS"/>
              <a:sym typeface="Comic Sans MS"/>
            </a:endParaRPr>
          </a:p>
          <a:p>
            <a:pPr indent="-304800" lvl="1"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GNU Portable Threads</a:t>
            </a:r>
            <a:endParaRPr sz="1200">
              <a:latin typeface="Comic Sans MS"/>
              <a:ea typeface="Comic Sans MS"/>
              <a:cs typeface="Comic Sans MS"/>
              <a:sym typeface="Comic Sans MS"/>
            </a:endParaRPr>
          </a:p>
        </p:txBody>
      </p:sp>
      <p:pic>
        <p:nvPicPr>
          <p:cNvPr id="116" name="Google Shape;116;p11"/>
          <p:cNvPicPr preferRelativeResize="0"/>
          <p:nvPr/>
        </p:nvPicPr>
        <p:blipFill rotWithShape="1">
          <a:blip r:embed="rId3">
            <a:alphaModFix/>
          </a:blip>
          <a:srcRect b="0" l="0" r="0" t="0"/>
          <a:stretch/>
        </p:blipFill>
        <p:spPr>
          <a:xfrm>
            <a:off x="1304800" y="3346250"/>
            <a:ext cx="2274100" cy="1249400"/>
          </a:xfrm>
          <a:prstGeom prst="rect">
            <a:avLst/>
          </a:prstGeom>
          <a:noFill/>
          <a:ln>
            <a:noFill/>
          </a:ln>
        </p:spPr>
      </p:pic>
      <p:sp>
        <p:nvSpPr>
          <p:cNvPr id="117" name="Google Shape;117;p11"/>
          <p:cNvSpPr txBox="1"/>
          <p:nvPr>
            <p:ph idx="1" type="body"/>
          </p:nvPr>
        </p:nvSpPr>
        <p:spPr>
          <a:xfrm>
            <a:off x="4572013" y="1268425"/>
            <a:ext cx="4260300" cy="2060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b="1" lang="en" sz="1200">
                <a:highlight>
                  <a:srgbClr val="FFFF80"/>
                </a:highlight>
                <a:latin typeface="Comic Sans MS"/>
                <a:ea typeface="Comic Sans MS"/>
                <a:cs typeface="Comic Sans MS"/>
                <a:sym typeface="Comic Sans MS"/>
              </a:rPr>
              <a:t>One to One:</a:t>
            </a:r>
            <a:endParaRPr b="1" sz="1200">
              <a:highlight>
                <a:srgbClr val="FFFF80"/>
              </a:highlight>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Each user-level thread maps to kernel thread</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Creating a user-level thread creates a kernel thread</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More concurrency than many-to-one</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Number of threads per process sometimes restricted due to overhead</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Examples</a:t>
            </a:r>
            <a:endParaRPr sz="1200">
              <a:latin typeface="Comic Sans MS"/>
              <a:ea typeface="Comic Sans MS"/>
              <a:cs typeface="Comic Sans MS"/>
              <a:sym typeface="Comic Sans MS"/>
            </a:endParaRPr>
          </a:p>
          <a:p>
            <a:pPr indent="-304800" lvl="1"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Windows</a:t>
            </a:r>
            <a:endParaRPr sz="1200">
              <a:latin typeface="Comic Sans MS"/>
              <a:ea typeface="Comic Sans MS"/>
              <a:cs typeface="Comic Sans MS"/>
              <a:sym typeface="Comic Sans MS"/>
            </a:endParaRPr>
          </a:p>
          <a:p>
            <a:pPr indent="-304800" lvl="1"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Linux</a:t>
            </a:r>
            <a:endParaRPr sz="1200">
              <a:latin typeface="Comic Sans MS"/>
              <a:ea typeface="Comic Sans MS"/>
              <a:cs typeface="Comic Sans MS"/>
              <a:sym typeface="Comic Sans MS"/>
            </a:endParaRPr>
          </a:p>
        </p:txBody>
      </p:sp>
      <p:pic>
        <p:nvPicPr>
          <p:cNvPr id="118" name="Google Shape;118;p11"/>
          <p:cNvPicPr preferRelativeResize="0"/>
          <p:nvPr/>
        </p:nvPicPr>
        <p:blipFill rotWithShape="1">
          <a:blip r:embed="rId4">
            <a:alphaModFix/>
          </a:blip>
          <a:srcRect b="0" l="0" r="0" t="0"/>
          <a:stretch/>
        </p:blipFill>
        <p:spPr>
          <a:xfrm>
            <a:off x="5521688" y="3285925"/>
            <a:ext cx="2360932" cy="1309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Multithreading Models </a:t>
            </a:r>
            <a:endParaRPr sz="3600" u="sng"/>
          </a:p>
        </p:txBody>
      </p:sp>
      <p:sp>
        <p:nvSpPr>
          <p:cNvPr id="124" name="Google Shape;124;p13"/>
          <p:cNvSpPr txBox="1"/>
          <p:nvPr>
            <p:ph idx="1" type="body"/>
          </p:nvPr>
        </p:nvSpPr>
        <p:spPr>
          <a:xfrm>
            <a:off x="311700" y="1225225"/>
            <a:ext cx="4260300" cy="1690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200">
                <a:highlight>
                  <a:srgbClr val="FFFF00"/>
                </a:highlight>
                <a:latin typeface="Comic Sans MS"/>
                <a:ea typeface="Comic Sans MS"/>
                <a:cs typeface="Comic Sans MS"/>
                <a:sym typeface="Comic Sans MS"/>
              </a:rPr>
              <a:t>Many-to-Many:</a:t>
            </a:r>
            <a:endParaRPr b="1" sz="1200">
              <a:highlight>
                <a:srgbClr val="FFFF00"/>
              </a:highlight>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Allows many user level threads to be mapped to many kernel threads</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Allows the  operating system to create a sufficient number of kernel threads</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Windows  with the ThreadFiber package</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Otherwise not very common</a:t>
            </a:r>
            <a:endParaRPr sz="1400">
              <a:latin typeface="Comic Sans MS"/>
              <a:ea typeface="Comic Sans MS"/>
              <a:cs typeface="Comic Sans MS"/>
              <a:sym typeface="Comic Sans MS"/>
            </a:endParaRPr>
          </a:p>
        </p:txBody>
      </p:sp>
      <p:pic>
        <p:nvPicPr>
          <p:cNvPr id="125" name="Google Shape;125;p13"/>
          <p:cNvPicPr preferRelativeResize="0"/>
          <p:nvPr/>
        </p:nvPicPr>
        <p:blipFill rotWithShape="1">
          <a:blip r:embed="rId3">
            <a:alphaModFix/>
          </a:blip>
          <a:srcRect b="0" l="0" r="0" t="0"/>
          <a:stretch/>
        </p:blipFill>
        <p:spPr>
          <a:xfrm>
            <a:off x="1240575" y="3055226"/>
            <a:ext cx="2402550" cy="1323150"/>
          </a:xfrm>
          <a:prstGeom prst="rect">
            <a:avLst/>
          </a:prstGeom>
          <a:noFill/>
          <a:ln>
            <a:noFill/>
          </a:ln>
        </p:spPr>
      </p:pic>
      <p:sp>
        <p:nvSpPr>
          <p:cNvPr id="126" name="Google Shape;126;p13"/>
          <p:cNvSpPr txBox="1"/>
          <p:nvPr>
            <p:ph idx="1" type="body"/>
          </p:nvPr>
        </p:nvSpPr>
        <p:spPr>
          <a:xfrm>
            <a:off x="4572000" y="1225225"/>
            <a:ext cx="4260300" cy="1690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200">
                <a:highlight>
                  <a:srgbClr val="FFFF80"/>
                </a:highlight>
                <a:latin typeface="Comic Sans MS"/>
                <a:ea typeface="Comic Sans MS"/>
                <a:cs typeface="Comic Sans MS"/>
                <a:sym typeface="Comic Sans MS"/>
              </a:rPr>
              <a:t>Two-level Model:</a:t>
            </a:r>
            <a:endParaRPr b="1" sz="1200">
              <a:highlight>
                <a:srgbClr val="FFFF80"/>
              </a:highlight>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Similar to M:M, except that it allows a user thread to be bound to kernel thread</a:t>
            </a:r>
            <a:endParaRPr sz="1200">
              <a:latin typeface="Comic Sans MS"/>
              <a:ea typeface="Comic Sans MS"/>
              <a:cs typeface="Comic Sans MS"/>
              <a:sym typeface="Comic Sans MS"/>
            </a:endParaRPr>
          </a:p>
          <a:p>
            <a:pPr indent="0" lvl="0" marL="457200" rtl="0" algn="l">
              <a:lnSpc>
                <a:spcPct val="115000"/>
              </a:lnSpc>
              <a:spcBef>
                <a:spcPts val="1200"/>
              </a:spcBef>
              <a:spcAft>
                <a:spcPts val="0"/>
              </a:spcAft>
              <a:buSzPts val="1800"/>
              <a:buNone/>
            </a:pPr>
            <a:r>
              <a:t/>
            </a:r>
            <a:endParaRPr sz="1200">
              <a:latin typeface="Comic Sans MS"/>
              <a:ea typeface="Comic Sans MS"/>
              <a:cs typeface="Comic Sans MS"/>
              <a:sym typeface="Comic Sans MS"/>
            </a:endParaRPr>
          </a:p>
          <a:p>
            <a:pPr indent="0" lvl="0" marL="457200" rtl="0" algn="l">
              <a:lnSpc>
                <a:spcPct val="115000"/>
              </a:lnSpc>
              <a:spcBef>
                <a:spcPts val="1200"/>
              </a:spcBef>
              <a:spcAft>
                <a:spcPts val="1200"/>
              </a:spcAft>
              <a:buSzPts val="1800"/>
              <a:buNone/>
            </a:pPr>
            <a:r>
              <a:t/>
            </a:r>
            <a:endParaRPr sz="1200">
              <a:latin typeface="Comic Sans MS"/>
              <a:ea typeface="Comic Sans MS"/>
              <a:cs typeface="Comic Sans MS"/>
              <a:sym typeface="Comic Sans MS"/>
            </a:endParaRPr>
          </a:p>
        </p:txBody>
      </p:sp>
      <p:pic>
        <p:nvPicPr>
          <p:cNvPr id="127" name="Google Shape;127;p13"/>
          <p:cNvPicPr preferRelativeResize="0"/>
          <p:nvPr/>
        </p:nvPicPr>
        <p:blipFill rotWithShape="1">
          <a:blip r:embed="rId4">
            <a:alphaModFix/>
          </a:blip>
          <a:srcRect b="0" l="0" r="0" t="0"/>
          <a:stretch/>
        </p:blipFill>
        <p:spPr>
          <a:xfrm>
            <a:off x="5413825" y="3055225"/>
            <a:ext cx="2576656" cy="1323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