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Spectral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j4FUJNzCGyyG+kokbCaWwXolM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1B9743-3E11-497E-AC25-6978C418FFF3}">
  <a:tblStyle styleId="{0C1B9743-3E11-497E-AC25-6978C418FF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19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Spectral-bold.fntdata"/><Relationship Id="rId12" Type="http://schemas.openxmlformats.org/officeDocument/2006/relationships/slide" Target="slides/slide6.xml"/><Relationship Id="rId34" Type="http://schemas.openxmlformats.org/officeDocument/2006/relationships/font" Target="fonts/Spectral-regular.fntdata"/><Relationship Id="rId15" Type="http://schemas.openxmlformats.org/officeDocument/2006/relationships/slide" Target="slides/slide9.xml"/><Relationship Id="rId37" Type="http://schemas.openxmlformats.org/officeDocument/2006/relationships/font" Target="fonts/Spectral-boldItalic.fntdata"/><Relationship Id="rId14" Type="http://schemas.openxmlformats.org/officeDocument/2006/relationships/slide" Target="slides/slide8.xml"/><Relationship Id="rId36" Type="http://schemas.openxmlformats.org/officeDocument/2006/relationships/font" Target="fonts/Spectral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bd671f3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6bd671f31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bd671f31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26bd671f311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bd671f3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26bd671f31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bd671f31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6bd671f311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3e27950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2c3e279504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ee3d7a58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2ee3d7a585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f99c223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2f99c223c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f99c223c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2f99c223c8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ee3d7a58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2ee3d7a585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ee3d7a58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32ee3d7a585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ee3d7a58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32ee3d7a585_0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d671f3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6bd671f311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bd671f31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6bd671f31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e3d7a58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2ee3d7a585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1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549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>
            <a:lvl1pPr indent="0" lvl="0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Protection </a:t>
            </a:r>
            <a:endParaRPr b="1" sz="5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bd671f311_0_39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Domains as Object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24" name="Google Shape;124;g26bd671f311_0_39"/>
          <p:cNvSpPr txBox="1"/>
          <p:nvPr>
            <p:ph idx="1" type="body"/>
          </p:nvPr>
        </p:nvSpPr>
        <p:spPr>
          <a:xfrm>
            <a:off x="1054325" y="1152000"/>
            <a:ext cx="9498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Switching Domains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 from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to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possible only if access right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switch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∈ 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access(i, j)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5" name="Google Shape;125;g26bd671f311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525" y="2246700"/>
            <a:ext cx="9287200" cy="386715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bd671f311_0_4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Copyrights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31" name="Google Shape;131;g26bd671f311_0_47"/>
          <p:cNvSpPr txBox="1"/>
          <p:nvPr>
            <p:ph idx="1" type="body"/>
          </p:nvPr>
        </p:nvSpPr>
        <p:spPr>
          <a:xfrm>
            <a:off x="1054325" y="1152000"/>
            <a:ext cx="9498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Copyrights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Asterisk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denotes that an access right can be copied within column.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2" name="Google Shape;132;g26bd671f311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425" y="2182325"/>
            <a:ext cx="4062850" cy="4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6bd671f311_0_47"/>
          <p:cNvSpPr txBox="1"/>
          <p:nvPr/>
        </p:nvSpPr>
        <p:spPr>
          <a:xfrm>
            <a:off x="5458800" y="2834700"/>
            <a:ext cx="46311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Process executing in domain D2 copies the read operation into another entry associated with file F2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bd671f311_0_5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Owner 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39" name="Google Shape;139;g26bd671f311_0_57"/>
          <p:cNvSpPr txBox="1"/>
          <p:nvPr>
            <p:ph idx="1" type="body"/>
          </p:nvPr>
        </p:nvSpPr>
        <p:spPr>
          <a:xfrm>
            <a:off x="1054325" y="1152000"/>
            <a:ext cx="9498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Owner Rights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Ownership: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Can add or remove rights.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0" name="Google Shape;140;g26bd671f311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225" y="2211900"/>
            <a:ext cx="5413775" cy="36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6bd671f311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7275" y="2211900"/>
            <a:ext cx="5594749" cy="36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d671f311_0_6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 with Control 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47" name="Google Shape;147;g26bd671f311_0_67"/>
          <p:cNvSpPr txBox="1"/>
          <p:nvPr>
            <p:ph idx="1" type="body"/>
          </p:nvPr>
        </p:nvSpPr>
        <p:spPr>
          <a:xfrm>
            <a:off x="978125" y="1152000"/>
            <a:ext cx="94986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Control Rights</a:t>
            </a:r>
            <a:endParaRPr sz="26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b="1" lang="en-US" sz="18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Control:</a:t>
            </a: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 executing in one domain can modify another domain.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process executing in domain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could modify domain D</a:t>
            </a:r>
            <a:r>
              <a:rPr baseline="-25000" lang="en-US" sz="1800">
                <a:latin typeface="Spectral"/>
                <a:ea typeface="Spectral"/>
                <a:cs typeface="Spectral"/>
                <a:sym typeface="Spectral"/>
              </a:rPr>
              <a:t>4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48" name="Google Shape;148;g26bd671f311_0_67"/>
          <p:cNvPicPr preferRelativeResize="0"/>
          <p:nvPr/>
        </p:nvPicPr>
        <p:blipFill rotWithShape="1">
          <a:blip r:embed="rId3">
            <a:alphaModFix/>
          </a:blip>
          <a:srcRect b="16135" l="0" r="0" t="0"/>
          <a:stretch/>
        </p:blipFill>
        <p:spPr>
          <a:xfrm>
            <a:off x="1568100" y="2448375"/>
            <a:ext cx="9055800" cy="397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e279504b_0_5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Revocation of Access Rights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54" name="Google Shape;154;g2c3e279504b_0_5"/>
          <p:cNvSpPr txBox="1"/>
          <p:nvPr>
            <p:ph idx="1" type="body"/>
          </p:nvPr>
        </p:nvSpPr>
        <p:spPr>
          <a:xfrm>
            <a:off x="978125" y="1152000"/>
            <a:ext cx="9498600" cy="4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Access-List Scheme</a:t>
            </a:r>
            <a:endParaRPr sz="15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Search for right to be revoked, then delete.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Immediate or Delayed.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Selective or General.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Partial or Total.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Temporary or Permanent.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23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Capabilities</a:t>
            </a:r>
            <a:endParaRPr sz="23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Identify capabilities before revoking them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155" name="Google Shape;155;g2c3e279504b_0_5"/>
          <p:cNvGraphicFramePr/>
          <p:nvPr/>
        </p:nvGraphicFramePr>
        <p:xfrm>
          <a:off x="978125" y="42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{0C1B9743-3E11-497E-AC25-6978C418FFF3}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Reacquisition</a:t>
                      </a:r>
                      <a:endParaRPr b="1" sz="1800" u="none" cap="none" strike="noStrike">
                        <a:solidFill>
                          <a:srgbClr val="38761D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Try to reacquire after deletion</a:t>
                      </a:r>
                      <a:endParaRPr sz="18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Back-pointers</a:t>
                      </a:r>
                      <a:r>
                        <a:rPr lang="en-US" sz="1800" u="none" cap="none" strike="noStrike">
                          <a:solidFill>
                            <a:srgbClr val="38761D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:</a:t>
                      </a: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point from object to capabilities</a:t>
                      </a:r>
                      <a:endParaRPr sz="18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Expensive (used in MULTICS)</a:t>
                      </a:r>
                      <a:endParaRPr sz="1800" u="none" cap="none" strike="noStrike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Indirection</a:t>
                      </a:r>
                      <a:endParaRPr b="1" sz="1800" u="none" cap="none" strike="noStrike">
                        <a:solidFill>
                          <a:srgbClr val="38761D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Capability points to entry in table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Not selective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Keys</a:t>
                      </a:r>
                      <a:endParaRPr b="1" sz="1800" u="none" cap="none" strike="noStrike">
                        <a:solidFill>
                          <a:srgbClr val="38761D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One key per capability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8761D"/>
                        </a:buClr>
                        <a:buSzPts val="1800"/>
                        <a:buFont typeface="Spectral"/>
                        <a:buChar char="●"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Check in global key table</a:t>
                      </a:r>
                      <a:endParaRPr sz="18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ee3d7a585_0_190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Mandatory Access Control (MAC)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61" name="Google Shape;161;g32ee3d7a585_0_190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116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Operating systems traditionally had discretionary access control (DAC) to limit access to files and other objects (for example UNIX file permissions and Windows access control lists (ACLs)).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6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Discretionary is a weakness – users / admins need to do something to increase protection.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6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Stronger form is mandatory access control, which even root user can’t circumvent.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6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Makes resources inaccessible except to their intended owners.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6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Modern systems implement both MAC and DAC, with MAC usually a more secure, optional configuration (Trusted Solaris, TrustedBSD (used in macOS), SELinux), Windows Vista MAC).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62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At its heart, labels assigned to objects and subjects (including processes).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62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When a subject requests access to an object, policy checked to determine whether or not a given label-holding subject is allowed to perform the action on the object. 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909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01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f99c223c8_1_0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Capability-Based Systems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67" name="Google Shape;167;g32f99c223c8_1_0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5110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Hydra and CAP were first capability-based systems.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Now included in Linux, Android and others, based on POSIX.1e (that never became a standard).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Essentially slices up root powers into distinct areas, each represented by a bitmap bit.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Fine grain control over privileged operations can be achieved by setting or masking the bitmap.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Three sets of bitmaps – permitted, effective, and inheritable.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Can apply per process or per thread.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Once revoked, cannot be reacquired.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Process or thread starts with all privs, voluntarily decreases set during execution.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Essentially a direct implementation of the principle of least privilege.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5110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An improvement over root having all privileges but inflexible (adding new privilege difficult, etc.).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908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01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99c223c8_1_5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Capabilities in POSIX.1e</a:t>
            </a:r>
            <a:endParaRPr b="1" sz="3600">
              <a:solidFill>
                <a:srgbClr val="38761D"/>
              </a:solidFill>
            </a:endParaRPr>
          </a:p>
        </p:txBody>
      </p:sp>
      <p:pic>
        <p:nvPicPr>
          <p:cNvPr id="173" name="Google Shape;173;g32f99c223c8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325" y="1070625"/>
            <a:ext cx="6958546" cy="52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ee3d7a585_0_197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Other Protection Improvement Methods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79" name="Google Shape;179;g32ee3d7a585_0_197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843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System integrity protection (SIP)</a:t>
            </a:r>
            <a:r>
              <a:rPr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691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Introduced by Apple in macOS 10.11.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Restricts access to system files and resources, even by root.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Uses extended file attributes to mark a binary to restrict changes, disable debugging and scrutinizing.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Also, only code-signed kernel extensions allowed and configurable only code-signed apps.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System-call filtering:</a:t>
            </a:r>
            <a:endParaRPr b="1" sz="691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Like a firewall, for system calls.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Can also be deeper –inspecting all system call arguments.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Linux implements via SECCOMP-BPF (Berkeley packet filtering).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Sandboxing</a:t>
            </a:r>
            <a:r>
              <a:rPr lang="en-US" sz="691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691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Running process in limited environment.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Impose set of irremovable restrictions early in startup of process (before main()).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Process then unable to access any resources beyond its allowed set.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Java and .net implement at a virtual machine level.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Other systems use MAC to implement.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Apple was an early adopter, from macOS 10.5’s “seatbelt” feature.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Dynamic profiles written in the Scheme language, managing system calls even at the argument level.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-338434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6910">
                <a:latin typeface="Spectral"/>
                <a:ea typeface="Spectral"/>
                <a:cs typeface="Spectral"/>
                <a:sym typeface="Spectral"/>
              </a:rPr>
              <a:t>Apple now does SIP, a system-wide platform profile.</a:t>
            </a:r>
            <a:endParaRPr sz="691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909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1248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ee3d7a585_0_205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Language-Based Protection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85" name="Google Shape;185;g32ee3d7a585_0_205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Specification of protection in a programming language allows the high-level description of policies for the allocation and use of resources.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Language implementation can provide software for protection enforcement when automatic hardware-supported checking is unavailable.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Interpret protection specifications to generate calls on whatever protection system is provided by the hardware and the operating system.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881909" y="319313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Goals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941275" y="1477100"/>
            <a:ext cx="8419500" cy="28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Operating system consists of a collection of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objects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(hardware or software).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object has a unique name and are accessible through some defined set of operations.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Set policies to ensure authorized access of objects within the computer system.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820211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Principles of Protection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908875" y="1333105"/>
            <a:ext cx="7827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Principle of Least Privilege</a:t>
            </a:r>
            <a:endParaRPr sz="27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Programs, users and systems should be given just enough privileges to perform their tasks.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component's failure or compromise causes the least amount of damage.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7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Mechanism vs Policy</a:t>
            </a:r>
            <a:endParaRPr sz="27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Mechanism </a:t>
            </a:r>
            <a:r>
              <a:rPr lang="en-US" sz="1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is what is built into the OS for its protection.</a:t>
            </a:r>
            <a:endParaRPr sz="1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Policy</a:t>
            </a:r>
            <a:r>
              <a:rPr lang="en-US" sz="1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 defines what states are allowed (i.e. authorized) or not allowed (i.e. unauthorized) for a given system.</a:t>
            </a:r>
            <a:endParaRPr sz="1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ee3d7a585_0_161"/>
          <p:cNvSpPr txBox="1"/>
          <p:nvPr>
            <p:ph type="title"/>
          </p:nvPr>
        </p:nvSpPr>
        <p:spPr>
          <a:xfrm>
            <a:off x="820211" y="403219"/>
            <a:ext cx="77298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of Protection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86" name="Google Shape;86;g32ee3d7a585_0_161"/>
          <p:cNvSpPr txBox="1"/>
          <p:nvPr>
            <p:ph idx="1" type="body"/>
          </p:nvPr>
        </p:nvSpPr>
        <p:spPr>
          <a:xfrm>
            <a:off x="908875" y="1333098"/>
            <a:ext cx="8859900" cy="4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Rings of protection separate functions into domains and order them hierarchically. 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Computer can be treated as processes and objects.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Hardware objects (such as devices) and software objects (such as files, programs, semaphores.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Process for example should only have access to objects it currently requires to complete its task – the need-to-know principle.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Implementation can be via process operating in a protection domain.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Specifies resources process may access.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Each domain specifies set of objects and types of operations on them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Ability to execute an operation on an object is an access right.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7244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&lt;object-name, rights-set&gt;</a:t>
            </a:r>
            <a:endParaRPr sz="7244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Domains may share access rights.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Associations can be static or dynamic.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-34360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44">
                <a:latin typeface="Spectral"/>
                <a:ea typeface="Spectral"/>
                <a:cs typeface="Spectral"/>
                <a:sym typeface="Spectral"/>
              </a:rPr>
              <a:t>If dynamic, processes can domain switch.</a:t>
            </a:r>
            <a:endParaRPr sz="7244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8947"/>
              <a:buNone/>
            </a:pPr>
            <a:r>
              <a:t/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8947"/>
              <a:buNone/>
            </a:pPr>
            <a:r>
              <a:t/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6665"/>
              <a:buNone/>
            </a:pPr>
            <a:r>
              <a:t/>
            </a:r>
            <a:endParaRPr sz="27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699725" y="161150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Structure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869575" y="1042950"/>
            <a:ext cx="95421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Need-to-know-principle:</a:t>
            </a:r>
            <a:endParaRPr sz="25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Processes should only be allowed to access resources which are necessary for completing tasks and for which they are authorized.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•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=&gt; set of access-rights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•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Access-right = 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&lt;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object-name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rights-set</a:t>
            </a: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&gt;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where </a:t>
            </a:r>
            <a:r>
              <a:rPr i="1"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rights-set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a subset of all valid operations that can be performed on the object.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35740" l="405" r="422" t="35736"/>
          <a:stretch/>
        </p:blipFill>
        <p:spPr>
          <a:xfrm>
            <a:off x="2578325" y="4138900"/>
            <a:ext cx="7035374" cy="2111050"/>
          </a:xfrm>
          <a:prstGeom prst="rect">
            <a:avLst/>
          </a:prstGeom>
          <a:noFill/>
          <a:ln cap="flat" cmpd="dbl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d671f311_0_20"/>
          <p:cNvSpPr txBox="1"/>
          <p:nvPr>
            <p:ph type="title"/>
          </p:nvPr>
        </p:nvSpPr>
        <p:spPr>
          <a:xfrm>
            <a:off x="689750" y="629650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Implementation in UNIX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99" name="Google Shape;99;g26bd671f311_0_20"/>
          <p:cNvSpPr txBox="1"/>
          <p:nvPr>
            <p:ph idx="1" type="body"/>
          </p:nvPr>
        </p:nvSpPr>
        <p:spPr>
          <a:xfrm>
            <a:off x="859600" y="1680900"/>
            <a:ext cx="95421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= user-id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 accomplished via file system.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Each file has associated with it a domain bit (setuid bit).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file is executed and setuid = on, then user-id is set to owner of the file being executed.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When execution completes user-id is reset.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 accomplished via passwords.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su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command temporarily switches to another user’s domain when other domain’s password provided.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➔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Domain switching via commands.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◆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sudo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command prefix executes specified command in another domain (if original domain has privilege or password given).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bd671f311_0_27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Domain Implementation in Android App IDs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05" name="Google Shape;105;g26bd671f311_0_27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In Android, distinct user IDs are provided on a per-application basis.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When an application is installed, the installd daemon assigns it a distinct user ID (UID) and group ID (GID), along with a private data directory (/data/data/&lt;appname&gt;) whose ownership is granted to this UID/GID combination alone.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Applications on the device enjoy the same level of protection provided by UNIX systems to separate users.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quick and simple way to provide isolation, security, and privacy.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The mechanism is extended by modifying the kernel to allow certain operations (such as networking sockets) only to members of a particular GID (for example, AID INET, 3003).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 further enhancement by Android is to define certain UIDs as “isolated,” prevents them from initiating RPC requests to any but a bare minimum of services.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908850" y="273775"/>
            <a:ext cx="77298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Access Matrix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2000250" y="1152000"/>
            <a:ext cx="88449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View protection as a matrix (access matrix).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Columns =&gt; access-control list (ACL) for an object =&gt; represents objects.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Rows =&gt; capability list (permissible operations on objects, per domain) =&gt; represents domains.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Access(i, j)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is the set of operations that a process executing in </a:t>
            </a:r>
            <a:r>
              <a:rPr b="1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Domain</a:t>
            </a:r>
            <a:r>
              <a:rPr b="1" baseline="-25000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i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can invoke on </a:t>
            </a:r>
            <a:r>
              <a:rPr b="1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Object</a:t>
            </a:r>
            <a:r>
              <a:rPr b="1" baseline="-25000" lang="en-US" sz="175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j</a:t>
            </a:r>
            <a:r>
              <a:rPr b="1" baseline="-25000" lang="en-US" sz="1750"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1" sz="175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14498" l="396" r="394" t="14250"/>
          <a:stretch/>
        </p:blipFill>
        <p:spPr>
          <a:xfrm>
            <a:off x="1819600" y="2746700"/>
            <a:ext cx="8552801" cy="4030074"/>
          </a:xfrm>
          <a:prstGeom prst="rect">
            <a:avLst/>
          </a:prstGeom>
          <a:noFill/>
          <a:ln cap="flat" cmpd="dbl" w="38100">
            <a:solidFill>
              <a:srgbClr val="333333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ee3d7a585_0_174"/>
          <p:cNvSpPr txBox="1"/>
          <p:nvPr>
            <p:ph type="title"/>
          </p:nvPr>
        </p:nvSpPr>
        <p:spPr>
          <a:xfrm>
            <a:off x="679800" y="121275"/>
            <a:ext cx="7929300" cy="118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b="1" lang="en-US" sz="3600">
                <a:solidFill>
                  <a:srgbClr val="38761D"/>
                </a:solidFill>
              </a:rPr>
              <a:t>Use of Access Matrix</a:t>
            </a:r>
            <a:endParaRPr b="1" sz="3600">
              <a:solidFill>
                <a:srgbClr val="38761D"/>
              </a:solidFill>
            </a:endParaRPr>
          </a:p>
        </p:txBody>
      </p:sp>
      <p:sp>
        <p:nvSpPr>
          <p:cNvPr id="118" name="Google Shape;118;g32ee3d7a585_0_174"/>
          <p:cNvSpPr txBox="1"/>
          <p:nvPr>
            <p:ph idx="1" type="body"/>
          </p:nvPr>
        </p:nvSpPr>
        <p:spPr>
          <a:xfrm>
            <a:off x="849625" y="1062875"/>
            <a:ext cx="9542100" cy="5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3811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If a process in Domain Dᵢ tries to do “op” on object Oⱼ, then “op” must be in the access matrix.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User who creates object can define access column for that object.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Can be expanded to dynamic protection.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Operations to add, delete access rights.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Special access rights: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owner of Oᵢ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copy “op” from Oᵢ to Oⱼ (denoted by “*”)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control – Dᵢ can modify Dⱼ access rights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transfer – switch from domain Dᵢ to Dⱼ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Copy and Owner applicable to an object.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Control applicable to domain object.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Access matrix design separates mechanism from policy.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Mechanism: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Operating system provides access-matrix + rules.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If ensures that the matrix is only manipulated by authorized agents and that rules are strictly enforced.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Policy: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User dictates policy.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Who can access what object and in what mode.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-33811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2756">
                <a:latin typeface="Spectral"/>
                <a:ea typeface="Spectral"/>
                <a:cs typeface="Spectral"/>
                <a:sym typeface="Spectral"/>
              </a:rPr>
              <a:t>But doesn’t solve the general confinement problem.</a:t>
            </a:r>
            <a:endParaRPr sz="275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