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regular.fntdata"/><Relationship Id="rId14" Type="http://schemas.openxmlformats.org/officeDocument/2006/relationships/slide" Target="slides/slide9.xml"/><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d693211f84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d693211f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d693211f84_0_4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d693211f8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d693211f84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d693211f84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d693211f84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d693211f84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d693211f84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d693211f84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Voting Healthy</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A case study on voter participation and health metrics</a:t>
            </a:r>
            <a:endParaRPr/>
          </a:p>
        </p:txBody>
      </p:sp>
      <p:sp>
        <p:nvSpPr>
          <p:cNvPr id="87" name="Google Shape;87;p13"/>
          <p:cNvSpPr txBox="1"/>
          <p:nvPr>
            <p:ph idx="1" type="subTitle"/>
          </p:nvPr>
        </p:nvSpPr>
        <p:spPr>
          <a:xfrm>
            <a:off x="598088" y="3148813"/>
            <a:ext cx="8222100" cy="43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By Russell Poon</a:t>
            </a:r>
            <a:endParaRPr sz="1100"/>
          </a:p>
        </p:txBody>
      </p:sp>
      <p:pic>
        <p:nvPicPr>
          <p:cNvPr id="88" name="Google Shape;88;p13"/>
          <p:cNvPicPr preferRelativeResize="0"/>
          <p:nvPr/>
        </p:nvPicPr>
        <p:blipFill>
          <a:blip r:embed="rId3">
            <a:alphaModFix/>
          </a:blip>
          <a:stretch>
            <a:fillRect/>
          </a:stretch>
        </p:blipFill>
        <p:spPr>
          <a:xfrm>
            <a:off x="3905075" y="1170325"/>
            <a:ext cx="1843800" cy="1843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txBox="1"/>
          <p:nvPr>
            <p:ph type="title"/>
          </p:nvPr>
        </p:nvSpPr>
        <p:spPr>
          <a:xfrm>
            <a:off x="387900" y="4862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800"/>
              <a:t>The Study</a:t>
            </a:r>
            <a:endParaRPr sz="2800"/>
          </a:p>
        </p:txBody>
      </p:sp>
      <p:grpSp>
        <p:nvGrpSpPr>
          <p:cNvPr id="94" name="Google Shape;94;p14"/>
          <p:cNvGrpSpPr/>
          <p:nvPr/>
        </p:nvGrpSpPr>
        <p:grpSpPr>
          <a:xfrm>
            <a:off x="431925" y="1304875"/>
            <a:ext cx="2628925" cy="3416400"/>
            <a:chOff x="431925" y="1304875"/>
            <a:chExt cx="2628925" cy="3416400"/>
          </a:xfrm>
        </p:grpSpPr>
        <p:sp>
          <p:nvSpPr>
            <p:cNvPr id="95" name="Google Shape;95;p1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14"/>
          <p:cNvSpPr txBox="1"/>
          <p:nvPr>
            <p:ph idx="4294967295" type="body"/>
          </p:nvPr>
        </p:nvSpPr>
        <p:spPr>
          <a:xfrm>
            <a:off x="5064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Context</a:t>
            </a:r>
            <a:endParaRPr>
              <a:solidFill>
                <a:schemeClr val="lt1"/>
              </a:solidFill>
            </a:endParaRPr>
          </a:p>
        </p:txBody>
      </p:sp>
      <p:sp>
        <p:nvSpPr>
          <p:cNvPr id="98" name="Google Shape;98;p14"/>
          <p:cNvSpPr txBox="1"/>
          <p:nvPr>
            <p:ph idx="4294967295" type="body"/>
          </p:nvPr>
        </p:nvSpPr>
        <p:spPr>
          <a:xfrm>
            <a:off x="50832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It is often thought that voter participation has </a:t>
            </a:r>
            <a:r>
              <a:rPr lang="en" sz="1600"/>
              <a:t>little</a:t>
            </a:r>
            <a:r>
              <a:rPr lang="en" sz="1600"/>
              <a:t> impact in </a:t>
            </a:r>
            <a:r>
              <a:rPr lang="en" sz="1600"/>
              <a:t>their</a:t>
            </a:r>
            <a:r>
              <a:rPr lang="en" sz="1600"/>
              <a:t> </a:t>
            </a:r>
            <a:r>
              <a:rPr lang="en" sz="1600"/>
              <a:t>personal life, but how true is this statement</a:t>
            </a:r>
            <a:endParaRPr sz="1600"/>
          </a:p>
        </p:txBody>
      </p:sp>
      <p:grpSp>
        <p:nvGrpSpPr>
          <p:cNvPr id="99" name="Google Shape;99;p14"/>
          <p:cNvGrpSpPr/>
          <p:nvPr/>
        </p:nvGrpSpPr>
        <p:grpSpPr>
          <a:xfrm>
            <a:off x="3320450" y="1304875"/>
            <a:ext cx="2632500" cy="3416400"/>
            <a:chOff x="3320450" y="1304875"/>
            <a:chExt cx="2632500" cy="3416400"/>
          </a:xfrm>
        </p:grpSpPr>
        <p:sp>
          <p:nvSpPr>
            <p:cNvPr id="100" name="Google Shape;100;p14"/>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4"/>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 name="Google Shape;102;p14"/>
          <p:cNvSpPr txBox="1"/>
          <p:nvPr>
            <p:ph idx="4294967295" type="body"/>
          </p:nvPr>
        </p:nvSpPr>
        <p:spPr>
          <a:xfrm>
            <a:off x="3389450"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Question</a:t>
            </a:r>
            <a:endParaRPr>
              <a:solidFill>
                <a:schemeClr val="lt1"/>
              </a:solidFill>
            </a:endParaRPr>
          </a:p>
        </p:txBody>
      </p:sp>
      <p:sp>
        <p:nvSpPr>
          <p:cNvPr id="103" name="Google Shape;103;p14"/>
          <p:cNvSpPr txBox="1"/>
          <p:nvPr>
            <p:ph idx="4294967295" type="body"/>
          </p:nvPr>
        </p:nvSpPr>
        <p:spPr>
          <a:xfrm>
            <a:off x="33967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900"/>
              <a:t>Does voting participation have an effect on health metrics in counties?</a:t>
            </a:r>
            <a:endParaRPr sz="1900"/>
          </a:p>
        </p:txBody>
      </p:sp>
      <p:grpSp>
        <p:nvGrpSpPr>
          <p:cNvPr id="104" name="Google Shape;104;p14"/>
          <p:cNvGrpSpPr/>
          <p:nvPr/>
        </p:nvGrpSpPr>
        <p:grpSpPr>
          <a:xfrm>
            <a:off x="6212550" y="1304875"/>
            <a:ext cx="2632500" cy="3416400"/>
            <a:chOff x="6212550" y="1304875"/>
            <a:chExt cx="2632500" cy="3416400"/>
          </a:xfrm>
        </p:grpSpPr>
        <p:sp>
          <p:nvSpPr>
            <p:cNvPr id="105" name="Google Shape;105;p14"/>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 name="Google Shape;107;p14"/>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Purpose</a:t>
            </a:r>
            <a:endParaRPr>
              <a:solidFill>
                <a:schemeClr val="lt1"/>
              </a:solidFill>
            </a:endParaRPr>
          </a:p>
        </p:txBody>
      </p:sp>
      <p:sp>
        <p:nvSpPr>
          <p:cNvPr id="108" name="Google Shape;108;p14"/>
          <p:cNvSpPr txBox="1"/>
          <p:nvPr>
            <p:ph idx="4294967295" type="body"/>
          </p:nvPr>
        </p:nvSpPr>
        <p:spPr>
          <a:xfrm>
            <a:off x="6286400"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t>The </a:t>
            </a:r>
            <a:r>
              <a:rPr lang="en" sz="1600"/>
              <a:t>primary</a:t>
            </a:r>
            <a:r>
              <a:rPr lang="en" sz="1600"/>
              <a:t> purpose of this project is to determine a correlative </a:t>
            </a:r>
            <a:r>
              <a:rPr lang="en" sz="1600"/>
              <a:t>relationship between voter participation and health metrics to determine if voting does have a significant impact on individuals </a:t>
            </a:r>
            <a:r>
              <a:rPr lang="en" sz="1600"/>
              <a:t> </a:t>
            </a:r>
            <a:endParaRPr sz="1600"/>
          </a:p>
        </p:txBody>
      </p:sp>
      <p:sp>
        <p:nvSpPr>
          <p:cNvPr id="109" name="Google Shape;109;p14"/>
          <p:cNvSpPr/>
          <p:nvPr/>
        </p:nvSpPr>
        <p:spPr>
          <a:xfrm>
            <a:off x="-15900" y="-52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10" name="Google Shape;110;p14"/>
          <p:cNvSpPr/>
          <p:nvPr/>
        </p:nvSpPr>
        <p:spPr>
          <a:xfrm>
            <a:off x="-15900" y="5008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Basic Metrics and Information</a:t>
            </a:r>
            <a:endParaRPr sz="2900"/>
          </a:p>
        </p:txBody>
      </p:sp>
      <p:grpSp>
        <p:nvGrpSpPr>
          <p:cNvPr id="116" name="Google Shape;116;p15"/>
          <p:cNvGrpSpPr/>
          <p:nvPr/>
        </p:nvGrpSpPr>
        <p:grpSpPr>
          <a:xfrm>
            <a:off x="227825" y="1304875"/>
            <a:ext cx="2628925" cy="3416400"/>
            <a:chOff x="431925" y="1304875"/>
            <a:chExt cx="2628925" cy="3416400"/>
          </a:xfrm>
        </p:grpSpPr>
        <p:sp>
          <p:nvSpPr>
            <p:cNvPr id="117" name="Google Shape;117;p15"/>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5"/>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5"/>
          <p:cNvSpPr txBox="1"/>
          <p:nvPr>
            <p:ph idx="4294967295" type="body"/>
          </p:nvPr>
        </p:nvSpPr>
        <p:spPr>
          <a:xfrm>
            <a:off x="30232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Party </a:t>
            </a:r>
            <a:r>
              <a:rPr lang="en">
                <a:solidFill>
                  <a:schemeClr val="lt1"/>
                </a:solidFill>
              </a:rPr>
              <a:t>Affiliation</a:t>
            </a:r>
            <a:endParaRPr>
              <a:solidFill>
                <a:schemeClr val="lt1"/>
              </a:solidFill>
            </a:endParaRPr>
          </a:p>
        </p:txBody>
      </p:sp>
      <p:sp>
        <p:nvSpPr>
          <p:cNvPr id="120" name="Google Shape;120;p15"/>
          <p:cNvSpPr txBox="1"/>
          <p:nvPr>
            <p:ph idx="4294967295" type="body"/>
          </p:nvPr>
        </p:nvSpPr>
        <p:spPr>
          <a:xfrm>
            <a:off x="304225" y="1850300"/>
            <a:ext cx="2478600" cy="27948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b="1" lang="en">
                <a:solidFill>
                  <a:srgbClr val="1155CC"/>
                </a:solidFill>
              </a:rPr>
              <a:t>DEMOCRAT</a:t>
            </a:r>
            <a:endParaRPr b="1">
              <a:solidFill>
                <a:srgbClr val="1155CC"/>
              </a:solidFill>
            </a:endParaRPr>
          </a:p>
          <a:p>
            <a:pPr indent="0" lvl="0" marL="0" rtl="0" algn="l">
              <a:lnSpc>
                <a:spcPct val="100000"/>
              </a:lnSpc>
              <a:spcBef>
                <a:spcPts val="0"/>
              </a:spcBef>
              <a:spcAft>
                <a:spcPts val="0"/>
              </a:spcAft>
              <a:buNone/>
            </a:pPr>
            <a:r>
              <a:rPr lang="en" sz="1600"/>
              <a:t>546</a:t>
            </a:r>
            <a:endParaRPr sz="1600"/>
          </a:p>
          <a:p>
            <a:pPr indent="0" lvl="0" marL="0" rtl="0" algn="l">
              <a:lnSpc>
                <a:spcPct val="100000"/>
              </a:lnSpc>
              <a:spcBef>
                <a:spcPts val="0"/>
              </a:spcBef>
              <a:spcAft>
                <a:spcPts val="0"/>
              </a:spcAft>
              <a:buNone/>
            </a:pPr>
            <a:r>
              <a:t/>
            </a:r>
            <a:endParaRPr sz="1600"/>
          </a:p>
          <a:p>
            <a:pPr indent="0" lvl="0" marL="0" rtl="0" algn="l">
              <a:lnSpc>
                <a:spcPct val="100000"/>
              </a:lnSpc>
              <a:spcBef>
                <a:spcPts val="0"/>
              </a:spcBef>
              <a:spcAft>
                <a:spcPts val="0"/>
              </a:spcAft>
              <a:buNone/>
            </a:pPr>
            <a:r>
              <a:rPr b="1" lang="en">
                <a:solidFill>
                  <a:srgbClr val="CC0000"/>
                </a:solidFill>
              </a:rPr>
              <a:t>REPUBLICAN</a:t>
            </a:r>
            <a:endParaRPr b="1">
              <a:solidFill>
                <a:srgbClr val="CC0000"/>
              </a:solidFill>
            </a:endParaRPr>
          </a:p>
          <a:p>
            <a:pPr indent="0" lvl="0" marL="0" rtl="0" algn="l">
              <a:lnSpc>
                <a:spcPct val="100000"/>
              </a:lnSpc>
              <a:spcBef>
                <a:spcPts val="0"/>
              </a:spcBef>
              <a:spcAft>
                <a:spcPts val="0"/>
              </a:spcAft>
              <a:buNone/>
            </a:pPr>
            <a:r>
              <a:rPr lang="en" sz="1600"/>
              <a:t>2569</a:t>
            </a:r>
            <a:endParaRPr sz="1600"/>
          </a:p>
          <a:p>
            <a:pPr indent="0" lvl="0" marL="0" rtl="0" algn="l">
              <a:spcBef>
                <a:spcPts val="0"/>
              </a:spcBef>
              <a:spcAft>
                <a:spcPts val="0"/>
              </a:spcAft>
              <a:buNone/>
            </a:pPr>
            <a:r>
              <a:t/>
            </a:r>
            <a:endParaRPr sz="1600"/>
          </a:p>
          <a:p>
            <a:pPr indent="0" lvl="0" marL="0" rtl="0" algn="l">
              <a:spcBef>
                <a:spcPts val="1200"/>
              </a:spcBef>
              <a:spcAft>
                <a:spcPts val="1200"/>
              </a:spcAft>
              <a:buNone/>
            </a:pPr>
            <a:r>
              <a:rPr lang="en" sz="1500"/>
              <a:t>There might be some possible bias due to the fact that a majority of </a:t>
            </a:r>
            <a:r>
              <a:rPr lang="en" sz="1500"/>
              <a:t>counties</a:t>
            </a:r>
            <a:r>
              <a:rPr lang="en" sz="1500"/>
              <a:t> are Republican</a:t>
            </a:r>
            <a:endParaRPr sz="1500"/>
          </a:p>
        </p:txBody>
      </p:sp>
      <p:grpSp>
        <p:nvGrpSpPr>
          <p:cNvPr id="121" name="Google Shape;121;p15"/>
          <p:cNvGrpSpPr/>
          <p:nvPr/>
        </p:nvGrpSpPr>
        <p:grpSpPr>
          <a:xfrm>
            <a:off x="3135440" y="1304875"/>
            <a:ext cx="2798348" cy="3416400"/>
            <a:chOff x="3320450" y="1304875"/>
            <a:chExt cx="2632500" cy="3416400"/>
          </a:xfrm>
        </p:grpSpPr>
        <p:sp>
          <p:nvSpPr>
            <p:cNvPr id="122" name="Google Shape;122;p15"/>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5"/>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15"/>
          <p:cNvSpPr txBox="1"/>
          <p:nvPr>
            <p:ph idx="4294967295" type="body"/>
          </p:nvPr>
        </p:nvSpPr>
        <p:spPr>
          <a:xfrm>
            <a:off x="3208823" y="1304875"/>
            <a:ext cx="26517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Voting Participation</a:t>
            </a:r>
            <a:endParaRPr>
              <a:solidFill>
                <a:schemeClr val="lt1"/>
              </a:solidFill>
            </a:endParaRPr>
          </a:p>
        </p:txBody>
      </p:sp>
      <p:grpSp>
        <p:nvGrpSpPr>
          <p:cNvPr id="125" name="Google Shape;125;p15"/>
          <p:cNvGrpSpPr/>
          <p:nvPr/>
        </p:nvGrpSpPr>
        <p:grpSpPr>
          <a:xfrm>
            <a:off x="6212550" y="1304875"/>
            <a:ext cx="2632500" cy="3416400"/>
            <a:chOff x="6212550" y="1304875"/>
            <a:chExt cx="2632500" cy="3416400"/>
          </a:xfrm>
        </p:grpSpPr>
        <p:sp>
          <p:nvSpPr>
            <p:cNvPr id="126" name="Google Shape;126;p15"/>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5"/>
          <p:cNvSpPr txBox="1"/>
          <p:nvPr>
            <p:ph idx="4294967295" type="body"/>
          </p:nvPr>
        </p:nvSpPr>
        <p:spPr>
          <a:xfrm>
            <a:off x="62724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Premature Deaths</a:t>
            </a:r>
            <a:endParaRPr>
              <a:solidFill>
                <a:schemeClr val="lt1"/>
              </a:solidFill>
            </a:endParaRPr>
          </a:p>
        </p:txBody>
      </p:sp>
      <p:sp>
        <p:nvSpPr>
          <p:cNvPr id="129" name="Google Shape;129;p15"/>
          <p:cNvSpPr txBox="1"/>
          <p:nvPr>
            <p:ph idx="4294967295" type="body"/>
          </p:nvPr>
        </p:nvSpPr>
        <p:spPr>
          <a:xfrm>
            <a:off x="6286400" y="3573400"/>
            <a:ext cx="2478600" cy="10716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935"/>
              <a:buNone/>
            </a:pPr>
            <a:r>
              <a:rPr lang="en" sz="1500"/>
              <a:t>Median: 476       Q1: 225</a:t>
            </a:r>
            <a:endParaRPr sz="1500"/>
          </a:p>
          <a:p>
            <a:pPr indent="0" lvl="0" marL="0" rtl="0" algn="l">
              <a:lnSpc>
                <a:spcPct val="95000"/>
              </a:lnSpc>
              <a:spcBef>
                <a:spcPts val="1200"/>
              </a:spcBef>
              <a:spcAft>
                <a:spcPts val="0"/>
              </a:spcAft>
              <a:buSzPts val="935"/>
              <a:buNone/>
            </a:pPr>
            <a:r>
              <a:rPr lang="en" sz="1500"/>
              <a:t>Mean: 1352.47  Q3: 1134</a:t>
            </a:r>
            <a:endParaRPr sz="1500"/>
          </a:p>
          <a:p>
            <a:pPr indent="0" lvl="0" marL="0" rtl="0" algn="l">
              <a:lnSpc>
                <a:spcPct val="95000"/>
              </a:lnSpc>
              <a:spcBef>
                <a:spcPts val="1200"/>
              </a:spcBef>
              <a:spcAft>
                <a:spcPts val="1200"/>
              </a:spcAft>
              <a:buSzPts val="935"/>
              <a:buNone/>
            </a:pPr>
            <a:r>
              <a:rPr lang="en" sz="1500"/>
              <a:t>Skewed to the right</a:t>
            </a:r>
            <a:endParaRPr sz="1500"/>
          </a:p>
        </p:txBody>
      </p:sp>
      <p:sp>
        <p:nvSpPr>
          <p:cNvPr id="130" name="Google Shape;130;p15"/>
          <p:cNvSpPr/>
          <p:nvPr/>
        </p:nvSpPr>
        <p:spPr>
          <a:xfrm>
            <a:off x="-15900" y="-52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31" name="Google Shape;131;p15"/>
          <p:cNvSpPr/>
          <p:nvPr/>
        </p:nvSpPr>
        <p:spPr>
          <a:xfrm>
            <a:off x="-15900" y="5008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pic>
        <p:nvPicPr>
          <p:cNvPr id="132" name="Google Shape;132;p15"/>
          <p:cNvPicPr preferRelativeResize="0"/>
          <p:nvPr/>
        </p:nvPicPr>
        <p:blipFill>
          <a:blip r:embed="rId3">
            <a:alphaModFix/>
          </a:blip>
          <a:stretch>
            <a:fillRect/>
          </a:stretch>
        </p:blipFill>
        <p:spPr>
          <a:xfrm>
            <a:off x="3154875" y="1766275"/>
            <a:ext cx="2778975" cy="1877775"/>
          </a:xfrm>
          <a:prstGeom prst="rect">
            <a:avLst/>
          </a:prstGeom>
          <a:noFill/>
          <a:ln>
            <a:noFill/>
          </a:ln>
        </p:spPr>
      </p:pic>
      <p:sp>
        <p:nvSpPr>
          <p:cNvPr id="133" name="Google Shape;133;p15"/>
          <p:cNvSpPr txBox="1"/>
          <p:nvPr>
            <p:ph idx="4294967295" type="body"/>
          </p:nvPr>
        </p:nvSpPr>
        <p:spPr>
          <a:xfrm>
            <a:off x="3172200" y="3644050"/>
            <a:ext cx="2724900" cy="17535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500"/>
              <a:t>Median: 65.13%     </a:t>
            </a:r>
            <a:r>
              <a:rPr lang="en" sz="1500"/>
              <a:t>Q1: 52.02% </a:t>
            </a:r>
            <a:endParaRPr sz="1500"/>
          </a:p>
          <a:p>
            <a:pPr indent="0" lvl="0" marL="0" rtl="0" algn="l">
              <a:lnSpc>
                <a:spcPct val="95000"/>
              </a:lnSpc>
              <a:spcBef>
                <a:spcPts val="1200"/>
              </a:spcBef>
              <a:spcAft>
                <a:spcPts val="0"/>
              </a:spcAft>
              <a:buSzPts val="688"/>
              <a:buNone/>
            </a:pPr>
            <a:r>
              <a:rPr lang="en" sz="1500"/>
              <a:t>Mean: 63.35%     </a:t>
            </a:r>
            <a:r>
              <a:rPr lang="en" sz="1500"/>
              <a:t>   Q3: 74.39%</a:t>
            </a:r>
            <a:endParaRPr sz="1500"/>
          </a:p>
          <a:p>
            <a:pPr indent="0" lvl="0" marL="0" rtl="0" algn="l">
              <a:lnSpc>
                <a:spcPct val="95000"/>
              </a:lnSpc>
              <a:spcBef>
                <a:spcPts val="1200"/>
              </a:spcBef>
              <a:spcAft>
                <a:spcPts val="1200"/>
              </a:spcAft>
              <a:buSzPts val="688"/>
              <a:buNone/>
            </a:pPr>
            <a:r>
              <a:rPr lang="en" sz="1500"/>
              <a:t>Skewed</a:t>
            </a:r>
            <a:r>
              <a:rPr lang="en" sz="1500"/>
              <a:t> to the left</a:t>
            </a:r>
            <a:endParaRPr sz="1500"/>
          </a:p>
        </p:txBody>
      </p:sp>
      <p:pic>
        <p:nvPicPr>
          <p:cNvPr id="134" name="Google Shape;134;p15"/>
          <p:cNvPicPr preferRelativeResize="0"/>
          <p:nvPr/>
        </p:nvPicPr>
        <p:blipFill>
          <a:blip r:embed="rId4">
            <a:alphaModFix/>
          </a:blip>
          <a:stretch>
            <a:fillRect/>
          </a:stretch>
        </p:blipFill>
        <p:spPr>
          <a:xfrm>
            <a:off x="6231976" y="1766276"/>
            <a:ext cx="2628926" cy="18071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16"/>
          <p:cNvPicPr preferRelativeResize="0"/>
          <p:nvPr/>
        </p:nvPicPr>
        <p:blipFill>
          <a:blip r:embed="rId3">
            <a:alphaModFix/>
          </a:blip>
          <a:stretch>
            <a:fillRect/>
          </a:stretch>
        </p:blipFill>
        <p:spPr>
          <a:xfrm>
            <a:off x="345175" y="157825"/>
            <a:ext cx="3908499" cy="2271050"/>
          </a:xfrm>
          <a:prstGeom prst="rect">
            <a:avLst/>
          </a:prstGeom>
          <a:noFill/>
          <a:ln>
            <a:noFill/>
          </a:ln>
        </p:spPr>
      </p:pic>
      <p:pic>
        <p:nvPicPr>
          <p:cNvPr id="140" name="Google Shape;140;p16"/>
          <p:cNvPicPr preferRelativeResize="0"/>
          <p:nvPr/>
        </p:nvPicPr>
        <p:blipFill>
          <a:blip r:embed="rId4">
            <a:alphaModFix/>
          </a:blip>
          <a:stretch>
            <a:fillRect/>
          </a:stretch>
        </p:blipFill>
        <p:spPr>
          <a:xfrm>
            <a:off x="345175" y="2513250"/>
            <a:ext cx="3908500" cy="2477214"/>
          </a:xfrm>
          <a:prstGeom prst="rect">
            <a:avLst/>
          </a:prstGeom>
          <a:noFill/>
          <a:ln>
            <a:noFill/>
          </a:ln>
        </p:spPr>
      </p:pic>
      <p:sp>
        <p:nvSpPr>
          <p:cNvPr id="141" name="Google Shape;141;p16"/>
          <p:cNvSpPr txBox="1"/>
          <p:nvPr/>
        </p:nvSpPr>
        <p:spPr>
          <a:xfrm>
            <a:off x="4844150" y="157825"/>
            <a:ext cx="4070700" cy="47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50">
                <a:solidFill>
                  <a:schemeClr val="lt1"/>
                </a:solidFill>
                <a:latin typeface="Roboto"/>
                <a:ea typeface="Roboto"/>
                <a:cs typeface="Roboto"/>
                <a:sym typeface="Roboto"/>
              </a:rPr>
              <a:t>Correlation</a:t>
            </a:r>
            <a:r>
              <a:rPr lang="en" sz="1550">
                <a:solidFill>
                  <a:schemeClr val="lt1"/>
                </a:solidFill>
                <a:latin typeface="Roboto"/>
                <a:ea typeface="Roboto"/>
                <a:cs typeface="Roboto"/>
                <a:sym typeface="Roboto"/>
              </a:rPr>
              <a:t> Coefficient: -0.0771</a:t>
            </a:r>
            <a:endParaRPr sz="1550">
              <a:solidFill>
                <a:schemeClr val="lt1"/>
              </a:solidFill>
              <a:latin typeface="Roboto"/>
              <a:ea typeface="Roboto"/>
              <a:cs typeface="Roboto"/>
              <a:sym typeface="Roboto"/>
            </a:endParaRPr>
          </a:p>
          <a:p>
            <a:pPr indent="0" lvl="0" marL="0" rtl="0" algn="l">
              <a:spcBef>
                <a:spcPts val="0"/>
              </a:spcBef>
              <a:spcAft>
                <a:spcPts val="0"/>
              </a:spcAft>
              <a:buNone/>
            </a:pPr>
            <a:r>
              <a:t/>
            </a:r>
            <a:endParaRPr sz="1550">
              <a:solidFill>
                <a:schemeClr val="lt1"/>
              </a:solidFill>
              <a:latin typeface="Roboto"/>
              <a:ea typeface="Roboto"/>
              <a:cs typeface="Roboto"/>
              <a:sym typeface="Roboto"/>
            </a:endParaRPr>
          </a:p>
          <a:p>
            <a:pPr indent="0" lvl="0" marL="0" rtl="0" algn="l">
              <a:spcBef>
                <a:spcPts val="0"/>
              </a:spcBef>
              <a:spcAft>
                <a:spcPts val="0"/>
              </a:spcAft>
              <a:buNone/>
            </a:pPr>
            <a:r>
              <a:rPr lang="en" sz="1550">
                <a:solidFill>
                  <a:schemeClr val="lt1"/>
                </a:solidFill>
                <a:latin typeface="Roboto"/>
                <a:ea typeface="Roboto"/>
                <a:cs typeface="Roboto"/>
                <a:sym typeface="Roboto"/>
              </a:rPr>
              <a:t>0 outliers in Voting </a:t>
            </a:r>
            <a:r>
              <a:rPr lang="en" sz="1550">
                <a:solidFill>
                  <a:schemeClr val="lt1"/>
                </a:solidFill>
                <a:latin typeface="Roboto"/>
                <a:ea typeface="Roboto"/>
                <a:cs typeface="Roboto"/>
                <a:sym typeface="Roboto"/>
              </a:rPr>
              <a:t>Participation</a:t>
            </a:r>
            <a:r>
              <a:rPr lang="en" sz="1550">
                <a:solidFill>
                  <a:schemeClr val="lt1"/>
                </a:solidFill>
                <a:latin typeface="Roboto"/>
                <a:ea typeface="Roboto"/>
                <a:cs typeface="Roboto"/>
                <a:sym typeface="Roboto"/>
              </a:rPr>
              <a:t> Percentage</a:t>
            </a:r>
            <a:endParaRPr sz="1550">
              <a:solidFill>
                <a:schemeClr val="lt1"/>
              </a:solidFill>
              <a:latin typeface="Roboto"/>
              <a:ea typeface="Roboto"/>
              <a:cs typeface="Roboto"/>
              <a:sym typeface="Roboto"/>
            </a:endParaRPr>
          </a:p>
          <a:p>
            <a:pPr indent="0" lvl="0" marL="0" rtl="0" algn="l">
              <a:spcBef>
                <a:spcPts val="0"/>
              </a:spcBef>
              <a:spcAft>
                <a:spcPts val="0"/>
              </a:spcAft>
              <a:buNone/>
            </a:pPr>
            <a:r>
              <a:t/>
            </a:r>
            <a:endParaRPr sz="1550">
              <a:solidFill>
                <a:schemeClr val="lt1"/>
              </a:solidFill>
              <a:latin typeface="Roboto"/>
              <a:ea typeface="Roboto"/>
              <a:cs typeface="Roboto"/>
              <a:sym typeface="Roboto"/>
            </a:endParaRPr>
          </a:p>
          <a:p>
            <a:pPr indent="0" lvl="0" marL="0" rtl="0" algn="l">
              <a:spcBef>
                <a:spcPts val="0"/>
              </a:spcBef>
              <a:spcAft>
                <a:spcPts val="0"/>
              </a:spcAft>
              <a:buNone/>
            </a:pPr>
            <a:r>
              <a:rPr lang="en" sz="1550">
                <a:solidFill>
                  <a:schemeClr val="lt1"/>
                </a:solidFill>
                <a:latin typeface="Roboto"/>
                <a:ea typeface="Roboto"/>
                <a:cs typeface="Roboto"/>
                <a:sym typeface="Roboto"/>
              </a:rPr>
              <a:t>323 outliers in Premature Deaths</a:t>
            </a:r>
            <a:endParaRPr sz="1550">
              <a:solidFill>
                <a:schemeClr val="lt1"/>
              </a:solidFill>
              <a:latin typeface="Roboto"/>
              <a:ea typeface="Roboto"/>
              <a:cs typeface="Roboto"/>
              <a:sym typeface="Roboto"/>
            </a:endParaRPr>
          </a:p>
          <a:p>
            <a:pPr indent="0" lvl="0" marL="0" rtl="0" algn="l">
              <a:spcBef>
                <a:spcPts val="0"/>
              </a:spcBef>
              <a:spcAft>
                <a:spcPts val="0"/>
              </a:spcAft>
              <a:buNone/>
            </a:pPr>
            <a:r>
              <a:t/>
            </a:r>
            <a:endParaRPr sz="1550">
              <a:solidFill>
                <a:schemeClr val="lt1"/>
              </a:solidFill>
              <a:latin typeface="Roboto"/>
              <a:ea typeface="Roboto"/>
              <a:cs typeface="Roboto"/>
              <a:sym typeface="Roboto"/>
            </a:endParaRPr>
          </a:p>
          <a:p>
            <a:pPr indent="0" lvl="0" marL="0" rtl="0" algn="l">
              <a:spcBef>
                <a:spcPts val="0"/>
              </a:spcBef>
              <a:spcAft>
                <a:spcPts val="0"/>
              </a:spcAft>
              <a:buNone/>
            </a:pPr>
            <a:r>
              <a:rPr lang="en" sz="1550">
                <a:solidFill>
                  <a:schemeClr val="lt1"/>
                </a:solidFill>
                <a:latin typeface="Roboto"/>
                <a:ea typeface="Roboto"/>
                <a:cs typeface="Roboto"/>
                <a:sym typeface="Roboto"/>
              </a:rPr>
              <a:t>This shows a very weak </a:t>
            </a:r>
            <a:r>
              <a:rPr lang="en" sz="1550">
                <a:solidFill>
                  <a:schemeClr val="lt1"/>
                </a:solidFill>
                <a:latin typeface="Roboto"/>
                <a:ea typeface="Roboto"/>
                <a:cs typeface="Roboto"/>
                <a:sym typeface="Roboto"/>
              </a:rPr>
              <a:t>negative</a:t>
            </a:r>
            <a:r>
              <a:rPr lang="en" sz="1550">
                <a:solidFill>
                  <a:schemeClr val="lt1"/>
                </a:solidFill>
                <a:latin typeface="Roboto"/>
                <a:ea typeface="Roboto"/>
                <a:cs typeface="Roboto"/>
                <a:sym typeface="Roboto"/>
              </a:rPr>
              <a:t> correlation meaning that there could be some correlation between voting </a:t>
            </a:r>
            <a:r>
              <a:rPr lang="en" sz="1550">
                <a:solidFill>
                  <a:schemeClr val="lt1"/>
                </a:solidFill>
                <a:latin typeface="Roboto"/>
                <a:ea typeface="Roboto"/>
                <a:cs typeface="Roboto"/>
                <a:sym typeface="Roboto"/>
              </a:rPr>
              <a:t>participation</a:t>
            </a:r>
            <a:r>
              <a:rPr lang="en" sz="1550">
                <a:solidFill>
                  <a:schemeClr val="lt1"/>
                </a:solidFill>
                <a:latin typeface="Roboto"/>
                <a:ea typeface="Roboto"/>
                <a:cs typeface="Roboto"/>
                <a:sym typeface="Roboto"/>
              </a:rPr>
              <a:t> and premature deaths but there could be other factors that </a:t>
            </a:r>
            <a:r>
              <a:rPr lang="en" sz="1550">
                <a:solidFill>
                  <a:schemeClr val="lt1"/>
                </a:solidFill>
                <a:latin typeface="Roboto"/>
                <a:ea typeface="Roboto"/>
                <a:cs typeface="Roboto"/>
                <a:sym typeface="Roboto"/>
              </a:rPr>
              <a:t>influence</a:t>
            </a:r>
            <a:r>
              <a:rPr lang="en" sz="1550">
                <a:solidFill>
                  <a:schemeClr val="lt1"/>
                </a:solidFill>
                <a:latin typeface="Roboto"/>
                <a:ea typeface="Roboto"/>
                <a:cs typeface="Roboto"/>
                <a:sym typeface="Roboto"/>
              </a:rPr>
              <a:t> it</a:t>
            </a:r>
            <a:endParaRPr sz="1550">
              <a:solidFill>
                <a:schemeClr val="lt1"/>
              </a:solidFill>
              <a:latin typeface="Roboto"/>
              <a:ea typeface="Roboto"/>
              <a:cs typeface="Roboto"/>
              <a:sym typeface="Roboto"/>
            </a:endParaRPr>
          </a:p>
          <a:p>
            <a:pPr indent="0" lvl="0" marL="0" rtl="0" algn="l">
              <a:spcBef>
                <a:spcPts val="0"/>
              </a:spcBef>
              <a:spcAft>
                <a:spcPts val="0"/>
              </a:spcAft>
              <a:buNone/>
            </a:pPr>
            <a:r>
              <a:t/>
            </a:r>
            <a:endParaRPr sz="1550">
              <a:solidFill>
                <a:schemeClr val="lt1"/>
              </a:solidFill>
              <a:latin typeface="Roboto"/>
              <a:ea typeface="Roboto"/>
              <a:cs typeface="Roboto"/>
              <a:sym typeface="Roboto"/>
            </a:endParaRPr>
          </a:p>
          <a:p>
            <a:pPr indent="0" lvl="0" marL="0" rtl="0" algn="l">
              <a:spcBef>
                <a:spcPts val="0"/>
              </a:spcBef>
              <a:spcAft>
                <a:spcPts val="0"/>
              </a:spcAft>
              <a:buNone/>
            </a:pPr>
            <a:r>
              <a:rPr lang="en" sz="1550">
                <a:solidFill>
                  <a:schemeClr val="lt1"/>
                </a:solidFill>
                <a:latin typeface="Roboto"/>
                <a:ea typeface="Roboto"/>
                <a:cs typeface="Roboto"/>
                <a:sym typeface="Roboto"/>
              </a:rPr>
              <a:t>Minor note, out of the original 3105 </a:t>
            </a:r>
            <a:r>
              <a:rPr lang="en" sz="1550">
                <a:solidFill>
                  <a:schemeClr val="lt1"/>
                </a:solidFill>
                <a:latin typeface="Roboto"/>
                <a:ea typeface="Roboto"/>
                <a:cs typeface="Roboto"/>
                <a:sym typeface="Roboto"/>
              </a:rPr>
              <a:t>pieces</a:t>
            </a:r>
            <a:r>
              <a:rPr lang="en" sz="1550">
                <a:solidFill>
                  <a:schemeClr val="lt1"/>
                </a:solidFill>
                <a:latin typeface="Roboto"/>
                <a:ea typeface="Roboto"/>
                <a:cs typeface="Roboto"/>
                <a:sym typeface="Roboto"/>
              </a:rPr>
              <a:t> of data only 2828 were used to calculate the coefficient due to the fact there were null values </a:t>
            </a:r>
            <a:endParaRPr sz="1550">
              <a:solidFill>
                <a:schemeClr val="lt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 of Poor Health</a:t>
            </a:r>
            <a:endParaRPr sz="2900"/>
          </a:p>
        </p:txBody>
      </p:sp>
      <p:grpSp>
        <p:nvGrpSpPr>
          <p:cNvPr id="147" name="Google Shape;147;p17"/>
          <p:cNvGrpSpPr/>
          <p:nvPr/>
        </p:nvGrpSpPr>
        <p:grpSpPr>
          <a:xfrm>
            <a:off x="1305075" y="1304875"/>
            <a:ext cx="2628925" cy="3416400"/>
            <a:chOff x="431925" y="1304875"/>
            <a:chExt cx="2628925" cy="3416400"/>
          </a:xfrm>
        </p:grpSpPr>
        <p:sp>
          <p:nvSpPr>
            <p:cNvPr id="148" name="Google Shape;148;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txBox="1"/>
          <p:nvPr>
            <p:ph idx="4294967295" type="body"/>
          </p:nvPr>
        </p:nvSpPr>
        <p:spPr>
          <a:xfrm>
            <a:off x="13795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Metrics</a:t>
            </a:r>
            <a:endParaRPr>
              <a:solidFill>
                <a:schemeClr val="lt1"/>
              </a:solidFill>
            </a:endParaRPr>
          </a:p>
        </p:txBody>
      </p:sp>
      <p:sp>
        <p:nvSpPr>
          <p:cNvPr id="151" name="Google Shape;151;p17"/>
          <p:cNvSpPr txBox="1"/>
          <p:nvPr>
            <p:ph idx="4294967295" type="body"/>
          </p:nvPr>
        </p:nvSpPr>
        <p:spPr>
          <a:xfrm>
            <a:off x="13814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Q1: </a:t>
            </a:r>
            <a:r>
              <a:rPr lang="en" sz="2300"/>
              <a:t>16</a:t>
            </a:r>
            <a:endParaRPr sz="2300"/>
          </a:p>
          <a:p>
            <a:pPr indent="0" lvl="0" marL="0" rtl="0" algn="l">
              <a:spcBef>
                <a:spcPts val="1200"/>
              </a:spcBef>
              <a:spcAft>
                <a:spcPts val="0"/>
              </a:spcAft>
              <a:buNone/>
            </a:pPr>
            <a:r>
              <a:rPr b="1" lang="en" sz="2300"/>
              <a:t>Q3:</a:t>
            </a:r>
            <a:r>
              <a:rPr lang="en" sz="2300"/>
              <a:t> 24</a:t>
            </a:r>
            <a:endParaRPr sz="2300"/>
          </a:p>
          <a:p>
            <a:pPr indent="0" lvl="0" marL="0" rtl="0" algn="l">
              <a:spcBef>
                <a:spcPts val="1200"/>
              </a:spcBef>
              <a:spcAft>
                <a:spcPts val="0"/>
              </a:spcAft>
              <a:buNone/>
            </a:pPr>
            <a:r>
              <a:rPr b="1" lang="en" sz="2300"/>
              <a:t>Outliers:</a:t>
            </a:r>
            <a:r>
              <a:rPr lang="en" sz="2300"/>
              <a:t> 24</a:t>
            </a:r>
            <a:endParaRPr sz="2300"/>
          </a:p>
          <a:p>
            <a:pPr indent="0" lvl="0" marL="0" rtl="0" algn="l">
              <a:spcBef>
                <a:spcPts val="1200"/>
              </a:spcBef>
              <a:spcAft>
                <a:spcPts val="1200"/>
              </a:spcAft>
              <a:buNone/>
            </a:pPr>
            <a:r>
              <a:t/>
            </a:r>
            <a:endParaRPr sz="2300"/>
          </a:p>
        </p:txBody>
      </p:sp>
      <p:grpSp>
        <p:nvGrpSpPr>
          <p:cNvPr id="152" name="Google Shape;152;p17"/>
          <p:cNvGrpSpPr/>
          <p:nvPr/>
        </p:nvGrpSpPr>
        <p:grpSpPr>
          <a:xfrm>
            <a:off x="4915740" y="1304875"/>
            <a:ext cx="2798347" cy="3416400"/>
            <a:chOff x="3320450" y="1304875"/>
            <a:chExt cx="2632500" cy="3416400"/>
          </a:xfrm>
        </p:grpSpPr>
        <p:sp>
          <p:nvSpPr>
            <p:cNvPr id="153" name="Google Shape;153;p17"/>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7"/>
          <p:cNvSpPr txBox="1"/>
          <p:nvPr>
            <p:ph idx="4294967295" type="body"/>
          </p:nvPr>
        </p:nvSpPr>
        <p:spPr>
          <a:xfrm>
            <a:off x="4989123" y="1304875"/>
            <a:ext cx="26517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 of Poor Health</a:t>
            </a:r>
            <a:endParaRPr>
              <a:solidFill>
                <a:schemeClr val="lt1"/>
              </a:solidFill>
            </a:endParaRPr>
          </a:p>
        </p:txBody>
      </p:sp>
      <p:sp>
        <p:nvSpPr>
          <p:cNvPr id="156" name="Google Shape;156;p17"/>
          <p:cNvSpPr/>
          <p:nvPr/>
        </p:nvSpPr>
        <p:spPr>
          <a:xfrm>
            <a:off x="-15900" y="-52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7" name="Google Shape;157;p17"/>
          <p:cNvSpPr/>
          <p:nvPr/>
        </p:nvSpPr>
        <p:spPr>
          <a:xfrm>
            <a:off x="-15900" y="5008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58" name="Google Shape;158;p17"/>
          <p:cNvSpPr txBox="1"/>
          <p:nvPr>
            <p:ph idx="4294967295" type="body"/>
          </p:nvPr>
        </p:nvSpPr>
        <p:spPr>
          <a:xfrm>
            <a:off x="4952500" y="3644050"/>
            <a:ext cx="2724900" cy="9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500"/>
              <a:t>Median: </a:t>
            </a:r>
            <a:r>
              <a:rPr lang="en" sz="1500"/>
              <a:t>20.12%</a:t>
            </a:r>
            <a:endParaRPr sz="1500"/>
          </a:p>
          <a:p>
            <a:pPr indent="0" lvl="0" marL="0" rtl="0" algn="l">
              <a:lnSpc>
                <a:spcPct val="95000"/>
              </a:lnSpc>
              <a:spcBef>
                <a:spcPts val="1200"/>
              </a:spcBef>
              <a:spcAft>
                <a:spcPts val="0"/>
              </a:spcAft>
              <a:buSzPts val="688"/>
              <a:buNone/>
            </a:pPr>
            <a:r>
              <a:rPr lang="en" sz="1500"/>
              <a:t>Mean: 20%</a:t>
            </a:r>
            <a:endParaRPr sz="1500"/>
          </a:p>
          <a:p>
            <a:pPr indent="0" lvl="0" marL="0" rtl="0" algn="l">
              <a:lnSpc>
                <a:spcPct val="95000"/>
              </a:lnSpc>
              <a:spcBef>
                <a:spcPts val="1200"/>
              </a:spcBef>
              <a:spcAft>
                <a:spcPts val="1200"/>
              </a:spcAft>
              <a:buSzPts val="688"/>
              <a:buNone/>
            </a:pPr>
            <a:r>
              <a:rPr lang="en" sz="1500"/>
              <a:t>Skewed to the right</a:t>
            </a:r>
            <a:endParaRPr sz="1500"/>
          </a:p>
        </p:txBody>
      </p:sp>
      <p:pic>
        <p:nvPicPr>
          <p:cNvPr id="159" name="Google Shape;159;p17"/>
          <p:cNvPicPr preferRelativeResize="0"/>
          <p:nvPr/>
        </p:nvPicPr>
        <p:blipFill>
          <a:blip r:embed="rId3">
            <a:alphaModFix/>
          </a:blip>
          <a:stretch>
            <a:fillRect/>
          </a:stretch>
        </p:blipFill>
        <p:spPr>
          <a:xfrm>
            <a:off x="4915750" y="1766275"/>
            <a:ext cx="2798349" cy="1841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nvSpPr>
        <p:spPr>
          <a:xfrm>
            <a:off x="4866825" y="869025"/>
            <a:ext cx="4070700" cy="3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oboto"/>
                <a:ea typeface="Roboto"/>
                <a:cs typeface="Roboto"/>
                <a:sym typeface="Roboto"/>
              </a:rPr>
              <a:t>Correlation Coefficient: </a:t>
            </a:r>
            <a:r>
              <a:rPr lang="en" sz="2000">
                <a:solidFill>
                  <a:schemeClr val="lt1"/>
                </a:solidFill>
                <a:latin typeface="Roboto"/>
                <a:ea typeface="Roboto"/>
                <a:cs typeface="Roboto"/>
                <a:sym typeface="Roboto"/>
              </a:rPr>
              <a:t>0.0427</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rPr lang="en" sz="2000">
                <a:solidFill>
                  <a:schemeClr val="lt1"/>
                </a:solidFill>
                <a:latin typeface="Roboto"/>
                <a:ea typeface="Roboto"/>
                <a:cs typeface="Roboto"/>
                <a:sym typeface="Roboto"/>
              </a:rPr>
              <a:t>This shows a very weak </a:t>
            </a:r>
            <a:r>
              <a:rPr lang="en" sz="2000">
                <a:solidFill>
                  <a:schemeClr val="lt1"/>
                </a:solidFill>
                <a:latin typeface="Roboto"/>
                <a:ea typeface="Roboto"/>
                <a:cs typeface="Roboto"/>
                <a:sym typeface="Roboto"/>
              </a:rPr>
              <a:t>positive</a:t>
            </a:r>
            <a:r>
              <a:rPr lang="en" sz="2000">
                <a:solidFill>
                  <a:schemeClr val="lt1"/>
                </a:solidFill>
                <a:latin typeface="Roboto"/>
                <a:ea typeface="Roboto"/>
                <a:cs typeface="Roboto"/>
                <a:sym typeface="Roboto"/>
              </a:rPr>
              <a:t> correlation meaning that there could be some correlation between </a:t>
            </a:r>
            <a:r>
              <a:rPr lang="en" sz="2000">
                <a:solidFill>
                  <a:schemeClr val="lt1"/>
                </a:solidFill>
                <a:latin typeface="Roboto"/>
                <a:ea typeface="Roboto"/>
                <a:cs typeface="Roboto"/>
                <a:sym typeface="Roboto"/>
              </a:rPr>
              <a:t>voting participation </a:t>
            </a:r>
            <a:r>
              <a:rPr lang="en" sz="2000">
                <a:solidFill>
                  <a:schemeClr val="lt1"/>
                </a:solidFill>
                <a:latin typeface="Roboto"/>
                <a:ea typeface="Roboto"/>
                <a:cs typeface="Roboto"/>
                <a:sym typeface="Roboto"/>
              </a:rPr>
              <a:t>and p</a:t>
            </a:r>
            <a:r>
              <a:rPr lang="en" sz="2000">
                <a:solidFill>
                  <a:schemeClr val="lt1"/>
                </a:solidFill>
                <a:latin typeface="Roboto"/>
                <a:ea typeface="Roboto"/>
                <a:cs typeface="Roboto"/>
                <a:sym typeface="Roboto"/>
              </a:rPr>
              <a:t>oor health</a:t>
            </a:r>
            <a:r>
              <a:rPr lang="en" sz="2000">
                <a:solidFill>
                  <a:schemeClr val="lt1"/>
                </a:solidFill>
                <a:latin typeface="Roboto"/>
                <a:ea typeface="Roboto"/>
                <a:cs typeface="Roboto"/>
                <a:sym typeface="Roboto"/>
              </a:rPr>
              <a:t> but there could be other factors that influence it</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p:txBody>
      </p:sp>
      <p:pic>
        <p:nvPicPr>
          <p:cNvPr id="165" name="Google Shape;165;p18"/>
          <p:cNvPicPr preferRelativeResize="0"/>
          <p:nvPr/>
        </p:nvPicPr>
        <p:blipFill>
          <a:blip r:embed="rId3">
            <a:alphaModFix/>
          </a:blip>
          <a:stretch>
            <a:fillRect/>
          </a:stretch>
        </p:blipFill>
        <p:spPr>
          <a:xfrm>
            <a:off x="345175" y="157825"/>
            <a:ext cx="3908499" cy="2208450"/>
          </a:xfrm>
          <a:prstGeom prst="rect">
            <a:avLst/>
          </a:prstGeom>
          <a:noFill/>
          <a:ln>
            <a:noFill/>
          </a:ln>
        </p:spPr>
      </p:pic>
      <p:pic>
        <p:nvPicPr>
          <p:cNvPr id="166" name="Google Shape;166;p18"/>
          <p:cNvPicPr preferRelativeResize="0"/>
          <p:nvPr/>
        </p:nvPicPr>
        <p:blipFill>
          <a:blip r:embed="rId4">
            <a:alphaModFix/>
          </a:blip>
          <a:stretch>
            <a:fillRect/>
          </a:stretch>
        </p:blipFill>
        <p:spPr>
          <a:xfrm>
            <a:off x="345175" y="2496450"/>
            <a:ext cx="3908501" cy="2472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9"/>
          <p:cNvSpPr txBox="1"/>
          <p:nvPr>
            <p:ph type="title"/>
          </p:nvPr>
        </p:nvSpPr>
        <p:spPr>
          <a:xfrm>
            <a:off x="1593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900"/>
              <a:t>Preventable </a:t>
            </a:r>
            <a:r>
              <a:rPr lang="en" sz="2900"/>
              <a:t>Hospitalizations</a:t>
            </a:r>
            <a:endParaRPr sz="2900"/>
          </a:p>
        </p:txBody>
      </p:sp>
      <p:grpSp>
        <p:nvGrpSpPr>
          <p:cNvPr id="172" name="Google Shape;172;p19"/>
          <p:cNvGrpSpPr/>
          <p:nvPr/>
        </p:nvGrpSpPr>
        <p:grpSpPr>
          <a:xfrm>
            <a:off x="1305075" y="1304875"/>
            <a:ext cx="2628925" cy="3416400"/>
            <a:chOff x="431925" y="1304875"/>
            <a:chExt cx="2628925" cy="3416400"/>
          </a:xfrm>
        </p:grpSpPr>
        <p:sp>
          <p:nvSpPr>
            <p:cNvPr id="173" name="Google Shape;173;p19"/>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9"/>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5" name="Google Shape;175;p19"/>
          <p:cNvSpPr txBox="1"/>
          <p:nvPr>
            <p:ph idx="4294967295" type="body"/>
          </p:nvPr>
        </p:nvSpPr>
        <p:spPr>
          <a:xfrm>
            <a:off x="1379575" y="1304875"/>
            <a:ext cx="2494500" cy="461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Metrics</a:t>
            </a:r>
            <a:endParaRPr>
              <a:solidFill>
                <a:schemeClr val="lt1"/>
              </a:solidFill>
            </a:endParaRPr>
          </a:p>
        </p:txBody>
      </p:sp>
      <p:sp>
        <p:nvSpPr>
          <p:cNvPr id="176" name="Google Shape;176;p19"/>
          <p:cNvSpPr txBox="1"/>
          <p:nvPr>
            <p:ph idx="4294967295" type="body"/>
          </p:nvPr>
        </p:nvSpPr>
        <p:spPr>
          <a:xfrm>
            <a:off x="1381475" y="1850300"/>
            <a:ext cx="2478600" cy="2794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300"/>
              <a:t>Q1: </a:t>
            </a:r>
            <a:r>
              <a:rPr lang="en" sz="2300"/>
              <a:t>4</a:t>
            </a:r>
            <a:endParaRPr sz="2300"/>
          </a:p>
          <a:p>
            <a:pPr indent="0" lvl="0" marL="0" rtl="0" algn="l">
              <a:spcBef>
                <a:spcPts val="1200"/>
              </a:spcBef>
              <a:spcAft>
                <a:spcPts val="0"/>
              </a:spcAft>
              <a:buNone/>
            </a:pPr>
            <a:r>
              <a:rPr b="1" lang="en" sz="2300"/>
              <a:t>Q3:</a:t>
            </a:r>
            <a:r>
              <a:rPr lang="en" sz="2300"/>
              <a:t> 42</a:t>
            </a:r>
            <a:endParaRPr sz="2300"/>
          </a:p>
          <a:p>
            <a:pPr indent="0" lvl="0" marL="0" rtl="0" algn="l">
              <a:spcBef>
                <a:spcPts val="1200"/>
              </a:spcBef>
              <a:spcAft>
                <a:spcPts val="0"/>
              </a:spcAft>
              <a:buNone/>
            </a:pPr>
            <a:r>
              <a:rPr b="1" lang="en" sz="2300"/>
              <a:t>Outliers:</a:t>
            </a:r>
            <a:r>
              <a:rPr lang="en" sz="2300"/>
              <a:t> 419</a:t>
            </a:r>
            <a:endParaRPr sz="2300"/>
          </a:p>
          <a:p>
            <a:pPr indent="0" lvl="0" marL="0" rtl="0" algn="l">
              <a:spcBef>
                <a:spcPts val="1200"/>
              </a:spcBef>
              <a:spcAft>
                <a:spcPts val="1200"/>
              </a:spcAft>
              <a:buNone/>
            </a:pPr>
            <a:r>
              <a:t/>
            </a:r>
            <a:endParaRPr sz="2300"/>
          </a:p>
        </p:txBody>
      </p:sp>
      <p:grpSp>
        <p:nvGrpSpPr>
          <p:cNvPr id="177" name="Google Shape;177;p19"/>
          <p:cNvGrpSpPr/>
          <p:nvPr/>
        </p:nvGrpSpPr>
        <p:grpSpPr>
          <a:xfrm>
            <a:off x="4915740" y="1304875"/>
            <a:ext cx="2798347" cy="3416400"/>
            <a:chOff x="3320450" y="1304875"/>
            <a:chExt cx="2632500" cy="3416400"/>
          </a:xfrm>
        </p:grpSpPr>
        <p:sp>
          <p:nvSpPr>
            <p:cNvPr id="178" name="Google Shape;178;p19"/>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9"/>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 name="Google Shape;180;p19"/>
          <p:cNvSpPr txBox="1"/>
          <p:nvPr>
            <p:ph idx="4294967295" type="body"/>
          </p:nvPr>
        </p:nvSpPr>
        <p:spPr>
          <a:xfrm>
            <a:off x="4989123" y="1304875"/>
            <a:ext cx="2651700" cy="461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lt1"/>
                </a:solidFill>
              </a:rPr>
              <a:t>Preventable</a:t>
            </a:r>
            <a:r>
              <a:rPr lang="en">
                <a:solidFill>
                  <a:schemeClr val="lt1"/>
                </a:solidFill>
              </a:rPr>
              <a:t> </a:t>
            </a:r>
            <a:r>
              <a:rPr lang="en">
                <a:solidFill>
                  <a:schemeClr val="lt1"/>
                </a:solidFill>
              </a:rPr>
              <a:t>Hospitalizations</a:t>
            </a:r>
            <a:endParaRPr>
              <a:solidFill>
                <a:schemeClr val="lt1"/>
              </a:solidFill>
            </a:endParaRPr>
          </a:p>
        </p:txBody>
      </p:sp>
      <p:sp>
        <p:nvSpPr>
          <p:cNvPr id="181" name="Google Shape;181;p19"/>
          <p:cNvSpPr/>
          <p:nvPr/>
        </p:nvSpPr>
        <p:spPr>
          <a:xfrm>
            <a:off x="-15900" y="-52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19"/>
          <p:cNvSpPr/>
          <p:nvPr/>
        </p:nvSpPr>
        <p:spPr>
          <a:xfrm>
            <a:off x="-15900" y="5008350"/>
            <a:ext cx="9159900" cy="189000"/>
          </a:xfrm>
          <a:prstGeom prst="rect">
            <a:avLst/>
          </a:prstGeom>
          <a:solidFill>
            <a:srgbClr val="1C458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19"/>
          <p:cNvSpPr txBox="1"/>
          <p:nvPr>
            <p:ph idx="4294967295" type="body"/>
          </p:nvPr>
        </p:nvSpPr>
        <p:spPr>
          <a:xfrm>
            <a:off x="4952500" y="3644050"/>
            <a:ext cx="2724900" cy="9462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88"/>
              <a:buNone/>
            </a:pPr>
            <a:r>
              <a:rPr lang="en" sz="1500"/>
              <a:t>Median: 12</a:t>
            </a:r>
            <a:endParaRPr sz="1500"/>
          </a:p>
          <a:p>
            <a:pPr indent="0" lvl="0" marL="0" rtl="0" algn="l">
              <a:lnSpc>
                <a:spcPct val="95000"/>
              </a:lnSpc>
              <a:spcBef>
                <a:spcPts val="1200"/>
              </a:spcBef>
              <a:spcAft>
                <a:spcPts val="0"/>
              </a:spcAft>
              <a:buSzPts val="688"/>
              <a:buNone/>
            </a:pPr>
            <a:r>
              <a:rPr lang="en" sz="1500"/>
              <a:t>Mean: </a:t>
            </a:r>
            <a:r>
              <a:rPr lang="en" sz="1500"/>
              <a:t>78.52</a:t>
            </a:r>
            <a:endParaRPr sz="1500"/>
          </a:p>
          <a:p>
            <a:pPr indent="0" lvl="0" marL="0" rtl="0" algn="l">
              <a:lnSpc>
                <a:spcPct val="95000"/>
              </a:lnSpc>
              <a:spcBef>
                <a:spcPts val="1200"/>
              </a:spcBef>
              <a:spcAft>
                <a:spcPts val="1200"/>
              </a:spcAft>
              <a:buSzPts val="688"/>
              <a:buNone/>
            </a:pPr>
            <a:r>
              <a:rPr lang="en" sz="1500"/>
              <a:t>Extreme skew to the left</a:t>
            </a:r>
            <a:endParaRPr sz="1500"/>
          </a:p>
        </p:txBody>
      </p:sp>
      <p:pic>
        <p:nvPicPr>
          <p:cNvPr id="184" name="Google Shape;184;p19"/>
          <p:cNvPicPr preferRelativeResize="0"/>
          <p:nvPr/>
        </p:nvPicPr>
        <p:blipFill>
          <a:blip r:embed="rId3">
            <a:alphaModFix/>
          </a:blip>
          <a:stretch>
            <a:fillRect/>
          </a:stretch>
        </p:blipFill>
        <p:spPr>
          <a:xfrm>
            <a:off x="4915750" y="1766275"/>
            <a:ext cx="2798349" cy="1690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0"/>
          <p:cNvSpPr txBox="1"/>
          <p:nvPr/>
        </p:nvSpPr>
        <p:spPr>
          <a:xfrm>
            <a:off x="4855475" y="755625"/>
            <a:ext cx="4070700" cy="3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oboto"/>
                <a:ea typeface="Roboto"/>
                <a:cs typeface="Roboto"/>
                <a:sym typeface="Roboto"/>
              </a:rPr>
              <a:t>Correlation Coefficient: -0.0556</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rPr lang="en" sz="2000">
                <a:solidFill>
                  <a:schemeClr val="lt1"/>
                </a:solidFill>
                <a:latin typeface="Roboto"/>
                <a:ea typeface="Roboto"/>
                <a:cs typeface="Roboto"/>
                <a:sym typeface="Roboto"/>
              </a:rPr>
              <a:t>This shows a very weak negative correlation meaning that there could be some correlation between voting participation and preventable hospital visits but there could be other factors that influence it</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2000">
              <a:solidFill>
                <a:schemeClr val="lt1"/>
              </a:solidFill>
              <a:latin typeface="Roboto"/>
              <a:ea typeface="Roboto"/>
              <a:cs typeface="Roboto"/>
              <a:sym typeface="Roboto"/>
            </a:endParaRPr>
          </a:p>
          <a:p>
            <a:pPr indent="0" lvl="0" marL="0" rtl="0" algn="l">
              <a:spcBef>
                <a:spcPts val="0"/>
              </a:spcBef>
              <a:spcAft>
                <a:spcPts val="0"/>
              </a:spcAft>
              <a:buNone/>
            </a:pPr>
            <a:r>
              <a:t/>
            </a:r>
            <a:endParaRPr sz="1900">
              <a:solidFill>
                <a:schemeClr val="lt1"/>
              </a:solidFill>
              <a:latin typeface="Roboto"/>
              <a:ea typeface="Roboto"/>
              <a:cs typeface="Roboto"/>
              <a:sym typeface="Roboto"/>
            </a:endParaRPr>
          </a:p>
        </p:txBody>
      </p:sp>
      <p:pic>
        <p:nvPicPr>
          <p:cNvPr id="190" name="Google Shape;190;p20"/>
          <p:cNvPicPr preferRelativeResize="0"/>
          <p:nvPr/>
        </p:nvPicPr>
        <p:blipFill>
          <a:blip r:embed="rId3">
            <a:alphaModFix/>
          </a:blip>
          <a:stretch>
            <a:fillRect/>
          </a:stretch>
        </p:blipFill>
        <p:spPr>
          <a:xfrm>
            <a:off x="345175" y="186400"/>
            <a:ext cx="3908501" cy="2191650"/>
          </a:xfrm>
          <a:prstGeom prst="rect">
            <a:avLst/>
          </a:prstGeom>
          <a:noFill/>
          <a:ln>
            <a:noFill/>
          </a:ln>
        </p:spPr>
      </p:pic>
      <p:pic>
        <p:nvPicPr>
          <p:cNvPr id="191" name="Google Shape;191;p20"/>
          <p:cNvPicPr preferRelativeResize="0"/>
          <p:nvPr/>
        </p:nvPicPr>
        <p:blipFill>
          <a:blip r:embed="rId4">
            <a:alphaModFix/>
          </a:blip>
          <a:stretch>
            <a:fillRect/>
          </a:stretch>
        </p:blipFill>
        <p:spPr>
          <a:xfrm>
            <a:off x="345175" y="2485100"/>
            <a:ext cx="3908500" cy="2460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Conclusion</a:t>
            </a:r>
            <a:endParaRPr/>
          </a:p>
        </p:txBody>
      </p:sp>
      <p:sp>
        <p:nvSpPr>
          <p:cNvPr id="197" name="Google Shape;197;p21"/>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There is an effect, but barely</a:t>
            </a:r>
            <a:endParaRPr/>
          </a:p>
        </p:txBody>
      </p:sp>
      <p:sp>
        <p:nvSpPr>
          <p:cNvPr id="198" name="Google Shape;198;p21"/>
          <p:cNvSpPr txBox="1"/>
          <p:nvPr/>
        </p:nvSpPr>
        <p:spPr>
          <a:xfrm>
            <a:off x="4866825" y="716625"/>
            <a:ext cx="4070700" cy="3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lt1"/>
                </a:solidFill>
                <a:latin typeface="Roboto"/>
                <a:ea typeface="Roboto"/>
                <a:cs typeface="Roboto"/>
                <a:sym typeface="Roboto"/>
              </a:rPr>
              <a:t>Despite showing some correlation between voter participation and </a:t>
            </a:r>
            <a:r>
              <a:rPr lang="en" sz="2000">
                <a:solidFill>
                  <a:schemeClr val="lt1"/>
                </a:solidFill>
                <a:latin typeface="Roboto"/>
                <a:ea typeface="Roboto"/>
                <a:cs typeface="Roboto"/>
                <a:sym typeface="Roboto"/>
              </a:rPr>
              <a:t>certain</a:t>
            </a:r>
            <a:r>
              <a:rPr lang="en" sz="2000">
                <a:solidFill>
                  <a:schemeClr val="lt1"/>
                </a:solidFill>
                <a:latin typeface="Roboto"/>
                <a:ea typeface="Roboto"/>
                <a:cs typeface="Roboto"/>
                <a:sym typeface="Roboto"/>
              </a:rPr>
              <a:t> health metrics, the data is simply way too varied to truly determine correlation due to low correlation coefficients. This is most likely due to other variables involved that could influence such metrics</a:t>
            </a:r>
            <a:endParaRPr sz="20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