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40"/>
  </p:notesMasterIdLst>
  <p:sldIdLst>
    <p:sldId id="256" r:id="rId2"/>
    <p:sldId id="257" r:id="rId3"/>
    <p:sldId id="287" r:id="rId4"/>
    <p:sldId id="286" r:id="rId5"/>
    <p:sldId id="285" r:id="rId6"/>
    <p:sldId id="305" r:id="rId7"/>
    <p:sldId id="306" r:id="rId8"/>
    <p:sldId id="259" r:id="rId9"/>
    <p:sldId id="275" r:id="rId10"/>
    <p:sldId id="276" r:id="rId11"/>
    <p:sldId id="279" r:id="rId12"/>
    <p:sldId id="282" r:id="rId13"/>
    <p:sldId id="304" r:id="rId14"/>
    <p:sldId id="264" r:id="rId15"/>
    <p:sldId id="262" r:id="rId16"/>
    <p:sldId id="265" r:id="rId17"/>
    <p:sldId id="266" r:id="rId18"/>
    <p:sldId id="268" r:id="rId19"/>
    <p:sldId id="263" r:id="rId20"/>
    <p:sldId id="271" r:id="rId21"/>
    <p:sldId id="270" r:id="rId22"/>
    <p:sldId id="272" r:id="rId23"/>
    <p:sldId id="274" r:id="rId24"/>
    <p:sldId id="308" r:id="rId25"/>
    <p:sldId id="291" r:id="rId26"/>
    <p:sldId id="284" r:id="rId27"/>
    <p:sldId id="290" r:id="rId28"/>
    <p:sldId id="292" r:id="rId29"/>
    <p:sldId id="293" r:id="rId30"/>
    <p:sldId id="298" r:id="rId31"/>
    <p:sldId id="299" r:id="rId32"/>
    <p:sldId id="300" r:id="rId33"/>
    <p:sldId id="301" r:id="rId34"/>
    <p:sldId id="294" r:id="rId35"/>
    <p:sldId id="297" r:id="rId36"/>
    <p:sldId id="302" r:id="rId37"/>
    <p:sldId id="281" r:id="rId38"/>
    <p:sldId id="307" r:id="rId3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002776"/>
    <a:srgbClr val="009A46"/>
    <a:srgbClr val="048664"/>
    <a:srgbClr val="046C51"/>
    <a:srgbClr val="059F77"/>
    <a:srgbClr val="A0BDDC"/>
    <a:srgbClr val="598BC1"/>
    <a:srgbClr val="82C1C4"/>
    <a:srgbClr val="38649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F:\cygwin\home\jofa\dev\sf\itl\trunk\itl\doc\html\LaBatea_performance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e-DE"/>
  <c:chart>
    <c:title>
      <c:tx>
        <c:rich>
          <a:bodyPr/>
          <a:lstStyle/>
          <a:p>
            <a:pPr>
              <a:defRPr sz="10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de-DE"/>
              <a:t>compile times</a:t>
            </a:r>
          </a:p>
        </c:rich>
      </c:tx>
      <c:layout>
        <c:manualLayout>
          <c:xMode val="edge"/>
          <c:yMode val="edge"/>
          <c:x val="0.37602229865024395"/>
          <c:y val="2.9411764705882356E-2"/>
        </c:manualLayout>
      </c:layout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0.19618554712186531"/>
          <c:y val="0.14075630252100974"/>
          <c:w val="0.73569580170699522"/>
          <c:h val="0.6701680672268957"/>
        </c:manualLayout>
      </c:layout>
      <c:scatterChart>
        <c:scatterStyle val="lineMarker"/>
        <c:ser>
          <c:idx val="0"/>
          <c:order val="0"/>
          <c:tx>
            <c:strRef>
              <c:f>LaBatea_performance!$E$5</c:f>
              <c:strCache>
                <c:ptCount val="1"/>
                <c:pt idx="0">
                  <c:v>cmp_vc8</c:v>
                </c:pt>
              </c:strCache>
            </c:strRef>
          </c:tx>
          <c:spPr>
            <a:ln w="12700">
              <a:solidFill>
                <a:srgbClr val="000080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LaBatea_performance!$D$6:$D$13</c:f>
              <c:numCache>
                <c:formatCode>General</c:formatCode>
                <c:ptCount val="8"/>
                <c:pt idx="0">
                  <c:v>15</c:v>
                </c:pt>
                <c:pt idx="1">
                  <c:v>30</c:v>
                </c:pt>
                <c:pt idx="2">
                  <c:v>52</c:v>
                </c:pt>
                <c:pt idx="3">
                  <c:v>74</c:v>
                </c:pt>
                <c:pt idx="4">
                  <c:v>96</c:v>
                </c:pt>
                <c:pt idx="5">
                  <c:v>118</c:v>
                </c:pt>
                <c:pt idx="6">
                  <c:v>168</c:v>
                </c:pt>
                <c:pt idx="7">
                  <c:v>212</c:v>
                </c:pt>
              </c:numCache>
            </c:numRef>
          </c:xVal>
          <c:yVal>
            <c:numRef>
              <c:f>LaBatea_performance!$E$6:$E$13</c:f>
              <c:numCache>
                <c:formatCode>General</c:formatCode>
                <c:ptCount val="8"/>
                <c:pt idx="0">
                  <c:v>52</c:v>
                </c:pt>
                <c:pt idx="1">
                  <c:v>61</c:v>
                </c:pt>
                <c:pt idx="2">
                  <c:v>99</c:v>
                </c:pt>
                <c:pt idx="3">
                  <c:v>130</c:v>
                </c:pt>
                <c:pt idx="4">
                  <c:v>163</c:v>
                </c:pt>
                <c:pt idx="5">
                  <c:v>176</c:v>
                </c:pt>
                <c:pt idx="6">
                  <c:v>269</c:v>
                </c:pt>
                <c:pt idx="7">
                  <c:v>375</c:v>
                </c:pt>
              </c:numCache>
            </c:numRef>
          </c:yVal>
        </c:ser>
        <c:ser>
          <c:idx val="1"/>
          <c:order val="1"/>
          <c:tx>
            <c:strRef>
              <c:f>LaBatea_performance!$F$5</c:f>
              <c:strCache>
                <c:ptCount val="1"/>
                <c:pt idx="0">
                  <c:v>cmp_gcc</c:v>
                </c:pt>
              </c:strCache>
            </c:strRef>
          </c:tx>
          <c:spPr>
            <a:ln w="12700">
              <a:solidFill>
                <a:srgbClr val="FF00FF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FF00FF"/>
              </a:solidFill>
              <a:ln>
                <a:solidFill>
                  <a:srgbClr val="FF00FF"/>
                </a:solidFill>
                <a:prstDash val="solid"/>
              </a:ln>
            </c:spPr>
          </c:marker>
          <c:xVal>
            <c:numRef>
              <c:f>LaBatea_performance!$D$6:$D$13</c:f>
              <c:numCache>
                <c:formatCode>General</c:formatCode>
                <c:ptCount val="8"/>
                <c:pt idx="0">
                  <c:v>15</c:v>
                </c:pt>
                <c:pt idx="1">
                  <c:v>30</c:v>
                </c:pt>
                <c:pt idx="2">
                  <c:v>52</c:v>
                </c:pt>
                <c:pt idx="3">
                  <c:v>74</c:v>
                </c:pt>
                <c:pt idx="4">
                  <c:v>96</c:v>
                </c:pt>
                <c:pt idx="5">
                  <c:v>118</c:v>
                </c:pt>
                <c:pt idx="6">
                  <c:v>168</c:v>
                </c:pt>
                <c:pt idx="7">
                  <c:v>212</c:v>
                </c:pt>
              </c:numCache>
            </c:numRef>
          </c:xVal>
          <c:yVal>
            <c:numRef>
              <c:f>LaBatea_performance!$F$6:$F$13</c:f>
              <c:numCache>
                <c:formatCode>General</c:formatCode>
                <c:ptCount val="8"/>
                <c:pt idx="0">
                  <c:v>44</c:v>
                </c:pt>
                <c:pt idx="1">
                  <c:v>59</c:v>
                </c:pt>
                <c:pt idx="2">
                  <c:v>111</c:v>
                </c:pt>
                <c:pt idx="3">
                  <c:v>161</c:v>
                </c:pt>
                <c:pt idx="4">
                  <c:v>217</c:v>
                </c:pt>
                <c:pt idx="5">
                  <c:v>238</c:v>
                </c:pt>
                <c:pt idx="6">
                  <c:v>420</c:v>
                </c:pt>
                <c:pt idx="7">
                  <c:v>999</c:v>
                </c:pt>
              </c:numCache>
            </c:numRef>
          </c:yVal>
        </c:ser>
        <c:axId val="81684736"/>
        <c:axId val="81703680"/>
      </c:scatterChart>
      <c:valAx>
        <c:axId val="81684736"/>
        <c:scaling>
          <c:orientation val="minMax"/>
          <c:max val="212"/>
          <c:min val="0"/>
        </c:scaling>
        <c:axPos val="b"/>
        <c:title>
          <c:tx>
            <c:rich>
              <a:bodyPr/>
              <a:lstStyle/>
              <a:p>
                <a:pPr>
                  <a:defRPr sz="9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de-DE"/>
                  <a:t>lawinstances</a:t>
                </a:r>
              </a:p>
            </c:rich>
          </c:tx>
          <c:layout>
            <c:manualLayout>
              <c:xMode val="edge"/>
              <c:yMode val="edge"/>
              <c:x val="0.45504147735210182"/>
              <c:y val="0.86764705882353721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81703680"/>
        <c:crosses val="autoZero"/>
        <c:crossBetween val="midCat"/>
      </c:valAx>
      <c:valAx>
        <c:axId val="81703680"/>
        <c:scaling>
          <c:orientation val="minMax"/>
          <c:max val="1000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9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de-DE"/>
                  <a:t>compiletime (sec)</a:t>
                </a:r>
              </a:p>
            </c:rich>
          </c:tx>
          <c:layout>
            <c:manualLayout>
              <c:xMode val="edge"/>
              <c:yMode val="edge"/>
              <c:x val="4.3596788249303728E-2"/>
              <c:y val="0.36344537815126082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81684736"/>
        <c:crosses val="autoZero"/>
        <c:crossBetween val="midCat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b"/>
      <c:layout>
        <c:manualLayout>
          <c:xMode val="edge"/>
          <c:yMode val="edge"/>
          <c:x val="0.34059990819768432"/>
          <c:y val="0.93907563025210616"/>
          <c:w val="0.44414228028977892"/>
          <c:h val="4.6218487394957986E-2"/>
        </c:manualLayout>
      </c:layout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735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de-DE"/>
        </a:p>
      </c:txPr>
    </c:legend>
    <c:plotVisOnly val="1"/>
    <c:dispBlanksAs val="gap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de-DE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D250B-52E3-4D95-ABAE-0AF8D4EEA5C1}" type="datetimeFigureOut">
              <a:rPr lang="de-DE" smtClean="0"/>
              <a:pPr/>
              <a:t>12.05.2010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021B18-7BE4-4465-9769-E645F0243CC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Copy, </a:t>
            </a:r>
            <a:r>
              <a:rPr lang="en-US" dirty="0" err="1" smtClean="0"/>
              <a:t>copy_backward</a:t>
            </a:r>
            <a:r>
              <a:rPr lang="en-US" dirty="0" smtClean="0"/>
              <a:t>, </a:t>
            </a:r>
            <a:r>
              <a:rPr lang="en-US" dirty="0" err="1" smtClean="0"/>
              <a:t>reverse_copy</a:t>
            </a:r>
            <a:r>
              <a:rPr lang="en-US" dirty="0" smtClean="0"/>
              <a:t>, S-&gt;container.</a:t>
            </a:r>
            <a:r>
              <a:rPr lang="en-US" baseline="0" dirty="0" smtClean="0"/>
              <a:t>  Find, </a:t>
            </a:r>
            <a:r>
              <a:rPr lang="en-US" baseline="0" dirty="0" err="1" smtClean="0"/>
              <a:t>lower_bound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upper_bound</a:t>
            </a:r>
            <a:r>
              <a:rPr lang="en-US" baseline="0" dirty="0" smtClean="0"/>
              <a:t>: k-&gt;(S-&gt;element)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21B18-7BE4-4465-9769-E645F0243CCE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929586" y="6404984"/>
            <a:ext cx="906566" cy="365760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de-DE" smtClean="0"/>
              <a:t>Version 1.0.1   2010-05-09</a:t>
            </a:r>
            <a:endParaRPr lang="de-DE" dirty="0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2409812" cy="365760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hteck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786710" y="6404984"/>
            <a:ext cx="1049442" cy="365760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de-DE" smtClean="0"/>
              <a:t>Version 1.0.1   2010-05-09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2409812" cy="365760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Copyright © Joachim </a:t>
            </a:r>
            <a:r>
              <a:rPr lang="en-US" dirty="0" err="1" smtClean="0"/>
              <a:t>Faulhaber</a:t>
            </a:r>
            <a:r>
              <a:rPr lang="en-US" dirty="0" smtClean="0"/>
              <a:t>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</a:lstStyle>
          <a:p>
            <a:pPr lvl="0" eaLnBrk="1" latinLnBrk="0" hangingPunct="1"/>
            <a:r>
              <a:rPr lang="de-DE" dirty="0" smtClean="0"/>
              <a:t>Textmasterformate durch Klicken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hteck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r>
              <a:rPr lang="de-DE" smtClean="0"/>
              <a:t>Version 1.0.1   2010-05-09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2" name="Inhaltsplatzhalt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erade Verbindung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hteck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hteck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hteck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Inhaltsplatzhalt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6" name="Inhaltsplatzhalt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3" name="Titel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hteck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Inhaltsplatzhalt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Rechteck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erade Verbindung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hteck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22" name="Rechteck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r>
              <a:rPr lang="de-DE" smtClean="0"/>
              <a:t>Version 1.0.1   2010-05-09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Version 1.0.1   2010-05-09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e.wikipedia.org/wiki/Benutzer:Lysippos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e.wikipedia.org/wiki/Benutzer:Lysippos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vn.boost.org/svn/boost/sandbox/itl/boost/validate/laws/monoid.hpp" TargetMode="External"/><Relationship Id="rId2" Type="http://schemas.openxmlformats.org/officeDocument/2006/relationships/hyperlink" Target="https://svn.boost.org/svn/boost/sandbox/itl/libs/validate/example/boostcon_law_validater_/boostcon_law_validater.cpp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svn.boost.org/svn/boost/sandbox/itl/libs/validate/example/boostcon_abelian_monoids_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Modern-Design-Generic-Programming-Patterns/dp/0201704315" TargetMode="External"/><Relationship Id="rId2" Type="http://schemas.openxmlformats.org/officeDocument/2006/relationships/hyperlink" Target="http://www.labatea.de/galerie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ourceforge.net/projects/itl/" TargetMode="External"/><Relationship Id="rId5" Type="http://schemas.openxmlformats.org/officeDocument/2006/relationships/hyperlink" Target="http://www.boostpro.com/vault/index.php?action=downloadfile&amp;filename=itl_3_2_0.zip&amp;directory=Containers" TargetMode="External"/><Relationship Id="rId4" Type="http://schemas.openxmlformats.org/officeDocument/2006/relationships/hyperlink" Target="https://svn.boost.org/svn/boost/sandbox/itl/boost/validate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de.wikipedia.org/wiki/Benutzer:Lysippos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ware.legiasoft.com/quickcheck/index.html" TargetMode="External"/><Relationship Id="rId2" Type="http://schemas.openxmlformats.org/officeDocument/2006/relationships/hyperlink" Target="http://en.wikipedia.org/wiki/QuickCheck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Sisyphus_by_von_Stuck.jpg?uselang=de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Prussian_Fusiliers.jpg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Lecture held at the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en-US" baseline="30000" dirty="0" smtClean="0">
                <a:solidFill>
                  <a:schemeClr val="tx2">
                    <a:lumMod val="75000"/>
                  </a:schemeClr>
                </a:solidFill>
              </a:rPr>
              <a:t>th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international conference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On boost c++ libraries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Boostcon 2010</a:t>
            </a:r>
          </a:p>
          <a:p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1800" b="1" spc="330" dirty="0" smtClean="0">
                <a:solidFill>
                  <a:srgbClr val="386494"/>
                </a:solidFill>
              </a:rPr>
              <a:t>J</a:t>
            </a:r>
            <a:r>
              <a:rPr lang="de-DE" sz="1600" b="1" spc="330" dirty="0" smtClean="0">
                <a:solidFill>
                  <a:srgbClr val="386494"/>
                </a:solidFill>
              </a:rPr>
              <a:t>OACHIM</a:t>
            </a:r>
            <a:r>
              <a:rPr lang="de-DE" sz="1800" b="1" spc="330" dirty="0" smtClean="0">
                <a:solidFill>
                  <a:srgbClr val="386494"/>
                </a:solidFill>
              </a:rPr>
              <a:t> F</a:t>
            </a:r>
            <a:r>
              <a:rPr lang="de-DE" sz="1600" b="1" spc="330" dirty="0" smtClean="0">
                <a:solidFill>
                  <a:srgbClr val="386494"/>
                </a:solidFill>
              </a:rPr>
              <a:t>AULHABER</a:t>
            </a:r>
            <a:r>
              <a:rPr lang="de-DE" sz="1600" b="1" spc="300" dirty="0" smtClean="0">
                <a:solidFill>
                  <a:srgbClr val="386494"/>
                </a:solidFill>
              </a:rPr>
              <a:t/>
            </a:r>
            <a:br>
              <a:rPr lang="de-DE" sz="1600" b="1" spc="300" dirty="0" smtClean="0">
                <a:solidFill>
                  <a:srgbClr val="386494"/>
                </a:solidFill>
              </a:rPr>
            </a:br>
            <a:r>
              <a:rPr lang="de-DE" sz="1800" b="1" spc="300" dirty="0" smtClean="0">
                <a:solidFill>
                  <a:srgbClr val="598BC1"/>
                </a:solidFill>
              </a:rPr>
              <a:t/>
            </a:r>
            <a:br>
              <a:rPr lang="de-DE" sz="1800" b="1" spc="300" dirty="0" smtClean="0">
                <a:solidFill>
                  <a:srgbClr val="598BC1"/>
                </a:solidFill>
              </a:rPr>
            </a:br>
            <a:r>
              <a:rPr lang="de-DE" sz="3700" dirty="0" err="1" smtClean="0">
                <a:solidFill>
                  <a:srgbClr val="598BC1"/>
                </a:solidFill>
              </a:rPr>
              <a:t>Boost.Alabaster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3000" dirty="0" smtClean="0"/>
              <a:t>A La</a:t>
            </a:r>
            <a:r>
              <a:rPr lang="de-DE" sz="3000" dirty="0" smtClean="0">
                <a:solidFill>
                  <a:srgbClr val="598BC1"/>
                </a:solidFill>
              </a:rPr>
              <a:t>w </a:t>
            </a:r>
            <a:r>
              <a:rPr lang="de-DE" sz="3000" dirty="0" err="1" smtClean="0"/>
              <a:t>Bas</a:t>
            </a:r>
            <a:r>
              <a:rPr lang="de-DE" sz="3000" dirty="0" err="1" smtClean="0">
                <a:solidFill>
                  <a:srgbClr val="598BC1"/>
                </a:solidFill>
              </a:rPr>
              <a:t>ed</a:t>
            </a:r>
            <a:r>
              <a:rPr lang="de-DE" sz="3000" dirty="0" smtClean="0">
                <a:solidFill>
                  <a:srgbClr val="598BC1"/>
                </a:solidFill>
              </a:rPr>
              <a:t> Tes</a:t>
            </a:r>
            <a:r>
              <a:rPr lang="de-DE" sz="3000" dirty="0" smtClean="0"/>
              <a:t>ter</a:t>
            </a:r>
            <a:endParaRPr lang="de-DE" sz="3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Joachim </a:t>
            </a:r>
            <a:r>
              <a:rPr lang="en-US" dirty="0" err="1" smtClean="0"/>
              <a:t>Faulhaber</a:t>
            </a:r>
            <a:r>
              <a:rPr lang="en-US" dirty="0" smtClean="0"/>
              <a:t> 2010 </a:t>
            </a:r>
          </a:p>
          <a:p>
            <a:r>
              <a:rPr lang="en-US" dirty="0" smtClean="0"/>
              <a:t>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3867144" y="6408000"/>
            <a:ext cx="1785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Background picture: </a:t>
            </a:r>
            <a:r>
              <a:rPr lang="en-US" sz="800" dirty="0" err="1" smtClean="0">
                <a:solidFill>
                  <a:schemeClr val="tx2">
                    <a:lumMod val="75000"/>
                  </a:schemeClr>
                </a:solidFill>
                <a:hlinkClick r:id="rId3"/>
              </a:rPr>
              <a:t>Lysippos</a:t>
            </a:r>
            <a:endParaRPr lang="en-US" sz="8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License: Creative Commons.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Let’s face it</a:t>
            </a:r>
            <a:br>
              <a:rPr lang="en-US" dirty="0" smtClean="0"/>
            </a:br>
            <a:endParaRPr lang="en-US" dirty="0" smtClean="0"/>
          </a:p>
          <a:p>
            <a:r>
              <a:rPr lang="en-US" sz="2400" dirty="0" smtClean="0"/>
              <a:t>While </a:t>
            </a:r>
            <a:r>
              <a:rPr lang="en-US" sz="2400" dirty="0" smtClean="0">
                <a:solidFill>
                  <a:srgbClr val="0070C0"/>
                </a:solidFill>
              </a:rPr>
              <a:t>programming</a:t>
            </a:r>
            <a:r>
              <a:rPr lang="en-US" sz="2400" dirty="0" smtClean="0"/>
              <a:t> is frequently experienced as an interesting, creative and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self motivating task</a:t>
            </a:r>
            <a:r>
              <a:rPr lang="en-US" sz="2400" dirty="0" smtClean="0"/>
              <a:t>,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testing</a:t>
            </a:r>
            <a:r>
              <a:rPr lang="en-US" sz="2400" dirty="0" smtClean="0"/>
              <a:t> remains an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unloved duty</a:t>
            </a:r>
          </a:p>
          <a:p>
            <a:r>
              <a:rPr lang="en-US" sz="2400" dirty="0" smtClean="0"/>
              <a:t>that tends to be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postponed</a:t>
            </a:r>
            <a:r>
              <a:rPr lang="en-US" sz="2400" dirty="0" smtClean="0"/>
              <a:t> to the end of the development process.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Moreover there is a natural tendency to chase the bug at locations where it is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not</a:t>
            </a:r>
            <a:r>
              <a:rPr lang="en-US" sz="2400" dirty="0" smtClean="0"/>
              <a:t> hiding.</a:t>
            </a:r>
            <a:endParaRPr lang="en-US" sz="24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Law based testing gives </a:t>
            </a:r>
            <a:r>
              <a:rPr lang="en-US" dirty="0" smtClean="0">
                <a:solidFill>
                  <a:srgbClr val="0070C0"/>
                </a:solidFill>
              </a:rPr>
              <a:t>direct access </a:t>
            </a:r>
            <a:r>
              <a:rPr lang="en-US" dirty="0" smtClean="0"/>
              <a:t>to the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hidden</a:t>
            </a:r>
            <a:r>
              <a:rPr lang="en-US" dirty="0" smtClean="0"/>
              <a:t> realm of errors that we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are not aware of</a:t>
            </a:r>
            <a:r>
              <a:rPr lang="en-US" dirty="0" smtClean="0"/>
              <a:t>.</a:t>
            </a:r>
            <a:endParaRPr lang="en-US" i="1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… an </a:t>
            </a:r>
            <a:r>
              <a:rPr lang="en-US" dirty="0" smtClean="0">
                <a:solidFill>
                  <a:srgbClr val="0070C0"/>
                </a:solidFill>
              </a:rPr>
              <a:t>aha experience</a:t>
            </a:r>
            <a:r>
              <a:rPr lang="en-US" dirty="0" smtClean="0"/>
              <a:t> about the program or its properties</a:t>
            </a:r>
          </a:p>
          <a:p>
            <a:r>
              <a:rPr lang="en-US" dirty="0" smtClean="0"/>
              <a:t>… by means of a </a:t>
            </a:r>
            <a:r>
              <a:rPr lang="en-US" dirty="0" smtClean="0">
                <a:solidFill>
                  <a:srgbClr val="0070C0"/>
                </a:solidFill>
              </a:rPr>
              <a:t>minimal counter example </a:t>
            </a:r>
          </a:p>
          <a:p>
            <a:pPr lvl="1"/>
            <a:r>
              <a:rPr lang="en-US" dirty="0" smtClean="0"/>
              <a:t>providing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proof of existence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rgbClr val="0070C0"/>
                </a:solidFill>
              </a:rPr>
              <a:t>finding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and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minimized</a:t>
            </a:r>
            <a:r>
              <a:rPr lang="en-US" dirty="0" smtClean="0"/>
              <a:t> test case (</a:t>
            </a:r>
            <a:r>
              <a:rPr lang="en-US" dirty="0" smtClean="0">
                <a:solidFill>
                  <a:srgbClr val="0070C0"/>
                </a:solidFill>
              </a:rPr>
              <a:t>simplifying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… which makes </a:t>
            </a:r>
            <a:r>
              <a:rPr lang="en-US" dirty="0" smtClean="0">
                <a:solidFill>
                  <a:srgbClr val="0070C0"/>
                </a:solidFill>
              </a:rPr>
              <a:t>testing</a:t>
            </a:r>
            <a:r>
              <a:rPr lang="en-US" dirty="0" smtClean="0"/>
              <a:t> extremely </a:t>
            </a:r>
            <a:r>
              <a:rPr lang="en-US" dirty="0" smtClean="0">
                <a:solidFill>
                  <a:srgbClr val="0070C0"/>
                </a:solidFill>
              </a:rPr>
              <a:t>efficient</a:t>
            </a:r>
          </a:p>
          <a:p>
            <a:r>
              <a:rPr lang="en-US" dirty="0" smtClean="0"/>
              <a:t>… and also </a:t>
            </a:r>
            <a:r>
              <a:rPr lang="en-US" dirty="0" smtClean="0">
                <a:solidFill>
                  <a:srgbClr val="0070C0"/>
                </a:solidFill>
              </a:rPr>
              <a:t>fun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Evolution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1285852" y="1773784"/>
            <a:ext cx="1928826" cy="400110"/>
          </a:xfrm>
          <a:prstGeom prst="rect">
            <a:avLst/>
          </a:prstGeom>
          <a:solidFill>
            <a:srgbClr val="82C1C4"/>
          </a:solidFill>
          <a:ln>
            <a:solidFill>
              <a:srgbClr val="263C9A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P</a:t>
            </a:r>
            <a:r>
              <a:rPr lang="en-US" sz="2000" i="1" baseline="-25000" dirty="0" smtClean="0"/>
              <a:t>i</a:t>
            </a:r>
            <a:r>
              <a:rPr lang="en-US" sz="2000" dirty="0" smtClean="0"/>
              <a:t>                    </a:t>
            </a:r>
            <a:r>
              <a:rPr lang="en-US" sz="2000" i="1" dirty="0" smtClean="0"/>
              <a:t>S</a:t>
            </a:r>
            <a:r>
              <a:rPr lang="en-US" sz="2000" i="1" baseline="-25000" dirty="0" smtClean="0"/>
              <a:t>i</a:t>
            </a:r>
            <a:endParaRPr lang="en-US" sz="2000" i="1" baseline="-25000" dirty="0"/>
          </a:p>
        </p:txBody>
      </p:sp>
      <p:sp>
        <p:nvSpPr>
          <p:cNvPr id="18" name="Textfeld 17"/>
          <p:cNvSpPr txBox="1"/>
          <p:nvPr/>
        </p:nvSpPr>
        <p:spPr>
          <a:xfrm>
            <a:off x="500034" y="4001492"/>
            <a:ext cx="92869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i="1" dirty="0" smtClean="0"/>
              <a:t>V≠ Ø,</a:t>
            </a:r>
            <a:r>
              <a:rPr lang="en-US" sz="1500" dirty="0" smtClean="0"/>
              <a:t> </a:t>
            </a:r>
            <a:br>
              <a:rPr lang="en-US" sz="1500" dirty="0" smtClean="0"/>
            </a:br>
            <a:r>
              <a:rPr lang="en-US" sz="1500" dirty="0" smtClean="0"/>
              <a:t>program error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2643174" y="4001492"/>
            <a:ext cx="14287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i="1" dirty="0" smtClean="0"/>
              <a:t>V≠ Ø,  </a:t>
            </a:r>
          </a:p>
          <a:p>
            <a:pPr algn="ctr"/>
            <a:r>
              <a:rPr lang="en-US" sz="1500" dirty="0" smtClean="0"/>
              <a:t>specification error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1857356" y="4391719"/>
            <a:ext cx="7858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i="1" dirty="0" smtClean="0"/>
              <a:t>V= Ø</a:t>
            </a:r>
            <a:r>
              <a:rPr lang="en-US" sz="1500" dirty="0" smtClean="0"/>
              <a:t> </a:t>
            </a:r>
          </a:p>
        </p:txBody>
      </p:sp>
      <p:grpSp>
        <p:nvGrpSpPr>
          <p:cNvPr id="27" name="Gruppieren 26"/>
          <p:cNvGrpSpPr/>
          <p:nvPr/>
        </p:nvGrpSpPr>
        <p:grpSpPr>
          <a:xfrm>
            <a:off x="1500166" y="2174688"/>
            <a:ext cx="1500198" cy="825684"/>
            <a:chOff x="1500166" y="2174688"/>
            <a:chExt cx="1500198" cy="825684"/>
          </a:xfrm>
        </p:grpSpPr>
        <p:sp>
          <p:nvSpPr>
            <p:cNvPr id="7" name="Textfeld 6"/>
            <p:cNvSpPr txBox="1"/>
            <p:nvPr/>
          </p:nvSpPr>
          <p:spPr>
            <a:xfrm>
              <a:off x="1500166" y="2631040"/>
              <a:ext cx="1500198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validate </a:t>
              </a:r>
              <a:endParaRPr lang="en-US" i="1" dirty="0"/>
            </a:p>
          </p:txBody>
        </p:sp>
        <p:cxnSp>
          <p:nvCxnSpPr>
            <p:cNvPr id="22" name="Gerade Verbindung 21"/>
            <p:cNvCxnSpPr>
              <a:stCxn id="6" idx="2"/>
              <a:endCxn id="7" idx="0"/>
            </p:cNvCxnSpPr>
            <p:nvPr/>
          </p:nvCxnSpPr>
          <p:spPr>
            <a:xfrm rot="5400000">
              <a:off x="2021692" y="2402467"/>
              <a:ext cx="457146" cy="1588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uppieren 44"/>
          <p:cNvGrpSpPr/>
          <p:nvPr/>
        </p:nvGrpSpPr>
        <p:grpSpPr>
          <a:xfrm>
            <a:off x="1285852" y="3001166"/>
            <a:ext cx="1928826" cy="887240"/>
            <a:chOff x="1285852" y="3001166"/>
            <a:chExt cx="1928826" cy="887240"/>
          </a:xfrm>
        </p:grpSpPr>
        <p:sp>
          <p:nvSpPr>
            <p:cNvPr id="9" name="Textfeld 8"/>
            <p:cNvSpPr txBox="1"/>
            <p:nvPr/>
          </p:nvSpPr>
          <p:spPr>
            <a:xfrm>
              <a:off x="1285852" y="3488296"/>
              <a:ext cx="1928826" cy="400110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263C9A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/>
                <a:t>P</a:t>
              </a:r>
              <a:r>
                <a:rPr lang="en-US" sz="2000" i="1" baseline="-25000" dirty="0" smtClean="0"/>
                <a:t>i</a:t>
              </a:r>
              <a:r>
                <a:rPr lang="en-US" sz="2000" i="1" dirty="0" smtClean="0"/>
                <a:t>          V        S</a:t>
              </a:r>
              <a:r>
                <a:rPr lang="en-US" sz="2000" i="1" baseline="-25000" dirty="0" smtClean="0"/>
                <a:t>i</a:t>
              </a:r>
              <a:r>
                <a:rPr lang="en-US" sz="2000" dirty="0" smtClean="0"/>
                <a:t> </a:t>
              </a:r>
              <a:endParaRPr lang="en-US" sz="2000" dirty="0"/>
            </a:p>
          </p:txBody>
        </p:sp>
        <p:cxnSp>
          <p:nvCxnSpPr>
            <p:cNvPr id="24" name="Gerade Verbindung mit Pfeil 23"/>
            <p:cNvCxnSpPr>
              <a:stCxn id="7" idx="2"/>
              <a:endCxn id="9" idx="0"/>
            </p:cNvCxnSpPr>
            <p:nvPr/>
          </p:nvCxnSpPr>
          <p:spPr>
            <a:xfrm rot="5400000">
              <a:off x="2006303" y="3244334"/>
              <a:ext cx="487924" cy="1588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uppieren 45"/>
          <p:cNvGrpSpPr/>
          <p:nvPr/>
        </p:nvGrpSpPr>
        <p:grpSpPr>
          <a:xfrm>
            <a:off x="428596" y="3888406"/>
            <a:ext cx="1821669" cy="1481562"/>
            <a:chOff x="428596" y="3888406"/>
            <a:chExt cx="1821669" cy="1481562"/>
          </a:xfrm>
        </p:grpSpPr>
        <p:sp>
          <p:nvSpPr>
            <p:cNvPr id="11" name="Textfeld 10"/>
            <p:cNvSpPr txBox="1"/>
            <p:nvPr/>
          </p:nvSpPr>
          <p:spPr>
            <a:xfrm>
              <a:off x="428596" y="5000636"/>
              <a:ext cx="92869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fix bug</a:t>
              </a:r>
              <a:endParaRPr lang="en-US" dirty="0"/>
            </a:p>
          </p:txBody>
        </p:sp>
        <p:cxnSp>
          <p:nvCxnSpPr>
            <p:cNvPr id="26" name="Gerade Verbindung 25"/>
            <p:cNvCxnSpPr>
              <a:stCxn id="9" idx="2"/>
              <a:endCxn id="11" idx="0"/>
            </p:cNvCxnSpPr>
            <p:nvPr/>
          </p:nvCxnSpPr>
          <p:spPr>
            <a:xfrm rot="5400000">
              <a:off x="1015489" y="3765860"/>
              <a:ext cx="1112230" cy="135732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pieren 48"/>
          <p:cNvGrpSpPr/>
          <p:nvPr/>
        </p:nvGrpSpPr>
        <p:grpSpPr>
          <a:xfrm>
            <a:off x="1714480" y="3888406"/>
            <a:ext cx="928694" cy="1481562"/>
            <a:chOff x="1714480" y="3888406"/>
            <a:chExt cx="928694" cy="1481562"/>
          </a:xfrm>
        </p:grpSpPr>
        <p:sp>
          <p:nvSpPr>
            <p:cNvPr id="16" name="Textfeld 15"/>
            <p:cNvSpPr txBox="1"/>
            <p:nvPr/>
          </p:nvSpPr>
          <p:spPr>
            <a:xfrm>
              <a:off x="1714480" y="5000636"/>
              <a:ext cx="92869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ym typeface="Wingdings" pitchFamily="2" charset="2"/>
                </a:rPr>
                <a:t></a:t>
              </a:r>
              <a:endParaRPr lang="en-US" b="1" baseline="-25000" dirty="0"/>
            </a:p>
          </p:txBody>
        </p:sp>
        <p:cxnSp>
          <p:nvCxnSpPr>
            <p:cNvPr id="29" name="Gerade Verbindung 28"/>
            <p:cNvCxnSpPr>
              <a:stCxn id="9" idx="2"/>
              <a:endCxn id="16" idx="0"/>
            </p:cNvCxnSpPr>
            <p:nvPr/>
          </p:nvCxnSpPr>
          <p:spPr>
            <a:xfrm rot="5400000">
              <a:off x="1658431" y="4408802"/>
              <a:ext cx="1112230" cy="7143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pieren 46"/>
          <p:cNvGrpSpPr/>
          <p:nvPr/>
        </p:nvGrpSpPr>
        <p:grpSpPr>
          <a:xfrm>
            <a:off x="2285983" y="3929066"/>
            <a:ext cx="1571637" cy="1440902"/>
            <a:chOff x="2285983" y="3929066"/>
            <a:chExt cx="1571637" cy="1440902"/>
          </a:xfrm>
        </p:grpSpPr>
        <p:sp>
          <p:nvSpPr>
            <p:cNvPr id="14" name="Textfeld 13"/>
            <p:cNvSpPr txBox="1"/>
            <p:nvPr/>
          </p:nvSpPr>
          <p:spPr>
            <a:xfrm>
              <a:off x="2786050" y="5000636"/>
              <a:ext cx="107157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refine </a:t>
              </a:r>
              <a:r>
                <a:rPr lang="en-US" i="1" dirty="0" err="1" smtClean="0"/>
                <a:t>a</a:t>
              </a:r>
              <a:r>
                <a:rPr lang="en-US" i="1" baseline="-25000" dirty="0" err="1" smtClean="0"/>
                <a:t>i</a:t>
              </a:r>
              <a:endParaRPr lang="en-US" i="1" baseline="-25000" dirty="0"/>
            </a:p>
          </p:txBody>
        </p:sp>
        <p:cxnSp>
          <p:nvCxnSpPr>
            <p:cNvPr id="33" name="Gerade Verbindung 32"/>
            <p:cNvCxnSpPr>
              <a:endCxn id="14" idx="0"/>
            </p:cNvCxnSpPr>
            <p:nvPr/>
          </p:nvCxnSpPr>
          <p:spPr>
            <a:xfrm rot="16200000" flipH="1">
              <a:off x="2268124" y="3946925"/>
              <a:ext cx="1071570" cy="103585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uppieren 47"/>
          <p:cNvGrpSpPr/>
          <p:nvPr/>
        </p:nvGrpSpPr>
        <p:grpSpPr>
          <a:xfrm>
            <a:off x="2250265" y="3888406"/>
            <a:ext cx="2750363" cy="1481562"/>
            <a:chOff x="2250265" y="3888406"/>
            <a:chExt cx="2750363" cy="1481562"/>
          </a:xfrm>
        </p:grpSpPr>
        <p:sp>
          <p:nvSpPr>
            <p:cNvPr id="15" name="Textfeld 14"/>
            <p:cNvSpPr txBox="1"/>
            <p:nvPr/>
          </p:nvSpPr>
          <p:spPr>
            <a:xfrm>
              <a:off x="4071934" y="5000636"/>
              <a:ext cx="92869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drop </a:t>
              </a:r>
              <a:r>
                <a:rPr lang="en-US" i="1" dirty="0" err="1" smtClean="0"/>
                <a:t>a</a:t>
              </a:r>
              <a:r>
                <a:rPr lang="en-US" i="1" baseline="-25000" dirty="0" err="1" smtClean="0"/>
                <a:t>i</a:t>
              </a:r>
              <a:endParaRPr lang="en-US" i="1" baseline="-25000" dirty="0"/>
            </a:p>
          </p:txBody>
        </p:sp>
        <p:cxnSp>
          <p:nvCxnSpPr>
            <p:cNvPr id="35" name="Gerade Verbindung 34"/>
            <p:cNvCxnSpPr>
              <a:stCxn id="9" idx="2"/>
              <a:endCxn id="15" idx="0"/>
            </p:cNvCxnSpPr>
            <p:nvPr/>
          </p:nvCxnSpPr>
          <p:spPr>
            <a:xfrm rot="16200000" flipH="1">
              <a:off x="2837158" y="3301513"/>
              <a:ext cx="1112230" cy="228601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uppieren 49"/>
          <p:cNvGrpSpPr/>
          <p:nvPr/>
        </p:nvGrpSpPr>
        <p:grpSpPr>
          <a:xfrm>
            <a:off x="892149" y="1973839"/>
            <a:ext cx="4894297" cy="4098368"/>
            <a:chOff x="892149" y="1973839"/>
            <a:chExt cx="4894297" cy="4098368"/>
          </a:xfrm>
        </p:grpSpPr>
        <p:cxnSp>
          <p:nvCxnSpPr>
            <p:cNvPr id="53" name="Gerade Verbindung 52"/>
            <p:cNvCxnSpPr>
              <a:stCxn id="11" idx="2"/>
            </p:cNvCxnSpPr>
            <p:nvPr/>
          </p:nvCxnSpPr>
          <p:spPr>
            <a:xfrm rot="5400000">
              <a:off x="547895" y="5715016"/>
              <a:ext cx="690096" cy="1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53"/>
            <p:cNvCxnSpPr/>
            <p:nvPr/>
          </p:nvCxnSpPr>
          <p:spPr>
            <a:xfrm rot="5400000">
              <a:off x="2940274" y="5702080"/>
              <a:ext cx="690096" cy="1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/>
            <p:nvPr/>
          </p:nvCxnSpPr>
          <p:spPr>
            <a:xfrm rot="5400000">
              <a:off x="4226158" y="5702080"/>
              <a:ext cx="690096" cy="1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55"/>
            <p:cNvCxnSpPr/>
            <p:nvPr/>
          </p:nvCxnSpPr>
          <p:spPr>
            <a:xfrm rot="5400000">
              <a:off x="1870292" y="5702080"/>
              <a:ext cx="690096" cy="1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75"/>
            <p:cNvCxnSpPr/>
            <p:nvPr/>
          </p:nvCxnSpPr>
          <p:spPr>
            <a:xfrm rot="16200000" flipH="1">
              <a:off x="3297904" y="3655103"/>
              <a:ext cx="12142" cy="482206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Form 77"/>
            <p:cNvCxnSpPr>
              <a:endCxn id="6" idx="3"/>
            </p:cNvCxnSpPr>
            <p:nvPr/>
          </p:nvCxnSpPr>
          <p:spPr>
            <a:xfrm rot="16200000" flipV="1">
              <a:off x="2415660" y="2772858"/>
              <a:ext cx="4098367" cy="2500330"/>
            </a:xfrm>
            <a:prstGeom prst="bentConnector2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feld 78"/>
            <p:cNvSpPr txBox="1"/>
            <p:nvPr/>
          </p:nvSpPr>
          <p:spPr>
            <a:xfrm>
              <a:off x="5000628" y="3429000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/>
                <a:t>++</a:t>
              </a:r>
              <a:r>
                <a:rPr lang="en-US" i="1" dirty="0" err="1" smtClean="0"/>
                <a:t>i</a:t>
              </a:r>
              <a:r>
                <a:rPr lang="en-US" sz="1500" dirty="0" smtClean="0"/>
                <a:t> </a:t>
              </a:r>
            </a:p>
          </p:txBody>
        </p:sp>
      </p:grpSp>
      <p:graphicFrame>
        <p:nvGraphicFramePr>
          <p:cNvPr id="84" name="Tabelle 83"/>
          <p:cNvGraphicFramePr>
            <a:graphicFrameLocks noGrp="1"/>
          </p:cNvGraphicFramePr>
          <p:nvPr/>
        </p:nvGraphicFramePr>
        <p:xfrm>
          <a:off x="5857884" y="1785926"/>
          <a:ext cx="3071834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026"/>
                <a:gridCol w="25868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i="1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Development cycle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i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Program for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i="1" baseline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i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Specification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for </a:t>
                      </a:r>
                      <a:r>
                        <a:rPr lang="en-US" i="1" baseline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br>
                        <a:rPr lang="en-US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the set of laws.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set of violations</a:t>
                      </a:r>
                    </a:p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(counter-examples)</a:t>
                      </a:r>
                      <a:br>
                        <a:rPr lang="en-US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ordered by simplicity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i="1" baseline="-250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 law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to be validated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4" name="Fußzeilenplatzhalt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36" name="Foliennummernplatzhalt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37" name="Datumsplatzhalter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/>
      <p:bldP spid="19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important Aspects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3200" dirty="0" smtClean="0"/>
              <a:t>Law based testing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transforms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0070C0"/>
                </a:solidFill>
              </a:rPr>
              <a:t>testing</a:t>
            </a:r>
            <a:r>
              <a:rPr lang="en-US" sz="3200" dirty="0" smtClean="0"/>
              <a:t> into </a:t>
            </a:r>
            <a:r>
              <a:rPr lang="en-US" sz="3200" dirty="0" smtClean="0">
                <a:solidFill>
                  <a:srgbClr val="0070C0"/>
                </a:solidFill>
              </a:rPr>
              <a:t>development</a:t>
            </a:r>
            <a:r>
              <a:rPr lang="en-US" sz="3200" dirty="0" smtClean="0"/>
              <a:t>.</a:t>
            </a:r>
          </a:p>
          <a:p>
            <a:pPr algn="ctr">
              <a:buNone/>
            </a:pPr>
            <a:endParaRPr lang="en-US" sz="3200" dirty="0" smtClean="0"/>
          </a:p>
          <a:p>
            <a:pPr algn="ctr">
              <a:buNone/>
            </a:pPr>
            <a:r>
              <a:rPr lang="en-US" sz="3200" dirty="0" smtClean="0"/>
              <a:t>The duty of writing test is replaced by the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challenge</a:t>
            </a:r>
            <a:r>
              <a:rPr lang="en-US" sz="3200" dirty="0" smtClean="0"/>
              <a:t> of </a:t>
            </a:r>
            <a:r>
              <a:rPr lang="en-US" sz="3200" dirty="0" smtClean="0">
                <a:solidFill>
                  <a:srgbClr val="0070C0"/>
                </a:solidFill>
              </a:rPr>
              <a:t>developing laws</a:t>
            </a:r>
            <a:r>
              <a:rPr lang="en-US" sz="3200" dirty="0" smtClean="0"/>
              <a:t>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Design: A Law Based Testing Machine</a:t>
            </a:r>
            <a:endParaRPr lang="en-US" sz="2800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simple testing algorithm.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1785918" y="2571744"/>
            <a:ext cx="2143140" cy="646331"/>
          </a:xfrm>
          <a:prstGeom prst="rect">
            <a:avLst/>
          </a:prstGeom>
          <a:solidFill>
            <a:srgbClr val="82C1C4"/>
          </a:solidFill>
          <a:ln>
            <a:solidFill>
              <a:srgbClr val="598BC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Generate </a:t>
            </a:r>
            <a:br>
              <a:rPr lang="en-US" dirty="0" smtClean="0"/>
            </a:br>
            <a:r>
              <a:rPr lang="en-US" dirty="0" smtClean="0"/>
              <a:t>law instance</a:t>
            </a:r>
            <a:endParaRPr lang="en-US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1785918" y="3357562"/>
            <a:ext cx="2143140" cy="1146397"/>
            <a:chOff x="1785918" y="3357562"/>
            <a:chExt cx="2143140" cy="1146397"/>
          </a:xfrm>
        </p:grpSpPr>
        <p:sp>
          <p:nvSpPr>
            <p:cNvPr id="7" name="Pfeil nach unten 6"/>
            <p:cNvSpPr/>
            <p:nvPr/>
          </p:nvSpPr>
          <p:spPr>
            <a:xfrm>
              <a:off x="2643174" y="3357562"/>
              <a:ext cx="500066" cy="357190"/>
            </a:xfrm>
            <a:prstGeom prst="downArrow">
              <a:avLst/>
            </a:prstGeom>
            <a:solidFill>
              <a:srgbClr val="82C1C4"/>
            </a:solidFill>
            <a:ln>
              <a:solidFill>
                <a:srgbClr val="263C9A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1785918" y="3857628"/>
              <a:ext cx="2143140" cy="646331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Apply </a:t>
              </a:r>
              <a:br>
                <a:rPr lang="en-US" dirty="0" smtClean="0"/>
              </a:br>
              <a:r>
                <a:rPr lang="en-US" dirty="0" smtClean="0"/>
                <a:t>law to instance</a:t>
              </a:r>
              <a:endParaRPr lang="en-US" dirty="0"/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1785918" y="4643446"/>
            <a:ext cx="2143140" cy="869398"/>
            <a:chOff x="1785918" y="4643446"/>
            <a:chExt cx="2143140" cy="869398"/>
          </a:xfrm>
        </p:grpSpPr>
        <p:sp>
          <p:nvSpPr>
            <p:cNvPr id="9" name="Pfeil nach unten 8"/>
            <p:cNvSpPr/>
            <p:nvPr/>
          </p:nvSpPr>
          <p:spPr>
            <a:xfrm>
              <a:off x="2643174" y="4643446"/>
              <a:ext cx="500066" cy="357190"/>
            </a:xfrm>
            <a:prstGeom prst="downArrow">
              <a:avLst/>
            </a:prstGeom>
            <a:solidFill>
              <a:srgbClr val="82C1C4"/>
            </a:solidFill>
            <a:ln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1785918" y="5143512"/>
              <a:ext cx="2143140" cy="369332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Collect violations</a:t>
              </a:r>
              <a:endParaRPr lang="en-US" dirty="0"/>
            </a:p>
          </p:txBody>
        </p:sp>
      </p:grpSp>
      <p:sp>
        <p:nvSpPr>
          <p:cNvPr id="16" name="Gebogener Pfeil 15"/>
          <p:cNvSpPr/>
          <p:nvPr/>
        </p:nvSpPr>
        <p:spPr>
          <a:xfrm rot="16200000">
            <a:off x="750067" y="2536025"/>
            <a:ext cx="1714512" cy="2071702"/>
          </a:xfrm>
          <a:prstGeom prst="circularArrow">
            <a:avLst/>
          </a:prstGeom>
          <a:solidFill>
            <a:srgbClr val="82C1C4"/>
          </a:solidFill>
          <a:ln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929190" y="2571744"/>
            <a:ext cx="3429024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598BC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Commutativity</a:t>
            </a:r>
            <a:r>
              <a:rPr lang="en-US" dirty="0" smtClean="0"/>
              <a:t>&lt;T, +&gt;: </a:t>
            </a:r>
            <a:br>
              <a:rPr lang="en-US" dirty="0" smtClean="0"/>
            </a:br>
            <a:r>
              <a:rPr lang="en-US" dirty="0" smtClean="0"/>
              <a:t>{ T a, b; </a:t>
            </a:r>
            <a:r>
              <a:rPr lang="en-US" dirty="0" err="1" smtClean="0"/>
              <a:t>a+b</a:t>
            </a:r>
            <a:r>
              <a:rPr lang="en-US" dirty="0" smtClean="0"/>
              <a:t> == </a:t>
            </a:r>
            <a:r>
              <a:rPr lang="en-US" dirty="0" err="1" smtClean="0"/>
              <a:t>b+a</a:t>
            </a:r>
            <a:r>
              <a:rPr lang="en-US" dirty="0" smtClean="0"/>
              <a:t>; }</a:t>
            </a:r>
            <a:endParaRPr lang="en-US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17" name="Datumsplatzhalt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Law &amp; Law Instance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r>
              <a:rPr lang="en-US" dirty="0" smtClean="0"/>
              <a:t>A Law in Alabaster is a</a:t>
            </a:r>
            <a:br>
              <a:rPr lang="en-US" dirty="0" smtClean="0"/>
            </a:b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c++</a:t>
            </a:r>
            <a:r>
              <a:rPr lang="en-US" dirty="0" smtClean="0"/>
              <a:t> function: </a:t>
            </a:r>
            <a:r>
              <a:rPr lang="en-US" i="1" dirty="0" err="1" smtClean="0">
                <a:solidFill>
                  <a:srgbClr val="0070C0"/>
                </a:solidFill>
              </a:rPr>
              <a:t>bool</a:t>
            </a:r>
            <a:r>
              <a:rPr lang="en-US" i="1" dirty="0" smtClean="0">
                <a:solidFill>
                  <a:srgbClr val="0070C0"/>
                </a:solidFill>
              </a:rPr>
              <a:t> h(T</a:t>
            </a:r>
            <a:r>
              <a:rPr lang="en-US" i="1" baseline="-25000" dirty="0" smtClean="0">
                <a:solidFill>
                  <a:srgbClr val="0070C0"/>
                </a:solidFill>
              </a:rPr>
              <a:t>1</a:t>
            </a:r>
            <a:r>
              <a:rPr lang="en-US" i="1" dirty="0" smtClean="0">
                <a:solidFill>
                  <a:srgbClr val="0070C0"/>
                </a:solidFill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</a:rPr>
              <a:t>T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i="1" dirty="0" smtClean="0">
                <a:solidFill>
                  <a:srgbClr val="0070C0"/>
                </a:solidFill>
              </a:rPr>
              <a:t>);</a:t>
            </a:r>
          </a:p>
          <a:p>
            <a:r>
              <a:rPr lang="en-US" dirty="0" smtClean="0"/>
              <a:t>that depends on </a:t>
            </a:r>
            <a:br>
              <a:rPr lang="en-US" dirty="0" smtClean="0"/>
            </a:br>
            <a:r>
              <a:rPr lang="en-US" dirty="0" smtClean="0"/>
              <a:t>variables </a:t>
            </a:r>
            <a:r>
              <a:rPr lang="en-US" i="1" dirty="0" smtClean="0">
                <a:solidFill>
                  <a:srgbClr val="0070C0"/>
                </a:solidFill>
              </a:rPr>
              <a:t>(x</a:t>
            </a:r>
            <a:r>
              <a:rPr lang="en-US" i="1" baseline="-25000" dirty="0" smtClean="0">
                <a:solidFill>
                  <a:srgbClr val="0070C0"/>
                </a:solidFill>
              </a:rPr>
              <a:t>1</a:t>
            </a:r>
            <a:r>
              <a:rPr lang="en-US" i="1" dirty="0" smtClean="0">
                <a:solidFill>
                  <a:srgbClr val="0070C0"/>
                </a:solidFill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</a:rPr>
              <a:t>x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i="1" dirty="0" smtClean="0">
                <a:solidFill>
                  <a:srgbClr val="0070C0"/>
                </a:solidFill>
              </a:rPr>
              <a:t>)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of types </a:t>
            </a:r>
            <a:r>
              <a:rPr lang="en-US" i="1" dirty="0" smtClean="0">
                <a:solidFill>
                  <a:srgbClr val="0070C0"/>
                </a:solidFill>
              </a:rPr>
              <a:t>(T</a:t>
            </a:r>
            <a:r>
              <a:rPr lang="en-US" i="1" baseline="-25000" dirty="0" smtClean="0">
                <a:solidFill>
                  <a:srgbClr val="0070C0"/>
                </a:solidFill>
              </a:rPr>
              <a:t>1</a:t>
            </a:r>
            <a:r>
              <a:rPr lang="en-US" i="1" dirty="0" smtClean="0">
                <a:solidFill>
                  <a:srgbClr val="0070C0"/>
                </a:solidFill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</a:rPr>
              <a:t>T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i="1" dirty="0" smtClean="0">
                <a:solidFill>
                  <a:srgbClr val="0070C0"/>
                </a:solidFill>
              </a:rPr>
              <a:t>)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.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A law instance is the law’s function together with an instance of variables </a:t>
            </a:r>
            <a:r>
              <a:rPr lang="en-US" i="1" dirty="0" smtClean="0">
                <a:solidFill>
                  <a:srgbClr val="0070C0"/>
                </a:solidFill>
              </a:rPr>
              <a:t>(h, (x</a:t>
            </a:r>
            <a:r>
              <a:rPr lang="en-US" i="1" baseline="-25000" dirty="0" smtClean="0">
                <a:solidFill>
                  <a:srgbClr val="0070C0"/>
                </a:solidFill>
              </a:rPr>
              <a:t>1</a:t>
            </a:r>
            <a:r>
              <a:rPr lang="en-US" i="1" dirty="0" smtClean="0">
                <a:solidFill>
                  <a:srgbClr val="0070C0"/>
                </a:solidFill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</a:rPr>
              <a:t>x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i="1" dirty="0" smtClean="0">
                <a:solidFill>
                  <a:srgbClr val="0070C0"/>
                </a:solidFill>
              </a:rPr>
              <a:t>))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.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basic </a:t>
            </a:r>
            <a:r>
              <a:rPr lang="en-US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en-US" dirty="0" smtClean="0"/>
              <a:t> class template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357158" y="2214554"/>
            <a:ext cx="8429684" cy="30777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template&lt;class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SubType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     </a:t>
            </a:r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For static polymorphism (CRTP)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class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InputTypes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   </a:t>
            </a:r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Typelist</a:t>
            </a:r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for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(T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  <a:cs typeface="Consolas" pitchFamily="49" charset="0"/>
              </a:rPr>
              <a:t>T</a:t>
            </a:r>
            <a:r>
              <a:rPr lang="en-US" i="1" baseline="-25000" dirty="0" err="1" smtClean="0">
                <a:solidFill>
                  <a:srgbClr val="0070C0"/>
                </a:solidFill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public: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Loki::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InputTypes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  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holds()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              </a:t>
            </a:r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Function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h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private: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Variables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(x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  <a:cs typeface="Consolas" pitchFamily="49" charset="0"/>
              </a:rPr>
              <a:t>x</a:t>
            </a:r>
            <a:r>
              <a:rPr lang="en-US" i="1" baseline="-25000" dirty="0" err="1" smtClean="0">
                <a:solidFill>
                  <a:srgbClr val="0070C0"/>
                </a:solidFill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cs typeface="Consolas" pitchFamily="49" charset="0"/>
              </a:rPr>
              <a:t>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Adding features for </a:t>
            </a:r>
            <a:r>
              <a:rPr lang="en-US" dirty="0" smtClean="0">
                <a:solidFill>
                  <a:schemeClr val="accent1"/>
                </a:solidFill>
              </a:rPr>
              <a:t>debugging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57158" y="2071678"/>
            <a:ext cx="8429684" cy="42473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template&lt;class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SubType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For static polymorphism (CRTP)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class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InputTypes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Typelist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for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(T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  <a:cs typeface="Consolas" pitchFamily="49" charset="0"/>
              </a:rPr>
              <a:t>T</a:t>
            </a:r>
            <a:r>
              <a:rPr lang="en-US" i="1" baseline="-25000" dirty="0" err="1" smtClean="0">
                <a:solidFill>
                  <a:srgbClr val="0070C0"/>
                </a:solidFill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i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class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OutputTypes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Types for intermediate and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       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final results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(U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U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m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public: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Loki::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InputTypes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Loki::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tuple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OutputTypes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output_tuple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holds()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   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Function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h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debug_holds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Verbose variant of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h</a:t>
            </a:r>
            <a:endParaRPr lang="en-US" dirty="0" smtClean="0"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private: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  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Variables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(x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  <a:cs typeface="Consolas" pitchFamily="49" charset="0"/>
              </a:rPr>
              <a:t>x</a:t>
            </a:r>
            <a:r>
              <a:rPr lang="en-US" i="1" baseline="-25000" dirty="0" err="1" smtClean="0">
                <a:solidFill>
                  <a:srgbClr val="0070C0"/>
                </a:solidFill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cs typeface="Consolas" pitchFamily="49" charset="0"/>
              </a:rPr>
              <a:t> 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output_tuple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output_tuple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Output-Variables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(y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  <a:cs typeface="Consolas" pitchFamily="49" charset="0"/>
              </a:rPr>
              <a:t>y</a:t>
            </a:r>
            <a:r>
              <a:rPr lang="en-US" i="1" baseline="-25000" dirty="0" err="1" smtClean="0">
                <a:solidFill>
                  <a:srgbClr val="0070C0"/>
                </a:solidFill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cs typeface="Consolas" pitchFamily="49" charset="0"/>
              </a:rPr>
              <a:t> </a:t>
            </a:r>
            <a:endParaRPr lang="de-DE" dirty="0" smtClean="0"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};                    </a:t>
            </a:r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for intermediate and final results.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28596" y="2000240"/>
            <a:ext cx="8429684" cy="4278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template&lt;class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SubType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class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InputTypes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class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OutputTypes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public: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Loki::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InputTypes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input_tuple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Loki::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OutputTypes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output_tuple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holds()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                 </a:t>
            </a:r>
            <a:r>
              <a:rPr lang="en-US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Function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i="1" dirty="0" smtClean="0">
                <a:solidFill>
                  <a:srgbClr val="0070C0"/>
                </a:solidFill>
                <a:cs typeface="Consolas" pitchFamily="49" charset="0"/>
              </a:rPr>
              <a:t>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debug_holds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          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Verbose variant of </a:t>
            </a:r>
            <a:r>
              <a:rPr lang="en-US" sz="1600" i="1" dirty="0" smtClean="0">
                <a:solidFill>
                  <a:srgbClr val="0070C0"/>
                </a:solidFill>
                <a:cs typeface="Consolas" pitchFamily="49" charset="0"/>
              </a:rPr>
              <a:t>h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void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setInstance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(const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input_tuple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&amp;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inVars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void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getInstance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input_tuple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&amp;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inVars,output_tuple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&amp;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outVars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)const;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()const;          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Size of the law instance as base 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operator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(const Law&amp;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rhs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)const;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//for a simplicity ordering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std::string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()const;      </a:t>
            </a:r>
            <a:r>
              <a:rPr lang="en-US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Descriptive functions for a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std::string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formula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()const;   </a:t>
            </a:r>
            <a:r>
              <a:rPr lang="en-US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readable report on violations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std::string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typeString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()const;</a:t>
            </a:r>
            <a:r>
              <a:rPr lang="en-US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or counter-examples.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private: . . .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Generators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1544762"/>
          </a:xfrm>
        </p:spPr>
        <p:txBody>
          <a:bodyPr>
            <a:noAutofit/>
          </a:bodyPr>
          <a:lstStyle/>
          <a:p>
            <a:r>
              <a:rPr lang="en-US" sz="2400" dirty="0" smtClean="0"/>
              <a:t>A generator </a:t>
            </a:r>
            <a:r>
              <a:rPr lang="en-US" sz="2400" i="1" dirty="0" smtClean="0">
                <a:solidFill>
                  <a:srgbClr val="0070C0"/>
                </a:solidFill>
              </a:rPr>
              <a:t>g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generates  instance variables </a:t>
            </a:r>
            <a:r>
              <a:rPr lang="en-US" sz="2400" i="1" dirty="0" smtClean="0">
                <a:solidFill>
                  <a:srgbClr val="0070C0"/>
                </a:solidFill>
              </a:rPr>
              <a:t>(x</a:t>
            </a:r>
            <a:r>
              <a:rPr lang="en-US" sz="2400" i="1" baseline="-25000" dirty="0" smtClean="0">
                <a:solidFill>
                  <a:srgbClr val="0070C0"/>
                </a:solidFill>
              </a:rPr>
              <a:t>1</a:t>
            </a:r>
            <a:r>
              <a:rPr lang="en-US" sz="2400" i="1" dirty="0" smtClean="0">
                <a:solidFill>
                  <a:srgbClr val="0070C0"/>
                </a:solidFill>
              </a:rPr>
              <a:t>, …, </a:t>
            </a:r>
            <a:r>
              <a:rPr lang="en-US" sz="2400" i="1" dirty="0" err="1" smtClean="0">
                <a:solidFill>
                  <a:srgbClr val="0070C0"/>
                </a:solidFill>
              </a:rPr>
              <a:t>x</a:t>
            </a:r>
            <a:r>
              <a:rPr lang="en-US" sz="2400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sz="2400" i="1" dirty="0" smtClean="0">
                <a:solidFill>
                  <a:srgbClr val="0070C0"/>
                </a:solidFill>
              </a:rPr>
              <a:t>)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of types </a:t>
            </a:r>
            <a:r>
              <a:rPr lang="en-US" sz="2400" i="1" dirty="0" smtClean="0">
                <a:solidFill>
                  <a:srgbClr val="0070C0"/>
                </a:solidFill>
              </a:rPr>
              <a:t>(T</a:t>
            </a:r>
            <a:r>
              <a:rPr lang="en-US" sz="2400" i="1" baseline="-25000" dirty="0" smtClean="0">
                <a:solidFill>
                  <a:srgbClr val="0070C0"/>
                </a:solidFill>
              </a:rPr>
              <a:t>1</a:t>
            </a:r>
            <a:r>
              <a:rPr lang="en-US" sz="2400" i="1" dirty="0" smtClean="0">
                <a:solidFill>
                  <a:srgbClr val="0070C0"/>
                </a:solidFill>
              </a:rPr>
              <a:t>, …, </a:t>
            </a:r>
            <a:r>
              <a:rPr lang="en-US" sz="2400" i="1" dirty="0" err="1" smtClean="0">
                <a:solidFill>
                  <a:srgbClr val="0070C0"/>
                </a:solidFill>
              </a:rPr>
              <a:t>T</a:t>
            </a:r>
            <a:r>
              <a:rPr lang="en-US" sz="2400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sz="2400" i="1" dirty="0" smtClean="0">
                <a:solidFill>
                  <a:srgbClr val="0070C0"/>
                </a:solidFill>
              </a:rPr>
              <a:t>)  </a:t>
            </a:r>
            <a:r>
              <a:rPr lang="en-US" sz="2400" dirty="0" smtClean="0"/>
              <a:t>for a given Law.</a:t>
            </a: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/>
            </a:r>
            <a:br>
              <a:rPr lang="en-US" sz="2400" dirty="0" smtClean="0">
                <a:solidFill>
                  <a:srgbClr val="0070C0"/>
                </a:solidFill>
              </a:rPr>
            </a:br>
            <a:endParaRPr lang="en-US" sz="2400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000" i="1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000" i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endParaRPr lang="en-US" sz="2000" b="1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28596" y="3143248"/>
            <a:ext cx="657229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>
                <a:solidFill>
                  <a:srgbClr val="0070C0"/>
                </a:solidFill>
              </a:rPr>
              <a:t>g&lt;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sz="2200" i="1" dirty="0" smtClean="0"/>
              <a:t>T</a:t>
            </a:r>
            <a:r>
              <a:rPr lang="en-US" sz="2200" i="1" baseline="-25000" dirty="0" smtClean="0"/>
              <a:t>1</a:t>
            </a:r>
            <a:r>
              <a:rPr lang="en-US" sz="2200" i="1" dirty="0" smtClean="0"/>
              <a:t>, … , </a:t>
            </a:r>
            <a:r>
              <a:rPr lang="en-US" sz="2200" i="1" dirty="0" err="1" smtClean="0"/>
              <a:t>T</a:t>
            </a:r>
            <a:r>
              <a:rPr lang="en-US" sz="2200" i="1" baseline="-25000" dirty="0" err="1" smtClean="0"/>
              <a:t>n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en-US" sz="2200" i="1" dirty="0" smtClean="0">
                <a:solidFill>
                  <a:srgbClr val="0070C0"/>
                </a:solidFill>
              </a:rPr>
              <a:t>&gt;  </a:t>
            </a:r>
            <a:r>
              <a:rPr lang="en-US" sz="2200" dirty="0" smtClean="0"/>
              <a:t>→ </a:t>
            </a:r>
            <a:r>
              <a:rPr lang="en-US" sz="2200" i="1" dirty="0" smtClean="0">
                <a:solidFill>
                  <a:srgbClr val="0070C0"/>
                </a:solidFill>
              </a:rPr>
              <a:t>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sz="2200" i="1" dirty="0" smtClean="0">
                <a:solidFill>
                  <a:srgbClr val="0070C0"/>
                </a:solidFill>
              </a:rPr>
              <a:t>g&lt;</a:t>
            </a:r>
            <a:r>
              <a:rPr lang="en-US" sz="2200" i="1" dirty="0" smtClean="0"/>
              <a:t>T</a:t>
            </a:r>
            <a:r>
              <a:rPr lang="en-US" sz="2200" i="1" baseline="-25000" dirty="0" smtClean="0"/>
              <a:t>1</a:t>
            </a:r>
            <a:r>
              <a:rPr lang="en-US" sz="2200" i="1" dirty="0" smtClean="0">
                <a:solidFill>
                  <a:srgbClr val="0070C0"/>
                </a:solidFill>
              </a:rPr>
              <a:t>&gt;</a:t>
            </a:r>
            <a:r>
              <a:rPr lang="en-US" sz="2200" i="1" dirty="0" smtClean="0"/>
              <a:t>, … , </a:t>
            </a:r>
            <a:r>
              <a:rPr lang="en-US" sz="2200" i="1" dirty="0" smtClean="0">
                <a:solidFill>
                  <a:srgbClr val="0070C0"/>
                </a:solidFill>
              </a:rPr>
              <a:t>g&lt;</a:t>
            </a:r>
            <a:r>
              <a:rPr lang="en-US" sz="2200" i="1" dirty="0" err="1" smtClean="0"/>
              <a:t>T</a:t>
            </a:r>
            <a:r>
              <a:rPr lang="en-US" sz="2200" i="1" baseline="-25000" dirty="0" err="1" smtClean="0"/>
              <a:t>n</a:t>
            </a:r>
            <a:r>
              <a:rPr lang="en-US" sz="2200" i="1" dirty="0" smtClean="0">
                <a:solidFill>
                  <a:srgbClr val="0070C0"/>
                </a:solidFill>
              </a:rPr>
              <a:t>&gt;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r>
              <a:rPr lang="en-US" sz="800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200" dirty="0" smtClean="0"/>
              <a:t>where </a:t>
            </a:r>
            <a:r>
              <a:rPr lang="en-US" sz="2200" i="1" dirty="0" smtClean="0">
                <a:solidFill>
                  <a:srgbClr val="0070C0"/>
                </a:solidFill>
              </a:rPr>
              <a:t>g</a:t>
            </a:r>
            <a:r>
              <a:rPr lang="en-US" sz="2200" dirty="0" smtClean="0"/>
              <a:t> is a generator class template,</a:t>
            </a:r>
            <a:br>
              <a:rPr lang="en-US" sz="2200" dirty="0" smtClean="0"/>
            </a:br>
            <a:r>
              <a:rPr lang="en-US" sz="2200" dirty="0" smtClean="0"/>
              <a:t>           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2200" dirty="0" smtClean="0"/>
              <a:t> denotes a </a:t>
            </a:r>
            <a:r>
              <a:rPr lang="en-US" sz="2200" dirty="0" err="1" smtClean="0"/>
              <a:t>typelist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5" name="Textfeld 4"/>
          <p:cNvSpPr txBox="1"/>
          <p:nvPr/>
        </p:nvSpPr>
        <p:spPr>
          <a:xfrm>
            <a:off x="428596" y="4666316"/>
            <a:ext cx="7429552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//Code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de-DE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br>
              <a:rPr lang="de-DE" dirty="0" smtClean="0">
                <a:latin typeface="Consolas" pitchFamily="49" charset="0"/>
                <a:cs typeface="Consolas" pitchFamily="49" charset="0"/>
              </a:rPr>
            </a:br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MapUnaryTemplate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input_types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&gt;::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Result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dirty="0" smtClean="0">
                <a:latin typeface="Consolas" pitchFamily="49" charset="0"/>
                <a:cs typeface="Consolas" pitchFamily="49" charset="0"/>
              </a:rPr>
            </a:br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gentor_types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i="1" dirty="0" smtClean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50000"/>
            <a:lum/>
          </a:blip>
          <a:srcRect/>
          <a:stretch>
            <a:fillRect l="-25000" t="-14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 Short Definition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Law Based Testing</a:t>
            </a:r>
            <a:r>
              <a:rPr lang="en-US" sz="3000" dirty="0" smtClean="0"/>
              <a:t> is </a:t>
            </a:r>
            <a:r>
              <a:rPr lang="en-US" sz="3000" dirty="0" smtClean="0">
                <a:solidFill>
                  <a:srgbClr val="0070C0"/>
                </a:solidFill>
              </a:rPr>
              <a:t>automated testing</a:t>
            </a:r>
            <a:r>
              <a:rPr lang="en-US" sz="3000" dirty="0" smtClean="0"/>
              <a:t> of properties or </a:t>
            </a:r>
            <a:r>
              <a:rPr lang="en-US" sz="3000" dirty="0" smtClean="0">
                <a:solidFill>
                  <a:srgbClr val="0070C0"/>
                </a:solidFill>
              </a:rPr>
              <a:t>laws</a:t>
            </a:r>
            <a:r>
              <a:rPr lang="en-US" sz="3000" dirty="0" smtClean="0"/>
              <a:t> that are assumed to be valid for a </a:t>
            </a:r>
            <a:r>
              <a:rPr lang="en-US" sz="3000" dirty="0" smtClean="0">
                <a:solidFill>
                  <a:srgbClr val="0070C0"/>
                </a:solidFill>
              </a:rPr>
              <a:t>program</a:t>
            </a:r>
            <a:r>
              <a:rPr lang="en-US" sz="3000" dirty="0" smtClean="0"/>
              <a:t>.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Joachim </a:t>
            </a:r>
            <a:r>
              <a:rPr lang="en-US" dirty="0" err="1" smtClean="0"/>
              <a:t>Faulhaber</a:t>
            </a:r>
            <a:r>
              <a:rPr lang="en-US" dirty="0" smtClean="0"/>
              <a:t>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3867144" y="6408000"/>
            <a:ext cx="1785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Background picture: </a:t>
            </a:r>
            <a:r>
              <a:rPr lang="en-US" sz="800" dirty="0" err="1" smtClean="0">
                <a:solidFill>
                  <a:schemeClr val="tx2">
                    <a:lumMod val="75000"/>
                  </a:schemeClr>
                </a:solidFill>
                <a:hlinkClick r:id="rId3"/>
              </a:rPr>
              <a:t>Lysippos</a:t>
            </a:r>
            <a:endParaRPr lang="en-US" sz="8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License: Creative Commons.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Law </a:t>
            </a:r>
            <a:r>
              <a:rPr lang="en-US" dirty="0" err="1" smtClean="0"/>
              <a:t>Validator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055934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law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validator</a:t>
            </a:r>
            <a:r>
              <a:rPr lang="en-US" dirty="0" smtClean="0"/>
              <a:t> holds a </a:t>
            </a:r>
            <a:r>
              <a:rPr lang="en-US" dirty="0" smtClean="0">
                <a:solidFill>
                  <a:srgbClr val="0070C0"/>
                </a:solidFill>
              </a:rPr>
              <a:t>law</a:t>
            </a:r>
            <a:r>
              <a:rPr lang="en-US" dirty="0" smtClean="0"/>
              <a:t> to be validated,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0070C0"/>
                </a:solidFill>
              </a:rPr>
              <a:t>generator</a:t>
            </a:r>
            <a:r>
              <a:rPr lang="en-US" dirty="0" smtClean="0"/>
              <a:t> for the law’s instance variables,</a:t>
            </a:r>
          </a:p>
          <a:p>
            <a:r>
              <a:rPr lang="en-US" dirty="0" smtClean="0"/>
              <a:t>and a </a:t>
            </a:r>
            <a:r>
              <a:rPr lang="en-US" dirty="0" smtClean="0">
                <a:solidFill>
                  <a:srgbClr val="0070C0"/>
                </a:solidFill>
              </a:rPr>
              <a:t>container</a:t>
            </a:r>
            <a:r>
              <a:rPr lang="en-US" dirty="0" smtClean="0"/>
              <a:t> to collect </a:t>
            </a:r>
            <a:r>
              <a:rPr lang="en-US" dirty="0" smtClean="0">
                <a:solidFill>
                  <a:srgbClr val="0070C0"/>
                </a:solidFill>
              </a:rPr>
              <a:t>law violations</a:t>
            </a:r>
            <a:r>
              <a:rPr lang="en-US" dirty="0" smtClean="0"/>
              <a:t>.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5000628" y="2152999"/>
            <a:ext cx="2571768" cy="430887"/>
          </a:xfrm>
          <a:prstGeom prst="rect">
            <a:avLst/>
          </a:prstGeom>
          <a:solidFill>
            <a:srgbClr val="82C1C4"/>
          </a:solidFill>
          <a:ln>
            <a:solidFill>
              <a:srgbClr val="598BC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LawValidator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8" name="Gruppieren 37"/>
          <p:cNvGrpSpPr/>
          <p:nvPr/>
        </p:nvGrpSpPr>
        <p:grpSpPr>
          <a:xfrm>
            <a:off x="4357686" y="2583886"/>
            <a:ext cx="1928827" cy="1273742"/>
            <a:chOff x="4357686" y="2583886"/>
            <a:chExt cx="1928827" cy="1273742"/>
          </a:xfrm>
        </p:grpSpPr>
        <p:sp>
          <p:nvSpPr>
            <p:cNvPr id="21" name="Textfeld 20"/>
            <p:cNvSpPr txBox="1"/>
            <p:nvPr/>
          </p:nvSpPr>
          <p:spPr>
            <a:xfrm>
              <a:off x="4357686" y="3426741"/>
              <a:ext cx="905020" cy="430887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err="1" smtClean="0">
                  <a:latin typeface="Consolas" pitchFamily="49" charset="0"/>
                  <a:cs typeface="Consolas" pitchFamily="49" charset="0"/>
                </a:rPr>
                <a:t>LawT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5" name="Gewinkelte Verbindung 24"/>
            <p:cNvCxnSpPr>
              <a:stCxn id="21" idx="0"/>
              <a:endCxn id="19" idx="2"/>
            </p:cNvCxnSpPr>
            <p:nvPr/>
          </p:nvCxnSpPr>
          <p:spPr>
            <a:xfrm rot="5400000" flipH="1" flipV="1">
              <a:off x="5126927" y="2267156"/>
              <a:ext cx="842855" cy="1476316"/>
            </a:xfrm>
            <a:prstGeom prst="bentConnector3">
              <a:avLst>
                <a:gd name="adj1" fmla="val 50000"/>
              </a:avLst>
            </a:prstGeom>
            <a:ln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uppieren 39"/>
          <p:cNvGrpSpPr/>
          <p:nvPr/>
        </p:nvGrpSpPr>
        <p:grpSpPr>
          <a:xfrm>
            <a:off x="5000628" y="2584680"/>
            <a:ext cx="2571768" cy="2201642"/>
            <a:chOff x="5000628" y="2584680"/>
            <a:chExt cx="2571768" cy="2201642"/>
          </a:xfrm>
        </p:grpSpPr>
        <p:sp>
          <p:nvSpPr>
            <p:cNvPr id="29" name="Textfeld 28"/>
            <p:cNvSpPr txBox="1"/>
            <p:nvPr/>
          </p:nvSpPr>
          <p:spPr>
            <a:xfrm>
              <a:off x="5000628" y="4355435"/>
              <a:ext cx="2571768" cy="430887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err="1" smtClean="0">
                  <a:latin typeface="Consolas" pitchFamily="49" charset="0"/>
                  <a:cs typeface="Consolas" pitchFamily="49" charset="0"/>
                </a:rPr>
                <a:t>LawViolations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1" name="Gewinkelte Verbindung 30"/>
            <p:cNvCxnSpPr>
              <a:stCxn id="29" idx="0"/>
              <a:endCxn id="19" idx="2"/>
            </p:cNvCxnSpPr>
            <p:nvPr/>
          </p:nvCxnSpPr>
          <p:spPr>
            <a:xfrm rot="5400000" flipH="1" flipV="1">
              <a:off x="5400738" y="3469661"/>
              <a:ext cx="1771549" cy="1588"/>
            </a:xfrm>
            <a:prstGeom prst="bentConnector3">
              <a:avLst>
                <a:gd name="adj1" fmla="val 50000"/>
              </a:avLst>
            </a:prstGeom>
            <a:ln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uppieren 38"/>
          <p:cNvGrpSpPr/>
          <p:nvPr/>
        </p:nvGrpSpPr>
        <p:grpSpPr>
          <a:xfrm>
            <a:off x="6286513" y="2583886"/>
            <a:ext cx="2428891" cy="1273742"/>
            <a:chOff x="6286513" y="2583886"/>
            <a:chExt cx="2428891" cy="1273742"/>
          </a:xfrm>
        </p:grpSpPr>
        <p:sp>
          <p:nvSpPr>
            <p:cNvPr id="22" name="Textfeld 21"/>
            <p:cNvSpPr txBox="1"/>
            <p:nvPr/>
          </p:nvSpPr>
          <p:spPr>
            <a:xfrm>
              <a:off x="6572264" y="3426741"/>
              <a:ext cx="2143140" cy="430887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err="1" smtClean="0">
                  <a:latin typeface="Consolas" pitchFamily="49" charset="0"/>
                  <a:cs typeface="Consolas" pitchFamily="49" charset="0"/>
                </a:rPr>
                <a:t>input_gentor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3" name="Gewinkelte Verbindung 32"/>
            <p:cNvCxnSpPr>
              <a:stCxn id="22" idx="0"/>
              <a:endCxn id="19" idx="2"/>
            </p:cNvCxnSpPr>
            <p:nvPr/>
          </p:nvCxnSpPr>
          <p:spPr>
            <a:xfrm rot="16200000" flipV="1">
              <a:off x="6543746" y="2326653"/>
              <a:ext cx="842855" cy="1357322"/>
            </a:xfrm>
            <a:prstGeom prst="bentConnector3">
              <a:avLst>
                <a:gd name="adj1" fmla="val 50000"/>
              </a:avLst>
            </a:prstGeom>
            <a:ln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16" name="Datumsplatzhalt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Law </a:t>
            </a:r>
            <a:r>
              <a:rPr lang="en-US" dirty="0" err="1" smtClean="0"/>
              <a:t>Validator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285720" y="1643050"/>
            <a:ext cx="8572560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template &lt;class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template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&lt;class&gt;class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LawValidator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LawValidatorI</a:t>
            </a:r>
            <a:endParaRPr lang="de-DE" sz="1600" dirty="0" smtClean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                           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^Abstract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class</a:t>
            </a:r>
            <a:endParaRPr lang="de-DE" sz="1600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init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();               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The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test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machine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addViolations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LawViolations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&amp; collector);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LawT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input_types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input_types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generates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the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generator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type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MapUnaryTemplate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input_types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&gt;::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Result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gentor_types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Loki::</a:t>
            </a:r>
            <a:r>
              <a:rPr lang="de-DE" sz="16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tuple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gentor_types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input_gentor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private: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            _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          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The Law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input_gentor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    _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gentor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       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Generator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instances</a:t>
            </a:r>
            <a:endParaRPr lang="de-DE" sz="1600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LawViolations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&gt; _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lawViolations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Collector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counter-examples</a:t>
            </a:r>
            <a:endParaRPr lang="de-DE" sz="1600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};                                   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ordered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by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simplicity</a:t>
            </a:r>
            <a:endParaRPr lang="en-US" sz="1600" dirty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Validation Loop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85720" y="1643050"/>
            <a:ext cx="8572560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template &lt;class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template&lt;class&gt;class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LawValidator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&gt;::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Instance variables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(x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  <a:cs typeface="Consolas" pitchFamily="49" charset="0"/>
              </a:rPr>
              <a:t>x</a:t>
            </a:r>
            <a:r>
              <a:rPr lang="en-US" i="1" baseline="-25000" dirty="0" err="1" smtClean="0">
                <a:solidFill>
                  <a:srgbClr val="0070C0"/>
                </a:solidFill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cs typeface="Consolas" pitchFamily="49" charset="0"/>
              </a:rPr>
              <a:t> 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for(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idx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=0;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idx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trials_count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idx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++)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{                                </a:t>
            </a:r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Generate law instance 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.template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map_template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,</a:t>
            </a:r>
            <a:r>
              <a:rPr lang="de-DE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SomeValue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&gt;(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.setInstance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(!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.holds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())              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Apply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to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instance</a:t>
            </a:r>
            <a:endParaRPr lang="de-DE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lawViolations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.insert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(_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law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);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//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Collect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violations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Commutativity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r>
              <a:rPr lang="en-US" dirty="0" smtClean="0"/>
              <a:t>Example </a:t>
            </a:r>
            <a:r>
              <a:rPr lang="en-US" dirty="0" smtClean="0">
                <a:latin typeface="Consolas" pitchFamily="49" charset="0"/>
                <a:cs typeface="Consolas" pitchFamily="49" charset="0"/>
                <a:hlinkClick r:id="rId2"/>
              </a:rPr>
              <a:t>boostcon_law_validater.cpp</a:t>
            </a:r>
            <a:r>
              <a:rPr lang="en-US" dirty="0" smtClean="0"/>
              <a:t> shows how to validate a single law like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Commutativity</a:t>
            </a:r>
            <a:r>
              <a:rPr lang="en-US" dirty="0" smtClean="0"/>
              <a:t> for different types.</a:t>
            </a:r>
          </a:p>
          <a:p>
            <a:r>
              <a:rPr lang="en-US" dirty="0" smtClean="0"/>
              <a:t>Examples of basic laws for (</a:t>
            </a:r>
            <a:r>
              <a:rPr lang="en-US" dirty="0" err="1" smtClean="0"/>
              <a:t>abelian</a:t>
            </a:r>
            <a:r>
              <a:rPr lang="en-US" dirty="0" smtClean="0"/>
              <a:t>) </a:t>
            </a:r>
            <a:r>
              <a:rPr lang="en-US" dirty="0" err="1" smtClean="0"/>
              <a:t>monoids</a:t>
            </a:r>
            <a:r>
              <a:rPr lang="en-US" dirty="0" smtClean="0"/>
              <a:t> can be found in in file </a:t>
            </a:r>
            <a:r>
              <a:rPr lang="en-US" dirty="0" smtClean="0">
                <a:latin typeface="Consolas" pitchFamily="49" charset="0"/>
                <a:cs typeface="Consolas" pitchFamily="49" charset="0"/>
                <a:hlinkClick r:id="rId3"/>
              </a:rPr>
              <a:t>validate\laws\monoid.hpp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Concept </a:t>
            </a:r>
            <a:r>
              <a:rPr lang="en-US" dirty="0" err="1" smtClean="0"/>
              <a:t>Validator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56528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Composing law </a:t>
            </a:r>
            <a:r>
              <a:rPr lang="en-US" dirty="0" err="1" smtClean="0"/>
              <a:t>validators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inevitably</a:t>
            </a:r>
            <a:r>
              <a:rPr lang="en-US" dirty="0" smtClean="0"/>
              <a:t> leads to the creation of  </a:t>
            </a:r>
            <a:r>
              <a:rPr lang="en-US" dirty="0" smtClean="0">
                <a:solidFill>
                  <a:srgbClr val="0070C0"/>
                </a:solidFill>
              </a:rPr>
              <a:t>concept </a:t>
            </a:r>
            <a:r>
              <a:rPr lang="en-US" dirty="0" err="1" smtClean="0">
                <a:solidFill>
                  <a:srgbClr val="0070C0"/>
                </a:solidFill>
              </a:rPr>
              <a:t>validators</a:t>
            </a:r>
            <a:r>
              <a:rPr lang="en-US" dirty="0" smtClean="0"/>
              <a:t>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286380" y="2671700"/>
            <a:ext cx="2643206" cy="400110"/>
          </a:xfrm>
          <a:prstGeom prst="rect">
            <a:avLst/>
          </a:prstGeom>
          <a:solidFill>
            <a:srgbClr val="82C1C4"/>
          </a:solidFill>
          <a:ln>
            <a:solidFill>
              <a:srgbClr val="38649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concept_validater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9" name="Gruppieren 17"/>
          <p:cNvGrpSpPr/>
          <p:nvPr/>
        </p:nvGrpSpPr>
        <p:grpSpPr>
          <a:xfrm>
            <a:off x="7072330" y="2871755"/>
            <a:ext cx="1581160" cy="1275014"/>
            <a:chOff x="7072330" y="2871755"/>
            <a:chExt cx="1581160" cy="1275014"/>
          </a:xfrm>
        </p:grpSpPr>
        <p:sp>
          <p:nvSpPr>
            <p:cNvPr id="8" name="Textfeld 7"/>
            <p:cNvSpPr txBox="1"/>
            <p:nvPr/>
          </p:nvSpPr>
          <p:spPr>
            <a:xfrm>
              <a:off x="7072330" y="3500438"/>
              <a:ext cx="1581160" cy="646331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386494"/>
              </a:solidFill>
              <a:tailEnd type="diamond" w="lg" len="lg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Violation</a:t>
              </a:r>
            </a:p>
            <a:p>
              <a:pPr algn="ctr"/>
              <a:r>
                <a:rPr lang="en-US" dirty="0" err="1" smtClean="0">
                  <a:latin typeface="Consolas" pitchFamily="49" charset="0"/>
                  <a:cs typeface="Consolas" pitchFamily="49" charset="0"/>
                </a:rPr>
                <a:t>MapT</a:t>
              </a:r>
              <a:endParaRPr lang="en-US" dirty="0" smtClean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Gewinkelte Verbindung 9"/>
            <p:cNvCxnSpPr>
              <a:stCxn id="8" idx="3"/>
              <a:endCxn id="7" idx="3"/>
            </p:cNvCxnSpPr>
            <p:nvPr/>
          </p:nvCxnSpPr>
          <p:spPr>
            <a:xfrm flipH="1" flipV="1">
              <a:off x="7929586" y="2871755"/>
              <a:ext cx="723904" cy="951849"/>
            </a:xfrm>
            <a:prstGeom prst="bentConnector3">
              <a:avLst>
                <a:gd name="adj1" fmla="val -31579"/>
              </a:avLst>
            </a:prstGeom>
            <a:ln w="12700"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Inhaltsplatzhalter 2"/>
          <p:cNvSpPr txBox="1">
            <a:spLocks/>
          </p:cNvSpPr>
          <p:nvPr/>
        </p:nvSpPr>
        <p:spPr>
          <a:xfrm>
            <a:off x="301752" y="2500362"/>
            <a:ext cx="4341686" cy="3786158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concept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validator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validates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set of laws that are assumed to be valid for a concept: The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semantic constraints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the concept.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develop a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concept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validator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means to develop a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concept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  <p:grpSp>
        <p:nvGrpSpPr>
          <p:cNvPr id="12" name="Gruppieren 18"/>
          <p:cNvGrpSpPr/>
          <p:nvPr/>
        </p:nvGrpSpPr>
        <p:grpSpPr>
          <a:xfrm>
            <a:off x="5214942" y="3072604"/>
            <a:ext cx="2786082" cy="2356660"/>
            <a:chOff x="5214942" y="3072604"/>
            <a:chExt cx="2786082" cy="2356660"/>
          </a:xfrm>
        </p:grpSpPr>
        <p:sp>
          <p:nvSpPr>
            <p:cNvPr id="15" name="Textfeld 14"/>
            <p:cNvSpPr txBox="1"/>
            <p:nvPr/>
          </p:nvSpPr>
          <p:spPr>
            <a:xfrm>
              <a:off x="5214942" y="5029154"/>
              <a:ext cx="2786082" cy="400110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38649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err="1" smtClean="0">
                  <a:latin typeface="Consolas" pitchFamily="49" charset="0"/>
                  <a:cs typeface="Consolas" pitchFamily="49" charset="0"/>
                </a:rPr>
                <a:t>specific</a:t>
              </a:r>
              <a:r>
                <a:rPr lang="en-US" sz="2000" dirty="0" err="1" smtClean="0">
                  <a:latin typeface="Consolas" pitchFamily="49" charset="0"/>
                  <a:cs typeface="Consolas" pitchFamily="49" charset="0"/>
                </a:rPr>
                <a:t>_validater</a:t>
              </a:r>
              <a:endParaRPr lang="en-US" sz="2000" dirty="0" smtClean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7" name="Gerade Verbindung mit Pfeil 16"/>
            <p:cNvCxnSpPr>
              <a:stCxn id="15" idx="0"/>
              <a:endCxn id="7" idx="2"/>
            </p:cNvCxnSpPr>
            <p:nvPr/>
          </p:nvCxnSpPr>
          <p:spPr>
            <a:xfrm rot="5400000" flipH="1" flipV="1">
              <a:off x="5629311" y="4050482"/>
              <a:ext cx="1957344" cy="1588"/>
            </a:xfrm>
            <a:prstGeom prst="straightConnector1">
              <a:avLst/>
            </a:prstGeom>
            <a:ln w="12700"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Concept </a:t>
            </a:r>
            <a:r>
              <a:rPr lang="en-US" dirty="0" err="1" smtClean="0"/>
              <a:t>Validator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71612"/>
            <a:ext cx="8503920" cy="2187704"/>
          </a:xfrm>
        </p:spPr>
        <p:txBody>
          <a:bodyPr>
            <a:noAutofit/>
          </a:bodyPr>
          <a:lstStyle/>
          <a:p>
            <a:r>
              <a:rPr lang="en-US" sz="2500" dirty="0" smtClean="0"/>
              <a:t>A </a:t>
            </a:r>
            <a:r>
              <a:rPr lang="en-US" sz="2500" dirty="0" smtClean="0">
                <a:solidFill>
                  <a:srgbClr val="0070C0"/>
                </a:solidFill>
              </a:rPr>
              <a:t>concept </a:t>
            </a:r>
            <a:r>
              <a:rPr lang="en-US" sz="2500" dirty="0" err="1" smtClean="0">
                <a:solidFill>
                  <a:srgbClr val="0070C0"/>
                </a:solidFill>
              </a:rPr>
              <a:t>validator</a:t>
            </a:r>
            <a:r>
              <a:rPr lang="en-US" sz="2500" dirty="0" smtClean="0"/>
              <a:t> calls law </a:t>
            </a:r>
            <a:r>
              <a:rPr lang="en-US" sz="2500" dirty="0" err="1" smtClean="0"/>
              <a:t>validators</a:t>
            </a:r>
            <a:r>
              <a:rPr lang="en-US" sz="2500" dirty="0" smtClean="0"/>
              <a:t> or other concept </a:t>
            </a:r>
            <a:r>
              <a:rPr lang="en-US" sz="2500" dirty="0" err="1" smtClean="0"/>
              <a:t>validators</a:t>
            </a:r>
            <a:r>
              <a:rPr lang="en-US" sz="2500" dirty="0" smtClean="0"/>
              <a:t> (</a:t>
            </a:r>
            <a:r>
              <a:rPr lang="en-US" sz="2500" dirty="0" smtClean="0">
                <a:solidFill>
                  <a:srgbClr val="0070C0"/>
                </a:solidFill>
              </a:rPr>
              <a:t>partial </a:t>
            </a:r>
            <a:r>
              <a:rPr lang="en-US" sz="2500" dirty="0" err="1" smtClean="0">
                <a:solidFill>
                  <a:srgbClr val="0070C0"/>
                </a:solidFill>
              </a:rPr>
              <a:t>validators</a:t>
            </a:r>
            <a:r>
              <a:rPr lang="en-US" sz="2500" dirty="0" smtClean="0"/>
              <a:t>) to perform a validation.</a:t>
            </a:r>
          </a:p>
          <a:p>
            <a:r>
              <a:rPr lang="en-US" sz="2500" dirty="0" smtClean="0"/>
              <a:t>A </a:t>
            </a:r>
            <a:r>
              <a:rPr lang="en-US" sz="2500" dirty="0" smtClean="0">
                <a:solidFill>
                  <a:srgbClr val="0070C0"/>
                </a:solidFill>
              </a:rPr>
              <a:t>specific concept </a:t>
            </a:r>
            <a:r>
              <a:rPr lang="en-US" sz="2500" dirty="0" err="1" smtClean="0">
                <a:solidFill>
                  <a:srgbClr val="0070C0"/>
                </a:solidFill>
              </a:rPr>
              <a:t>validator</a:t>
            </a:r>
            <a:r>
              <a:rPr lang="en-US" sz="2500" dirty="0" smtClean="0"/>
              <a:t> defines a 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</a:rPr>
              <a:t>probability distribution</a:t>
            </a:r>
            <a:r>
              <a:rPr lang="en-US" sz="2500" dirty="0" smtClean="0"/>
              <a:t> for it’s </a:t>
            </a:r>
            <a:r>
              <a:rPr lang="en-US" sz="2500" dirty="0" smtClean="0">
                <a:solidFill>
                  <a:srgbClr val="0070C0"/>
                </a:solidFill>
              </a:rPr>
              <a:t>partial </a:t>
            </a:r>
            <a:r>
              <a:rPr lang="en-US" sz="2500" dirty="0" err="1" smtClean="0">
                <a:solidFill>
                  <a:srgbClr val="0070C0"/>
                </a:solidFill>
              </a:rPr>
              <a:t>validator</a:t>
            </a:r>
            <a:r>
              <a:rPr lang="en-US" sz="2500" dirty="0" smtClean="0"/>
              <a:t> to control the relative frequencies of tests.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285720" y="3671549"/>
            <a:ext cx="8572560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concept_validater</a:t>
            </a:r>
            <a:endParaRPr lang="de-DE" sz="16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virtual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LawValidatorI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* </a:t>
            </a:r>
            <a:r>
              <a:rPr lang="de-DE" sz="16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chooseValidator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()=0;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void validate() {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LawValidater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law_validater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sz="16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chooseValidator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(); 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...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law_validater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de-DE" sz="16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();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...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private: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ViolationMapT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de-DE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6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violations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de-DE" sz="1600" b="1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1600" b="1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Violations</a:t>
            </a:r>
            <a:r>
              <a:rPr lang="de-DE" sz="1600" b="1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b="1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de-DE" sz="1600" b="1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different </a:t>
            </a:r>
            <a:r>
              <a:rPr lang="de-DE" sz="1600" b="1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laws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Monoid</a:t>
            </a:r>
            <a:r>
              <a:rPr lang="en-US" dirty="0" smtClean="0"/>
              <a:t> </a:t>
            </a:r>
            <a:r>
              <a:rPr lang="en-US" dirty="0" err="1" smtClean="0"/>
              <a:t>Validator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85720" y="1571612"/>
            <a:ext cx="8572560" cy="47089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template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&lt;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Type&gt;</a:t>
            </a:r>
          </a:p>
          <a:p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monoid_validater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concept_validater</a:t>
            </a:r>
            <a:endParaRPr lang="de-DE" sz="13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enum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Laws {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associativity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neutrality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Laws_size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de-DE" sz="13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setProfile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(){ 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Probability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distribution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the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choice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laws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_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lawChoice.setSize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Laws_size</a:t>
            </a:r>
            <a:r>
              <a:rPr lang="de-DE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;</a:t>
            </a:r>
            <a:endParaRPr lang="de-DE" sz="1300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lawChoice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associativity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] = 50;</a:t>
            </a: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lawChoice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neutrality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]    = 50; </a:t>
            </a: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lawChoice.init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};</a:t>
            </a:r>
          </a:p>
          <a:p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LawValidatorI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* </a:t>
            </a:r>
            <a:r>
              <a:rPr lang="de-DE" sz="13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chooseValidator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(){</a:t>
            </a: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switch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lawChoice</a:t>
            </a:r>
            <a:r>
              <a:rPr lang="de-DE" sz="13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.some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()){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associativity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: return new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LawValidator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InplaceAssociativity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&lt;Type&gt; &gt;;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neutrality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:    return new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LawValidator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InplaceNeutrality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&lt;Type&gt; &gt;;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private: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ChoiceT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_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lawChoice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Composing </a:t>
            </a:r>
            <a:r>
              <a:rPr lang="en-US" dirty="0" err="1" smtClean="0"/>
              <a:t>Validators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85720" y="1619329"/>
            <a:ext cx="8572560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template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Type&gt;</a:t>
            </a:r>
          </a:p>
          <a:p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abelian_monoid_validater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concept_validater</a:t>
            </a:r>
            <a:endParaRPr lang="de-DE" sz="12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enum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Laws {</a:t>
            </a:r>
            <a:r>
              <a:rPr lang="de-DE" sz="12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monoid_laws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commutativity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Laws_size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de-DE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setProfile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(){ 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Probability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distribution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the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choice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laws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lawChoice.setSize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Laws_size</a:t>
            </a:r>
            <a:r>
              <a:rPr lang="de-DE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;</a:t>
            </a:r>
            <a:endParaRPr lang="de-DE" sz="1200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lawChoice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de-DE" sz="12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monoid_laws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]   = 66;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lawChoice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de-DE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commutativity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] = 34;    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lawChoice.init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};</a:t>
            </a:r>
          </a:p>
          <a:p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LawValidatorI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*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chooseValidator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(){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switch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(_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lawChoice.some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()){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monoid_laws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:   return 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monoid_validater.chooseValidator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commutativity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: return new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LawValidator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InplaceCommutativity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&lt;Type&gt; &gt;;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private: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ChoiceT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_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lawChoice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monoid_validater</a:t>
            </a:r>
            <a:r>
              <a:rPr lang="en-US" sz="12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&lt;Type&gt; 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monoid_validater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Type Tests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r>
              <a:rPr lang="en-US" dirty="0" smtClean="0"/>
              <a:t>Using concept </a:t>
            </a:r>
            <a:r>
              <a:rPr lang="en-US" dirty="0" err="1" smtClean="0"/>
              <a:t>validators</a:t>
            </a:r>
            <a:r>
              <a:rPr lang="en-US" dirty="0" smtClean="0"/>
              <a:t> we can write top level </a:t>
            </a:r>
            <a:r>
              <a:rPr lang="en-US" dirty="0" smtClean="0">
                <a:solidFill>
                  <a:srgbClr val="0070C0"/>
                </a:solidFill>
              </a:rPr>
              <a:t>test drivers</a:t>
            </a:r>
            <a:r>
              <a:rPr lang="en-US" dirty="0" smtClean="0"/>
              <a:t>,</a:t>
            </a:r>
          </a:p>
          <a:p>
            <a:r>
              <a:rPr lang="en-US" dirty="0" smtClean="0"/>
              <a:t>that call </a:t>
            </a:r>
            <a:r>
              <a:rPr lang="en-US" dirty="0" smtClean="0">
                <a:solidFill>
                  <a:srgbClr val="0070C0"/>
                </a:solidFill>
              </a:rPr>
              <a:t>concept </a:t>
            </a:r>
            <a:r>
              <a:rPr lang="en-US" dirty="0" err="1" smtClean="0">
                <a:solidFill>
                  <a:srgbClr val="0070C0"/>
                </a:solidFill>
              </a:rPr>
              <a:t>validators</a:t>
            </a:r>
            <a:r>
              <a:rPr lang="en-US" dirty="0" smtClean="0"/>
              <a:t> for various instantiations of a generic class template to be tested.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Random choices</a:t>
            </a:r>
            <a:r>
              <a:rPr lang="en-US" dirty="0" smtClean="0"/>
              <a:t> are used again, to grant that all combinations occur with a certain likelihood.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28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abelian_monoids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1044696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nsolas" pitchFamily="49" charset="0"/>
                <a:cs typeface="Consolas" pitchFamily="49" charset="0"/>
                <a:hlinkClick r:id="rId2"/>
              </a:rPr>
              <a:t>boostcon_abelian_monoids.cpp</a:t>
            </a:r>
            <a:r>
              <a:rPr lang="en-US" sz="2400" dirty="0" smtClean="0"/>
              <a:t> tests if a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type</a:t>
            </a:r>
            <a:r>
              <a:rPr lang="en-US" sz="2400" dirty="0" smtClean="0"/>
              <a:t> is model of the concept </a:t>
            </a:r>
            <a:r>
              <a:rPr lang="en-US" sz="2400" dirty="0" err="1" smtClean="0">
                <a:solidFill>
                  <a:srgbClr val="0070C0"/>
                </a:solidFill>
              </a:rPr>
              <a:t>AbelianMonoid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29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  <p:grpSp>
        <p:nvGrpSpPr>
          <p:cNvPr id="30" name="Gruppieren 29"/>
          <p:cNvGrpSpPr/>
          <p:nvPr/>
        </p:nvGrpSpPr>
        <p:grpSpPr>
          <a:xfrm>
            <a:off x="2643174" y="5643578"/>
            <a:ext cx="3357586" cy="338554"/>
            <a:chOff x="2643174" y="5643578"/>
            <a:chExt cx="3357586" cy="338554"/>
          </a:xfrm>
        </p:grpSpPr>
        <p:sp>
          <p:nvSpPr>
            <p:cNvPr id="7" name="Textfeld 6"/>
            <p:cNvSpPr txBox="1"/>
            <p:nvPr/>
          </p:nvSpPr>
          <p:spPr>
            <a:xfrm>
              <a:off x="2643174" y="5643578"/>
              <a:ext cx="1643074" cy="338554"/>
            </a:xfrm>
            <a:prstGeom prst="rect">
              <a:avLst/>
            </a:prstGeom>
            <a:solidFill>
              <a:srgbClr val="A0BDDC"/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Associativity</a:t>
              </a:r>
              <a:endParaRPr lang="en-US" sz="16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4643438" y="5643578"/>
              <a:ext cx="1357322" cy="338554"/>
            </a:xfrm>
            <a:prstGeom prst="rect">
              <a:avLst/>
            </a:prstGeom>
            <a:solidFill>
              <a:srgbClr val="A0BDDC"/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Neutrality</a:t>
              </a:r>
            </a:p>
          </p:txBody>
        </p:sp>
      </p:grpSp>
      <p:sp>
        <p:nvSpPr>
          <p:cNvPr id="9" name="Textfeld 8"/>
          <p:cNvSpPr txBox="1"/>
          <p:nvPr/>
        </p:nvSpPr>
        <p:spPr>
          <a:xfrm>
            <a:off x="357158" y="5643578"/>
            <a:ext cx="1643074" cy="338554"/>
          </a:xfrm>
          <a:prstGeom prst="rect">
            <a:avLst/>
          </a:prstGeom>
          <a:solidFill>
            <a:srgbClr val="A0BDDC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Commutativity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786182" y="4519206"/>
            <a:ext cx="1214446" cy="338554"/>
          </a:xfrm>
          <a:prstGeom prst="rect">
            <a:avLst/>
          </a:prstGeom>
          <a:solidFill>
            <a:srgbClr val="82C1C4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Monoid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5143504" y="2857496"/>
            <a:ext cx="1285884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list&lt;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cxnSp>
        <p:nvCxnSpPr>
          <p:cNvPr id="18" name="Gerade Verbindung mit Pfeil 17"/>
          <p:cNvCxnSpPr>
            <a:stCxn id="10" idx="2"/>
            <a:endCxn id="7" idx="0"/>
          </p:cNvCxnSpPr>
          <p:nvPr/>
        </p:nvCxnSpPr>
        <p:spPr>
          <a:xfrm rot="5400000">
            <a:off x="3536149" y="4786322"/>
            <a:ext cx="785818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0" idx="2"/>
            <a:endCxn id="8" idx="0"/>
          </p:cNvCxnSpPr>
          <p:nvPr/>
        </p:nvCxnSpPr>
        <p:spPr>
          <a:xfrm rot="16200000" flipH="1">
            <a:off x="4464843" y="4786322"/>
            <a:ext cx="785818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uppieren 30"/>
          <p:cNvGrpSpPr/>
          <p:nvPr/>
        </p:nvGrpSpPr>
        <p:grpSpPr>
          <a:xfrm>
            <a:off x="1178695" y="3786190"/>
            <a:ext cx="3214710" cy="1857388"/>
            <a:chOff x="1178695" y="3786190"/>
            <a:chExt cx="3214710" cy="1857388"/>
          </a:xfrm>
        </p:grpSpPr>
        <p:sp>
          <p:nvSpPr>
            <p:cNvPr id="11" name="Textfeld 10"/>
            <p:cNvSpPr txBox="1"/>
            <p:nvPr/>
          </p:nvSpPr>
          <p:spPr>
            <a:xfrm>
              <a:off x="1285852" y="3786190"/>
              <a:ext cx="1785950" cy="338554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Abelian</a:t>
              </a:r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Monoid</a:t>
              </a:r>
              <a:endParaRPr lang="en-US" sz="1600" dirty="0" smtClean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2" name="Gerade Verbindung mit Pfeil 21"/>
            <p:cNvCxnSpPr>
              <a:stCxn id="11" idx="3"/>
              <a:endCxn id="10" idx="0"/>
            </p:cNvCxnSpPr>
            <p:nvPr/>
          </p:nvCxnSpPr>
          <p:spPr>
            <a:xfrm>
              <a:off x="3071802" y="3955467"/>
              <a:ext cx="1321603" cy="5637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/>
            <p:cNvCxnSpPr>
              <a:stCxn id="11" idx="2"/>
              <a:endCxn id="9" idx="0"/>
            </p:cNvCxnSpPr>
            <p:nvPr/>
          </p:nvCxnSpPr>
          <p:spPr>
            <a:xfrm rot="5400000">
              <a:off x="919344" y="4384095"/>
              <a:ext cx="1518834" cy="10001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Gerade Verbindung mit Pfeil 27"/>
          <p:cNvCxnSpPr>
            <a:stCxn id="14" idx="2"/>
            <a:endCxn id="10" idx="0"/>
          </p:cNvCxnSpPr>
          <p:nvPr/>
        </p:nvCxnSpPr>
        <p:spPr>
          <a:xfrm rot="5400000">
            <a:off x="4428348" y="3161108"/>
            <a:ext cx="1323156" cy="13930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uppieren 32"/>
          <p:cNvGrpSpPr/>
          <p:nvPr/>
        </p:nvGrpSpPr>
        <p:grpSpPr>
          <a:xfrm>
            <a:off x="500034" y="2857496"/>
            <a:ext cx="1678792" cy="928694"/>
            <a:chOff x="500034" y="2857496"/>
            <a:chExt cx="1678792" cy="928694"/>
          </a:xfrm>
        </p:grpSpPr>
        <p:sp>
          <p:nvSpPr>
            <p:cNvPr id="12" name="Textfeld 11"/>
            <p:cNvSpPr txBox="1"/>
            <p:nvPr/>
          </p:nvSpPr>
          <p:spPr>
            <a:xfrm>
              <a:off x="500034" y="2857496"/>
              <a:ext cx="1428760" cy="33855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set&lt;double&gt;</a:t>
              </a:r>
            </a:p>
          </p:txBody>
        </p:sp>
        <p:cxnSp>
          <p:nvCxnSpPr>
            <p:cNvPr id="32" name="Gerade Verbindung mit Pfeil 31"/>
            <p:cNvCxnSpPr>
              <a:stCxn id="12" idx="2"/>
              <a:endCxn id="11" idx="0"/>
            </p:cNvCxnSpPr>
            <p:nvPr/>
          </p:nvCxnSpPr>
          <p:spPr>
            <a:xfrm rot="16200000" flipH="1">
              <a:off x="1401550" y="3008913"/>
              <a:ext cx="590140" cy="9644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uppieren 33"/>
          <p:cNvGrpSpPr/>
          <p:nvPr/>
        </p:nvGrpSpPr>
        <p:grpSpPr>
          <a:xfrm>
            <a:off x="2178827" y="2857496"/>
            <a:ext cx="2178859" cy="928695"/>
            <a:chOff x="2178827" y="2857496"/>
            <a:chExt cx="2178859" cy="928695"/>
          </a:xfrm>
        </p:grpSpPr>
        <p:sp>
          <p:nvSpPr>
            <p:cNvPr id="13" name="Textfeld 12"/>
            <p:cNvSpPr txBox="1"/>
            <p:nvPr/>
          </p:nvSpPr>
          <p:spPr>
            <a:xfrm>
              <a:off x="2214546" y="2857496"/>
              <a:ext cx="2143140" cy="33855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interval_set</a:t>
              </a:r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&lt;</a:t>
              </a:r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&gt;</a:t>
              </a:r>
            </a:p>
          </p:txBody>
        </p:sp>
        <p:cxnSp>
          <p:nvCxnSpPr>
            <p:cNvPr id="51" name="Gerade Verbindung mit Pfeil 50"/>
            <p:cNvCxnSpPr>
              <a:stCxn id="13" idx="2"/>
              <a:endCxn id="11" idx="0"/>
            </p:cNvCxnSpPr>
            <p:nvPr/>
          </p:nvCxnSpPr>
          <p:spPr>
            <a:xfrm rot="5400000">
              <a:off x="2437402" y="2937476"/>
              <a:ext cx="590140" cy="11072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feld 55"/>
          <p:cNvSpPr txBox="1"/>
          <p:nvPr/>
        </p:nvSpPr>
        <p:spPr>
          <a:xfrm>
            <a:off x="7500958" y="2786058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Types</a:t>
            </a:r>
          </a:p>
        </p:txBody>
      </p:sp>
      <p:grpSp>
        <p:nvGrpSpPr>
          <p:cNvPr id="29" name="Gruppieren 28"/>
          <p:cNvGrpSpPr/>
          <p:nvPr/>
        </p:nvGrpSpPr>
        <p:grpSpPr>
          <a:xfrm>
            <a:off x="357158" y="3500438"/>
            <a:ext cx="8358246" cy="1133126"/>
            <a:chOff x="357158" y="3500438"/>
            <a:chExt cx="8358246" cy="1133126"/>
          </a:xfrm>
        </p:grpSpPr>
        <p:cxnSp>
          <p:nvCxnSpPr>
            <p:cNvPr id="53" name="Gerade Verbindung 52"/>
            <p:cNvCxnSpPr/>
            <p:nvPr/>
          </p:nvCxnSpPr>
          <p:spPr>
            <a:xfrm>
              <a:off x="357158" y="3500438"/>
              <a:ext cx="835824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feld 56"/>
            <p:cNvSpPr txBox="1"/>
            <p:nvPr/>
          </p:nvSpPr>
          <p:spPr>
            <a:xfrm>
              <a:off x="7143768" y="4233454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 smtClean="0">
                  <a:solidFill>
                    <a:srgbClr val="048664"/>
                  </a:solidFill>
                </a:rPr>
                <a:t>Concepts</a:t>
              </a:r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357158" y="5284800"/>
            <a:ext cx="8358246" cy="715968"/>
            <a:chOff x="357158" y="5284800"/>
            <a:chExt cx="8358246" cy="715968"/>
          </a:xfrm>
        </p:grpSpPr>
        <p:cxnSp>
          <p:nvCxnSpPr>
            <p:cNvPr id="54" name="Gerade Verbindung 53"/>
            <p:cNvCxnSpPr/>
            <p:nvPr/>
          </p:nvCxnSpPr>
          <p:spPr>
            <a:xfrm>
              <a:off x="357158" y="5284800"/>
              <a:ext cx="835824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feld 57"/>
            <p:cNvSpPr txBox="1"/>
            <p:nvPr/>
          </p:nvSpPr>
          <p:spPr>
            <a:xfrm>
              <a:off x="7358082" y="5600658"/>
              <a:ext cx="1143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 smtClean="0">
                  <a:solidFill>
                    <a:srgbClr val="0070C0"/>
                  </a:solidFill>
                </a:rPr>
                <a:t>Laws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 animBg="1"/>
      <p:bldP spid="14" grpId="0" animBg="1"/>
      <p:bldP spid="5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 Short </a:t>
            </a:r>
            <a:r>
              <a:rPr lang="de-DE" dirty="0" err="1" smtClean="0"/>
              <a:t>History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0070C0"/>
                </a:solidFill>
              </a:rPr>
              <a:t>test tool</a:t>
            </a:r>
            <a:r>
              <a:rPr lang="en-US" sz="2400" dirty="0" smtClean="0"/>
              <a:t> developed along with the </a:t>
            </a:r>
            <a:r>
              <a:rPr lang="en-US" sz="2400" dirty="0" smtClean="0">
                <a:solidFill>
                  <a:srgbClr val="0070C0"/>
                </a:solidFill>
              </a:rPr>
              <a:t>ITL-library</a:t>
            </a:r>
            <a:r>
              <a:rPr lang="en-US" sz="2400" dirty="0" smtClean="0"/>
              <a:t> of interval containers</a:t>
            </a:r>
          </a:p>
          <a:p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0070C0"/>
                </a:solidFill>
              </a:rPr>
              <a:t>prototype</a:t>
            </a:r>
            <a:r>
              <a:rPr lang="en-US" sz="2400" dirty="0" smtClean="0"/>
              <a:t> called </a:t>
            </a:r>
            <a:r>
              <a:rPr lang="en-US" sz="2400" dirty="0" err="1" smtClean="0">
                <a:solidFill>
                  <a:srgbClr val="0070C0"/>
                </a:solidFill>
                <a:hlinkClick r:id="rId2"/>
              </a:rPr>
              <a:t>LaBatea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La</a:t>
            </a:r>
            <a:r>
              <a:rPr lang="en-US" sz="2400" dirty="0" smtClean="0"/>
              <a:t>w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Ba</a:t>
            </a:r>
            <a:r>
              <a:rPr lang="en-US" sz="2400" dirty="0" smtClean="0"/>
              <a:t>sed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Te</a:t>
            </a:r>
            <a:r>
              <a:rPr lang="en-US" sz="2400" dirty="0" smtClean="0"/>
              <a:t>st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2400" dirty="0" smtClean="0"/>
              <a:t>utomaton</a:t>
            </a:r>
          </a:p>
          <a:p>
            <a:r>
              <a:rPr lang="en-US" sz="2400" dirty="0" smtClean="0"/>
              <a:t>An application exploiting </a:t>
            </a:r>
            <a:r>
              <a:rPr lang="en-US" sz="2400" dirty="0" smtClean="0">
                <a:solidFill>
                  <a:srgbClr val="0070C0"/>
                </a:solidFill>
              </a:rPr>
              <a:t>polymorphic </a:t>
            </a:r>
            <a:r>
              <a:rPr lang="en-US" sz="2400" dirty="0" err="1" smtClean="0">
                <a:solidFill>
                  <a:srgbClr val="0070C0"/>
                </a:solidFill>
              </a:rPr>
              <a:t>tuples</a:t>
            </a:r>
            <a:r>
              <a:rPr lang="en-US" sz="2400" dirty="0" smtClean="0"/>
              <a:t> based on </a:t>
            </a:r>
            <a:r>
              <a:rPr lang="en-US" sz="2400" dirty="0" err="1" smtClean="0">
                <a:solidFill>
                  <a:srgbClr val="0070C0"/>
                </a:solidFill>
              </a:rPr>
              <a:t>typelists</a:t>
            </a:r>
            <a:r>
              <a:rPr lang="en-US" sz="2400" dirty="0" smtClean="0"/>
              <a:t>, inspired by </a:t>
            </a:r>
            <a:r>
              <a:rPr lang="en-US" sz="2400" dirty="0" smtClean="0">
                <a:hlinkClick r:id="rId3"/>
              </a:rPr>
              <a:t>Andrej </a:t>
            </a:r>
            <a:r>
              <a:rPr lang="en-US" sz="2400" dirty="0" err="1" smtClean="0">
                <a:hlinkClick r:id="rId3"/>
              </a:rPr>
              <a:t>Alexandrescu</a:t>
            </a:r>
            <a:r>
              <a:rPr lang="en-US" sz="2400" dirty="0" smtClean="0">
                <a:hlinkClick r:id="rId3"/>
              </a:rPr>
              <a:t> 2001: Modern </a:t>
            </a:r>
            <a:r>
              <a:rPr lang="en-US" sz="2400" dirty="0" err="1" smtClean="0">
                <a:hlinkClick r:id="rId3"/>
              </a:rPr>
              <a:t>c++</a:t>
            </a:r>
            <a:r>
              <a:rPr lang="en-US" sz="2400" dirty="0" smtClean="0">
                <a:hlinkClick r:id="rId3"/>
              </a:rPr>
              <a:t> Design</a:t>
            </a:r>
            <a:r>
              <a:rPr lang="en-US" sz="2400" dirty="0" smtClean="0"/>
              <a:t>,</a:t>
            </a:r>
          </a:p>
          <a:p>
            <a:r>
              <a:rPr lang="en-US" sz="2400" dirty="0" smtClean="0"/>
              <a:t>Currently available in non-boost quality, as a </a:t>
            </a:r>
            <a:r>
              <a:rPr lang="en-US" sz="2400" dirty="0" smtClean="0">
                <a:solidFill>
                  <a:srgbClr val="0070C0"/>
                </a:solidFill>
              </a:rPr>
              <a:t>prototype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r>
              <a:rPr lang="en-US" sz="2000" dirty="0" smtClean="0"/>
              <a:t>Sandbox: </a:t>
            </a:r>
            <a:r>
              <a:rPr lang="en-US" sz="2000" dirty="0" smtClean="0">
                <a:hlinkClick r:id="rId4"/>
              </a:rPr>
              <a:t>https://svn.boost.org/svn/boost/sandbox/itl/boost/validate/</a:t>
            </a:r>
            <a:endParaRPr lang="en-US" sz="2000" dirty="0" smtClean="0"/>
          </a:p>
          <a:p>
            <a:r>
              <a:rPr lang="en-US" sz="2400" dirty="0" smtClean="0"/>
              <a:t>And as part of the extended </a:t>
            </a:r>
            <a:r>
              <a:rPr lang="en-US" sz="2400" dirty="0" smtClean="0">
                <a:solidFill>
                  <a:srgbClr val="0070C0"/>
                </a:solidFill>
              </a:rPr>
              <a:t>ITL</a:t>
            </a:r>
            <a:r>
              <a:rPr lang="en-US" sz="2400" dirty="0" smtClean="0"/>
              <a:t> releases </a:t>
            </a:r>
            <a:r>
              <a:rPr lang="en-US" sz="2400" dirty="0" smtClean="0">
                <a:solidFill>
                  <a:srgbClr val="0070C0"/>
                </a:solidFill>
              </a:rPr>
              <a:t>3.2.x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000" dirty="0" smtClean="0"/>
              <a:t>Boost-Vault: </a:t>
            </a:r>
            <a:r>
              <a:rPr lang="en-US" sz="2000" dirty="0" smtClean="0">
                <a:hlinkClick r:id="rId5"/>
              </a:rPr>
              <a:t>itl_plus_3_2_0.zip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Sourceforge</a:t>
            </a:r>
            <a:r>
              <a:rPr lang="en-US" sz="2000" dirty="0" smtClean="0"/>
              <a:t>:  </a:t>
            </a:r>
            <a:r>
              <a:rPr lang="en-US" sz="2000" dirty="0" smtClean="0">
                <a:hlinkClick r:id="rId6"/>
              </a:rPr>
              <a:t>http://sourceforge.net/projects/itl/</a:t>
            </a:r>
            <a:endParaRPr lang="en-US" sz="24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r>
              <a:rPr lang="en-US" dirty="0" smtClean="0"/>
              <a:t>Laws are </a:t>
            </a:r>
            <a:r>
              <a:rPr lang="en-US" dirty="0" smtClean="0">
                <a:solidFill>
                  <a:srgbClr val="0070C0"/>
                </a:solidFill>
              </a:rPr>
              <a:t>abstractions</a:t>
            </a:r>
            <a:r>
              <a:rPr lang="en-US" dirty="0" smtClean="0"/>
              <a:t> that can be used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across concepts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Laws developed for one library could be used to validate others, they are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reusable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Abstraction on laws may lead to more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general laws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30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General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Comparing two implementations of a function</a:t>
            </a:r>
            <a:br>
              <a:rPr lang="en-US" dirty="0" smtClean="0"/>
            </a:br>
            <a:r>
              <a:rPr lang="en-US" dirty="0" smtClean="0">
                <a:latin typeface="Cambria Math" pitchFamily="18" charset="0"/>
                <a:ea typeface="Cambria Math" pitchFamily="18" charset="0"/>
              </a:rPr>
              <a:t>∀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i="1" dirty="0" smtClean="0"/>
              <a:t> x; </a:t>
            </a:r>
            <a:r>
              <a:rPr lang="en-US" i="1" dirty="0" smtClean="0">
                <a:solidFill>
                  <a:srgbClr val="0070C0"/>
                </a:solidFill>
              </a:rPr>
              <a:t>f</a:t>
            </a:r>
            <a:r>
              <a:rPr lang="en-US" i="1" dirty="0" smtClean="0"/>
              <a:t>(x) = </a:t>
            </a:r>
            <a:r>
              <a:rPr lang="en-US" i="1" dirty="0" smtClean="0">
                <a:solidFill>
                  <a:srgbClr val="0070C0"/>
                </a:solidFill>
              </a:rPr>
              <a:t>g</a:t>
            </a:r>
            <a:r>
              <a:rPr lang="en-US" i="1" dirty="0" smtClean="0"/>
              <a:t>(x)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8" name="Gruppieren 17"/>
          <p:cNvGrpSpPr/>
          <p:nvPr/>
        </p:nvGrpSpPr>
        <p:grpSpPr>
          <a:xfrm>
            <a:off x="785786" y="2534189"/>
            <a:ext cx="3357586" cy="1323439"/>
            <a:chOff x="785786" y="2391313"/>
            <a:chExt cx="3357586" cy="1323439"/>
          </a:xfrm>
        </p:grpSpPr>
        <p:cxnSp>
          <p:nvCxnSpPr>
            <p:cNvPr id="12" name="Gerade Verbindung mit Pfeil 11"/>
            <p:cNvCxnSpPr/>
            <p:nvPr/>
          </p:nvCxnSpPr>
          <p:spPr>
            <a:xfrm>
              <a:off x="1214414" y="2998784"/>
              <a:ext cx="2500330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/>
            <p:nvPr/>
          </p:nvCxnSpPr>
          <p:spPr>
            <a:xfrm>
              <a:off x="1214414" y="3141660"/>
              <a:ext cx="2500330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/>
            <p:cNvSpPr txBox="1"/>
            <p:nvPr/>
          </p:nvSpPr>
          <p:spPr>
            <a:xfrm>
              <a:off x="785786" y="2786058"/>
              <a:ext cx="428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solidFill>
                    <a:schemeClr val="accent1">
                      <a:lumMod val="75000"/>
                    </a:schemeClr>
                  </a:solidFill>
                </a:rPr>
                <a:t>S</a:t>
              </a:r>
              <a:endParaRPr lang="en-US" sz="28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3714744" y="2786058"/>
              <a:ext cx="428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solidFill>
                    <a:schemeClr val="accent1">
                      <a:lumMod val="75000"/>
                    </a:schemeClr>
                  </a:solidFill>
                </a:rPr>
                <a:t>T</a:t>
              </a:r>
              <a:endParaRPr lang="en-US" sz="28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2214546" y="2391313"/>
              <a:ext cx="42862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solidFill>
                    <a:srgbClr val="0070C0"/>
                  </a:solidFill>
                </a:rPr>
                <a:t>f</a:t>
              </a:r>
            </a:p>
            <a:p>
              <a:r>
                <a:rPr lang="en-US" sz="2400" i="1" dirty="0" smtClean="0"/>
                <a:t>=</a:t>
              </a:r>
              <a:r>
                <a:rPr lang="en-US" sz="800" i="1" dirty="0" smtClean="0">
                  <a:solidFill>
                    <a:srgbClr val="0070C0"/>
                  </a:solidFill>
                </a:rPr>
                <a:t/>
              </a:r>
              <a:br>
                <a:rPr lang="en-US" sz="800" i="1" dirty="0" smtClean="0">
                  <a:solidFill>
                    <a:srgbClr val="0070C0"/>
                  </a:solidFill>
                </a:rPr>
              </a:br>
              <a:r>
                <a:rPr lang="en-US" sz="2800" i="1" dirty="0" smtClean="0">
                  <a:solidFill>
                    <a:srgbClr val="0070C0"/>
                  </a:solidFill>
                </a:rPr>
                <a:t>g</a:t>
              </a:r>
              <a:endParaRPr lang="en-US" sz="2800" i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Textfeld 16"/>
          <p:cNvSpPr txBox="1"/>
          <p:nvPr/>
        </p:nvSpPr>
        <p:spPr>
          <a:xfrm>
            <a:off x="714348" y="4237688"/>
            <a:ext cx="7929618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template &lt;class 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class 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template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class,class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i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Function_f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template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class,class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i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Function_g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template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Equality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itl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std_equal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 </a:t>
            </a: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FunctionEquality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Law&lt;. . .&gt;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20" name="Foliennummernplatzhalt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31</a:t>
            </a:fld>
            <a:endParaRPr lang="de-DE"/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General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00174"/>
            <a:ext cx="8503920" cy="1571636"/>
          </a:xfrm>
        </p:spPr>
        <p:txBody>
          <a:bodyPr>
            <a:normAutofit lnSpcReduction="10000"/>
          </a:bodyPr>
          <a:lstStyle/>
          <a:p>
            <a:r>
              <a:rPr lang="en-US" sz="2300" dirty="0" smtClean="0"/>
              <a:t>Comparing the same function </a:t>
            </a:r>
            <a:r>
              <a:rPr lang="en-US" sz="2300" i="1" dirty="0" smtClean="0">
                <a:solidFill>
                  <a:srgbClr val="0070C0"/>
                </a:solidFill>
              </a:rPr>
              <a:t>g</a:t>
            </a:r>
            <a:r>
              <a:rPr lang="en-US" sz="2300" dirty="0" smtClean="0"/>
              <a:t> :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3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→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2300" dirty="0" smtClean="0"/>
              <a:t> for two different implementations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 </a:t>
            </a:r>
            <a:r>
              <a:rPr lang="en-US" sz="2300" dirty="0" smtClean="0"/>
              <a:t>and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 E</a:t>
            </a:r>
            <a:r>
              <a:rPr lang="en-US" sz="2300" dirty="0" smtClean="0"/>
              <a:t> of a concept </a:t>
            </a:r>
            <a:r>
              <a:rPr lang="en-US" sz="23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 </a:t>
            </a:r>
            <a:r>
              <a:rPr lang="en-US" sz="2300" dirty="0" smtClean="0"/>
              <a:t>,</a:t>
            </a:r>
          </a:p>
          <a:p>
            <a:r>
              <a:rPr lang="en-US" sz="2300" dirty="0" smtClean="0"/>
              <a:t>and a function </a:t>
            </a:r>
            <a:r>
              <a:rPr lang="en-US" sz="2300" i="1" dirty="0" smtClean="0">
                <a:solidFill>
                  <a:srgbClr val="0070C0"/>
                </a:solidFill>
              </a:rPr>
              <a:t>f</a:t>
            </a:r>
            <a:r>
              <a:rPr lang="en-US" sz="2300" dirty="0" smtClean="0"/>
              <a:t> :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→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2300" dirty="0" smtClean="0"/>
              <a:t> that transforms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 </a:t>
            </a:r>
            <a:r>
              <a:rPr lang="en-US" sz="2300" dirty="0" smtClean="0"/>
              <a:t>into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 E</a:t>
            </a:r>
            <a:r>
              <a:rPr lang="en-US" sz="2300" dirty="0" smtClean="0"/>
              <a:t> </a:t>
            </a:r>
          </a:p>
          <a:p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∀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300" i="1" dirty="0" smtClean="0"/>
              <a:t> x; </a:t>
            </a:r>
            <a:r>
              <a:rPr lang="en-US" sz="2300" i="1" dirty="0" smtClean="0">
                <a:solidFill>
                  <a:srgbClr val="0070C0"/>
                </a:solidFill>
              </a:rPr>
              <a:t>g</a:t>
            </a:r>
            <a:r>
              <a:rPr lang="en-US" sz="2300" i="1" dirty="0" smtClean="0"/>
              <a:t>(</a:t>
            </a:r>
            <a:r>
              <a:rPr lang="en-US" sz="2300" i="1" dirty="0" smtClean="0">
                <a:solidFill>
                  <a:srgbClr val="0070C0"/>
                </a:solidFill>
              </a:rPr>
              <a:t>f</a:t>
            </a:r>
            <a:r>
              <a:rPr lang="en-US" sz="2300" i="1" dirty="0" smtClean="0"/>
              <a:t>(x)) = </a:t>
            </a:r>
            <a:r>
              <a:rPr lang="en-US" sz="2300" i="1" dirty="0" smtClean="0">
                <a:solidFill>
                  <a:srgbClr val="0070C0"/>
                </a:solidFill>
              </a:rPr>
              <a:t>g</a:t>
            </a:r>
            <a:r>
              <a:rPr lang="en-US" sz="2300" i="1" dirty="0" smtClean="0"/>
              <a:t>(x)</a:t>
            </a:r>
            <a:r>
              <a:rPr lang="en-US" sz="2300" dirty="0" smtClean="0"/>
              <a:t> 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Textfeld 13"/>
          <p:cNvSpPr txBox="1"/>
          <p:nvPr/>
        </p:nvSpPr>
        <p:spPr>
          <a:xfrm>
            <a:off x="1357290" y="3776307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28596" y="5419381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3" name="Gruppieren 62"/>
          <p:cNvGrpSpPr/>
          <p:nvPr/>
        </p:nvGrpSpPr>
        <p:grpSpPr>
          <a:xfrm>
            <a:off x="642910" y="4276373"/>
            <a:ext cx="785818" cy="1143008"/>
            <a:chOff x="642910" y="4276373"/>
            <a:chExt cx="785818" cy="1143008"/>
          </a:xfrm>
        </p:grpSpPr>
        <p:cxnSp>
          <p:nvCxnSpPr>
            <p:cNvPr id="30" name="Gerade Verbindung mit Pfeil 29"/>
            <p:cNvCxnSpPr>
              <a:endCxn id="18" idx="0"/>
            </p:cNvCxnSpPr>
            <p:nvPr/>
          </p:nvCxnSpPr>
          <p:spPr>
            <a:xfrm rot="5400000">
              <a:off x="464315" y="4454968"/>
              <a:ext cx="1143008" cy="78581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/>
            <p:cNvSpPr txBox="1"/>
            <p:nvPr/>
          </p:nvSpPr>
          <p:spPr>
            <a:xfrm>
              <a:off x="785786" y="4347811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rgbClr val="0070C0"/>
                  </a:solidFill>
                </a:rPr>
                <a:t>f</a:t>
              </a:r>
              <a:endParaRPr lang="en-US" sz="2400" i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38" name="Textfeld 37"/>
          <p:cNvSpPr txBox="1"/>
          <p:nvPr/>
        </p:nvSpPr>
        <p:spPr>
          <a:xfrm>
            <a:off x="4357686" y="3786190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interval_map</a:t>
            </a:r>
            <a:endParaRPr lang="en-US" i="1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3357554" y="5417122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itl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::map</a:t>
            </a:r>
            <a:endParaRPr lang="en-US" i="1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70" name="Gruppieren 69"/>
          <p:cNvGrpSpPr/>
          <p:nvPr/>
        </p:nvGrpSpPr>
        <p:grpSpPr>
          <a:xfrm>
            <a:off x="3357554" y="4143382"/>
            <a:ext cx="1714520" cy="1273740"/>
            <a:chOff x="3357554" y="4143382"/>
            <a:chExt cx="1714520" cy="1273740"/>
          </a:xfrm>
        </p:grpSpPr>
        <p:cxnSp>
          <p:nvCxnSpPr>
            <p:cNvPr id="42" name="Gerade Verbindung mit Pfeil 41"/>
            <p:cNvCxnSpPr>
              <a:endCxn id="40" idx="0"/>
            </p:cNvCxnSpPr>
            <p:nvPr/>
          </p:nvCxnSpPr>
          <p:spPr>
            <a:xfrm rot="5400000">
              <a:off x="3899415" y="4244463"/>
              <a:ext cx="1273740" cy="107157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/>
            <p:cNvSpPr txBox="1"/>
            <p:nvPr/>
          </p:nvSpPr>
          <p:spPr>
            <a:xfrm>
              <a:off x="3357554" y="4488428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onsolas" pitchFamily="49" charset="0"/>
                  <a:cs typeface="Consolas" pitchFamily="49" charset="0"/>
                </a:rPr>
                <a:t>atomize</a:t>
              </a:r>
              <a:endParaRPr lang="en-US" i="1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3" name="Gruppieren 72"/>
          <p:cNvGrpSpPr/>
          <p:nvPr/>
        </p:nvGrpSpPr>
        <p:grpSpPr>
          <a:xfrm>
            <a:off x="857224" y="4276373"/>
            <a:ext cx="1643074" cy="1795833"/>
            <a:chOff x="857224" y="4276373"/>
            <a:chExt cx="1643074" cy="1795833"/>
          </a:xfrm>
        </p:grpSpPr>
        <p:sp>
          <p:nvSpPr>
            <p:cNvPr id="15" name="Textfeld 14"/>
            <p:cNvSpPr txBox="1"/>
            <p:nvPr/>
          </p:nvSpPr>
          <p:spPr>
            <a:xfrm>
              <a:off x="2071670" y="5419381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chemeClr val="accent1">
                      <a:lumMod val="75000"/>
                    </a:schemeClr>
                  </a:solidFill>
                </a:rPr>
                <a:t>T</a:t>
              </a:r>
              <a:endParaRPr lang="en-US" sz="24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24" name="Gerade Verbindung mit Pfeil 23"/>
            <p:cNvCxnSpPr>
              <a:stCxn id="18" idx="3"/>
              <a:endCxn id="15" idx="1"/>
            </p:cNvCxnSpPr>
            <p:nvPr/>
          </p:nvCxnSpPr>
          <p:spPr>
            <a:xfrm>
              <a:off x="857224" y="5650214"/>
              <a:ext cx="1214446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mit Pfeil 31"/>
            <p:cNvCxnSpPr>
              <a:endCxn id="15" idx="0"/>
            </p:cNvCxnSpPr>
            <p:nvPr/>
          </p:nvCxnSpPr>
          <p:spPr>
            <a:xfrm rot="16200000" flipH="1">
              <a:off x="1428728" y="4562125"/>
              <a:ext cx="1143008" cy="571504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feld 35"/>
            <p:cNvSpPr txBox="1"/>
            <p:nvPr/>
          </p:nvSpPr>
          <p:spPr>
            <a:xfrm>
              <a:off x="2000232" y="4347811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rgbClr val="0070C0"/>
                  </a:solidFill>
                </a:rPr>
                <a:t>g</a:t>
              </a:r>
              <a:endParaRPr lang="en-US" sz="2400" i="1" dirty="0">
                <a:solidFill>
                  <a:srgbClr val="0070C0"/>
                </a:solidFill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1214414" y="5610541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rgbClr val="0070C0"/>
                  </a:solidFill>
                </a:rPr>
                <a:t>g</a:t>
              </a:r>
              <a:endParaRPr lang="en-US" sz="2400" i="1" dirty="0">
                <a:solidFill>
                  <a:srgbClr val="0070C0"/>
                </a:solidFill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1357290" y="4814840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=</a:t>
              </a:r>
              <a:endParaRPr lang="en-US" sz="2400" dirty="0"/>
            </a:p>
          </p:txBody>
        </p:sp>
      </p:grpSp>
      <p:sp>
        <p:nvSpPr>
          <p:cNvPr id="27" name="Fußzeilenplatzhalt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28" name="Foliennummernplatzhalt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32</a:t>
            </a:fld>
            <a:endParaRPr lang="de-DE"/>
          </a:p>
        </p:txBody>
      </p:sp>
      <p:sp>
        <p:nvSpPr>
          <p:cNvPr id="29" name="Datumsplatzhalter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  <p:sp>
        <p:nvSpPr>
          <p:cNvPr id="51" name="Textfeld 50"/>
          <p:cNvSpPr txBox="1"/>
          <p:nvPr/>
        </p:nvSpPr>
        <p:spPr>
          <a:xfrm>
            <a:off x="1357290" y="3214686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1" name="Gruppieren 60"/>
          <p:cNvGrpSpPr/>
          <p:nvPr/>
        </p:nvGrpSpPr>
        <p:grpSpPr>
          <a:xfrm>
            <a:off x="2428860" y="3214686"/>
            <a:ext cx="3071834" cy="461665"/>
            <a:chOff x="2643174" y="3214686"/>
            <a:chExt cx="2857520" cy="461665"/>
          </a:xfrm>
        </p:grpSpPr>
        <p:sp>
          <p:nvSpPr>
            <p:cNvPr id="52" name="Textfeld 51"/>
            <p:cNvSpPr txBox="1"/>
            <p:nvPr/>
          </p:nvSpPr>
          <p:spPr>
            <a:xfrm>
              <a:off x="4703247" y="3214686"/>
              <a:ext cx="7974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rgbClr val="0070C0"/>
                  </a:solidFill>
                </a:rPr>
                <a:t>Map</a:t>
              </a:r>
              <a:endParaRPr lang="en-US" sz="2400" i="1" dirty="0">
                <a:solidFill>
                  <a:srgbClr val="0070C0"/>
                </a:solidFill>
              </a:endParaRPr>
            </a:p>
          </p:txBody>
        </p:sp>
        <p:sp>
          <p:nvSpPr>
            <p:cNvPr id="53" name="Pfeil nach rechts 52"/>
            <p:cNvSpPr/>
            <p:nvPr/>
          </p:nvSpPr>
          <p:spPr bwMode="auto">
            <a:xfrm>
              <a:off x="2643174" y="3286124"/>
              <a:ext cx="857256" cy="285752"/>
            </a:xfrm>
            <a:prstGeom prst="rightArrow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rtlCol="0" anchor="ctr" compatLnSpc="1"/>
            <a:lstStyle/>
            <a:p>
              <a:pPr algn="ctr"/>
              <a:endParaRPr kumimoji="0" lang="en-US"/>
            </a:p>
          </p:txBody>
        </p:sp>
      </p:grpSp>
      <p:grpSp>
        <p:nvGrpSpPr>
          <p:cNvPr id="62" name="Gruppieren 61"/>
          <p:cNvGrpSpPr/>
          <p:nvPr/>
        </p:nvGrpSpPr>
        <p:grpSpPr>
          <a:xfrm>
            <a:off x="6715140" y="3643314"/>
            <a:ext cx="2143140" cy="2357454"/>
            <a:chOff x="6715140" y="3643314"/>
            <a:chExt cx="2143140" cy="2357454"/>
          </a:xfrm>
        </p:grpSpPr>
        <p:sp>
          <p:nvSpPr>
            <p:cNvPr id="56" name="Textfeld 55"/>
            <p:cNvSpPr txBox="1"/>
            <p:nvPr/>
          </p:nvSpPr>
          <p:spPr>
            <a:xfrm>
              <a:off x="7643834" y="3643314"/>
              <a:ext cx="12144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interval</a:t>
              </a:r>
            </a:p>
            <a:p>
              <a:pPr algn="ctr"/>
              <a:r>
                <a:rPr lang="en-US" i="1" dirty="0" err="1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impl</a:t>
              </a:r>
              <a:endParaRPr lang="en-US" i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6715140" y="5354437"/>
              <a:ext cx="12144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element</a:t>
              </a:r>
            </a:p>
            <a:p>
              <a:pPr algn="ctr"/>
              <a:r>
                <a:rPr lang="en-US" i="1" dirty="0" err="1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impl</a:t>
              </a:r>
              <a:endParaRPr lang="en-US" i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Pfeil nach unten 59"/>
            <p:cNvSpPr/>
            <p:nvPr/>
          </p:nvSpPr>
          <p:spPr bwMode="auto">
            <a:xfrm rot="1992195">
              <a:off x="7572396" y="4429132"/>
              <a:ext cx="357190" cy="857256"/>
            </a:xfrm>
            <a:prstGeom prst="downArrow">
              <a:avLst>
                <a:gd name="adj1" fmla="val 50000"/>
                <a:gd name="adj2" fmla="val 62190"/>
              </a:avLst>
            </a:prstGeom>
            <a:solidFill>
              <a:schemeClr val="accent3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rtlCol="0" anchor="ctr" compatLnSpc="1"/>
            <a:lstStyle/>
            <a:p>
              <a:pPr algn="ctr"/>
              <a:endParaRPr kumimoji="0" lang="en-US"/>
            </a:p>
          </p:txBody>
        </p:sp>
      </p:grpSp>
      <p:grpSp>
        <p:nvGrpSpPr>
          <p:cNvPr id="74" name="Gruppieren 73"/>
          <p:cNvGrpSpPr/>
          <p:nvPr/>
        </p:nvGrpSpPr>
        <p:grpSpPr>
          <a:xfrm>
            <a:off x="4643438" y="4143380"/>
            <a:ext cx="1785950" cy="1869530"/>
            <a:chOff x="4643438" y="4143380"/>
            <a:chExt cx="1785950" cy="1869530"/>
          </a:xfrm>
        </p:grpSpPr>
        <p:sp>
          <p:nvSpPr>
            <p:cNvPr id="39" name="Textfeld 38"/>
            <p:cNvSpPr txBox="1"/>
            <p:nvPr/>
          </p:nvSpPr>
          <p:spPr>
            <a:xfrm>
              <a:off x="5643570" y="5357826"/>
              <a:ext cx="428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solidFill>
                    <a:schemeClr val="accent1">
                      <a:lumMod val="75000"/>
                    </a:schemeClr>
                  </a:solidFill>
                </a:rPr>
                <a:t>T</a:t>
              </a:r>
              <a:endParaRPr lang="en-US" sz="28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41" name="Gerade Verbindung mit Pfeil 40"/>
            <p:cNvCxnSpPr>
              <a:stCxn id="40" idx="3"/>
              <a:endCxn id="39" idx="1"/>
            </p:cNvCxnSpPr>
            <p:nvPr/>
          </p:nvCxnSpPr>
          <p:spPr>
            <a:xfrm>
              <a:off x="4643438" y="5601788"/>
              <a:ext cx="1000132" cy="1764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/>
            <p:cNvCxnSpPr>
              <a:endCxn id="39" idx="0"/>
            </p:cNvCxnSpPr>
            <p:nvPr/>
          </p:nvCxnSpPr>
          <p:spPr>
            <a:xfrm rot="16200000" flipH="1">
              <a:off x="5000628" y="4500570"/>
              <a:ext cx="1214446" cy="500066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feld 44"/>
            <p:cNvSpPr txBox="1"/>
            <p:nvPr/>
          </p:nvSpPr>
          <p:spPr>
            <a:xfrm>
              <a:off x="5643570" y="4500570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onsolas" pitchFamily="49" charset="0"/>
                  <a:cs typeface="Consolas" pitchFamily="49" charset="0"/>
                </a:rPr>
                <a:t>copy</a:t>
              </a:r>
              <a:endParaRPr lang="en-US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Textfeld 57"/>
            <p:cNvSpPr txBox="1"/>
            <p:nvPr/>
          </p:nvSpPr>
          <p:spPr>
            <a:xfrm>
              <a:off x="4857752" y="4753285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=</a:t>
              </a:r>
              <a:endParaRPr lang="en-US" sz="2400" dirty="0"/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4714876" y="564357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onsolas" pitchFamily="49" charset="0"/>
                  <a:cs typeface="Consolas" pitchFamily="49" charset="0"/>
                </a:rPr>
                <a:t>copy</a:t>
              </a:r>
              <a:endParaRPr lang="en-US" i="1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9" name="Gruppieren 78"/>
          <p:cNvGrpSpPr/>
          <p:nvPr/>
        </p:nvGrpSpPr>
        <p:grpSpPr>
          <a:xfrm>
            <a:off x="357158" y="3072604"/>
            <a:ext cx="8429684" cy="3000396"/>
            <a:chOff x="357158" y="3072604"/>
            <a:chExt cx="8429684" cy="3000396"/>
          </a:xfrm>
        </p:grpSpPr>
        <p:cxnSp>
          <p:nvCxnSpPr>
            <p:cNvPr id="76" name="Gerade Verbindung 75"/>
            <p:cNvCxnSpPr/>
            <p:nvPr/>
          </p:nvCxnSpPr>
          <p:spPr>
            <a:xfrm>
              <a:off x="357158" y="3643314"/>
              <a:ext cx="8429684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 Verbindung 77"/>
            <p:cNvCxnSpPr/>
            <p:nvPr/>
          </p:nvCxnSpPr>
          <p:spPr>
            <a:xfrm rot="5400000">
              <a:off x="5072066" y="4572008"/>
              <a:ext cx="3000396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/>
      <p:bldP spid="18" grpId="0"/>
      <p:bldP spid="38" grpId="0"/>
      <p:bldP spid="40" grpId="0"/>
      <p:bldP spid="5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General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1687638"/>
          </a:xfrm>
        </p:spPr>
        <p:txBody>
          <a:bodyPr>
            <a:noAutofit/>
          </a:bodyPr>
          <a:lstStyle/>
          <a:p>
            <a:r>
              <a:rPr lang="en-US" sz="2300" dirty="0" smtClean="0"/>
              <a:t>Comparing binary operations  .</a:t>
            </a:r>
            <a:r>
              <a:rPr lang="en-US" sz="23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○</a:t>
            </a:r>
            <a:r>
              <a:rPr lang="en-US" sz="2300" dirty="0" smtClean="0"/>
              <a:t>. : </a:t>
            </a:r>
            <a:r>
              <a:rPr lang="en-US" sz="23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× </a:t>
            </a:r>
            <a:r>
              <a:rPr lang="en-US" sz="23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 →</a:t>
            </a:r>
            <a:r>
              <a:rPr lang="en-US" sz="23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 𝒞 </a:t>
            </a:r>
            <a:r>
              <a:rPr lang="en-US" sz="2300" dirty="0" smtClean="0"/>
              <a:t>for two different implementations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 </a:t>
            </a:r>
            <a:r>
              <a:rPr lang="en-US" sz="2300" dirty="0" smtClean="0"/>
              <a:t>and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 E</a:t>
            </a:r>
            <a:r>
              <a:rPr lang="en-US" sz="2300" dirty="0" smtClean="0"/>
              <a:t> of a concept </a:t>
            </a:r>
            <a:r>
              <a:rPr lang="en-US" sz="23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 </a:t>
            </a:r>
            <a:r>
              <a:rPr lang="en-US" sz="2300" dirty="0" smtClean="0"/>
              <a:t>,</a:t>
            </a:r>
          </a:p>
          <a:p>
            <a:r>
              <a:rPr lang="en-US" sz="2300" dirty="0" smtClean="0"/>
              <a:t>where </a:t>
            </a:r>
            <a:r>
              <a:rPr lang="en-US" sz="2300" i="1" dirty="0" smtClean="0">
                <a:solidFill>
                  <a:srgbClr val="0070C0"/>
                </a:solidFill>
              </a:rPr>
              <a:t>f</a:t>
            </a:r>
            <a:r>
              <a:rPr lang="en-US" sz="2300" dirty="0" smtClean="0"/>
              <a:t> :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→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2300" dirty="0" smtClean="0"/>
              <a:t> is a function that transforms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 </a:t>
            </a:r>
            <a:r>
              <a:rPr lang="en-US" sz="2300" dirty="0" smtClean="0"/>
              <a:t>into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 E</a:t>
            </a:r>
            <a:r>
              <a:rPr lang="en-US" sz="2300" dirty="0" smtClean="0"/>
              <a:t> </a:t>
            </a:r>
          </a:p>
          <a:p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∀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x,y</a:t>
            </a:r>
            <a:r>
              <a:rPr lang="en-US" sz="2300" i="1" dirty="0" smtClean="0"/>
              <a:t>; </a:t>
            </a:r>
            <a:r>
              <a:rPr lang="en-US" sz="2300" i="1" dirty="0" smtClean="0">
                <a:solidFill>
                  <a:srgbClr val="0070C0"/>
                </a:solidFill>
              </a:rPr>
              <a:t>f</a:t>
            </a:r>
            <a:r>
              <a:rPr lang="en-US" sz="2300" i="1" dirty="0" smtClean="0"/>
              <a:t>(</a:t>
            </a:r>
            <a:r>
              <a:rPr lang="en-US" sz="2300" i="1" dirty="0" err="1" smtClean="0"/>
              <a:t>x</a:t>
            </a:r>
            <a:r>
              <a:rPr lang="en-US" sz="2300" b="1" dirty="0" err="1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○</a:t>
            </a:r>
            <a:r>
              <a:rPr lang="en-US" sz="2300" dirty="0" err="1" smtClean="0">
                <a:latin typeface="Cambria Math" pitchFamily="18" charset="0"/>
                <a:ea typeface="Cambria Math" pitchFamily="18" charset="0"/>
              </a:rPr>
              <a:t>y</a:t>
            </a:r>
            <a:r>
              <a:rPr lang="en-US" sz="2300" i="1" dirty="0" smtClean="0"/>
              <a:t>) = </a:t>
            </a:r>
            <a:r>
              <a:rPr lang="en-US" sz="2300" i="1" dirty="0" smtClean="0">
                <a:solidFill>
                  <a:srgbClr val="0070C0"/>
                </a:solidFill>
              </a:rPr>
              <a:t>f</a:t>
            </a:r>
            <a:r>
              <a:rPr lang="en-US" sz="2300" i="1" dirty="0" smtClean="0"/>
              <a:t>(x)</a:t>
            </a:r>
            <a:r>
              <a:rPr lang="en-US" sz="2300" b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3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○</a:t>
            </a:r>
            <a:r>
              <a:rPr lang="en-US" sz="2300" i="1" dirty="0" smtClean="0">
                <a:solidFill>
                  <a:srgbClr val="0070C0"/>
                </a:solidFill>
              </a:rPr>
              <a:t> f</a:t>
            </a:r>
            <a:r>
              <a:rPr lang="en-US" sz="2300" i="1" dirty="0" smtClean="0"/>
              <a:t>(y)</a:t>
            </a:r>
            <a:r>
              <a:rPr lang="en-US" sz="2300" dirty="0" smtClean="0"/>
              <a:t> 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" name="Fußzeilenplatzhalt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34" name="Foliennummernplatzhalt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33</a:t>
            </a:fld>
            <a:endParaRPr lang="de-DE"/>
          </a:p>
        </p:txBody>
      </p:sp>
      <p:sp>
        <p:nvSpPr>
          <p:cNvPr id="36" name="Datumsplatzhalt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  <p:grpSp>
        <p:nvGrpSpPr>
          <p:cNvPr id="71" name="Gruppieren 70"/>
          <p:cNvGrpSpPr/>
          <p:nvPr/>
        </p:nvGrpSpPr>
        <p:grpSpPr>
          <a:xfrm>
            <a:off x="428596" y="3144042"/>
            <a:ext cx="8286808" cy="2571768"/>
            <a:chOff x="428596" y="3144042"/>
            <a:chExt cx="8286808" cy="2571768"/>
          </a:xfrm>
        </p:grpSpPr>
        <p:cxnSp>
          <p:nvCxnSpPr>
            <p:cNvPr id="68" name="Gerade Verbindung 67"/>
            <p:cNvCxnSpPr/>
            <p:nvPr/>
          </p:nvCxnSpPr>
          <p:spPr>
            <a:xfrm>
              <a:off x="428596" y="3786190"/>
              <a:ext cx="8286808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69"/>
            <p:cNvCxnSpPr/>
            <p:nvPr/>
          </p:nvCxnSpPr>
          <p:spPr>
            <a:xfrm rot="5400000">
              <a:off x="6000760" y="4429132"/>
              <a:ext cx="2571768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feld 74"/>
          <p:cNvSpPr txBox="1"/>
          <p:nvPr/>
        </p:nvSpPr>
        <p:spPr>
          <a:xfrm>
            <a:off x="1571604" y="3324525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28" name="Gruppieren 127"/>
          <p:cNvGrpSpPr/>
          <p:nvPr/>
        </p:nvGrpSpPr>
        <p:grpSpPr>
          <a:xfrm>
            <a:off x="2928926" y="3324525"/>
            <a:ext cx="3143272" cy="461665"/>
            <a:chOff x="2928926" y="3324525"/>
            <a:chExt cx="3143272" cy="461665"/>
          </a:xfrm>
        </p:grpSpPr>
        <p:sp>
          <p:nvSpPr>
            <p:cNvPr id="77" name="Textfeld 76"/>
            <p:cNvSpPr txBox="1"/>
            <p:nvPr/>
          </p:nvSpPr>
          <p:spPr>
            <a:xfrm>
              <a:off x="5072066" y="3324525"/>
              <a:ext cx="1000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00" i="1" dirty="0" smtClean="0">
                  <a:solidFill>
                    <a:srgbClr val="0070C0"/>
                  </a:solidFill>
                </a:rPr>
                <a:t>Set</a:t>
              </a:r>
              <a:endParaRPr lang="en-US" sz="2300" i="1" dirty="0">
                <a:solidFill>
                  <a:srgbClr val="0070C0"/>
                </a:solidFill>
              </a:endParaRPr>
            </a:p>
          </p:txBody>
        </p:sp>
        <p:sp>
          <p:nvSpPr>
            <p:cNvPr id="78" name="Pfeil nach rechts 77"/>
            <p:cNvSpPr/>
            <p:nvPr/>
          </p:nvSpPr>
          <p:spPr bwMode="auto">
            <a:xfrm>
              <a:off x="2928926" y="3429000"/>
              <a:ext cx="1285884" cy="285752"/>
            </a:xfrm>
            <a:prstGeom prst="rightArrow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rtlCol="0" anchor="ctr" compatLnSpc="1"/>
            <a:lstStyle/>
            <a:p>
              <a:pPr algn="ctr"/>
              <a:endParaRPr kumimoji="0" lang="en-US"/>
            </a:p>
          </p:txBody>
        </p:sp>
      </p:grpSp>
      <p:sp>
        <p:nvSpPr>
          <p:cNvPr id="79" name="Textfeld 78"/>
          <p:cNvSpPr txBox="1"/>
          <p:nvPr/>
        </p:nvSpPr>
        <p:spPr>
          <a:xfrm>
            <a:off x="7392836" y="3987233"/>
            <a:ext cx="1251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interval </a:t>
            </a:r>
            <a:r>
              <a:rPr lang="en-US" sz="1600" b="1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impl</a:t>
            </a:r>
            <a:endParaRPr lang="en-US" sz="1600" b="1" i="1" baseline="30000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7392836" y="5273117"/>
            <a:ext cx="1251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element </a:t>
            </a:r>
            <a:r>
              <a:rPr lang="en-US" sz="1600" b="1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impl</a:t>
            </a:r>
            <a:endParaRPr lang="en-US" sz="1600" b="1" i="1" baseline="30000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32" name="Gruppieren 131"/>
          <p:cNvGrpSpPr/>
          <p:nvPr/>
        </p:nvGrpSpPr>
        <p:grpSpPr>
          <a:xfrm>
            <a:off x="357158" y="4534401"/>
            <a:ext cx="5608848" cy="1394929"/>
            <a:chOff x="357158" y="4534401"/>
            <a:chExt cx="5608848" cy="1394929"/>
          </a:xfrm>
        </p:grpSpPr>
        <p:sp>
          <p:nvSpPr>
            <p:cNvPr id="35" name="Textfeld 34"/>
            <p:cNvSpPr txBox="1"/>
            <p:nvPr/>
          </p:nvSpPr>
          <p:spPr>
            <a:xfrm>
              <a:off x="428596" y="4643446"/>
              <a:ext cx="417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0070C0"/>
                  </a:solidFill>
                </a:rPr>
                <a:t>f</a:t>
              </a:r>
              <a:endParaRPr lang="en-US" sz="2400" i="1" dirty="0">
                <a:solidFill>
                  <a:srgbClr val="0070C0"/>
                </a:solidFill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1583189" y="4727097"/>
              <a:ext cx="417043" cy="448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=</a:t>
              </a:r>
              <a:endParaRPr lang="en-US" sz="2400" dirty="0"/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5429256" y="4714884"/>
              <a:ext cx="417043" cy="448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=</a:t>
              </a:r>
              <a:endParaRPr lang="en-US" sz="2400" dirty="0"/>
            </a:p>
          </p:txBody>
        </p:sp>
        <p:sp>
          <p:nvSpPr>
            <p:cNvPr id="107" name="Textfeld 106"/>
            <p:cNvSpPr txBox="1"/>
            <p:nvPr/>
          </p:nvSpPr>
          <p:spPr>
            <a:xfrm>
              <a:off x="3643306" y="4784721"/>
              <a:ext cx="10387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>
                  <a:latin typeface="Consolas" pitchFamily="49" charset="0"/>
                  <a:cs typeface="Consolas" pitchFamily="49" charset="0"/>
                </a:rPr>
                <a:t>atomize</a:t>
              </a:r>
              <a:endParaRPr lang="en-US" sz="16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357158" y="5324789"/>
              <a:ext cx="857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chemeClr val="accent1">
                      <a:lumMod val="75000"/>
                    </a:schemeClr>
                  </a:solidFill>
                </a:rPr>
                <a:t>E</a:t>
              </a:r>
              <a:r>
                <a:rPr lang="en-US" sz="2400" dirty="0" smtClean="0">
                  <a:latin typeface="Cambria Math" pitchFamily="18" charset="0"/>
                  <a:ea typeface="Cambria Math" pitchFamily="18" charset="0"/>
                </a:rPr>
                <a:t>×</a:t>
              </a:r>
              <a:r>
                <a:rPr lang="en-US" sz="2400" i="1" dirty="0" smtClean="0">
                  <a:solidFill>
                    <a:schemeClr val="accent1">
                      <a:lumMod val="75000"/>
                    </a:schemeClr>
                  </a:solidFill>
                </a:rPr>
                <a:t>E</a:t>
              </a:r>
              <a:endParaRPr lang="en-US" sz="24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3929058" y="5357826"/>
              <a:ext cx="13206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err="1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itl</a:t>
              </a:r>
              <a:r>
                <a:rPr lang="en-US" sz="1600" b="1" i="1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::set</a:t>
              </a:r>
              <a:r>
                <a:rPr lang="en-US" sz="1600" b="1" i="1" baseline="30000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sz="1600" b="1" i="1" baseline="300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1581258" y="5480683"/>
              <a:ext cx="347536" cy="448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  <a:latin typeface="Cambria Math" pitchFamily="18" charset="0"/>
                  <a:ea typeface="Cambria Math" pitchFamily="18" charset="0"/>
                </a:rPr>
                <a:t>○</a:t>
              </a:r>
              <a:endParaRPr lang="en-US" sz="2400" b="1" dirty="0"/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5429256" y="5429264"/>
              <a:ext cx="347536" cy="448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  <a:latin typeface="Cambria Math" pitchFamily="18" charset="0"/>
                  <a:ea typeface="Cambria Math" pitchFamily="18" charset="0"/>
                </a:rPr>
                <a:t>○</a:t>
              </a:r>
              <a:endParaRPr lang="en-US" sz="2400" b="1" dirty="0"/>
            </a:p>
          </p:txBody>
        </p:sp>
        <p:cxnSp>
          <p:nvCxnSpPr>
            <p:cNvPr id="111" name="Gerade Verbindung mit Pfeil 110"/>
            <p:cNvCxnSpPr>
              <a:stCxn id="39" idx="3"/>
              <a:endCxn id="42" idx="1"/>
            </p:cNvCxnSpPr>
            <p:nvPr/>
          </p:nvCxnSpPr>
          <p:spPr>
            <a:xfrm>
              <a:off x="1214414" y="5555622"/>
              <a:ext cx="10715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 Verbindung mit Pfeil 112"/>
            <p:cNvCxnSpPr>
              <a:stCxn id="92" idx="2"/>
              <a:endCxn id="39" idx="0"/>
            </p:cNvCxnSpPr>
            <p:nvPr/>
          </p:nvCxnSpPr>
          <p:spPr>
            <a:xfrm rot="5400000">
              <a:off x="390195" y="4929198"/>
              <a:ext cx="79118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 Verbindung mit Pfeil 120"/>
            <p:cNvCxnSpPr>
              <a:stCxn id="49" idx="3"/>
              <a:endCxn id="50" idx="1"/>
            </p:cNvCxnSpPr>
            <p:nvPr/>
          </p:nvCxnSpPr>
          <p:spPr>
            <a:xfrm>
              <a:off x="5249696" y="5527103"/>
              <a:ext cx="71631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 Verbindung mit Pfeil 124"/>
            <p:cNvCxnSpPr>
              <a:stCxn id="47" idx="2"/>
              <a:endCxn id="49" idx="0"/>
            </p:cNvCxnSpPr>
            <p:nvPr/>
          </p:nvCxnSpPr>
          <p:spPr>
            <a:xfrm rot="5400000">
              <a:off x="4196468" y="4964917"/>
              <a:ext cx="78581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uppieren 130"/>
          <p:cNvGrpSpPr/>
          <p:nvPr/>
        </p:nvGrpSpPr>
        <p:grpSpPr>
          <a:xfrm>
            <a:off x="357158" y="3857628"/>
            <a:ext cx="7000924" cy="1928826"/>
            <a:chOff x="357158" y="3857628"/>
            <a:chExt cx="7000924" cy="1928826"/>
          </a:xfrm>
        </p:grpSpPr>
        <p:sp>
          <p:nvSpPr>
            <p:cNvPr id="108" name="Textfeld 107"/>
            <p:cNvSpPr txBox="1"/>
            <p:nvPr/>
          </p:nvSpPr>
          <p:spPr>
            <a:xfrm>
              <a:off x="6176459" y="4784721"/>
              <a:ext cx="1181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>
                  <a:latin typeface="Consolas" pitchFamily="49" charset="0"/>
                  <a:cs typeface="Consolas" pitchFamily="49" charset="0"/>
                </a:rPr>
                <a:t>atomize</a:t>
              </a:r>
              <a:endParaRPr lang="en-US" sz="16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2285984" y="5324789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chemeClr val="accent1">
                      <a:lumMod val="75000"/>
                    </a:schemeClr>
                  </a:solidFill>
                </a:rPr>
                <a:t>E</a:t>
              </a:r>
              <a:endParaRPr lang="en-US" sz="24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2583321" y="4643446"/>
              <a:ext cx="417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0070C0"/>
                  </a:solidFill>
                </a:rPr>
                <a:t>f</a:t>
              </a:r>
              <a:endParaRPr lang="en-US" sz="2400" i="1" dirty="0">
                <a:solidFill>
                  <a:srgbClr val="0070C0"/>
                </a:solidFill>
              </a:endParaRP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1581258" y="3909047"/>
              <a:ext cx="347536" cy="448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  <a:latin typeface="Cambria Math" pitchFamily="18" charset="0"/>
                  <a:ea typeface="Cambria Math" pitchFamily="18" charset="0"/>
                </a:rPr>
                <a:t>○</a:t>
              </a:r>
              <a:endParaRPr lang="en-US" sz="2400" b="1" dirty="0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5429256" y="3857628"/>
              <a:ext cx="347536" cy="448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  <a:latin typeface="Cambria Math" pitchFamily="18" charset="0"/>
                  <a:ea typeface="Cambria Math" pitchFamily="18" charset="0"/>
                </a:rPr>
                <a:t>○</a:t>
              </a:r>
              <a:endParaRPr lang="en-US" sz="2400" b="1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3963812" y="3987233"/>
              <a:ext cx="12511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interval set</a:t>
              </a:r>
              <a:r>
                <a:rPr lang="en-US" sz="1600" b="1" i="1" baseline="30000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sz="1600" b="1" i="1" baseline="300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6000760" y="3987233"/>
              <a:ext cx="12511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interval set</a:t>
              </a:r>
              <a:endParaRPr lang="en-US" sz="1600" b="1" i="1" baseline="300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5966006" y="5357826"/>
              <a:ext cx="13206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err="1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itl</a:t>
              </a:r>
              <a:r>
                <a:rPr lang="en-US" sz="1600" b="1" i="1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::set</a:t>
              </a:r>
              <a:endParaRPr lang="en-US" sz="1600" b="1" i="1" baseline="300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357158" y="4071942"/>
              <a:ext cx="857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chemeClr val="accent1">
                      <a:lumMod val="75000"/>
                    </a:schemeClr>
                  </a:solidFill>
                </a:rPr>
                <a:t>S</a:t>
              </a:r>
              <a:r>
                <a:rPr lang="en-US" sz="2400" dirty="0" smtClean="0">
                  <a:latin typeface="Cambria Math" pitchFamily="18" charset="0"/>
                  <a:ea typeface="Cambria Math" pitchFamily="18" charset="0"/>
                </a:rPr>
                <a:t>×</a:t>
              </a:r>
              <a:r>
                <a:rPr lang="en-US" sz="2400" i="1" dirty="0" smtClean="0">
                  <a:solidFill>
                    <a:schemeClr val="accent1">
                      <a:lumMod val="75000"/>
                    </a:schemeClr>
                  </a:solidFill>
                </a:rPr>
                <a:t>S</a:t>
              </a:r>
              <a:endParaRPr lang="en-US" sz="24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2" name="Textfeld 101"/>
            <p:cNvSpPr txBox="1"/>
            <p:nvPr/>
          </p:nvSpPr>
          <p:spPr>
            <a:xfrm>
              <a:off x="2285984" y="4071942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chemeClr val="accent1">
                      <a:lumMod val="75000"/>
                    </a:schemeClr>
                  </a:solidFill>
                </a:rPr>
                <a:t>S</a:t>
              </a:r>
              <a:endParaRPr lang="en-US" sz="24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109" name="Gerade Verbindung mit Pfeil 108"/>
            <p:cNvCxnSpPr>
              <a:stCxn id="92" idx="3"/>
              <a:endCxn id="102" idx="1"/>
            </p:cNvCxnSpPr>
            <p:nvPr/>
          </p:nvCxnSpPr>
          <p:spPr>
            <a:xfrm>
              <a:off x="1214414" y="4302775"/>
              <a:ext cx="10715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 Verbindung mit Pfeil 114"/>
            <p:cNvCxnSpPr>
              <a:stCxn id="102" idx="2"/>
              <a:endCxn id="42" idx="0"/>
            </p:cNvCxnSpPr>
            <p:nvPr/>
          </p:nvCxnSpPr>
          <p:spPr>
            <a:xfrm rot="5400000">
              <a:off x="2140426" y="4929198"/>
              <a:ext cx="79118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 Verbindung mit Pfeil 118"/>
            <p:cNvCxnSpPr>
              <a:stCxn id="47" idx="3"/>
              <a:endCxn id="48" idx="1"/>
            </p:cNvCxnSpPr>
            <p:nvPr/>
          </p:nvCxnSpPr>
          <p:spPr>
            <a:xfrm>
              <a:off x="5214942" y="4279621"/>
              <a:ext cx="78581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 Verbindung mit Pfeil 126"/>
            <p:cNvCxnSpPr>
              <a:stCxn id="48" idx="2"/>
              <a:endCxn id="50" idx="0"/>
            </p:cNvCxnSpPr>
            <p:nvPr/>
          </p:nvCxnSpPr>
          <p:spPr>
            <a:xfrm rot="5400000">
              <a:off x="6233416" y="4964917"/>
              <a:ext cx="78581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uppieren 129"/>
          <p:cNvGrpSpPr/>
          <p:nvPr/>
        </p:nvGrpSpPr>
        <p:grpSpPr>
          <a:xfrm>
            <a:off x="7429520" y="4714884"/>
            <a:ext cx="1357322" cy="500066"/>
            <a:chOff x="7429520" y="4714884"/>
            <a:chExt cx="1357322" cy="500066"/>
          </a:xfrm>
        </p:grpSpPr>
        <p:sp>
          <p:nvSpPr>
            <p:cNvPr id="81" name="Pfeil nach unten 80"/>
            <p:cNvSpPr/>
            <p:nvPr/>
          </p:nvSpPr>
          <p:spPr bwMode="auto">
            <a:xfrm>
              <a:off x="7858148" y="4714884"/>
              <a:ext cx="357190" cy="500066"/>
            </a:xfrm>
            <a:prstGeom prst="downArrow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rtlCol="0" anchor="ctr" compatLnSpc="1"/>
            <a:lstStyle/>
            <a:p>
              <a:pPr algn="ctr"/>
              <a:endParaRPr kumimoji="0" lang="en-US"/>
            </a:p>
          </p:txBody>
        </p:sp>
        <p:sp>
          <p:nvSpPr>
            <p:cNvPr id="129" name="Textfeld 128"/>
            <p:cNvSpPr txBox="1"/>
            <p:nvPr/>
          </p:nvSpPr>
          <p:spPr>
            <a:xfrm>
              <a:off x="7429520" y="4714884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0070C0"/>
                  </a:solidFill>
                  <a:cs typeface="Consolas" pitchFamily="49" charset="0"/>
                </a:rPr>
                <a:t>f</a:t>
              </a:r>
              <a:r>
                <a:rPr lang="en-US" sz="1600" i="1" dirty="0" smtClean="0">
                  <a:latin typeface="Consolas" pitchFamily="49" charset="0"/>
                  <a:cs typeface="Consolas" pitchFamily="49" charset="0"/>
                </a:rPr>
                <a:t>=atomize</a:t>
              </a:r>
              <a:endParaRPr lang="en-US" sz="1600" i="1" dirty="0"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3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3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9" grpId="0"/>
      <p:bldP spid="8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Aspects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Law based testing can provide very good </a:t>
            </a:r>
            <a:r>
              <a:rPr lang="en-US" dirty="0" smtClean="0">
                <a:solidFill>
                  <a:srgbClr val="0070C0"/>
                </a:solidFill>
              </a:rPr>
              <a:t>code coverage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depending</a:t>
            </a:r>
            <a:r>
              <a:rPr lang="en-US" dirty="0" smtClean="0"/>
              <a:t> on the specified laws.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Undefined behavior </a:t>
            </a:r>
            <a:r>
              <a:rPr lang="en-US" dirty="0" smtClean="0"/>
              <a:t>will be detected quickly, but without counter-example service.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Resource leaks</a:t>
            </a:r>
            <a:r>
              <a:rPr lang="en-US" dirty="0" smtClean="0"/>
              <a:t>, that might be overlooked otherwise, will be detected.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Stress tests</a:t>
            </a:r>
            <a:r>
              <a:rPr lang="en-US" dirty="0" smtClean="0"/>
              <a:t> can easily be created using the Calibrator.</a:t>
            </a:r>
          </a:p>
          <a:p>
            <a:r>
              <a:rPr lang="en-US" dirty="0" smtClean="0"/>
              <a:t>Law based testing can be </a:t>
            </a:r>
            <a:r>
              <a:rPr lang="en-US" dirty="0" smtClean="0">
                <a:solidFill>
                  <a:srgbClr val="0070C0"/>
                </a:solidFill>
              </a:rPr>
              <a:t>combined</a:t>
            </a:r>
            <a:r>
              <a:rPr lang="en-US" dirty="0" smtClean="0"/>
              <a:t> with other unit testing methods e. g. </a:t>
            </a:r>
            <a:r>
              <a:rPr lang="en-US" dirty="0" err="1" smtClean="0"/>
              <a:t>Boost.Test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34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and Limitations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698876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Compile time</a:t>
            </a:r>
            <a:r>
              <a:rPr lang="en-US" dirty="0" smtClean="0"/>
              <a:t> performance.</a:t>
            </a:r>
          </a:p>
          <a:p>
            <a:r>
              <a:rPr lang="en-US" dirty="0" smtClean="0"/>
              <a:t>Template induced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code bloat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Some compile time measures from December 2008 (msvc8 and gcc-4.1):</a:t>
            </a:r>
          </a:p>
          <a:p>
            <a:r>
              <a:rPr lang="en-US" dirty="0" smtClean="0"/>
              <a:t>Compilers have improved by now but compile time is still an obstacle.</a:t>
            </a:r>
          </a:p>
          <a:p>
            <a:r>
              <a:rPr lang="en-US" dirty="0" smtClean="0"/>
              <a:t>Law based testing is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 verification</a:t>
            </a:r>
            <a:r>
              <a:rPr lang="en-US" dirty="0" smtClean="0"/>
              <a:t>! Only advanced testing.</a:t>
            </a:r>
            <a:endParaRPr lang="en-US" dirty="0"/>
          </a:p>
        </p:txBody>
      </p:sp>
      <p:graphicFrame>
        <p:nvGraphicFramePr>
          <p:cNvPr id="4" name="Chart 5"/>
          <p:cNvGraphicFramePr>
            <a:graphicFrameLocks/>
          </p:cNvGraphicFramePr>
          <p:nvPr/>
        </p:nvGraphicFramePr>
        <p:xfrm>
          <a:off x="4929190" y="1571612"/>
          <a:ext cx="3852865" cy="4572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35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for Alabaster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r>
              <a:rPr lang="en-US" dirty="0" smtClean="0"/>
              <a:t>A generator library.</a:t>
            </a:r>
          </a:p>
          <a:p>
            <a:pPr lvl="1"/>
            <a:r>
              <a:rPr lang="en-US" dirty="0" smtClean="0"/>
              <a:t>Could be of value for all kinds of mocking tools and Monte Carlo simulations.</a:t>
            </a:r>
          </a:p>
          <a:p>
            <a:r>
              <a:rPr lang="en-US" dirty="0" smtClean="0"/>
              <a:t>A law or specification library.</a:t>
            </a:r>
          </a:p>
          <a:p>
            <a:pPr lvl="1"/>
            <a:r>
              <a:rPr lang="en-US" dirty="0" smtClean="0"/>
              <a:t>Structuring and developing the field of computable laws.</a:t>
            </a:r>
          </a:p>
          <a:p>
            <a:r>
              <a:rPr lang="en-US" dirty="0" smtClean="0"/>
              <a:t>Profiling.</a:t>
            </a:r>
          </a:p>
          <a:p>
            <a:r>
              <a:rPr lang="en-US" dirty="0" smtClean="0"/>
              <a:t>Theorem proving.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36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 l="3000" t="19000" r="4000"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to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285720" y="6396359"/>
            <a:ext cx="1785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Alabaster Bowl: </a:t>
            </a:r>
            <a:r>
              <a:rPr lang="en-US" sz="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hlinkClick r:id="rId3"/>
              </a:rPr>
              <a:t>Lysippos</a:t>
            </a:r>
            <a:endParaRPr lang="en-US" sz="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Licence</a:t>
            </a:r>
            <a:r>
              <a:rPr lang="en-US" sz="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Creative Commons.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1571604" y="6143644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pc="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BOOSTCON 2010 ORGANIZER</a:t>
            </a:r>
            <a:r>
              <a:rPr lang="en-US" sz="1400" b="1" spc="300" dirty="0" smtClean="0">
                <a:solidFill>
                  <a:schemeClr val="tx2">
                    <a:lumMod val="75000"/>
                  </a:schemeClr>
                </a:solidFill>
              </a:rPr>
              <a:t>S</a:t>
            </a:r>
          </a:p>
          <a:p>
            <a:pPr algn="ctr"/>
            <a:r>
              <a:rPr lang="en-US" sz="1400" b="1" spc="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BOOST COMMUNITY</a:t>
            </a:r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38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[1] </a:t>
            </a:r>
            <a:r>
              <a:rPr lang="en-US" sz="2000" dirty="0" err="1" smtClean="0"/>
              <a:t>Claessen</a:t>
            </a:r>
            <a:r>
              <a:rPr lang="en-US" sz="2000" dirty="0" smtClean="0"/>
              <a:t>, K. and J. Hughes, </a:t>
            </a:r>
            <a:r>
              <a:rPr lang="en-US" sz="2000" i="1" dirty="0" err="1" smtClean="0"/>
              <a:t>QuickCheck</a:t>
            </a:r>
            <a:r>
              <a:rPr lang="en-US" sz="2000" i="1" dirty="0" smtClean="0"/>
              <a:t>: a lightweight tool for random testing of Haskell programs</a:t>
            </a:r>
            <a:r>
              <a:rPr lang="en-US" sz="2000" dirty="0" smtClean="0"/>
              <a:t>, in: </a:t>
            </a:r>
            <a:r>
              <a:rPr lang="en-US" sz="2000" i="1" dirty="0" smtClean="0"/>
              <a:t>ICFP ’00: Proceedings of the fifth ACM SIGPLAN,  international conference on Functional programming </a:t>
            </a:r>
            <a:r>
              <a:rPr lang="en-US" sz="2000" dirty="0" smtClean="0"/>
              <a:t>(2000), pp. 268–279.</a:t>
            </a:r>
          </a:p>
          <a:p>
            <a:r>
              <a:rPr lang="de-DE" sz="2000" dirty="0" smtClean="0"/>
              <a:t>[2] </a:t>
            </a:r>
            <a:r>
              <a:rPr lang="de-DE" sz="2000" dirty="0" err="1" smtClean="0"/>
              <a:t>Gannon</a:t>
            </a:r>
            <a:r>
              <a:rPr lang="de-DE" sz="2000" dirty="0" smtClean="0"/>
              <a:t>, J., P. </a:t>
            </a:r>
            <a:r>
              <a:rPr lang="de-DE" sz="2000" dirty="0" err="1" smtClean="0"/>
              <a:t>McMullin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R. Hamlet, </a:t>
            </a:r>
            <a:r>
              <a:rPr lang="de-DE" sz="2000" i="1" dirty="0" smtClean="0"/>
              <a:t>Data </a:t>
            </a:r>
            <a:r>
              <a:rPr lang="de-DE" sz="2000" i="1" dirty="0" err="1" smtClean="0"/>
              <a:t>abstraction</a:t>
            </a:r>
            <a:r>
              <a:rPr lang="de-DE" sz="2000" i="1" dirty="0" smtClean="0"/>
              <a:t>, </a:t>
            </a:r>
            <a:r>
              <a:rPr lang="de-DE" sz="2000" i="1" dirty="0" err="1" smtClean="0"/>
              <a:t>implementation</a:t>
            </a:r>
            <a:r>
              <a:rPr lang="de-DE" sz="2000" i="1" dirty="0" smtClean="0"/>
              <a:t>, </a:t>
            </a:r>
            <a:r>
              <a:rPr lang="en-US" sz="2000" i="1" dirty="0" smtClean="0"/>
              <a:t>specification, and testing</a:t>
            </a:r>
            <a:r>
              <a:rPr lang="en-US" sz="2000" dirty="0" smtClean="0"/>
              <a:t>, ACM Trans. Program. Lang. Syst. 3 (1981), pp. 211–</a:t>
            </a:r>
            <a:r>
              <a:rPr lang="de-DE" sz="2000" dirty="0" smtClean="0"/>
              <a:t>223.</a:t>
            </a:r>
          </a:p>
          <a:p>
            <a:endParaRPr lang="de-DE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Experiences and Outlook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a test tool for the ITL-library, it turned out that </a:t>
            </a:r>
            <a:r>
              <a:rPr lang="en-US" dirty="0" smtClean="0">
                <a:solidFill>
                  <a:srgbClr val="0070C0"/>
                </a:solidFill>
              </a:rPr>
              <a:t>law based testing</a:t>
            </a:r>
            <a:r>
              <a:rPr lang="en-US" dirty="0" smtClean="0"/>
              <a:t> …</a:t>
            </a:r>
          </a:p>
          <a:p>
            <a:r>
              <a:rPr lang="en-US" dirty="0" smtClean="0"/>
              <a:t>… was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very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effective</a:t>
            </a:r>
            <a:r>
              <a:rPr lang="en-US" dirty="0" smtClean="0"/>
              <a:t> for </a:t>
            </a:r>
            <a:r>
              <a:rPr lang="en-US" dirty="0" smtClean="0">
                <a:solidFill>
                  <a:srgbClr val="0070C0"/>
                </a:solidFill>
              </a:rPr>
              <a:t>refactoring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70C0"/>
                </a:solidFill>
              </a:rPr>
              <a:t>unit tests</a:t>
            </a:r>
          </a:p>
          <a:p>
            <a:r>
              <a:rPr lang="en-US" dirty="0" smtClean="0"/>
              <a:t>... fostered </a:t>
            </a:r>
            <a:r>
              <a:rPr lang="en-US" dirty="0" smtClean="0">
                <a:solidFill>
                  <a:srgbClr val="0070C0"/>
                </a:solidFill>
              </a:rPr>
              <a:t>abstraction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70C0"/>
                </a:solidFill>
              </a:rPr>
              <a:t>quality</a:t>
            </a:r>
            <a:r>
              <a:rPr lang="en-US" dirty="0" smtClean="0"/>
              <a:t> in the development process</a:t>
            </a:r>
          </a:p>
          <a:p>
            <a:r>
              <a:rPr lang="en-US" dirty="0" smtClean="0"/>
              <a:t>… has the potential for a </a:t>
            </a:r>
            <a:r>
              <a:rPr lang="en-US" dirty="0" smtClean="0">
                <a:solidFill>
                  <a:srgbClr val="0070C0"/>
                </a:solidFill>
              </a:rPr>
              <a:t>future boost library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name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Boost.Alabaster</a:t>
            </a:r>
            <a:r>
              <a:rPr lang="en-US" dirty="0" smtClean="0"/>
              <a:t> is the label for that future project.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Today I will introduce the current </a:t>
            </a:r>
            <a:r>
              <a:rPr lang="en-US" dirty="0" smtClean="0">
                <a:solidFill>
                  <a:srgbClr val="0070C0"/>
                </a:solidFill>
              </a:rPr>
              <a:t>prototype</a:t>
            </a:r>
          </a:p>
          <a:p>
            <a:r>
              <a:rPr lang="en-US" dirty="0" smtClean="0"/>
              <a:t>that is not yet </a:t>
            </a:r>
            <a:r>
              <a:rPr lang="en-US" dirty="0" smtClean="0">
                <a:solidFill>
                  <a:srgbClr val="0070C0"/>
                </a:solidFill>
              </a:rPr>
              <a:t>boost compliant</a:t>
            </a:r>
            <a:r>
              <a:rPr lang="en-US" dirty="0" smtClean="0"/>
              <a:t> but </a:t>
            </a:r>
            <a:r>
              <a:rPr lang="en-US" dirty="0" smtClean="0">
                <a:solidFill>
                  <a:srgbClr val="0070C0"/>
                </a:solidFill>
              </a:rPr>
              <a:t>Loki biased</a:t>
            </a:r>
          </a:p>
          <a:p>
            <a:r>
              <a:rPr lang="en-US" dirty="0" smtClean="0"/>
              <a:t>For the most part I will show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what I have</a:t>
            </a:r>
          </a:p>
          <a:p>
            <a:r>
              <a:rPr lang="en-US" dirty="0" smtClean="0"/>
              <a:t>… in order to </a:t>
            </a:r>
            <a:r>
              <a:rPr lang="en-US" dirty="0" smtClean="0">
                <a:solidFill>
                  <a:srgbClr val="0070C0"/>
                </a:solidFill>
              </a:rPr>
              <a:t>make the ideas</a:t>
            </a:r>
            <a:r>
              <a:rPr lang="en-US" dirty="0" smtClean="0"/>
              <a:t> of law based testing </a:t>
            </a:r>
            <a:r>
              <a:rPr lang="en-US" dirty="0" smtClean="0">
                <a:solidFill>
                  <a:srgbClr val="0070C0"/>
                </a:solidFill>
              </a:rPr>
              <a:t>clear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Then I will outline some aspects of a redesigned and </a:t>
            </a:r>
            <a:r>
              <a:rPr lang="en-US" dirty="0" smtClean="0">
                <a:solidFill>
                  <a:srgbClr val="0070C0"/>
                </a:solidFill>
              </a:rPr>
              <a:t>boost-quality</a:t>
            </a:r>
            <a:r>
              <a:rPr lang="en-US" dirty="0" smtClean="0"/>
              <a:t> library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Boost.Alabaster</a:t>
            </a:r>
            <a:r>
              <a:rPr lang="en-US" dirty="0" smtClean="0"/>
              <a:t> as a project to go about.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Related</a:t>
            </a:r>
            <a:r>
              <a:rPr lang="de-DE" dirty="0" smtClean="0"/>
              <a:t> Work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333071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/>
              <a:t>Bagge</a:t>
            </a:r>
            <a:r>
              <a:rPr lang="en-US" dirty="0" smtClean="0"/>
              <a:t> &amp; </a:t>
            </a:r>
            <a:r>
              <a:rPr lang="en-US" dirty="0" err="1" smtClean="0"/>
              <a:t>Haveraaen</a:t>
            </a:r>
            <a:r>
              <a:rPr lang="en-US" dirty="0" smtClean="0"/>
              <a:t> (2008)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Axiom Based</a:t>
            </a:r>
            <a:r>
              <a:rPr lang="en-US" dirty="0" smtClean="0"/>
              <a:t> Transformation:</a:t>
            </a:r>
            <a:br>
              <a:rPr lang="en-US" dirty="0" smtClean="0"/>
            </a:br>
            <a:r>
              <a:rPr lang="en-US" dirty="0" err="1" smtClean="0"/>
              <a:t>Optimisation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70C0"/>
                </a:solidFill>
              </a:rPr>
              <a:t>Testing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"Using axioms as test oracles</a:t>
            </a:r>
            <a:r>
              <a:rPr lang="en-US" baseline="30000" dirty="0" smtClean="0">
                <a:solidFill>
                  <a:srgbClr val="0070C0"/>
                </a:solidFill>
              </a:rPr>
              <a:t>[2]</a:t>
            </a:r>
            <a:r>
              <a:rPr lang="en-US" dirty="0" smtClean="0"/>
              <a:t> is straight-forward – fill in test data for the free variables, and see if the axiom evaluates to true […]. It is a pity this kind of </a:t>
            </a:r>
            <a:r>
              <a:rPr lang="en-US" dirty="0" smtClean="0">
                <a:solidFill>
                  <a:srgbClr val="0070C0"/>
                </a:solidFill>
              </a:rPr>
              <a:t>specification-based testing</a:t>
            </a:r>
            <a:r>
              <a:rPr lang="en-US" dirty="0" smtClean="0"/>
              <a:t> isn’t made more apparent in the upcoming standard, as it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would be a good motivation for actually writing axioms</a:t>
            </a:r>
            <a:r>
              <a:rPr lang="en-US" dirty="0" smtClean="0"/>
              <a:t> in programs."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14282" y="5127981"/>
            <a:ext cx="82868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457200"/>
            <a:r>
              <a:rPr lang="de-DE" sz="2000" dirty="0" smtClean="0"/>
              <a:t>[2] </a:t>
            </a:r>
            <a:r>
              <a:rPr lang="de-DE" sz="2000" dirty="0" err="1" smtClean="0"/>
              <a:t>Gannon</a:t>
            </a:r>
            <a:r>
              <a:rPr lang="de-DE" sz="2000" dirty="0" smtClean="0"/>
              <a:t>, J., P. </a:t>
            </a:r>
            <a:r>
              <a:rPr lang="de-DE" sz="2000" dirty="0" err="1" smtClean="0"/>
              <a:t>McMullin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R. Hamlet, </a:t>
            </a:r>
            <a:r>
              <a:rPr lang="de-DE" sz="2000" i="1" dirty="0" smtClean="0"/>
              <a:t>Data </a:t>
            </a:r>
            <a:r>
              <a:rPr lang="de-DE" sz="2000" i="1" dirty="0" err="1" smtClean="0"/>
              <a:t>abstraction</a:t>
            </a:r>
            <a:r>
              <a:rPr lang="de-DE" sz="2000" i="1" dirty="0" smtClean="0"/>
              <a:t>, </a:t>
            </a:r>
            <a:r>
              <a:rPr lang="de-DE" sz="2000" i="1" dirty="0" err="1" smtClean="0"/>
              <a:t>implementation</a:t>
            </a:r>
            <a:r>
              <a:rPr lang="de-DE" sz="2000" i="1" dirty="0" smtClean="0"/>
              <a:t>, </a:t>
            </a:r>
            <a:r>
              <a:rPr lang="en-US" sz="2000" i="1" dirty="0" smtClean="0"/>
              <a:t>specification, and testing</a:t>
            </a:r>
            <a:r>
              <a:rPr lang="en-US" sz="2000" dirty="0" smtClean="0"/>
              <a:t>, ACM Trans. Program. Lang. Syst. 3 (1981), pp. 211–</a:t>
            </a:r>
            <a:r>
              <a:rPr lang="de-DE" sz="2000" dirty="0" smtClean="0"/>
              <a:t>223.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Tool Whose Time Has Come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r>
              <a:rPr lang="en-US" sz="2800" dirty="0" err="1" smtClean="0"/>
              <a:t>Claessen</a:t>
            </a:r>
            <a:r>
              <a:rPr lang="en-US" sz="2800" dirty="0" smtClean="0"/>
              <a:t>  and Hughes </a:t>
            </a:r>
            <a:r>
              <a:rPr lang="de-DE" sz="2800" dirty="0" smtClean="0"/>
              <a:t>(2000) </a:t>
            </a:r>
            <a:r>
              <a:rPr lang="en-US" sz="2600" dirty="0" smtClean="0">
                <a:hlinkClick r:id="rId2"/>
              </a:rPr>
              <a:t/>
            </a:r>
            <a:br>
              <a:rPr lang="en-US" sz="2600" dirty="0" smtClean="0">
                <a:hlinkClick r:id="rId2"/>
              </a:rPr>
            </a:br>
            <a:r>
              <a:rPr lang="en-US" sz="2600" dirty="0" err="1" smtClean="0">
                <a:hlinkClick r:id="rId2"/>
              </a:rPr>
              <a:t>QuickCheck</a:t>
            </a:r>
            <a:r>
              <a:rPr lang="en-US" sz="2600" dirty="0" smtClean="0"/>
              <a:t> for Haskell [1] …</a:t>
            </a:r>
            <a:br>
              <a:rPr lang="en-US" sz="2600" dirty="0" smtClean="0"/>
            </a:br>
            <a:endParaRPr lang="en-US" sz="2600" dirty="0" smtClean="0"/>
          </a:p>
          <a:p>
            <a:r>
              <a:rPr lang="en-US" sz="2600" dirty="0" smtClean="0"/>
              <a:t>has been re-implemented for many </a:t>
            </a:r>
            <a:r>
              <a:rPr lang="en-US" sz="2600" dirty="0" smtClean="0">
                <a:solidFill>
                  <a:srgbClr val="0070C0"/>
                </a:solidFill>
              </a:rPr>
              <a:t>functional languages</a:t>
            </a:r>
            <a:r>
              <a:rPr lang="en-US" sz="2600" dirty="0" smtClean="0"/>
              <a:t>, among them </a:t>
            </a:r>
            <a:r>
              <a:rPr lang="en-US" sz="2600" dirty="0" err="1" smtClean="0"/>
              <a:t>Erlang</a:t>
            </a:r>
            <a:r>
              <a:rPr lang="en-US" sz="2600" dirty="0" smtClean="0"/>
              <a:t>, Scheme, ML but also for object-oriented ones like Java and recently</a:t>
            </a:r>
            <a:br>
              <a:rPr lang="en-US" sz="2600" dirty="0" smtClean="0"/>
            </a:br>
            <a:endParaRPr lang="en-US" sz="2600" dirty="0" smtClean="0"/>
          </a:p>
          <a:p>
            <a:r>
              <a:rPr lang="en-US" sz="2600" dirty="0" smtClean="0"/>
              <a:t>… for C++ as </a:t>
            </a:r>
            <a:r>
              <a:rPr lang="en-US" sz="2600" dirty="0" err="1" smtClean="0">
                <a:hlinkClick r:id="rId3"/>
              </a:rPr>
              <a:t>QuickCheck</a:t>
            </a:r>
            <a:r>
              <a:rPr lang="en-US" sz="2600" dirty="0" smtClean="0">
                <a:hlinkClick r:id="rId3"/>
              </a:rPr>
              <a:t>++</a:t>
            </a:r>
            <a:r>
              <a:rPr lang="en-US" sz="26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Testing in  </a:t>
            </a:r>
            <a:br>
              <a:rPr lang="en-US" dirty="0" smtClean="0"/>
            </a:br>
            <a:r>
              <a:rPr lang="en-US" dirty="0" smtClean="0"/>
              <a:t>ancient times</a:t>
            </a:r>
          </a:p>
          <a:p>
            <a:endParaRPr lang="en-US" dirty="0" smtClean="0"/>
          </a:p>
          <a:p>
            <a:r>
              <a:rPr lang="en-US" sz="2400" dirty="0" smtClean="0"/>
              <a:t>… is a </a:t>
            </a:r>
            <a:r>
              <a:rPr lang="en-US" sz="2400" dirty="0" smtClean="0">
                <a:solidFill>
                  <a:schemeClr val="accent1"/>
                </a:solidFill>
              </a:rPr>
              <a:t>Sisyphean Task</a:t>
            </a:r>
          </a:p>
          <a:p>
            <a:r>
              <a:rPr lang="en-US" sz="2400" dirty="0" smtClean="0"/>
              <a:t>… is </a:t>
            </a:r>
            <a:r>
              <a:rPr lang="en-US" sz="2400" dirty="0" smtClean="0">
                <a:solidFill>
                  <a:schemeClr val="accent1"/>
                </a:solidFill>
              </a:rPr>
              <a:t>limited</a:t>
            </a:r>
            <a:r>
              <a:rPr lang="en-US" sz="2400" dirty="0" smtClean="0"/>
              <a:t> by the </a:t>
            </a:r>
            <a:br>
              <a:rPr lang="en-US" sz="2400" dirty="0" smtClean="0"/>
            </a:br>
            <a:r>
              <a:rPr lang="en-US" sz="2400" dirty="0" smtClean="0"/>
              <a:t>frame of knowledge of the tester</a:t>
            </a:r>
          </a:p>
          <a:p>
            <a:r>
              <a:rPr lang="en-US" sz="2400" dirty="0" smtClean="0"/>
              <a:t>… is </a:t>
            </a:r>
            <a:r>
              <a:rPr lang="en-US" sz="2400" dirty="0" smtClean="0">
                <a:solidFill>
                  <a:schemeClr val="accent1"/>
                </a:solidFill>
              </a:rPr>
              <a:t>inherently ineffective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and leads to frustration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928794" y="1571612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70C0"/>
                </a:solidFill>
              </a:rPr>
              <a:t>(not so)</a:t>
            </a:r>
            <a:endParaRPr lang="en-US" sz="2400" i="1" dirty="0">
              <a:solidFill>
                <a:srgbClr val="0070C0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5286380" y="1928802"/>
            <a:ext cx="3286148" cy="4073096"/>
            <a:chOff x="5286380" y="2071678"/>
            <a:chExt cx="3286148" cy="4073096"/>
          </a:xfrm>
        </p:grpSpPr>
        <p:pic>
          <p:nvPicPr>
            <p:cNvPr id="4" name="Grafik 3" descr="Sisyphus_by_von_Stuck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52070" y="2071678"/>
              <a:ext cx="3220458" cy="3786214"/>
            </a:xfrm>
            <a:prstGeom prst="rect">
              <a:avLst/>
            </a:prstGeom>
          </p:spPr>
        </p:pic>
        <p:sp>
          <p:nvSpPr>
            <p:cNvPr id="10" name="Textfeld 9"/>
            <p:cNvSpPr txBox="1"/>
            <p:nvPr/>
          </p:nvSpPr>
          <p:spPr>
            <a:xfrm>
              <a:off x="5286380" y="5929330"/>
              <a:ext cx="32861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err="1" smtClean="0"/>
                <a:t>Sisyphus</a:t>
              </a:r>
              <a:r>
                <a:rPr lang="de-DE" sz="800" dirty="0" smtClean="0"/>
                <a:t> </a:t>
              </a:r>
              <a:r>
                <a:rPr lang="de-DE" sz="800" dirty="0" err="1" smtClean="0"/>
                <a:t>by</a:t>
              </a:r>
              <a:r>
                <a:rPr lang="de-DE" sz="800" dirty="0" smtClean="0"/>
                <a:t> Franz von Stuck, 1920       </a:t>
              </a:r>
              <a:r>
                <a:rPr lang="de-DE" sz="800" dirty="0" smtClean="0">
                  <a:hlinkClick r:id="rId3"/>
                </a:rPr>
                <a:t>Source: </a:t>
              </a:r>
              <a:r>
                <a:rPr lang="de-DE" sz="800" dirty="0" err="1" smtClean="0">
                  <a:hlinkClick r:id="rId3"/>
                </a:rPr>
                <a:t>WikiMedia</a:t>
              </a:r>
              <a:r>
                <a:rPr lang="de-DE" sz="800" dirty="0" smtClean="0">
                  <a:hlinkClick r:id="rId3"/>
                </a:rPr>
                <a:t> </a:t>
              </a:r>
              <a:r>
                <a:rPr lang="de-DE" sz="800" dirty="0" err="1" smtClean="0">
                  <a:hlinkClick r:id="rId3"/>
                </a:rPr>
                <a:t>Commons</a:t>
              </a:r>
              <a:endParaRPr lang="en-US" sz="800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Testing in </a:t>
            </a:r>
            <a:r>
              <a:rPr lang="en-US" i="1" dirty="0" smtClean="0">
                <a:solidFill>
                  <a:srgbClr val="0070C0"/>
                </a:solidFill>
              </a:rPr>
              <a:t>(more or less)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modern times</a:t>
            </a:r>
          </a:p>
          <a:p>
            <a:r>
              <a:rPr lang="en-US" sz="2200" dirty="0" smtClean="0"/>
              <a:t>… is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automated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Testing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tools</a:t>
            </a:r>
            <a:r>
              <a:rPr lang="en-US" sz="2200" dirty="0" smtClean="0"/>
              <a:t> allow for unit tests</a:t>
            </a:r>
          </a:p>
          <a:p>
            <a:r>
              <a:rPr lang="en-US" sz="2200" dirty="0" smtClean="0"/>
              <a:t>Developers use those, writing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tests</a:t>
            </a:r>
            <a:b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first</a:t>
            </a:r>
            <a:r>
              <a:rPr lang="en-US" sz="2200" dirty="0" smtClean="0"/>
              <a:t> and maintaining them vigorously.</a:t>
            </a:r>
          </a:p>
          <a:p>
            <a:r>
              <a:rPr lang="en-US" sz="2200" dirty="0" smtClean="0"/>
              <a:t>… which costs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time</a:t>
            </a:r>
            <a:r>
              <a:rPr lang="en-US" sz="2200" dirty="0" smtClean="0"/>
              <a:t> and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discipline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This works as effective as other </a:t>
            </a:r>
            <a:br>
              <a:rPr lang="en-US" sz="2200" dirty="0" smtClean="0"/>
            </a:b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new years resolutions </a:t>
            </a:r>
            <a:r>
              <a:rPr lang="en-US" sz="2200" dirty="0" smtClean="0"/>
              <a:t> like “exercising</a:t>
            </a:r>
            <a:br>
              <a:rPr lang="en-US" sz="2200" dirty="0" smtClean="0"/>
            </a:br>
            <a:r>
              <a:rPr lang="en-US" sz="2200" dirty="0" smtClean="0"/>
              <a:t>more” , “eating less”  or “file my tax </a:t>
            </a:r>
            <a:br>
              <a:rPr lang="en-US" sz="2200" dirty="0" smtClean="0"/>
            </a:br>
            <a:r>
              <a:rPr lang="en-US" sz="2200" dirty="0" smtClean="0"/>
              <a:t>return  ASAP”</a:t>
            </a:r>
            <a:endParaRPr lang="en-US" sz="22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5500694" y="1785926"/>
            <a:ext cx="3360629" cy="4358848"/>
            <a:chOff x="5500694" y="1785926"/>
            <a:chExt cx="3360629" cy="4358848"/>
          </a:xfrm>
        </p:grpSpPr>
        <p:pic>
          <p:nvPicPr>
            <p:cNvPr id="6" name="Grafik 5" descr="Prussian_Fusiliers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24081" y="1785926"/>
              <a:ext cx="3337242" cy="4071966"/>
            </a:xfrm>
            <a:prstGeom prst="rect">
              <a:avLst/>
            </a:prstGeom>
          </p:spPr>
        </p:pic>
        <p:sp>
          <p:nvSpPr>
            <p:cNvPr id="9" name="Textfeld 8"/>
            <p:cNvSpPr txBox="1"/>
            <p:nvPr/>
          </p:nvSpPr>
          <p:spPr>
            <a:xfrm>
              <a:off x="5500694" y="5929330"/>
              <a:ext cx="33575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err="1" smtClean="0"/>
                <a:t>Prussian</a:t>
              </a:r>
              <a:r>
                <a:rPr lang="de-DE" sz="800" dirty="0" smtClean="0"/>
                <a:t> </a:t>
              </a:r>
              <a:r>
                <a:rPr lang="de-DE" sz="800" dirty="0" err="1" smtClean="0"/>
                <a:t>Fusiliers</a:t>
              </a:r>
              <a:r>
                <a:rPr lang="de-DE" sz="800" dirty="0" smtClean="0"/>
                <a:t>                                         </a:t>
              </a:r>
              <a:r>
                <a:rPr lang="de-DE" sz="800" dirty="0" smtClean="0">
                  <a:hlinkClick r:id="rId3"/>
                </a:rPr>
                <a:t>Source: </a:t>
              </a:r>
              <a:r>
                <a:rPr lang="de-DE" sz="800" dirty="0" err="1" smtClean="0">
                  <a:hlinkClick r:id="rId3"/>
                </a:rPr>
                <a:t>WikiMedia</a:t>
              </a:r>
              <a:r>
                <a:rPr lang="de-DE" sz="800" dirty="0" smtClean="0">
                  <a:hlinkClick r:id="rId3"/>
                </a:rPr>
                <a:t> </a:t>
              </a:r>
              <a:r>
                <a:rPr lang="de-DE" sz="800" dirty="0" err="1" smtClean="0">
                  <a:hlinkClick r:id="rId3"/>
                </a:rPr>
                <a:t>Commons</a:t>
              </a:r>
              <a:endParaRPr lang="en-US" sz="800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ronus">
  <a:themeElements>
    <a:clrScheme name="Cronus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ronus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ronus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 bwMode="auto">
        <a:solidFill>
          <a:schemeClr val="accent3"/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>
          <a:defRPr kumimoji="0"/>
        </a:defPPr>
      </a:lstStyle>
    </a:spDef>
    <a:txDef>
      <a:spPr>
        <a:noFill/>
      </a:spPr>
      <a:bodyPr wrap="square" rtlCol="0">
        <a:spAutoFit/>
      </a:bodyPr>
      <a:lstStyle>
        <a:defPPr>
          <a:defRPr sz="8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0</TotalTime>
  <Words>2690</Words>
  <Application>Microsoft Office PowerPoint</Application>
  <PresentationFormat>Bildschirmpräsentation (4:3)</PresentationFormat>
  <Paragraphs>508</Paragraphs>
  <Slides>38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39" baseType="lpstr">
      <vt:lpstr>Cronus</vt:lpstr>
      <vt:lpstr>JOACHIM FAULHABER  Boost.Alabaster A Law Based Tester</vt:lpstr>
      <vt:lpstr>A Short Definition</vt:lpstr>
      <vt:lpstr>A Short History</vt:lpstr>
      <vt:lpstr>Experiences and Outlook</vt:lpstr>
      <vt:lpstr>Today</vt:lpstr>
      <vt:lpstr>Related Work</vt:lpstr>
      <vt:lpstr>A Tool Whose Time Has Come</vt:lpstr>
      <vt:lpstr>Motivation</vt:lpstr>
      <vt:lpstr>Motivation</vt:lpstr>
      <vt:lpstr>Motivation</vt:lpstr>
      <vt:lpstr>Benefits</vt:lpstr>
      <vt:lpstr>Program Evolution</vt:lpstr>
      <vt:lpstr>Most important Aspects</vt:lpstr>
      <vt:lpstr>Design: A Law Based Testing Machine</vt:lpstr>
      <vt:lpstr>Design: Law &amp; Law Instance</vt:lpstr>
      <vt:lpstr>Design: Laws</vt:lpstr>
      <vt:lpstr>Design: Laws</vt:lpstr>
      <vt:lpstr>Design: Laws</vt:lpstr>
      <vt:lpstr>Design: Generators</vt:lpstr>
      <vt:lpstr>Design: Law Validator</vt:lpstr>
      <vt:lpstr>Implementation: Law Validator</vt:lpstr>
      <vt:lpstr>Implementation: Validation Loop</vt:lpstr>
      <vt:lpstr>Example: Commutativity</vt:lpstr>
      <vt:lpstr>Design: Concept Validator</vt:lpstr>
      <vt:lpstr>Design: Concept Validator</vt:lpstr>
      <vt:lpstr>Example: Monoid Validator</vt:lpstr>
      <vt:lpstr>Example: Composing Validators</vt:lpstr>
      <vt:lpstr>Generating Type Tests</vt:lpstr>
      <vt:lpstr>Example: abelian_monoids</vt:lpstr>
      <vt:lpstr>Developing Laws</vt:lpstr>
      <vt:lpstr>Some General Laws</vt:lpstr>
      <vt:lpstr>Some General Laws</vt:lpstr>
      <vt:lpstr>Some General Laws</vt:lpstr>
      <vt:lpstr>Practical Aspects</vt:lpstr>
      <vt:lpstr>Problems and Limitations</vt:lpstr>
      <vt:lpstr>Challenges for Alabaster</vt:lpstr>
      <vt:lpstr>Thanks to</vt:lpstr>
      <vt:lpstr>References</vt:lpstr>
    </vt:vector>
  </TitlesOfParts>
  <Company>Cortex Software GmbH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Boost.Alabaster A law based tester</dc:title>
  <dc:creator>jofa</dc:creator>
  <cp:lastModifiedBy>jofa</cp:lastModifiedBy>
  <cp:revision>270</cp:revision>
  <dcterms:created xsi:type="dcterms:W3CDTF">2010-04-13T11:53:04Z</dcterms:created>
  <dcterms:modified xsi:type="dcterms:W3CDTF">2010-05-12T18:35:30Z</dcterms:modified>
</cp:coreProperties>
</file>