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Default Extension="bin" ContentType="application/vnd.openxmlformats-officedocument.presentationml.printerSettings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Default Extension="png" ContentType="image/png"/>
  <Override PartName="/ppt/notesMasters/notesMaster1.xml" ContentType="application/vnd.openxmlformats-officedocument.presentationml.notesMaster+xml"/>
  <Default Extension="pdf" ContentType="application/pdf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Default Extension="xml" ContentType="application/xml"/>
  <Override PartName="/ppt/handoutMasters/handoutMaster1.xml" ContentType="application/vnd.openxmlformats-officedocument.presentationml.handoutMaster+xml"/>
  <Default Extension="jpeg" ContentType="image/jpeg"/>
  <Default Extension="rels" ContentType="application/vnd.openxmlformats-package.relationshi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37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fld id="{21CB6426-5983-8540-A1B8-75BAEDC26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-112" charset="0"/>
              </a:defRPr>
            </a:lvl1pPr>
          </a:lstStyle>
          <a:p>
            <a:pPr>
              <a:defRPr/>
            </a:pPr>
            <a:fld id="{DA0B9C90-D393-E241-A6DD-9C07F51B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2400">
              <a:latin typeface="Times New Roman" pitchFamily="-112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</p:grpSp>
      <p:pic>
        <p:nvPicPr>
          <p:cNvPr id="12" name="Picture 24" descr="iub_h_rgb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59765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PTL_logo_symbol_only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61400" y="6553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 userDrawn="1"/>
        </p:nvSpPr>
        <p:spPr>
          <a:xfrm>
            <a:off x="8001000" y="6519863"/>
            <a:ext cx="711200" cy="338137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>
                <a:latin typeface="Bernard MT Condensed" pitchFamily="27" charset="0"/>
                <a:ea typeface="Bernard MT Condensed" pitchFamily="27" charset="0"/>
                <a:cs typeface="Bernard MT Condensed" pitchFamily="27" charset="0"/>
              </a:rPr>
              <a:t>Open Systems</a:t>
            </a:r>
          </a:p>
          <a:p>
            <a:pPr algn="r"/>
            <a:r>
              <a:rPr lang="en-US" sz="800">
                <a:latin typeface="Bernard MT Condensed" pitchFamily="27" charset="0"/>
                <a:ea typeface="Bernard MT Condensed" pitchFamily="27" charset="0"/>
                <a:cs typeface="Bernard MT Condensed" pitchFamily="27" charset="0"/>
              </a:rPr>
              <a:t>Laboratory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itchFamily="-11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3AE565C8-879B-154F-A66F-49E850ABA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94B93-1AE1-EE4B-8C96-6315B686A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2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21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FC418-AFEF-314E-B25E-1F438E452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4A2DD-4737-E947-AED2-F18C400D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E91C0-AEE6-364E-83F8-2EA0DE13D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773E-F05D-3541-B4C3-68BF41E91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14B9F-F6B5-5441-821A-BB6422776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3B911-719B-7740-A88B-CEA1ABF7D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7023-6B23-3846-BBB7-6ACB6E0F8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1EBB-08CD-6748-AB3C-128C76EC0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99B53-5AEE-F247-9AD6-0FB219EA0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-112" charset="0"/>
              </a:defRPr>
            </a:lvl1pPr>
          </a:lstStyle>
          <a:p>
            <a:pPr>
              <a:defRPr/>
            </a:pPr>
            <a:fld id="{A8613AAE-3822-0042-923E-F17C56FE3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76200"/>
            <a:ext cx="8686800" cy="1600200"/>
            <a:chOff x="176" y="96"/>
            <a:chExt cx="5472" cy="1008"/>
          </a:xfrm>
        </p:grpSpPr>
        <p:sp>
          <p:nvSpPr>
            <p:cNvPr id="4106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12" charset="0"/>
              </a:endParaRPr>
            </a:p>
          </p:txBody>
        </p:sp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2400">
                <a:latin typeface="Times New Roman" pitchFamily="-112" charset="0"/>
              </a:endParaRPr>
            </a:p>
          </p:txBody>
        </p:sp>
      </p:grpSp>
      <p:pic>
        <p:nvPicPr>
          <p:cNvPr id="1032" name="Picture 17" descr="iub_h_rgb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659765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9" descr="PTL_logo_symbol_only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661400" y="655320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 userDrawn="1"/>
        </p:nvSpPr>
        <p:spPr>
          <a:xfrm>
            <a:off x="8001000" y="6519863"/>
            <a:ext cx="711200" cy="338137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>
                <a:latin typeface="Bernard MT Condensed" pitchFamily="27" charset="0"/>
                <a:ea typeface="Bernard MT Condensed" pitchFamily="27" charset="0"/>
                <a:cs typeface="Bernard MT Condensed" pitchFamily="27" charset="0"/>
              </a:rPr>
              <a:t>Open Systems</a:t>
            </a:r>
          </a:p>
          <a:p>
            <a:pPr algn="r"/>
            <a:r>
              <a:rPr lang="en-US" sz="800">
                <a:latin typeface="Bernard MT Condensed" pitchFamily="27" charset="0"/>
                <a:ea typeface="Bernard MT Condensed" pitchFamily="27" charset="0"/>
                <a:cs typeface="Bernard MT Condensed" pitchFamily="27" charset="0"/>
              </a:rPr>
              <a:t>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7" charset="2"/>
        <a:buChar char="o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7" charset="2"/>
        <a:buChar char="n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7" charset="2"/>
        <a:buChar char="o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7" charset="2"/>
        <a:buChar char="n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7" charset="2"/>
        <a:buChar char="o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2" charset="2"/>
        <a:buChar char="o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2" charset="2"/>
        <a:buChar char="o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2" charset="2"/>
        <a:buChar char="o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12" charset="2"/>
        <a:buChar char="o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br>
              <a:rPr lang="en-US" dirty="0" smtClean="0"/>
            </a:br>
            <a:r>
              <a:rPr lang="en-US" dirty="0" smtClean="0"/>
              <a:t>(N2737/clib-concepts.pdf)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(N2740/clib-algorithms.pdf)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clauses for all algorithms in clause 25</a:t>
            </a:r>
          </a:p>
          <a:p>
            <a:r>
              <a:rPr lang="en-US" dirty="0" smtClean="0"/>
              <a:t>Some removals:</a:t>
            </a:r>
          </a:p>
          <a:p>
            <a:pPr lvl="1"/>
            <a:r>
              <a:rPr lang="en-US" dirty="0" err="1" smtClean="0"/>
              <a:t>Variadic</a:t>
            </a:r>
            <a:r>
              <a:rPr lang="en-US" dirty="0" smtClean="0"/>
              <a:t> min/max/</a:t>
            </a:r>
            <a:r>
              <a:rPr lang="en-US" dirty="0" err="1" smtClean="0"/>
              <a:t>minmax</a:t>
            </a:r>
            <a:r>
              <a:rPr lang="en-US" dirty="0" smtClean="0"/>
              <a:t> with Compare</a:t>
            </a:r>
          </a:p>
          <a:p>
            <a:pPr lvl="1"/>
            <a:r>
              <a:rPr lang="en-US" dirty="0" err="1" smtClean="0"/>
              <a:t>random_shuffle</a:t>
            </a:r>
            <a:r>
              <a:rPr lang="en-US" dirty="0" smtClean="0"/>
              <a:t> with </a:t>
            </a:r>
            <a:r>
              <a:rPr lang="en-US" dirty="0" err="1" smtClean="0"/>
              <a:t>UniformRandomNumberGenerator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(TODO: fix the wording!)</a:t>
            </a:r>
          </a:p>
          <a:p>
            <a:r>
              <a:rPr lang="en-US" dirty="0" smtClean="0"/>
              <a:t>LWG issues resolved: 631, 779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ShuffleIterator</a:t>
            </a:r>
            <a:r>
              <a:rPr lang="en-US" dirty="0" smtClean="0"/>
              <a:t> vs. </a:t>
            </a:r>
            <a:r>
              <a:rPr lang="en-US" dirty="0" err="1" smtClean="0"/>
              <a:t>HasSwap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ForwardIterator</a:t>
            </a:r>
            <a:r>
              <a:rPr lang="en-US" sz="2000" dirty="0" smtClean="0">
                <a:latin typeface="Courier New"/>
                <a:cs typeface="Courier New"/>
              </a:rPr>
              <a:t> Iter1,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</a:t>
            </a:r>
            <a:r>
              <a:rPr lang="en-US" sz="2000" dirty="0" err="1" smtClean="0">
                <a:latin typeface="Courier New"/>
                <a:cs typeface="Courier New"/>
              </a:rPr>
              <a:t>ForwardIterator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Iter2&gt;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requires </a:t>
            </a:r>
            <a:r>
              <a:rPr lang="en-US" sz="2000" dirty="0" err="1" smtClean="0">
                <a:latin typeface="Courier New"/>
                <a:cs typeface="Courier New"/>
              </a:rPr>
              <a:t>HasSwap</a:t>
            </a:r>
            <a:r>
              <a:rPr lang="en-US" sz="2000" dirty="0" smtClean="0">
                <a:latin typeface="Courier New"/>
                <a:cs typeface="Courier New"/>
              </a:rPr>
              <a:t>&lt;Iter1::</a:t>
            </a:r>
            <a:r>
              <a:rPr lang="en-US" sz="2000" dirty="0" smtClean="0">
                <a:latin typeface="Courier New"/>
                <a:cs typeface="Courier New"/>
              </a:rPr>
              <a:t>reference,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    Iter2</a:t>
            </a:r>
            <a:r>
              <a:rPr lang="en-US" sz="2000" dirty="0" smtClean="0">
                <a:latin typeface="Courier New"/>
                <a:cs typeface="Courier New"/>
              </a:rPr>
              <a:t>::reference&gt;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Iter2 </a:t>
            </a:r>
            <a:r>
              <a:rPr lang="en-US" sz="2000" dirty="0" smtClean="0">
                <a:latin typeface="Courier New"/>
                <a:cs typeface="Courier New"/>
              </a:rPr>
              <a:t>swap_ranges(Iter1 </a:t>
            </a:r>
            <a:r>
              <a:rPr lang="en-US" sz="2000" dirty="0" smtClean="0">
                <a:latin typeface="Courier New"/>
                <a:cs typeface="Courier New"/>
              </a:rPr>
              <a:t>first1, </a:t>
            </a:r>
            <a:r>
              <a:rPr lang="en-US" sz="2000" dirty="0" smtClean="0">
                <a:latin typeface="Courier New"/>
                <a:cs typeface="Courier New"/>
              </a:rPr>
              <a:t>Iter1 </a:t>
            </a:r>
            <a:r>
              <a:rPr lang="en-US" sz="2000" dirty="0" smtClean="0">
                <a:latin typeface="Courier New"/>
                <a:cs typeface="Courier New"/>
              </a:rPr>
              <a:t>last1,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     </a:t>
            </a:r>
            <a:r>
              <a:rPr lang="en-US" sz="2000" dirty="0" smtClean="0">
                <a:latin typeface="Courier New"/>
                <a:cs typeface="Courier New"/>
              </a:rPr>
              <a:t>Iter2 </a:t>
            </a:r>
            <a:r>
              <a:rPr lang="en-US" sz="2000" dirty="0" smtClean="0">
                <a:latin typeface="Courier New"/>
                <a:cs typeface="Courier New"/>
              </a:rPr>
              <a:t>first2);</a:t>
            </a:r>
            <a:br>
              <a:rPr lang="en-US" sz="2000" dirty="0" smtClean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cs typeface="Courier New"/>
              </a:rPr>
              <a:t>					vs.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requires </a:t>
            </a:r>
            <a:r>
              <a:rPr lang="en-US" sz="2000" dirty="0" err="1" smtClean="0">
                <a:latin typeface="Courier New"/>
                <a:cs typeface="Courier New"/>
              </a:rPr>
              <a:t>ShuffleIterator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void </a:t>
            </a:r>
            <a:r>
              <a:rPr lang="en-US" sz="2000" dirty="0" err="1" smtClean="0">
                <a:latin typeface="Courier New"/>
                <a:cs typeface="Courier New"/>
              </a:rPr>
              <a:t>random_shuffle(Iter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first,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last)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min et al with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template&lt;class T, class U, class... </a:t>
            </a:r>
            <a:r>
              <a:rPr lang="en-US" sz="2000" dirty="0" err="1" smtClean="0">
                <a:latin typeface="Courier New"/>
                <a:cs typeface="Courier New"/>
              </a:rPr>
              <a:t>Args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const </a:t>
            </a:r>
            <a:r>
              <a:rPr lang="en-US" sz="2000" dirty="0" smtClean="0">
                <a:latin typeface="Courier New"/>
                <a:cs typeface="Courier New"/>
              </a:rPr>
              <a:t>T&amp; </a:t>
            </a:r>
            <a:r>
              <a:rPr lang="en-US" sz="2000" dirty="0" err="1" smtClean="0">
                <a:latin typeface="Courier New"/>
                <a:cs typeface="Courier New"/>
              </a:rPr>
              <a:t>min(const</a:t>
            </a:r>
            <a:r>
              <a:rPr lang="en-US" sz="2000" dirty="0" smtClean="0">
                <a:latin typeface="Courier New"/>
                <a:cs typeface="Courier New"/>
              </a:rPr>
              <a:t> T&amp; </a:t>
            </a:r>
            <a:r>
              <a:rPr lang="en-US" sz="2000" dirty="0" smtClean="0">
                <a:latin typeface="Courier New"/>
                <a:cs typeface="Courier New"/>
              </a:rPr>
              <a:t>a, </a:t>
            </a:r>
            <a:r>
              <a:rPr lang="en-US" sz="2000" dirty="0" smtClean="0">
                <a:latin typeface="Courier New"/>
                <a:cs typeface="Courier New"/>
              </a:rPr>
              <a:t>const U&amp; </a:t>
            </a:r>
            <a:r>
              <a:rPr lang="en-US" sz="2000" dirty="0" err="1" smtClean="0">
                <a:latin typeface="Courier New"/>
                <a:cs typeface="Courier New"/>
              </a:rPr>
              <a:t>b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const </a:t>
            </a:r>
            <a:r>
              <a:rPr lang="en-US" sz="2000" dirty="0" err="1" smtClean="0">
                <a:latin typeface="Courier New"/>
                <a:cs typeface="Courier New"/>
              </a:rPr>
              <a:t>Args</a:t>
            </a:r>
            <a:r>
              <a:rPr lang="en-US" sz="2000" dirty="0" smtClean="0">
                <a:latin typeface="Courier New"/>
                <a:cs typeface="Courier New"/>
              </a:rPr>
              <a:t>&amp;... </a:t>
            </a:r>
            <a:r>
              <a:rPr lang="en-US" sz="2000" dirty="0" err="1" smtClean="0">
                <a:latin typeface="Courier New"/>
                <a:cs typeface="Courier New"/>
              </a:rPr>
              <a:t>args</a:t>
            </a:r>
            <a:r>
              <a:rPr lang="en-US" sz="2000" dirty="0" smtClean="0">
                <a:latin typeface="Courier New"/>
                <a:cs typeface="Courier New"/>
              </a:rPr>
              <a:t> );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Compare </a:t>
            </a:r>
            <a:r>
              <a:rPr lang="en-US" dirty="0" smtClean="0"/>
              <a:t>is part of </a:t>
            </a:r>
            <a:r>
              <a:rPr lang="en-US" dirty="0" err="1" smtClean="0">
                <a:latin typeface="Courier New"/>
                <a:cs typeface="Courier New"/>
              </a:rPr>
              <a:t>Args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Requires template </a:t>
            </a:r>
            <a:r>
              <a:rPr lang="en-US" dirty="0" err="1" smtClean="0"/>
              <a:t>metaprogramming</a:t>
            </a:r>
            <a:r>
              <a:rPr lang="en-US" dirty="0" smtClean="0"/>
              <a:t> to extract </a:t>
            </a:r>
            <a:r>
              <a:rPr lang="en-US" dirty="0" smtClean="0">
                <a:latin typeface="Courier New"/>
                <a:cs typeface="Courier New"/>
              </a:rPr>
              <a:t>Compare</a:t>
            </a:r>
          </a:p>
          <a:p>
            <a:pPr lvl="1"/>
            <a:r>
              <a:rPr lang="en-US" dirty="0" smtClean="0"/>
              <a:t>Possible with concepts, but very ugly</a:t>
            </a:r>
          </a:p>
          <a:p>
            <a:r>
              <a:rPr lang="en-US" dirty="0" smtClean="0"/>
              <a:t>See N....: replaces </a:t>
            </a:r>
            <a:r>
              <a:rPr lang="en-US" dirty="0" err="1" smtClean="0"/>
              <a:t>variadic</a:t>
            </a:r>
            <a:r>
              <a:rPr lang="en-US" dirty="0" smtClean="0"/>
              <a:t> versions with </a:t>
            </a:r>
            <a:r>
              <a:rPr lang="en-US" dirty="0" err="1" smtClean="0">
                <a:latin typeface="Courier New"/>
                <a:cs typeface="Courier New"/>
              </a:rPr>
              <a:t>std::initializer_list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versions.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random_shuffle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template&lt;class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class </a:t>
            </a:r>
            <a:r>
              <a:rPr lang="en-US" sz="2000" dirty="0" err="1" smtClean="0">
                <a:latin typeface="Courier New"/>
                <a:cs typeface="Courier New"/>
              </a:rPr>
              <a:t>UniformRandomNumberGenerator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random_shuffle(RandomAccessIterator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first,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    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 last,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</a:t>
            </a:r>
            <a:r>
              <a:rPr lang="en-US" sz="2000" dirty="0" err="1" smtClean="0">
                <a:latin typeface="Courier New"/>
                <a:cs typeface="Courier New"/>
              </a:rPr>
              <a:t>UniformRandomNumberGenerator</a:t>
            </a:r>
            <a:r>
              <a:rPr lang="en-US" sz="2000" dirty="0" smtClean="0">
                <a:latin typeface="Courier New"/>
                <a:cs typeface="Courier New"/>
              </a:rPr>
              <a:t>&amp; rand);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dirty="0" smtClean="0"/>
              <a:t>			overloads badly with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template&lt;class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class </a:t>
            </a:r>
            <a:r>
              <a:rPr lang="en-US" sz="2000" dirty="0" err="1" smtClean="0">
                <a:latin typeface="Courier New"/>
                <a:cs typeface="Courier New"/>
              </a:rPr>
              <a:t>RandomNumberGenerator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random_shuffle(RandomAccessIterator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first,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    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 last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            </a:t>
            </a:r>
            <a:r>
              <a:rPr lang="en-US" sz="2000" dirty="0" err="1" smtClean="0">
                <a:latin typeface="Courier New"/>
                <a:cs typeface="Courier New"/>
              </a:rPr>
              <a:t>RandomNumberGenerator</a:t>
            </a:r>
            <a:r>
              <a:rPr lang="en-US" sz="2000" dirty="0" smtClean="0">
                <a:latin typeface="Courier New"/>
                <a:cs typeface="Courier New"/>
              </a:rPr>
              <a:t>&amp;&amp; rand);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cs typeface="Courier New"/>
              </a:rPr>
              <a:t>Concepts can fix thus, but we need  </a:t>
            </a:r>
            <a:r>
              <a:rPr lang="en-US" dirty="0" err="1" smtClean="0">
                <a:cs typeface="Courier New"/>
              </a:rPr>
              <a:t>UniformRandomNumberGenerator</a:t>
            </a:r>
            <a:r>
              <a:rPr lang="en-US" dirty="0" smtClean="0">
                <a:cs typeface="Courier New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now 6 variants of </a:t>
            </a:r>
            <a:r>
              <a:rPr lang="en-US" dirty="0" err="1" smtClean="0"/>
              <a:t>unique_copy</a:t>
            </a:r>
            <a:endParaRPr lang="en-US" dirty="0" smtClean="0"/>
          </a:p>
          <a:p>
            <a:pPr lvl="1"/>
            <a:r>
              <a:rPr lang="en-US" dirty="0" smtClean="0"/>
              <a:t>(Input, Output)</a:t>
            </a:r>
          </a:p>
          <a:p>
            <a:pPr lvl="1"/>
            <a:r>
              <a:rPr lang="en-US" dirty="0" smtClean="0"/>
              <a:t>(Forward, Output)</a:t>
            </a:r>
          </a:p>
          <a:p>
            <a:pPr lvl="1"/>
            <a:r>
              <a:rPr lang="en-US" dirty="0" smtClean="0"/>
              <a:t>(Input, Forward)</a:t>
            </a:r>
          </a:p>
          <a:p>
            <a:pPr lvl="1"/>
            <a:r>
              <a:rPr lang="en-US" dirty="0" smtClean="0"/>
              <a:t>(x2 for operator== vs. function object)</a:t>
            </a:r>
          </a:p>
          <a:p>
            <a:r>
              <a:rPr lang="en-US" dirty="0" smtClean="0"/>
              <a:t>Specification is relatively complex</a:t>
            </a:r>
          </a:p>
          <a:p>
            <a:r>
              <a:rPr lang="en-US" dirty="0" smtClean="0"/>
              <a:t>N2742 suggests simplification to 2 variants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(N2734/clib-iterators.pdf)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clauses and concept maps for</a:t>
            </a:r>
          </a:p>
          <a:p>
            <a:pPr lvl="1"/>
            <a:r>
              <a:rPr lang="en-US" dirty="0" err="1" smtClean="0"/>
              <a:t>Iterator</a:t>
            </a:r>
            <a:r>
              <a:rPr lang="en-US" dirty="0" smtClean="0"/>
              <a:t> primitives (</a:t>
            </a:r>
            <a:r>
              <a:rPr lang="en-US" dirty="0" smtClean="0">
                <a:latin typeface="Courier New"/>
                <a:cs typeface="Courier New"/>
              </a:rPr>
              <a:t>advance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distance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err="1" smtClean="0"/>
              <a:t>Iterator</a:t>
            </a:r>
            <a:r>
              <a:rPr lang="en-US" dirty="0" smtClean="0"/>
              <a:t> adaptors (</a:t>
            </a:r>
            <a:r>
              <a:rPr lang="en-US" dirty="0" err="1" smtClean="0">
                <a:latin typeface="Courier New"/>
                <a:cs typeface="Courier New"/>
              </a:rPr>
              <a:t>reverse_iterator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move_iterator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Insertion </a:t>
            </a:r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Iterators</a:t>
            </a:r>
            <a:r>
              <a:rPr lang="en-US" dirty="0" smtClean="0"/>
              <a:t> no longer derive from </a:t>
            </a:r>
            <a:r>
              <a:rPr lang="en-US" dirty="0" err="1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or provide categories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reverse_iterator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302125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BidirectionalIterator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class </a:t>
            </a:r>
            <a:r>
              <a:rPr lang="en-US" sz="2000" dirty="0" err="1" smtClean="0">
                <a:latin typeface="Courier New"/>
                <a:cs typeface="Courier New"/>
              </a:rPr>
              <a:t>reverse_iterator</a:t>
            </a:r>
            <a:r>
              <a:rPr lang="en-US" sz="20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public: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typedef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Iter::value_type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value_type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typedef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Iter::difference_type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difference_type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// ...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smtClean="0">
                <a:latin typeface="Courier New"/>
                <a:cs typeface="Courier New"/>
              </a:rPr>
              <a:t>requires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err="1" smtClean="0">
                <a:latin typeface="Courier New"/>
                <a:cs typeface="Courier New"/>
              </a:rPr>
              <a:t>reverse_iterator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operator</a:t>
            </a:r>
            <a:r>
              <a:rPr lang="en-US" sz="2000" dirty="0" err="1" smtClean="0">
                <a:latin typeface="Courier New"/>
                <a:cs typeface="Courier New"/>
              </a:rPr>
              <a:t>+(</a:t>
            </a:r>
            <a:r>
              <a:rPr lang="en-US" sz="2000" dirty="0" err="1" smtClean="0">
                <a:latin typeface="Courier New"/>
                <a:cs typeface="Courier New"/>
              </a:rPr>
              <a:t>difference_type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n</a:t>
            </a:r>
            <a:r>
              <a:rPr lang="en-US" sz="2000" dirty="0" smtClean="0">
                <a:latin typeface="Courier New"/>
                <a:cs typeface="Courier New"/>
              </a:rPr>
              <a:t>) const; 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BidirectionalIterator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concept_map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BidirectionalIterator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reverse_iterator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&gt;&gt;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err="1" smtClean="0">
                <a:latin typeface="Courier New"/>
                <a:cs typeface="Courier New"/>
              </a:rPr>
              <a:t>concept_map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RandomAccessIterator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reverse_iterator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&gt;&gt; </a:t>
            </a:r>
            <a:r>
              <a:rPr lang="en-US" sz="2000" dirty="0" smtClean="0">
                <a:latin typeface="Courier New"/>
                <a:cs typeface="Courier New"/>
              </a:rPr>
              <a:t>{ }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dirty="0" smtClean="0"/>
              <a:t>(N2738/clib-containers.pdf)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concepts</a:t>
            </a:r>
          </a:p>
          <a:p>
            <a:pPr lvl="1"/>
            <a:r>
              <a:rPr lang="en-US" dirty="0" smtClean="0"/>
              <a:t>Compiler-supported, describe classifications of C++ types</a:t>
            </a:r>
          </a:p>
          <a:p>
            <a:r>
              <a:rPr lang="en-US" dirty="0" smtClean="0"/>
              <a:t>Utility concepts</a:t>
            </a:r>
          </a:p>
          <a:p>
            <a:pPr lvl="1"/>
            <a:r>
              <a:rPr lang="en-US" dirty="0" smtClean="0"/>
              <a:t>Used throughout the Standard Library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MoveConstructible</a:t>
            </a:r>
            <a:r>
              <a:rPr lang="en-US" dirty="0" smtClean="0"/>
              <a:t>, </a:t>
            </a:r>
            <a:r>
              <a:rPr lang="en-US" dirty="0" err="1" smtClean="0"/>
              <a:t>HasPlus</a:t>
            </a:r>
            <a:r>
              <a:rPr lang="en-US" dirty="0" smtClean="0"/>
              <a:t>, </a:t>
            </a:r>
            <a:r>
              <a:rPr lang="en-US" dirty="0" err="1" smtClean="0"/>
              <a:t>LessThanComparable</a:t>
            </a:r>
            <a:r>
              <a:rPr lang="en-US" dirty="0" smtClean="0"/>
              <a:t>, </a:t>
            </a:r>
            <a:r>
              <a:rPr lang="en-US" dirty="0" err="1" smtClean="0"/>
              <a:t>ArithmeticLike</a:t>
            </a:r>
            <a:endParaRPr lang="en-US" dirty="0" smtClean="0"/>
          </a:p>
          <a:p>
            <a:r>
              <a:rPr lang="en-US" dirty="0" smtClean="0"/>
              <a:t>LWG issues resolved: 556, 724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concepts</a:t>
            </a:r>
          </a:p>
          <a:p>
            <a:pPr lvl="1"/>
            <a:r>
              <a:rPr lang="en-US" dirty="0" smtClean="0"/>
              <a:t>Based on usage, not requirements tables</a:t>
            </a:r>
          </a:p>
          <a:p>
            <a:pPr lvl="1"/>
            <a:r>
              <a:rPr lang="en-US" dirty="0" smtClean="0"/>
              <a:t>Requirements tables retained</a:t>
            </a:r>
          </a:p>
          <a:p>
            <a:r>
              <a:rPr lang="en-US" dirty="0" smtClean="0"/>
              <a:t>Requires clauses for containers and adaptors</a:t>
            </a:r>
          </a:p>
          <a:p>
            <a:r>
              <a:rPr lang="en-US" dirty="0" smtClean="0"/>
              <a:t>LWG issues resolved: 676, 704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free- and member-function versions: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Container </a:t>
            </a:r>
            <a:r>
              <a:rPr lang="en-US" dirty="0" smtClean="0"/>
              <a:t>has: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begin(X</a:t>
            </a:r>
            <a:r>
              <a:rPr lang="en-US" dirty="0" smtClean="0"/>
              <a:t>&amp;);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MemberContainer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has: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X::begin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</a:t>
            </a:r>
            <a:r>
              <a:rPr lang="en-US" dirty="0" smtClean="0"/>
              <a:t>ibrary uses free-function versions</a:t>
            </a:r>
          </a:p>
          <a:p>
            <a:pPr lvl="1"/>
            <a:r>
              <a:rPr lang="en-US" dirty="0" smtClean="0"/>
              <a:t>More flexibility for users</a:t>
            </a:r>
          </a:p>
          <a:p>
            <a:r>
              <a:rPr lang="en-US" dirty="0" smtClean="0"/>
              <a:t>Concept maps mapping from member to free syntax</a:t>
            </a:r>
          </a:p>
          <a:p>
            <a:pPr lvl="1"/>
            <a:r>
              <a:rPr lang="en-US" dirty="0" smtClean="0"/>
              <a:t>Backward compatibility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715000" y="18288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FrontEm</a:t>
            </a:r>
            <a:r>
              <a:rPr lang="en-US" dirty="0" err="1" smtClean="0">
                <a:latin typeface="Arial" pitchFamily="-112" charset="0"/>
              </a:rPr>
              <a:t>placementContainer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0" y="18288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BackEm</a:t>
            </a:r>
            <a:r>
              <a:rPr lang="en-US" dirty="0" err="1" smtClean="0">
                <a:latin typeface="Arial" pitchFamily="-112" charset="0"/>
              </a:rPr>
              <a:t>placementContainer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2819400"/>
            <a:ext cx="26670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Em</a:t>
            </a:r>
            <a:r>
              <a:rPr lang="en-US" dirty="0" err="1" smtClean="0">
                <a:latin typeface="Arial" pitchFamily="-112" charset="0"/>
              </a:rPr>
              <a:t>placementContainer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15000" y="40386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FrontInsertion</a:t>
            </a:r>
            <a:r>
              <a:rPr lang="en-US" dirty="0" err="1" smtClean="0">
                <a:latin typeface="Arial" pitchFamily="-112" charset="0"/>
              </a:rPr>
              <a:t>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0" y="40386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BackInsertion</a:t>
            </a:r>
            <a:r>
              <a:rPr lang="en-US" dirty="0" err="1" smtClean="0">
                <a:latin typeface="Arial" pitchFamily="-112" charset="0"/>
              </a:rPr>
              <a:t>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19400" y="48006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Insertion</a:t>
            </a:r>
            <a:r>
              <a:rPr lang="en-US" dirty="0" err="1" smtClean="0">
                <a:latin typeface="Arial" pitchFamily="-112" charset="0"/>
              </a:rPr>
              <a:t>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19400" y="5867400"/>
            <a:ext cx="3200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12" charset="0"/>
              </a:rPr>
              <a:t>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19600" y="2819400"/>
            <a:ext cx="2819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RangeInsertion</a:t>
            </a:r>
            <a:r>
              <a:rPr lang="en-US" dirty="0" err="1" smtClean="0">
                <a:latin typeface="Arial" pitchFamily="-112" charset="0"/>
              </a:rPr>
              <a:t>Container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 bwMode="auto">
          <a:xfrm rot="5400000" flipH="1" flipV="1">
            <a:off x="4076700" y="55245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0" idx="1"/>
          </p:cNvCxnSpPr>
          <p:nvPr/>
        </p:nvCxnSpPr>
        <p:spPr bwMode="auto">
          <a:xfrm rot="10800000">
            <a:off x="1600200" y="4191000"/>
            <a:ext cx="1219200" cy="1866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 bwMode="auto">
          <a:xfrm rot="5400000" flipH="1" flipV="1">
            <a:off x="685800" y="3124200"/>
            <a:ext cx="1828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3"/>
            <a:endCxn id="7" idx="2"/>
          </p:cNvCxnSpPr>
          <p:nvPr/>
        </p:nvCxnSpPr>
        <p:spPr bwMode="auto">
          <a:xfrm flipV="1">
            <a:off x="6019800" y="4419600"/>
            <a:ext cx="1295400" cy="163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0"/>
            <a:endCxn id="6" idx="2"/>
          </p:cNvCxnSpPr>
          <p:nvPr/>
        </p:nvCxnSpPr>
        <p:spPr bwMode="auto">
          <a:xfrm rot="16200000" flipV="1">
            <a:off x="2914650" y="3295650"/>
            <a:ext cx="1600200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0"/>
            <a:endCxn id="11" idx="2"/>
          </p:cNvCxnSpPr>
          <p:nvPr/>
        </p:nvCxnSpPr>
        <p:spPr bwMode="auto">
          <a:xfrm rot="5400000" flipH="1" flipV="1">
            <a:off x="4324350" y="3295650"/>
            <a:ext cx="1600200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0"/>
            <a:endCxn id="4" idx="2"/>
          </p:cNvCxnSpPr>
          <p:nvPr/>
        </p:nvCxnSpPr>
        <p:spPr bwMode="auto">
          <a:xfrm rot="5400000" flipH="1" flipV="1">
            <a:off x="6400800" y="3124200"/>
            <a:ext cx="1828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Requires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ValueType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T,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</a:t>
            </a:r>
            <a:r>
              <a:rPr lang="en-US" sz="2000" dirty="0" err="1" smtClean="0">
                <a:latin typeface="Courier New"/>
                <a:cs typeface="Courier New"/>
              </a:rPr>
              <a:t>RandomAccessAllocator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Alloc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= allocator&lt;T</a:t>
            </a:r>
            <a:r>
              <a:rPr lang="en-US" sz="2000" dirty="0" smtClean="0">
                <a:latin typeface="Courier New"/>
                <a:cs typeface="Courier New"/>
              </a:rPr>
              <a:t>&gt;&gt;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requires </a:t>
            </a:r>
            <a:r>
              <a:rPr lang="en-US" sz="2000" dirty="0" err="1" smtClean="0">
                <a:latin typeface="Courier New"/>
                <a:cs typeface="Courier New"/>
              </a:rPr>
              <a:t>MoveConstructible</a:t>
            </a:r>
            <a:r>
              <a:rPr lang="en-US" sz="2000" dirty="0" smtClean="0">
                <a:latin typeface="Courier New"/>
                <a:cs typeface="Courier New"/>
              </a:rPr>
              <a:t>&lt;T&gt; class vector {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smtClean="0">
                <a:latin typeface="Courier New"/>
                <a:cs typeface="Courier New"/>
              </a:rPr>
              <a:t>template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InputIterator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requires </a:t>
            </a:r>
            <a:r>
              <a:rPr lang="en-US" sz="2000" dirty="0" err="1" smtClean="0">
                <a:latin typeface="Courier New"/>
                <a:cs typeface="Courier New"/>
              </a:rPr>
              <a:t>ConstructibleAsElement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Alloc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T,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                       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err="1" smtClean="0">
                <a:latin typeface="Courier New"/>
                <a:cs typeface="Courier New"/>
              </a:rPr>
              <a:t>::reference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  &amp;</a:t>
            </a:r>
            <a:r>
              <a:rPr lang="en-US" sz="2000" dirty="0" smtClean="0">
                <a:latin typeface="Courier New"/>
                <a:cs typeface="Courier New"/>
              </a:rPr>
              <a:t>&amp; </a:t>
            </a:r>
            <a:r>
              <a:rPr lang="en-US" sz="2000" dirty="0" err="1" smtClean="0">
                <a:latin typeface="Courier New"/>
                <a:cs typeface="Courier New"/>
              </a:rPr>
              <a:t>MoveConstructible</a:t>
            </a:r>
            <a:r>
              <a:rPr lang="en-US" sz="2000" dirty="0" smtClean="0">
                <a:latin typeface="Courier New"/>
                <a:cs typeface="Courier New"/>
              </a:rPr>
              <a:t>&lt;T&gt;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 dirty="0" err="1" smtClean="0">
                <a:latin typeface="Courier New"/>
                <a:cs typeface="Courier New"/>
              </a:rPr>
              <a:t>vector(Iter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first,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Iter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last,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const </a:t>
            </a:r>
            <a:r>
              <a:rPr lang="en-US" sz="2000" dirty="0" err="1" smtClean="0">
                <a:latin typeface="Courier New"/>
                <a:cs typeface="Courier New"/>
              </a:rPr>
              <a:t>Alloc</a:t>
            </a:r>
            <a:r>
              <a:rPr lang="en-US" sz="2000" dirty="0" smtClean="0">
                <a:latin typeface="Courier New"/>
                <a:cs typeface="Courier New"/>
              </a:rPr>
              <a:t>&amp; </a:t>
            </a:r>
            <a:r>
              <a:rPr lang="en-US" sz="2000" dirty="0" smtClean="0">
                <a:latin typeface="Courier New"/>
                <a:cs typeface="Courier New"/>
              </a:rPr>
              <a:t>= </a:t>
            </a:r>
            <a:r>
              <a:rPr lang="en-US" sz="2000" dirty="0" err="1" smtClean="0">
                <a:latin typeface="Courier New"/>
                <a:cs typeface="Courier New"/>
              </a:rPr>
              <a:t>Alloc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));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smtClean="0">
                <a:latin typeface="Courier New"/>
                <a:cs typeface="Courier New"/>
              </a:rPr>
              <a:t>requires </a:t>
            </a:r>
            <a:r>
              <a:rPr lang="en-US" sz="2000" dirty="0" err="1" smtClean="0">
                <a:latin typeface="Courier New"/>
                <a:cs typeface="Courier New"/>
              </a:rPr>
              <a:t>ConstructibleAsElement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Alloc</a:t>
            </a:r>
            <a:r>
              <a:rPr lang="en-US" sz="2000" dirty="0" smtClean="0">
                <a:latin typeface="Courier New"/>
                <a:cs typeface="Courier New"/>
              </a:rPr>
              <a:t>, T, T&amp;&amp;&gt;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 &amp;</a:t>
            </a:r>
            <a:r>
              <a:rPr lang="en-US" sz="2000" dirty="0" smtClean="0">
                <a:latin typeface="Courier New"/>
                <a:cs typeface="Courier New"/>
              </a:rPr>
              <a:t>&amp; </a:t>
            </a:r>
            <a:r>
              <a:rPr lang="en-US" sz="2000" dirty="0" err="1" smtClean="0">
                <a:latin typeface="Courier New"/>
                <a:cs typeface="Courier New"/>
              </a:rPr>
              <a:t>MoveAssignable</a:t>
            </a:r>
            <a:r>
              <a:rPr lang="en-US" sz="2000" dirty="0" smtClean="0">
                <a:latin typeface="Courier New"/>
                <a:cs typeface="Courier New"/>
              </a:rPr>
              <a:t>&lt;T&gt;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void </a:t>
            </a:r>
            <a:r>
              <a:rPr lang="en-US" sz="2000" dirty="0" err="1" smtClean="0">
                <a:latin typeface="Courier New"/>
                <a:cs typeface="Courier New"/>
              </a:rPr>
              <a:t>insert(const_iterator</a:t>
            </a:r>
            <a:r>
              <a:rPr lang="en-US" sz="2000" dirty="0" smtClean="0">
                <a:latin typeface="Courier New"/>
                <a:cs typeface="Courier New"/>
              </a:rPr>
              <a:t> position, T&amp;&amp;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); 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};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(N2736/clib-numerics.pdf)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Transcendental concepts</a:t>
            </a:r>
          </a:p>
          <a:p>
            <a:pPr lvl="1"/>
            <a:r>
              <a:rPr lang="en-US" dirty="0" smtClean="0"/>
              <a:t>Needed for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valarray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Requires clauses for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complex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valarray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numeric operations</a:t>
            </a:r>
          </a:p>
          <a:p>
            <a:r>
              <a:rPr lang="en-US" dirty="0" smtClean="0"/>
              <a:t>LWG issues resolved: 844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complex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template:</a:t>
            </a:r>
            <a:br>
              <a:rPr lang="en-US" dirty="0" smtClean="0"/>
            </a:br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ArithmeticLike</a:t>
            </a:r>
            <a:r>
              <a:rPr lang="en-US" sz="2000" dirty="0" smtClean="0">
                <a:latin typeface="Courier New"/>
                <a:cs typeface="Courier New"/>
              </a:rPr>
              <a:t> T&gt; class complex;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till limited to </a:t>
            </a:r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long double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Implementations may provide definition for primary template.</a:t>
            </a:r>
          </a:p>
          <a:p>
            <a:r>
              <a:rPr lang="en-US" dirty="0" smtClean="0"/>
              <a:t>Transcendental operations: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template&lt;</a:t>
            </a:r>
            <a:r>
              <a:rPr lang="en-US" sz="2000" dirty="0" err="1" smtClean="0">
                <a:latin typeface="Courier New"/>
                <a:cs typeface="Courier New"/>
              </a:rPr>
              <a:t>FloatingPointType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	complex</a:t>
            </a:r>
            <a:r>
              <a:rPr lang="en-US" sz="2000" dirty="0" smtClean="0">
                <a:latin typeface="Courier New"/>
                <a:cs typeface="Courier New"/>
              </a:rPr>
              <a:t>&lt;T&gt; </a:t>
            </a:r>
            <a:r>
              <a:rPr lang="en-US" sz="2000" dirty="0" err="1" smtClean="0">
                <a:latin typeface="Courier New"/>
                <a:cs typeface="Courier New"/>
              </a:rPr>
              <a:t>acos(const</a:t>
            </a:r>
            <a:r>
              <a:rPr lang="en-US" sz="2000" dirty="0" smtClean="0">
                <a:latin typeface="Courier New"/>
                <a:cs typeface="Courier New"/>
              </a:rPr>
              <a:t> complex&lt;T&gt;&amp;); 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Restricted to the floating-point types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valarray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general primary template</a:t>
            </a:r>
          </a:p>
          <a:p>
            <a:pPr lvl="1"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template&lt;</a:t>
            </a:r>
            <a:r>
              <a:rPr lang="en-US" sz="2000" dirty="0" err="1" smtClean="0">
                <a:latin typeface="Courier New"/>
                <a:cs typeface="Courier New"/>
              </a:rPr>
              <a:t>Semiregular</a:t>
            </a:r>
            <a:r>
              <a:rPr lang="en-US" sz="2000" dirty="0" smtClean="0">
                <a:latin typeface="Courier New"/>
                <a:cs typeface="Courier New"/>
              </a:rPr>
              <a:t> T&gt;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requires </a:t>
            </a:r>
            <a:r>
              <a:rPr lang="en-US" sz="2000" dirty="0" err="1" smtClean="0">
                <a:latin typeface="Courier New"/>
                <a:cs typeface="Courier New"/>
              </a:rPr>
              <a:t>DefaultConstructible</a:t>
            </a:r>
            <a:r>
              <a:rPr lang="en-US" sz="2000" dirty="0" smtClean="0">
                <a:latin typeface="Courier New"/>
                <a:cs typeface="Courier New"/>
              </a:rPr>
              <a:t>&lt;T&gt;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class </a:t>
            </a:r>
            <a:r>
              <a:rPr lang="en-US" sz="2000" dirty="0" err="1" smtClean="0">
                <a:latin typeface="Courier New"/>
                <a:cs typeface="Courier New"/>
              </a:rPr>
              <a:t>valarray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Fine-grained concepts for per-operation granularity: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template&lt;class 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requires </a:t>
            </a:r>
            <a:r>
              <a:rPr lang="en-US" sz="2000" dirty="0" err="1" smtClean="0">
                <a:latin typeface="Courier New"/>
                <a:cs typeface="Courier New"/>
              </a:rPr>
              <a:t>HasPlus</a:t>
            </a:r>
            <a:r>
              <a:rPr lang="en-US" sz="2000" dirty="0" smtClean="0">
                <a:latin typeface="Courier New"/>
                <a:cs typeface="Courier New"/>
              </a:rPr>
              <a:t>&lt;T, 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&amp;</a:t>
            </a:r>
            <a:r>
              <a:rPr lang="en-US" sz="2000" dirty="0" smtClean="0">
                <a:latin typeface="Courier New"/>
                <a:cs typeface="Courier New"/>
              </a:rPr>
              <a:t>&amp; Convertible&lt;</a:t>
            </a:r>
            <a:r>
              <a:rPr lang="en-US" sz="2000" dirty="0" err="1" smtClean="0">
                <a:latin typeface="Courier New"/>
                <a:cs typeface="Courier New"/>
              </a:rPr>
              <a:t>HasPlus</a:t>
            </a:r>
            <a:r>
              <a:rPr lang="en-US" sz="2000" dirty="0" smtClean="0">
                <a:latin typeface="Courier New"/>
                <a:cs typeface="Courier New"/>
              </a:rPr>
              <a:t>&lt;T, T&gt;::</a:t>
            </a:r>
            <a:r>
              <a:rPr lang="en-US" sz="2000" dirty="0" err="1" smtClean="0">
                <a:latin typeface="Courier New"/>
                <a:cs typeface="Courier New"/>
              </a:rPr>
              <a:t>result_type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T&gt;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valarray</a:t>
            </a:r>
            <a:r>
              <a:rPr lang="en-US" sz="2000" dirty="0" smtClean="0">
                <a:latin typeface="Courier New"/>
                <a:cs typeface="Courier New"/>
              </a:rPr>
              <a:t>&lt;T&gt;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</a:t>
            </a:r>
            <a:r>
              <a:rPr lang="en-US" sz="2000" dirty="0" err="1" smtClean="0">
                <a:latin typeface="Courier New"/>
                <a:cs typeface="Courier New"/>
              </a:rPr>
              <a:t>operator+(</a:t>
            </a:r>
            <a:r>
              <a:rPr lang="en-US" sz="2000" dirty="0" err="1" smtClean="0">
                <a:latin typeface="Courier New"/>
                <a:cs typeface="Courier New"/>
              </a:rPr>
              <a:t>const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valarray</a:t>
            </a:r>
            <a:r>
              <a:rPr lang="en-US" sz="2000" dirty="0" smtClean="0">
                <a:latin typeface="Courier New"/>
                <a:cs typeface="Courier New"/>
              </a:rPr>
              <a:t>&lt;T&gt;&amp;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smtClean="0">
                <a:latin typeface="Courier New"/>
                <a:cs typeface="Courier New"/>
              </a:rPr>
              <a:t>const T&amp;);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br>
              <a:rPr lang="en-US" dirty="0" smtClean="0"/>
            </a:br>
            <a:r>
              <a:rPr lang="en-US" dirty="0" smtClean="0"/>
              <a:t>(N2735/clib-utilities.pdf)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clauses for</a:t>
            </a:r>
          </a:p>
          <a:p>
            <a:pPr lvl="1"/>
            <a:r>
              <a:rPr lang="en-US" dirty="0" smtClean="0"/>
              <a:t>forward/move</a:t>
            </a:r>
          </a:p>
          <a:p>
            <a:pPr lvl="1"/>
            <a:r>
              <a:rPr lang="en-US" dirty="0" smtClean="0"/>
              <a:t>pair,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function objects</a:t>
            </a:r>
          </a:p>
          <a:p>
            <a:r>
              <a:rPr lang="en-US" dirty="0" smtClean="0"/>
              <a:t>LWG issues resolved: 769, 811, 823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Concepts</a:t>
            </a:r>
            <a:endParaRPr lang="en-US" dirty="0"/>
          </a:p>
        </p:txBody>
      </p:sp>
      <p:pic>
        <p:nvPicPr>
          <p:cNvPr id="4" name="Content Placeholder 3" descr="support_concept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3335" b="-13335"/>
              <a:stretch>
                <a:fillRect/>
              </a:stretch>
            </p:blipFill>
          </mc:Choice>
          <mc:Fallback>
            <p:blipFill>
              <a:blip r:embed="rId3"/>
              <a:srcRect t="-13335" b="-13335"/>
              <a:stretch>
                <a:fillRect/>
              </a:stretch>
            </p:blipFill>
          </mc:Fallback>
        </mc:AlternateContent>
        <p:spPr>
          <a:xfrm>
            <a:off x="19908" y="1371600"/>
            <a:ext cx="9104184" cy="4759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forward</a:t>
            </a:r>
            <a:r>
              <a:rPr lang="en-US" dirty="0" smtClean="0"/>
              <a:t>/</a:t>
            </a:r>
            <a:r>
              <a:rPr lang="en-US" dirty="0" smtClean="0">
                <a:latin typeface="Courier New"/>
                <a:cs typeface="Courier New"/>
              </a:rPr>
              <a:t>move </a:t>
            </a:r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template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IdentityOf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T</a:t>
            </a:r>
            <a:r>
              <a:rPr lang="en-US" sz="2000" dirty="0" smtClean="0">
                <a:latin typeface="Courier New"/>
                <a:cs typeface="Courier New"/>
              </a:rPr>
              <a:t>&amp;&amp; </a:t>
            </a:r>
            <a:r>
              <a:rPr lang="en-US" sz="2000" dirty="0" err="1" smtClean="0">
                <a:latin typeface="Courier New"/>
                <a:cs typeface="Courier New"/>
              </a:rPr>
              <a:t>forward(IdentityOf</a:t>
            </a:r>
            <a:r>
              <a:rPr lang="en-US" sz="2000" dirty="0" smtClean="0">
                <a:latin typeface="Courier New"/>
                <a:cs typeface="Courier New"/>
              </a:rPr>
              <a:t>&lt;T&gt;::type&amp;&amp; </a:t>
            </a:r>
            <a:r>
              <a:rPr lang="en-US" sz="2000" dirty="0" err="1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template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RvalueOf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RvalueOf</a:t>
            </a:r>
            <a:r>
              <a:rPr lang="en-US" sz="2000" dirty="0" smtClean="0">
                <a:latin typeface="Courier New"/>
                <a:cs typeface="Courier New"/>
              </a:rPr>
              <a:t>&lt;T&gt;::type </a:t>
            </a:r>
            <a:r>
              <a:rPr lang="en-US" sz="2000" dirty="0" err="1" smtClean="0">
                <a:latin typeface="Courier New"/>
                <a:cs typeface="Courier New"/>
              </a:rPr>
              <a:t>move(T</a:t>
            </a:r>
            <a:r>
              <a:rPr lang="en-US" sz="2000" dirty="0" smtClean="0">
                <a:latin typeface="Courier New"/>
                <a:cs typeface="Courier New"/>
              </a:rPr>
              <a:t>&amp;&amp; </a:t>
            </a:r>
            <a:r>
              <a:rPr lang="en-US" sz="2000" dirty="0" err="1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concept constraints to each constructor, e.g.,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requires </a:t>
            </a:r>
            <a:r>
              <a:rPr lang="en-US" sz="2000" dirty="0" err="1" smtClean="0">
                <a:latin typeface="Courier New"/>
                <a:cs typeface="Courier New"/>
              </a:rPr>
              <a:t>DefaultConstructible</a:t>
            </a:r>
            <a:r>
              <a:rPr lang="en-US" sz="2000" dirty="0" smtClean="0">
                <a:latin typeface="Courier New"/>
                <a:cs typeface="Courier New"/>
              </a:rPr>
              <a:t>&lt;T1&gt;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	   &amp;</a:t>
            </a:r>
            <a:r>
              <a:rPr lang="en-US" sz="2000" dirty="0" smtClean="0">
                <a:latin typeface="Courier New"/>
                <a:cs typeface="Courier New"/>
              </a:rPr>
              <a:t>&amp; </a:t>
            </a:r>
            <a:r>
              <a:rPr lang="en-US" sz="2000" dirty="0" err="1" smtClean="0">
                <a:latin typeface="Courier New"/>
                <a:cs typeface="Courier New"/>
              </a:rPr>
              <a:t>DefaultConstructible</a:t>
            </a:r>
            <a:r>
              <a:rPr lang="en-US" sz="2000" dirty="0" smtClean="0">
                <a:latin typeface="Courier New"/>
                <a:cs typeface="Courier New"/>
              </a:rPr>
              <a:t>&lt;T2&gt;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	  pair</a:t>
            </a:r>
            <a:r>
              <a:rPr lang="en-US" sz="2000" dirty="0" smtClean="0">
                <a:latin typeface="Courier New"/>
                <a:cs typeface="Courier New"/>
              </a:rPr>
              <a:t>(); 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dirty="0" smtClean="0"/>
              <a:t>Removed extraneous constructors</a:t>
            </a:r>
          </a:p>
          <a:p>
            <a:pPr lvl="1"/>
            <a:r>
              <a:rPr lang="en-US" dirty="0" smtClean="0"/>
              <a:t>(Down to 10 constructors)</a:t>
            </a:r>
          </a:p>
          <a:p>
            <a:r>
              <a:rPr lang="en-US" dirty="0" smtClean="0"/>
              <a:t>Fixes the construct-from-0 issue:</a:t>
            </a:r>
            <a:br>
              <a:rPr lang="en-US" dirty="0" smtClean="0"/>
            </a:br>
            <a:r>
              <a:rPr lang="en-US" sz="2000" dirty="0" err="1" smtClean="0">
                <a:latin typeface="Courier New"/>
                <a:cs typeface="Courier New"/>
              </a:rPr>
              <a:t>std::pair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*,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*&gt; p(0, 0);</a:t>
            </a: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smtClean="0">
                <a:latin typeface="Courier New"/>
                <a:cs typeface="Courier New"/>
              </a:rPr>
              <a:t>operator()</a:t>
            </a:r>
            <a:r>
              <a:rPr lang="en-US" dirty="0" smtClean="0"/>
              <a:t>, not the template: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template &lt;</a:t>
            </a:r>
            <a:r>
              <a:rPr lang="en-US" sz="2000" dirty="0" err="1" smtClean="0">
                <a:latin typeface="Courier New"/>
                <a:cs typeface="Courier New"/>
              </a:rPr>
              <a:t>ReferentType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struct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plus</a:t>
            </a:r>
            <a:r>
              <a:rPr lang="en-US" sz="2000" dirty="0" smtClean="0">
                <a:latin typeface="Courier New"/>
                <a:cs typeface="Courier New"/>
              </a:rPr>
              <a:t> : </a:t>
            </a:r>
            <a:r>
              <a:rPr lang="en-US" sz="2000" dirty="0" err="1" smtClean="0">
                <a:latin typeface="Courier New"/>
                <a:cs typeface="Courier New"/>
              </a:rPr>
              <a:t>binary_function</a:t>
            </a:r>
            <a:r>
              <a:rPr lang="en-US" sz="2000" dirty="0" smtClean="0">
                <a:latin typeface="Courier New"/>
                <a:cs typeface="Courier New"/>
              </a:rPr>
              <a:t>&lt;T,T,T&gt; {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requires </a:t>
            </a:r>
            <a:r>
              <a:rPr lang="en-US" sz="2000" dirty="0" err="1" smtClean="0">
                <a:latin typeface="Courier New"/>
                <a:cs typeface="Courier New"/>
              </a:rPr>
              <a:t>HasPlus</a:t>
            </a:r>
            <a:r>
              <a:rPr lang="en-US" sz="2000" dirty="0" smtClean="0">
                <a:latin typeface="Courier New"/>
                <a:cs typeface="Courier New"/>
              </a:rPr>
              <a:t>&lt;T, 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&amp;</a:t>
            </a:r>
            <a:r>
              <a:rPr lang="en-US" sz="2000" dirty="0" smtClean="0">
                <a:latin typeface="Courier New"/>
                <a:cs typeface="Courier New"/>
              </a:rPr>
              <a:t>&amp; Convertible&lt;</a:t>
            </a:r>
            <a:r>
              <a:rPr lang="en-US" sz="2000" dirty="0" err="1" smtClean="0">
                <a:latin typeface="Courier New"/>
                <a:cs typeface="Courier New"/>
              </a:rPr>
              <a:t>T::result_type</a:t>
            </a:r>
            <a:r>
              <a:rPr lang="en-US" sz="2000" dirty="0" smtClean="0">
                <a:latin typeface="Courier New"/>
                <a:cs typeface="Courier New"/>
              </a:rPr>
              <a:t>, T&gt;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T </a:t>
            </a:r>
            <a:r>
              <a:rPr lang="en-US" sz="2000" dirty="0" err="1" smtClean="0">
                <a:latin typeface="Courier New"/>
                <a:cs typeface="Courier New"/>
              </a:rPr>
              <a:t>operator()(const</a:t>
            </a:r>
            <a:r>
              <a:rPr lang="en-US" sz="2000" dirty="0" smtClean="0">
                <a:latin typeface="Courier New"/>
                <a:cs typeface="Courier New"/>
              </a:rPr>
              <a:t> T&amp;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, const T&amp; </a:t>
            </a:r>
            <a:r>
              <a:rPr lang="en-US" sz="2000" dirty="0" err="1" smtClean="0">
                <a:latin typeface="Courier New"/>
                <a:cs typeface="Courier New"/>
              </a:rPr>
              <a:t>y</a:t>
            </a:r>
            <a:r>
              <a:rPr lang="en-US" sz="2000" dirty="0" smtClean="0">
                <a:latin typeface="Courier New"/>
                <a:cs typeface="Courier New"/>
              </a:rPr>
              <a:t> ) const;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Concepts</a:t>
            </a:r>
            <a:br>
              <a:rPr lang="en-US" dirty="0" smtClean="0"/>
            </a:br>
            <a:r>
              <a:rPr lang="en-US" dirty="0" smtClean="0"/>
              <a:t>(N2739/clib-iterconcepts.pdf)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Document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Looser than C++98/03 (full proxy support)</a:t>
            </a:r>
          </a:p>
          <a:p>
            <a:r>
              <a:rPr lang="en-US" dirty="0" smtClean="0"/>
              <a:t>Deprecation of existing </a:t>
            </a:r>
            <a:r>
              <a:rPr lang="en-US" dirty="0" err="1" smtClean="0"/>
              <a:t>iterator</a:t>
            </a:r>
            <a:r>
              <a:rPr lang="en-US" dirty="0" smtClean="0"/>
              <a:t> tools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iterator_traits</a:t>
            </a:r>
            <a:r>
              <a:rPr lang="en-US" dirty="0" smtClean="0">
                <a:cs typeface="Courier New"/>
              </a:rPr>
              <a:t>, tags, </a:t>
            </a:r>
            <a:r>
              <a:rPr lang="en-US" dirty="0" err="1" smtClean="0">
                <a:latin typeface="Courier New"/>
                <a:cs typeface="Courier New"/>
              </a:rPr>
              <a:t>iterator</a:t>
            </a:r>
            <a:endParaRPr lang="en-US" dirty="0" smtClean="0"/>
          </a:p>
          <a:p>
            <a:r>
              <a:rPr lang="en-US" dirty="0" smtClean="0"/>
              <a:t>Backward-compatibility tools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iterator_traits</a:t>
            </a:r>
            <a:r>
              <a:rPr lang="en-US" dirty="0" smtClean="0"/>
              <a:t> -&gt; concept maps</a:t>
            </a:r>
          </a:p>
          <a:p>
            <a:pPr lvl="1"/>
            <a:r>
              <a:rPr lang="en-US" dirty="0" smtClean="0"/>
              <a:t>concept maps -&gt; </a:t>
            </a:r>
            <a:r>
              <a:rPr lang="en-US" dirty="0" err="1" smtClean="0">
                <a:latin typeface="Courier New"/>
                <a:cs typeface="Courier New"/>
              </a:rPr>
              <a:t>iterator_traits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LWG issues resolved: 258, 299, 484, 742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Concept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971800" y="29718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BidirectionalIterator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971800" y="20574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RandomAccessIterator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71800" y="38862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ForwardIterator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71800" y="48006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InputIterator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71800" y="57150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43600" y="48006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OutputIterator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943600" y="3886200"/>
            <a:ext cx="2590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-112" charset="0"/>
              </a:rPr>
              <a:t>Shuffle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rPr>
              <a:t>Iterator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4" idx="0"/>
          </p:cNvCxnSpPr>
          <p:nvPr/>
        </p:nvCxnSpPr>
        <p:spPr bwMode="auto">
          <a:xfrm rot="5400000">
            <a:off x="4038600" y="27432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4039394" y="36568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39394" y="45712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39394" y="54856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7011194" y="4571206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>
            <a:endCxn id="8" idx="3"/>
          </p:cNvCxnSpPr>
          <p:nvPr/>
        </p:nvCxnSpPr>
        <p:spPr bwMode="auto">
          <a:xfrm rot="10800000" flipV="1">
            <a:off x="5562600" y="5257800"/>
            <a:ext cx="167798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iterators</a:t>
            </a:r>
            <a:r>
              <a:rPr lang="en-US" dirty="0" smtClean="0"/>
              <a:t> model this concept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concept </a:t>
            </a:r>
            <a:r>
              <a:rPr lang="en-US" sz="2000" dirty="0" err="1" smtClean="0">
                <a:latin typeface="Courier New"/>
                <a:cs typeface="Courier New"/>
              </a:rPr>
              <a:t>Iterator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typename</a:t>
            </a:r>
            <a:r>
              <a:rPr lang="en-US" sz="2000" dirty="0" smtClean="0">
                <a:latin typeface="Courier New"/>
                <a:cs typeface="Courier New"/>
              </a:rPr>
              <a:t> X&gt; : </a:t>
            </a:r>
            <a:r>
              <a:rPr lang="en-US" sz="2000" dirty="0" err="1" smtClean="0">
                <a:latin typeface="Courier New"/>
                <a:cs typeface="Courier New"/>
              </a:rPr>
              <a:t>Semiregular</a:t>
            </a:r>
            <a:r>
              <a:rPr lang="en-US" sz="2000" dirty="0" smtClean="0">
                <a:latin typeface="Courier New"/>
                <a:cs typeface="Courier New"/>
              </a:rPr>
              <a:t>&lt;X&gt; {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MoveConstructible</a:t>
            </a:r>
            <a:r>
              <a:rPr lang="en-US" sz="2000" dirty="0" smtClean="0">
                <a:latin typeface="Courier New"/>
                <a:cs typeface="Courier New"/>
              </a:rPr>
              <a:t> reference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= </a:t>
            </a:r>
            <a:r>
              <a:rPr lang="en-US" sz="2000" dirty="0" err="1" smtClean="0">
                <a:latin typeface="Courier New"/>
                <a:cs typeface="Courier New"/>
              </a:rPr>
              <a:t>typename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X::reference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MoveConstructible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postincrement_result</a:t>
            </a:r>
            <a:r>
              <a:rPr lang="en-US" sz="2000" dirty="0" smtClean="0">
                <a:latin typeface="Courier New"/>
                <a:cs typeface="Courier New"/>
              </a:rPr>
              <a:t>; 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requires </a:t>
            </a:r>
            <a:r>
              <a:rPr lang="en-US" sz="2000" dirty="0" err="1" smtClean="0">
                <a:latin typeface="Courier New"/>
                <a:cs typeface="Courier New"/>
              </a:rPr>
              <a:t>HasDereference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postincrement_result</a:t>
            </a:r>
            <a:r>
              <a:rPr lang="en-US" sz="2000" dirty="0" smtClean="0">
                <a:latin typeface="Courier New"/>
                <a:cs typeface="Courier New"/>
              </a:rPr>
              <a:t>&gt;;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reference operator*(X&amp;&amp;);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X&amp; </a:t>
            </a:r>
            <a:r>
              <a:rPr lang="en-US" sz="2000" dirty="0" err="1" smtClean="0">
                <a:latin typeface="Courier New"/>
                <a:cs typeface="Courier New"/>
              </a:rPr>
              <a:t>operator++(X</a:t>
            </a:r>
            <a:r>
              <a:rPr lang="en-US" sz="2000" dirty="0" smtClean="0">
                <a:latin typeface="Courier New"/>
                <a:cs typeface="Courier New"/>
              </a:rPr>
              <a:t>&amp;);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postincrement_result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operator++(X</a:t>
            </a:r>
            <a:r>
              <a:rPr lang="en-US" sz="2000" dirty="0" smtClean="0">
                <a:latin typeface="Courier New"/>
                <a:cs typeface="Courier New"/>
              </a:rPr>
              <a:t>&amp;,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 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OutputIterator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OutputIterator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Iter</a:t>
            </a:r>
            <a:r>
              <a:rPr lang="en-US" dirty="0" smtClean="0">
                <a:latin typeface="Courier New"/>
                <a:cs typeface="Courier New"/>
              </a:rPr>
              <a:t>, Value&gt;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Output a </a:t>
            </a:r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 smtClean="0"/>
              <a:t>through the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Iter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Value </a:t>
            </a:r>
            <a:r>
              <a:rPr lang="en-US" dirty="0" smtClean="0"/>
              <a:t>includes </a:t>
            </a:r>
            <a:r>
              <a:rPr lang="en-US" dirty="0" err="1" smtClean="0"/>
              <a:t>constness</a:t>
            </a:r>
            <a:r>
              <a:rPr lang="en-US" dirty="0" smtClean="0"/>
              <a:t>, </a:t>
            </a:r>
            <a:r>
              <a:rPr lang="en-US" dirty="0" err="1" smtClean="0"/>
              <a:t>l/r-valueness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const X&amp;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X&amp;&amp;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InIter::reference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Important notes:</a:t>
            </a:r>
          </a:p>
          <a:p>
            <a:pPr lvl="1"/>
            <a:r>
              <a:rPr lang="en-US" dirty="0" smtClean="0">
                <a:cs typeface="Courier New"/>
              </a:rPr>
              <a:t>A type </a:t>
            </a:r>
            <a:r>
              <a:rPr lang="en-US" dirty="0" err="1" smtClean="0">
                <a:latin typeface="Courier New"/>
                <a:cs typeface="Courier New"/>
              </a:rPr>
              <a:t>Iter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can meet the requirements of </a:t>
            </a:r>
            <a:r>
              <a:rPr lang="en-US" dirty="0" err="1" smtClean="0">
                <a:latin typeface="Courier New"/>
                <a:cs typeface="Courier New"/>
              </a:rPr>
              <a:t>OutputIterator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 several ways</a:t>
            </a:r>
          </a:p>
          <a:p>
            <a:pPr lvl="1"/>
            <a:r>
              <a:rPr lang="en-US" dirty="0" smtClean="0">
                <a:cs typeface="Courier New"/>
              </a:rPr>
              <a:t>Any </a:t>
            </a:r>
            <a:r>
              <a:rPr lang="en-US" dirty="0" err="1" smtClean="0">
                <a:latin typeface="Courier New"/>
                <a:cs typeface="Courier New"/>
              </a:rPr>
              <a:t>Iterator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with a writable reference type is an </a:t>
            </a:r>
            <a:r>
              <a:rPr lang="en-US" dirty="0" err="1" smtClean="0">
                <a:latin typeface="Courier New"/>
                <a:cs typeface="Courier New"/>
              </a:rPr>
              <a:t>OutputIterator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ShuffleIterator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63925"/>
          </a:xfrm>
        </p:spPr>
        <p:txBody>
          <a:bodyPr/>
          <a:lstStyle/>
          <a:p>
            <a:r>
              <a:rPr lang="en-US" dirty="0" smtClean="0"/>
              <a:t>Supports arbitrary movement of data in a sequence</a:t>
            </a:r>
          </a:p>
          <a:p>
            <a:pPr lvl="1"/>
            <a:r>
              <a:rPr lang="en-US" dirty="0" smtClean="0"/>
              <a:t>Move values out of the sequence</a:t>
            </a:r>
          </a:p>
          <a:p>
            <a:pPr lvl="1"/>
            <a:r>
              <a:rPr lang="en-US" dirty="0" smtClean="0"/>
              <a:t>Move values back into the sequence</a:t>
            </a:r>
          </a:p>
          <a:p>
            <a:pPr lvl="1"/>
            <a:r>
              <a:rPr lang="en-US" dirty="0" smtClean="0"/>
              <a:t>Swap values within the sequence</a:t>
            </a:r>
          </a:p>
          <a:p>
            <a:r>
              <a:rPr lang="en-US" dirty="0" smtClean="0"/>
              <a:t>Supports move semantics, proxies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76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7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81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2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43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86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67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48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29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391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72400" y="2056606"/>
            <a:ext cx="381000" cy="381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cxnSp>
        <p:nvCxnSpPr>
          <p:cNvPr id="24" name="Curved Connector 23"/>
          <p:cNvCxnSpPr>
            <a:stCxn id="5" idx="2"/>
            <a:endCxn id="8" idx="2"/>
          </p:cNvCxnSpPr>
          <p:nvPr/>
        </p:nvCxnSpPr>
        <p:spPr bwMode="auto">
          <a:xfrm rot="16200000" flipH="1">
            <a:off x="2057400" y="1866106"/>
            <a:ext cx="1588" cy="11430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>
            <a:stCxn id="8" idx="0"/>
            <a:endCxn id="13" idx="0"/>
          </p:cNvCxnSpPr>
          <p:nvPr/>
        </p:nvCxnSpPr>
        <p:spPr bwMode="auto">
          <a:xfrm rot="5400000" flipH="1" flipV="1">
            <a:off x="3581400" y="1104106"/>
            <a:ext cx="1588" cy="19050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>
            <a:stCxn id="13" idx="2"/>
            <a:endCxn id="19" idx="2"/>
          </p:cNvCxnSpPr>
          <p:nvPr/>
        </p:nvCxnSpPr>
        <p:spPr bwMode="auto">
          <a:xfrm rot="16200000" flipH="1">
            <a:off x="5676900" y="1294606"/>
            <a:ext cx="1588" cy="22860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Curved Connector 31"/>
          <p:cNvCxnSpPr>
            <a:stCxn id="19" idx="0"/>
            <a:endCxn id="5" idx="0"/>
          </p:cNvCxnSpPr>
          <p:nvPr/>
        </p:nvCxnSpPr>
        <p:spPr bwMode="auto">
          <a:xfrm rot="16200000" flipV="1">
            <a:off x="4152900" y="-610394"/>
            <a:ext cx="1588" cy="5334000"/>
          </a:xfrm>
          <a:prstGeom prst="curvedConnector3">
            <a:avLst>
              <a:gd name="adj1" fmla="val 2191505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SL08">
  <a:themeElements>
    <a:clrScheme name="">
      <a:dk1>
        <a:srgbClr val="000000"/>
      </a:dk1>
      <a:lt1>
        <a:srgbClr val="FFFFFF"/>
      </a:lt1>
      <a:dk2>
        <a:srgbClr val="65001F"/>
      </a:dk2>
      <a:lt2>
        <a:srgbClr val="780025"/>
      </a:lt2>
      <a:accent1>
        <a:srgbClr val="CCCC00"/>
      </a:accent1>
      <a:accent2>
        <a:srgbClr val="909090"/>
      </a:accent2>
      <a:accent3>
        <a:srgbClr val="FFFFFF"/>
      </a:accent3>
      <a:accent4>
        <a:srgbClr val="000000"/>
      </a:accent4>
      <a:accent5>
        <a:srgbClr val="E2E2AA"/>
      </a:accent5>
      <a:accent6>
        <a:srgbClr val="828282"/>
      </a:accent6>
      <a:hlink>
        <a:srgbClr val="996633"/>
      </a:hlink>
      <a:folHlink>
        <a:srgbClr val="9933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Office Them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101010"/>
        </a:dk2>
        <a:lt2>
          <a:srgbClr val="C71515"/>
        </a:lt2>
        <a:accent1>
          <a:srgbClr val="CCCC00"/>
        </a:accent1>
        <a:accent2>
          <a:srgbClr val="DDE278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C8CD6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420000"/>
        </a:dk2>
        <a:lt2>
          <a:srgbClr val="780025"/>
        </a:lt2>
        <a:accent1>
          <a:srgbClr val="CCCC00"/>
        </a:accent1>
        <a:accent2>
          <a:srgbClr val="909090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28282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OSL08.pot</Template>
  <TotalTime>110</TotalTime>
  <Words>1388</Words>
  <Application>Microsoft PowerPoint</Application>
  <PresentationFormat>On-screen Show (4:3)</PresentationFormat>
  <Paragraphs>190</Paragraphs>
  <Slides>32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OSL08</vt:lpstr>
      <vt:lpstr>Foundational Concepts (N2737/clib-concepts.pdf)</vt:lpstr>
      <vt:lpstr>What This Document Contains</vt:lpstr>
      <vt:lpstr>Support Concepts</vt:lpstr>
      <vt:lpstr>Iterator Concepts (N2739/clib-iterconcepts.pdf)</vt:lpstr>
      <vt:lpstr>What This Document Contains</vt:lpstr>
      <vt:lpstr>Iterator Concept Taxonomy</vt:lpstr>
      <vt:lpstr>Iterator Concept</vt:lpstr>
      <vt:lpstr>OutputIterator Concept</vt:lpstr>
      <vt:lpstr>ShuffleIterator Concept</vt:lpstr>
      <vt:lpstr>Algorithms (N2740/clib-algorithms.pdf)</vt:lpstr>
      <vt:lpstr>What This Document Contains</vt:lpstr>
      <vt:lpstr>ShuffleIterator vs. HasSwap</vt:lpstr>
      <vt:lpstr>Variadic min et al with Compare</vt:lpstr>
      <vt:lpstr>random_shuffle</vt:lpstr>
      <vt:lpstr>unique_copy</vt:lpstr>
      <vt:lpstr>Iterators (N2734/clib-iterators.pdf)</vt:lpstr>
      <vt:lpstr>What This Document Contains</vt:lpstr>
      <vt:lpstr>reverse_iterator</vt:lpstr>
      <vt:lpstr>Containers (N2738/clib-containers.pdf)</vt:lpstr>
      <vt:lpstr>What This Document Contains</vt:lpstr>
      <vt:lpstr>Container Concepts</vt:lpstr>
      <vt:lpstr>Container Concepts</vt:lpstr>
      <vt:lpstr>Container Requires Clauses</vt:lpstr>
      <vt:lpstr>Numerics (N2736/clib-numerics.pdf)</vt:lpstr>
      <vt:lpstr>What This Document Contains</vt:lpstr>
      <vt:lpstr>complex Requirements</vt:lpstr>
      <vt:lpstr>valarray Requirements</vt:lpstr>
      <vt:lpstr>Utilities (N2735/clib-utilities.pdf)</vt:lpstr>
      <vt:lpstr>What This Document Contains</vt:lpstr>
      <vt:lpstr>forward/move helpers</vt:lpstr>
      <vt:lpstr>Pair Constructors</vt:lpstr>
      <vt:lpstr>Function Objects</vt:lpstr>
    </vt:vector>
  </TitlesOfParts>
  <Company>Indiana University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Concepts (N2737/clib-concepts.pdf)</dc:title>
  <dc:creator>Doug Gregor</dc:creator>
  <cp:lastModifiedBy>Doug Gregor</cp:lastModifiedBy>
  <cp:revision>22</cp:revision>
  <cp:lastPrinted>2003-08-20T19:59:06Z</cp:lastPrinted>
  <dcterms:created xsi:type="dcterms:W3CDTF">2008-09-14T18:21:18Z</dcterms:created>
  <dcterms:modified xsi:type="dcterms:W3CDTF">2008-09-14T19:39:22Z</dcterms:modified>
</cp:coreProperties>
</file>