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8"/>
  </p:notesMasterIdLst>
  <p:sldIdLst>
    <p:sldId id="256" r:id="rId2"/>
    <p:sldId id="257" r:id="rId3"/>
    <p:sldId id="287" r:id="rId4"/>
    <p:sldId id="286" r:id="rId5"/>
    <p:sldId id="285" r:id="rId6"/>
    <p:sldId id="259" r:id="rId7"/>
    <p:sldId id="275" r:id="rId8"/>
    <p:sldId id="276" r:id="rId9"/>
    <p:sldId id="260" r:id="rId10"/>
    <p:sldId id="279" r:id="rId11"/>
    <p:sldId id="280" r:id="rId12"/>
    <p:sldId id="282" r:id="rId13"/>
    <p:sldId id="264" r:id="rId14"/>
    <p:sldId id="262" r:id="rId15"/>
    <p:sldId id="265" r:id="rId16"/>
    <p:sldId id="266" r:id="rId17"/>
    <p:sldId id="268" r:id="rId18"/>
    <p:sldId id="263" r:id="rId19"/>
    <p:sldId id="271" r:id="rId20"/>
    <p:sldId id="288" r:id="rId21"/>
    <p:sldId id="270" r:id="rId22"/>
    <p:sldId id="272" r:id="rId23"/>
    <p:sldId id="269" r:id="rId24"/>
    <p:sldId id="273" r:id="rId25"/>
    <p:sldId id="274" r:id="rId26"/>
    <p:sldId id="283" r:id="rId27"/>
    <p:sldId id="289" r:id="rId28"/>
    <p:sldId id="291" r:id="rId29"/>
    <p:sldId id="284" r:id="rId30"/>
    <p:sldId id="290" r:id="rId31"/>
    <p:sldId id="292" r:id="rId32"/>
    <p:sldId id="293" r:id="rId33"/>
    <p:sldId id="298" r:id="rId34"/>
    <p:sldId id="299" r:id="rId35"/>
    <p:sldId id="300" r:id="rId36"/>
    <p:sldId id="301" r:id="rId37"/>
    <p:sldId id="294" r:id="rId38"/>
    <p:sldId id="297" r:id="rId39"/>
    <p:sldId id="295" r:id="rId40"/>
    <p:sldId id="296" r:id="rId41"/>
    <p:sldId id="302" r:id="rId42"/>
    <p:sldId id="303" r:id="rId43"/>
    <p:sldId id="281" r:id="rId44"/>
    <p:sldId id="261" r:id="rId45"/>
    <p:sldId id="277" r:id="rId46"/>
    <p:sldId id="278" r:id="rId4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263C9A"/>
    <a:srgbClr val="00153E"/>
    <a:srgbClr val="001D58"/>
    <a:srgbClr val="001132"/>
    <a:srgbClr val="598BC1"/>
    <a:srgbClr val="82C1C4"/>
    <a:srgbClr val="38649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jofa\dev\sf\itl\trunk\itl\doc\html\LaBatea_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compile times</a:t>
            </a:r>
          </a:p>
        </c:rich>
      </c:tx>
      <c:layout>
        <c:manualLayout>
          <c:xMode val="edge"/>
          <c:yMode val="edge"/>
          <c:x val="0.37602229865024039"/>
          <c:y val="2.941176470588235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618554712186442"/>
          <c:y val="0.14075630252100857"/>
          <c:w val="0.73569580170699156"/>
          <c:h val="0.67016806722689148"/>
        </c:manualLayout>
      </c:layout>
      <c:scatterChart>
        <c:scatterStyle val="lineMarker"/>
        <c:ser>
          <c:idx val="0"/>
          <c:order val="0"/>
          <c:tx>
            <c:strRef>
              <c:f>LaBatea_performance!$E$5</c:f>
              <c:strCache>
                <c:ptCount val="1"/>
                <c:pt idx="0">
                  <c:v>cmp_vc8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LaBatea_performance!$E$6:$E$13</c:f>
              <c:numCache>
                <c:formatCode>General</c:formatCode>
                <c:ptCount val="8"/>
                <c:pt idx="0">
                  <c:v>52</c:v>
                </c:pt>
                <c:pt idx="1">
                  <c:v>61</c:v>
                </c:pt>
                <c:pt idx="2">
                  <c:v>99</c:v>
                </c:pt>
                <c:pt idx="3">
                  <c:v>130</c:v>
                </c:pt>
                <c:pt idx="4">
                  <c:v>163</c:v>
                </c:pt>
                <c:pt idx="5">
                  <c:v>176</c:v>
                </c:pt>
                <c:pt idx="6">
                  <c:v>269</c:v>
                </c:pt>
                <c:pt idx="7">
                  <c:v>375</c:v>
                </c:pt>
              </c:numCache>
            </c:numRef>
          </c:yVal>
        </c:ser>
        <c:ser>
          <c:idx val="1"/>
          <c:order val="1"/>
          <c:tx>
            <c:strRef>
              <c:f>LaBatea_performance!$F$5</c:f>
              <c:strCache>
                <c:ptCount val="1"/>
                <c:pt idx="0">
                  <c:v>cmp_gcc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LaBatea_performance!$F$6:$F$13</c:f>
              <c:numCache>
                <c:formatCode>General</c:formatCode>
                <c:ptCount val="8"/>
                <c:pt idx="0">
                  <c:v>44</c:v>
                </c:pt>
                <c:pt idx="1">
                  <c:v>59</c:v>
                </c:pt>
                <c:pt idx="2">
                  <c:v>111</c:v>
                </c:pt>
                <c:pt idx="3">
                  <c:v>161</c:v>
                </c:pt>
                <c:pt idx="4">
                  <c:v>217</c:v>
                </c:pt>
                <c:pt idx="5">
                  <c:v>238</c:v>
                </c:pt>
                <c:pt idx="6">
                  <c:v>420</c:v>
                </c:pt>
                <c:pt idx="7">
                  <c:v>999</c:v>
                </c:pt>
              </c:numCache>
            </c:numRef>
          </c:yVal>
        </c:ser>
        <c:axId val="84382080"/>
        <c:axId val="84384384"/>
      </c:scatterChart>
      <c:valAx>
        <c:axId val="84382080"/>
        <c:scaling>
          <c:orientation val="minMax"/>
          <c:max val="212"/>
          <c:min val="0"/>
        </c:scaling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lawinstances</a:t>
                </a:r>
              </a:p>
            </c:rich>
          </c:tx>
          <c:layout>
            <c:manualLayout>
              <c:xMode val="edge"/>
              <c:yMode val="edge"/>
              <c:x val="0.45504147735210182"/>
              <c:y val="0.8676470588235307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84384384"/>
        <c:crosses val="autoZero"/>
        <c:crossBetween val="midCat"/>
      </c:valAx>
      <c:valAx>
        <c:axId val="84384384"/>
        <c:scaling>
          <c:orientation val="minMax"/>
          <c:max val="10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compiletime (sec)</a:t>
                </a:r>
              </a:p>
            </c:rich>
          </c:tx>
          <c:layout>
            <c:manualLayout>
              <c:xMode val="edge"/>
              <c:yMode val="edge"/>
              <c:x val="4.3596788249303256E-2"/>
              <c:y val="0.363445378151260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84382080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4059990819768154"/>
          <c:y val="0.93907563025210183"/>
          <c:w val="0.44414228028977654"/>
          <c:h val="4.621848739495798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29.04.2010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9789D4C-BD94-464C-B437-B347912D06AD}" type="datetimeFigureOut">
              <a:rPr lang="de-DE" smtClean="0"/>
              <a:pPr/>
              <a:t>29.04.2010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odern-Design-Generic-Programming-Patterns/dp/0201704315" TargetMode="External"/><Relationship Id="rId7" Type="http://schemas.openxmlformats.org/officeDocument/2006/relationships/hyperlink" Target="http://sourceforge.net/projects/itl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ostpro.com/vault/index.php?action=downloadfile&amp;filename=itl_3_2_0.zip&amp;directory=Containers" TargetMode="External"/><Relationship Id="rId5" Type="http://schemas.openxmlformats.org/officeDocument/2006/relationships/hyperlink" Target="https://svn.boost.org/svn/boost/sandbox/itl/boost/validate/" TargetMode="External"/><Relationship Id="rId4" Type="http://schemas.openxmlformats.org/officeDocument/2006/relationships/hyperlink" Target="http://www.labatea.de/galerie.ht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testing provides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rgbClr val="0070C0"/>
                </a:solidFill>
              </a:rPr>
              <a:t>unknown-unknowns</a:t>
            </a: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it’s properties</a:t>
            </a:r>
          </a:p>
          <a:p>
            <a:r>
              <a:rPr lang="en-US" dirty="0" smtClean="0"/>
              <a:t>… providing a </a:t>
            </a:r>
            <a:r>
              <a:rPr lang="en-US" dirty="0" smtClean="0">
                <a:solidFill>
                  <a:srgbClr val="0070C0"/>
                </a:solidFill>
              </a:rPr>
              <a:t>minimal counter example</a:t>
            </a:r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time a law is falsified …</a:t>
            </a:r>
          </a:p>
          <a:p>
            <a:pPr lvl="1"/>
            <a:r>
              <a:rPr lang="en-US" sz="2400" dirty="0" smtClean="0"/>
              <a:t>we detect a program error</a:t>
            </a:r>
          </a:p>
          <a:p>
            <a:pPr lvl="1"/>
            <a:r>
              <a:rPr lang="en-US" sz="2400" dirty="0" smtClean="0"/>
              <a:t>or a specification error</a:t>
            </a:r>
          </a:p>
          <a:p>
            <a:pPr lvl="1"/>
            <a:r>
              <a:rPr lang="en-US" sz="2400" dirty="0" smtClean="0"/>
              <a:t>… by means of minimal counter example</a:t>
            </a:r>
          </a:p>
          <a:p>
            <a:r>
              <a:rPr lang="en-US" dirty="0" smtClean="0"/>
              <a:t>… so we can either</a:t>
            </a:r>
          </a:p>
          <a:p>
            <a:pPr lvl="1"/>
            <a:r>
              <a:rPr lang="en-US" sz="2400" dirty="0" smtClean="0"/>
              <a:t>fix a bug in the program</a:t>
            </a:r>
          </a:p>
          <a:p>
            <a:pPr lvl="1"/>
            <a:r>
              <a:rPr lang="en-US" sz="2400" dirty="0" smtClean="0"/>
              <a:t>rectify or refine a law</a:t>
            </a:r>
          </a:p>
          <a:p>
            <a:pPr lvl="1"/>
            <a:r>
              <a:rPr lang="en-US" sz="2400" dirty="0" smtClean="0"/>
              <a:t>abandon a law, because it is not valid</a:t>
            </a:r>
          </a:p>
          <a:p>
            <a:pPr lvl="2"/>
            <a:r>
              <a:rPr lang="en-US" sz="2200" dirty="0" smtClean="0"/>
              <a:t>refine our specification or program theory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00034" y="4001492"/>
            <a:ext cx="928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program error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43174" y="400149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specification error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500166" y="2174688"/>
            <a:ext cx="1500198" cy="825684"/>
            <a:chOff x="1500166" y="2174688"/>
            <a:chExt cx="1500198" cy="825684"/>
          </a:xfrm>
        </p:grpSpPr>
        <p:sp>
          <p:nvSpPr>
            <p:cNvPr id="7" name="Textfeld 6"/>
            <p:cNvSpPr txBox="1"/>
            <p:nvPr/>
          </p:nvSpPr>
          <p:spPr>
            <a:xfrm>
              <a:off x="1500166" y="2631040"/>
              <a:ext cx="15001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validate </a:t>
              </a:r>
              <a:endParaRPr lang="en-US" i="1" dirty="0"/>
            </a:p>
          </p:txBody>
        </p:sp>
        <p:cxnSp>
          <p:nvCxnSpPr>
            <p:cNvPr id="22" name="Gerade Verbindung 21"/>
            <p:cNvCxnSpPr>
              <a:stCxn id="6" idx="2"/>
              <a:endCxn id="7" idx="0"/>
            </p:cNvCxnSpPr>
            <p:nvPr/>
          </p:nvCxnSpPr>
          <p:spPr>
            <a:xfrm rot="5400000">
              <a:off x="2021692" y="2402467"/>
              <a:ext cx="45714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1285852" y="3001166"/>
            <a:ext cx="1928826" cy="887240"/>
            <a:chOff x="1285852" y="3001166"/>
            <a:chExt cx="1928826" cy="887240"/>
          </a:xfrm>
        </p:grpSpPr>
        <p:sp>
          <p:nvSpPr>
            <p:cNvPr id="9" name="Textfeld 8"/>
            <p:cNvSpPr txBox="1"/>
            <p:nvPr/>
          </p:nvSpPr>
          <p:spPr>
            <a:xfrm>
              <a:off x="1285852" y="3488296"/>
              <a:ext cx="1928826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263C9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P</a:t>
              </a:r>
              <a:r>
                <a:rPr lang="en-US" sz="2000" i="1" baseline="-25000" dirty="0" smtClean="0"/>
                <a:t>i</a:t>
              </a:r>
              <a:r>
                <a:rPr lang="en-US" sz="2000" i="1" dirty="0" smtClean="0"/>
                <a:t>          V        S</a:t>
              </a:r>
              <a:r>
                <a:rPr lang="en-US" sz="2000" i="1" baseline="-25000" dirty="0" smtClean="0"/>
                <a:t>i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24" name="Gerade Verbindung mit Pfeil 23"/>
            <p:cNvCxnSpPr>
              <a:stCxn id="7" idx="2"/>
              <a:endCxn id="9" idx="0"/>
            </p:cNvCxnSpPr>
            <p:nvPr/>
          </p:nvCxnSpPr>
          <p:spPr>
            <a:xfrm rot="5400000">
              <a:off x="2006303" y="3244334"/>
              <a:ext cx="487924" cy="15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28596" y="3888406"/>
            <a:ext cx="1821669" cy="1481562"/>
            <a:chOff x="428596" y="3888406"/>
            <a:chExt cx="1821669" cy="1481562"/>
          </a:xfrm>
        </p:grpSpPr>
        <p:sp>
          <p:nvSpPr>
            <p:cNvPr id="11" name="Textfeld 10"/>
            <p:cNvSpPr txBox="1"/>
            <p:nvPr/>
          </p:nvSpPr>
          <p:spPr>
            <a:xfrm>
              <a:off x="428596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bug</a:t>
              </a:r>
              <a:endParaRPr lang="en-US" dirty="0"/>
            </a:p>
          </p:txBody>
        </p:sp>
        <p:cxnSp>
          <p:nvCxnSpPr>
            <p:cNvPr id="26" name="Gerade Verbindung 25"/>
            <p:cNvCxnSpPr>
              <a:stCxn id="9" idx="2"/>
              <a:endCxn id="11" idx="0"/>
            </p:cNvCxnSpPr>
            <p:nvPr/>
          </p:nvCxnSpPr>
          <p:spPr>
            <a:xfrm rot="5400000">
              <a:off x="1015489" y="3765860"/>
              <a:ext cx="1112230" cy="1357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1714480" y="3888406"/>
            <a:ext cx="928694" cy="1481562"/>
            <a:chOff x="1714480" y="3888406"/>
            <a:chExt cx="928694" cy="1481562"/>
          </a:xfrm>
        </p:grpSpPr>
        <p:sp>
          <p:nvSpPr>
            <p:cNvPr id="16" name="Textfeld 15"/>
            <p:cNvSpPr txBox="1"/>
            <p:nvPr/>
          </p:nvSpPr>
          <p:spPr>
            <a:xfrm>
              <a:off x="1714480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law a</a:t>
              </a:r>
              <a:r>
                <a:rPr lang="en-US" baseline="-25000" dirty="0" smtClean="0"/>
                <a:t>i+1</a:t>
              </a:r>
              <a:endParaRPr lang="en-US" baseline="-25000" dirty="0"/>
            </a:p>
          </p:txBody>
        </p:sp>
        <p:cxnSp>
          <p:nvCxnSpPr>
            <p:cNvPr id="29" name="Gerade Verbindung 28"/>
            <p:cNvCxnSpPr>
              <a:stCxn id="9" idx="2"/>
              <a:endCxn id="16" idx="0"/>
            </p:cNvCxnSpPr>
            <p:nvPr/>
          </p:nvCxnSpPr>
          <p:spPr>
            <a:xfrm rot="5400000">
              <a:off x="1658431" y="4408802"/>
              <a:ext cx="1112230" cy="714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285983" y="3929066"/>
            <a:ext cx="1571637" cy="1440902"/>
            <a:chOff x="2285983" y="3929066"/>
            <a:chExt cx="1571637" cy="1440902"/>
          </a:xfrm>
        </p:grpSpPr>
        <p:sp>
          <p:nvSpPr>
            <p:cNvPr id="14" name="Textfeld 13"/>
            <p:cNvSpPr txBox="1"/>
            <p:nvPr/>
          </p:nvSpPr>
          <p:spPr>
            <a:xfrm>
              <a:off x="2786050" y="5000636"/>
              <a:ext cx="107157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refine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3" name="Gerade Verbindung 32"/>
            <p:cNvCxnSpPr>
              <a:endCxn id="14" idx="0"/>
            </p:cNvCxnSpPr>
            <p:nvPr/>
          </p:nvCxnSpPr>
          <p:spPr>
            <a:xfrm rot="16200000" flipH="1">
              <a:off x="2268124" y="3946925"/>
              <a:ext cx="1071570" cy="1035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250265" y="3888406"/>
            <a:ext cx="2750363" cy="1481562"/>
            <a:chOff x="2250265" y="3888406"/>
            <a:chExt cx="2750363" cy="1481562"/>
          </a:xfrm>
        </p:grpSpPr>
        <p:sp>
          <p:nvSpPr>
            <p:cNvPr id="15" name="Textfeld 14"/>
            <p:cNvSpPr txBox="1"/>
            <p:nvPr/>
          </p:nvSpPr>
          <p:spPr>
            <a:xfrm>
              <a:off x="4071934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5" name="Gerade Verbindung 34"/>
            <p:cNvCxnSpPr>
              <a:stCxn id="9" idx="2"/>
              <a:endCxn id="15" idx="0"/>
            </p:cNvCxnSpPr>
            <p:nvPr/>
          </p:nvCxnSpPr>
          <p:spPr>
            <a:xfrm rot="16200000" flipH="1">
              <a:off x="2837158" y="3301513"/>
              <a:ext cx="1112230" cy="2286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892149" y="1973839"/>
            <a:ext cx="4894297" cy="4098368"/>
            <a:chOff x="892149" y="1973839"/>
            <a:chExt cx="4894297" cy="4098368"/>
          </a:xfrm>
        </p:grpSpPr>
        <p:cxnSp>
          <p:nvCxnSpPr>
            <p:cNvPr id="53" name="Gerade Verbindung 52"/>
            <p:cNvCxnSpPr>
              <a:stCxn id="11" idx="2"/>
            </p:cNvCxnSpPr>
            <p:nvPr/>
          </p:nvCxnSpPr>
          <p:spPr>
            <a:xfrm rot="5400000">
              <a:off x="547895" y="5715016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2940274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4226158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>
              <a:off x="1870292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16200000" flipH="1">
              <a:off x="3297904" y="3655103"/>
              <a:ext cx="12142" cy="4822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 77"/>
            <p:cNvCxnSpPr>
              <a:endCxn id="6" idx="3"/>
            </p:cNvCxnSpPr>
            <p:nvPr/>
          </p:nvCxnSpPr>
          <p:spPr>
            <a:xfrm rot="16200000" flipV="1">
              <a:off x="2415660" y="2772858"/>
              <a:ext cx="4098367" cy="250033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5000628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++</a:t>
              </a:r>
              <a:r>
                <a:rPr lang="en-US" i="1" dirty="0" err="1" smtClean="0"/>
                <a:t>i</a:t>
              </a:r>
              <a:r>
                <a:rPr lang="en-US" sz="1500" dirty="0" smtClean="0"/>
                <a:t> </a:t>
              </a:r>
            </a:p>
          </p:txBody>
        </p:sp>
      </p:grp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785918" y="3357562"/>
            <a:ext cx="2143140" cy="1146397"/>
            <a:chOff x="1785918" y="3357562"/>
            <a:chExt cx="2143140" cy="1146397"/>
          </a:xfrm>
        </p:grpSpPr>
        <p:sp>
          <p:nvSpPr>
            <p:cNvPr id="7" name="Pfeil nach unten 6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</a:t>
              </a:r>
              <a:br>
                <a:rPr lang="en-US" dirty="0" smtClean="0"/>
              </a:br>
              <a:r>
                <a:rPr lang="en-US" dirty="0" smtClean="0"/>
                <a:t>law to instance</a:t>
              </a:r>
              <a:endParaRPr lang="en-US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85918" y="4643446"/>
            <a:ext cx="2143140" cy="869398"/>
            <a:chOff x="1785918" y="4643446"/>
            <a:chExt cx="2143140" cy="869398"/>
          </a:xfrm>
        </p:grpSpPr>
        <p:sp>
          <p:nvSpPr>
            <p:cNvPr id="9" name="Pfeil nach unten 8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 violations</a:t>
              </a:r>
              <a:endParaRPr lang="en-US" dirty="0"/>
            </a:p>
          </p:txBody>
        </p:sp>
      </p:grp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U, +&gt;: </a:t>
            </a:r>
            <a:br>
              <a:rPr lang="en-US" dirty="0" smtClean="0"/>
            </a:br>
            <a:r>
              <a:rPr lang="en-US" dirty="0" smtClean="0"/>
              <a:t>{ T a; U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smtClean="0"/>
              <a:t>;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/>
              <a:t>It is assumed, that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provide the functions and operations that are used to implement function </a:t>
            </a:r>
            <a:r>
              <a:rPr lang="en-US" i="1" dirty="0" smtClean="0">
                <a:solidFill>
                  <a:srgbClr val="0070C0"/>
                </a:solidFill>
              </a:rPr>
              <a:t>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Types for intermediate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 results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m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Output-Variables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intermediate and final results.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2000240"/>
            <a:ext cx="84296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inVars,output_tuple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of the law instance as base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(const Law&amp;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a simplicity ordering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Descriptive functions for 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formula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readable report on violations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or counter-examples.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generator </a:t>
            </a:r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generates  instance variables </a:t>
            </a:r>
            <a:r>
              <a:rPr lang="en-US" sz="2400" i="1" dirty="0" smtClean="0">
                <a:solidFill>
                  <a:srgbClr val="0070C0"/>
                </a:solidFill>
              </a:rPr>
              <a:t>(x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types </a:t>
            </a:r>
            <a:r>
              <a:rPr lang="en-US" sz="2400" i="1" dirty="0" smtClean="0">
                <a:solidFill>
                  <a:srgbClr val="0070C0"/>
                </a:solidFill>
              </a:rPr>
              <a:t>(T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  </a:t>
            </a:r>
            <a:r>
              <a:rPr lang="en-US" sz="2400" dirty="0" smtClean="0"/>
              <a:t>for a given Law.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3143248"/>
            <a:ext cx="6572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… ,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i="1" dirty="0" smtClean="0">
                <a:solidFill>
                  <a:srgbClr val="0070C0"/>
                </a:solidFill>
              </a:rPr>
              <a:t>&gt; →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/>
              <a:t>, … , 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/>
              <a:t>where </a:t>
            </a:r>
            <a:r>
              <a:rPr lang="en-US" sz="2200" i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 is a generator class template,</a:t>
            </a:r>
            <a:br>
              <a:rPr lang="en-US" sz="2200" dirty="0" smtClean="0"/>
            </a:b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/>
              <a:t> denotes a </a:t>
            </a:r>
            <a:r>
              <a:rPr lang="en-US" sz="2200" dirty="0" err="1" smtClean="0"/>
              <a:t>typelist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feld 4"/>
          <p:cNvSpPr txBox="1"/>
          <p:nvPr/>
        </p:nvSpPr>
        <p:spPr>
          <a:xfrm>
            <a:off x="428596" y="4666316"/>
            <a:ext cx="7429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validater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628" y="2152999"/>
            <a:ext cx="2571768" cy="430887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4357686" y="2583886"/>
            <a:ext cx="1928827" cy="1273742"/>
            <a:chOff x="4357686" y="2583886"/>
            <a:chExt cx="1928827" cy="1273742"/>
          </a:xfrm>
        </p:grpSpPr>
        <p:sp>
          <p:nvSpPr>
            <p:cNvPr id="21" name="Textfeld 20"/>
            <p:cNvSpPr txBox="1"/>
            <p:nvPr/>
          </p:nvSpPr>
          <p:spPr>
            <a:xfrm>
              <a:off x="4357686" y="3426741"/>
              <a:ext cx="90502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Gewinkelte Verbindung 24"/>
            <p:cNvCxnSpPr>
              <a:stCxn id="21" idx="0"/>
              <a:endCxn id="19" idx="2"/>
            </p:cNvCxnSpPr>
            <p:nvPr/>
          </p:nvCxnSpPr>
          <p:spPr>
            <a:xfrm rot="5400000" flipH="1" flipV="1">
              <a:off x="5126927" y="2267156"/>
              <a:ext cx="842855" cy="1476316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5000628" y="2584680"/>
            <a:ext cx="2571768" cy="2201642"/>
            <a:chOff x="5000628" y="2584680"/>
            <a:chExt cx="2571768" cy="2201642"/>
          </a:xfrm>
        </p:grpSpPr>
        <p:sp>
          <p:nvSpPr>
            <p:cNvPr id="29" name="Textfeld 28"/>
            <p:cNvSpPr txBox="1"/>
            <p:nvPr/>
          </p:nvSpPr>
          <p:spPr>
            <a:xfrm>
              <a:off x="5000628" y="4355435"/>
              <a:ext cx="2571768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LawViolations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Gewinkelte Verbindung 30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400738" y="3469661"/>
              <a:ext cx="1771549" cy="1588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286513" y="2583886"/>
            <a:ext cx="2428891" cy="1273742"/>
            <a:chOff x="6286513" y="2583886"/>
            <a:chExt cx="2428891" cy="1273742"/>
          </a:xfrm>
        </p:grpSpPr>
        <p:sp>
          <p:nvSpPr>
            <p:cNvPr id="22" name="Textfeld 21"/>
            <p:cNvSpPr txBox="1"/>
            <p:nvPr/>
          </p:nvSpPr>
          <p:spPr>
            <a:xfrm>
              <a:off x="6572264" y="3426741"/>
              <a:ext cx="214314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input_gentor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Gewinkelte Verbindung 32"/>
            <p:cNvCxnSpPr>
              <a:stCxn id="22" idx="0"/>
              <a:endCxn id="19" idx="2"/>
            </p:cNvCxnSpPr>
            <p:nvPr/>
          </p:nvCxnSpPr>
          <p:spPr>
            <a:xfrm rot="16200000" flipV="1">
              <a:off x="6543746" y="2326653"/>
              <a:ext cx="842855" cy="13573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Law Based Testing</a:t>
            </a:r>
            <a:r>
              <a:rPr lang="en-US" sz="3000" dirty="0" smtClean="0"/>
              <a:t> is </a:t>
            </a:r>
            <a:r>
              <a:rPr lang="en-US" sz="3000" dirty="0" smtClean="0">
                <a:solidFill>
                  <a:srgbClr val="0070C0"/>
                </a:solidFill>
              </a:rPr>
              <a:t>automated testing</a:t>
            </a:r>
            <a:r>
              <a:rPr lang="en-US" sz="3000" dirty="0" smtClean="0"/>
              <a:t> of properties or </a:t>
            </a:r>
            <a:r>
              <a:rPr lang="en-US" sz="3000" dirty="0" smtClean="0">
                <a:solidFill>
                  <a:srgbClr val="0070C0"/>
                </a:solidFill>
              </a:rPr>
              <a:t>laws</a:t>
            </a:r>
            <a:r>
              <a:rPr lang="en-US" sz="3000" dirty="0" smtClean="0"/>
              <a:t> that are assumed to be valid for a </a:t>
            </a:r>
            <a:r>
              <a:rPr lang="en-US" sz="3000" dirty="0" smtClean="0">
                <a:solidFill>
                  <a:srgbClr val="0070C0"/>
                </a:solidFill>
              </a:rPr>
              <a:t>program</a:t>
            </a:r>
            <a:r>
              <a:rPr lang="en-US" sz="3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154476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validater</a:t>
            </a:r>
            <a:r>
              <a:rPr lang="en-US" dirty="0" smtClean="0"/>
              <a:t> implements a function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that 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43636" y="2202412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generates a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4" name="Gruppieren 11"/>
          <p:cNvGrpSpPr/>
          <p:nvPr/>
        </p:nvGrpSpPr>
        <p:grpSpPr>
          <a:xfrm>
            <a:off x="6143636" y="2988230"/>
            <a:ext cx="2143140" cy="1146397"/>
            <a:chOff x="1785918" y="3357562"/>
            <a:chExt cx="2143140" cy="1146397"/>
          </a:xfrm>
        </p:grpSpPr>
        <p:sp>
          <p:nvSpPr>
            <p:cNvPr id="13" name="Pfeil nach unten 12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Applies the </a:t>
              </a:r>
              <a:br>
                <a:rPr lang="en-US" dirty="0" smtClean="0"/>
              </a:br>
              <a:r>
                <a:rPr lang="en-US" dirty="0" smtClean="0"/>
                <a:t>law to the instance</a:t>
              </a:r>
              <a:endParaRPr lang="en-US" dirty="0"/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6143636" y="4274114"/>
            <a:ext cx="2143140" cy="869398"/>
            <a:chOff x="1785918" y="4643446"/>
            <a:chExt cx="2143140" cy="869398"/>
          </a:xfrm>
        </p:grpSpPr>
        <p:sp>
          <p:nvSpPr>
            <p:cNvPr id="16" name="Pfeil nach unten 15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collects violations</a:t>
              </a:r>
              <a:endParaRPr lang="en-US" dirty="0"/>
            </a:p>
          </p:txBody>
        </p:sp>
      </p:grpSp>
      <p:sp>
        <p:nvSpPr>
          <p:cNvPr id="18" name="Gebogener Pfeil 17"/>
          <p:cNvSpPr/>
          <p:nvPr/>
        </p:nvSpPr>
        <p:spPr>
          <a:xfrm rot="16200000">
            <a:off x="5107785" y="2166693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&lt;class&gt;class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LawValidaterI</a:t>
            </a:r>
            <a:endParaRPr lang="de-DE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^Abstract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machine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addViolations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collector);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generates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type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Law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Generator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counter-examples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};        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ordered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simplicity</a:t>
            </a:r>
            <a:endParaRPr lang="en-US" sz="1600" dirty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Calibrating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way in which a generator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dirty="0" smtClean="0"/>
              <a:t> generates values can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calibrated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random generator of integers may be calibrated to generate values </a:t>
            </a:r>
            <a:r>
              <a:rPr lang="en-US" i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within a range </a:t>
            </a:r>
            <a:r>
              <a:rPr lang="en-US" i="1" dirty="0" smtClean="0">
                <a:solidFill>
                  <a:srgbClr val="0070C0"/>
                </a:solidFill>
              </a:rPr>
              <a:t>[a, b)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generator for containers may be calibrated to range </a:t>
            </a:r>
            <a:r>
              <a:rPr lang="en-US" i="1" dirty="0" smtClean="0">
                <a:solidFill>
                  <a:srgbClr val="0070C0"/>
                </a:solidFill>
              </a:rPr>
              <a:t>[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min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max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of container sizes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Calibrating Generators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&gt;&amp;)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each</a:t>
            </a:r>
            <a:endParaRPr lang="de-DE" dirty="0" smtClean="0">
              <a:solidFill>
                <a:srgbClr val="009A4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generator</a:t>
            </a:r>
            <a:r>
              <a:rPr lang="de-DE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i="1" dirty="0" err="1" smtClean="0">
                <a:solidFill>
                  <a:srgbClr val="0070C0"/>
                </a:solidFill>
                <a:cs typeface="Courier New" pitchFamily="49" charset="0"/>
              </a:rPr>
              <a:t>g</a:t>
            </a:r>
            <a:r>
              <a:rPr lang="de-DE" i="1" baseline="-25000" dirty="0" err="1" smtClean="0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de-DE" dirty="0" smtClean="0"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the</a:t>
            </a:r>
            <a:r>
              <a:rPr lang="de-DE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tuple</a:t>
            </a:r>
            <a:r>
              <a:rPr lang="de-DE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cs typeface="Courier New" pitchFamily="49" charset="0"/>
              </a:rPr>
              <a:t>generators</a:t>
            </a:r>
            <a:r>
              <a:rPr lang="de-DE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endParaRPr lang="de-DE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.apply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Commutativity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 </a:t>
            </a:r>
            <a:r>
              <a:rPr lang="en-US" dirty="0" err="1" smtClean="0"/>
              <a:t>Morgans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Morgans</a:t>
            </a:r>
            <a:r>
              <a:rPr lang="en-US" dirty="0" smtClean="0"/>
              <a:t> Law on different interval containers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Composing law </a:t>
            </a:r>
            <a:r>
              <a:rPr lang="en-US" dirty="0" err="1" smtClean="0"/>
              <a:t>validaters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inevitably</a:t>
            </a:r>
            <a:r>
              <a:rPr lang="en-US" dirty="0" smtClean="0"/>
              <a:t> leads to the creation of 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validates</a:t>
            </a:r>
            <a:r>
              <a:rPr lang="en-US" dirty="0" smtClean="0"/>
              <a:t> the set of laws that are assumed to be valid for that concept: The </a:t>
            </a:r>
            <a:r>
              <a:rPr lang="en-US" dirty="0" smtClean="0">
                <a:solidFill>
                  <a:srgbClr val="0070C0"/>
                </a:solidFill>
              </a:rPr>
              <a:t>semantic constraints</a:t>
            </a:r>
            <a:r>
              <a:rPr lang="en-US" dirty="0" smtClean="0"/>
              <a:t> of the concept.</a:t>
            </a:r>
          </a:p>
          <a:p>
            <a:r>
              <a:rPr lang="en-US" dirty="0" smtClean="0"/>
              <a:t>To develop a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means to develop a </a:t>
            </a:r>
            <a:r>
              <a:rPr lang="en-US" dirty="0" smtClean="0">
                <a:solidFill>
                  <a:srgbClr val="0070C0"/>
                </a:solidFill>
              </a:rPr>
              <a:t>concept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</a:t>
            </a:r>
            <a:r>
              <a:rPr lang="en-US" dirty="0" smtClean="0"/>
              <a:t> calls law </a:t>
            </a:r>
            <a:r>
              <a:rPr lang="en-US" dirty="0" err="1" smtClean="0"/>
              <a:t>validaters</a:t>
            </a:r>
            <a:r>
              <a:rPr lang="en-US" dirty="0" smtClean="0"/>
              <a:t> or other concept </a:t>
            </a:r>
            <a:r>
              <a:rPr lang="en-US" dirty="0" err="1" smtClean="0"/>
              <a:t>validaters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partial </a:t>
            </a:r>
            <a:r>
              <a:rPr lang="en-US" dirty="0" err="1" smtClean="0">
                <a:solidFill>
                  <a:srgbClr val="0070C0"/>
                </a:solidFill>
              </a:rPr>
              <a:t>validaters</a:t>
            </a:r>
            <a:r>
              <a:rPr lang="en-US" dirty="0" smtClean="0"/>
              <a:t>) to perform a validation.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</a:t>
            </a:r>
            <a:r>
              <a:rPr lang="en-US" dirty="0" smtClean="0"/>
              <a:t> defines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r>
              <a:rPr lang="en-US" dirty="0" smtClean="0"/>
              <a:t> for it’s </a:t>
            </a:r>
            <a:r>
              <a:rPr lang="en-US" dirty="0" smtClean="0">
                <a:solidFill>
                  <a:srgbClr val="0070C0"/>
                </a:solidFill>
              </a:rPr>
              <a:t>partial </a:t>
            </a:r>
            <a:r>
              <a:rPr lang="en-US" dirty="0" err="1" smtClean="0">
                <a:solidFill>
                  <a:srgbClr val="0070C0"/>
                </a:solidFill>
              </a:rPr>
              <a:t>validaters</a:t>
            </a:r>
            <a:r>
              <a:rPr lang="en-US" dirty="0" smtClean="0"/>
              <a:t> to control the relative frequencies of tests.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Monoid</a:t>
            </a:r>
            <a:r>
              <a:rPr lang="en-US" dirty="0" smtClean="0"/>
              <a:t> </a:t>
            </a:r>
            <a:r>
              <a:rPr lang="en-US" dirty="0" err="1" smtClean="0"/>
              <a:t>Validater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6935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3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= 50;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   = 50;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.some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InplaceAssociativit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  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3"/>
              </a:rPr>
              <a:t>Andrej </a:t>
            </a:r>
            <a:r>
              <a:rPr lang="en-US" sz="2400" dirty="0" err="1" smtClean="0">
                <a:hlinkClick r:id="rId3"/>
              </a:rPr>
              <a:t>Alexandrescu</a:t>
            </a:r>
            <a:r>
              <a:rPr lang="en-US" sz="2400" dirty="0" smtClean="0">
                <a:hlinkClick r:id="rId3"/>
              </a:rPr>
              <a:t> 2001: Modern </a:t>
            </a:r>
            <a:r>
              <a:rPr lang="en-US" sz="2400" dirty="0" err="1" smtClean="0">
                <a:hlinkClick r:id="rId3"/>
              </a:rPr>
              <a:t>c++</a:t>
            </a:r>
            <a:r>
              <a:rPr lang="en-US" sz="2400" dirty="0" smtClean="0">
                <a:hlinkClick r:id="rId3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… named </a:t>
            </a:r>
            <a:r>
              <a:rPr lang="en-US" sz="2400" dirty="0" err="1" smtClean="0">
                <a:solidFill>
                  <a:srgbClr val="0070C0"/>
                </a:solidFill>
                <a:hlinkClick r:id="rId4"/>
              </a:rPr>
              <a:t>LaBatea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en-US" sz="2400" dirty="0" smtClean="0"/>
              <a:t>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</a:t>
            </a:r>
            <a:r>
              <a:rPr lang="en-US" sz="2400" dirty="0" smtClean="0"/>
              <a:t>sed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400" dirty="0" smtClean="0"/>
              <a:t>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 smtClean="0"/>
              <a:t>utomaton </a:t>
            </a:r>
          </a:p>
          <a:p>
            <a:r>
              <a:rPr lang="en-US" sz="2400" dirty="0" smtClean="0"/>
              <a:t>… later also [Boost.]</a:t>
            </a:r>
            <a:r>
              <a:rPr lang="en-US" sz="2400" dirty="0" smtClean="0">
                <a:solidFill>
                  <a:srgbClr val="0070C0"/>
                </a:solidFill>
              </a:rPr>
              <a:t>Validate</a:t>
            </a:r>
            <a:endParaRPr lang="en-US" sz="2400" dirty="0" smtClean="0"/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Sandbox: </a:t>
            </a:r>
            <a:r>
              <a:rPr lang="en-US" sz="2000" dirty="0" smtClean="0">
                <a:hlinkClick r:id="rId5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Boost-Vault: </a:t>
            </a:r>
            <a:r>
              <a:rPr lang="en-US" sz="2000" dirty="0" smtClean="0">
                <a:hlinkClick r:id="rId6"/>
              </a:rPr>
              <a:t>itl_plus_3_2_0.zip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Sourceforge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7"/>
              </a:rPr>
              <a:t>http://sourceforge.net/projects/itl/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</a:t>
            </a:r>
            <a:r>
              <a:rPr lang="en-US" dirty="0" err="1" smtClean="0"/>
              <a:t>Validaters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abelian_monoid_validater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  = 66;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= 34;   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lawChoice.some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  return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monoid_validater.chooseValidater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 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run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&lt;Type&gt;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Type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concept </a:t>
            </a:r>
            <a:r>
              <a:rPr lang="en-US" dirty="0" err="1" smtClean="0"/>
              <a:t>validaters</a:t>
            </a:r>
            <a:r>
              <a:rPr lang="en-US" dirty="0" smtClean="0"/>
              <a:t> we can write top level </a:t>
            </a:r>
            <a:r>
              <a:rPr lang="en-US" dirty="0" smtClean="0">
                <a:solidFill>
                  <a:srgbClr val="0070C0"/>
                </a:solidFill>
              </a:rPr>
              <a:t>test drivers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that call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validaters</a:t>
            </a:r>
            <a:r>
              <a:rPr lang="en-US" dirty="0" smtClean="0"/>
              <a:t> for various instantiations of a generic class template to be tested.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choices</a:t>
            </a:r>
            <a:r>
              <a:rPr lang="en-US" dirty="0" smtClean="0"/>
              <a:t> are used again, to grant that all combinations occur with a certain likelihood.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itl_set_driver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Itl_set_driver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Laws are </a:t>
            </a:r>
            <a:r>
              <a:rPr lang="en-US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/>
              <a:t> that can be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across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Laws developed for one library could be used to validate others, they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on laws may lead to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laws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implementations of a function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 x;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(x) ==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i="1" dirty="0" smtClean="0"/>
              <a:t>(x)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785786" y="2494658"/>
            <a:ext cx="3357586" cy="1077218"/>
            <a:chOff x="785786" y="2494658"/>
            <a:chExt cx="3357586" cy="1077218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214414" y="2998784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214414" y="3141660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5786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14744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214546" y="2494658"/>
              <a:ext cx="4286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70C0"/>
                  </a:solidFill>
                </a:rPr>
                <a:t>f</a:t>
              </a:r>
            </a:p>
            <a:p>
              <a:r>
                <a:rPr lang="en-US" sz="800" i="1" dirty="0" smtClean="0">
                  <a:solidFill>
                    <a:srgbClr val="0070C0"/>
                  </a:solidFill>
                </a:rPr>
                <a:t/>
              </a:r>
              <a:br>
                <a:rPr lang="en-US" sz="800" i="1" dirty="0" smtClean="0">
                  <a:solidFill>
                    <a:srgbClr val="0070C0"/>
                  </a:solidFill>
                </a:rPr>
              </a:br>
              <a:r>
                <a:rPr lang="en-US" sz="2800" i="1" dirty="0" smtClean="0">
                  <a:solidFill>
                    <a:srgbClr val="0070C0"/>
                  </a:solidFill>
                </a:rPr>
                <a:t>g</a:t>
              </a:r>
              <a:endParaRPr lang="en-US" sz="28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14348" y="3929066"/>
            <a:ext cx="7929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itl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std_equal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: . . 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15716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Comparing the same function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M(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300" dirty="0" smtClean="0"/>
              <a:t> 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and a function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⩝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x;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(x)) ==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(x)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857356" y="3071810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571736" y="471488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928662" y="471488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Gerade Verbindung mit Pfeil 23"/>
          <p:cNvCxnSpPr>
            <a:stCxn id="18" idx="3"/>
            <a:endCxn id="15" idx="1"/>
          </p:cNvCxnSpPr>
          <p:nvPr/>
        </p:nvCxnSpPr>
        <p:spPr>
          <a:xfrm>
            <a:off x="1357290" y="4945717"/>
            <a:ext cx="1214446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18" idx="0"/>
          </p:cNvCxnSpPr>
          <p:nvPr/>
        </p:nvCxnSpPr>
        <p:spPr>
          <a:xfrm rot="5400000">
            <a:off x="964381" y="3750471"/>
            <a:ext cx="1143008" cy="78581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15" idx="0"/>
          </p:cNvCxnSpPr>
          <p:nvPr/>
        </p:nvCxnSpPr>
        <p:spPr>
          <a:xfrm rot="16200000" flipH="1">
            <a:off x="1928794" y="3857628"/>
            <a:ext cx="1143008" cy="57150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85852" y="364331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f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500298" y="364331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714480" y="490604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214942" y="3081693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interval_container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7000892" y="4653329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4500562" y="4712625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Gerade Verbindung mit Pfeil 40"/>
          <p:cNvCxnSpPr>
            <a:stCxn id="40" idx="3"/>
            <a:endCxn id="39" idx="1"/>
          </p:cNvCxnSpPr>
          <p:nvPr/>
        </p:nvCxnSpPr>
        <p:spPr>
          <a:xfrm>
            <a:off x="5857884" y="4897291"/>
            <a:ext cx="1143008" cy="176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endCxn id="40" idx="0"/>
          </p:cNvCxnSpPr>
          <p:nvPr/>
        </p:nvCxnSpPr>
        <p:spPr>
          <a:xfrm rot="5400000">
            <a:off x="5095998" y="3522111"/>
            <a:ext cx="1273740" cy="110728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39" idx="0"/>
          </p:cNvCxnSpPr>
          <p:nvPr/>
        </p:nvCxnSpPr>
        <p:spPr>
          <a:xfrm rot="16200000" flipH="1">
            <a:off x="6357950" y="3796073"/>
            <a:ext cx="1214446" cy="50006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714876" y="378393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atomize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000892" y="3796073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algorithm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5715008" y="4998377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algorithm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857356" y="4110343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58" name="Textfeld 57"/>
          <p:cNvSpPr txBox="1"/>
          <p:nvPr/>
        </p:nvSpPr>
        <p:spPr>
          <a:xfrm>
            <a:off x="6215074" y="404878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500" dirty="0" smtClean="0"/>
              <a:t>Comparing the same binary function </a:t>
            </a:r>
            <a:r>
              <a:rPr lang="en-US" sz="25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500" dirty="0" smtClean="0"/>
              <a:t> : </a:t>
            </a:r>
            <a:r>
              <a:rPr lang="en-US" sz="25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500" dirty="0" smtClean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25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500" dirty="0" smtClean="0">
                <a:latin typeface="Cambria Math" pitchFamily="18" charset="0"/>
                <a:ea typeface="Cambria Math" pitchFamily="18" charset="0"/>
              </a:rPr>
              <a:t> →</a:t>
            </a:r>
            <a:r>
              <a:rPr lang="en-US" sz="25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𝒞 </a:t>
            </a:r>
            <a:r>
              <a:rPr lang="en-US" sz="2500" dirty="0" smtClean="0"/>
              <a:t>for two different implementations </a:t>
            </a:r>
            <a:r>
              <a:rPr lang="en-US" sz="25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500" dirty="0" smtClean="0"/>
              <a:t>and</a:t>
            </a:r>
            <a:r>
              <a:rPr lang="en-US" sz="25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500" dirty="0" smtClean="0"/>
              <a:t> of a concept </a:t>
            </a:r>
            <a:r>
              <a:rPr lang="en-US" sz="25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500" dirty="0" smtClean="0"/>
              <a:t>.</a:t>
            </a:r>
          </a:p>
          <a:p>
            <a:r>
              <a:rPr lang="en-US" sz="2500" dirty="0" smtClean="0">
                <a:latin typeface="Cambria Math" pitchFamily="18" charset="0"/>
                <a:ea typeface="Cambria Math" pitchFamily="18" charset="0"/>
              </a:rPr>
              <a:t>⩝ </a:t>
            </a:r>
            <a:r>
              <a:rPr lang="en-US" sz="25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500" i="1" dirty="0" smtClean="0"/>
              <a:t> </a:t>
            </a:r>
            <a:r>
              <a:rPr lang="en-US" sz="2500" i="1" dirty="0" err="1" smtClean="0"/>
              <a:t>x,y</a:t>
            </a:r>
            <a:r>
              <a:rPr lang="en-US" sz="2500" i="1" dirty="0" smtClean="0"/>
              <a:t>; </a:t>
            </a:r>
            <a:r>
              <a:rPr lang="en-US" sz="2500" i="1" dirty="0" smtClean="0">
                <a:solidFill>
                  <a:srgbClr val="0070C0"/>
                </a:solidFill>
              </a:rPr>
              <a:t>f</a:t>
            </a:r>
            <a:r>
              <a:rPr lang="en-US" sz="2500" i="1" dirty="0" smtClean="0"/>
              <a:t>(</a:t>
            </a:r>
            <a:r>
              <a:rPr lang="en-US" sz="2500" i="1" dirty="0" err="1" smtClean="0"/>
              <a:t>x</a:t>
            </a:r>
            <a:r>
              <a:rPr lang="en-US" sz="2500" b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500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500" i="1" dirty="0" smtClean="0"/>
              <a:t>)) == </a:t>
            </a:r>
            <a:r>
              <a:rPr lang="en-US" sz="2500" i="1" dirty="0" smtClean="0">
                <a:solidFill>
                  <a:srgbClr val="0070C0"/>
                </a:solidFill>
              </a:rPr>
              <a:t>f</a:t>
            </a:r>
            <a:r>
              <a:rPr lang="en-US" sz="2500" i="1" dirty="0" smtClean="0"/>
              <a:t>(x)</a:t>
            </a:r>
            <a:r>
              <a:rPr lang="en-US" sz="25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5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500" i="1" dirty="0" smtClean="0">
                <a:solidFill>
                  <a:srgbClr val="0070C0"/>
                </a:solidFill>
              </a:rPr>
              <a:t> f</a:t>
            </a:r>
            <a:r>
              <a:rPr lang="en-US" sz="2500" i="1" dirty="0" smtClean="0"/>
              <a:t>(y)</a:t>
            </a:r>
            <a:r>
              <a:rPr lang="en-US" sz="25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Textfeld 34"/>
          <p:cNvSpPr txBox="1"/>
          <p:nvPr/>
        </p:nvSpPr>
        <p:spPr>
          <a:xfrm>
            <a:off x="928662" y="419166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70C0"/>
                </a:solidFill>
              </a:rPr>
              <a:t>f</a:t>
            </a:r>
            <a:endParaRPr lang="en-US" sz="2800" i="1" dirty="0">
              <a:solidFill>
                <a:srgbClr val="0070C0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2143108" y="421481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51" name="Textfeld 50"/>
          <p:cNvSpPr txBox="1"/>
          <p:nvPr/>
        </p:nvSpPr>
        <p:spPr>
          <a:xfrm>
            <a:off x="857224" y="5072074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928926" y="507207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928926" y="3429000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6" name="Gerade Verbindung mit Pfeil 55"/>
          <p:cNvCxnSpPr>
            <a:endCxn id="53" idx="1"/>
          </p:cNvCxnSpPr>
          <p:nvPr/>
        </p:nvCxnSpPr>
        <p:spPr>
          <a:xfrm>
            <a:off x="1785918" y="3690610"/>
            <a:ext cx="1143008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1" idx="3"/>
            <a:endCxn id="52" idx="1"/>
          </p:cNvCxnSpPr>
          <p:nvPr/>
        </p:nvCxnSpPr>
        <p:spPr>
          <a:xfrm>
            <a:off x="1785918" y="5333684"/>
            <a:ext cx="1143008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3" idx="2"/>
            <a:endCxn id="52" idx="0"/>
          </p:cNvCxnSpPr>
          <p:nvPr/>
        </p:nvCxnSpPr>
        <p:spPr>
          <a:xfrm rot="5400000">
            <a:off x="2583313" y="4512147"/>
            <a:ext cx="11198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857224" y="3429000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7" name="Gerade Verbindung mit Pfeil 66"/>
          <p:cNvCxnSpPr>
            <a:stCxn id="65" idx="2"/>
            <a:endCxn id="51" idx="0"/>
          </p:cNvCxnSpPr>
          <p:nvPr/>
        </p:nvCxnSpPr>
        <p:spPr>
          <a:xfrm rot="5400000">
            <a:off x="761644" y="4512147"/>
            <a:ext cx="1119854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3214678" y="419166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70C0"/>
                </a:solidFill>
              </a:rPr>
              <a:t>f</a:t>
            </a:r>
            <a:endParaRPr lang="en-US" sz="2800" i="1" dirty="0">
              <a:solidFill>
                <a:srgbClr val="0070C0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2143108" y="5357826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endParaRPr lang="en-US" sz="2400" b="1" dirty="0"/>
          </a:p>
        </p:txBody>
      </p:sp>
      <p:sp>
        <p:nvSpPr>
          <p:cNvPr id="74" name="Textfeld 73"/>
          <p:cNvSpPr txBox="1"/>
          <p:nvPr/>
        </p:nvSpPr>
        <p:spPr>
          <a:xfrm>
            <a:off x="2143108" y="328612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endParaRPr lang="en-US" sz="2400" b="1" dirty="0"/>
          </a:p>
        </p:txBody>
      </p:sp>
      <p:sp>
        <p:nvSpPr>
          <p:cNvPr id="76" name="Textfeld 75"/>
          <p:cNvSpPr txBox="1"/>
          <p:nvPr/>
        </p:nvSpPr>
        <p:spPr>
          <a:xfrm>
            <a:off x="6215074" y="421481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sp>
        <p:nvSpPr>
          <p:cNvPr id="83" name="Textfeld 82"/>
          <p:cNvSpPr txBox="1"/>
          <p:nvPr/>
        </p:nvSpPr>
        <p:spPr>
          <a:xfrm>
            <a:off x="4572000" y="3500438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container</a:t>
            </a:r>
            <a:r>
              <a:rPr lang="en-US" sz="1600" b="1" i="1" baseline="300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6215074" y="328612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endParaRPr lang="en-US" sz="2400" b="1" dirty="0"/>
          </a:p>
        </p:txBody>
      </p:sp>
      <p:sp>
        <p:nvSpPr>
          <p:cNvPr id="95" name="Textfeld 94"/>
          <p:cNvSpPr txBox="1"/>
          <p:nvPr/>
        </p:nvSpPr>
        <p:spPr>
          <a:xfrm>
            <a:off x="4500562" y="5143512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1600" b="1" i="1" baseline="300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7000892" y="3500438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container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6929454" y="5143512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9" name="Gerade Verbindung mit Pfeil 98"/>
          <p:cNvCxnSpPr>
            <a:stCxn id="83" idx="3"/>
            <a:endCxn id="96" idx="1"/>
          </p:cNvCxnSpPr>
          <p:nvPr/>
        </p:nvCxnSpPr>
        <p:spPr>
          <a:xfrm>
            <a:off x="5857884" y="3792826"/>
            <a:ext cx="1143008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95" idx="3"/>
            <a:endCxn id="97" idx="1"/>
          </p:cNvCxnSpPr>
          <p:nvPr/>
        </p:nvCxnSpPr>
        <p:spPr>
          <a:xfrm>
            <a:off x="5857884" y="5312789"/>
            <a:ext cx="107157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83" idx="2"/>
            <a:endCxn id="95" idx="0"/>
          </p:cNvCxnSpPr>
          <p:nvPr/>
        </p:nvCxnSpPr>
        <p:spPr>
          <a:xfrm rot="5400000">
            <a:off x="4667934" y="4596503"/>
            <a:ext cx="1058299" cy="3571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96" idx="2"/>
            <a:endCxn id="97" idx="0"/>
          </p:cNvCxnSpPr>
          <p:nvPr/>
        </p:nvCxnSpPr>
        <p:spPr>
          <a:xfrm rot="5400000">
            <a:off x="7078966" y="4614362"/>
            <a:ext cx="10582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6215074" y="5324789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endParaRPr lang="en-US" sz="2400" b="1" dirty="0"/>
          </a:p>
        </p:txBody>
      </p:sp>
      <p:sp>
        <p:nvSpPr>
          <p:cNvPr id="107" name="Textfeld 106"/>
          <p:cNvSpPr txBox="1"/>
          <p:nvPr/>
        </p:nvSpPr>
        <p:spPr>
          <a:xfrm>
            <a:off x="4143372" y="427411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atomize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7572396" y="427411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nsolas" pitchFamily="49" charset="0"/>
                <a:cs typeface="Consolas" pitchFamily="49" charset="0"/>
              </a:rPr>
              <a:t>atomize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Law based testing can provide very good </a:t>
            </a:r>
            <a:r>
              <a:rPr lang="en-US" dirty="0" smtClean="0">
                <a:solidFill>
                  <a:srgbClr val="0070C0"/>
                </a:solidFill>
              </a:rPr>
              <a:t>code coverage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en-US" dirty="0" smtClean="0"/>
              <a:t> on the specified laws. </a:t>
            </a:r>
          </a:p>
          <a:p>
            <a:r>
              <a:rPr lang="en-US" dirty="0" smtClean="0"/>
              <a:t>Program crashes or </a:t>
            </a:r>
            <a:r>
              <a:rPr lang="en-US" dirty="0" smtClean="0">
                <a:solidFill>
                  <a:srgbClr val="0070C0"/>
                </a:solidFill>
              </a:rPr>
              <a:t>undefined behavior </a:t>
            </a:r>
            <a:r>
              <a:rPr lang="en-US" dirty="0" smtClean="0"/>
              <a:t>will be detected quickly, but without counter-example service.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Resource leaks</a:t>
            </a:r>
            <a:r>
              <a:rPr lang="en-US" dirty="0" smtClean="0"/>
              <a:t>, that might be overlooked otherwise, will be detected.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Stress tests</a:t>
            </a:r>
            <a:r>
              <a:rPr lang="en-US" dirty="0" smtClean="0"/>
              <a:t> can easily be created using the Calibrator.</a:t>
            </a:r>
          </a:p>
          <a:p>
            <a:r>
              <a:rPr lang="en-US" dirty="0" smtClean="0"/>
              <a:t>Law based testing can be </a:t>
            </a:r>
            <a:r>
              <a:rPr lang="en-US" dirty="0" smtClean="0">
                <a:solidFill>
                  <a:srgbClr val="0070C0"/>
                </a:solidFill>
              </a:rPr>
              <a:t>combined</a:t>
            </a:r>
            <a:r>
              <a:rPr lang="en-US" dirty="0" smtClean="0"/>
              <a:t> with other unit testing methods e. g. </a:t>
            </a:r>
            <a:r>
              <a:rPr lang="en-US" dirty="0" err="1" smtClean="0"/>
              <a:t>Boost.Test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 time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Template induced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bloat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compile time measures from December 2008:</a:t>
            </a:r>
          </a:p>
          <a:p>
            <a:r>
              <a:rPr lang="en-US" dirty="0" smtClean="0"/>
              <a:t>Compilers have improved by now but compile time is still an obstacle.</a:t>
            </a:r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verification</a:t>
            </a:r>
            <a:r>
              <a:rPr lang="en-US" dirty="0" smtClean="0"/>
              <a:t>! Only advanced testing.</a:t>
            </a:r>
            <a:endParaRPr lang="en-US" dirty="0"/>
          </a:p>
        </p:txBody>
      </p:sp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4929190" y="1571612"/>
          <a:ext cx="385286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generic</a:t>
            </a:r>
            <a:r>
              <a:rPr lang="en-US" dirty="0" smtClean="0"/>
              <a:t> development tasks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 representation </a:t>
            </a:r>
            <a:r>
              <a:rPr lang="en-US" dirty="0" smtClean="0"/>
              <a:t>for arbitrary types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+“&lt;“+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+”&gt;”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&gt;”</a:t>
            </a:r>
          </a:p>
          <a:p>
            <a:r>
              <a:rPr lang="en-US" dirty="0" smtClean="0">
                <a:cs typeface="Consolas" pitchFamily="49" charset="0"/>
              </a:rPr>
              <a:t>A generic </a:t>
            </a:r>
            <a:r>
              <a:rPr lang="en-US" dirty="0" err="1" smtClean="0">
                <a:cs typeface="Consolas" pitchFamily="49" charset="0"/>
              </a:rPr>
              <a:t>mapper</a:t>
            </a:r>
            <a:r>
              <a:rPr lang="en-US" dirty="0" smtClean="0">
                <a:cs typeface="Consolas" pitchFamily="49" charset="0"/>
              </a:rPr>
              <a:t> for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type to </a:t>
            </a:r>
            <a:r>
              <a:rPr lang="en-US" dirty="0" smtClean="0">
                <a:cs typeface="Consolas" pitchFamily="49" charset="0"/>
              </a:rPr>
              <a:t>it’s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generator</a:t>
            </a:r>
            <a:r>
              <a:rPr lang="en-US" dirty="0" smtClean="0">
                <a:cs typeface="Consolas" pitchFamily="49" charset="0"/>
              </a:rPr>
              <a:t/>
            </a:r>
            <a:br>
              <a:rPr lang="en-US" dirty="0" smtClean="0">
                <a:cs typeface="Consolas" pitchFamily="49" charset="0"/>
              </a:rPr>
            </a:b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&gt;&gt;</a:t>
            </a:r>
          </a:p>
          <a:p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C&lt;T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,…,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Future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test tool for the ITL-library, it turned out that law based testing …</a:t>
            </a:r>
          </a:p>
          <a:p>
            <a:r>
              <a:rPr lang="en-US" dirty="0" smtClean="0"/>
              <a:t>… was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fosters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dirty="0" smtClean="0"/>
              <a:t>… contains challenging </a:t>
            </a:r>
            <a:r>
              <a:rPr lang="en-US" dirty="0" smtClean="0">
                <a:solidFill>
                  <a:srgbClr val="0070C0"/>
                </a:solidFill>
              </a:rPr>
              <a:t>abstraction tasks</a:t>
            </a:r>
            <a:r>
              <a:rPr lang="en-US" dirty="0" smtClean="0"/>
              <a:t> as a library</a:t>
            </a:r>
          </a:p>
          <a:p>
            <a:r>
              <a:rPr lang="en-US" dirty="0" smtClean="0"/>
              <a:t>… attracted </a:t>
            </a:r>
            <a:r>
              <a:rPr lang="en-US" dirty="0" smtClean="0">
                <a:solidFill>
                  <a:srgbClr val="0070C0"/>
                </a:solidFill>
              </a:rPr>
              <a:t>interest</a:t>
            </a:r>
            <a:r>
              <a:rPr lang="en-US" dirty="0" smtClean="0"/>
              <a:t> in the boost community</a:t>
            </a:r>
          </a:p>
          <a:p>
            <a:r>
              <a:rPr lang="en-US" dirty="0" smtClean="0"/>
              <a:t>… has the potential for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 in a currently underdeveloped field.</a:t>
            </a:r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generators produce values of a </a:t>
            </a:r>
            <a:r>
              <a:rPr lang="en-US" dirty="0" smtClean="0">
                <a:solidFill>
                  <a:srgbClr val="0070C0"/>
                </a:solidFill>
              </a:rPr>
              <a:t>statistical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Setting and modifying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of generators and </a:t>
            </a:r>
            <a:r>
              <a:rPr lang="en-US" dirty="0" err="1" smtClean="0"/>
              <a:t>validaters</a:t>
            </a:r>
            <a:r>
              <a:rPr lang="en-US" dirty="0" smtClean="0"/>
              <a:t> (at runtime).</a:t>
            </a:r>
          </a:p>
          <a:p>
            <a:r>
              <a:rPr lang="en-US" dirty="0" smtClean="0"/>
              <a:t>Integrating </a:t>
            </a:r>
            <a:r>
              <a:rPr lang="en-US" dirty="0" smtClean="0">
                <a:solidFill>
                  <a:srgbClr val="0070C0"/>
                </a:solidFill>
              </a:rPr>
              <a:t>performance measures </a:t>
            </a:r>
            <a:r>
              <a:rPr lang="en-US" dirty="0" smtClean="0"/>
              <a:t>(profiling).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Analysis of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performance measures</a:t>
            </a:r>
            <a:r>
              <a:rPr lang="en-US" dirty="0" smtClean="0"/>
              <a:t>: Validating meta laws.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generator library.</a:t>
            </a:r>
          </a:p>
          <a:p>
            <a:pPr lvl="1"/>
            <a:r>
              <a:rPr lang="en-US" dirty="0" smtClean="0"/>
              <a:t>Could be of value for all kinds of mocking tools and Monte Carlo studies.</a:t>
            </a:r>
          </a:p>
          <a:p>
            <a:pPr lvl="1"/>
            <a:r>
              <a:rPr lang="en-US" dirty="0" smtClean="0"/>
              <a:t>Generating specific subtypes.</a:t>
            </a:r>
          </a:p>
          <a:p>
            <a:r>
              <a:rPr lang="en-US" dirty="0" smtClean="0"/>
              <a:t>A law or specification library.</a:t>
            </a:r>
          </a:p>
          <a:p>
            <a:pPr lvl="1"/>
            <a:r>
              <a:rPr lang="en-US" dirty="0" smtClean="0"/>
              <a:t>Structuring and developing the field of computable laws.</a:t>
            </a:r>
          </a:p>
          <a:p>
            <a:pPr lvl="1"/>
            <a:r>
              <a:rPr lang="en-US" dirty="0" smtClean="0"/>
              <a:t>(Conditional) equations,  Horn- </a:t>
            </a:r>
            <a:r>
              <a:rPr lang="en-US" dirty="0" err="1" smtClean="0"/>
              <a:t>Gentzen</a:t>
            </a:r>
            <a:r>
              <a:rPr lang="en-US" dirty="0" smtClean="0"/>
              <a:t> formulae, commuting diagrams . . .  </a:t>
            </a:r>
          </a:p>
          <a:p>
            <a:r>
              <a:rPr lang="en-US" dirty="0" smtClean="0"/>
              <a:t>Statistical profiling.</a:t>
            </a:r>
          </a:p>
          <a:p>
            <a:r>
              <a:rPr lang="en-US" dirty="0" smtClean="0"/>
              <a:t>Theorem proving.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Law based testing</a:t>
            </a:r>
          </a:p>
          <a:p>
            <a:r>
              <a:rPr lang="en-US" dirty="0" smtClean="0"/>
              <a:t>Transforms testing into development</a:t>
            </a:r>
          </a:p>
          <a:p>
            <a:r>
              <a:rPr lang="en-US" dirty="0" smtClean="0"/>
              <a:t>Is inherently motivating and fun.</a:t>
            </a:r>
          </a:p>
          <a:p>
            <a:r>
              <a:rPr lang="en-US" dirty="0" smtClean="0"/>
              <a:t>Provides extremely solid test suites.</a:t>
            </a:r>
          </a:p>
          <a:p>
            <a:r>
              <a:rPr lang="en-US" dirty="0" smtClean="0"/>
              <a:t>Always produces some abstract insights about a program</a:t>
            </a:r>
          </a:p>
          <a:p>
            <a:r>
              <a:rPr lang="en-US" dirty="0" smtClean="0"/>
              <a:t>… allowing for more durable design decisions.</a:t>
            </a:r>
          </a:p>
          <a:p>
            <a:r>
              <a:rPr lang="en-US" dirty="0" smtClean="0"/>
              <a:t>Allows to check, if an implementation of a type is model of a concept on the semantic level.</a:t>
            </a:r>
          </a:p>
          <a:p>
            <a:r>
              <a:rPr lang="en-US" dirty="0" smtClean="0"/>
              <a:t>Is probably most adequate to generic library development.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3000" t="19000" r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 to the unknown-unknowns</a:t>
            </a:r>
          </a:p>
          <a:p>
            <a:pPr lvl="1"/>
            <a:r>
              <a:rPr lang="en-US" sz="2400" dirty="0" smtClean="0"/>
              <a:t>Creating a new and independent view (Laws)</a:t>
            </a:r>
          </a:p>
          <a:p>
            <a:pPr lvl="1"/>
            <a:r>
              <a:rPr lang="en-US" sz="2400" dirty="0" smtClean="0"/>
              <a:t>Exploring  their validity against the code</a:t>
            </a:r>
          </a:p>
          <a:p>
            <a:pPr lvl="1"/>
            <a:r>
              <a:rPr lang="en-US" sz="2400" dirty="0" smtClean="0"/>
              <a:t>Simulating coincidence by random generation</a:t>
            </a:r>
          </a:p>
          <a:p>
            <a:r>
              <a:rPr lang="en-US" sz="2800" dirty="0" smtClean="0"/>
              <a:t>Enhancing effectiveness and efficiency</a:t>
            </a:r>
          </a:p>
          <a:p>
            <a:pPr lvl="1"/>
            <a:r>
              <a:rPr lang="en-US" sz="2400" dirty="0" smtClean="0"/>
              <a:t>Automation</a:t>
            </a:r>
          </a:p>
          <a:p>
            <a:pPr lvl="1"/>
            <a:r>
              <a:rPr lang="en-US" sz="2400" dirty="0" smtClean="0"/>
              <a:t>Case coverage by random case generation</a:t>
            </a:r>
          </a:p>
          <a:p>
            <a:pPr lvl="1"/>
            <a:r>
              <a:rPr lang="en-US" sz="2400" dirty="0" smtClean="0"/>
              <a:t>Code coverage</a:t>
            </a:r>
          </a:p>
          <a:p>
            <a:pPr lvl="1"/>
            <a:r>
              <a:rPr lang="en-US" sz="2400" dirty="0" smtClean="0"/>
              <a:t>A new way of structuring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do we access unknown-unknowns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Communication: Asking other people.</a:t>
            </a:r>
          </a:p>
          <a:p>
            <a:r>
              <a:rPr lang="en-US" dirty="0" smtClean="0"/>
              <a:t>Exploration: Being curious, making experiments.</a:t>
            </a:r>
          </a:p>
          <a:p>
            <a:r>
              <a:rPr lang="en-US" dirty="0" smtClean="0"/>
              <a:t>Playing and trying.</a:t>
            </a:r>
          </a:p>
          <a:p>
            <a:r>
              <a:rPr lang="en-US" dirty="0" smtClean="0"/>
              <a:t>Coincidence.</a:t>
            </a:r>
          </a:p>
          <a:p>
            <a:r>
              <a:rPr lang="en-US" dirty="0" smtClean="0"/>
              <a:t>Letting go: Relaxing, doing something else.</a:t>
            </a:r>
          </a:p>
          <a:p>
            <a:r>
              <a:rPr lang="en-US" dirty="0" smtClean="0"/>
              <a:t>Looking from a different point of view or paradigm.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Enhancing Motivation</a:t>
            </a:r>
          </a:p>
          <a:p>
            <a:pPr lvl="1"/>
            <a:r>
              <a:rPr lang="en-US" sz="2400" dirty="0" smtClean="0"/>
              <a:t>Creating and developing a set of testable laws</a:t>
            </a:r>
          </a:p>
          <a:p>
            <a:pPr lvl="1"/>
            <a:r>
              <a:rPr lang="en-US" sz="2400" dirty="0" smtClean="0"/>
              <a:t>Which is a formal specification as well</a:t>
            </a:r>
          </a:p>
          <a:p>
            <a:pPr lvl="1"/>
            <a:r>
              <a:rPr lang="en-US" sz="2400" dirty="0" smtClean="0"/>
              <a:t>Test cases are always generated</a:t>
            </a:r>
          </a:p>
          <a:p>
            <a:pPr lvl="1"/>
            <a:r>
              <a:rPr lang="en-US" sz="2400" dirty="0" smtClean="0"/>
              <a:t>Violation cases are always minimal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</a:t>
            </a:r>
            <a:r>
              <a:rPr lang="de-DE" dirty="0" smtClean="0"/>
              <a:t> Short </a:t>
            </a:r>
            <a:r>
              <a:rPr lang="de-DE" dirty="0" err="1" smtClean="0"/>
              <a:t>Present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r>
              <a:rPr lang="en-US" dirty="0" smtClean="0"/>
              <a:t>that is </a:t>
            </a:r>
            <a:r>
              <a:rPr lang="en-US" dirty="0" smtClean="0">
                <a:solidFill>
                  <a:srgbClr val="0070C0"/>
                </a:solidFill>
              </a:rPr>
              <a:t>non-boost</a:t>
            </a:r>
            <a:r>
              <a:rPr lang="en-US" dirty="0" smtClean="0"/>
              <a:t> quality and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</a:t>
            </a:r>
            <a:r>
              <a:rPr lang="en-US" dirty="0" smtClean="0"/>
              <a:t>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Grafik 3" descr="Sisyphus_by_von_Stu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2070" y="2071678"/>
            <a:ext cx="3220458" cy="37862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928794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(not so)</a:t>
            </a:r>
            <a:endParaRPr lang="en-US" sz="24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“exercising</a:t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pic>
        <p:nvPicPr>
          <p:cNvPr id="6" name="Grafik 5" descr="Prussian_Fusili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081" y="1785926"/>
            <a:ext cx="3337242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</a:p>
          <a:p>
            <a:r>
              <a:rPr lang="en-US" sz="2400" dirty="0" smtClean="0"/>
              <a:t>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Realms of Knowledge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285720" y="1714488"/>
          <a:ext cx="8504238" cy="4429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512"/>
                <a:gridCol w="2214578"/>
                <a:gridCol w="4575148"/>
              </a:tblGrid>
              <a:tr h="5740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What </a:t>
                      </a:r>
                      <a:r>
                        <a:rPr lang="en-US" baseline="0" dirty="0" smtClean="0"/>
                        <a:t> we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know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don’t know</a:t>
                      </a:r>
                      <a:endParaRPr lang="en-US" dirty="0"/>
                    </a:p>
                  </a:txBody>
                  <a:tcPr anchor="ctr"/>
                </a:tc>
              </a:tr>
              <a:tr h="1095764">
                <a:tc>
                  <a:txBody>
                    <a:bodyPr/>
                    <a:lstStyle/>
                    <a:p>
                      <a:r>
                        <a:rPr lang="en-US" dirty="0" smtClean="0"/>
                        <a:t>are aware of</a:t>
                      </a:r>
                    </a:p>
                    <a:p>
                      <a:r>
                        <a:rPr lang="en-US" dirty="0" smtClean="0"/>
                        <a:t>(not) knowing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593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aren’t aware of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(not) knowing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15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4214810" y="404878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accent1"/>
                </a:solidFill>
              </a:rPr>
              <a:t>unknown-unknowns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14546" y="4312515"/>
            <a:ext cx="18573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chemeClr val="accent1"/>
                </a:solidFill>
              </a:rPr>
              <a:t>unknown-</a:t>
            </a:r>
            <a:r>
              <a:rPr lang="en-US" sz="2600" i="1" dirty="0" err="1" smtClean="0">
                <a:solidFill>
                  <a:schemeClr val="accent1"/>
                </a:solidFill>
              </a:rPr>
              <a:t>knowns</a:t>
            </a:r>
            <a:endParaRPr lang="en-US" sz="2600" i="1" dirty="0">
              <a:solidFill>
                <a:schemeClr val="accent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72066" y="257174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known-unknowns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72066" y="4720248"/>
            <a:ext cx="2714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This is the realm</a:t>
            </a:r>
            <a:b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where the bug dwells.</a:t>
            </a:r>
            <a:endParaRPr lang="en-US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2214546" y="2714620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Here we are</a:t>
            </a:r>
          </a:p>
          <a:p>
            <a:pPr algn="ctr"/>
            <a:r>
              <a:rPr lang="en-US" sz="1600" dirty="0" smtClean="0"/>
              <a:t>chasing bugs</a:t>
            </a:r>
            <a:endParaRPr lang="en-US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2214546" y="2428868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known-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knowns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2210</Words>
  <Application>Microsoft Office PowerPoint</Application>
  <PresentationFormat>Bildschirmpräsentation (4:3)</PresentationFormat>
  <Paragraphs>433</Paragraphs>
  <Slides>46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47" baseType="lpstr">
      <vt:lpstr>Cronus</vt:lpstr>
      <vt:lpstr>JOACHIM FAULHABER  Boost.Alabaster A Law Based Tester</vt:lpstr>
      <vt:lpstr>A Short Definition</vt:lpstr>
      <vt:lpstr>A Short Historie</vt:lpstr>
      <vt:lpstr>A Short Future</vt:lpstr>
      <vt:lpstr>At Short Present</vt:lpstr>
      <vt:lpstr>Motivation</vt:lpstr>
      <vt:lpstr>Motivation</vt:lpstr>
      <vt:lpstr>Motivation</vt:lpstr>
      <vt:lpstr>Motivation: Realms of Knowledge</vt:lpstr>
      <vt:lpstr>Benefits</vt:lpstr>
      <vt:lpstr>Benefits</vt:lpstr>
      <vt:lpstr>Program Evolution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Validater</vt:lpstr>
      <vt:lpstr>Implementation: Law Validater</vt:lpstr>
      <vt:lpstr>Implementation: Law Validater</vt:lpstr>
      <vt:lpstr>Implementation: Validation Loop</vt:lpstr>
      <vt:lpstr>Design: Calibrating Generators</vt:lpstr>
      <vt:lpstr>Implementation: Calibrating Generators</vt:lpstr>
      <vt:lpstr>Example: Commutativity</vt:lpstr>
      <vt:lpstr>Example: De Morgans Law</vt:lpstr>
      <vt:lpstr>Design: Concept Validater</vt:lpstr>
      <vt:lpstr>Design: Concept Validater</vt:lpstr>
      <vt:lpstr>Example: Monoid Validater</vt:lpstr>
      <vt:lpstr>Example: Composing Validaters</vt:lpstr>
      <vt:lpstr>Generating Type Tests</vt:lpstr>
      <vt:lpstr>Example: itl_set_driver</vt:lpstr>
      <vt:lpstr>Developing laws</vt:lpstr>
      <vt:lpstr>Some General Laws</vt:lpstr>
      <vt:lpstr>Some General Laws</vt:lpstr>
      <vt:lpstr>Some General Laws</vt:lpstr>
      <vt:lpstr>More Benefits</vt:lpstr>
      <vt:lpstr>Problems and Limitations</vt:lpstr>
      <vt:lpstr>Challenges for Alabaster</vt:lpstr>
      <vt:lpstr>Challenges for Alabaster</vt:lpstr>
      <vt:lpstr>Challenges for Alabaster</vt:lpstr>
      <vt:lpstr>Finally</vt:lpstr>
      <vt:lpstr>The End</vt:lpstr>
      <vt:lpstr>Motivation</vt:lpstr>
      <vt:lpstr>Motivation</vt:lpstr>
      <vt:lpstr>Motivation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162</cp:revision>
  <dcterms:created xsi:type="dcterms:W3CDTF">2010-04-13T11:53:04Z</dcterms:created>
  <dcterms:modified xsi:type="dcterms:W3CDTF">2010-04-29T20:05:52Z</dcterms:modified>
</cp:coreProperties>
</file>